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319" r:id="rId3"/>
    <p:sldId id="274" r:id="rId4"/>
    <p:sldId id="29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53"/>
    <p:restoredTop sz="91006"/>
  </p:normalViewPr>
  <p:slideViewPr>
    <p:cSldViewPr>
      <p:cViewPr varScale="1">
        <p:scale>
          <a:sx n="103" d="100"/>
          <a:sy n="103" d="100"/>
        </p:scale>
        <p:origin x="8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7E48B-776C-2149-8963-EC31F78E48F0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4D349-ECA6-1E4A-9D5B-E31B2944F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0DF85-E438-4648-A383-40F8BD7F54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A444F-B593-4F4F-92A1-199C51A225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075A5-3FF0-4409-A116-CB1C43411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87270-C42B-437C-BF2E-96008F85D0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CB113-11C9-4E42-8D2D-5C659AD0E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578B2-C016-452F-B584-87016CCEF4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6F3DD-873C-47EB-9BFB-099EDFD01A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6544B-F4E3-49C9-AB07-090166C80F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4DB4B-03A7-433C-B812-822587499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BF7A7-6FFE-4B17-87F5-14F03C569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91A1E-6DE5-471A-A9A2-3EDA75675F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1CBFE8-7BA8-4FCE-84BE-EA4FB7E7E6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42900" y="990600"/>
            <a:ext cx="8458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 football game customarily begins with a coin toss to determine who kicks off. The referee tosses the coin up with an initial </a:t>
            </a:r>
            <a:r>
              <a:rPr lang="en-US" dirty="0">
                <a:solidFill>
                  <a:srgbClr val="009900"/>
                </a:solidFill>
              </a:rPr>
              <a:t>speed</a:t>
            </a:r>
            <a:r>
              <a:rPr lang="en-US" dirty="0"/>
              <a:t> of 6.00 m/s. In the absence of air resistance, how high does the coin go above its point of release?</a:t>
            </a:r>
          </a:p>
        </p:txBody>
      </p:sp>
      <p:pic>
        <p:nvPicPr>
          <p:cNvPr id="70662" name="Picture 6" descr="D:\PhsH\media\content\main\graphics\illustr\ch2\fig02_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0867" y="2251869"/>
            <a:ext cx="2778125" cy="4125913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57E8F37-722F-E703-6C43-653AC51936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19200" y="228600"/>
              <a:ext cx="5840730" cy="55232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82625">
                      <a:extLst>
                        <a:ext uri="{9D8B030D-6E8A-4147-A177-3AD203B41FA5}">
                          <a16:colId xmlns:a16="http://schemas.microsoft.com/office/drawing/2014/main" val="1715825628"/>
                        </a:ext>
                      </a:extLst>
                    </a:gridCol>
                    <a:gridCol w="1470660">
                      <a:extLst>
                        <a:ext uri="{9D8B030D-6E8A-4147-A177-3AD203B41FA5}">
                          <a16:colId xmlns:a16="http://schemas.microsoft.com/office/drawing/2014/main" val="3640488210"/>
                        </a:ext>
                      </a:extLst>
                    </a:gridCol>
                    <a:gridCol w="1124585">
                      <a:extLst>
                        <a:ext uri="{9D8B030D-6E8A-4147-A177-3AD203B41FA5}">
                          <a16:colId xmlns:a16="http://schemas.microsoft.com/office/drawing/2014/main" val="1047824785"/>
                        </a:ext>
                      </a:extLst>
                    </a:gridCol>
                    <a:gridCol w="1305560">
                      <a:extLst>
                        <a:ext uri="{9D8B030D-6E8A-4147-A177-3AD203B41FA5}">
                          <a16:colId xmlns:a16="http://schemas.microsoft.com/office/drawing/2014/main" val="4164941013"/>
                        </a:ext>
                      </a:extLst>
                    </a:gridCol>
                    <a:gridCol w="1257300">
                      <a:extLst>
                        <a:ext uri="{9D8B030D-6E8A-4147-A177-3AD203B41FA5}">
                          <a16:colId xmlns:a16="http://schemas.microsoft.com/office/drawing/2014/main" val="92563176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3395" algn="ctr"/>
                            </a:tabLst>
                          </a:pPr>
                          <a:r>
                            <a:rPr lang="en-US" sz="1200">
                              <a:effectLst/>
                            </a:rPr>
                            <a:t>	3.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133255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acc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𝑎𝑡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𝑎𝑦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66586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57E8F37-722F-E703-6C43-653AC51936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7092906"/>
                  </p:ext>
                </p:extLst>
              </p:nvPr>
            </p:nvGraphicFramePr>
            <p:xfrm>
              <a:off x="1219200" y="228600"/>
              <a:ext cx="5840730" cy="5613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82625">
                      <a:extLst>
                        <a:ext uri="{9D8B030D-6E8A-4147-A177-3AD203B41FA5}">
                          <a16:colId xmlns:a16="http://schemas.microsoft.com/office/drawing/2014/main" val="1715825628"/>
                        </a:ext>
                      </a:extLst>
                    </a:gridCol>
                    <a:gridCol w="1470660">
                      <a:extLst>
                        <a:ext uri="{9D8B030D-6E8A-4147-A177-3AD203B41FA5}">
                          <a16:colId xmlns:a16="http://schemas.microsoft.com/office/drawing/2014/main" val="3640488210"/>
                        </a:ext>
                      </a:extLst>
                    </a:gridCol>
                    <a:gridCol w="1124585">
                      <a:extLst>
                        <a:ext uri="{9D8B030D-6E8A-4147-A177-3AD203B41FA5}">
                          <a16:colId xmlns:a16="http://schemas.microsoft.com/office/drawing/2014/main" val="1047824785"/>
                        </a:ext>
                      </a:extLst>
                    </a:gridCol>
                    <a:gridCol w="1305560">
                      <a:extLst>
                        <a:ext uri="{9D8B030D-6E8A-4147-A177-3AD203B41FA5}">
                          <a16:colId xmlns:a16="http://schemas.microsoft.com/office/drawing/2014/main" val="4164941013"/>
                        </a:ext>
                      </a:extLst>
                    </a:gridCol>
                    <a:gridCol w="1257300">
                      <a:extLst>
                        <a:ext uri="{9D8B030D-6E8A-4147-A177-3AD203B41FA5}">
                          <a16:colId xmlns:a16="http://schemas.microsoft.com/office/drawing/2014/main" val="925631761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3395" algn="ctr"/>
                            </a:tabLst>
                          </a:pPr>
                          <a:r>
                            <a:rPr lang="en-US" sz="1200">
                              <a:effectLst/>
                            </a:rPr>
                            <a:t>	3.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1332552"/>
                      </a:ext>
                    </a:extLst>
                  </a:tr>
                  <a:tr h="3784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852" t="-63333" r="-757407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47414" t="-63333" r="-252586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94318" t="-63333" r="-232955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51456" t="-63333" r="-99029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65657" t="-63333" r="-3030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66586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4120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A6B72-C305-6F9C-6D15-F1B4F8827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>
            <a:extLst>
              <a:ext uri="{FF2B5EF4-FFF2-40B4-BE49-F238E27FC236}">
                <a16:creationId xmlns:a16="http://schemas.microsoft.com/office/drawing/2014/main" id="{B52217A1-0D19-D579-3D12-B250A61C6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990600"/>
            <a:ext cx="8763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 stone is dropped from rest from the top of a tall building, as the figure indicates. After 3.00 s of free-fall, </a:t>
            </a:r>
            <a:br>
              <a:rPr lang="en-US" dirty="0"/>
            </a:br>
            <a:r>
              <a:rPr lang="en-US" dirty="0"/>
              <a:t>	a. what is the velocity v of the stone?</a:t>
            </a:r>
            <a:br>
              <a:rPr lang="en-US" dirty="0"/>
            </a:br>
            <a:r>
              <a:rPr lang="en-US" dirty="0"/>
              <a:t>	b. what is the displacement </a:t>
            </a:r>
            <a:r>
              <a:rPr lang="en-US" i="1" dirty="0"/>
              <a:t>y</a:t>
            </a:r>
            <a:r>
              <a:rPr lang="en-US" dirty="0"/>
              <a:t> of the stone?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graphicFrame>
        <p:nvGraphicFramePr>
          <p:cNvPr id="22536" name="Object 8">
            <a:extLst>
              <a:ext uri="{FF2B5EF4-FFF2-40B4-BE49-F238E27FC236}">
                <a16:creationId xmlns:a16="http://schemas.microsoft.com/office/drawing/2014/main" id="{A3B5CF15-10AF-28E1-5A31-99D9D571C7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" y="2895600"/>
          <a:ext cx="2543175" cy="265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2542857" imgH="2657846" progId="Paint.Picture">
                  <p:embed/>
                </p:oleObj>
              </mc:Choice>
              <mc:Fallback>
                <p:oleObj name="Bitmap Image" r:id="rId2" imgW="2542857" imgH="2657846" progId="Paint.Picture">
                  <p:embed/>
                  <p:pic>
                    <p:nvPicPr>
                      <p:cNvPr id="225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895600"/>
                        <a:ext cx="2543175" cy="265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066889C-448A-13EB-3378-8AAA8A740D8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19200" y="228600"/>
              <a:ext cx="5840730" cy="55232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82625">
                      <a:extLst>
                        <a:ext uri="{9D8B030D-6E8A-4147-A177-3AD203B41FA5}">
                          <a16:colId xmlns:a16="http://schemas.microsoft.com/office/drawing/2014/main" val="1715825628"/>
                        </a:ext>
                      </a:extLst>
                    </a:gridCol>
                    <a:gridCol w="1470660">
                      <a:extLst>
                        <a:ext uri="{9D8B030D-6E8A-4147-A177-3AD203B41FA5}">
                          <a16:colId xmlns:a16="http://schemas.microsoft.com/office/drawing/2014/main" val="3640488210"/>
                        </a:ext>
                      </a:extLst>
                    </a:gridCol>
                    <a:gridCol w="1124585">
                      <a:extLst>
                        <a:ext uri="{9D8B030D-6E8A-4147-A177-3AD203B41FA5}">
                          <a16:colId xmlns:a16="http://schemas.microsoft.com/office/drawing/2014/main" val="1047824785"/>
                        </a:ext>
                      </a:extLst>
                    </a:gridCol>
                    <a:gridCol w="1305560">
                      <a:extLst>
                        <a:ext uri="{9D8B030D-6E8A-4147-A177-3AD203B41FA5}">
                          <a16:colId xmlns:a16="http://schemas.microsoft.com/office/drawing/2014/main" val="4164941013"/>
                        </a:ext>
                      </a:extLst>
                    </a:gridCol>
                    <a:gridCol w="1257300">
                      <a:extLst>
                        <a:ext uri="{9D8B030D-6E8A-4147-A177-3AD203B41FA5}">
                          <a16:colId xmlns:a16="http://schemas.microsoft.com/office/drawing/2014/main" val="92563176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3395" algn="ctr"/>
                            </a:tabLst>
                          </a:pPr>
                          <a:r>
                            <a:rPr lang="en-US" sz="1200">
                              <a:effectLst/>
                            </a:rPr>
                            <a:t>	3.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133255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acc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𝑎𝑡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𝑎𝑦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66586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A26B726-89BC-D976-4CDC-AE109617AB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6919147"/>
                  </p:ext>
                </p:extLst>
              </p:nvPr>
            </p:nvGraphicFramePr>
            <p:xfrm>
              <a:off x="1219200" y="228600"/>
              <a:ext cx="5840730" cy="5613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82625">
                      <a:extLst>
                        <a:ext uri="{9D8B030D-6E8A-4147-A177-3AD203B41FA5}">
                          <a16:colId xmlns:a16="http://schemas.microsoft.com/office/drawing/2014/main" val="1715825628"/>
                        </a:ext>
                      </a:extLst>
                    </a:gridCol>
                    <a:gridCol w="1470660">
                      <a:extLst>
                        <a:ext uri="{9D8B030D-6E8A-4147-A177-3AD203B41FA5}">
                          <a16:colId xmlns:a16="http://schemas.microsoft.com/office/drawing/2014/main" val="3640488210"/>
                        </a:ext>
                      </a:extLst>
                    </a:gridCol>
                    <a:gridCol w="1124585">
                      <a:extLst>
                        <a:ext uri="{9D8B030D-6E8A-4147-A177-3AD203B41FA5}">
                          <a16:colId xmlns:a16="http://schemas.microsoft.com/office/drawing/2014/main" val="1047824785"/>
                        </a:ext>
                      </a:extLst>
                    </a:gridCol>
                    <a:gridCol w="1305560">
                      <a:extLst>
                        <a:ext uri="{9D8B030D-6E8A-4147-A177-3AD203B41FA5}">
                          <a16:colId xmlns:a16="http://schemas.microsoft.com/office/drawing/2014/main" val="4164941013"/>
                        </a:ext>
                      </a:extLst>
                    </a:gridCol>
                    <a:gridCol w="1257300">
                      <a:extLst>
                        <a:ext uri="{9D8B030D-6E8A-4147-A177-3AD203B41FA5}">
                          <a16:colId xmlns:a16="http://schemas.microsoft.com/office/drawing/2014/main" val="925631761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3395" algn="ctr"/>
                            </a:tabLst>
                          </a:pPr>
                          <a:r>
                            <a:rPr lang="en-US" sz="1200">
                              <a:effectLst/>
                            </a:rPr>
                            <a:t>	3.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1332552"/>
                      </a:ext>
                    </a:extLst>
                  </a:tr>
                  <a:tr h="3784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852" t="-63333" r="-757407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7414" t="-63333" r="-252586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94318" t="-63333" r="-232955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251456" t="-63333" r="-99029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365657" t="-63333" r="-3030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66586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01450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90500" y="990600"/>
            <a:ext cx="8763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 stone is dropped from rest from the top of a tall building, as the figure indicates. After 3.00 s of free-fall, </a:t>
            </a:r>
            <a:br>
              <a:rPr lang="en-US" dirty="0"/>
            </a:br>
            <a:r>
              <a:rPr lang="en-US" dirty="0"/>
              <a:t>	a. what is the velocity v of the stone?</a:t>
            </a:r>
            <a:br>
              <a:rPr lang="en-US" dirty="0"/>
            </a:br>
            <a:r>
              <a:rPr lang="en-US" dirty="0"/>
              <a:t>	b. what is the displacement </a:t>
            </a:r>
            <a:r>
              <a:rPr lang="en-US" i="1" dirty="0"/>
              <a:t>y</a:t>
            </a:r>
            <a:r>
              <a:rPr lang="en-US" dirty="0"/>
              <a:t> of the stone?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76200" y="2895600"/>
          <a:ext cx="2543175" cy="265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2542857" imgH="2657846" progId="Paint.Picture">
                  <p:embed/>
                </p:oleObj>
              </mc:Choice>
              <mc:Fallback>
                <p:oleObj name="Bitmap Image" r:id="rId2" imgW="2542857" imgH="2657846" progId="Paint.Picture">
                  <p:embed/>
                  <p:pic>
                    <p:nvPicPr>
                      <p:cNvPr id="225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895600"/>
                        <a:ext cx="2543175" cy="265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A26B726-89BC-D976-4CDC-AE109617AB0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19200" y="228600"/>
              <a:ext cx="5840730" cy="55232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82625">
                      <a:extLst>
                        <a:ext uri="{9D8B030D-6E8A-4147-A177-3AD203B41FA5}">
                          <a16:colId xmlns:a16="http://schemas.microsoft.com/office/drawing/2014/main" val="1715825628"/>
                        </a:ext>
                      </a:extLst>
                    </a:gridCol>
                    <a:gridCol w="1470660">
                      <a:extLst>
                        <a:ext uri="{9D8B030D-6E8A-4147-A177-3AD203B41FA5}">
                          <a16:colId xmlns:a16="http://schemas.microsoft.com/office/drawing/2014/main" val="3640488210"/>
                        </a:ext>
                      </a:extLst>
                    </a:gridCol>
                    <a:gridCol w="1124585">
                      <a:extLst>
                        <a:ext uri="{9D8B030D-6E8A-4147-A177-3AD203B41FA5}">
                          <a16:colId xmlns:a16="http://schemas.microsoft.com/office/drawing/2014/main" val="1047824785"/>
                        </a:ext>
                      </a:extLst>
                    </a:gridCol>
                    <a:gridCol w="1305560">
                      <a:extLst>
                        <a:ext uri="{9D8B030D-6E8A-4147-A177-3AD203B41FA5}">
                          <a16:colId xmlns:a16="http://schemas.microsoft.com/office/drawing/2014/main" val="4164941013"/>
                        </a:ext>
                      </a:extLst>
                    </a:gridCol>
                    <a:gridCol w="1257300">
                      <a:extLst>
                        <a:ext uri="{9D8B030D-6E8A-4147-A177-3AD203B41FA5}">
                          <a16:colId xmlns:a16="http://schemas.microsoft.com/office/drawing/2014/main" val="92563176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3395" algn="ctr"/>
                            </a:tabLst>
                          </a:pPr>
                          <a:r>
                            <a:rPr lang="en-US" sz="1200">
                              <a:effectLst/>
                            </a:rPr>
                            <a:t>	3.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133255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acc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𝑎𝑡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𝑎𝑦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66586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A26B726-89BC-D976-4CDC-AE109617AB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6919147"/>
                  </p:ext>
                </p:extLst>
              </p:nvPr>
            </p:nvGraphicFramePr>
            <p:xfrm>
              <a:off x="1219200" y="228600"/>
              <a:ext cx="5840730" cy="5613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82625">
                      <a:extLst>
                        <a:ext uri="{9D8B030D-6E8A-4147-A177-3AD203B41FA5}">
                          <a16:colId xmlns:a16="http://schemas.microsoft.com/office/drawing/2014/main" val="1715825628"/>
                        </a:ext>
                      </a:extLst>
                    </a:gridCol>
                    <a:gridCol w="1470660">
                      <a:extLst>
                        <a:ext uri="{9D8B030D-6E8A-4147-A177-3AD203B41FA5}">
                          <a16:colId xmlns:a16="http://schemas.microsoft.com/office/drawing/2014/main" val="3640488210"/>
                        </a:ext>
                      </a:extLst>
                    </a:gridCol>
                    <a:gridCol w="1124585">
                      <a:extLst>
                        <a:ext uri="{9D8B030D-6E8A-4147-A177-3AD203B41FA5}">
                          <a16:colId xmlns:a16="http://schemas.microsoft.com/office/drawing/2014/main" val="1047824785"/>
                        </a:ext>
                      </a:extLst>
                    </a:gridCol>
                    <a:gridCol w="1305560">
                      <a:extLst>
                        <a:ext uri="{9D8B030D-6E8A-4147-A177-3AD203B41FA5}">
                          <a16:colId xmlns:a16="http://schemas.microsoft.com/office/drawing/2014/main" val="4164941013"/>
                        </a:ext>
                      </a:extLst>
                    </a:gridCol>
                    <a:gridCol w="1257300">
                      <a:extLst>
                        <a:ext uri="{9D8B030D-6E8A-4147-A177-3AD203B41FA5}">
                          <a16:colId xmlns:a16="http://schemas.microsoft.com/office/drawing/2014/main" val="925631761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3395" algn="ctr"/>
                            </a:tabLst>
                          </a:pPr>
                          <a:r>
                            <a:rPr lang="en-US" sz="1200">
                              <a:effectLst/>
                            </a:rPr>
                            <a:t>	3.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1332552"/>
                      </a:ext>
                    </a:extLst>
                  </a:tr>
                  <a:tr h="3784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852" t="-63333" r="-757407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7414" t="-63333" r="-252586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94318" t="-63333" r="-232955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251456" t="-63333" r="-99029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365657" t="-63333" r="-3030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66586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54479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6700" y="7620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C2 P57. A coin is dropped from a hot-air balloon that is 300 m above the ground and rising at 10.0 m/s upward. For the coin, find (a) the maximum height reached, (b) its position and velocity 4.00 s after being released, and (c) the time before it hits the ground.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A685E9E9-87FA-AE1B-BFFE-D6284268BB4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2558694"/>
                  </p:ext>
                </p:extLst>
              </p:nvPr>
            </p:nvGraphicFramePr>
            <p:xfrm>
              <a:off x="1219200" y="174187"/>
              <a:ext cx="5840730" cy="55232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82625">
                      <a:extLst>
                        <a:ext uri="{9D8B030D-6E8A-4147-A177-3AD203B41FA5}">
                          <a16:colId xmlns:a16="http://schemas.microsoft.com/office/drawing/2014/main" val="1715825628"/>
                        </a:ext>
                      </a:extLst>
                    </a:gridCol>
                    <a:gridCol w="1470660">
                      <a:extLst>
                        <a:ext uri="{9D8B030D-6E8A-4147-A177-3AD203B41FA5}">
                          <a16:colId xmlns:a16="http://schemas.microsoft.com/office/drawing/2014/main" val="3640488210"/>
                        </a:ext>
                      </a:extLst>
                    </a:gridCol>
                    <a:gridCol w="1124585">
                      <a:extLst>
                        <a:ext uri="{9D8B030D-6E8A-4147-A177-3AD203B41FA5}">
                          <a16:colId xmlns:a16="http://schemas.microsoft.com/office/drawing/2014/main" val="1047824785"/>
                        </a:ext>
                      </a:extLst>
                    </a:gridCol>
                    <a:gridCol w="1305560">
                      <a:extLst>
                        <a:ext uri="{9D8B030D-6E8A-4147-A177-3AD203B41FA5}">
                          <a16:colId xmlns:a16="http://schemas.microsoft.com/office/drawing/2014/main" val="4164941013"/>
                        </a:ext>
                      </a:extLst>
                    </a:gridCol>
                    <a:gridCol w="1257300">
                      <a:extLst>
                        <a:ext uri="{9D8B030D-6E8A-4147-A177-3AD203B41FA5}">
                          <a16:colId xmlns:a16="http://schemas.microsoft.com/office/drawing/2014/main" val="92563176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3395" algn="ctr"/>
                            </a:tabLst>
                          </a:pPr>
                          <a:r>
                            <a:rPr lang="en-US" sz="1200">
                              <a:effectLst/>
                            </a:rPr>
                            <a:t>	3.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133255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acc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𝑎𝑡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𝑎𝑦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66586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A685E9E9-87FA-AE1B-BFFE-D6284268BB4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2558694"/>
                  </p:ext>
                </p:extLst>
              </p:nvPr>
            </p:nvGraphicFramePr>
            <p:xfrm>
              <a:off x="1219200" y="174187"/>
              <a:ext cx="5840730" cy="55232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82625">
                      <a:extLst>
                        <a:ext uri="{9D8B030D-6E8A-4147-A177-3AD203B41FA5}">
                          <a16:colId xmlns:a16="http://schemas.microsoft.com/office/drawing/2014/main" val="1715825628"/>
                        </a:ext>
                      </a:extLst>
                    </a:gridCol>
                    <a:gridCol w="1470660">
                      <a:extLst>
                        <a:ext uri="{9D8B030D-6E8A-4147-A177-3AD203B41FA5}">
                          <a16:colId xmlns:a16="http://schemas.microsoft.com/office/drawing/2014/main" val="3640488210"/>
                        </a:ext>
                      </a:extLst>
                    </a:gridCol>
                    <a:gridCol w="1124585">
                      <a:extLst>
                        <a:ext uri="{9D8B030D-6E8A-4147-A177-3AD203B41FA5}">
                          <a16:colId xmlns:a16="http://schemas.microsoft.com/office/drawing/2014/main" val="1047824785"/>
                        </a:ext>
                      </a:extLst>
                    </a:gridCol>
                    <a:gridCol w="1305560">
                      <a:extLst>
                        <a:ext uri="{9D8B030D-6E8A-4147-A177-3AD203B41FA5}">
                          <a16:colId xmlns:a16="http://schemas.microsoft.com/office/drawing/2014/main" val="4164941013"/>
                        </a:ext>
                      </a:extLst>
                    </a:gridCol>
                    <a:gridCol w="1257300">
                      <a:extLst>
                        <a:ext uri="{9D8B030D-6E8A-4147-A177-3AD203B41FA5}">
                          <a16:colId xmlns:a16="http://schemas.microsoft.com/office/drawing/2014/main" val="925631761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3395" algn="ctr"/>
                            </a:tabLst>
                          </a:pPr>
                          <a:r>
                            <a:rPr lang="en-US" sz="1200">
                              <a:effectLst/>
                            </a:rPr>
                            <a:t>	3.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5.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1332552"/>
                      </a:ext>
                    </a:extLst>
                  </a:tr>
                  <a:tr h="3694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852" t="-60000" r="-757407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7414" t="-60000" r="-252586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4318" t="-60000" r="-232955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51456" t="-60000" r="-99029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65657" t="-60000" r="-3030" b="-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66586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757050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377</Words>
  <Application>Microsoft Macintosh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Cambria Math</vt:lpstr>
      <vt:lpstr>Times New Roman</vt:lpstr>
      <vt:lpstr>Default Design</vt:lpstr>
      <vt:lpstr>Bitmap Image</vt:lpstr>
      <vt:lpstr>PowerPoint Presentation</vt:lpstr>
      <vt:lpstr>PowerPoint Presentation</vt:lpstr>
      <vt:lpstr>PowerPoint Presentation</vt:lpstr>
      <vt:lpstr>PowerPoint Presentation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mahesp</dc:creator>
  <cp:lastModifiedBy>Maheswaranathan, Ponn</cp:lastModifiedBy>
  <cp:revision>39</cp:revision>
  <dcterms:created xsi:type="dcterms:W3CDTF">2004-08-05T18:16:09Z</dcterms:created>
  <dcterms:modified xsi:type="dcterms:W3CDTF">2025-08-22T15:22:29Z</dcterms:modified>
</cp:coreProperties>
</file>