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73" r:id="rId3"/>
    <p:sldId id="313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3"/>
    <p:restoredTop sz="90826"/>
  </p:normalViewPr>
  <p:slideViewPr>
    <p:cSldViewPr>
      <p:cViewPr varScale="1">
        <p:scale>
          <a:sx n="102" d="100"/>
          <a:sy n="102" d="100"/>
        </p:scale>
        <p:origin x="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0DF85-E438-4648-A383-40F8BD7F5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A444F-B593-4F4F-92A1-199C51A22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075A5-3FF0-4409-A116-CB1C43411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87270-C42B-437C-BF2E-96008F85D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CB113-11C9-4E42-8D2D-5C659AD0E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578B2-C016-452F-B584-87016CCEF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6F3DD-873C-47EB-9BFB-099EDFD01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6544B-F4E3-49C9-AB07-090166C80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DB4B-03A7-433C-B812-822587499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BF7A7-6FFE-4B17-87F5-14F03C569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91A1E-6DE5-471A-A9A2-3EDA75675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1CBFE8-7BA8-4FCE-84BE-EA4FB7E7E6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C5_dOEyAf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2.7 </a:t>
            </a:r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Freely Falling Bodies</a:t>
            </a:r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 the absence of air resistance, all bodies at the same location above the earth fall vertically with the same acceleration, whether they are thrown up or down.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If the distance of the fall is small compared to the radius of the earth (equatorial = 6380 km), the </a:t>
            </a:r>
            <a:r>
              <a:rPr lang="en-US" sz="2000" dirty="0">
                <a:solidFill>
                  <a:srgbClr val="009900"/>
                </a:solidFill>
              </a:rPr>
              <a:t>acceleration</a:t>
            </a:r>
            <a:r>
              <a:rPr lang="en-US" sz="2000" dirty="0"/>
              <a:t> remains essentially constant throughout the fall.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This idealized motion, in which air resistance is neglected and the acceleration is nearly constant, is known as </a:t>
            </a:r>
            <a:r>
              <a:rPr lang="en-US" sz="2000" b="1" i="1" dirty="0"/>
              <a:t>free-fall. </a:t>
            </a:r>
            <a:r>
              <a:rPr lang="en-US" sz="2000" dirty="0"/>
              <a:t>Object can move down or up. 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009900"/>
                </a:solidFill>
              </a:rPr>
              <a:t>acceleration</a:t>
            </a:r>
            <a:r>
              <a:rPr lang="en-US" sz="2000" dirty="0"/>
              <a:t> of a freely falling body is called the </a:t>
            </a:r>
            <a:r>
              <a:rPr lang="en-US" sz="2000" b="1" i="1" dirty="0"/>
              <a:t>acceleration due to gravity,</a:t>
            </a:r>
            <a:r>
              <a:rPr lang="en-US" sz="2000" dirty="0"/>
              <a:t> </a:t>
            </a:r>
            <a:r>
              <a:rPr lang="en-US" sz="2000" i="1" dirty="0"/>
              <a:t>g</a:t>
            </a:r>
            <a:r>
              <a:rPr lang="en-US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The acceleration due to gravity is directed downward, toward the center of the earth.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g varies from 9.78 m/s</a:t>
            </a:r>
            <a:r>
              <a:rPr lang="en-US" sz="2000" baseline="30000" dirty="0"/>
              <a:t>2</a:t>
            </a:r>
            <a:r>
              <a:rPr lang="en-US" sz="2000" dirty="0"/>
              <a:t> to 9.83 m/s</a:t>
            </a:r>
            <a:r>
              <a:rPr lang="en-US" sz="2000" baseline="30000" dirty="0"/>
              <a:t>2</a:t>
            </a:r>
            <a:r>
              <a:rPr lang="en-US" sz="2000" dirty="0"/>
              <a:t> , depending on latitude, altitude, underlying geological formations, and local topography.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Near the earth's surface, </a:t>
            </a:r>
            <a:r>
              <a:rPr lang="en-US" sz="2000" i="1" dirty="0">
                <a:cs typeface="Times New Roman" pitchFamily="18" charset="0"/>
              </a:rPr>
              <a:t>g</a:t>
            </a:r>
            <a:r>
              <a:rPr lang="en-US" sz="2000" dirty="0">
                <a:cs typeface="Times New Roman" pitchFamily="18" charset="0"/>
              </a:rPr>
              <a:t> = 9.80 m/s</a:t>
            </a:r>
            <a:r>
              <a:rPr lang="en-US" sz="2000" baseline="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, down, is used.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Since the acceleration is constant in free-fall, the equations of </a:t>
            </a:r>
            <a:r>
              <a:rPr lang="en-US" sz="2000" dirty="0">
                <a:solidFill>
                  <a:srgbClr val="009900"/>
                </a:solidFill>
              </a:rPr>
              <a:t>kinematics</a:t>
            </a:r>
            <a:r>
              <a:rPr lang="en-US" sz="2000" dirty="0"/>
              <a:t> can be used.</a:t>
            </a:r>
          </a:p>
        </p:txBody>
      </p:sp>
    </p:spTree>
    <p:extLst>
      <p:ext uri="{BB962C8B-B14F-4D97-AF65-F5344CB8AC3E}">
        <p14:creationId xmlns:p14="http://schemas.microsoft.com/office/powerpoint/2010/main" val="13917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3311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Heavy and light objects fall at the same rate</a:t>
            </a:r>
          </a:p>
        </p:txBody>
      </p:sp>
      <p:pic>
        <p:nvPicPr>
          <p:cNvPr id="21509" name="Picture 5" descr="D:\PhsH\media\content\main\graphics\illustr\ch2\fig02_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2368910" cy="3554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4959" y="527785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https://www.youtube.com/watch?v=5C5_dOEyAfk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A173D-7A5A-BE43-9BF9-7C75C11D2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766" y="1752600"/>
            <a:ext cx="6130282" cy="29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What is the velocity and acceleration at the maximum height?</a:t>
            </a:r>
          </a:p>
        </p:txBody>
      </p:sp>
      <p:pic>
        <p:nvPicPr>
          <p:cNvPr id="71687" name="Picture 7" descr="For a given displacement along the motional path, the upward speed of the coin is equal to its downward speed, but the two velocities point in opposite direction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823055"/>
            <a:ext cx="2305050" cy="3305175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381000" y="5181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CQ 20. What is the acceleration of a rock thrown straight upward on the way up? At the top of its flight? On the way down?</a:t>
            </a:r>
          </a:p>
        </p:txBody>
      </p:sp>
    </p:spTree>
    <p:extLst>
      <p:ext uri="{BB962C8B-B14F-4D97-AF65-F5344CB8AC3E}">
        <p14:creationId xmlns:p14="http://schemas.microsoft.com/office/powerpoint/2010/main" val="29858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252</Words>
  <Application>Microsoft Macintosh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Default Design</vt:lpstr>
      <vt:lpstr>2.7 Freely Falling Bodies</vt:lpstr>
      <vt:lpstr>Heavy and light objects fall at the same rate</vt:lpstr>
      <vt:lpstr>What is the velocity and acceleration at the maximum height?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mahesp</dc:creator>
  <cp:lastModifiedBy>Maheswaranathan, Ponn</cp:lastModifiedBy>
  <cp:revision>35</cp:revision>
  <dcterms:created xsi:type="dcterms:W3CDTF">2004-08-05T18:16:09Z</dcterms:created>
  <dcterms:modified xsi:type="dcterms:W3CDTF">2025-08-20T18:25:18Z</dcterms:modified>
</cp:coreProperties>
</file>