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9" r:id="rId3"/>
    <p:sldId id="294" r:id="rId4"/>
    <p:sldId id="29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8"/>
    <p:restoredTop sz="94809"/>
  </p:normalViewPr>
  <p:slideViewPr>
    <p:cSldViewPr>
      <p:cViewPr varScale="1">
        <p:scale>
          <a:sx n="107" d="100"/>
          <a:sy n="107" d="100"/>
        </p:scale>
        <p:origin x="18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B6FA-2A5A-4EDB-8891-029D9E73C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A539-09B9-4B93-962F-09BAA30E0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3B3A-BBAA-4472-A03A-4A2EFE6FF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4C98B-B412-468C-995B-E2DFA030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C92A-0EAB-494B-A8A2-270C0881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3DDF-25E5-4539-9335-C47A8745A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70C4E-19AA-459B-80D1-CC5AD3531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FB5C-DFB3-45F1-8F3D-DFC546233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ECBE-7A6C-4F98-AC7D-D594823C6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3E3C-7C45-4360-8FBC-C7BD7B45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F6CD-E9DF-46DF-A6F4-A3B15CBF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E70D-3286-463C-9201-4B830005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CCAD7F-6120-4D52-9631-D209530D0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BA7A-310D-ED23-0D39-2F89486DB464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dirty="0"/>
              <a:t>Kinematic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134934-B447-704F-836A-EF091A146203}"/>
              </a:ext>
            </a:extLst>
          </p:cNvPr>
          <p:cNvSpPr txBox="1"/>
          <p:nvPr/>
        </p:nvSpPr>
        <p:spPr>
          <a:xfrm>
            <a:off x="2209800" y="19812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Problem Solving </a:t>
            </a:r>
          </a:p>
        </p:txBody>
      </p:sp>
    </p:spTree>
    <p:extLst>
      <p:ext uri="{BB962C8B-B14F-4D97-AF65-F5344CB8AC3E}">
        <p14:creationId xmlns:p14="http://schemas.microsoft.com/office/powerpoint/2010/main" val="19949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" y="2967335"/>
                <a:ext cx="8610600" cy="5445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 person runs at 4.0 m/s for 5 minutes. How far he ran in km?</a:t>
                </a:r>
              </a:p>
              <a:p>
                <a:endParaRPr lang="en-US" dirty="0"/>
              </a:p>
              <a:p>
                <a:r>
                  <a:rPr lang="en-US" dirty="0"/>
                  <a:t>This problem can be solved using either 1 or 2 of the above kinematics equations.</a:t>
                </a:r>
              </a:p>
              <a:p>
                <a:endParaRPr lang="en-US" dirty="0"/>
              </a:p>
              <a:p>
                <a:r>
                  <a:rPr lang="en-US" dirty="0"/>
                  <a:t>Using 1: </a:t>
                </a:r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/>
                  <a:t> = 4.0 m/s, </a:t>
                </a:r>
                <a:r>
                  <a:rPr lang="en-US" i="1" dirty="0"/>
                  <a:t>t</a:t>
                </a:r>
                <a:r>
                  <a:rPr lang="en-US" dirty="0"/>
                  <a:t> = 5 min = 5×60s = 300 s.</a:t>
                </a:r>
              </a:p>
              <a:p>
                <a:r>
                  <a:rPr lang="en-US" dirty="0"/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=4.0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× 300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>
                    <a:latin typeface="Times New Roman"/>
                    <a:ea typeface="Times New Roman"/>
                  </a:rPr>
                  <a:t>Using 2:</a:t>
                </a: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Since the runner is running at a constant velocity, 4.0 m/s,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=4.0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/>
                  <a:t> </a:t>
                </a:r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4.0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US" sz="1200" dirty="0"/>
                  <a:t> </a:t>
                </a:r>
                <a:endParaRPr lang="en-US" sz="1200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67335"/>
                <a:ext cx="8610600" cy="5445786"/>
              </a:xfrm>
              <a:prstGeom prst="rect">
                <a:avLst/>
              </a:prstGeom>
              <a:blipFill>
                <a:blip r:embed="rId2"/>
                <a:stretch>
                  <a:fillRect l="-566" t="-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5D6F3C7-785C-08AC-7D4C-C971522B0C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024636"/>
                  </p:ext>
                </p:extLst>
              </p:nvPr>
            </p:nvGraphicFramePr>
            <p:xfrm>
              <a:off x="484239" y="1595176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5D6F3C7-785C-08AC-7D4C-C971522B0C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024636"/>
                  </p:ext>
                </p:extLst>
              </p:nvPr>
            </p:nvGraphicFramePr>
            <p:xfrm>
              <a:off x="484239" y="1595176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78" t="-34194" r="-660694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494" t="-34194" r="-271104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5983" t="-34194" r="-256838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268" t="-34194" r="-101678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000" t="-34194" r="-1000" b="-12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165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322167"/>
                  </p:ext>
                </p:extLst>
              </p:nvPr>
            </p:nvGraphicFramePr>
            <p:xfrm>
              <a:off x="457200" y="137160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322167"/>
                  </p:ext>
                </p:extLst>
              </p:nvPr>
            </p:nvGraphicFramePr>
            <p:xfrm>
              <a:off x="457200" y="137160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5" t="-34667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57" t="-34667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7143" t="-34667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0559" t="-34667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8194" t="-34667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3400" y="2819402"/>
                <a:ext cx="8382000" cy="5876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Suppose a car merges into freeway traffic along a straight ramp. Its initial velocity is 8.5 m/s and it accelerates at 2.2 m/s</a:t>
                </a:r>
                <a:r>
                  <a:rPr lang="en-US" baseline="30000" dirty="0"/>
                  <a:t>2 </a:t>
                </a:r>
                <a:r>
                  <a:rPr lang="en-US" dirty="0"/>
                  <a:t>for 9.5 second to reach the traffic speed. Determine (a) the traffic velocity and (b) the ramp length? (Such information might be useful to a traffic engineer.)</a:t>
                </a:r>
              </a:p>
              <a:p>
                <a:endParaRPr lang="en-US" dirty="0"/>
              </a:p>
              <a:p>
                <a:r>
                  <a:rPr lang="en-US" i="1" dirty="0"/>
                  <a:t>V</a:t>
                </a:r>
                <a:r>
                  <a:rPr lang="en-US" i="1" baseline="-25000" dirty="0"/>
                  <a:t>0 </a:t>
                </a:r>
                <a:r>
                  <a:rPr lang="en-US" i="1" dirty="0"/>
                  <a:t>= </a:t>
                </a:r>
                <a:r>
                  <a:rPr lang="en-US" dirty="0"/>
                  <a:t>8.5 m/s, </a:t>
                </a:r>
                <a:r>
                  <a:rPr lang="en-US" i="1" dirty="0"/>
                  <a:t>a</a:t>
                </a:r>
                <a:r>
                  <a:rPr lang="en-US" dirty="0"/>
                  <a:t> = 2.2 m/s</a:t>
                </a:r>
                <a:r>
                  <a:rPr lang="en-US" baseline="30000" dirty="0"/>
                  <a:t>2</a:t>
                </a:r>
                <a:r>
                  <a:rPr lang="en-US" dirty="0"/>
                  <a:t>, t = 9.5 s, Traffic Velocity = </a:t>
                </a:r>
                <a:r>
                  <a:rPr lang="en-US" i="1" dirty="0"/>
                  <a:t>V</a:t>
                </a:r>
                <a:r>
                  <a:rPr lang="en-US" dirty="0"/>
                  <a:t> =?</a:t>
                </a:r>
              </a:p>
              <a:p>
                <a:r>
                  <a:rPr lang="en-US" dirty="0"/>
                  <a:t>	3</a:t>
                </a:r>
                <a:r>
                  <a:rPr lang="en-US" baseline="30000" dirty="0"/>
                  <a:t>rd</a:t>
                </a:r>
                <a:r>
                  <a:rPr lang="en-US" dirty="0"/>
                  <a:t> kinematic equation is appropriate here.</a:t>
                </a:r>
              </a:p>
              <a:p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𝑣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𝑣</m:t>
                        </m:r>
                      </m:e>
                      <m:sub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0</m:t>
                        </m:r>
                      </m:sub>
                    </m:sSub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𝑎𝑡</m:t>
                    </m:r>
                  </m:oMath>
                </a14:m>
                <a:r>
                  <a:rPr lang="en-US" sz="1600" dirty="0">
                    <a:effectLst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8.5</m:t>
                    </m:r>
                    <m:f>
                      <m:f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2.2 </m:t>
                    </m:r>
                    <m:f>
                      <m:f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×9.5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=8.5 </m:t>
                    </m:r>
                    <m:f>
                      <m:fPr>
                        <m:ctrlP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+20.9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=29.4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1600" dirty="0">
                  <a:latin typeface="Times New Roman"/>
                  <a:ea typeface="Times New Roman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To find the ramp length,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r>
                  <a:rPr lang="en-US" sz="1600" dirty="0">
                    <a:latin typeface="Times New Roman"/>
                    <a:ea typeface="Times New Roman"/>
                  </a:rPr>
                  <a:t>, 4</a:t>
                </a:r>
                <a:r>
                  <a:rPr lang="en-US" sz="1600" baseline="30000" dirty="0">
                    <a:latin typeface="Times New Roman"/>
                    <a:ea typeface="Times New Roman"/>
                  </a:rPr>
                  <a:t>th</a:t>
                </a:r>
                <a:r>
                  <a:rPr lang="en-US" sz="1600" dirty="0">
                    <a:latin typeface="Times New Roman"/>
                    <a:ea typeface="Times New Roman"/>
                  </a:rPr>
                  <a:t> kinematic equation,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Times New Roman"/>
                    <a:ea typeface="Times New Roman"/>
                  </a:rPr>
                  <a:t> can be used.</a:t>
                </a: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	           		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=8.5 </m:t>
                    </m:r>
                    <m:f>
                      <m:f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</m:num>
                      <m:den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9.5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𝑠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2.2</m:t>
                    </m:r>
                    <m:f>
                      <m:f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𝑠</m:t>
                            </m:r>
                          </m:e>
                          <m:sup>
                            <m: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9.5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𝑠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Times New Roman"/>
                  <a:ea typeface="Times New Roman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       	           		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=8.5 ×9.5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2.2×</m:t>
                    </m:r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9.5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	                                              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  <a:cs typeface="+mn-cs"/>
                      </a:rPr>
                      <m:t>	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=80.75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99.275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r>
                  <a:rPr lang="en-US" sz="1600" dirty="0">
                    <a:latin typeface="Times New Roman"/>
                    <a:ea typeface="Cambria Math" panose="02040503050406030204" pitchFamily="18" charset="0"/>
                    <a:cs typeface="+mn-cs"/>
                  </a:rPr>
                  <a:t>		                                    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=180 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endParaRPr lang="en-US" sz="1600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819402"/>
                <a:ext cx="8382000" cy="5876352"/>
              </a:xfrm>
              <a:prstGeom prst="rect">
                <a:avLst/>
              </a:prstGeom>
              <a:blipFill>
                <a:blip r:embed="rId3"/>
                <a:stretch>
                  <a:fillRect l="-756" t="-648" r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2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73214"/>
            <a:ext cx="8229600" cy="1143000"/>
          </a:xfrm>
        </p:spPr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1500" y="2812151"/>
                <a:ext cx="8382000" cy="4252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 plane is landing with a speed of 69 m/s. Once the jet touches down, it can decelerate at 3.2 m/s</a:t>
                </a:r>
                <a:r>
                  <a:rPr lang="en-US" baseline="30000" dirty="0"/>
                  <a:t>2</a:t>
                </a:r>
                <a:r>
                  <a:rPr lang="en-US" dirty="0"/>
                  <a:t>. What length of runway is needed to reduce its speed to 5.0 m/s?</a:t>
                </a:r>
              </a:p>
              <a:p>
                <a:endParaRPr lang="en-US" dirty="0"/>
              </a:p>
              <a:p>
                <a:r>
                  <a:rPr lang="en-US" i="1" dirty="0"/>
                  <a:t>V</a:t>
                </a:r>
                <a:r>
                  <a:rPr lang="en-US" i="1" baseline="-25000" dirty="0"/>
                  <a:t>0</a:t>
                </a:r>
                <a:r>
                  <a:rPr lang="en-US" dirty="0"/>
                  <a:t> = 69 m/s, decelerate means, </a:t>
                </a:r>
                <a:r>
                  <a:rPr lang="en-US" i="1" dirty="0"/>
                  <a:t>a</a:t>
                </a:r>
                <a:r>
                  <a:rPr lang="en-US" dirty="0"/>
                  <a:t> = -3.2 m/s</a:t>
                </a:r>
                <a:r>
                  <a:rPr lang="en-US" baseline="30000" dirty="0"/>
                  <a:t>2</a:t>
                </a:r>
                <a:r>
                  <a:rPr lang="en-US" dirty="0"/>
                  <a:t>, </a:t>
                </a:r>
                <a:r>
                  <a:rPr lang="en-US" i="1" dirty="0"/>
                  <a:t>V</a:t>
                </a:r>
                <a:r>
                  <a:rPr lang="en-US" dirty="0"/>
                  <a:t> = 5.0 m/s, </a:t>
                </a:r>
                <a14:m>
                  <m:oMath xmlns:m="http://schemas.openxmlformats.org/officeDocument/2006/math"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=?</m:t>
                    </m:r>
                  </m:oMath>
                </a14:m>
                <a:endParaRPr lang="en-US" i="1" dirty="0"/>
              </a:p>
              <a:p>
                <a:endParaRPr lang="en-US" dirty="0"/>
              </a:p>
              <a:p>
                <a:r>
                  <a:rPr lang="en-US" dirty="0"/>
                  <a:t>5</a:t>
                </a:r>
                <a:r>
                  <a:rPr lang="en-US" baseline="30000" dirty="0"/>
                  <a:t>th</a:t>
                </a:r>
                <a:r>
                  <a:rPr lang="en-US" dirty="0"/>
                  <a:t> kinematic equation is appropriate here.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kern="120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𝑣</m:t>
                          </m:r>
                        </m:e>
                        <m:sup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Sup>
                        <m:sSubSupPr>
                          <m:ctrlP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𝑣</m:t>
                          </m:r>
                        </m:e>
                        <m:sub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</m:t>
                          </m:r>
                        </m:sub>
                        <m:sup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bSup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∆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lang="en-US" sz="18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18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5.0</m:t>
                        </m:r>
                      </m:e>
                      <m:sup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+2</m:t>
                    </m:r>
                  </m:oMath>
                </a14:m>
                <a:r>
                  <a:rPr lang="en-US" dirty="0">
                    <a:cs typeface="+mn-cs"/>
                  </a:rPr>
                  <a:t>x(-3.2)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endParaRPr lang="en-US" sz="18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			       25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4761−6.4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endParaRPr lang="en-US" sz="1800" i="1" kern="1200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r>
                  <a:rPr lang="en-US" sz="1800" b="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=4761−25</m:t>
                    </m:r>
                  </m:oMath>
                </a14:m>
                <a:endParaRPr lang="en-US" sz="1800" b="0" kern="1200" dirty="0">
                  <a:solidFill>
                    <a:schemeClr val="tx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n-US" sz="1800" b="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=4736</m:t>
                    </m:r>
                  </m:oMath>
                </a14:m>
                <a:endParaRPr lang="en-US" sz="1800" b="0" kern="1200" dirty="0">
                  <a:solidFill>
                    <a:schemeClr val="tx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r>
                  <a:rPr lang="en-US" dirty="0"/>
                  <a:t>= 4736/6.4 = 740 m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812151"/>
                <a:ext cx="8382000" cy="4252767"/>
              </a:xfrm>
              <a:prstGeom prst="rect">
                <a:avLst/>
              </a:prstGeom>
              <a:blipFill>
                <a:blip r:embed="rId2"/>
                <a:stretch>
                  <a:fillRect l="-756" t="-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D3E488-8C38-6836-0294-867BC274F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494888"/>
                  </p:ext>
                </p:extLst>
              </p:nvPr>
            </p:nvGraphicFramePr>
            <p:xfrm>
              <a:off x="571500" y="139352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D3E488-8C38-6836-0294-867BC274F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494888"/>
                  </p:ext>
                </p:extLst>
              </p:nvPr>
            </p:nvGraphicFramePr>
            <p:xfrm>
              <a:off x="571500" y="139352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05" t="-33333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757" t="-33333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7143" t="-33333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559" t="-33333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194" t="-33333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56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606</Words>
  <Application>Microsoft Macintosh PowerPoint</Application>
  <PresentationFormat>On-screen Show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Times New Roman</vt:lpstr>
      <vt:lpstr>Default Design</vt:lpstr>
      <vt:lpstr>Kinematic Equations</vt:lpstr>
      <vt:lpstr>Problem solving using Kinematic Equations</vt:lpstr>
      <vt:lpstr>Problem solving using Kinematic Equations</vt:lpstr>
      <vt:lpstr>Problem solving using Kinematic Equations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Maheswaranathan, Ponn</dc:creator>
  <cp:lastModifiedBy>Maheswaranathan, Ponn</cp:lastModifiedBy>
  <cp:revision>72</cp:revision>
  <dcterms:created xsi:type="dcterms:W3CDTF">2008-08-28T02:32:23Z</dcterms:created>
  <dcterms:modified xsi:type="dcterms:W3CDTF">2025-08-18T18:56:53Z</dcterms:modified>
</cp:coreProperties>
</file>