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9" r:id="rId3"/>
    <p:sldId id="294" r:id="rId4"/>
    <p:sldId id="29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7"/>
    <p:restoredTop sz="94760"/>
  </p:normalViewPr>
  <p:slideViewPr>
    <p:cSldViewPr>
      <p:cViewPr varScale="1">
        <p:scale>
          <a:sx n="109" d="100"/>
          <a:sy n="109" d="100"/>
        </p:scale>
        <p:origin x="18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AB6FA-2A5A-4EDB-8891-029D9E73C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A539-09B9-4B93-962F-09BAA30E0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53B3A-BBAA-4472-A03A-4A2EFE6FF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4C98B-B412-468C-995B-E2DFA0304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CC92A-0EAB-494B-A8A2-270C0881A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A3DDF-25E5-4539-9335-C47A8745A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70C4E-19AA-459B-80D1-CC5AD3531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1FB5C-DFB3-45F1-8F3D-DFC546233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FECBE-7A6C-4F98-AC7D-D594823C6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53E3C-7C45-4360-8FBC-C7BD7B455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FF6CD-E9DF-46DF-A6F4-A3B15CBF1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9E70D-3286-463C-9201-4B830005D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CCAD7F-6120-4D52-9631-D209530D0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1BA7A-310D-ED23-0D39-2F89486DB464}"/>
              </a:ext>
            </a:extLst>
          </p:cNvPr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dirty="0"/>
              <a:t>Kinematic Equations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134934-B447-704F-836A-EF091A146203}"/>
              </a:ext>
            </a:extLst>
          </p:cNvPr>
          <p:cNvSpPr txBox="1"/>
          <p:nvPr/>
        </p:nvSpPr>
        <p:spPr>
          <a:xfrm>
            <a:off x="2209800" y="19812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Problem Solving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9223C9C5-916E-D882-7BCD-11B6DA1781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7808361"/>
                  </p:ext>
                </p:extLst>
              </p:nvPr>
            </p:nvGraphicFramePr>
            <p:xfrm>
              <a:off x="571500" y="3067982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9223C9C5-916E-D882-7BCD-11B6DA1781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7808361"/>
                  </p:ext>
                </p:extLst>
              </p:nvPr>
            </p:nvGraphicFramePr>
            <p:xfrm>
              <a:off x="571500" y="3067982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05" t="-34667" r="-6614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57" t="-34667" r="-2709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7143" t="-34667" r="-25803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0559" t="-34667" r="-102098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8194" t="-34667" r="-1389" b="-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B7D9187-0EC6-542D-735C-F459452338AC}"/>
              </a:ext>
            </a:extLst>
          </p:cNvPr>
          <p:cNvSpPr txBox="1"/>
          <p:nvPr/>
        </p:nvSpPr>
        <p:spPr>
          <a:xfrm>
            <a:off x="1219200" y="47244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Valid for One dimensional motion with constant acceleration. </a:t>
            </a:r>
          </a:p>
        </p:txBody>
      </p:sp>
    </p:spTree>
    <p:extLst>
      <p:ext uri="{BB962C8B-B14F-4D97-AF65-F5344CB8AC3E}">
        <p14:creationId xmlns:p14="http://schemas.microsoft.com/office/powerpoint/2010/main" val="19949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Problem solving using 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4800" y="2967335"/>
                <a:ext cx="8610600" cy="54457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 person runs at 4.0 m/s for 5 minutes. How far he ran in km?</a:t>
                </a:r>
              </a:p>
              <a:p>
                <a:endParaRPr lang="en-US" dirty="0"/>
              </a:p>
              <a:p>
                <a:r>
                  <a:rPr lang="en-US" dirty="0"/>
                  <a:t>This problem can be solved using either 1 or 2 of the above kinematics equations.</a:t>
                </a:r>
              </a:p>
              <a:p>
                <a:endParaRPr lang="en-US" dirty="0"/>
              </a:p>
              <a:p>
                <a:r>
                  <a:rPr lang="en-US" dirty="0"/>
                  <a:t>Using 1: </a:t>
                </a:r>
              </a:p>
              <a:p>
                <a:r>
                  <a:rPr lang="en-US" dirty="0"/>
                  <a:t>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dirty="0"/>
                  <a:t> = 4.0 m/s, </a:t>
                </a:r>
                <a:r>
                  <a:rPr lang="en-US" i="1" dirty="0"/>
                  <a:t>t</a:t>
                </a:r>
                <a:r>
                  <a:rPr lang="en-US" dirty="0"/>
                  <a:t> = 5 min = 5×60s = 300 s.</a:t>
                </a:r>
              </a:p>
              <a:p>
                <a:r>
                  <a:rPr lang="en-US" dirty="0"/>
                  <a:t>	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=4.0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× 300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=1200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=1.2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>
                    <a:latin typeface="Times New Roman"/>
                    <a:ea typeface="Times New Roman"/>
                  </a:rPr>
                  <a:t>Using 2:</a:t>
                </a:r>
              </a:p>
              <a:p>
                <a:r>
                  <a:rPr lang="en-US" dirty="0">
                    <a:latin typeface="Times New Roman"/>
                    <a:ea typeface="Times New Roman"/>
                  </a:rPr>
                  <a:t>         Since the runner is running at a constant velocity, 4.0 m/s,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=4.0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latin typeface="Times New Roman"/>
                    <a:ea typeface="Times New Roman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/>
                  <a:t> </a:t>
                </a:r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latin typeface="Times New Roman"/>
                    <a:ea typeface="Times New Roman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4.0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4.0</m:t>
                        </m:r>
                      </m:e>
                    </m:d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=1200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=1.2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US" sz="1200" dirty="0"/>
                  <a:t> </a:t>
                </a:r>
                <a:endParaRPr lang="en-US" sz="1200" dirty="0">
                  <a:latin typeface="Times New Roman"/>
                  <a:ea typeface="Times New Roman"/>
                </a:endParaRPr>
              </a:p>
              <a:p>
                <a:endParaRPr lang="en-US" dirty="0">
                  <a:latin typeface="Times New Roman"/>
                  <a:ea typeface="Times New Roman"/>
                </a:endParaRPr>
              </a:p>
              <a:p>
                <a:endParaRPr lang="en-US" dirty="0"/>
              </a:p>
              <a:p>
                <a:pPr marL="342900" indent="-342900">
                  <a:buAutoNum type="arabicPeriod"/>
                </a:pPr>
                <a:endParaRPr lang="en-US" dirty="0"/>
              </a:p>
              <a:p>
                <a:pPr marL="342900" indent="-342900">
                  <a:buAutoNum type="arabicPeriod"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967335"/>
                <a:ext cx="8610600" cy="5445786"/>
              </a:xfrm>
              <a:prstGeom prst="rect">
                <a:avLst/>
              </a:prstGeom>
              <a:blipFill>
                <a:blip r:embed="rId2"/>
                <a:stretch>
                  <a:fillRect l="-566" t="-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5D6F3C7-785C-08AC-7D4C-C971522B0C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7024636"/>
                  </p:ext>
                </p:extLst>
              </p:nvPr>
            </p:nvGraphicFramePr>
            <p:xfrm>
              <a:off x="484239" y="1595176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5D6F3C7-785C-08AC-7D4C-C971522B0C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7024636"/>
                  </p:ext>
                </p:extLst>
              </p:nvPr>
            </p:nvGraphicFramePr>
            <p:xfrm>
              <a:off x="484239" y="1595176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78" t="-34194" r="-660694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494" t="-34194" r="-271104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5983" t="-34194" r="-256838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40268" t="-34194" r="-101678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8000" t="-34194" r="-1000" b="-12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165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dirty="0"/>
              <a:t>Problem solving using 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1322167"/>
                  </p:ext>
                </p:extLst>
              </p:nvPr>
            </p:nvGraphicFramePr>
            <p:xfrm>
              <a:off x="457200" y="137160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1322167"/>
                  </p:ext>
                </p:extLst>
              </p:nvPr>
            </p:nvGraphicFramePr>
            <p:xfrm>
              <a:off x="457200" y="137160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05" t="-34667" r="-6614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57" t="-34667" r="-2709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7143" t="-34667" r="-25803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0559" t="-34667" r="-102098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8194" t="-34667" r="-1389" b="-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33400" y="2819402"/>
                <a:ext cx="8382000" cy="58763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Suppose a car merges into freeway traffic along a straight ramp. Its initial velocity is 8.5 m/s and it accelerates at 2.2 m/s</a:t>
                </a:r>
                <a:r>
                  <a:rPr lang="en-US" baseline="30000" dirty="0"/>
                  <a:t>2 </a:t>
                </a:r>
                <a:r>
                  <a:rPr lang="en-US" dirty="0"/>
                  <a:t>for 9.5 second to reach the traffic speed. Determine (a) the traffic velocity and (b) the ramp length? (Such information might be useful to a traffic engineer.)</a:t>
                </a:r>
              </a:p>
              <a:p>
                <a:endParaRPr lang="en-US" dirty="0"/>
              </a:p>
              <a:p>
                <a:r>
                  <a:rPr lang="en-US" i="1" dirty="0"/>
                  <a:t>V</a:t>
                </a:r>
                <a:r>
                  <a:rPr lang="en-US" i="1" baseline="-25000" dirty="0"/>
                  <a:t>0 </a:t>
                </a:r>
                <a:r>
                  <a:rPr lang="en-US" i="1" dirty="0"/>
                  <a:t>= </a:t>
                </a:r>
                <a:r>
                  <a:rPr lang="en-US" dirty="0"/>
                  <a:t>8.5 m/s, </a:t>
                </a:r>
                <a:r>
                  <a:rPr lang="en-US" i="1" dirty="0"/>
                  <a:t>a</a:t>
                </a:r>
                <a:r>
                  <a:rPr lang="en-US" dirty="0"/>
                  <a:t> = 2.2 m/s</a:t>
                </a:r>
                <a:r>
                  <a:rPr lang="en-US" baseline="30000" dirty="0"/>
                  <a:t>2</a:t>
                </a:r>
                <a:r>
                  <a:rPr lang="en-US" dirty="0"/>
                  <a:t>, t = 9.5 s, Traffic Velocity = </a:t>
                </a:r>
                <a:r>
                  <a:rPr lang="en-US" i="1" dirty="0"/>
                  <a:t>V</a:t>
                </a:r>
                <a:r>
                  <a:rPr lang="en-US" dirty="0"/>
                  <a:t> =?</a:t>
                </a:r>
              </a:p>
              <a:p>
                <a:r>
                  <a:rPr lang="en-US" dirty="0"/>
                  <a:t>	3</a:t>
                </a:r>
                <a:r>
                  <a:rPr lang="en-US" baseline="30000" dirty="0"/>
                  <a:t>rd</a:t>
                </a:r>
                <a:r>
                  <a:rPr lang="en-US" dirty="0"/>
                  <a:t> kinematic equation is appropriate here.</a:t>
                </a:r>
              </a:p>
              <a:p>
                <a:r>
                  <a:rPr lang="en-US" dirty="0"/>
                  <a:t>		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𝑣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sSub>
                      <m:sSubPr>
                        <m:ctrlP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  <m:t>𝑣</m:t>
                        </m:r>
                      </m:e>
                      <m:sub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  <m:t>0</m:t>
                        </m:r>
                      </m:sub>
                    </m:sSub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+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𝑎𝑡</m:t>
                    </m:r>
                  </m:oMath>
                </a14:m>
                <a:r>
                  <a:rPr lang="en-US" sz="1600" dirty="0">
                    <a:effectLst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8.5</m:t>
                    </m:r>
                    <m:f>
                      <m:fPr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2.2 </m:t>
                    </m:r>
                    <m:f>
                      <m:f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×9.5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=8.5 </m:t>
                    </m:r>
                    <m:f>
                      <m:fPr>
                        <m:ctrlP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+20.9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=29.4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1600" dirty="0">
                  <a:latin typeface="Times New Roman"/>
                  <a:ea typeface="Times New Roman"/>
                </a:endParaRP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To find the ramp length,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r>
                  <a:rPr lang="en-US" sz="1600" dirty="0">
                    <a:latin typeface="Times New Roman"/>
                    <a:ea typeface="Times New Roman"/>
                  </a:rPr>
                  <a:t>, 4</a:t>
                </a:r>
                <a:r>
                  <a:rPr lang="en-US" sz="1600" baseline="30000" dirty="0">
                    <a:latin typeface="Times New Roman"/>
                    <a:ea typeface="Times New Roman"/>
                  </a:rPr>
                  <a:t>th</a:t>
                </a:r>
                <a:r>
                  <a:rPr lang="en-US" sz="1600" dirty="0">
                    <a:latin typeface="Times New Roman"/>
                    <a:ea typeface="Times New Roman"/>
                  </a:rPr>
                  <a:t> kinematic equation,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Times New Roman"/>
                    <a:ea typeface="Times New Roman"/>
                  </a:rPr>
                  <a:t> can be used.</a:t>
                </a: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		           		           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=8.5 </m:t>
                    </m:r>
                    <m:f>
                      <m:f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𝑚</m:t>
                        </m:r>
                      </m:num>
                      <m:den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𝑠</m:t>
                        </m:r>
                      </m:den>
                    </m:f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9.5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𝑠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f>
                      <m:fPr>
                        <m:ctrlP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2.2</m:t>
                    </m:r>
                    <m:f>
                      <m:f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kern="120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lang="en-US" sz="1600" b="0" i="1" kern="120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𝑠</m:t>
                            </m:r>
                          </m:e>
                          <m:sup>
                            <m:r>
                              <a:rPr lang="en-US" sz="1600" b="0" i="1" kern="120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sSup>
                      <m:sSup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9.5</m:t>
                        </m:r>
                      </m:e>
                      <m:sup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𝑠</m:t>
                        </m:r>
                      </m:e>
                      <m:sup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Times New Roman"/>
                  <a:ea typeface="Times New Roman"/>
                </a:endParaRP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	       	           		           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=8.5 ×9.5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f>
                      <m:fPr>
                        <m:ctrlP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2.2×</m:t>
                    </m:r>
                    <m:sSup>
                      <m:sSup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9.5</m:t>
                        </m:r>
                      </m:e>
                      <m:sup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</m:oMath>
                </a14:m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		                                              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  <a:cs typeface="+mn-cs"/>
                      </a:rPr>
                      <m:t>	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=80.75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99.275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</m:oMath>
                </a14:m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r>
                  <a:rPr lang="en-US" sz="1600" dirty="0">
                    <a:latin typeface="Times New Roman"/>
                    <a:ea typeface="Cambria Math" panose="02040503050406030204" pitchFamily="18" charset="0"/>
                    <a:cs typeface="+mn-cs"/>
                  </a:rPr>
                  <a:t>		                                               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=180 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</m:oMath>
                </a14:m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endParaRPr lang="en-US" sz="1600" dirty="0">
                  <a:latin typeface="Times New Roman"/>
                  <a:ea typeface="Times New Roman"/>
                </a:endParaRP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819402"/>
                <a:ext cx="8382000" cy="5876352"/>
              </a:xfrm>
              <a:prstGeom prst="rect">
                <a:avLst/>
              </a:prstGeom>
              <a:blipFill>
                <a:blip r:embed="rId3"/>
                <a:stretch>
                  <a:fillRect l="-756" t="-648" r="-1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2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73214"/>
            <a:ext cx="8229600" cy="1143000"/>
          </a:xfrm>
        </p:spPr>
        <p:txBody>
          <a:bodyPr/>
          <a:lstStyle/>
          <a:p>
            <a:r>
              <a:rPr lang="en-US" altLang="en-US" dirty="0"/>
              <a:t>Problem solving using 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71500" y="2812151"/>
                <a:ext cx="8382000" cy="4252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 plane is landing with a speed of 69 m/s. Once the jet touches down, it can decelerate at 3.2 m/s</a:t>
                </a:r>
                <a:r>
                  <a:rPr lang="en-US" baseline="30000" dirty="0"/>
                  <a:t>2</a:t>
                </a:r>
                <a:r>
                  <a:rPr lang="en-US" dirty="0"/>
                  <a:t>. What length of runway is needed to reduce its speed to 5.0 m/s?</a:t>
                </a:r>
              </a:p>
              <a:p>
                <a:endParaRPr lang="en-US" dirty="0"/>
              </a:p>
              <a:p>
                <a:r>
                  <a:rPr lang="en-US" i="1" dirty="0"/>
                  <a:t>V</a:t>
                </a:r>
                <a:r>
                  <a:rPr lang="en-US" i="1" baseline="-25000" dirty="0"/>
                  <a:t>0</a:t>
                </a:r>
                <a:r>
                  <a:rPr lang="en-US" dirty="0"/>
                  <a:t> = 69 m/s, decelerate means, </a:t>
                </a:r>
                <a:r>
                  <a:rPr lang="en-US" i="1" dirty="0"/>
                  <a:t>a</a:t>
                </a:r>
                <a:r>
                  <a:rPr lang="en-US" dirty="0"/>
                  <a:t> = -3.2 m/s</a:t>
                </a:r>
                <a:r>
                  <a:rPr lang="en-US" baseline="30000" dirty="0"/>
                  <a:t>2</a:t>
                </a:r>
                <a:r>
                  <a:rPr lang="en-US" dirty="0"/>
                  <a:t>, </a:t>
                </a:r>
                <a:r>
                  <a:rPr lang="en-US" i="1" dirty="0"/>
                  <a:t>V</a:t>
                </a:r>
                <a:r>
                  <a:rPr lang="en-US" dirty="0"/>
                  <a:t> = 5.0 m/s, </a:t>
                </a:r>
                <a14:m>
                  <m:oMath xmlns:m="http://schemas.openxmlformats.org/officeDocument/2006/math"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=?</m:t>
                    </m:r>
                  </m:oMath>
                </a14:m>
                <a:endParaRPr lang="en-US" i="1" dirty="0"/>
              </a:p>
              <a:p>
                <a:endParaRPr lang="en-US" dirty="0"/>
              </a:p>
              <a:p>
                <a:r>
                  <a:rPr lang="en-US" dirty="0"/>
                  <a:t>5</a:t>
                </a:r>
                <a:r>
                  <a:rPr lang="en-US" baseline="30000" dirty="0"/>
                  <a:t>th</a:t>
                </a:r>
                <a:r>
                  <a:rPr lang="en-US" dirty="0"/>
                  <a:t> kinematic equation is appropriate here.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kern="120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𝑣</m:t>
                          </m:r>
                        </m:e>
                        <m:sup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bSup>
                        <m:sSubSupPr>
                          <m:ctrlP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SupPr>
                        <m:e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𝑣</m:t>
                          </m:r>
                        </m:e>
                        <m:sub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0</m:t>
                          </m:r>
                        </m:sub>
                        <m:sup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bSup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</m:t>
                      </m:r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∆</m:t>
                      </m:r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lang="en-US" sz="18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en-US" sz="180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18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5.0</m:t>
                        </m:r>
                      </m:e>
                      <m:sup>
                        <m:r>
                          <a:rPr lang="en-US" sz="1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69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+2</m:t>
                    </m:r>
                  </m:oMath>
                </a14:m>
                <a:r>
                  <a:rPr lang="en-US" dirty="0">
                    <a:cs typeface="+mn-cs"/>
                  </a:rPr>
                  <a:t>x(-3.2) </a:t>
                </a:r>
                <a14:m>
                  <m:oMath xmlns:m="http://schemas.openxmlformats.org/officeDocument/2006/math"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endParaRPr lang="en-US" sz="18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en-US" sz="180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			       25 </a:t>
                </a:r>
                <a14:m>
                  <m:oMath xmlns:m="http://schemas.openxmlformats.org/officeDocument/2006/math"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4761−6.4 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endParaRPr lang="en-US" sz="1800" i="1" kern="1200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r>
                  <a:rPr lang="en-US" sz="1800" b="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  </a:t>
                </a:r>
                <a14:m>
                  <m:oMath xmlns:m="http://schemas.openxmlformats.org/officeDocument/2006/math"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6.4 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=4761−25</m:t>
                    </m:r>
                  </m:oMath>
                </a14:m>
                <a:endParaRPr lang="en-US" sz="1800" b="0" kern="1200" dirty="0">
                  <a:solidFill>
                    <a:schemeClr val="tx1"/>
                  </a:solidFill>
                  <a:effectLst/>
                  <a:ea typeface="+mn-ea"/>
                  <a:cs typeface="+mn-cs"/>
                </a:endParaRPr>
              </a:p>
              <a:p>
                <a:r>
                  <a:rPr lang="en-US" sz="1800" b="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  </a:t>
                </a:r>
                <a14:m>
                  <m:oMath xmlns:m="http://schemas.openxmlformats.org/officeDocument/2006/math"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6.4 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=4736</m:t>
                    </m:r>
                  </m:oMath>
                </a14:m>
                <a:endParaRPr lang="en-US" sz="1800" b="0" kern="1200" dirty="0">
                  <a:solidFill>
                    <a:schemeClr val="tx1"/>
                  </a:solidFill>
                  <a:effectLst/>
                  <a:ea typeface="+mn-ea"/>
                  <a:cs typeface="+mn-cs"/>
                </a:endParaRPr>
              </a:p>
              <a:p>
                <a:r>
                  <a:rPr lang="en-US" sz="180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r>
                  <a:rPr lang="en-US" dirty="0"/>
                  <a:t>= 4736/6.4 = 740 m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2812151"/>
                <a:ext cx="8382000" cy="4252767"/>
              </a:xfrm>
              <a:prstGeom prst="rect">
                <a:avLst/>
              </a:prstGeom>
              <a:blipFill>
                <a:blip r:embed="rId2"/>
                <a:stretch>
                  <a:fillRect l="-756" t="-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BD3E488-8C38-6836-0294-867BC274FE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5494888"/>
                  </p:ext>
                </p:extLst>
              </p:nvPr>
            </p:nvGraphicFramePr>
            <p:xfrm>
              <a:off x="571500" y="139352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BD3E488-8C38-6836-0294-867BC274FE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5494888"/>
                  </p:ext>
                </p:extLst>
              </p:nvPr>
            </p:nvGraphicFramePr>
            <p:xfrm>
              <a:off x="571500" y="139352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05" t="-33333" r="-6614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757" t="-33333" r="-2709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7143" t="-33333" r="-25803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40559" t="-33333" r="-102098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8194" t="-33333" r="-1389" b="-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564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4623</TotalTime>
  <Words>658</Words>
  <Application>Microsoft Macintosh PowerPoint</Application>
  <PresentationFormat>On-screen Show (4:3)</PresentationFormat>
  <Paragraphs>108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Times New Roman</vt:lpstr>
      <vt:lpstr>Default Design</vt:lpstr>
      <vt:lpstr>Kinematic Equations</vt:lpstr>
      <vt:lpstr>Problem solving using Kinematic Equations</vt:lpstr>
      <vt:lpstr>Problem solving using Kinematic Equations</vt:lpstr>
      <vt:lpstr>Problem solving using Kinematic Equations</vt:lpstr>
    </vt:vector>
  </TitlesOfParts>
  <Company>Winthrop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Maheswaranathan, Ponn</dc:creator>
  <cp:lastModifiedBy>Maheswaranathan, Ponn</cp:lastModifiedBy>
  <cp:revision>73</cp:revision>
  <dcterms:created xsi:type="dcterms:W3CDTF">2008-08-28T02:32:23Z</dcterms:created>
  <dcterms:modified xsi:type="dcterms:W3CDTF">2025-08-18T19:58:46Z</dcterms:modified>
</cp:coreProperties>
</file>