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6" r:id="rId3"/>
    <p:sldId id="295" r:id="rId4"/>
    <p:sldId id="291" r:id="rId5"/>
    <p:sldId id="29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8"/>
    <p:restoredTop sz="94809"/>
  </p:normalViewPr>
  <p:slideViewPr>
    <p:cSldViewPr>
      <p:cViewPr varScale="1">
        <p:scale>
          <a:sx n="107" d="100"/>
          <a:sy n="107" d="100"/>
        </p:scale>
        <p:origin x="18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AB6FA-2A5A-4EDB-8891-029D9E73C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A539-09B9-4B93-962F-09BAA30E0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53B3A-BBAA-4472-A03A-4A2EFE6FF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4C98B-B412-468C-995B-E2DFA0304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CC92A-0EAB-494B-A8A2-270C0881A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3DDF-25E5-4539-9335-C47A8745A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70C4E-19AA-459B-80D1-CC5AD3531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FB5C-DFB3-45F1-8F3D-DFC546233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FECBE-7A6C-4F98-AC7D-D594823C6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3E3C-7C45-4360-8FBC-C7BD7B455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FF6CD-E9DF-46DF-A6F4-A3B15CBF1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9E70D-3286-463C-9201-4B830005D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CCAD7F-6120-4D52-9631-D209530D0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1BA7A-310D-ED23-0D39-2F89486DB464}"/>
              </a:ext>
            </a:extLst>
          </p:cNvPr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dirty="0"/>
              <a:t>Kinematic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134934-B447-704F-836A-EF091A146203}"/>
              </a:ext>
            </a:extLst>
          </p:cNvPr>
          <p:cNvSpPr txBox="1"/>
          <p:nvPr/>
        </p:nvSpPr>
        <p:spPr>
          <a:xfrm>
            <a:off x="2209800" y="19812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Derivation </a:t>
            </a:r>
          </a:p>
        </p:txBody>
      </p:sp>
    </p:spTree>
    <p:extLst>
      <p:ext uri="{BB962C8B-B14F-4D97-AF65-F5344CB8AC3E}">
        <p14:creationId xmlns:p14="http://schemas.microsoft.com/office/powerpoint/2010/main" val="19949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hangingPunct="1"/>
            <a:r>
              <a:rPr lang="en-US" sz="4000" b="1" dirty="0"/>
              <a:t>Average Velocity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457200" y="1676400"/>
            <a:ext cx="6096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Average velocity</a:t>
            </a:r>
            <a:r>
              <a:rPr lang="en-US" dirty="0"/>
              <a:t> is the displacement per elapsed time.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4E6C45-BDCB-9D71-0F51-A7596C3B069E}"/>
                  </a:ext>
                </a:extLst>
              </p:cNvPr>
              <p:cNvSpPr txBox="1"/>
              <p:nvPr/>
            </p:nvSpPr>
            <p:spPr>
              <a:xfrm>
                <a:off x="2438400" y="2333802"/>
                <a:ext cx="1772793" cy="533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4E6C45-BDCB-9D71-0F51-A7596C3B0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33802"/>
                <a:ext cx="1772793" cy="533672"/>
              </a:xfrm>
              <a:prstGeom prst="rect">
                <a:avLst/>
              </a:prstGeom>
              <a:blipFill>
                <a:blip r:embed="rId2"/>
                <a:stretch>
                  <a:fillRect l="-4286" t="-2326" r="-2857"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D81698D-8308-7A6B-EF5A-7258318CFCC9}"/>
                  </a:ext>
                </a:extLst>
              </p:cNvPr>
              <p:cNvSpPr txBox="1"/>
              <p:nvPr/>
            </p:nvSpPr>
            <p:spPr>
              <a:xfrm>
                <a:off x="2209800" y="3155544"/>
                <a:ext cx="6934200" cy="17340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/>
                  <a:t>   or 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n-US" sz="2400" dirty="0"/>
                  <a:t>, </a:t>
                </a:r>
              </a:p>
              <a:p>
                <a:r>
                  <a:rPr lang="en-US" sz="2400" dirty="0"/>
                  <a:t>         this will be the first kinematic equation.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D81698D-8308-7A6B-EF5A-7258318CF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155544"/>
                <a:ext cx="6934200" cy="1734001"/>
              </a:xfrm>
              <a:prstGeom prst="rect">
                <a:avLst/>
              </a:prstGeom>
              <a:blipFill>
                <a:blip r:embed="rId3"/>
                <a:stretch>
                  <a:fillRect b="-7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00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770D3-DF5E-34C4-60E3-1BDA39BA1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062"/>
            <a:ext cx="8229600" cy="1143000"/>
          </a:xfrm>
        </p:spPr>
        <p:txBody>
          <a:bodyPr/>
          <a:lstStyle/>
          <a:p>
            <a:r>
              <a:rPr lang="en-US" sz="3600" dirty="0"/>
              <a:t>One-Dimensional Motion with constant Acceleration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73AF98-A533-5166-16E6-43D163B4902C}"/>
              </a:ext>
            </a:extLst>
          </p:cNvPr>
          <p:cNvSpPr txBox="1"/>
          <p:nvPr/>
        </p:nvSpPr>
        <p:spPr>
          <a:xfrm>
            <a:off x="665282" y="1238780"/>
            <a:ext cx="78486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a car moving with an initial velocity, </a:t>
            </a:r>
            <a:r>
              <a:rPr lang="en-US" i="1" dirty="0"/>
              <a:t>V</a:t>
            </a:r>
            <a:r>
              <a:rPr lang="en-US" i="1" baseline="-25000" dirty="0"/>
              <a:t>0</a:t>
            </a:r>
            <a:r>
              <a:rPr lang="en-US" dirty="0"/>
              <a:t>. It accelerates at a constant rate, a  and reaches a final velocity, </a:t>
            </a:r>
            <a:r>
              <a:rPr lang="en-US" i="1" dirty="0"/>
              <a:t>V</a:t>
            </a:r>
            <a:r>
              <a:rPr lang="en-US" dirty="0"/>
              <a:t> along a straight line during a time interval, </a:t>
            </a:r>
            <a:r>
              <a:rPr lang="en-US" i="1" dirty="0"/>
              <a:t>t</a:t>
            </a:r>
            <a:r>
              <a:rPr lang="en-US" dirty="0"/>
              <a:t>. It’s displacement during this time is ∆</a:t>
            </a:r>
            <a:r>
              <a:rPr lang="en-US" i="1" dirty="0"/>
              <a:t>X</a:t>
            </a:r>
            <a:r>
              <a:rPr lang="en-US" dirty="0"/>
              <a:t>.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DEF390C-EA96-F22A-1FDF-CC43BAF4218C}"/>
                  </a:ext>
                </a:extLst>
              </p:cNvPr>
              <p:cNvSpPr txBox="1"/>
              <p:nvPr/>
            </p:nvSpPr>
            <p:spPr>
              <a:xfrm>
                <a:off x="762000" y="3657600"/>
                <a:ext cx="685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Here, average velocity,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en-US" dirty="0"/>
                  <a:t> can be written as follows: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DEF390C-EA96-F22A-1FDF-CC43BAF42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657600"/>
                <a:ext cx="6858000" cy="369332"/>
              </a:xfrm>
              <a:prstGeom prst="rect">
                <a:avLst/>
              </a:prstGeom>
              <a:blipFill>
                <a:blip r:embed="rId2"/>
                <a:stretch>
                  <a:fillRect l="-741" t="-6667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56BF72-565D-06A8-7F77-06D5FF48C0F1}"/>
                  </a:ext>
                </a:extLst>
              </p:cNvPr>
              <p:cNvSpPr txBox="1"/>
              <p:nvPr/>
            </p:nvSpPr>
            <p:spPr>
              <a:xfrm>
                <a:off x="6042692" y="3591244"/>
                <a:ext cx="163493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56BF72-565D-06A8-7F77-06D5FF48C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692" y="3591244"/>
                <a:ext cx="1634935" cy="518604"/>
              </a:xfrm>
              <a:prstGeom prst="rect">
                <a:avLst/>
              </a:prstGeom>
              <a:blipFill>
                <a:blip r:embed="rId3"/>
                <a:stretch>
                  <a:fillRect l="-3077" t="-4762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12FBCF-0B78-2CEC-380A-3D548F542C44}"/>
                  </a:ext>
                </a:extLst>
              </p:cNvPr>
              <p:cNvSpPr txBox="1"/>
              <p:nvPr/>
            </p:nvSpPr>
            <p:spPr>
              <a:xfrm>
                <a:off x="2057400" y="4900197"/>
                <a:ext cx="1981200" cy="483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,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12FBCF-0B78-2CEC-380A-3D548F542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900197"/>
                <a:ext cx="1981200" cy="483466"/>
              </a:xfrm>
              <a:prstGeom prst="rect">
                <a:avLst/>
              </a:prstGeom>
              <a:blipFill>
                <a:blip r:embed="rId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18E574B-D20D-4264-5EB2-65F2CF617585}"/>
                  </a:ext>
                </a:extLst>
              </p:cNvPr>
              <p:cNvSpPr txBox="1"/>
              <p:nvPr/>
            </p:nvSpPr>
            <p:spPr>
              <a:xfrm>
                <a:off x="762000" y="4224634"/>
                <a:ext cx="70866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Using the above average velocity,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en-US" dirty="0"/>
                  <a:t> displacement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can be re-written as follows: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18E574B-D20D-4264-5EB2-65F2CF617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224634"/>
                <a:ext cx="7086600" cy="646331"/>
              </a:xfrm>
              <a:prstGeom prst="rect">
                <a:avLst/>
              </a:prstGeom>
              <a:blipFill>
                <a:blip r:embed="rId5"/>
                <a:stretch>
                  <a:fillRect l="-716" t="-3846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836ABC8C-D023-202B-1E19-2147B3813EE7}"/>
              </a:ext>
            </a:extLst>
          </p:cNvPr>
          <p:cNvSpPr txBox="1"/>
          <p:nvPr/>
        </p:nvSpPr>
        <p:spPr>
          <a:xfrm>
            <a:off x="797168" y="5391740"/>
            <a:ext cx="75848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Acceleration, a is the rate of change in velocity. It can be written as </a:t>
            </a:r>
            <a:r>
              <a:rPr lang="en-US" dirty="0"/>
              <a:t>follows</a:t>
            </a:r>
            <a:r>
              <a:rPr lang="en-US" sz="1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69E0E9F-6832-01C2-913A-5F94E8C6B890}"/>
                  </a:ext>
                </a:extLst>
              </p:cNvPr>
              <p:cNvSpPr txBox="1"/>
              <p:nvPr/>
            </p:nvSpPr>
            <p:spPr>
              <a:xfrm>
                <a:off x="1766182" y="5927323"/>
                <a:ext cx="1147622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69E0E9F-6832-01C2-913A-5F94E8C6B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182" y="5927323"/>
                <a:ext cx="1147622" cy="518540"/>
              </a:xfrm>
              <a:prstGeom prst="rect">
                <a:avLst/>
              </a:prstGeom>
              <a:blipFill>
                <a:blip r:embed="rId6"/>
                <a:stretch>
                  <a:fillRect l="-2198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860CB5E1-52EF-DEFE-3608-72C170AC5FB3}"/>
              </a:ext>
            </a:extLst>
          </p:cNvPr>
          <p:cNvSpPr txBox="1"/>
          <p:nvPr/>
        </p:nvSpPr>
        <p:spPr>
          <a:xfrm>
            <a:off x="3048000" y="60160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3D458CB-8A5C-090A-A952-9D4B8B46824C}"/>
                  </a:ext>
                </a:extLst>
              </p:cNvPr>
              <p:cNvSpPr txBox="1"/>
              <p:nvPr/>
            </p:nvSpPr>
            <p:spPr>
              <a:xfrm>
                <a:off x="3824579" y="6004981"/>
                <a:ext cx="12389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3D458CB-8A5C-090A-A952-9D4B8B468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579" y="6004981"/>
                <a:ext cx="1238994" cy="276999"/>
              </a:xfrm>
              <a:prstGeom prst="rect">
                <a:avLst/>
              </a:prstGeom>
              <a:blipFill>
                <a:blip r:embed="rId7"/>
                <a:stretch>
                  <a:fillRect l="-2020" r="-2020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CB92A-682D-BB1A-B2F5-E53CD6ACC55E}"/>
                  </a:ext>
                </a:extLst>
              </p:cNvPr>
              <p:cNvSpPr txBox="1"/>
              <p:nvPr/>
            </p:nvSpPr>
            <p:spPr>
              <a:xfrm>
                <a:off x="2886924" y="6417335"/>
                <a:ext cx="311430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CB92A-682D-BB1A-B2F5-E53CD6ACC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924" y="6417335"/>
                <a:ext cx="311430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12AF2872-E0AB-8FE5-F430-FD274BCE655B}"/>
              </a:ext>
            </a:extLst>
          </p:cNvPr>
          <p:cNvSpPr txBox="1"/>
          <p:nvPr/>
        </p:nvSpPr>
        <p:spPr>
          <a:xfrm>
            <a:off x="3924301" y="495726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this will be the second kinematic equation. 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A434B53-8D42-91CB-5EB7-346CE8946560}"/>
              </a:ext>
            </a:extLst>
          </p:cNvPr>
          <p:cNvSpPr txBox="1"/>
          <p:nvPr/>
        </p:nvSpPr>
        <p:spPr>
          <a:xfrm>
            <a:off x="5091818" y="64393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this will be the third kinematic equation.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B1C4F7-F01E-3CDA-9D4B-2BAB4E299E6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9993" y="2111607"/>
            <a:ext cx="4314300" cy="162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9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  <p:bldP spid="16" grpId="0"/>
      <p:bldP spid="17" grpId="0"/>
      <p:bldP spid="18" grpId="0"/>
      <p:bldP spid="19" grpId="0"/>
      <p:bldP spid="21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60485" y="0"/>
            <a:ext cx="8229600" cy="914400"/>
          </a:xfrm>
        </p:spPr>
        <p:txBody>
          <a:bodyPr/>
          <a:lstStyle/>
          <a:p>
            <a:r>
              <a:rPr lang="en-US" altLang="en-US" dirty="0"/>
              <a:t>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2DB5CC-279E-57CB-86CB-2042C09A9DD1}"/>
                  </a:ext>
                </a:extLst>
              </p:cNvPr>
              <p:cNvSpPr txBox="1"/>
              <p:nvPr/>
            </p:nvSpPr>
            <p:spPr>
              <a:xfrm>
                <a:off x="395654" y="2286000"/>
                <a:ext cx="7716715" cy="488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Deriving the fourth kinematic equation:</a:t>
                </a:r>
              </a:p>
              <a:p>
                <a:endParaRPr lang="en-US" dirty="0"/>
              </a:p>
              <a:p>
                <a:r>
                  <a:rPr lang="en-US" dirty="0"/>
                  <a:t>In each of the above kinematic equations, 2-5, there are 4 variables.</a:t>
                </a:r>
              </a:p>
              <a:p>
                <a:endParaRPr lang="en-US" dirty="0"/>
              </a:p>
              <a:p>
                <a:r>
                  <a:rPr lang="en-US" dirty="0"/>
                  <a:t>In the fourth kinematic equation, the missing variable is </a:t>
                </a:r>
                <a:r>
                  <a:rPr lang="en-US" i="1" dirty="0"/>
                  <a:t>V.</a:t>
                </a:r>
              </a:p>
              <a:p>
                <a:endParaRPr lang="en-US" i="1" dirty="0"/>
              </a:p>
              <a:p>
                <a:r>
                  <a:rPr lang="en-US" dirty="0"/>
                  <a:t>Hence, if we eliminate </a:t>
                </a:r>
                <a:r>
                  <a:rPr lang="en-US" i="1" dirty="0"/>
                  <a:t>V </a:t>
                </a:r>
                <a:r>
                  <a:rPr lang="en-US" dirty="0"/>
                  <a:t>among 2 and 3, we can derive 4.</a:t>
                </a:r>
              </a:p>
              <a:p>
                <a:endParaRPr lang="en-US" dirty="0"/>
              </a:p>
              <a:p>
                <a:r>
                  <a:rPr lang="en-US" dirty="0"/>
                  <a:t>Substituting for </a:t>
                </a:r>
                <a:r>
                  <a:rPr lang="en-US" i="1" dirty="0"/>
                  <a:t>V </a:t>
                </a:r>
                <a:r>
                  <a:rPr lang="en-US" dirty="0"/>
                  <a:t>in 2 using 3:</a:t>
                </a:r>
              </a:p>
              <a:p>
                <a:r>
                  <a:rPr lang="en-US" dirty="0"/>
                  <a:t>	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latin typeface="Times New Roman"/>
                    <a:ea typeface="Times New Roman"/>
                  </a:rPr>
                  <a:t> </a:t>
                </a:r>
              </a:p>
              <a:p>
                <a:r>
                  <a:rPr lang="en-US" dirty="0">
                    <a:latin typeface="Times New Roman"/>
                    <a:ea typeface="Times New Roman"/>
                  </a:rPr>
                  <a:t>	   </a:t>
                </a:r>
                <a:r>
                  <a:rPr lang="en-US" sz="1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800" b="0" i="0" dirty="0" smtClean="0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𝑎𝑡</m:t>
                        </m:r>
                      </m:e>
                    </m: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latin typeface="Times New Roman"/>
                    <a:ea typeface="Times New Roman"/>
                  </a:rPr>
                  <a:t> </a:t>
                </a:r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𝑎𝑡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>
                    <a:latin typeface="Times New Roman"/>
                    <a:ea typeface="Times New Roman"/>
                  </a:rPr>
                  <a:t> 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𝑎𝑡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2DB5CC-279E-57CB-86CB-2042C09A9D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54" y="2286000"/>
                <a:ext cx="7716715" cy="4888198"/>
              </a:xfrm>
              <a:prstGeom prst="rect">
                <a:avLst/>
              </a:prstGeom>
              <a:blipFill>
                <a:blip r:embed="rId2"/>
                <a:stretch>
                  <a:fillRect l="-822" t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0AE0724E-B7A5-ABCE-1064-10AD150ACC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256700"/>
                  </p:ext>
                </p:extLst>
              </p:nvPr>
            </p:nvGraphicFramePr>
            <p:xfrm>
              <a:off x="571500" y="914400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0AE0724E-B7A5-ABCE-1064-10AD150ACC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256700"/>
                  </p:ext>
                </p:extLst>
              </p:nvPr>
            </p:nvGraphicFramePr>
            <p:xfrm>
              <a:off x="571500" y="914400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05" t="-35135" r="-66144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757" t="-35135" r="-27094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7143" t="-35135" r="-25803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40559" t="-35135" r="-102098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8194" t="-35135" r="-1389" b="-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9535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81D52-E2DC-C6E8-3B35-DBBB13DAA8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36BAD47E-96BC-F2A1-F268-4F583B052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altLang="en-US" dirty="0"/>
              <a:t>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E07A9CF1-7DAA-9E65-B2B4-537D704F23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9836611"/>
                  </p:ext>
                </p:extLst>
              </p:nvPr>
            </p:nvGraphicFramePr>
            <p:xfrm>
              <a:off x="638908" y="990600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E07A9CF1-7DAA-9E65-B2B4-537D704F23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9836611"/>
                  </p:ext>
                </p:extLst>
              </p:nvPr>
            </p:nvGraphicFramePr>
            <p:xfrm>
              <a:off x="638908" y="990600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05" t="-35135" r="-66144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57" t="-35135" r="-27094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5310" t="-35135" r="-254867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1259" t="-35135" r="-101399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8889" t="-35135" r="-694" b="-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13E0029-AC06-6561-A802-30824E63DD5D}"/>
                  </a:ext>
                </a:extLst>
              </p:cNvPr>
              <p:cNvSpPr txBox="1"/>
              <p:nvPr/>
            </p:nvSpPr>
            <p:spPr>
              <a:xfrm>
                <a:off x="633046" y="2145323"/>
                <a:ext cx="8229600" cy="55916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Deriving the fifth kinematic equation:</a:t>
                </a:r>
              </a:p>
              <a:p>
                <a:endParaRPr lang="en-US" dirty="0"/>
              </a:p>
              <a:p>
                <a:r>
                  <a:rPr lang="en-US" dirty="0"/>
                  <a:t>In the fifth kinematic equation, the missing variable is </a:t>
                </a:r>
                <a:r>
                  <a:rPr lang="en-US" i="1" dirty="0"/>
                  <a:t>t.</a:t>
                </a:r>
              </a:p>
              <a:p>
                <a:endParaRPr lang="en-US" i="1" dirty="0"/>
              </a:p>
              <a:p>
                <a:r>
                  <a:rPr lang="en-US" dirty="0"/>
                  <a:t>Hence, if we eliminate </a:t>
                </a:r>
                <a:r>
                  <a:rPr lang="en-US" i="1" dirty="0"/>
                  <a:t>t </a:t>
                </a:r>
                <a:r>
                  <a:rPr lang="en-US" dirty="0"/>
                  <a:t>among 2 and 3, we can derive 5.</a:t>
                </a:r>
              </a:p>
              <a:p>
                <a:endParaRPr lang="en-US" dirty="0"/>
              </a:p>
              <a:p>
                <a:r>
                  <a:rPr lang="en-US" dirty="0"/>
                  <a:t>First, find </a:t>
                </a:r>
                <a:r>
                  <a:rPr lang="en-US" i="1" dirty="0"/>
                  <a:t>t</a:t>
                </a:r>
                <a:r>
                  <a:rPr lang="en-US" dirty="0"/>
                  <a:t> from 3: </a:t>
                </a:r>
              </a:p>
              <a:p>
                <a:r>
                  <a:rPr lang="en-US" dirty="0"/>
                  <a:t> 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Substituting in 2: </a:t>
                </a:r>
              </a:p>
              <a:p>
                <a:r>
                  <a:rPr lang="en-US" dirty="0"/>
                  <a:t>  		</a:t>
                </a:r>
                <a14:m>
                  <m:oMath xmlns:m="http://schemas.openxmlformats.org/officeDocument/2006/math"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lang="en-US" sz="18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8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 kern="12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800" i="1" kern="12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i="1" kern="12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𝑣</m:t>
                        </m:r>
                      </m:e>
                    </m:d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1200" dirty="0">
                    <a:effectLst/>
                  </a:rPr>
                  <a:t> </a:t>
                </a:r>
              </a:p>
              <a:p>
                <a:r>
                  <a:rPr lang="en-US" sz="1200" dirty="0">
                    <a:latin typeface="Times New Roman"/>
                    <a:ea typeface="Times New Roman"/>
                  </a:rPr>
                  <a:t> 		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              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/>
              </a:p>
              <a:p>
                <a:r>
                  <a:rPr lang="en-US" dirty="0"/>
                  <a:t> 		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13E0029-AC06-6561-A802-30824E63DD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46" y="2145323"/>
                <a:ext cx="8229600" cy="5591659"/>
              </a:xfrm>
              <a:prstGeom prst="rect">
                <a:avLst/>
              </a:prstGeom>
              <a:blipFill>
                <a:blip r:embed="rId3"/>
                <a:stretch>
                  <a:fillRect l="-616" t="-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58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470</Words>
  <Application>Microsoft Macintosh PowerPoint</Application>
  <PresentationFormat>On-screen Show (4:3)</PresentationFormat>
  <Paragraphs>86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Times New Roman</vt:lpstr>
      <vt:lpstr>Default Design</vt:lpstr>
      <vt:lpstr>Kinematic Equations</vt:lpstr>
      <vt:lpstr>Average Velocity</vt:lpstr>
      <vt:lpstr>One-Dimensional Motion with constant Acceleration</vt:lpstr>
      <vt:lpstr>Kinematic Equations</vt:lpstr>
      <vt:lpstr>Kinematic Equations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Maheswaranathan, Ponn</dc:creator>
  <cp:lastModifiedBy>Maheswaranathan, Ponn</cp:lastModifiedBy>
  <cp:revision>72</cp:revision>
  <dcterms:created xsi:type="dcterms:W3CDTF">2008-08-28T02:32:23Z</dcterms:created>
  <dcterms:modified xsi:type="dcterms:W3CDTF">2025-08-18T18:50:51Z</dcterms:modified>
</cp:coreProperties>
</file>