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9" r:id="rId3"/>
    <p:sldId id="283" r:id="rId4"/>
    <p:sldId id="272" r:id="rId5"/>
    <p:sldId id="269" r:id="rId6"/>
    <p:sldId id="274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5"/>
  </p:normalViewPr>
  <p:slideViewPr>
    <p:cSldViewPr>
      <p:cViewPr varScale="1">
        <p:scale>
          <a:sx n="109" d="100"/>
          <a:sy n="109" d="100"/>
        </p:scale>
        <p:origin x="5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AB6FA-2A5A-4EDB-8891-029D9E73C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A539-09B9-4B93-962F-09BAA30E0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53B3A-BBAA-4472-A03A-4A2EFE6FF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4C98B-B412-468C-995B-E2DFA0304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CC92A-0EAB-494B-A8A2-270C0881A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3DDF-25E5-4539-9335-C47A8745A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70C4E-19AA-459B-80D1-CC5AD3531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FB5C-DFB3-45F1-8F3D-DFC546233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FECBE-7A6C-4F98-AC7D-D594823C6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3E3C-7C45-4360-8FBC-C7BD7B455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FF6CD-E9DF-46DF-A6F4-A3B15CBF1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9E70D-3286-463C-9201-4B830005D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CCAD7F-6120-4D52-9631-D209530D0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Chapter 2: Mechanics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" y="990600"/>
            <a:ext cx="89916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study of </a:t>
            </a:r>
            <a:r>
              <a:rPr lang="en-US" sz="2400" b="1" i="1" dirty="0">
                <a:latin typeface="Times New Roman" pitchFamily="18" charset="0"/>
              </a:rPr>
              <a:t>Physics </a:t>
            </a:r>
            <a:r>
              <a:rPr lang="en-US" sz="2400" dirty="0">
                <a:latin typeface="Times New Roman" pitchFamily="18" charset="0"/>
              </a:rPr>
              <a:t>begins with mechanics.</a:t>
            </a:r>
            <a:r>
              <a:rPr lang="en-US" sz="2400" b="1" i="1" dirty="0"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</a:rPr>
              <a:t>Mechanics</a:t>
            </a:r>
            <a:r>
              <a:rPr lang="en-US" sz="2400" dirty="0">
                <a:latin typeface="Times New Roman" pitchFamily="18" charset="0"/>
              </a:rPr>
              <a:t> is the branch of physics that focuses on the motion of objects and the forces that cause the motion to change.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There are two parts to mechanics: </a:t>
            </a:r>
            <a:r>
              <a:rPr lang="en-US" sz="2400" b="1" i="1" dirty="0">
                <a:latin typeface="Times New Roman" pitchFamily="18" charset="0"/>
              </a:rPr>
              <a:t>Kinematics</a:t>
            </a:r>
            <a:r>
              <a:rPr lang="en-US" sz="2400" dirty="0">
                <a:latin typeface="Times New Roman" pitchFamily="18" charset="0"/>
              </a:rPr>
              <a:t> and </a:t>
            </a:r>
            <a:r>
              <a:rPr lang="en-US" sz="2400" b="1" i="1" dirty="0">
                <a:latin typeface="Times New Roman" pitchFamily="18" charset="0"/>
              </a:rPr>
              <a:t>Dynamics</a:t>
            </a:r>
            <a:r>
              <a:rPr lang="en-US" sz="2400" dirty="0">
                <a:latin typeface="Times New Roman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</a:rPr>
              <a:t>Kinematics</a:t>
            </a:r>
            <a:r>
              <a:rPr lang="en-US" sz="2400" dirty="0">
                <a:latin typeface="Times New Roman" pitchFamily="18" charset="0"/>
              </a:rPr>
              <a:t> deals with the concepts that are needed to describe motion, without any reference to forces.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	Chapter 2: Kinematics in One Dimension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	Chapter 3: Kinematics in Two Dimensions</a:t>
            </a:r>
          </a:p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</a:rPr>
              <a:t>Dynamics</a:t>
            </a:r>
            <a:r>
              <a:rPr lang="en-US" sz="2400" dirty="0">
                <a:latin typeface="Times New Roman" pitchFamily="18" charset="0"/>
              </a:rPr>
              <a:t> deals with the effect that forces have on motion.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	Chapter 4 &amp; 5: Forces and Newton’s Laws of Motion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	Chapter 6: Dynamics of Uniform Circular Motion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Terms in Kinematics: Position, Displacement, Distance, Speed, Velocity, and Acceleration.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charset="0"/>
              </a:rPr>
              <a:t>Scalars and Vectors</a:t>
            </a:r>
            <a:r>
              <a:rPr lang="en-US" altLang="en-US" b="1" dirty="0">
                <a:solidFill>
                  <a:srgbClr val="000000"/>
                </a:solidFill>
                <a:latin typeface="Arial" charset="0"/>
              </a:rPr>
              <a:t> </a:t>
            </a:r>
            <a:br>
              <a:rPr lang="en-US" altLang="en-US" b="1" dirty="0">
                <a:solidFill>
                  <a:srgbClr val="000000"/>
                </a:solidFill>
                <a:latin typeface="Arial" charset="0"/>
              </a:rPr>
            </a:br>
            <a:br>
              <a:rPr lang="en-US" altLang="en-US" dirty="0">
                <a:latin typeface="Arial" charset="0"/>
              </a:rPr>
            </a:br>
            <a:endParaRPr lang="en-US" altLang="en-US" dirty="0">
              <a:latin typeface="Arial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80010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  <a:cs typeface="Arial" charset="0"/>
              </a:rPr>
              <a:t>Physics deals with many physical quantities, which are divided into scalars and vectors.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  <a:cs typeface="Arial" charset="0"/>
              </a:rPr>
              <a:t>A </a:t>
            </a:r>
            <a:r>
              <a:rPr lang="en-US" altLang="en-US" sz="2400" b="1" i="1" dirty="0">
                <a:latin typeface="Times New Roman" pitchFamily="18" charset="0"/>
                <a:cs typeface="Arial" charset="0"/>
              </a:rPr>
              <a:t>scalar quantity</a:t>
            </a:r>
            <a:r>
              <a:rPr lang="en-US" altLang="en-US" sz="2400" dirty="0">
                <a:latin typeface="Times New Roman" pitchFamily="18" charset="0"/>
                <a:cs typeface="Arial" charset="0"/>
              </a:rPr>
              <a:t> is one that can be described by a single number (including any units) giving its size or magnitude.	</a:t>
            </a:r>
            <a:r>
              <a:rPr lang="en-US" altLang="en-US" sz="2000" dirty="0">
                <a:latin typeface="Times New Roman" pitchFamily="18" charset="0"/>
                <a:cs typeface="Arial" charset="0"/>
              </a:rPr>
              <a:t>Examples: Time interval, volume, mass, speed, distance, 	temperature, density, etc. 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  <a:cs typeface="Arial" charset="0"/>
              </a:rPr>
              <a:t>A quantity that deals with both magnitude and direction is called a </a:t>
            </a:r>
            <a:r>
              <a:rPr lang="en-US" altLang="en-US" sz="2400" b="1" i="1" dirty="0">
                <a:latin typeface="Times New Roman" pitchFamily="18" charset="0"/>
                <a:cs typeface="Arial" charset="0"/>
              </a:rPr>
              <a:t>vector quantity.</a:t>
            </a:r>
            <a:br>
              <a:rPr lang="en-US" altLang="en-US" sz="2400" b="1" i="1" dirty="0">
                <a:latin typeface="Times New Roman" pitchFamily="18" charset="0"/>
                <a:cs typeface="Arial" charset="0"/>
              </a:rPr>
            </a:br>
            <a:r>
              <a:rPr lang="en-US" altLang="en-US" sz="2400" dirty="0">
                <a:latin typeface="Times New Roman" pitchFamily="18" charset="0"/>
                <a:cs typeface="Arial" charset="0"/>
              </a:rPr>
              <a:t>	</a:t>
            </a:r>
            <a:r>
              <a:rPr lang="en-US" altLang="en-US" sz="2000" dirty="0">
                <a:latin typeface="Times New Roman" pitchFamily="18" charset="0"/>
                <a:cs typeface="Arial" charset="0"/>
              </a:rPr>
              <a:t>Examples: Force, weight, velocity, displacement, acceleration, 	momentum, impulse, etc.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We will re-visit vectors again, including in Lab-3.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  <a:cs typeface="Arial" charset="0"/>
              </a:rPr>
              <a:t>Vectors are written with bold-face with an arrow on top, </a:t>
            </a:r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5638800" y="5943600"/>
          <a:ext cx="2000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228600" progId="Equation.3">
                  <p:embed/>
                </p:oleObj>
              </mc:Choice>
              <mc:Fallback>
                <p:oleObj name="Equation" r:id="rId2" imgW="71100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943600"/>
                        <a:ext cx="20002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925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4800" cy="762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4000" b="1" dirty="0">
                <a:solidFill>
                  <a:srgbClr val="009999"/>
                </a:solidFill>
                <a:latin typeface="Arial" charset="0"/>
                <a:cs typeface="Arial" charset="0"/>
              </a:rPr>
              <a:t>Position</a:t>
            </a:r>
            <a:r>
              <a:rPr lang="en-US" altLang="en-US" sz="4000" dirty="0"/>
              <a:t> </a:t>
            </a:r>
            <a:br>
              <a:rPr lang="en-US" altLang="en-US" sz="4000" dirty="0"/>
            </a:br>
            <a:endParaRPr lang="en-US" altLang="en-US" sz="2000" b="1" i="1" dirty="0">
              <a:solidFill>
                <a:srgbClr val="0000FF"/>
              </a:solidFill>
            </a:endParaRPr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609600" y="4648200"/>
          <a:ext cx="34290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18960" imgH="228600" progId="Equation.3">
                  <p:embed/>
                </p:oleObj>
              </mc:Choice>
              <mc:Fallback>
                <p:oleObj name="Equation" r:id="rId2" imgW="121896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648200"/>
                        <a:ext cx="3429000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4800600" y="4648200"/>
          <a:ext cx="3163888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79280" imgH="203040" progId="Equation.3">
                  <p:embed/>
                </p:oleObj>
              </mc:Choice>
              <mc:Fallback>
                <p:oleObj name="Equation" r:id="rId4" imgW="10792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648200"/>
                        <a:ext cx="3163888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762000"/>
            <a:ext cx="52863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62138" y="2362200"/>
            <a:ext cx="5419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967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Position and Displacement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81000" y="3352800"/>
            <a:ext cx="83820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Position</a:t>
            </a:r>
            <a:r>
              <a:rPr lang="en-US" dirty="0"/>
              <a:t> The </a:t>
            </a:r>
            <a:r>
              <a:rPr lang="en-US" i="1" dirty="0"/>
              <a:t>position x</a:t>
            </a:r>
            <a:r>
              <a:rPr lang="en-US" dirty="0"/>
              <a:t> of a particle on an </a:t>
            </a:r>
            <a:r>
              <a:rPr lang="en-US" i="1" dirty="0"/>
              <a:t>x</a:t>
            </a:r>
            <a:r>
              <a:rPr lang="en-US" dirty="0"/>
              <a:t> axis locates the particle with respect to the origin, of the axis.  </a:t>
            </a:r>
          </a:p>
          <a:p>
            <a:pPr>
              <a:spcBef>
                <a:spcPct val="50000"/>
              </a:spcBef>
            </a:pPr>
            <a:r>
              <a:rPr lang="en-US" dirty="0"/>
              <a:t>The </a:t>
            </a:r>
            <a:r>
              <a:rPr lang="en-US" b="1" dirty="0"/>
              <a:t>displacement</a:t>
            </a:r>
            <a:r>
              <a:rPr lang="en-US" dirty="0"/>
              <a:t> of a particle is the change in its position: </a:t>
            </a:r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981200" y="4724400"/>
          <a:ext cx="4711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76160" imgH="228600" progId="Equation.3">
                  <p:embed/>
                </p:oleObj>
              </mc:Choice>
              <mc:Fallback>
                <p:oleObj name="Equation" r:id="rId2" imgW="167616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724400"/>
                        <a:ext cx="47117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81000" y="5638800"/>
            <a:ext cx="84582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dirty="0">
                <a:solidFill>
                  <a:srgbClr val="009900"/>
                </a:solidFill>
              </a:rPr>
              <a:t>displacement</a:t>
            </a:r>
            <a:r>
              <a:rPr lang="en-US" altLang="en-US" dirty="0">
                <a:solidFill>
                  <a:srgbClr val="000000"/>
                </a:solidFill>
              </a:rPr>
              <a:t> is a </a:t>
            </a:r>
            <a:r>
              <a:rPr lang="en-US" altLang="en-US" dirty="0">
                <a:solidFill>
                  <a:srgbClr val="009900"/>
                </a:solidFill>
              </a:rPr>
              <a:t>vector</a:t>
            </a:r>
            <a:r>
              <a:rPr lang="en-US" altLang="en-US" dirty="0">
                <a:solidFill>
                  <a:srgbClr val="000000"/>
                </a:solidFill>
              </a:rPr>
              <a:t> that points from the initial position to the final position</a:t>
            </a:r>
            <a:r>
              <a:rPr lang="en-US" altLang="en-US" b="1" dirty="0">
                <a:solidFill>
                  <a:srgbClr val="000000"/>
                </a:solidFill>
              </a:rPr>
              <a:t>.  </a:t>
            </a:r>
          </a:p>
          <a:p>
            <a:pPr>
              <a:spcBef>
                <a:spcPct val="50000"/>
              </a:spcBef>
            </a:pPr>
            <a:r>
              <a:rPr lang="en-US" altLang="en-US" b="1" i="1" dirty="0"/>
              <a:t>SI Unit of Displacement:</a:t>
            </a:r>
            <a:r>
              <a:rPr lang="en-US" altLang="en-US" dirty="0"/>
              <a:t> meter (m)</a:t>
            </a: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1066800"/>
            <a:ext cx="5419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>
                <a:solidFill>
                  <a:srgbClr val="009999"/>
                </a:solidFill>
              </a:rPr>
              <a:t>Distance and Displacement</a:t>
            </a:r>
            <a:r>
              <a:rPr lang="en-US"/>
              <a:t> </a:t>
            </a:r>
            <a:br>
              <a:rPr lang="en-US"/>
            </a:br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11067" y="762000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Starting from origin (O), a person walks 90-m east, then turns around and walks 40-m west.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9143" y="3899261"/>
            <a:ext cx="85344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Q: What is the total walked distance?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	A: 130-m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Q: What is the displacement?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	A: 50-m, due east.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     Distance is a scalar. Displacement is a vector.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What does a car odometer measure? Distance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</a:endParaRPr>
          </a:p>
        </p:txBody>
      </p:sp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7162800" y="6248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0894" y="1676400"/>
            <a:ext cx="4887913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103CCB2-C658-314A-A01D-53BE9918646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943600" y="3839230"/>
            <a:ext cx="7772400" cy="52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3958" rIns="0" bIns="38088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8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An otherwise prosperous Chrysler decade was tarnished in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8674" name="Picture 2" descr="dek">
            <a:extLst>
              <a:ext uri="{FF2B5EF4-FFF2-40B4-BE49-F238E27FC236}">
                <a16:creationId xmlns:a16="http://schemas.microsoft.com/office/drawing/2014/main" id="{D1F40809-D48F-A040-A132-C0BDB00E3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321174"/>
            <a:ext cx="3886200" cy="253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3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/>
      <p:bldP spid="1536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/>
          <a:lstStyle/>
          <a:p>
            <a:pPr eaLnBrk="1" hangingPunct="1"/>
            <a:r>
              <a:rPr lang="en-US" sz="3600" b="1" dirty="0"/>
              <a:t>Instantaneous Speed and Velocity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1000" y="990600"/>
            <a:ext cx="8305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Instantaneous speed </a:t>
            </a:r>
            <a:r>
              <a:rPr lang="en-US" dirty="0"/>
              <a:t>refers to how fast something is moving at a given instant. </a:t>
            </a:r>
          </a:p>
          <a:p>
            <a:pPr>
              <a:spcBef>
                <a:spcPct val="50000"/>
              </a:spcBef>
            </a:pPr>
            <a:r>
              <a:rPr lang="en-US" dirty="0"/>
              <a:t>Speed is a scalar.</a:t>
            </a:r>
          </a:p>
          <a:p>
            <a:pPr>
              <a:spcBef>
                <a:spcPct val="50000"/>
              </a:spcBef>
            </a:pPr>
            <a:r>
              <a:rPr lang="en-US" dirty="0"/>
              <a:t>The speedometer in a car measures instantaneous speed.</a:t>
            </a:r>
          </a:p>
          <a:p>
            <a:pPr>
              <a:spcBef>
                <a:spcPct val="50000"/>
              </a:spcBef>
            </a:pPr>
            <a:r>
              <a:rPr lang="en-US" dirty="0"/>
              <a:t>Instantaneous velocity is the instantaneous speed</a:t>
            </a:r>
            <a:br>
              <a:rPr lang="en-US" dirty="0"/>
            </a:br>
            <a:r>
              <a:rPr lang="en-US" dirty="0"/>
              <a:t>with the direction specified. </a:t>
            </a:r>
          </a:p>
          <a:p>
            <a:pPr>
              <a:spcBef>
                <a:spcPct val="50000"/>
              </a:spcBef>
            </a:pPr>
            <a:r>
              <a:rPr lang="en-US" dirty="0"/>
              <a:t>Velocity is a vector.</a:t>
            </a:r>
          </a:p>
          <a:p>
            <a:pPr>
              <a:spcBef>
                <a:spcPct val="50000"/>
              </a:spcBef>
            </a:pPr>
            <a:r>
              <a:rPr lang="en-US" dirty="0"/>
              <a:t>Units for speed &amp; velocity: m/s, M/H, </a:t>
            </a:r>
            <a:r>
              <a:rPr lang="en-US" dirty="0" err="1"/>
              <a:t>km/H</a:t>
            </a:r>
            <a:r>
              <a:rPr lang="en-US" dirty="0"/>
              <a:t>.</a:t>
            </a:r>
          </a:p>
          <a:p>
            <a:pPr>
              <a:spcBef>
                <a:spcPct val="50000"/>
              </a:spcBef>
            </a:pPr>
            <a:br>
              <a:rPr lang="en-US" dirty="0"/>
            </a:br>
            <a:endParaRPr lang="en-US" dirty="0"/>
          </a:p>
        </p:txBody>
      </p:sp>
      <p:pic>
        <p:nvPicPr>
          <p:cNvPr id="8" name="Picture 4" descr="c:\Documents and Settings\Mike O'Hanlon\Desktop\griffth\chapt02\art_library\color_art_library\02_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549" y="2278611"/>
            <a:ext cx="3374216" cy="248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05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Average Speed 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0" y="1219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Average speed equals the distance traveled divided by the time of travel.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4357688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10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546657"/>
              </p:ext>
            </p:extLst>
          </p:nvPr>
        </p:nvGraphicFramePr>
        <p:xfrm>
          <a:off x="533400" y="1678591"/>
          <a:ext cx="6227763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14500" imgH="393700" progId="">
                  <p:embed/>
                </p:oleObj>
              </mc:Choice>
              <mc:Fallback>
                <p:oleObj name="Equation" r:id="rId2" imgW="1714500" imgH="393700" progId="">
                  <p:embed/>
                  <p:pic>
                    <p:nvPicPr>
                      <p:cNvPr id="410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8591"/>
                        <a:ext cx="6227763" cy="1427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Box 8"/>
          <p:cNvSpPr txBox="1">
            <a:spLocks noChangeArrowheads="1"/>
          </p:cNvSpPr>
          <p:nvPr/>
        </p:nvSpPr>
        <p:spPr bwMode="auto">
          <a:xfrm>
            <a:off x="562337" y="3189061"/>
            <a:ext cx="342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Unit: MPH, </a:t>
            </a:r>
            <a:r>
              <a:rPr lang="en-US" dirty="0" err="1"/>
              <a:t>kmPH</a:t>
            </a:r>
            <a:r>
              <a:rPr lang="en-US" dirty="0"/>
              <a:t>, m/s</a:t>
            </a:r>
          </a:p>
        </p:txBody>
      </p:sp>
      <p:pic>
        <p:nvPicPr>
          <p:cNvPr id="4104" name="Picture 1030" descr="http://www.nexuskids.org/images/sc_map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530600"/>
            <a:ext cx="39624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99585E-4B87-3642-8841-70E218D11533}"/>
              </a:ext>
            </a:extLst>
          </p:cNvPr>
          <p:cNvSpPr/>
          <p:nvPr/>
        </p:nvSpPr>
        <p:spPr>
          <a:xfrm>
            <a:off x="228600" y="3955615"/>
            <a:ext cx="504497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Average Driving Speed: </a:t>
            </a:r>
          </a:p>
          <a:p>
            <a:endParaRPr lang="en-US" dirty="0"/>
          </a:p>
          <a:p>
            <a:r>
              <a:rPr lang="en-US" dirty="0"/>
              <a:t>If you drove 180 miles in 3 hours, your average</a:t>
            </a:r>
          </a:p>
          <a:p>
            <a:r>
              <a:rPr lang="en-US" dirty="0"/>
              <a:t>Driving speed = 180/3 = 60 MPH.</a:t>
            </a:r>
          </a:p>
          <a:p>
            <a:endParaRPr lang="en-US" dirty="0"/>
          </a:p>
          <a:p>
            <a:r>
              <a:rPr lang="en-US" dirty="0"/>
              <a:t>How long will it take to get to a place that is 480</a:t>
            </a:r>
          </a:p>
          <a:p>
            <a:r>
              <a:rPr lang="en-US" dirty="0"/>
              <a:t>Miles away? </a:t>
            </a:r>
          </a:p>
          <a:p>
            <a:r>
              <a:rPr lang="en-US" dirty="0"/>
              <a:t>     Time = distance/speed = 480/60 = 8 hours. </a:t>
            </a:r>
          </a:p>
        </p:txBody>
      </p:sp>
    </p:spTree>
    <p:extLst>
      <p:ext uri="{BB962C8B-B14F-4D97-AF65-F5344CB8AC3E}">
        <p14:creationId xmlns:p14="http://schemas.microsoft.com/office/powerpoint/2010/main" val="21120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3" grpId="0"/>
      <p:bldP spid="2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544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Georgia</vt:lpstr>
      <vt:lpstr>Times New Roman</vt:lpstr>
      <vt:lpstr>Default Design</vt:lpstr>
      <vt:lpstr>Equation</vt:lpstr>
      <vt:lpstr>Chapter 2: Mechanics</vt:lpstr>
      <vt:lpstr>Scalars and Vectors   </vt:lpstr>
      <vt:lpstr>Position  </vt:lpstr>
      <vt:lpstr>Position and Displacement</vt:lpstr>
      <vt:lpstr>Distance and Displacement  </vt:lpstr>
      <vt:lpstr>Instantaneous Speed and Velocity</vt:lpstr>
      <vt:lpstr>Average Speed 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Maheswaranathan, Ponn</dc:creator>
  <cp:lastModifiedBy>Maheswaranathan, Ponn</cp:lastModifiedBy>
  <cp:revision>54</cp:revision>
  <dcterms:created xsi:type="dcterms:W3CDTF">2008-08-28T02:32:23Z</dcterms:created>
  <dcterms:modified xsi:type="dcterms:W3CDTF">2025-08-18T18:40:20Z</dcterms:modified>
</cp:coreProperties>
</file>