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9" r:id="rId3"/>
    <p:sldId id="283" r:id="rId4"/>
    <p:sldId id="272" r:id="rId5"/>
    <p:sldId id="269" r:id="rId6"/>
    <p:sldId id="274" r:id="rId7"/>
    <p:sldId id="262" r:id="rId8"/>
    <p:sldId id="276" r:id="rId9"/>
    <p:sldId id="295" r:id="rId10"/>
    <p:sldId id="291" r:id="rId11"/>
    <p:sldId id="297" r:id="rId12"/>
    <p:sldId id="289" r:id="rId13"/>
    <p:sldId id="294" r:id="rId14"/>
    <p:sldId id="29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8"/>
    <p:restoredTop sz="94753"/>
  </p:normalViewPr>
  <p:slideViewPr>
    <p:cSldViewPr>
      <p:cViewPr varScale="1">
        <p:scale>
          <a:sx n="109" d="100"/>
          <a:sy n="109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AB6FA-2A5A-4EDB-8891-029D9E73C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A539-09B9-4B93-962F-09BAA30E0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53B3A-BBAA-4472-A03A-4A2EFE6FF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4C98B-B412-468C-995B-E2DFA0304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CC92A-0EAB-494B-A8A2-270C0881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A3DDF-25E5-4539-9335-C47A8745A0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70C4E-19AA-459B-80D1-CC5AD3531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1FB5C-DFB3-45F1-8F3D-DFC546233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FECBE-7A6C-4F98-AC7D-D594823C63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53E3C-7C45-4360-8FBC-C7BD7B455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F6CD-E9DF-46DF-A6F4-A3B15CBF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9E70D-3286-463C-9201-4B830005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CCAD7F-6120-4D52-9631-D209530D0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Mechanics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" y="990600"/>
            <a:ext cx="8991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 study of </a:t>
            </a:r>
            <a:r>
              <a:rPr lang="en-US" sz="2400" b="1" i="1" dirty="0">
                <a:latin typeface="Times New Roman" pitchFamily="18" charset="0"/>
              </a:rPr>
              <a:t>Physics </a:t>
            </a:r>
            <a:r>
              <a:rPr lang="en-US" sz="2400" dirty="0">
                <a:latin typeface="Times New Roman" pitchFamily="18" charset="0"/>
              </a:rPr>
              <a:t>begins with mechanics.</a:t>
            </a:r>
            <a:r>
              <a:rPr lang="en-US" sz="2400" b="1" i="1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</a:rPr>
              <a:t>Mechanics</a:t>
            </a:r>
            <a:r>
              <a:rPr lang="en-US" sz="2400" dirty="0">
                <a:latin typeface="Times New Roman" pitchFamily="18" charset="0"/>
              </a:rPr>
              <a:t> is the branch of physics that focuses on the motion of objects and the forces that cause the motion to change.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There are two parts to mechanics: </a:t>
            </a:r>
            <a:r>
              <a:rPr lang="en-US" sz="2400" b="1" i="1" dirty="0">
                <a:latin typeface="Times New Roman" pitchFamily="18" charset="0"/>
              </a:rPr>
              <a:t>Kinematics</a:t>
            </a:r>
            <a:r>
              <a:rPr lang="en-US" sz="2400" dirty="0">
                <a:latin typeface="Times New Roman" pitchFamily="18" charset="0"/>
              </a:rPr>
              <a:t> and </a:t>
            </a:r>
            <a:r>
              <a:rPr lang="en-US" sz="2400" b="1" i="1" dirty="0">
                <a:latin typeface="Times New Roman" pitchFamily="18" charset="0"/>
              </a:rPr>
              <a:t>Dynamics</a:t>
            </a:r>
            <a:r>
              <a:rPr lang="en-US" sz="2400" dirty="0">
                <a:latin typeface="Times New Roman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</a:rPr>
              <a:t>Kinematics</a:t>
            </a:r>
            <a:r>
              <a:rPr lang="en-US" sz="2400" dirty="0">
                <a:latin typeface="Times New Roman" pitchFamily="18" charset="0"/>
              </a:rPr>
              <a:t> deals with the concepts that are needed to describe motion, without any reference to forces. 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Kinematics in One Dimension – Straight line motion.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Kinematics in Two Dimensions – Projectile motion.</a:t>
            </a:r>
          </a:p>
          <a:p>
            <a:pPr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</a:rPr>
              <a:t>Dynamics</a:t>
            </a:r>
            <a:r>
              <a:rPr lang="en-US" sz="2400" dirty="0">
                <a:latin typeface="Times New Roman" pitchFamily="18" charset="0"/>
              </a:rPr>
              <a:t> deals with the effect that forces have on motion.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Forces and Newton’s Laws of Motion</a:t>
            </a:r>
            <a:br>
              <a:rPr lang="en-US" sz="2400" dirty="0">
                <a:latin typeface="Times New Roman" pitchFamily="18" charset="0"/>
              </a:rPr>
            </a:br>
            <a:r>
              <a:rPr lang="en-US" sz="2400" dirty="0">
                <a:latin typeface="Times New Roman" pitchFamily="18" charset="0"/>
              </a:rPr>
              <a:t>	Uniform Circular Motion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Terms in Kinematics: Position, Displacement, Distance, Speed, Velocity, and Acceleration.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0485" y="0"/>
            <a:ext cx="8229600" cy="914400"/>
          </a:xfrm>
        </p:spPr>
        <p:txBody>
          <a:bodyPr/>
          <a:lstStyle/>
          <a:p>
            <a:r>
              <a:rPr lang="en-US" altLang="en-US" dirty="0"/>
              <a:t>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2DB5CC-279E-57CB-86CB-2042C09A9DD1}"/>
                  </a:ext>
                </a:extLst>
              </p:cNvPr>
              <p:cNvSpPr txBox="1"/>
              <p:nvPr/>
            </p:nvSpPr>
            <p:spPr>
              <a:xfrm>
                <a:off x="395654" y="2286000"/>
                <a:ext cx="7716715" cy="488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Deriving the fourth kinematic equation:</a:t>
                </a:r>
              </a:p>
              <a:p>
                <a:endParaRPr lang="en-US" dirty="0"/>
              </a:p>
              <a:p>
                <a:r>
                  <a:rPr lang="en-US" dirty="0"/>
                  <a:t>In each of the above kinematic equations, 2-5, there are 4 variables.</a:t>
                </a:r>
              </a:p>
              <a:p>
                <a:endParaRPr lang="en-US" dirty="0"/>
              </a:p>
              <a:p>
                <a:r>
                  <a:rPr lang="en-US" dirty="0"/>
                  <a:t>In the fourth kinematic equation, the missing variable is </a:t>
                </a:r>
                <a:r>
                  <a:rPr lang="en-US" i="1" dirty="0"/>
                  <a:t>V.</a:t>
                </a:r>
              </a:p>
              <a:p>
                <a:endParaRPr lang="en-US" i="1" dirty="0"/>
              </a:p>
              <a:p>
                <a:r>
                  <a:rPr lang="en-US" dirty="0"/>
                  <a:t>Hence, if we eliminate </a:t>
                </a:r>
                <a:r>
                  <a:rPr lang="en-US" i="1" dirty="0"/>
                  <a:t>V </a:t>
                </a:r>
                <a:r>
                  <a:rPr lang="en-US" dirty="0"/>
                  <a:t>among 2 and 3, we can derive 4.</a:t>
                </a:r>
              </a:p>
              <a:p>
                <a:endParaRPr lang="en-US" dirty="0"/>
              </a:p>
              <a:p>
                <a:r>
                  <a:rPr lang="en-US" dirty="0"/>
                  <a:t>Substituting for </a:t>
                </a:r>
                <a:r>
                  <a:rPr lang="en-US" i="1" dirty="0"/>
                  <a:t>V </a:t>
                </a:r>
                <a:r>
                  <a:rPr lang="en-US" dirty="0"/>
                  <a:t>in 2 using 3:</a:t>
                </a:r>
              </a:p>
              <a:p>
                <a:r>
                  <a:rPr lang="en-US" dirty="0"/>
                  <a:t>	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latin typeface="Times New Roman"/>
                    <a:ea typeface="Times New Roman"/>
                  </a:rPr>
                  <a:t> </a:t>
                </a:r>
              </a:p>
              <a:p>
                <a:r>
                  <a:rPr lang="en-US" dirty="0">
                    <a:latin typeface="Times New Roman"/>
                    <a:ea typeface="Times New Roman"/>
                  </a:rPr>
                  <a:t>	   </a:t>
                </a:r>
                <a:r>
                  <a:rPr lang="en-US" sz="1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+ </m:t>
                        </m:r>
                        <m:sSub>
                          <m:sSubPr>
                            <m:ctrlP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𝑎𝑡</m:t>
                        </m:r>
                      </m:e>
                    </m:d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dirty="0">
                    <a:latin typeface="Times New Roman"/>
                    <a:ea typeface="Times New Roman"/>
                  </a:rPr>
                  <a:t> </a:t>
                </a:r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𝑎𝑡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>
                    <a:latin typeface="Times New Roman"/>
                    <a:ea typeface="Times New Roman"/>
                  </a:rPr>
                  <a:t> 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𝑎𝑡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2DB5CC-279E-57CB-86CB-2042C09A9D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54" y="2286000"/>
                <a:ext cx="7716715" cy="4888198"/>
              </a:xfrm>
              <a:prstGeom prst="rect">
                <a:avLst/>
              </a:prstGeom>
              <a:blipFill>
                <a:blip r:embed="rId2"/>
                <a:stretch>
                  <a:fillRect l="-822" t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AE0724E-B7A5-ABCE-1064-10AD150ACC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256700"/>
                  </p:ext>
                </p:extLst>
              </p:nvPr>
            </p:nvGraphicFramePr>
            <p:xfrm>
              <a:off x="571500" y="9144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0AE0724E-B7A5-ABCE-1064-10AD150ACC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256700"/>
                  </p:ext>
                </p:extLst>
              </p:nvPr>
            </p:nvGraphicFramePr>
            <p:xfrm>
              <a:off x="571500" y="9144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05" t="-35135" r="-6614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757" t="-35135" r="-2709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7143" t="-35135" r="-25803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559" t="-35135" r="-102098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194" t="-35135" r="-1389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09535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181D52-E2DC-C6E8-3B35-DBBB13DAA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36BAD47E-96BC-F2A1-F268-4F583B052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altLang="en-US" dirty="0"/>
              <a:t>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E07A9CF1-7DAA-9E65-B2B4-537D704F23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836611"/>
                  </p:ext>
                </p:extLst>
              </p:nvPr>
            </p:nvGraphicFramePr>
            <p:xfrm>
              <a:off x="638908" y="9906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E07A9CF1-7DAA-9E65-B2B4-537D704F239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836611"/>
                  </p:ext>
                </p:extLst>
              </p:nvPr>
            </p:nvGraphicFramePr>
            <p:xfrm>
              <a:off x="638908" y="990600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5" t="-35135" r="-6614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57" t="-35135" r="-270946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5310" t="-35135" r="-254867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1259" t="-35135" r="-101399" b="-2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8889" t="-35135" r="-694" b="-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3E0029-AC06-6561-A802-30824E63DD5D}"/>
                  </a:ext>
                </a:extLst>
              </p:cNvPr>
              <p:cNvSpPr txBox="1"/>
              <p:nvPr/>
            </p:nvSpPr>
            <p:spPr>
              <a:xfrm>
                <a:off x="633046" y="2145323"/>
                <a:ext cx="8229600" cy="55916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Deriving the fifth kinematic equation:</a:t>
                </a:r>
              </a:p>
              <a:p>
                <a:endParaRPr lang="en-US" dirty="0"/>
              </a:p>
              <a:p>
                <a:r>
                  <a:rPr lang="en-US" dirty="0"/>
                  <a:t>In the fifth kinematic equation, the missing variable is </a:t>
                </a:r>
                <a:r>
                  <a:rPr lang="en-US" i="1" dirty="0"/>
                  <a:t>t.</a:t>
                </a:r>
              </a:p>
              <a:p>
                <a:endParaRPr lang="en-US" i="1" dirty="0"/>
              </a:p>
              <a:p>
                <a:r>
                  <a:rPr lang="en-US" dirty="0"/>
                  <a:t>Hence, if we eliminate </a:t>
                </a:r>
                <a:r>
                  <a:rPr lang="en-US" i="1" dirty="0"/>
                  <a:t>t </a:t>
                </a:r>
                <a:r>
                  <a:rPr lang="en-US" dirty="0"/>
                  <a:t>among 2 and 3, we can derive 5.</a:t>
                </a:r>
              </a:p>
              <a:p>
                <a:endParaRPr lang="en-US" dirty="0"/>
              </a:p>
              <a:p>
                <a:r>
                  <a:rPr lang="en-US" dirty="0"/>
                  <a:t>First, find </a:t>
                </a:r>
                <a:r>
                  <a:rPr lang="en-US" i="1" dirty="0"/>
                  <a:t>t</a:t>
                </a:r>
                <a:r>
                  <a:rPr lang="en-US" dirty="0"/>
                  <a:t> from 3: </a:t>
                </a:r>
              </a:p>
              <a:p>
                <a:r>
                  <a:rPr lang="en-US" dirty="0"/>
                  <a:t> 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Substituting in 2: </a:t>
                </a:r>
              </a:p>
              <a:p>
                <a:r>
                  <a:rPr lang="en-US" dirty="0"/>
                  <a:t>  		</a:t>
                </a:r>
                <a14:m>
                  <m:oMath xmlns:m="http://schemas.openxmlformats.org/officeDocument/2006/math"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kern="12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𝑣</m:t>
                            </m:r>
                          </m:e>
                          <m:sub>
                            <m:r>
                              <a:rPr lang="en-US" sz="1800" i="1" kern="120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𝑣</m:t>
                        </m:r>
                      </m:e>
                    </m:d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1200" dirty="0">
                    <a:effectLst/>
                  </a:rPr>
                  <a:t> </a:t>
                </a:r>
              </a:p>
              <a:p>
                <a:r>
                  <a:rPr lang="en-US" sz="1200" dirty="0">
                    <a:latin typeface="Times New Roman"/>
                    <a:ea typeface="Times New Roman"/>
                  </a:rPr>
                  <a:t> 		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                                    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r>
                  <a:rPr lang="en-US" dirty="0"/>
                  <a:t> 		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13E0029-AC06-6561-A802-30824E63D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46" y="2145323"/>
                <a:ext cx="8229600" cy="5591659"/>
              </a:xfrm>
              <a:prstGeom prst="rect">
                <a:avLst/>
              </a:prstGeom>
              <a:blipFill>
                <a:blip r:embed="rId3"/>
                <a:stretch>
                  <a:fillRect l="-616" t="-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58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" y="2967335"/>
                <a:ext cx="8610600" cy="54457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 person runs at 4.0 m/s for 5 minutes. How far he ran in km?</a:t>
                </a:r>
              </a:p>
              <a:p>
                <a:endParaRPr lang="en-US" dirty="0"/>
              </a:p>
              <a:p>
                <a:r>
                  <a:rPr lang="en-US" dirty="0"/>
                  <a:t>This problem can be solved using either 1 or 2 of the above kinematics equations.</a:t>
                </a:r>
              </a:p>
              <a:p>
                <a:endParaRPr lang="en-US" dirty="0"/>
              </a:p>
              <a:p>
                <a:r>
                  <a:rPr lang="en-US" dirty="0"/>
                  <a:t>Using 1: </a:t>
                </a:r>
              </a:p>
              <a:p>
                <a:r>
                  <a:rPr lang="en-US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dirty="0"/>
                  <a:t> = 4.0 m/s, </a:t>
                </a:r>
                <a:r>
                  <a:rPr lang="en-US" i="1" dirty="0"/>
                  <a:t>t</a:t>
                </a:r>
                <a:r>
                  <a:rPr lang="en-US" dirty="0"/>
                  <a:t> = 5 min = 5×60s = 300 s.</a:t>
                </a:r>
              </a:p>
              <a:p>
                <a:r>
                  <a:rPr lang="en-US" dirty="0"/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=4.0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× 300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>
                    <a:latin typeface="Times New Roman"/>
                    <a:ea typeface="Times New Roman"/>
                  </a:rPr>
                  <a:t>Using 2:</a:t>
                </a: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Since the runner is running at a constant velocity, 4.0 m/s,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=4.0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/>
                  <a:t> </a:t>
                </a:r>
                <a:endParaRPr lang="en-US" dirty="0">
                  <a:latin typeface="Times New Roman"/>
                  <a:ea typeface="Times New Roman"/>
                </a:endParaRPr>
              </a:p>
              <a:p>
                <a:r>
                  <a:rPr lang="en-US" dirty="0">
                    <a:latin typeface="Times New Roman"/>
                    <a:ea typeface="Times New Roman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4.0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300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𝑘𝑚</m:t>
                    </m:r>
                  </m:oMath>
                </a14:m>
                <a:r>
                  <a:rPr lang="en-US" sz="1200" dirty="0"/>
                  <a:t> </a:t>
                </a:r>
                <a:endParaRPr lang="en-US" sz="1200" dirty="0">
                  <a:latin typeface="Times New Roman"/>
                  <a:ea typeface="Times New Roman"/>
                </a:endParaRPr>
              </a:p>
              <a:p>
                <a:endParaRPr lang="en-US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pPr marL="342900" indent="-342900">
                  <a:buAutoNum type="arabicPeriod"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967335"/>
                <a:ext cx="8610600" cy="5445786"/>
              </a:xfrm>
              <a:prstGeom prst="rect">
                <a:avLst/>
              </a:prstGeom>
              <a:blipFill>
                <a:blip r:embed="rId2"/>
                <a:stretch>
                  <a:fillRect l="-566" t="-6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5D6F3C7-785C-08AC-7D4C-C971522B0C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024636"/>
                  </p:ext>
                </p:extLst>
              </p:nvPr>
            </p:nvGraphicFramePr>
            <p:xfrm>
              <a:off x="484239" y="1595176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5D6F3C7-785C-08AC-7D4C-C971522B0C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67024636"/>
                  </p:ext>
                </p:extLst>
              </p:nvPr>
            </p:nvGraphicFramePr>
            <p:xfrm>
              <a:off x="484239" y="1595176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78" t="-34194" r="-660694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494" t="-34194" r="-271104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5983" t="-34194" r="-256838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268" t="-34194" r="-101678" b="-12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000" t="-34194" r="-1000" b="-12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165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322167"/>
                  </p:ext>
                </p:extLst>
              </p:nvPr>
            </p:nvGraphicFramePr>
            <p:xfrm>
              <a:off x="457200" y="137160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1322167"/>
                  </p:ext>
                </p:extLst>
              </p:nvPr>
            </p:nvGraphicFramePr>
            <p:xfrm>
              <a:off x="457200" y="137160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205" t="-34667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57" t="-34667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7143" t="-34667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40559" t="-34667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8194" t="-34667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33400" y="2819402"/>
                <a:ext cx="8382000" cy="58763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Suppose a car merges into freeway traffic along a straight ramp. Its initial velocity is 8.5 m/s and it accelerates at 2.2 m/s</a:t>
                </a:r>
                <a:r>
                  <a:rPr lang="en-US" baseline="30000" dirty="0"/>
                  <a:t>2 </a:t>
                </a:r>
                <a:r>
                  <a:rPr lang="en-US" dirty="0"/>
                  <a:t>for 9.5 second to reach the traffic speed. Determine (a) the traffic velocity and (b) the ramp length? (Such information might be useful to a traffic engineer.)</a:t>
                </a:r>
              </a:p>
              <a:p>
                <a:endParaRPr lang="en-US" dirty="0"/>
              </a:p>
              <a:p>
                <a:r>
                  <a:rPr lang="en-US" i="1" dirty="0"/>
                  <a:t>V</a:t>
                </a:r>
                <a:r>
                  <a:rPr lang="en-US" i="1" baseline="-25000" dirty="0"/>
                  <a:t>0 </a:t>
                </a:r>
                <a:r>
                  <a:rPr lang="en-US" i="1" dirty="0"/>
                  <a:t>= </a:t>
                </a:r>
                <a:r>
                  <a:rPr lang="en-US" dirty="0"/>
                  <a:t>8.5 m/s, </a:t>
                </a:r>
                <a:r>
                  <a:rPr lang="en-US" i="1" dirty="0"/>
                  <a:t>a</a:t>
                </a:r>
                <a:r>
                  <a:rPr lang="en-US" dirty="0"/>
                  <a:t> = 2.2 m/s</a:t>
                </a:r>
                <a:r>
                  <a:rPr lang="en-US" baseline="30000" dirty="0"/>
                  <a:t>2</a:t>
                </a:r>
                <a:r>
                  <a:rPr lang="en-US" dirty="0"/>
                  <a:t>, t = 9.5 s, Traffic Velocity = </a:t>
                </a:r>
                <a:r>
                  <a:rPr lang="en-US" i="1" dirty="0"/>
                  <a:t>V</a:t>
                </a:r>
                <a:r>
                  <a:rPr lang="en-US" dirty="0"/>
                  <a:t> =?</a:t>
                </a:r>
              </a:p>
              <a:p>
                <a:r>
                  <a:rPr lang="en-US" dirty="0"/>
                  <a:t>	3</a:t>
                </a:r>
                <a:r>
                  <a:rPr lang="en-US" baseline="30000" dirty="0"/>
                  <a:t>rd</a:t>
                </a:r>
                <a:r>
                  <a:rPr lang="en-US" dirty="0"/>
                  <a:t> kinematic equation is appropriate here.</a:t>
                </a:r>
              </a:p>
              <a:p>
                <a:r>
                  <a:rPr lang="en-US" dirty="0"/>
                  <a:t>		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𝑣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𝑣</m:t>
                        </m:r>
                      </m:e>
                      <m:sub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+mn-cs"/>
                          </a:rPr>
                          <m:t>0</m:t>
                        </m:r>
                      </m:sub>
                    </m:sSub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+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cs typeface="+mn-cs"/>
                      </a:rPr>
                      <m:t>𝑎𝑡</m:t>
                    </m:r>
                  </m:oMath>
                </a14:m>
                <a:r>
                  <a:rPr lang="en-US" sz="1600" dirty="0">
                    <a:effectLst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8.5</m:t>
                    </m:r>
                    <m:f>
                      <m:fPr>
                        <m:ctrlPr>
                          <a:rPr lang="en-US" sz="1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2.2 </m:t>
                    </m:r>
                    <m:f>
                      <m:fPr>
                        <m:ctrlPr>
                          <a:rPr lang="en-US" sz="1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×9.5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=8.5 </m:t>
                    </m:r>
                    <m:f>
                      <m:fPr>
                        <m:ctrlP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+20.9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=29.4</m:t>
                    </m:r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sz="1600" i="1" dirty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n-US" sz="1600" dirty="0">
                  <a:latin typeface="Times New Roman"/>
                  <a:ea typeface="Times New Roman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To find the ramp length,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r>
                  <a:rPr lang="en-US" sz="1600" dirty="0">
                    <a:latin typeface="Times New Roman"/>
                    <a:ea typeface="Times New Roman"/>
                  </a:rPr>
                  <a:t>, 4</a:t>
                </a:r>
                <a:r>
                  <a:rPr lang="en-US" sz="1600" baseline="30000" dirty="0">
                    <a:latin typeface="Times New Roman"/>
                    <a:ea typeface="Times New Roman"/>
                  </a:rPr>
                  <a:t>th</a:t>
                </a:r>
                <a:r>
                  <a:rPr lang="en-US" sz="1600" dirty="0">
                    <a:latin typeface="Times New Roman"/>
                    <a:ea typeface="Times New Roman"/>
                  </a:rPr>
                  <a:t> kinematic equation,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Times New Roman"/>
                    <a:ea typeface="Times New Roman"/>
                  </a:rPr>
                  <a:t> can be used.</a:t>
                </a: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	           		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=8.5 </m:t>
                    </m:r>
                    <m:f>
                      <m:f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</m:t>
                        </m:r>
                      </m:num>
                      <m:den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𝑠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9.5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𝑠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2.2</m:t>
                    </m:r>
                    <m:f>
                      <m:f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𝑠</m:t>
                            </m:r>
                          </m:e>
                          <m:sup>
                            <m:r>
                              <a:rPr lang="en-US" sz="1600" b="0" i="1" kern="1200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9.5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𝑠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</m:oMath>
                </a14:m>
                <a:endParaRPr lang="en-US" sz="1600" dirty="0">
                  <a:latin typeface="Times New Roman"/>
                  <a:ea typeface="Times New Roman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       	           		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=8.5 ×9.5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lang="en-US" sz="16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2.2×</m:t>
                    </m:r>
                    <m:sSup>
                      <m:sSupPr>
                        <m:ctrlP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9.5</m:t>
                        </m:r>
                      </m:e>
                      <m:sup>
                        <m:r>
                          <a:rPr lang="en-US" sz="16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r>
                  <a:rPr lang="en-US" sz="1600" dirty="0">
                    <a:latin typeface="Times New Roman"/>
                    <a:ea typeface="Times New Roman"/>
                  </a:rPr>
                  <a:t>		                                              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 panose="02040503050406030204" pitchFamily="18" charset="0"/>
                        <a:cs typeface="+mn-cs"/>
                      </a:rPr>
                      <m:t>	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=80.75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  <m:r>
                      <a:rPr lang="en-US" sz="16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99.275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r>
                  <a:rPr lang="en-US" sz="1600" dirty="0">
                    <a:latin typeface="Times New Roman"/>
                    <a:ea typeface="Cambria Math" panose="02040503050406030204" pitchFamily="18" charset="0"/>
                    <a:cs typeface="+mn-cs"/>
                  </a:rPr>
                  <a:t>		                                                </a:t>
                </a: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6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=180 </m:t>
                    </m:r>
                    <m:r>
                      <a:rPr lang="en-US" sz="16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𝑚</m:t>
                    </m:r>
                  </m:oMath>
                </a14:m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endParaRPr lang="en-US" sz="1600" b="0" kern="1200" dirty="0">
                  <a:solidFill>
                    <a:schemeClr val="tx1"/>
                  </a:solidFill>
                  <a:effectLst/>
                  <a:latin typeface="Times New Roman"/>
                  <a:ea typeface="Cambria Math" panose="02040503050406030204" pitchFamily="18" charset="0"/>
                  <a:cs typeface="+mn-cs"/>
                </a:endParaRPr>
              </a:p>
              <a:p>
                <a:endParaRPr lang="en-US" sz="1600" dirty="0">
                  <a:latin typeface="Times New Roman"/>
                  <a:ea typeface="Times New Roman"/>
                </a:endParaRP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819402"/>
                <a:ext cx="8382000" cy="5876352"/>
              </a:xfrm>
              <a:prstGeom prst="rect">
                <a:avLst/>
              </a:prstGeom>
              <a:blipFill>
                <a:blip r:embed="rId3"/>
                <a:stretch>
                  <a:fillRect l="-756" t="-648" r="-1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12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73214"/>
            <a:ext cx="8229600" cy="1143000"/>
          </a:xfrm>
        </p:spPr>
        <p:txBody>
          <a:bodyPr/>
          <a:lstStyle/>
          <a:p>
            <a:r>
              <a:rPr lang="en-US" altLang="en-US" dirty="0"/>
              <a:t>Problem solving using Kinematic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71500" y="2812151"/>
                <a:ext cx="8382000" cy="4252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 plane is landing with a speed of 69 m/s. Once the jet touches down, it can decelerate at 3.2 m/s</a:t>
                </a:r>
                <a:r>
                  <a:rPr lang="en-US" baseline="30000" dirty="0"/>
                  <a:t>2</a:t>
                </a:r>
                <a:r>
                  <a:rPr lang="en-US" dirty="0"/>
                  <a:t>. What length of runway is needed to reduce its speed to 5.0 m/s?</a:t>
                </a:r>
              </a:p>
              <a:p>
                <a:endParaRPr lang="en-US" dirty="0"/>
              </a:p>
              <a:p>
                <a:r>
                  <a:rPr lang="en-US" i="1" dirty="0"/>
                  <a:t>V</a:t>
                </a:r>
                <a:r>
                  <a:rPr lang="en-US" i="1" baseline="-25000" dirty="0"/>
                  <a:t>0</a:t>
                </a:r>
                <a:r>
                  <a:rPr lang="en-US" dirty="0"/>
                  <a:t> = 69 m/s, decelerate means, </a:t>
                </a:r>
                <a:r>
                  <a:rPr lang="en-US" i="1" dirty="0"/>
                  <a:t>a</a:t>
                </a:r>
                <a:r>
                  <a:rPr lang="en-US" dirty="0"/>
                  <a:t> = -3.2 m/s</a:t>
                </a:r>
                <a:r>
                  <a:rPr lang="en-US" baseline="30000" dirty="0"/>
                  <a:t>2</a:t>
                </a:r>
                <a:r>
                  <a:rPr lang="en-US" dirty="0"/>
                  <a:t>, </a:t>
                </a:r>
                <a:r>
                  <a:rPr lang="en-US" i="1" dirty="0"/>
                  <a:t>V</a:t>
                </a:r>
                <a:r>
                  <a:rPr lang="en-US" dirty="0"/>
                  <a:t> = 5.0 m/s, </a:t>
                </a:r>
                <a14:m>
                  <m:oMath xmlns:m="http://schemas.openxmlformats.org/officeDocument/2006/math"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=?</m:t>
                    </m:r>
                  </m:oMath>
                </a14:m>
                <a:endParaRPr lang="en-US" i="1" dirty="0"/>
              </a:p>
              <a:p>
                <a:endParaRPr lang="en-US" dirty="0"/>
              </a:p>
              <a:p>
                <a:r>
                  <a:rPr lang="en-US" dirty="0"/>
                  <a:t>5</a:t>
                </a:r>
                <a:r>
                  <a:rPr lang="en-US" baseline="30000" dirty="0"/>
                  <a:t>th</a:t>
                </a:r>
                <a:r>
                  <a:rPr lang="en-US" dirty="0"/>
                  <a:t> kinematic equation is appropriate here.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kern="1200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pPr>
                        <m:e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𝑣</m:t>
                          </m:r>
                        </m:e>
                        <m:sup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p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Sup>
                        <m:sSubSupPr>
                          <m:ctrlP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𝑣</m:t>
                          </m:r>
                        </m:e>
                        <m:sub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0</m:t>
                          </m:r>
                        </m:sub>
                        <m:sup>
                          <m:r>
                            <a:rPr lang="en-US" sz="1800" i="1" kern="120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sup>
                      </m:sSubSup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+2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𝑎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∆</m:t>
                      </m:r>
                      <m:r>
                        <a:rPr lang="en-US" sz="1800" i="1" kern="120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lang="en-US" sz="18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n-US" sz="1800" b="0" i="1" kern="120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5.0</m:t>
                        </m:r>
                      </m:e>
                      <m:sup>
                        <m:r>
                          <a:rPr lang="en-US" sz="1800" i="1" kern="120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69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+2</m:t>
                    </m:r>
                  </m:oMath>
                </a14:m>
                <a:r>
                  <a:rPr lang="en-US" dirty="0">
                    <a:cs typeface="+mn-cs"/>
                  </a:rPr>
                  <a:t>x(-3.2)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endParaRPr lang="en-US" sz="1800" kern="1200" dirty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			       25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4761−6.4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endParaRPr lang="en-US" sz="1800" i="1" kern="1200" dirty="0">
                  <a:solidFill>
                    <a:schemeClr val="tx1"/>
                  </a:solidFill>
                  <a:effectLst/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r>
                  <a:rPr lang="en-US" sz="1800" b="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=4761−25</m:t>
                    </m:r>
                  </m:oMath>
                </a14:m>
                <a:endParaRPr lang="en-US" sz="1800" b="0" kern="1200" dirty="0">
                  <a:solidFill>
                    <a:schemeClr val="tx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n-US" sz="1800" b="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6.4 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lang="en-US" sz="1800" b="0" i="1" kern="120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=4736</m:t>
                    </m:r>
                  </m:oMath>
                </a14:m>
                <a:endParaRPr lang="en-US" sz="1800" b="0" kern="1200" dirty="0">
                  <a:solidFill>
                    <a:schemeClr val="tx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n-US" sz="1800" kern="1200" dirty="0">
                    <a:solidFill>
                      <a:schemeClr val="tx1"/>
                    </a:solidFill>
                    <a:effectLst/>
                    <a:ea typeface="+mn-ea"/>
                    <a:cs typeface="+mn-cs"/>
                  </a:rPr>
                  <a:t>                                                         </a:t>
                </a: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800" i="1" kern="120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</m:oMath>
                </a14:m>
                <a:r>
                  <a:rPr lang="en-US" dirty="0"/>
                  <a:t>= 4736/6.4 = 740 m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812151"/>
                <a:ext cx="8382000" cy="4252767"/>
              </a:xfrm>
              <a:prstGeom prst="rect">
                <a:avLst/>
              </a:prstGeom>
              <a:blipFill>
                <a:blip r:embed="rId2"/>
                <a:stretch>
                  <a:fillRect l="-756" t="-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D3E488-8C38-6836-0294-867BC274F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494888"/>
                  </p:ext>
                </p:extLst>
              </p:nvPr>
            </p:nvGraphicFramePr>
            <p:xfrm>
              <a:off x="571500" y="139352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acc>
                                <m:accPr>
                                  <m:chr m:val="̅"/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 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en-US" sz="1800" i="1" kern="12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</m:d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𝑣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𝑎𝑡</m:t>
                              </m:r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∆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𝑥</m:t>
                              </m:r>
                              <m:r>
                                <a:rPr lang="en-US" sz="1800" i="1" kern="120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𝑡</m:t>
                              </m:r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 kern="12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𝑎</m:t>
                              </m:r>
                              <m:sSup>
                                <m:sSupPr>
                                  <m:ctrlP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800" i="1" kern="12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sz="1200" dirty="0">
                              <a:effectLst/>
                            </a:rPr>
                            <a:t> </a:t>
                          </a: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sSubSup>
                                  <m:sSubSupPr>
                                    <m:ctrlP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en-US" sz="18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+2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𝑎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∆</m:t>
                                </m:r>
                                <m:r>
                                  <a:rPr lang="en-US" sz="1800" i="1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18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1200" dirty="0">
                            <a:latin typeface="Times New Roman"/>
                            <a:ea typeface="Times New Roman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FBD3E488-8C38-6836-0294-867BC274FE1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494888"/>
                  </p:ext>
                </p:extLst>
              </p:nvPr>
            </p:nvGraphicFramePr>
            <p:xfrm>
              <a:off x="571500" y="1393521"/>
              <a:ext cx="8001000" cy="1219200"/>
            </p:xfrm>
            <a:graphic>
              <a:graphicData uri="http://schemas.openxmlformats.org/drawingml/2006/table">
                <a:tbl>
                  <a:tblPr/>
                  <a:tblGrid>
                    <a:gridCol w="10565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455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2592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1522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276473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1.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latin typeface="Times New Roman"/>
                              <a:ea typeface="Times New Roman"/>
                            </a:rPr>
                            <a:t>2.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3.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4.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latin typeface="Times New Roman"/>
                              <a:ea typeface="Times New Roman"/>
                            </a:rPr>
                            <a:t>5.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427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05" t="-33333" r="-6614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6757" t="-33333" r="-27094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7143" t="-33333" r="-258036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40559" t="-33333" r="-102098" b="-1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8194" t="-33333" r="-1389" b="-1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56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Arial" charset="0"/>
              </a:rPr>
              <a:t>Scalars and Vectors</a:t>
            </a:r>
            <a:r>
              <a:rPr lang="en-US" altLang="en-US" b="1" dirty="0">
                <a:solidFill>
                  <a:srgbClr val="000000"/>
                </a:solidFill>
                <a:latin typeface="Arial" charset="0"/>
              </a:rPr>
              <a:t> </a:t>
            </a:r>
            <a:br>
              <a:rPr lang="en-US" altLang="en-US" b="1" dirty="0">
                <a:solidFill>
                  <a:srgbClr val="000000"/>
                </a:solidFill>
                <a:latin typeface="Arial" charset="0"/>
              </a:rPr>
            </a:br>
            <a:br>
              <a:rPr lang="en-US" altLang="en-US" dirty="0">
                <a:latin typeface="Arial" charset="0"/>
              </a:rPr>
            </a:br>
            <a:endParaRPr lang="en-US" altLang="en-US" dirty="0">
              <a:latin typeface="Arial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8001000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Physics deals with many physical quantities, which are divided into scalars and vectors.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A </a:t>
            </a:r>
            <a:r>
              <a:rPr lang="en-US" altLang="en-US" sz="2400" b="1" i="1" dirty="0">
                <a:latin typeface="Times New Roman" pitchFamily="18" charset="0"/>
                <a:cs typeface="Arial" charset="0"/>
              </a:rPr>
              <a:t>scalar quantity</a:t>
            </a:r>
            <a:r>
              <a:rPr lang="en-US" altLang="en-US" sz="2400" dirty="0">
                <a:latin typeface="Times New Roman" pitchFamily="18" charset="0"/>
                <a:cs typeface="Arial" charset="0"/>
              </a:rPr>
              <a:t> is one that can be described by a single number (including any units) giving its size or magnitude.	</a:t>
            </a:r>
            <a:r>
              <a:rPr lang="en-US" altLang="en-US" sz="2000" dirty="0">
                <a:latin typeface="Times New Roman" pitchFamily="18" charset="0"/>
                <a:cs typeface="Arial" charset="0"/>
              </a:rPr>
              <a:t>Examples: Time interval, volume, mass, speed, distance, 	temperature, density, etc. 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A quantity that deals with both magnitude and direction is called a </a:t>
            </a:r>
            <a:r>
              <a:rPr lang="en-US" altLang="en-US" sz="2400" b="1" i="1" dirty="0">
                <a:latin typeface="Times New Roman" pitchFamily="18" charset="0"/>
                <a:cs typeface="Arial" charset="0"/>
              </a:rPr>
              <a:t>vector quantity.</a:t>
            </a:r>
            <a:br>
              <a:rPr lang="en-US" altLang="en-US" sz="2400" b="1" i="1" dirty="0">
                <a:latin typeface="Times New Roman" pitchFamily="18" charset="0"/>
                <a:cs typeface="Arial" charset="0"/>
              </a:rPr>
            </a:br>
            <a:r>
              <a:rPr lang="en-US" altLang="en-US" sz="2400" dirty="0">
                <a:latin typeface="Times New Roman" pitchFamily="18" charset="0"/>
                <a:cs typeface="Arial" charset="0"/>
              </a:rPr>
              <a:t>	</a:t>
            </a:r>
            <a:r>
              <a:rPr lang="en-US" altLang="en-US" sz="2000" dirty="0">
                <a:latin typeface="Times New Roman" pitchFamily="18" charset="0"/>
                <a:cs typeface="Arial" charset="0"/>
              </a:rPr>
              <a:t>Examples: Force, weight, velocity, displacement, acceleration, 	momentum, impulse, etc.</a:t>
            </a:r>
            <a:endParaRPr lang="en-US" altLang="en-US" sz="2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itchFamily="18" charset="0"/>
                <a:cs typeface="Arial" charset="0"/>
              </a:rPr>
              <a:t>Vectors are written with bold-face with an arrow on top, </a:t>
            </a:r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953523"/>
              </p:ext>
            </p:extLst>
          </p:nvPr>
        </p:nvGraphicFramePr>
        <p:xfrm>
          <a:off x="4507523" y="5562600"/>
          <a:ext cx="200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28600" progId="Equation.3">
                  <p:embed/>
                </p:oleObj>
              </mc:Choice>
              <mc:Fallback>
                <p:oleObj name="Equation" r:id="rId2" imgW="7110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7523" y="5562600"/>
                        <a:ext cx="20002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925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24800" cy="7620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000" b="1" dirty="0">
                <a:solidFill>
                  <a:srgbClr val="009999"/>
                </a:solidFill>
                <a:latin typeface="Arial" charset="0"/>
                <a:cs typeface="Arial" charset="0"/>
              </a:rPr>
              <a:t>Position</a:t>
            </a:r>
            <a:r>
              <a:rPr lang="en-US" altLang="en-US" sz="4000" dirty="0"/>
              <a:t> </a:t>
            </a:r>
            <a:br>
              <a:rPr lang="en-US" altLang="en-US" sz="4000" dirty="0"/>
            </a:br>
            <a:endParaRPr lang="en-US" altLang="en-US" sz="2000" b="1" i="1" dirty="0">
              <a:solidFill>
                <a:srgbClr val="0000FF"/>
              </a:solidFill>
            </a:endParaRPr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609600" y="4648200"/>
          <a:ext cx="342900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18960" imgH="228600" progId="Equation.3">
                  <p:embed/>
                </p:oleObj>
              </mc:Choice>
              <mc:Fallback>
                <p:oleObj name="Equation" r:id="rId2" imgW="121896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48200"/>
                        <a:ext cx="3429000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4800600" y="4648200"/>
          <a:ext cx="316388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79280" imgH="203040" progId="Equation.3">
                  <p:embed/>
                </p:oleObj>
              </mc:Choice>
              <mc:Fallback>
                <p:oleObj name="Equation" r:id="rId4" imgW="10792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648200"/>
                        <a:ext cx="3163888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0" y="762000"/>
            <a:ext cx="52863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62138" y="2362200"/>
            <a:ext cx="5419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F0EEF6-F17F-F56E-04A5-F9B2A4E71DA5}"/>
              </a:ext>
            </a:extLst>
          </p:cNvPr>
          <p:cNvSpPr txBox="1"/>
          <p:nvPr/>
        </p:nvSpPr>
        <p:spPr>
          <a:xfrm>
            <a:off x="685800" y="6248400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Picture: Fig. 2.1, p26, Physics, </a:t>
            </a:r>
            <a:r>
              <a:rPr lang="en-US" sz="1000" dirty="0" err="1"/>
              <a:t>Cutnell</a:t>
            </a:r>
            <a:r>
              <a:rPr lang="en-US" sz="1000" dirty="0"/>
              <a:t> &amp; Johnston, 10</a:t>
            </a:r>
            <a:r>
              <a:rPr lang="en-US" sz="1000" baseline="30000" dirty="0"/>
              <a:t>th</a:t>
            </a:r>
            <a:r>
              <a:rPr lang="en-US" sz="1000" dirty="0"/>
              <a:t> 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CD4627-405F-E341-C1C9-8C5CCFD83AA1}"/>
              </a:ext>
            </a:extLst>
          </p:cNvPr>
          <p:cNvSpPr txBox="1"/>
          <p:nvPr/>
        </p:nvSpPr>
        <p:spPr>
          <a:xfrm>
            <a:off x="2057400" y="5319245"/>
            <a:ext cx="6248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Position</a:t>
            </a:r>
            <a:r>
              <a:rPr lang="en-US" dirty="0"/>
              <a:t> The </a:t>
            </a:r>
            <a:r>
              <a:rPr lang="en-US" i="1" dirty="0"/>
              <a:t>position x</a:t>
            </a:r>
            <a:r>
              <a:rPr lang="en-US" dirty="0"/>
              <a:t> of a particle on an </a:t>
            </a:r>
            <a:r>
              <a:rPr lang="en-US" i="1" dirty="0"/>
              <a:t>x</a:t>
            </a:r>
            <a:r>
              <a:rPr lang="en-US" dirty="0"/>
              <a:t> axis locates the particle with respect to the origin, of the axis.  </a:t>
            </a:r>
          </a:p>
        </p:txBody>
      </p:sp>
    </p:spTree>
    <p:extLst>
      <p:ext uri="{BB962C8B-B14F-4D97-AF65-F5344CB8AC3E}">
        <p14:creationId xmlns:p14="http://schemas.microsoft.com/office/powerpoint/2010/main" val="81967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/>
              <a:t>Position and Displacement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81000" y="3352800"/>
            <a:ext cx="8382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Position</a:t>
            </a:r>
            <a:r>
              <a:rPr lang="en-US" dirty="0"/>
              <a:t> The </a:t>
            </a:r>
            <a:r>
              <a:rPr lang="en-US" i="1" dirty="0"/>
              <a:t>position x</a:t>
            </a:r>
            <a:r>
              <a:rPr lang="en-US" dirty="0"/>
              <a:t> of a particle on an </a:t>
            </a:r>
            <a:r>
              <a:rPr lang="en-US" i="1" dirty="0"/>
              <a:t>x</a:t>
            </a:r>
            <a:r>
              <a:rPr lang="en-US" dirty="0"/>
              <a:t> axis locates the particle with respect to the origin, of the axis.  </a:t>
            </a:r>
          </a:p>
          <a:p>
            <a:pPr>
              <a:spcBef>
                <a:spcPct val="50000"/>
              </a:spcBef>
            </a:pPr>
            <a:r>
              <a:rPr lang="en-US" dirty="0"/>
              <a:t>The </a:t>
            </a:r>
            <a:r>
              <a:rPr lang="en-US" b="1" dirty="0"/>
              <a:t>displacement</a:t>
            </a:r>
            <a:r>
              <a:rPr lang="en-US" dirty="0"/>
              <a:t> of a particle is the change in its position: </a:t>
            </a:r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/>
        </p:nvGraphicFramePr>
        <p:xfrm>
          <a:off x="1981200" y="4724400"/>
          <a:ext cx="47117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6160" imgH="228600" progId="Equation.3">
                  <p:embed/>
                </p:oleObj>
              </mc:Choice>
              <mc:Fallback>
                <p:oleObj name="Equation" r:id="rId2" imgW="167616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724400"/>
                        <a:ext cx="47117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1000" y="5638800"/>
            <a:ext cx="84582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The </a:t>
            </a:r>
            <a:r>
              <a:rPr lang="en-US" altLang="en-US" dirty="0">
                <a:solidFill>
                  <a:srgbClr val="009900"/>
                </a:solidFill>
              </a:rPr>
              <a:t>displacement</a:t>
            </a:r>
            <a:r>
              <a:rPr lang="en-US" altLang="en-US" dirty="0">
                <a:solidFill>
                  <a:srgbClr val="000000"/>
                </a:solidFill>
              </a:rPr>
              <a:t> is a </a:t>
            </a:r>
            <a:r>
              <a:rPr lang="en-US" altLang="en-US" dirty="0">
                <a:solidFill>
                  <a:srgbClr val="009900"/>
                </a:solidFill>
              </a:rPr>
              <a:t>vector</a:t>
            </a:r>
            <a:r>
              <a:rPr lang="en-US" altLang="en-US" dirty="0">
                <a:solidFill>
                  <a:srgbClr val="000000"/>
                </a:solidFill>
              </a:rPr>
              <a:t> that points from the initial position to the final position</a:t>
            </a:r>
            <a:r>
              <a:rPr lang="en-US" altLang="en-US" b="1" dirty="0">
                <a:solidFill>
                  <a:srgbClr val="000000"/>
                </a:solidFill>
              </a:rPr>
              <a:t>.  </a:t>
            </a:r>
          </a:p>
          <a:p>
            <a:pPr>
              <a:spcBef>
                <a:spcPct val="50000"/>
              </a:spcBef>
            </a:pPr>
            <a:r>
              <a:rPr lang="en-US" altLang="en-US" b="1" i="1" dirty="0"/>
              <a:t>SI Unit of Displacement:</a:t>
            </a:r>
            <a:r>
              <a:rPr lang="en-US" altLang="en-US" dirty="0"/>
              <a:t> meter (m)</a:t>
            </a:r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1066800"/>
            <a:ext cx="54197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>
                <a:solidFill>
                  <a:srgbClr val="009999"/>
                </a:solidFill>
              </a:rPr>
              <a:t>Distance and Displacement</a:t>
            </a:r>
            <a:r>
              <a:rPr lang="en-US"/>
              <a:t> </a:t>
            </a:r>
            <a:br>
              <a:rPr lang="en-US"/>
            </a:br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11067" y="762000"/>
            <a:ext cx="8610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</a:rPr>
              <a:t>Starting from origin (O), a person walks 90-m east, then turns around and walks 40-m west.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9774" y="3773705"/>
            <a:ext cx="85344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Q: What is the total walked distance?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	A: 130-m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Q: What is the displacement? 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	A: 50-m, due east.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     Distance is a scalar. Displacement is a vector.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What does a car odometer measure?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                        Distance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000" dirty="0">
              <a:latin typeface="Times New Roman" pitchFamily="18" charset="0"/>
            </a:endParaRPr>
          </a:p>
        </p:txBody>
      </p:sp>
      <p:sp>
        <p:nvSpPr>
          <p:cNvPr id="6149" name="Text Box 21"/>
          <p:cNvSpPr txBox="1">
            <a:spLocks noChangeArrowheads="1"/>
          </p:cNvSpPr>
          <p:nvPr/>
        </p:nvSpPr>
        <p:spPr bwMode="auto">
          <a:xfrm>
            <a:off x="7162800" y="62484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0894" y="1676400"/>
            <a:ext cx="4887913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03CCB2-C658-314A-A01D-53BE9918646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943600" y="3839230"/>
            <a:ext cx="7772400" cy="52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53958" rIns="0" bIns="38088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en-US" altLang="en-US" sz="18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An otherwise prosperous Chrysler decade was tarnished in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8674" name="Picture 2" descr="dek">
            <a:extLst>
              <a:ext uri="{FF2B5EF4-FFF2-40B4-BE49-F238E27FC236}">
                <a16:creationId xmlns:a16="http://schemas.microsoft.com/office/drawing/2014/main" id="{D1F40809-D48F-A040-A132-C0BDB00E3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4446" y="4475595"/>
            <a:ext cx="3532909" cy="2306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3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53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/>
      <p:bldP spid="1536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pPr eaLnBrk="1" hangingPunct="1"/>
            <a:r>
              <a:rPr lang="en-US" sz="3600" b="1" dirty="0"/>
              <a:t>Instantaneous Speed and Velocity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1000" y="990600"/>
            <a:ext cx="8305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speedometer in a car measures instantaneous speed.</a:t>
            </a:r>
            <a:endParaRPr lang="en-US" b="1" dirty="0"/>
          </a:p>
          <a:p>
            <a:pPr>
              <a:spcBef>
                <a:spcPct val="50000"/>
              </a:spcBef>
            </a:pPr>
            <a:r>
              <a:rPr lang="en-US" b="1" dirty="0"/>
              <a:t>Instantaneous speed </a:t>
            </a:r>
            <a:r>
              <a:rPr lang="en-US" dirty="0"/>
              <a:t>refers to how fast something is moving at a given instant. </a:t>
            </a:r>
          </a:p>
          <a:p>
            <a:pPr>
              <a:spcBef>
                <a:spcPct val="50000"/>
              </a:spcBef>
            </a:pPr>
            <a:r>
              <a:rPr lang="en-US" dirty="0"/>
              <a:t>Speed is a scalar.</a:t>
            </a:r>
          </a:p>
          <a:p>
            <a:pPr>
              <a:spcBef>
                <a:spcPct val="50000"/>
              </a:spcBef>
            </a:pPr>
            <a:r>
              <a:rPr lang="en-US" dirty="0"/>
              <a:t>Instantaneous velocity is the instantaneous speed</a:t>
            </a:r>
            <a:br>
              <a:rPr lang="en-US" dirty="0"/>
            </a:br>
            <a:r>
              <a:rPr lang="en-US" dirty="0"/>
              <a:t>with the direction specified. </a:t>
            </a:r>
          </a:p>
          <a:p>
            <a:pPr>
              <a:spcBef>
                <a:spcPct val="50000"/>
              </a:spcBef>
            </a:pPr>
            <a:r>
              <a:rPr lang="en-US" dirty="0"/>
              <a:t>Velocity is a vector.</a:t>
            </a:r>
          </a:p>
          <a:p>
            <a:pPr>
              <a:spcBef>
                <a:spcPct val="50000"/>
              </a:spcBef>
            </a:pPr>
            <a:r>
              <a:rPr lang="en-US" dirty="0"/>
              <a:t>Units for speed &amp; velocity: m/s, M/H, </a:t>
            </a:r>
            <a:r>
              <a:rPr lang="en-US" dirty="0" err="1"/>
              <a:t>km/H</a:t>
            </a:r>
            <a:r>
              <a:rPr lang="en-US" dirty="0"/>
              <a:t>.</a:t>
            </a:r>
          </a:p>
          <a:p>
            <a:pPr>
              <a:spcBef>
                <a:spcPct val="50000"/>
              </a:spcBef>
            </a:pPr>
            <a:br>
              <a:rPr lang="en-US" dirty="0"/>
            </a:br>
            <a:endParaRPr lang="en-US" dirty="0"/>
          </a:p>
        </p:txBody>
      </p:sp>
      <p:pic>
        <p:nvPicPr>
          <p:cNvPr id="8" name="Picture 4" descr="c:\Documents and Settings\Mike O'Hanlon\Desktop\griffth\chapt02\art_library\color_art_library\02_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549" y="2278611"/>
            <a:ext cx="3374216" cy="248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05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Average Speed 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0" y="1219200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Average speed equals the distance traveled divided by the time of travel.</a:t>
            </a: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4357688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10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5546657"/>
              </p:ext>
            </p:extLst>
          </p:nvPr>
        </p:nvGraphicFramePr>
        <p:xfrm>
          <a:off x="533400" y="1678591"/>
          <a:ext cx="6227763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14500" imgH="393700" progId="">
                  <p:embed/>
                </p:oleObj>
              </mc:Choice>
              <mc:Fallback>
                <p:oleObj name="Equation" r:id="rId2" imgW="1714500" imgH="393700" progId="">
                  <p:embed/>
                  <p:pic>
                    <p:nvPicPr>
                      <p:cNvPr id="410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8591"/>
                        <a:ext cx="6227763" cy="1427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Box 8"/>
          <p:cNvSpPr txBox="1">
            <a:spLocks noChangeArrowheads="1"/>
          </p:cNvSpPr>
          <p:nvPr/>
        </p:nvSpPr>
        <p:spPr bwMode="auto">
          <a:xfrm>
            <a:off x="562337" y="3189061"/>
            <a:ext cx="342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Unit: MPH, </a:t>
            </a:r>
            <a:r>
              <a:rPr lang="en-US" dirty="0" err="1"/>
              <a:t>kmPH</a:t>
            </a:r>
            <a:r>
              <a:rPr lang="en-US" dirty="0"/>
              <a:t>, m/s</a:t>
            </a:r>
          </a:p>
        </p:txBody>
      </p:sp>
      <p:pic>
        <p:nvPicPr>
          <p:cNvPr id="4104" name="Picture 1030" descr="http://www.nexuskids.org/images/sc_map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530600"/>
            <a:ext cx="396240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99585E-4B87-3642-8841-70E218D11533}"/>
              </a:ext>
            </a:extLst>
          </p:cNvPr>
          <p:cNvSpPr/>
          <p:nvPr/>
        </p:nvSpPr>
        <p:spPr>
          <a:xfrm>
            <a:off x="228600" y="3955615"/>
            <a:ext cx="505779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Average Driving Speed: </a:t>
            </a:r>
          </a:p>
          <a:p>
            <a:endParaRPr lang="en-US" dirty="0"/>
          </a:p>
          <a:p>
            <a:r>
              <a:rPr lang="en-US" dirty="0"/>
              <a:t>If you drove 180 miles in 3 hours, your average</a:t>
            </a:r>
          </a:p>
          <a:p>
            <a:r>
              <a:rPr lang="en-US" dirty="0"/>
              <a:t>Driving speed = 180/3 = 60 MPH.</a:t>
            </a:r>
          </a:p>
          <a:p>
            <a:endParaRPr lang="en-US" dirty="0"/>
          </a:p>
          <a:p>
            <a:r>
              <a:rPr lang="en-US" dirty="0"/>
              <a:t>At this driving speed, How long will it take to get</a:t>
            </a:r>
            <a:br>
              <a:rPr lang="en-US" dirty="0"/>
            </a:br>
            <a:r>
              <a:rPr lang="en-US" dirty="0"/>
              <a:t>to a place that is 480 Miles away? </a:t>
            </a:r>
          </a:p>
          <a:p>
            <a:r>
              <a:rPr lang="en-US" dirty="0"/>
              <a:t>     Time = distance/speed = 480/60 = 8 hours. </a:t>
            </a:r>
          </a:p>
        </p:txBody>
      </p:sp>
    </p:spTree>
    <p:extLst>
      <p:ext uri="{BB962C8B-B14F-4D97-AF65-F5344CB8AC3E}">
        <p14:creationId xmlns:p14="http://schemas.microsoft.com/office/powerpoint/2010/main" val="21120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3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algn="l" eaLnBrk="1" hangingPunct="1"/>
            <a:r>
              <a:rPr lang="en-US" sz="4000" b="1" dirty="0"/>
              <a:t>Average Velocity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457200" y="1676400"/>
            <a:ext cx="609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Average velocity</a:t>
            </a:r>
            <a:r>
              <a:rPr lang="en-US" dirty="0"/>
              <a:t> is the displacement per elapsed time.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4E6C45-BDCB-9D71-0F51-A7596C3B069E}"/>
                  </a:ext>
                </a:extLst>
              </p:cNvPr>
              <p:cNvSpPr txBox="1"/>
              <p:nvPr/>
            </p:nvSpPr>
            <p:spPr>
              <a:xfrm>
                <a:off x="2438400" y="2333802"/>
                <a:ext cx="1772793" cy="533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E4E6C45-BDCB-9D71-0F51-A7596C3B0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33802"/>
                <a:ext cx="1772793" cy="533672"/>
              </a:xfrm>
              <a:prstGeom prst="rect">
                <a:avLst/>
              </a:prstGeom>
              <a:blipFill>
                <a:blip r:embed="rId2"/>
                <a:stretch>
                  <a:fillRect l="-4286" t="-2326" r="-2857" b="-16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D81698D-8308-7A6B-EF5A-7258318CFCC9}"/>
                  </a:ext>
                </a:extLst>
              </p:cNvPr>
              <p:cNvSpPr txBox="1"/>
              <p:nvPr/>
            </p:nvSpPr>
            <p:spPr>
              <a:xfrm>
                <a:off x="2209800" y="3155544"/>
                <a:ext cx="6934200" cy="17340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/>
                  <a:t>   or </a:t>
                </a:r>
              </a:p>
              <a:p>
                <a:endParaRPr lang="en-US" sz="2400" dirty="0"/>
              </a:p>
              <a:p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US" sz="2400" dirty="0"/>
                  <a:t>, </a:t>
                </a:r>
              </a:p>
              <a:p>
                <a:r>
                  <a:rPr lang="en-US" sz="2400" dirty="0"/>
                  <a:t>         this will be the first kinematic equation.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D81698D-8308-7A6B-EF5A-7258318CFC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155544"/>
                <a:ext cx="6934200" cy="1734001"/>
              </a:xfrm>
              <a:prstGeom prst="rect">
                <a:avLst/>
              </a:prstGeom>
              <a:blipFill>
                <a:blip r:embed="rId3"/>
                <a:stretch>
                  <a:fillRect b="-7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75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770D3-DF5E-34C4-60E3-1BDA39BA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062"/>
            <a:ext cx="8229600" cy="1143000"/>
          </a:xfrm>
        </p:spPr>
        <p:txBody>
          <a:bodyPr/>
          <a:lstStyle/>
          <a:p>
            <a:r>
              <a:rPr lang="en-US" sz="3600" dirty="0"/>
              <a:t>One-Dimensional Motion with constant Acceleration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73AF98-A533-5166-16E6-43D163B4902C}"/>
              </a:ext>
            </a:extLst>
          </p:cNvPr>
          <p:cNvSpPr txBox="1"/>
          <p:nvPr/>
        </p:nvSpPr>
        <p:spPr>
          <a:xfrm>
            <a:off x="665282" y="1238780"/>
            <a:ext cx="78486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Consider a car moving with an initial velocity, </a:t>
            </a:r>
            <a:r>
              <a:rPr lang="en-US" i="1" dirty="0"/>
              <a:t>V</a:t>
            </a:r>
            <a:r>
              <a:rPr lang="en-US" i="1" baseline="-25000" dirty="0"/>
              <a:t>0</a:t>
            </a:r>
            <a:r>
              <a:rPr lang="en-US" dirty="0"/>
              <a:t>. It accelerates at a constant rate, a  and reaches a final velocity, </a:t>
            </a:r>
            <a:r>
              <a:rPr lang="en-US" i="1" dirty="0"/>
              <a:t>V</a:t>
            </a:r>
            <a:r>
              <a:rPr lang="en-US" dirty="0"/>
              <a:t> along a straight line during a time interval, </a:t>
            </a:r>
            <a:r>
              <a:rPr lang="en-US" i="1" dirty="0"/>
              <a:t>t</a:t>
            </a:r>
            <a:r>
              <a:rPr lang="en-US" dirty="0"/>
              <a:t>. It’s displacement during this time is ∆</a:t>
            </a:r>
            <a:r>
              <a:rPr lang="en-US" i="1" dirty="0"/>
              <a:t>X</a:t>
            </a:r>
            <a:r>
              <a:rPr lang="en-US" dirty="0"/>
              <a:t>.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EF390C-EA96-F22A-1FDF-CC43BAF4218C}"/>
                  </a:ext>
                </a:extLst>
              </p:cNvPr>
              <p:cNvSpPr txBox="1"/>
              <p:nvPr/>
            </p:nvSpPr>
            <p:spPr>
              <a:xfrm>
                <a:off x="762000" y="3657600"/>
                <a:ext cx="6858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Here, average velocity,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en-US" dirty="0"/>
                  <a:t> can be written as follows: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DEF390C-EA96-F22A-1FDF-CC43BAF42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657600"/>
                <a:ext cx="6858000" cy="369332"/>
              </a:xfrm>
              <a:prstGeom prst="rect">
                <a:avLst/>
              </a:prstGeom>
              <a:blipFill>
                <a:blip r:embed="rId2"/>
                <a:stretch>
                  <a:fillRect l="-741" t="-6667" b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56BF72-565D-06A8-7F77-06D5FF48C0F1}"/>
                  </a:ext>
                </a:extLst>
              </p:cNvPr>
              <p:cNvSpPr txBox="1"/>
              <p:nvPr/>
            </p:nvSpPr>
            <p:spPr>
              <a:xfrm>
                <a:off x="6042692" y="3591244"/>
                <a:ext cx="163493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̅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acc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56BF72-565D-06A8-7F77-06D5FF48C0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692" y="3591244"/>
                <a:ext cx="1634935" cy="518604"/>
              </a:xfrm>
              <a:prstGeom prst="rect">
                <a:avLst/>
              </a:prstGeom>
              <a:blipFill>
                <a:blip r:embed="rId3"/>
                <a:stretch>
                  <a:fillRect l="-3077" t="-4762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12FBCF-0B78-2CEC-380A-3D548F542C44}"/>
                  </a:ext>
                </a:extLst>
              </p:cNvPr>
              <p:cNvSpPr txBox="1"/>
              <p:nvPr/>
            </p:nvSpPr>
            <p:spPr>
              <a:xfrm>
                <a:off x="2057400" y="4900197"/>
                <a:ext cx="1981200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,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12FBCF-0B78-2CEC-380A-3D548F542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900197"/>
                <a:ext cx="1981200" cy="483466"/>
              </a:xfrm>
              <a:prstGeom prst="rect">
                <a:avLst/>
              </a:prstGeom>
              <a:blipFill>
                <a:blip r:embed="rId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18E574B-D20D-4264-5EB2-65F2CF617585}"/>
                  </a:ext>
                </a:extLst>
              </p:cNvPr>
              <p:cNvSpPr txBox="1"/>
              <p:nvPr/>
            </p:nvSpPr>
            <p:spPr>
              <a:xfrm>
                <a:off x="762000" y="4224634"/>
                <a:ext cx="70866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Using the above average velocity,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acc>
                  </m:oMath>
                </a14:m>
                <a:r>
                  <a:rPr lang="en-US" dirty="0"/>
                  <a:t> displacement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can be re-written as follows: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18E574B-D20D-4264-5EB2-65F2CF6175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224634"/>
                <a:ext cx="7086600" cy="646331"/>
              </a:xfrm>
              <a:prstGeom prst="rect">
                <a:avLst/>
              </a:prstGeom>
              <a:blipFill>
                <a:blip r:embed="rId5"/>
                <a:stretch>
                  <a:fillRect l="-716" t="-3846" b="-13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836ABC8C-D023-202B-1E19-2147B3813EE7}"/>
              </a:ext>
            </a:extLst>
          </p:cNvPr>
          <p:cNvSpPr txBox="1"/>
          <p:nvPr/>
        </p:nvSpPr>
        <p:spPr>
          <a:xfrm>
            <a:off x="797168" y="5391740"/>
            <a:ext cx="75848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Acceleration, a is the rate of change in velocity. It can be written as </a:t>
            </a:r>
            <a:r>
              <a:rPr lang="en-US" dirty="0"/>
              <a:t>follows</a:t>
            </a:r>
            <a:r>
              <a:rPr lang="en-US" sz="1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9E0E9F-6832-01C2-913A-5F94E8C6B890}"/>
                  </a:ext>
                </a:extLst>
              </p:cNvPr>
              <p:cNvSpPr txBox="1"/>
              <p:nvPr/>
            </p:nvSpPr>
            <p:spPr>
              <a:xfrm>
                <a:off x="1766182" y="5927323"/>
                <a:ext cx="1147622" cy="5185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69E0E9F-6832-01C2-913A-5F94E8C6B8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6182" y="5927323"/>
                <a:ext cx="1147622" cy="518540"/>
              </a:xfrm>
              <a:prstGeom prst="rect">
                <a:avLst/>
              </a:prstGeom>
              <a:blipFill>
                <a:blip r:embed="rId6"/>
                <a:stretch>
                  <a:fillRect l="-2198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860CB5E1-52EF-DEFE-3608-72C170AC5FB3}"/>
              </a:ext>
            </a:extLst>
          </p:cNvPr>
          <p:cNvSpPr txBox="1"/>
          <p:nvPr/>
        </p:nvSpPr>
        <p:spPr>
          <a:xfrm>
            <a:off x="3048000" y="601601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3D458CB-8A5C-090A-A952-9D4B8B46824C}"/>
                  </a:ext>
                </a:extLst>
              </p:cNvPr>
              <p:cNvSpPr txBox="1"/>
              <p:nvPr/>
            </p:nvSpPr>
            <p:spPr>
              <a:xfrm>
                <a:off x="3824579" y="6004981"/>
                <a:ext cx="12389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3D458CB-8A5C-090A-A952-9D4B8B4682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579" y="6004981"/>
                <a:ext cx="1238994" cy="276999"/>
              </a:xfrm>
              <a:prstGeom prst="rect">
                <a:avLst/>
              </a:prstGeom>
              <a:blipFill>
                <a:blip r:embed="rId7"/>
                <a:stretch>
                  <a:fillRect l="-2020" r="-2020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CB92A-682D-BB1A-B2F5-E53CD6ACC55E}"/>
                  </a:ext>
                </a:extLst>
              </p:cNvPr>
              <p:cNvSpPr txBox="1"/>
              <p:nvPr/>
            </p:nvSpPr>
            <p:spPr>
              <a:xfrm>
                <a:off x="2886924" y="6417335"/>
                <a:ext cx="3114303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2ACB92A-682D-BB1A-B2F5-E53CD6ACC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924" y="6417335"/>
                <a:ext cx="3114303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12AF2872-E0AB-8FE5-F430-FD274BCE655B}"/>
              </a:ext>
            </a:extLst>
          </p:cNvPr>
          <p:cNvSpPr txBox="1"/>
          <p:nvPr/>
        </p:nvSpPr>
        <p:spPr>
          <a:xfrm>
            <a:off x="3924301" y="495726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this will be the second kinematic equation. 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434B53-8D42-91CB-5EB7-346CE8946560}"/>
              </a:ext>
            </a:extLst>
          </p:cNvPr>
          <p:cNvSpPr txBox="1"/>
          <p:nvPr/>
        </p:nvSpPr>
        <p:spPr>
          <a:xfrm>
            <a:off x="5091818" y="643938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this will be the third kinematic equation.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1C4F7-F01E-3CDA-9D4B-2BAB4E299E6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9993" y="2111607"/>
            <a:ext cx="4314300" cy="162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09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  <p:bldP spid="14" grpId="0"/>
      <p:bldP spid="16" grpId="0"/>
      <p:bldP spid="17" grpId="0"/>
      <p:bldP spid="18" grpId="0"/>
      <p:bldP spid="19" grpId="0"/>
      <p:bldP spid="21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4599</TotalTime>
  <Words>1641</Words>
  <Application>Microsoft Macintosh PowerPoint</Application>
  <PresentationFormat>On-screen Show (4:3)</PresentationFormat>
  <Paragraphs>223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Cambria Math</vt:lpstr>
      <vt:lpstr>Georgia</vt:lpstr>
      <vt:lpstr>Times New Roman</vt:lpstr>
      <vt:lpstr>Default Design</vt:lpstr>
      <vt:lpstr>Equation</vt:lpstr>
      <vt:lpstr>Mechanics</vt:lpstr>
      <vt:lpstr>Scalars and Vectors   </vt:lpstr>
      <vt:lpstr>Position  </vt:lpstr>
      <vt:lpstr>Position and Displacement</vt:lpstr>
      <vt:lpstr>Distance and Displacement  </vt:lpstr>
      <vt:lpstr>Instantaneous Speed and Velocity</vt:lpstr>
      <vt:lpstr>Average Speed </vt:lpstr>
      <vt:lpstr>Average Velocity</vt:lpstr>
      <vt:lpstr>One-Dimensional Motion with constant Acceleration</vt:lpstr>
      <vt:lpstr>Kinematic Equations</vt:lpstr>
      <vt:lpstr>Kinematic Equations</vt:lpstr>
      <vt:lpstr>Problem solving using Kinematic Equations</vt:lpstr>
      <vt:lpstr>Problem solving using Kinematic Equations</vt:lpstr>
      <vt:lpstr>Problem solving using Kinematic Equations</vt:lpstr>
    </vt:vector>
  </TitlesOfParts>
  <Company>Winthrop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Maheswaranathan, Ponn</dc:creator>
  <cp:lastModifiedBy>Maheswaranathan, Ponn</cp:lastModifiedBy>
  <cp:revision>70</cp:revision>
  <dcterms:created xsi:type="dcterms:W3CDTF">2008-08-28T02:32:23Z</dcterms:created>
  <dcterms:modified xsi:type="dcterms:W3CDTF">2025-08-18T19:03:32Z</dcterms:modified>
</cp:coreProperties>
</file>