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9" r:id="rId3"/>
    <p:sldId id="283" r:id="rId4"/>
    <p:sldId id="272" r:id="rId5"/>
    <p:sldId id="269" r:id="rId6"/>
    <p:sldId id="273" r:id="rId7"/>
    <p:sldId id="276" r:id="rId8"/>
    <p:sldId id="274" r:id="rId9"/>
    <p:sldId id="277" r:id="rId10"/>
    <p:sldId id="287" r:id="rId11"/>
    <p:sldId id="28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AB6FA-2A5A-4EDB-8891-029D9E73C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BA539-09B9-4B93-962F-09BAA30E06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053B3A-BBAA-4472-A03A-4A2EFE6FF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4C98B-B412-468C-995B-E2DFA0304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CC92A-0EAB-494B-A8A2-270C0881A7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A3DDF-25E5-4539-9335-C47A8745A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70C4E-19AA-459B-80D1-CC5AD3531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1FB5C-DFB3-45F1-8F3D-DFC546233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FECBE-7A6C-4F98-AC7D-D594823C63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53E3C-7C45-4360-8FBC-C7BD7B4558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FF6CD-E9DF-46DF-A6F4-A3B15CBF1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9E70D-3286-463C-9201-4B830005D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2CCAD7F-6120-4D52-9631-D209530D0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png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Mechanics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" y="990600"/>
            <a:ext cx="899160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The study of </a:t>
            </a:r>
            <a:r>
              <a:rPr lang="en-US" sz="2400" b="1" i="1" dirty="0">
                <a:latin typeface="Times New Roman" pitchFamily="18" charset="0"/>
              </a:rPr>
              <a:t>Physics </a:t>
            </a:r>
            <a:r>
              <a:rPr lang="en-US" sz="2400" dirty="0">
                <a:latin typeface="Times New Roman" pitchFamily="18" charset="0"/>
              </a:rPr>
              <a:t>begins with mechanics.</a:t>
            </a:r>
            <a:r>
              <a:rPr lang="en-US" sz="2400" b="1" i="1" dirty="0">
                <a:latin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</a:rPr>
              <a:t>Mechanics</a:t>
            </a:r>
            <a:r>
              <a:rPr lang="en-US" sz="2400" dirty="0">
                <a:latin typeface="Times New Roman" pitchFamily="18" charset="0"/>
              </a:rPr>
              <a:t> is the branch of physics that focuses on the motion of objects and the forces that cause the motion to change. 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There are two parts to mechanics: </a:t>
            </a:r>
            <a:r>
              <a:rPr lang="en-US" sz="2400" b="1" i="1" dirty="0">
                <a:latin typeface="Times New Roman" pitchFamily="18" charset="0"/>
              </a:rPr>
              <a:t>Kinematics</a:t>
            </a:r>
            <a:r>
              <a:rPr lang="en-US" sz="2400" dirty="0">
                <a:latin typeface="Times New Roman" pitchFamily="18" charset="0"/>
              </a:rPr>
              <a:t> and </a:t>
            </a:r>
            <a:r>
              <a:rPr lang="en-US" sz="2400" b="1" i="1" dirty="0">
                <a:latin typeface="Times New Roman" pitchFamily="18" charset="0"/>
              </a:rPr>
              <a:t>Dynamics</a:t>
            </a:r>
            <a:r>
              <a:rPr lang="en-US" sz="2400" dirty="0">
                <a:latin typeface="Times New Roman" pitchFamily="18" charset="0"/>
              </a:rPr>
              <a:t>. </a:t>
            </a:r>
          </a:p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</a:rPr>
              <a:t>Kinematics</a:t>
            </a:r>
            <a:r>
              <a:rPr lang="en-US" sz="2400" dirty="0">
                <a:latin typeface="Times New Roman" pitchFamily="18" charset="0"/>
              </a:rPr>
              <a:t> deals with the concepts that are needed to describe motion, without any reference to forces. 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	Chapter 2: </a:t>
            </a:r>
            <a:r>
              <a:rPr lang="en-US" sz="2400" dirty="0" smtClean="0">
                <a:latin typeface="Times New Roman" pitchFamily="18" charset="0"/>
              </a:rPr>
              <a:t>Kinematics in One Dimension</a:t>
            </a:r>
            <a:r>
              <a:rPr lang="en-US" sz="2400" dirty="0">
                <a:latin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	Chapter </a:t>
            </a:r>
            <a:r>
              <a:rPr lang="en-US" sz="2400" dirty="0" smtClean="0">
                <a:latin typeface="Times New Roman" pitchFamily="18" charset="0"/>
              </a:rPr>
              <a:t>3: Kinematics in Two Dimensions</a:t>
            </a:r>
            <a:endParaRPr lang="en-US" sz="24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b="1" i="1" dirty="0">
                <a:latin typeface="Times New Roman" pitchFamily="18" charset="0"/>
              </a:rPr>
              <a:t>Dynamics</a:t>
            </a:r>
            <a:r>
              <a:rPr lang="en-US" sz="2400" dirty="0">
                <a:latin typeface="Times New Roman" pitchFamily="18" charset="0"/>
              </a:rPr>
              <a:t> deals with the effect that forces have on motion.</a:t>
            </a:r>
            <a:br>
              <a:rPr lang="en-US" sz="2400" dirty="0">
                <a:latin typeface="Times New Roman" pitchFamily="18" charset="0"/>
              </a:rPr>
            </a:br>
            <a:r>
              <a:rPr lang="en-US" sz="2400" dirty="0">
                <a:latin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</a:rPr>
              <a:t>Chapter 4 &amp; 5: Forces and Newton’s Laws of Motion</a:t>
            </a:r>
            <a:br>
              <a:rPr lang="en-US" sz="2400" dirty="0" smtClean="0">
                <a:latin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</a:rPr>
              <a:t>	Chapter 6: Dynamics of Uniform Circular Motion</a:t>
            </a:r>
            <a:endParaRPr lang="en-US" sz="2400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Terms in Kinematics: Position, Displacement, Distance, Speed, Velocity, and Acceleration.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Kinematics Equations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5585993"/>
              </p:ext>
            </p:extLst>
          </p:nvPr>
        </p:nvGraphicFramePr>
        <p:xfrm>
          <a:off x="457200" y="1371600"/>
          <a:ext cx="7696200" cy="1295400"/>
        </p:xfrm>
        <a:graphic>
          <a:graphicData uri="http://schemas.openxmlformats.org/drawingml/2006/table">
            <a:tbl>
              <a:tblPr/>
              <a:tblGrid>
                <a:gridCol w="1016258"/>
                <a:gridCol w="1803142"/>
                <a:gridCol w="1481121"/>
                <a:gridCol w="1566879"/>
                <a:gridCol w="1828800"/>
              </a:tblGrid>
              <a:tr h="2590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1984431"/>
            <a:ext cx="718794" cy="278716"/>
          </a:xfrm>
          <a:prstGeom prst="rect">
            <a:avLst/>
          </a:prstGeom>
          <a:noFill/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1850222"/>
            <a:ext cx="1436091" cy="492374"/>
          </a:xfrm>
          <a:prstGeom prst="rect">
            <a:avLst/>
          </a:prstGeom>
          <a:noFill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1950005"/>
            <a:ext cx="1360257" cy="323061"/>
          </a:xfrm>
          <a:prstGeom prst="rect">
            <a:avLst/>
          </a:prstGeom>
          <a:noFill/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22246" y="1850222"/>
            <a:ext cx="1463445" cy="492374"/>
          </a:xfrm>
          <a:prstGeom prst="rect">
            <a:avLst/>
          </a:prstGeom>
          <a:noFill/>
        </p:spPr>
      </p:pic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1963742"/>
            <a:ext cx="1555726" cy="2955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703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Kinematics Equations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73274"/>
              </p:ext>
            </p:extLst>
          </p:nvPr>
        </p:nvGraphicFramePr>
        <p:xfrm>
          <a:off x="457200" y="1371600"/>
          <a:ext cx="7696200" cy="1295400"/>
        </p:xfrm>
        <a:graphic>
          <a:graphicData uri="http://schemas.openxmlformats.org/drawingml/2006/table">
            <a:tbl>
              <a:tblPr/>
              <a:tblGrid>
                <a:gridCol w="1016258"/>
                <a:gridCol w="1803142"/>
                <a:gridCol w="1481121"/>
                <a:gridCol w="1566879"/>
                <a:gridCol w="1828800"/>
              </a:tblGrid>
              <a:tr h="25908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3.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Times New Roman"/>
                        </a:rPr>
                        <a:t>5.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63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1984431"/>
            <a:ext cx="718794" cy="278716"/>
          </a:xfrm>
          <a:prstGeom prst="rect">
            <a:avLst/>
          </a:prstGeom>
          <a:noFill/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1850222"/>
            <a:ext cx="1436091" cy="492374"/>
          </a:xfrm>
          <a:prstGeom prst="rect">
            <a:avLst/>
          </a:prstGeom>
          <a:noFill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1950005"/>
            <a:ext cx="1360257" cy="323061"/>
          </a:xfrm>
          <a:prstGeom prst="rect">
            <a:avLst/>
          </a:prstGeom>
          <a:noFill/>
        </p:spPr>
      </p:pic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22246" y="1850222"/>
            <a:ext cx="1463445" cy="492374"/>
          </a:xfrm>
          <a:prstGeom prst="rect">
            <a:avLst/>
          </a:prstGeom>
          <a:noFill/>
        </p:spPr>
      </p:pic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1963742"/>
            <a:ext cx="1555726" cy="295588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33400" y="2967335"/>
            <a:ext cx="8382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/>
              <a:t>A </a:t>
            </a:r>
            <a:r>
              <a:rPr lang="en-US" dirty="0"/>
              <a:t>person runs at 4.0 m/s for 5 minutes. How far he </a:t>
            </a:r>
            <a:r>
              <a:rPr lang="en-US" dirty="0" smtClean="0"/>
              <a:t>ran in km?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 smtClean="0"/>
          </a:p>
          <a:p>
            <a:pPr marL="342900" indent="-342900">
              <a:buFontTx/>
              <a:buAutoNum type="arabicPeriod"/>
            </a:pPr>
            <a:r>
              <a:rPr lang="en-US" dirty="0"/>
              <a:t>Suppose a car merges into freeway traffic along a straight ramp. Its initial velocity is 8.5 m/s and it accelerates at 2.2 m/s</a:t>
            </a:r>
            <a:r>
              <a:rPr lang="en-US" baseline="30000" dirty="0"/>
              <a:t>2 </a:t>
            </a:r>
            <a:r>
              <a:rPr lang="en-US" dirty="0"/>
              <a:t>for 9.5 second to reach the traffic speed. Determine (a) the traffic velocity and (b) the ramp length? (Such information might be useful to a traffic engineer</a:t>
            </a:r>
            <a:r>
              <a:rPr lang="en-US" dirty="0" smtClean="0"/>
              <a:t>.)</a:t>
            </a:r>
          </a:p>
          <a:p>
            <a:pPr marL="342900" indent="-342900">
              <a:buFontTx/>
              <a:buAutoNum type="arabicPeriod"/>
            </a:pPr>
            <a:endParaRPr lang="en-US" dirty="0"/>
          </a:p>
          <a:p>
            <a:pPr marL="342900" indent="-342900">
              <a:buFontTx/>
              <a:buAutoNum type="arabicPeriod"/>
            </a:pPr>
            <a:endParaRPr lang="en-US" dirty="0" smtClean="0"/>
          </a:p>
          <a:p>
            <a:pPr marL="342900" indent="-342900">
              <a:buFontTx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plane is landing with a speed of 69 m/s. Once the jet touches down, it can decelerate at 3.2 m/s</a:t>
            </a:r>
            <a:r>
              <a:rPr lang="en-US" baseline="30000" dirty="0"/>
              <a:t>2</a:t>
            </a:r>
            <a:r>
              <a:rPr lang="en-US" dirty="0"/>
              <a:t>. What length of runway is needed to reduce its speed to 5.0 m/s?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5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5334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Arial" charset="0"/>
              </a:rPr>
              <a:t>Scalars and Vectors</a:t>
            </a:r>
            <a:r>
              <a:rPr lang="en-US" altLang="en-US" b="1" dirty="0" smtClean="0">
                <a:solidFill>
                  <a:srgbClr val="000000"/>
                </a:solidFill>
                <a:latin typeface="Arial" charset="0"/>
              </a:rPr>
              <a:t> </a:t>
            </a:r>
            <a:br>
              <a:rPr lang="en-US" altLang="en-US" b="1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altLang="en-US" dirty="0" smtClean="0">
                <a:latin typeface="Arial" charset="0"/>
              </a:rPr>
              <a:t/>
            </a:r>
            <a:br>
              <a:rPr lang="en-US" altLang="en-US" dirty="0" smtClean="0">
                <a:latin typeface="Arial" charset="0"/>
              </a:rPr>
            </a:br>
            <a:endParaRPr lang="en-US" altLang="en-US" dirty="0" smtClean="0">
              <a:latin typeface="Arial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57200" y="838200"/>
            <a:ext cx="8001000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  <a:cs typeface="Arial" charset="0"/>
              </a:rPr>
              <a:t>Physics </a:t>
            </a:r>
            <a:r>
              <a:rPr lang="en-US" altLang="en-US" sz="2400" dirty="0">
                <a:latin typeface="Times New Roman" pitchFamily="18" charset="0"/>
                <a:cs typeface="Arial" charset="0"/>
              </a:rPr>
              <a:t>deals with many physical quantities, which are divided into scalars and vectors.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  <a:cs typeface="Arial" charset="0"/>
              </a:rPr>
              <a:t>A </a:t>
            </a:r>
            <a:r>
              <a:rPr lang="en-US" altLang="en-US" sz="2400" b="1" i="1" dirty="0">
                <a:latin typeface="Times New Roman" pitchFamily="18" charset="0"/>
                <a:cs typeface="Arial" charset="0"/>
              </a:rPr>
              <a:t>scalar quantity</a:t>
            </a:r>
            <a:r>
              <a:rPr lang="en-US" altLang="en-US" sz="2400" dirty="0">
                <a:latin typeface="Times New Roman" pitchFamily="18" charset="0"/>
                <a:cs typeface="Arial" charset="0"/>
              </a:rPr>
              <a:t> is one that can be described by a single number (including any units) giving its size or magnitude</a:t>
            </a:r>
            <a:r>
              <a:rPr lang="en-US" altLang="en-US" sz="2400" dirty="0" smtClean="0">
                <a:latin typeface="Times New Roman" pitchFamily="18" charset="0"/>
                <a:cs typeface="Arial" charset="0"/>
              </a:rPr>
              <a:t>.	</a:t>
            </a:r>
            <a:r>
              <a:rPr lang="en-US" altLang="en-US" sz="2000" dirty="0" smtClean="0">
                <a:latin typeface="Times New Roman" pitchFamily="18" charset="0"/>
                <a:cs typeface="Arial" charset="0"/>
              </a:rPr>
              <a:t>Examples</a:t>
            </a:r>
            <a:r>
              <a:rPr lang="en-US" altLang="en-US" sz="2000" dirty="0">
                <a:latin typeface="Times New Roman" pitchFamily="18" charset="0"/>
                <a:cs typeface="Arial" charset="0"/>
              </a:rPr>
              <a:t>: </a:t>
            </a:r>
            <a:r>
              <a:rPr lang="en-US" altLang="en-US" sz="2000" dirty="0" smtClean="0">
                <a:latin typeface="Times New Roman" pitchFamily="18" charset="0"/>
                <a:cs typeface="Arial" charset="0"/>
              </a:rPr>
              <a:t>Time interval, </a:t>
            </a:r>
            <a:r>
              <a:rPr lang="en-US" altLang="en-US" sz="2000" dirty="0">
                <a:latin typeface="Times New Roman" pitchFamily="18" charset="0"/>
                <a:cs typeface="Arial" charset="0"/>
              </a:rPr>
              <a:t>volume, mass, speed, distance, </a:t>
            </a:r>
            <a:r>
              <a:rPr lang="en-US" altLang="en-US" sz="2000" dirty="0" smtClean="0">
                <a:latin typeface="Times New Roman" pitchFamily="18" charset="0"/>
                <a:cs typeface="Arial" charset="0"/>
              </a:rPr>
              <a:t>	temperature</a:t>
            </a:r>
            <a:r>
              <a:rPr lang="en-US" altLang="en-US" sz="2000" dirty="0">
                <a:latin typeface="Times New Roman" pitchFamily="18" charset="0"/>
                <a:cs typeface="Arial" charset="0"/>
              </a:rPr>
              <a:t>, density, etc.  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itchFamily="18" charset="0"/>
                <a:cs typeface="Arial" charset="0"/>
              </a:rPr>
              <a:t>A quantity that deals with both magnitude and direction is called a </a:t>
            </a:r>
            <a:r>
              <a:rPr lang="en-US" altLang="en-US" sz="2400" b="1" i="1" dirty="0">
                <a:latin typeface="Times New Roman" pitchFamily="18" charset="0"/>
                <a:cs typeface="Arial" charset="0"/>
              </a:rPr>
              <a:t>vector quantity</a:t>
            </a:r>
            <a:r>
              <a:rPr lang="en-US" altLang="en-US" sz="2400" b="1" i="1" dirty="0" smtClean="0">
                <a:latin typeface="Times New Roman" pitchFamily="18" charset="0"/>
                <a:cs typeface="Arial" charset="0"/>
              </a:rPr>
              <a:t>.</a:t>
            </a:r>
            <a:br>
              <a:rPr lang="en-US" altLang="en-US" sz="2400" b="1" i="1" dirty="0" smtClean="0">
                <a:latin typeface="Times New Roman" pitchFamily="18" charset="0"/>
                <a:cs typeface="Arial" charset="0"/>
              </a:rPr>
            </a:br>
            <a:r>
              <a:rPr lang="en-US" altLang="en-US" sz="2400" dirty="0" smtClean="0">
                <a:latin typeface="Times New Roman" pitchFamily="18" charset="0"/>
                <a:cs typeface="Arial" charset="0"/>
              </a:rPr>
              <a:t>	</a:t>
            </a:r>
            <a:r>
              <a:rPr lang="en-US" altLang="en-US" sz="2000" dirty="0" smtClean="0">
                <a:latin typeface="Times New Roman" pitchFamily="18" charset="0"/>
                <a:cs typeface="Arial" charset="0"/>
              </a:rPr>
              <a:t>Examples</a:t>
            </a:r>
            <a:r>
              <a:rPr lang="en-US" altLang="en-US" sz="2000" dirty="0">
                <a:latin typeface="Times New Roman" pitchFamily="18" charset="0"/>
                <a:cs typeface="Arial" charset="0"/>
              </a:rPr>
              <a:t>: Force, weight, velocity, displacement, </a:t>
            </a:r>
            <a:r>
              <a:rPr lang="en-US" altLang="en-US" sz="2000" dirty="0" smtClean="0">
                <a:latin typeface="Times New Roman" pitchFamily="18" charset="0"/>
                <a:cs typeface="Arial" charset="0"/>
              </a:rPr>
              <a:t>acceleration, 	momentum, impulse, etc.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</a:rPr>
              <a:t>We will re-visit vectors again, including in Lab-3.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altLang="en-US" sz="2400" dirty="0" smtClean="0">
                <a:latin typeface="Times New Roman" pitchFamily="18" charset="0"/>
                <a:cs typeface="Arial" charset="0"/>
              </a:rPr>
              <a:t>Vectors are written with bold-face with an arrow on top, </a:t>
            </a:r>
            <a:endParaRPr lang="en-US" altLang="en-US" sz="2400" dirty="0">
              <a:latin typeface="Times New Roman" pitchFamily="18" charset="0"/>
              <a:cs typeface="Arial" charset="0"/>
            </a:endParaRPr>
          </a:p>
        </p:txBody>
      </p:sp>
      <p:graphicFrame>
        <p:nvGraphicFramePr>
          <p:cNvPr id="4097" name="Object 1"/>
          <p:cNvGraphicFramePr>
            <a:graphicFrameLocks noChangeAspect="1"/>
          </p:cNvGraphicFramePr>
          <p:nvPr/>
        </p:nvGraphicFramePr>
        <p:xfrm>
          <a:off x="5638800" y="5943600"/>
          <a:ext cx="20002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3" imgW="711000" imgH="228600" progId="Equation.3">
                  <p:embed/>
                </p:oleObj>
              </mc:Choice>
              <mc:Fallback>
                <p:oleObj name="Equation" r:id="rId3" imgW="71100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5943600"/>
                        <a:ext cx="200025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9250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7924800" cy="762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4000" b="1" dirty="0" smtClean="0">
                <a:solidFill>
                  <a:srgbClr val="009999"/>
                </a:solidFill>
                <a:latin typeface="Arial" charset="0"/>
                <a:cs typeface="Arial" charset="0"/>
              </a:rPr>
              <a:t>Position</a:t>
            </a:r>
            <a:r>
              <a:rPr lang="en-US" altLang="en-US" sz="4000" dirty="0" smtClean="0"/>
              <a:t> 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endParaRPr lang="en-US" altLang="en-US" sz="2000" b="1" i="1" dirty="0">
              <a:solidFill>
                <a:srgbClr val="0000FF"/>
              </a:solidFill>
            </a:endParaRPr>
          </a:p>
        </p:txBody>
      </p:sp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609600" y="4648200"/>
          <a:ext cx="3429000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Equation" r:id="rId3" imgW="1218960" imgH="228600" progId="Equation.3">
                  <p:embed/>
                </p:oleObj>
              </mc:Choice>
              <mc:Fallback>
                <p:oleObj name="Equation" r:id="rId3" imgW="121896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648200"/>
                        <a:ext cx="3429000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4800600" y="4648200"/>
          <a:ext cx="3163888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5" imgW="1079280" imgH="203040" progId="Equation.3">
                  <p:embed/>
                </p:oleObj>
              </mc:Choice>
              <mc:Fallback>
                <p:oleObj name="Equation" r:id="rId5" imgW="1079280" imgH="20304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648200"/>
                        <a:ext cx="3163888" cy="59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" y="762000"/>
            <a:ext cx="5286375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1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862138" y="2362200"/>
            <a:ext cx="54197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967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Position and Displacement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81000" y="3352800"/>
            <a:ext cx="8382000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Position</a:t>
            </a:r>
            <a:r>
              <a:rPr lang="en-US" dirty="0"/>
              <a:t> The </a:t>
            </a:r>
            <a:r>
              <a:rPr lang="en-US" i="1" dirty="0"/>
              <a:t>position x</a:t>
            </a:r>
            <a:r>
              <a:rPr lang="en-US" dirty="0"/>
              <a:t> of a particle on an </a:t>
            </a:r>
            <a:r>
              <a:rPr lang="en-US" i="1" dirty="0"/>
              <a:t>x</a:t>
            </a:r>
            <a:r>
              <a:rPr lang="en-US" dirty="0"/>
              <a:t> axis locates the particle with respect to the origin, of the axis. </a:t>
            </a:r>
            <a:r>
              <a:rPr lang="en-US" dirty="0" smtClean="0"/>
              <a:t> 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The </a:t>
            </a:r>
            <a:r>
              <a:rPr lang="en-US" b="1" dirty="0"/>
              <a:t>displacement</a:t>
            </a:r>
            <a:r>
              <a:rPr lang="en-US" dirty="0"/>
              <a:t> of a particle is the change in its position: </a:t>
            </a:r>
          </a:p>
        </p:txBody>
      </p:sp>
      <p:graphicFrame>
        <p:nvGraphicFramePr>
          <p:cNvPr id="26625" name="Object 1"/>
          <p:cNvGraphicFramePr>
            <a:graphicFrameLocks noChangeAspect="1"/>
          </p:cNvGraphicFramePr>
          <p:nvPr/>
        </p:nvGraphicFramePr>
        <p:xfrm>
          <a:off x="1981200" y="4724400"/>
          <a:ext cx="471170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2" name="Equation" r:id="rId3" imgW="1676160" imgH="228600" progId="Equation.3">
                  <p:embed/>
                </p:oleObj>
              </mc:Choice>
              <mc:Fallback>
                <p:oleObj name="Equation" r:id="rId3" imgW="1676160" imgH="228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724400"/>
                        <a:ext cx="4711700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81000" y="5638800"/>
            <a:ext cx="8458200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>
                <a:solidFill>
                  <a:srgbClr val="000000"/>
                </a:solidFill>
              </a:rPr>
              <a:t>The </a:t>
            </a:r>
            <a:r>
              <a:rPr lang="en-US" altLang="en-US" dirty="0">
                <a:solidFill>
                  <a:srgbClr val="009900"/>
                </a:solidFill>
              </a:rPr>
              <a:t>displacement</a:t>
            </a:r>
            <a:r>
              <a:rPr lang="en-US" altLang="en-US" dirty="0">
                <a:solidFill>
                  <a:srgbClr val="000000"/>
                </a:solidFill>
              </a:rPr>
              <a:t> </a:t>
            </a:r>
            <a:r>
              <a:rPr lang="en-US" altLang="en-US" dirty="0" smtClean="0">
                <a:solidFill>
                  <a:srgbClr val="000000"/>
                </a:solidFill>
              </a:rPr>
              <a:t>is </a:t>
            </a:r>
            <a:r>
              <a:rPr lang="en-US" altLang="en-US" dirty="0">
                <a:solidFill>
                  <a:srgbClr val="000000"/>
                </a:solidFill>
              </a:rPr>
              <a:t>a </a:t>
            </a:r>
            <a:r>
              <a:rPr lang="en-US" altLang="en-US" dirty="0">
                <a:solidFill>
                  <a:srgbClr val="009900"/>
                </a:solidFill>
              </a:rPr>
              <a:t>vector</a:t>
            </a:r>
            <a:r>
              <a:rPr lang="en-US" altLang="en-US" dirty="0">
                <a:solidFill>
                  <a:srgbClr val="000000"/>
                </a:solidFill>
              </a:rPr>
              <a:t> that points from the initial position to the final position</a:t>
            </a:r>
            <a:r>
              <a:rPr lang="en-US" altLang="en-US" b="1" dirty="0">
                <a:solidFill>
                  <a:srgbClr val="000000"/>
                </a:solidFill>
              </a:rPr>
              <a:t>.  </a:t>
            </a:r>
            <a:endParaRPr lang="en-US" altLang="en-US" b="1" dirty="0" smtClean="0">
              <a:solidFill>
                <a:srgbClr val="00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en-US" b="1" i="1" dirty="0" smtClean="0"/>
              <a:t>SI </a:t>
            </a:r>
            <a:r>
              <a:rPr lang="en-US" altLang="en-US" b="1" i="1" dirty="0"/>
              <a:t>Unit of Displacement:</a:t>
            </a:r>
            <a:r>
              <a:rPr lang="en-US" altLang="en-US" dirty="0"/>
              <a:t> meter (m</a:t>
            </a:r>
            <a:r>
              <a:rPr lang="en-US" altLang="en-US" dirty="0" smtClean="0"/>
              <a:t>)</a:t>
            </a:r>
            <a:endParaRPr lang="en-US" altLang="en-US" dirty="0"/>
          </a:p>
        </p:txBody>
      </p:sp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1066800"/>
            <a:ext cx="54197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/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009999"/>
                </a:solidFill>
              </a:rPr>
              <a:t>Distance and Displacement</a:t>
            </a:r>
            <a:r>
              <a:rPr lang="en-US" smtClean="0"/>
              <a:t> </a:t>
            </a:r>
            <a:br>
              <a:rPr lang="en-US" smtClean="0"/>
            </a:br>
            <a:endParaRPr lang="en-US" smtClean="0"/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11067" y="762000"/>
            <a:ext cx="8610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Times New Roman" pitchFamily="18" charset="0"/>
              </a:rPr>
              <a:t>Starting from origin (O), a person walks 90-m east, then turns around and walks 40-m west.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159143" y="3899261"/>
            <a:ext cx="85344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Q: What is the total walked distance? 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	A: 130-m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Q: What is the displacement? 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	A: 50-m, due east.</a:t>
            </a:r>
          </a:p>
          <a:p>
            <a:pPr>
              <a:spcBef>
                <a:spcPct val="50000"/>
              </a:spcBef>
            </a:pPr>
            <a:r>
              <a:rPr lang="en-US" sz="2000" dirty="0">
                <a:latin typeface="Times New Roman" pitchFamily="18" charset="0"/>
              </a:rPr>
              <a:t>     Distance is a scalar. Displacement is a vector</a:t>
            </a:r>
            <a:r>
              <a:rPr lang="en-US" sz="2000" dirty="0" smtClean="0"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sz="2000" dirty="0" smtClean="0">
                <a:latin typeface="Times New Roman" pitchFamily="18" charset="0"/>
              </a:rPr>
              <a:t>What does a car odometer measure?</a:t>
            </a:r>
          </a:p>
          <a:p>
            <a:pPr>
              <a:spcBef>
                <a:spcPct val="50000"/>
              </a:spcBef>
            </a:pPr>
            <a:endParaRPr lang="en-US" sz="2000" dirty="0">
              <a:latin typeface="Times New Roman" pitchFamily="18" charset="0"/>
            </a:endParaRPr>
          </a:p>
        </p:txBody>
      </p:sp>
      <p:sp>
        <p:nvSpPr>
          <p:cNvPr id="6149" name="Text Box 21"/>
          <p:cNvSpPr txBox="1">
            <a:spLocks noChangeArrowheads="1"/>
          </p:cNvSpPr>
          <p:nvPr/>
        </p:nvSpPr>
        <p:spPr bwMode="auto">
          <a:xfrm>
            <a:off x="7162800" y="62484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0894" y="1676400"/>
            <a:ext cx="4887913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3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53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build="p"/>
      <p:bldP spid="1536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l" eaLnBrk="1" hangingPunct="1"/>
            <a:r>
              <a:rPr lang="en-US" sz="4000" b="1" dirty="0" smtClean="0"/>
              <a:t>Average Speed </a:t>
            </a:r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0" y="1524000"/>
            <a:ext cx="601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Average speed</a:t>
            </a:r>
            <a:r>
              <a:rPr lang="en-US" dirty="0"/>
              <a:t> is the </a:t>
            </a:r>
            <a:r>
              <a:rPr lang="en-US" dirty="0" smtClean="0"/>
              <a:t>distance </a:t>
            </a:r>
            <a:r>
              <a:rPr lang="en-US" dirty="0"/>
              <a:t>per </a:t>
            </a:r>
            <a:r>
              <a:rPr lang="en-US" dirty="0" smtClean="0"/>
              <a:t>elapsed time.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l" eaLnBrk="1" hangingPunct="1"/>
            <a:r>
              <a:rPr lang="en-US" sz="4000" b="1" dirty="0" smtClean="0"/>
              <a:t>Average Velocity</a:t>
            </a: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457200" y="1676400"/>
            <a:ext cx="6096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Average velocity</a:t>
            </a:r>
            <a:r>
              <a:rPr lang="en-US" dirty="0"/>
              <a:t> is the displacement per </a:t>
            </a:r>
            <a:r>
              <a:rPr lang="en-US" dirty="0" smtClean="0"/>
              <a:t>elapsed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59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1143000"/>
          </a:xfrm>
        </p:spPr>
        <p:txBody>
          <a:bodyPr/>
          <a:lstStyle/>
          <a:p>
            <a:pPr eaLnBrk="1" hangingPunct="1"/>
            <a:r>
              <a:rPr lang="en-US" sz="3600" b="1" dirty="0" smtClean="0"/>
              <a:t>Instantaneous Speed and Velocity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81000" y="990600"/>
            <a:ext cx="83058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Instantaneous </a:t>
            </a:r>
            <a:r>
              <a:rPr lang="en-US" b="1" dirty="0" smtClean="0"/>
              <a:t>speed </a:t>
            </a:r>
            <a:r>
              <a:rPr lang="en-US" dirty="0" smtClean="0"/>
              <a:t>refers </a:t>
            </a:r>
            <a:r>
              <a:rPr lang="en-US" dirty="0"/>
              <a:t>to how fast </a:t>
            </a:r>
            <a:r>
              <a:rPr lang="en-US" dirty="0" smtClean="0"/>
              <a:t>something is </a:t>
            </a:r>
            <a:r>
              <a:rPr lang="en-US" dirty="0"/>
              <a:t>moving at a given instant</a:t>
            </a:r>
            <a:r>
              <a:rPr lang="en-US" dirty="0" smtClean="0"/>
              <a:t>.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Speed is a scalar.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The speedometer in a car measures instantaneous speed.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Instantaneous velocity is the instantaneous speed</a:t>
            </a:r>
            <a:br>
              <a:rPr lang="en-US" dirty="0" smtClean="0"/>
            </a:br>
            <a:r>
              <a:rPr lang="en-US" dirty="0" smtClean="0"/>
              <a:t>with the direction specified.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Velocity is a vector.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Units for speed &amp; velocity: m/s, M/H, </a:t>
            </a:r>
            <a:r>
              <a:rPr lang="en-US" dirty="0" err="1" smtClean="0"/>
              <a:t>km/H</a:t>
            </a:r>
            <a:r>
              <a:rPr lang="en-US" dirty="0" smtClean="0"/>
              <a:t>.</a:t>
            </a:r>
          </a:p>
          <a:p>
            <a:pPr>
              <a:spcBef>
                <a:spcPct val="50000"/>
              </a:spcBef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8" name="Picture 4" descr="c:\Documents and Settings\Mike O'Hanlon\Desktop\griffth\chapt02\art_library\color_art_library\02_0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2549" y="2278611"/>
            <a:ext cx="3374216" cy="248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4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4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4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4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4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4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14400" y="5181600"/>
            <a:ext cx="1479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dirty="0" smtClean="0"/>
              <a:t>Deceleration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51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</TotalTime>
  <Words>400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Equation</vt:lpstr>
      <vt:lpstr>Mechanics</vt:lpstr>
      <vt:lpstr>Scalars and Vectors   </vt:lpstr>
      <vt:lpstr>Position  </vt:lpstr>
      <vt:lpstr>Position and Displacement</vt:lpstr>
      <vt:lpstr>Distance and Displacement  </vt:lpstr>
      <vt:lpstr>Average Speed </vt:lpstr>
      <vt:lpstr>Average Velocity</vt:lpstr>
      <vt:lpstr>Instantaneous Speed and Velocity</vt:lpstr>
      <vt:lpstr>Acceleration</vt:lpstr>
      <vt:lpstr>Kinematics Equations</vt:lpstr>
      <vt:lpstr>Kinematics Equations</vt:lpstr>
    </vt:vector>
  </TitlesOfParts>
  <Company>Winthrop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Maheswaranathan, Ponn</dc:creator>
  <cp:lastModifiedBy>Maheswaranathan, Ponn</cp:lastModifiedBy>
  <cp:revision>47</cp:revision>
  <dcterms:created xsi:type="dcterms:W3CDTF">2008-08-28T02:32:23Z</dcterms:created>
  <dcterms:modified xsi:type="dcterms:W3CDTF">2018-08-22T19:32:14Z</dcterms:modified>
</cp:coreProperties>
</file>