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26" r:id="rId3"/>
    <p:sldId id="360" r:id="rId4"/>
    <p:sldId id="367" r:id="rId5"/>
    <p:sldId id="359" r:id="rId6"/>
    <p:sldId id="350" r:id="rId7"/>
    <p:sldId id="368" r:id="rId8"/>
    <p:sldId id="361" r:id="rId9"/>
    <p:sldId id="362" r:id="rId10"/>
    <p:sldId id="365" r:id="rId11"/>
    <p:sldId id="3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75"/>
    <p:restoredTop sz="90964"/>
  </p:normalViewPr>
  <p:slideViewPr>
    <p:cSldViewPr>
      <p:cViewPr varScale="1">
        <p:scale>
          <a:sx n="104" d="100"/>
          <a:sy n="104" d="100"/>
        </p:scale>
        <p:origin x="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016244-DAAA-45D1-A222-F24C9D952CF4}" type="datetimeFigureOut">
              <a:rPr lang="en-US"/>
              <a:pPr>
                <a:defRPr/>
              </a:pPr>
              <a:t>8/6/25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B847F7-EBAB-4D8F-A188-BC829C1D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9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2F92-0FE1-4A4D-893B-532DA1057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61CA-747F-40FE-B93A-55095B02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8481-A7AE-4D8D-9F9C-EDF582D67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5068-8946-4FB6-89CE-9135CE9C7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2A89-6F22-4EB3-8CA8-230D71D4E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FBDD-341A-41A2-9508-CDD46179E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4260A-FC15-4690-A532-79F314656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CBBE-3F67-4CA9-BD6F-561A3266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47C3-A49B-4FF6-902A-A39E2BE5C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71D6-4A84-4C87-83A6-CA3F26071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898-3CE9-4E4C-8D4F-A784C37F0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5AB560-4733-4EA0-B834-493300C6B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ist.gov/pml/owm/metric-si/si-uni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m.org/en/measurement-units/si-defining-consta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si-redefinition/meet-consta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kilogram-focus-histor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pml/owm/metric-si-prefix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696200" cy="12954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Units</a:t>
            </a:r>
            <a:br>
              <a:rPr lang="en-US" alt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alt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181B4-BA2F-134F-8EEC-53CA330E7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524000"/>
          </a:xfrm>
        </p:spPr>
        <p:txBody>
          <a:bodyPr/>
          <a:lstStyle/>
          <a:p>
            <a:pPr algn="l"/>
            <a:r>
              <a:rPr lang="en-US" dirty="0"/>
              <a:t>Units are necessary during measurement and expressing physical quantities.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Topics: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Systems of units.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SI base units.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Defining Constants for SI units.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Derived units.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Unit conversion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47787-C471-F83D-2B44-F975FAE88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5FDB2-606D-3A9C-502B-91758912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Unit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CB9AD-D424-E0B6-5A8E-377E28ED046E}"/>
              </a:ext>
            </a:extLst>
          </p:cNvPr>
          <p:cNvSpPr txBox="1"/>
          <p:nvPr/>
        </p:nvSpPr>
        <p:spPr>
          <a:xfrm>
            <a:off x="76200" y="1301041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Express the area 1750 cm</a:t>
            </a:r>
            <a:r>
              <a:rPr lang="en-US" baseline="30000" dirty="0"/>
              <a:t>2</a:t>
            </a:r>
            <a:r>
              <a:rPr lang="en-US" dirty="0"/>
              <a:t> in 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(Useful conversion factor: 1 m = 100 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0B14E-9EEB-2B62-B989-CC1FB87C84C5}"/>
                  </a:ext>
                </a:extLst>
              </p:cNvPr>
              <p:cNvSpPr txBox="1"/>
              <p:nvPr/>
            </p:nvSpPr>
            <p:spPr>
              <a:xfrm>
                <a:off x="76200" y="2341617"/>
                <a:ext cx="35465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1750 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0B14E-9EEB-2B62-B989-CC1FB87C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41617"/>
                <a:ext cx="3546548" cy="369332"/>
              </a:xfrm>
              <a:prstGeom prst="rect">
                <a:avLst/>
              </a:prstGeom>
              <a:blipFill>
                <a:blip r:embed="rId2"/>
                <a:stretch>
                  <a:fillRect l="-1786" t="-6667" r="-35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7388BC-EBB4-7FA8-1A91-2386A2CF1907}"/>
                  </a:ext>
                </a:extLst>
              </p:cNvPr>
              <p:cNvSpPr txBox="1"/>
              <p:nvPr/>
            </p:nvSpPr>
            <p:spPr>
              <a:xfrm>
                <a:off x="-76200" y="2809627"/>
                <a:ext cx="7178119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1750 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7388BC-EBB4-7FA8-1A91-2386A2CF1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809627"/>
                <a:ext cx="7178119" cy="694036"/>
              </a:xfrm>
              <a:prstGeom prst="rect">
                <a:avLst/>
              </a:prstGeom>
              <a:blipFill>
                <a:blip r:embed="rId3"/>
                <a:stretch>
                  <a:fillRect t="-181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36290-9772-240C-2C76-D60F7EC9B34F}"/>
                  </a:ext>
                </a:extLst>
              </p:cNvPr>
              <p:cNvSpPr txBox="1"/>
              <p:nvPr/>
            </p:nvSpPr>
            <p:spPr>
              <a:xfrm>
                <a:off x="0" y="3747471"/>
                <a:ext cx="8210901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1750 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336290-9772-240C-2C76-D60F7EC9B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47471"/>
                <a:ext cx="8210901" cy="694036"/>
              </a:xfrm>
              <a:prstGeom prst="rect">
                <a:avLst/>
              </a:prstGeom>
              <a:blipFill>
                <a:blip r:embed="rId4"/>
                <a:stretch>
                  <a:fillRect l="-464" t="-1818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FF4DBE-1C78-406B-123B-91BDF4889589}"/>
                  </a:ext>
                </a:extLst>
              </p:cNvPr>
              <p:cNvSpPr txBox="1"/>
              <p:nvPr/>
            </p:nvSpPr>
            <p:spPr>
              <a:xfrm>
                <a:off x="5694405" y="5872274"/>
                <a:ext cx="2986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1750 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=0.175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FF4DBE-1C78-406B-123B-91BDF4889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405" y="5872274"/>
                <a:ext cx="2986587" cy="369332"/>
              </a:xfrm>
              <a:prstGeom prst="rect">
                <a:avLst/>
              </a:prstGeom>
              <a:blipFill>
                <a:blip r:embed="rId5"/>
                <a:stretch>
                  <a:fillRect l="-2119" t="-666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A821B-A183-CC91-187B-CB6B3607B441}"/>
                  </a:ext>
                </a:extLst>
              </p:cNvPr>
              <p:cNvSpPr txBox="1"/>
              <p:nvPr/>
            </p:nvSpPr>
            <p:spPr>
              <a:xfrm>
                <a:off x="3114396" y="4718804"/>
                <a:ext cx="556453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1750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=0.175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A821B-A183-CC91-187B-CB6B3607B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396" y="4718804"/>
                <a:ext cx="5564537" cy="701346"/>
              </a:xfrm>
              <a:prstGeom prst="rect">
                <a:avLst/>
              </a:prstGeom>
              <a:blipFill>
                <a:blip r:embed="rId6"/>
                <a:stretch>
                  <a:fillRect l="-911" t="-17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CEC5-CAF8-3CC5-CE09-B825DDA8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97"/>
            <a:ext cx="7772400" cy="1143000"/>
          </a:xfrm>
        </p:spPr>
        <p:txBody>
          <a:bodyPr/>
          <a:lstStyle/>
          <a:p>
            <a:r>
              <a:rPr lang="en-US" dirty="0"/>
              <a:t>Unit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B9F90-29B7-B4EF-956B-02E804EB8894}"/>
              </a:ext>
            </a:extLst>
          </p:cNvPr>
          <p:cNvSpPr txBox="1"/>
          <p:nvPr/>
        </p:nvSpPr>
        <p:spPr>
          <a:xfrm>
            <a:off x="457200" y="1101809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Express the density 2.7 g/cm</a:t>
            </a:r>
            <a:r>
              <a:rPr lang="en-US" baseline="30000" dirty="0"/>
              <a:t>3</a:t>
            </a:r>
            <a:r>
              <a:rPr lang="en-US" dirty="0"/>
              <a:t> in kg/m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r>
              <a:rPr lang="en-US" dirty="0"/>
              <a:t>(Useful conversion factors: 1 kg = 1000 g, 1 m = 100 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1FF124-22F5-BEC4-59C6-890D6AB7825E}"/>
                  </a:ext>
                </a:extLst>
              </p:cNvPr>
              <p:cNvSpPr txBox="1"/>
              <p:nvPr/>
            </p:nvSpPr>
            <p:spPr>
              <a:xfrm>
                <a:off x="442315" y="2161893"/>
                <a:ext cx="3740447" cy="76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2.7 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=2.7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1FF124-22F5-BEC4-59C6-890D6AB7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5" y="2161893"/>
                <a:ext cx="3740447" cy="766044"/>
              </a:xfrm>
              <a:prstGeom prst="rect">
                <a:avLst/>
              </a:prstGeom>
              <a:blipFill>
                <a:blip r:embed="rId2"/>
                <a:stretch>
                  <a:fillRect l="-1356" t="-4918" r="-203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D97D5-5800-3FCB-C80B-8F0105BBC3FD}"/>
                  </a:ext>
                </a:extLst>
              </p:cNvPr>
              <p:cNvSpPr txBox="1"/>
              <p:nvPr/>
            </p:nvSpPr>
            <p:spPr>
              <a:xfrm>
                <a:off x="457200" y="3176383"/>
                <a:ext cx="4976812" cy="76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2.7 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=2.7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D97D5-5800-3FCB-C80B-8F0105BB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76383"/>
                <a:ext cx="4976812" cy="766044"/>
              </a:xfrm>
              <a:prstGeom prst="rect">
                <a:avLst/>
              </a:prstGeom>
              <a:blipFill>
                <a:blip r:embed="rId3"/>
                <a:stretch>
                  <a:fillRect l="-1020" t="-4918" r="-765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209A33-A8EC-444A-6C64-BDB3489EBE99}"/>
                  </a:ext>
                </a:extLst>
              </p:cNvPr>
              <p:cNvSpPr txBox="1"/>
              <p:nvPr/>
            </p:nvSpPr>
            <p:spPr>
              <a:xfrm>
                <a:off x="457200" y="4363171"/>
                <a:ext cx="6408229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2.7 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=2.7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209A33-A8EC-444A-6C64-BDB3489EB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3171"/>
                <a:ext cx="6408229" cy="574068"/>
              </a:xfrm>
              <a:prstGeom prst="rect">
                <a:avLst/>
              </a:prstGeom>
              <a:blipFill>
                <a:blip r:embed="rId4"/>
                <a:stretch>
                  <a:fillRect l="-1782" t="-217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7090F8-50E4-66A1-05EB-05FAA43E3445}"/>
                  </a:ext>
                </a:extLst>
              </p:cNvPr>
              <p:cNvSpPr txBox="1"/>
              <p:nvPr/>
            </p:nvSpPr>
            <p:spPr>
              <a:xfrm>
                <a:off x="2345483" y="5297272"/>
                <a:ext cx="4660122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2.7 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7090F8-50E4-66A1-05EB-05FAA43E3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483" y="5297272"/>
                <a:ext cx="4660122" cy="701410"/>
              </a:xfrm>
              <a:prstGeom prst="rect">
                <a:avLst/>
              </a:prstGeom>
              <a:blipFill>
                <a:blip r:embed="rId5"/>
                <a:stretch>
                  <a:fillRect l="-1087" t="-5357" r="-108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88EA7E-A263-6036-E3D6-122906861678}"/>
                  </a:ext>
                </a:extLst>
              </p:cNvPr>
              <p:cNvSpPr txBox="1"/>
              <p:nvPr/>
            </p:nvSpPr>
            <p:spPr>
              <a:xfrm>
                <a:off x="4953000" y="6048826"/>
                <a:ext cx="2749342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2.7 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=2700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88EA7E-A263-6036-E3D6-122906861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48826"/>
                <a:ext cx="2749342" cy="701410"/>
              </a:xfrm>
              <a:prstGeom prst="rect">
                <a:avLst/>
              </a:prstGeom>
              <a:blipFill>
                <a:blip r:embed="rId6"/>
                <a:stretch>
                  <a:fillRect l="-2304" t="-5357" r="-230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inherit"/>
              </a:rPr>
              <a:t>Units of Measurement</a:t>
            </a:r>
            <a:br>
              <a:rPr lang="en-US" altLang="en-US" sz="7200" dirty="0">
                <a:solidFill>
                  <a:schemeClr val="tx1"/>
                </a:solidFill>
              </a:rPr>
            </a:b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80542"/>
              </p:ext>
            </p:extLst>
          </p:nvPr>
        </p:nvGraphicFramePr>
        <p:xfrm>
          <a:off x="495300" y="1849395"/>
          <a:ext cx="8153400" cy="22860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effectLst/>
                          <a:latin typeface="inherit"/>
                        </a:rPr>
                        <a:t>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Quantity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SI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CGS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BE/USC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Length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meter (m)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centimeter (cm)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foot (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ft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Mass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kilogram (kg)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gram (g)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slug (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sl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Time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second (s)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second (s)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second (s)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1061"/>
          <p:cNvSpPr txBox="1">
            <a:spLocks noChangeArrowheads="1"/>
          </p:cNvSpPr>
          <p:nvPr/>
        </p:nvSpPr>
        <p:spPr bwMode="auto">
          <a:xfrm>
            <a:off x="381000" y="472440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SI – International System of Units.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CGS - centimeter (cm), gram (g), and second.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BE/USC - British Engineering/US Customary.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69795-B173-9A3D-12E5-0808EFBD1DE7}"/>
              </a:ext>
            </a:extLst>
          </p:cNvPr>
          <p:cNvSpPr txBox="1"/>
          <p:nvPr/>
        </p:nvSpPr>
        <p:spPr>
          <a:xfrm>
            <a:off x="685800" y="1066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three systems of units: SI, cgs, and BE/USC.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84E1B-358A-2A27-4620-72642A5F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SI Units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EA08-CB12-ABAE-F074-6F971340D794}"/>
              </a:ext>
            </a:extLst>
          </p:cNvPr>
          <p:cNvSpPr txBox="1"/>
          <p:nvPr/>
        </p:nvSpPr>
        <p:spPr>
          <a:xfrm>
            <a:off x="2667000" y="433231"/>
            <a:ext cx="6324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https://www.nist.gov/pml/owm/metric-si/si-units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026" name="Picture 2" descr="Table that lists the seven base units that define the 22 derived units with special names and symbols.">
            <a:extLst>
              <a:ext uri="{FF2B5EF4-FFF2-40B4-BE49-F238E27FC236}">
                <a16:creationId xmlns:a16="http://schemas.microsoft.com/office/drawing/2014/main" id="{71C24E8A-EB54-8448-828C-732225B6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4" y="914400"/>
            <a:ext cx="8153400" cy="474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F7ECC-F475-A37C-13FB-F4800F9A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28101"/>
            <a:ext cx="52180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There are seven base units.</a:t>
            </a:r>
          </a:p>
          <a:p>
            <a:r>
              <a:rPr lang="en-US" dirty="0"/>
              <a:t>Units named after people are capitalized.</a:t>
            </a:r>
          </a:p>
        </p:txBody>
      </p:sp>
    </p:spTree>
    <p:extLst>
      <p:ext uri="{BB962C8B-B14F-4D97-AF65-F5344CB8AC3E}">
        <p14:creationId xmlns:p14="http://schemas.microsoft.com/office/powerpoint/2010/main" val="24033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168F-4D75-467A-D81F-FC6BCF3E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32"/>
            <a:ext cx="7772400" cy="1143000"/>
          </a:xfrm>
        </p:spPr>
        <p:txBody>
          <a:bodyPr/>
          <a:lstStyle/>
          <a:p>
            <a:r>
              <a:rPr lang="en-US" dirty="0"/>
              <a:t>Seven Defining Constants of SI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F2E60-6595-57A2-EE3B-EB11E03F4D09}"/>
              </a:ext>
            </a:extLst>
          </p:cNvPr>
          <p:cNvSpPr txBox="1"/>
          <p:nvPr/>
        </p:nvSpPr>
        <p:spPr>
          <a:xfrm>
            <a:off x="209550" y="1447800"/>
            <a:ext cx="87249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cesium hyperfine frequency,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Open-sans"/>
              </a:rPr>
              <a:t>Δν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Open-sans"/>
              </a:rPr>
              <a:t>Cs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 = 9 192 631 770 Hz</a:t>
            </a:r>
            <a:endParaRPr lang="en-US" b="0" i="0" baseline="-25000" dirty="0">
              <a:solidFill>
                <a:srgbClr val="000000"/>
              </a:solidFill>
              <a:effectLst/>
              <a:latin typeface="Open-sans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speed of light in vacuum, </a:t>
            </a:r>
            <a:r>
              <a:rPr lang="en-US" b="0" i="1" dirty="0">
                <a:solidFill>
                  <a:srgbClr val="000000"/>
                </a:solidFill>
                <a:effectLst/>
                <a:latin typeface="Open-sans"/>
              </a:rPr>
              <a:t>c = 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299 792 458 m/s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Planck constant, </a:t>
            </a:r>
            <a:r>
              <a:rPr lang="en-US" b="0" i="1" dirty="0">
                <a:solidFill>
                  <a:srgbClr val="000000"/>
                </a:solidFill>
                <a:effectLst/>
                <a:latin typeface="Open-sans"/>
              </a:rPr>
              <a:t>h</a:t>
            </a:r>
            <a:r>
              <a:rPr lang="en-US" b="0" dirty="0">
                <a:solidFill>
                  <a:srgbClr val="000000"/>
                </a:solidFill>
                <a:effectLst/>
                <a:latin typeface="Open-sans"/>
              </a:rPr>
              <a:t> = 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6.626 070 15 x 10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Open-sans"/>
              </a:rPr>
              <a:t>–34</a:t>
            </a:r>
            <a:r>
              <a:rPr lang="en-US" b="0" dirty="0">
                <a:solidFill>
                  <a:srgbClr val="000000"/>
                </a:solidFill>
                <a:effectLst/>
                <a:latin typeface="Open-sans"/>
              </a:rPr>
              <a:t> J.s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elementary charge, </a:t>
            </a:r>
            <a:r>
              <a:rPr lang="en-US" b="0" i="1" dirty="0">
                <a:solidFill>
                  <a:srgbClr val="000000"/>
                </a:solidFill>
                <a:effectLst/>
                <a:latin typeface="Open-sans"/>
              </a:rPr>
              <a:t>e</a:t>
            </a:r>
            <a:r>
              <a:rPr lang="en-US" b="0" dirty="0">
                <a:solidFill>
                  <a:srgbClr val="000000"/>
                </a:solidFill>
                <a:effectLst/>
                <a:latin typeface="Open-sans"/>
              </a:rPr>
              <a:t> = 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1.602 176 634 x 10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Open-sans"/>
              </a:rPr>
              <a:t>–19</a:t>
            </a:r>
            <a:r>
              <a:rPr lang="en-US" b="0" dirty="0">
                <a:solidFill>
                  <a:srgbClr val="000000"/>
                </a:solidFill>
                <a:effectLst/>
                <a:latin typeface="Open-sans"/>
              </a:rPr>
              <a:t> C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Boltzmann constant, </a:t>
            </a:r>
            <a:r>
              <a:rPr lang="en-US" b="0" i="1" dirty="0">
                <a:solidFill>
                  <a:srgbClr val="000000"/>
                </a:solidFill>
                <a:effectLst/>
                <a:latin typeface="Open-sans"/>
              </a:rPr>
              <a:t>k</a:t>
            </a:r>
            <a:r>
              <a:rPr lang="en-US" b="0" dirty="0">
                <a:solidFill>
                  <a:srgbClr val="000000"/>
                </a:solidFill>
                <a:effectLst/>
                <a:latin typeface="Open-sans"/>
              </a:rPr>
              <a:t> = 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1.380 649 x 10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Open-sans"/>
              </a:rPr>
              <a:t>–23</a:t>
            </a:r>
            <a:r>
              <a:rPr lang="en-US" b="0" dirty="0">
                <a:solidFill>
                  <a:srgbClr val="000000"/>
                </a:solidFill>
                <a:effectLst/>
                <a:latin typeface="Open-sans"/>
              </a:rPr>
              <a:t> J/K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Avogadro constant, </a:t>
            </a:r>
            <a:r>
              <a:rPr lang="en-US" b="0" i="1" dirty="0">
                <a:solidFill>
                  <a:srgbClr val="000000"/>
                </a:solidFill>
                <a:effectLst/>
                <a:latin typeface="Open-sans"/>
              </a:rPr>
              <a:t>N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Open-sans"/>
              </a:rPr>
              <a:t>A</a:t>
            </a:r>
            <a:r>
              <a:rPr lang="en-US" dirty="0">
                <a:solidFill>
                  <a:srgbClr val="000000"/>
                </a:solidFill>
                <a:latin typeface="Open-sans"/>
              </a:rPr>
              <a:t> = 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6.022 140 76 x 10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Open-sans"/>
              </a:rPr>
              <a:t>23</a:t>
            </a:r>
            <a:r>
              <a:rPr lang="en-US" dirty="0">
                <a:solidFill>
                  <a:srgbClr val="000000"/>
                </a:solidFill>
                <a:latin typeface="Open-sans"/>
              </a:rPr>
              <a:t> mol</a:t>
            </a:r>
            <a:r>
              <a:rPr lang="en-US" baseline="30000" dirty="0">
                <a:solidFill>
                  <a:srgbClr val="000000"/>
                </a:solidFill>
                <a:latin typeface="Open-sans"/>
              </a:rPr>
              <a:t>-1</a:t>
            </a:r>
            <a:endParaRPr lang="en-US" dirty="0">
              <a:solidFill>
                <a:srgbClr val="000000"/>
              </a:solidFill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Open-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the luminous efficacy of a defined visible radiation, 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Open-sans"/>
              </a:rPr>
              <a:t>K</a:t>
            </a:r>
            <a:r>
              <a:rPr lang="en-US" b="0" i="0" baseline="-25000" dirty="0" err="1">
                <a:solidFill>
                  <a:srgbClr val="000000"/>
                </a:solidFill>
                <a:effectLst/>
                <a:latin typeface="Open-sans"/>
              </a:rPr>
              <a:t>cd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 = 683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-sans"/>
              </a:rPr>
              <a:t>lm</a:t>
            </a:r>
            <a:r>
              <a:rPr lang="en-US" b="0" i="0" dirty="0">
                <a:solidFill>
                  <a:srgbClr val="000000"/>
                </a:solidFill>
                <a:effectLst/>
                <a:latin typeface="Open-sans"/>
              </a:rPr>
              <a:t>/W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DE05C-E7B3-220A-3CE6-33C4793CCF0D}"/>
              </a:ext>
            </a:extLst>
          </p:cNvPr>
          <p:cNvSpPr txBox="1"/>
          <p:nvPr/>
        </p:nvSpPr>
        <p:spPr>
          <a:xfrm>
            <a:off x="762000" y="982176"/>
            <a:ext cx="746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https://www.bipm.org/en/measurement-units/si-defining-constants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54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77339-62B8-DC41-8E59-7D5882FA2CDB}"/>
              </a:ext>
            </a:extLst>
          </p:cNvPr>
          <p:cNvSpPr/>
          <p:nvPr/>
        </p:nvSpPr>
        <p:spPr>
          <a:xfrm>
            <a:off x="1143000" y="3198167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https://www.nist.gov/si-redefinition/meet-constants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CF30C-0B14-FC40-97A8-39217CB8B1F8}"/>
              </a:ext>
            </a:extLst>
          </p:cNvPr>
          <p:cNvSpPr/>
          <p:nvPr/>
        </p:nvSpPr>
        <p:spPr>
          <a:xfrm>
            <a:off x="315097" y="889843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ource Sans Pro Web"/>
              </a:rPr>
              <a:t>The graphic shows the seven base SI units and the constants used to define them. Go to the website and </a:t>
            </a:r>
            <a:r>
              <a:rPr lang="en-US" b="1" dirty="0">
                <a:solidFill>
                  <a:srgbClr val="000000"/>
                </a:solidFill>
                <a:latin typeface="Source Sans Pro Web"/>
              </a:rPr>
              <a:t>Click on each of the SI units (outer boxes) to see which constants (inner boxes) define them.</a:t>
            </a:r>
            <a:endParaRPr lang="en-US" dirty="0">
              <a:solidFill>
                <a:srgbClr val="000000"/>
              </a:solidFill>
              <a:latin typeface="Source Sans Pro Web"/>
            </a:endParaRPr>
          </a:p>
        </p:txBody>
      </p:sp>
    </p:spTree>
    <p:extLst>
      <p:ext uri="{BB962C8B-B14F-4D97-AF65-F5344CB8AC3E}">
        <p14:creationId xmlns:p14="http://schemas.microsoft.com/office/powerpoint/2010/main" val="149904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Complicated SI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4800"/>
            <a:ext cx="7747000" cy="62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67" y="609600"/>
            <a:ext cx="76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https://www.nist.gov/si-redefinition/kilogram-focus-history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01706-5ECB-F310-7106-AB287F83BBDD}"/>
              </a:ext>
            </a:extLst>
          </p:cNvPr>
          <p:cNvSpPr txBox="1"/>
          <p:nvPr/>
        </p:nvSpPr>
        <p:spPr>
          <a:xfrm>
            <a:off x="533400" y="76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 Derived Units (There are many of them)</a:t>
            </a:r>
          </a:p>
        </p:txBody>
      </p:sp>
    </p:spTree>
    <p:extLst>
      <p:ext uri="{BB962C8B-B14F-4D97-AF65-F5344CB8AC3E}">
        <p14:creationId xmlns:p14="http://schemas.microsoft.com/office/powerpoint/2010/main" val="220242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B971-0CA9-79D4-FFEA-56B62221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algn="l"/>
            <a:r>
              <a:rPr lang="en-US" sz="4000" b="1" i="0" dirty="0">
                <a:solidFill>
                  <a:srgbClr val="1B1B1B"/>
                </a:solidFill>
                <a:effectLst/>
                <a:latin typeface="Source Sans Pro Web"/>
              </a:rPr>
              <a:t>Metric (SI)</a:t>
            </a:r>
            <a:br>
              <a:rPr lang="en-US" sz="4000" b="1" i="0" dirty="0">
                <a:solidFill>
                  <a:srgbClr val="1B1B1B"/>
                </a:solidFill>
                <a:effectLst/>
                <a:latin typeface="Source Sans Pro Web"/>
              </a:rPr>
            </a:br>
            <a:r>
              <a:rPr lang="en-US" sz="4000" b="1" i="0" dirty="0">
                <a:solidFill>
                  <a:srgbClr val="1B1B1B"/>
                </a:solidFill>
                <a:effectLst/>
                <a:latin typeface="Source Sans Pro Web"/>
              </a:rPr>
              <a:t> Prefixes</a:t>
            </a:r>
            <a:br>
              <a:rPr lang="en-US" b="1" i="0" dirty="0">
                <a:solidFill>
                  <a:srgbClr val="1B1B1B"/>
                </a:solidFill>
                <a:effectLst/>
                <a:latin typeface="Source Sans Pro Web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6F676-A263-DB3E-5D7D-CFB24C43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78" y="14990"/>
            <a:ext cx="65547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6D66AD-868F-DD38-112D-F959D39EEFCA}"/>
              </a:ext>
            </a:extLst>
          </p:cNvPr>
          <p:cNvSpPr txBox="1"/>
          <p:nvPr/>
        </p:nvSpPr>
        <p:spPr>
          <a:xfrm>
            <a:off x="319754" y="1447800"/>
            <a:ext cx="2042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Prefixes are used to express very big and very small quantities.</a:t>
            </a:r>
          </a:p>
          <a:p>
            <a:r>
              <a:rPr lang="en-US" dirty="0"/>
              <a:t>For example, 1000 g = 1 kg.</a:t>
            </a:r>
          </a:p>
          <a:p>
            <a:r>
              <a:rPr lang="en-US" dirty="0"/>
              <a:t>Go to this </a:t>
            </a:r>
            <a:r>
              <a:rPr lang="en-US" dirty="0">
                <a:hlinkClick r:id="rId3"/>
              </a:rPr>
              <a:t>website</a:t>
            </a:r>
            <a:r>
              <a:rPr lang="en-US" dirty="0"/>
              <a:t> to view all prefixes.</a:t>
            </a:r>
          </a:p>
        </p:txBody>
      </p:sp>
    </p:spTree>
    <p:extLst>
      <p:ext uri="{BB962C8B-B14F-4D97-AF65-F5344CB8AC3E}">
        <p14:creationId xmlns:p14="http://schemas.microsoft.com/office/powerpoint/2010/main" val="22286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AE05-0FB2-D1EA-3F6A-BB007F1B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Unit Conversion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43322-68D5-5C3F-8AA2-5FE6C95FA050}"/>
              </a:ext>
            </a:extLst>
          </p:cNvPr>
          <p:cNvSpPr txBox="1"/>
          <p:nvPr/>
        </p:nvSpPr>
        <p:spPr>
          <a:xfrm>
            <a:off x="838200" y="1600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basketball player is 7 ft 3 inches tall. Convert this height to meter, m?</a:t>
            </a:r>
          </a:p>
          <a:p>
            <a:r>
              <a:rPr lang="en-US" dirty="0"/>
              <a:t>(Use the following conversion factors: </a:t>
            </a:r>
          </a:p>
          <a:p>
            <a:r>
              <a:rPr lang="en-US" dirty="0"/>
              <a:t>1 ft = 12 inches, 1 inch = 2.54 cm, 1m = 100 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54B0E-8C27-2AC5-1936-F8A7263DE6EF}"/>
                  </a:ext>
                </a:extLst>
              </p:cNvPr>
              <p:cNvSpPr txBox="1"/>
              <p:nvPr/>
            </p:nvSpPr>
            <p:spPr>
              <a:xfrm>
                <a:off x="990600" y="3581400"/>
                <a:ext cx="5943600" cy="263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 ft 3 inches = 7 x 12 +3= 87 inch</a:t>
                </a:r>
              </a:p>
              <a:p>
                <a:endParaRPr lang="en-US" dirty="0"/>
              </a:p>
              <a:p>
                <a:r>
                  <a:rPr lang="en-US" dirty="0"/>
                  <a:t>87 inch = 87 x 2.54 cm = 220 cm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Height 7 ft 3 inch = 2.2 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54B0E-8C27-2AC5-1936-F8A7263DE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1400"/>
                <a:ext cx="5943600" cy="2633028"/>
              </a:xfrm>
              <a:prstGeom prst="rect">
                <a:avLst/>
              </a:prstGeom>
              <a:blipFill>
                <a:blip r:embed="rId2"/>
                <a:stretch>
                  <a:fillRect l="-1706" t="-2404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6801-59E2-CF46-DFFC-A6706F9D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30" y="0"/>
            <a:ext cx="7772400" cy="1143000"/>
          </a:xfrm>
        </p:spPr>
        <p:txBody>
          <a:bodyPr/>
          <a:lstStyle/>
          <a:p>
            <a:r>
              <a:rPr lang="en-US" dirty="0"/>
              <a:t>Unit Conversion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F45BC-B00D-A49B-6443-A6097709F3F8}"/>
              </a:ext>
            </a:extLst>
          </p:cNvPr>
          <p:cNvSpPr txBox="1"/>
          <p:nvPr/>
        </p:nvSpPr>
        <p:spPr>
          <a:xfrm>
            <a:off x="385330" y="979066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Express the speed limit 65 MPH in m/s.</a:t>
            </a:r>
          </a:p>
          <a:p>
            <a:r>
              <a:rPr lang="en-US" dirty="0"/>
              <a:t>(Useful conversion factors: 1 M = 1609 m, 1 H = 3600 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CF186-138D-97D9-784E-310D31FFC440}"/>
                  </a:ext>
                </a:extLst>
              </p:cNvPr>
              <p:cNvSpPr txBox="1"/>
              <p:nvPr/>
            </p:nvSpPr>
            <p:spPr>
              <a:xfrm>
                <a:off x="735437" y="5851406"/>
                <a:ext cx="7673126" cy="7259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65×1609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=29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CF186-138D-97D9-784E-310D31FFC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7" y="5851406"/>
                <a:ext cx="7673126" cy="725904"/>
              </a:xfrm>
              <a:prstGeom prst="rect">
                <a:avLst/>
              </a:prstGeom>
              <a:blipFill>
                <a:blip r:embed="rId2"/>
                <a:stretch>
                  <a:fillRect l="-497" t="-344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0B3065-A8F1-2F43-8C1E-572486E174EF}"/>
                  </a:ext>
                </a:extLst>
              </p:cNvPr>
              <p:cNvSpPr txBox="1"/>
              <p:nvPr/>
            </p:nvSpPr>
            <p:spPr>
              <a:xfrm>
                <a:off x="609600" y="2042684"/>
                <a:ext cx="2229713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0B3065-A8F1-2F43-8C1E-572486E1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042684"/>
                <a:ext cx="2229713" cy="689035"/>
              </a:xfrm>
              <a:prstGeom prst="rect">
                <a:avLst/>
              </a:prstGeom>
              <a:blipFill>
                <a:blip r:embed="rId3"/>
                <a:stretch>
                  <a:fillRect l="-2841" r="-227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8071C1-0843-B5CD-655E-FF2CE863B86D}"/>
                  </a:ext>
                </a:extLst>
              </p:cNvPr>
              <p:cNvSpPr txBox="1"/>
              <p:nvPr/>
            </p:nvSpPr>
            <p:spPr>
              <a:xfrm>
                <a:off x="601362" y="2958426"/>
                <a:ext cx="349493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8071C1-0843-B5CD-655E-FF2CE863B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62" y="2958426"/>
                <a:ext cx="3494931" cy="691471"/>
              </a:xfrm>
              <a:prstGeom prst="rect">
                <a:avLst/>
              </a:prstGeom>
              <a:blipFill>
                <a:blip r:embed="rId4"/>
                <a:stretch>
                  <a:fillRect l="-1812" r="-108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190599-1C45-1D86-C9B3-34273739367B}"/>
                  </a:ext>
                </a:extLst>
              </p:cNvPr>
              <p:cNvSpPr txBox="1"/>
              <p:nvPr/>
            </p:nvSpPr>
            <p:spPr>
              <a:xfrm>
                <a:off x="760360" y="4892881"/>
                <a:ext cx="659969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65×1609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190599-1C45-1D86-C9B3-34273739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0" y="4892881"/>
                <a:ext cx="6599692" cy="701539"/>
              </a:xfrm>
              <a:prstGeom prst="rect">
                <a:avLst/>
              </a:prstGeom>
              <a:blipFill>
                <a:blip r:embed="rId5"/>
                <a:stretch>
                  <a:fillRect l="-769" t="-35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DFEE3-9820-2FCF-B9F9-9B4593599E95}"/>
                  </a:ext>
                </a:extLst>
              </p:cNvPr>
              <p:cNvSpPr txBox="1"/>
              <p:nvPr/>
            </p:nvSpPr>
            <p:spPr>
              <a:xfrm>
                <a:off x="576648" y="3896080"/>
                <a:ext cx="4645759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=65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CDFEE3-9820-2FCF-B9F9-9B4593599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48" y="3896080"/>
                <a:ext cx="4645759" cy="694036"/>
              </a:xfrm>
              <a:prstGeom prst="rect">
                <a:avLst/>
              </a:prstGeom>
              <a:blipFill>
                <a:blip r:embed="rId6"/>
                <a:stretch>
                  <a:fillRect l="-1090" r="-8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02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693</Words>
  <Application>Microsoft Macintosh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inherit</vt:lpstr>
      <vt:lpstr>Open-sans</vt:lpstr>
      <vt:lpstr>Source Sans Pro Web</vt:lpstr>
      <vt:lpstr>Times New Roman</vt:lpstr>
      <vt:lpstr>Default Design</vt:lpstr>
      <vt:lpstr>Units </vt:lpstr>
      <vt:lpstr>Units of Measurement </vt:lpstr>
      <vt:lpstr>SI Units</vt:lpstr>
      <vt:lpstr>Seven Defining Constants of SI</vt:lpstr>
      <vt:lpstr>PowerPoint Presentation</vt:lpstr>
      <vt:lpstr>PowerPoint Presentation</vt:lpstr>
      <vt:lpstr>Metric (SI)  Prefixes </vt:lpstr>
      <vt:lpstr>Unit Conversion</vt:lpstr>
      <vt:lpstr>Unit Conversion</vt:lpstr>
      <vt:lpstr>Unit Conversion</vt:lpstr>
      <vt:lpstr>Unit Conversion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 Introduction and Mathematical Concepts</dc:title>
  <dc:creator>mahesp</dc:creator>
  <cp:lastModifiedBy>Maheswaranathan, Ponn</cp:lastModifiedBy>
  <cp:revision>75</cp:revision>
  <dcterms:created xsi:type="dcterms:W3CDTF">2003-08-26T18:26:47Z</dcterms:created>
  <dcterms:modified xsi:type="dcterms:W3CDTF">2025-08-06T15:10:14Z</dcterms:modified>
</cp:coreProperties>
</file>