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92" r:id="rId3"/>
    <p:sldId id="276" r:id="rId4"/>
    <p:sldId id="335" r:id="rId5"/>
    <p:sldId id="340" r:id="rId6"/>
    <p:sldId id="336" r:id="rId7"/>
    <p:sldId id="349" r:id="rId8"/>
    <p:sldId id="339" r:id="rId9"/>
    <p:sldId id="34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75"/>
    <p:restoredTop sz="90909"/>
  </p:normalViewPr>
  <p:slideViewPr>
    <p:cSldViewPr>
      <p:cViewPr varScale="1">
        <p:scale>
          <a:sx n="86" d="100"/>
          <a:sy n="86" d="100"/>
        </p:scale>
        <p:origin x="216" y="6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6016244-DAAA-45D1-A222-F24C9D952CF4}" type="datetimeFigureOut">
              <a:rPr lang="en-US"/>
              <a:pPr>
                <a:defRPr/>
              </a:pPr>
              <a:t>8/13/25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FB847F7-EBAB-4D8F-A188-BC829C1D7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59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611324-579E-4F8D-ADAA-26490152914F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22F92-0FE1-4A4D-893B-532DA10574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B61CA-747F-40FE-B93A-55095B0201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08481-A7AE-4D8D-9F9C-EDF582D674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75068-8946-4FB6-89CE-9135CE9C79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32A89-6F22-4EB3-8CA8-230D71D4E6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CFBDD-341A-41A2-9508-CDD46179E1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4260A-FC15-4690-A532-79F3146567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0CBBE-3F67-4CA9-BD6F-561A3266A1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447C3-A49B-4FF6-902A-A39E2BE5CC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671D6-4A84-4C87-83A6-CA3F260712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AF898-3CE9-4E4C-8D4F-A784C37F02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15AB560-4733-4EA0-B834-493300C6B8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nx.org/contents/Ax2o07Ul@9.33:EC6WBNqn/Physical-Quantities-and-Units" TargetMode="External"/><Relationship Id="rId2" Type="http://schemas.openxmlformats.org/officeDocument/2006/relationships/hyperlink" Target="http://cnx.org/contents/Ax2o07Ul@9.33:OSViBgOw/Physics-An-Introduction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nx.org/contents/Ax2o07Ul@9.33:63W1MpHK/Approximation" TargetMode="External"/><Relationship Id="rId4" Type="http://schemas.openxmlformats.org/officeDocument/2006/relationships/hyperlink" Target="http://cnx.org/contents/Ax2o07Ul@9.33:S7pqHKDm@7/Accuracy-Precision-and-Signif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BljO1tpmj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696200" cy="25146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C H A P T E R   1</a:t>
            </a:r>
            <a:br>
              <a:rPr lang="en-US" altLang="en-US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Introduction and </a:t>
            </a:r>
            <a:br>
              <a:rPr lang="en-US" altLang="en-US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Nature of Physics</a:t>
            </a:r>
            <a:br>
              <a:rPr lang="en-US" altLang="en-US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endParaRPr lang="en-US" altLang="en-US" b="1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2743200"/>
          </a:xfrm>
        </p:spPr>
        <p:txBody>
          <a:bodyPr/>
          <a:lstStyle/>
          <a:p>
            <a:r>
              <a:rPr lang="en-US" altLang="en-US" sz="2800">
                <a:hlinkClick r:id="rId2"/>
              </a:rPr>
              <a:t>1.1 Physics: An Introduction</a:t>
            </a:r>
            <a:endParaRPr lang="en-US" altLang="en-US" sz="2800"/>
          </a:p>
          <a:p>
            <a:r>
              <a:rPr lang="en-US" altLang="en-US" sz="2800">
                <a:hlinkClick r:id="rId3"/>
              </a:rPr>
              <a:t>1.2 Physical Quantities and Units</a:t>
            </a:r>
            <a:endParaRPr lang="en-US" altLang="en-US" sz="2800"/>
          </a:p>
          <a:p>
            <a:r>
              <a:rPr lang="en-US" altLang="en-US" sz="2800">
                <a:hlinkClick r:id="rId4"/>
              </a:rPr>
              <a:t>1.3 </a:t>
            </a:r>
            <a:r>
              <a:rPr lang="en-US" altLang="en-US" sz="2800" b="1">
                <a:hlinkClick r:id="rId4"/>
              </a:rPr>
              <a:t>Accuracy, Precision, and Significant Figures</a:t>
            </a:r>
            <a:endParaRPr lang="en-US" altLang="en-US" sz="2800"/>
          </a:p>
          <a:p>
            <a:r>
              <a:rPr lang="en-US" altLang="en-US" sz="2800">
                <a:hlinkClick r:id="rId5"/>
              </a:rPr>
              <a:t>1.4 Approximation</a:t>
            </a:r>
            <a:endParaRPr lang="en-US" altLang="en-US" sz="2800"/>
          </a:p>
          <a:p>
            <a:pPr eaLnBrk="1" hangingPunct="1">
              <a:buFontTx/>
              <a:buChar char="•"/>
            </a:pPr>
            <a:endParaRPr lang="en-US" altLang="en-US" sz="4000"/>
          </a:p>
          <a:p>
            <a:pPr eaLnBrk="1" hangingPunct="1"/>
            <a:endParaRPr lang="en-US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b="1">
                <a:solidFill>
                  <a:srgbClr val="009999"/>
                </a:solidFill>
                <a:latin typeface="Arial" pitchFamily="34" charset="0"/>
              </a:rPr>
              <a:t>The Nature of Physics</a:t>
            </a:r>
            <a:r>
              <a:rPr lang="en-US" altLang="en-US" sz="4000">
                <a:solidFill>
                  <a:schemeClr val="tx1"/>
                </a:solidFill>
              </a:rPr>
              <a:t> </a:t>
            </a:r>
            <a:br>
              <a:rPr lang="en-US" altLang="en-US" sz="4000">
                <a:solidFill>
                  <a:schemeClr val="tx1"/>
                </a:solidFill>
              </a:rPr>
            </a:b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4198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86800" cy="53340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The word physics comes from Greek, meaning nature. The study of nature came to be called “natural philosophy.” </a:t>
            </a:r>
            <a:endParaRPr lang="en-US" altLang="en-US" sz="2800" dirty="0">
              <a:cs typeface="Times New Roman" pitchFamily="18" charset="0"/>
            </a:endParaRP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Physics is the study of the fundamental laws of nature. 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Physics deals with the behavior and structure of matter. 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Physics is very fundamental and the most basic of the sciences.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Physics can predict how nature will behave in one situation on the basis of experimental data obtained in another similar situation.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Sub-Fields of Physics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90678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>
                <a:cs typeface="Times New Roman" pitchFamily="18" charset="0"/>
              </a:rPr>
              <a:t>Introductory physics is divided into the following sub-fields: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Mechanics (Chapters 1-10)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Fluids (Chapters 11-12) 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Thermal physics (Chapters 13-15)  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Wave motion and sound (Chapters 16-17)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Electricity and magnetism (Chapters 18-24)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Light and optics (Chapters 25-27)</a:t>
            </a:r>
          </a:p>
          <a:p>
            <a:pPr eaLnBrk="1" hangingPunct="1"/>
            <a:r>
              <a:rPr lang="en-US" altLang="en-US" sz="2800" dirty="0">
                <a:cs typeface="Times New Roman" pitchFamily="18" charset="0"/>
              </a:rPr>
              <a:t>Modern physics (Chapters 28-34)</a:t>
            </a:r>
          </a:p>
          <a:p>
            <a:pPr eaLnBrk="1" hangingPunct="1"/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533400" y="24384"/>
            <a:ext cx="7772400" cy="1143000"/>
          </a:xfrm>
        </p:spPr>
        <p:txBody>
          <a:bodyPr/>
          <a:lstStyle/>
          <a:p>
            <a:r>
              <a:rPr lang="en-US" altLang="en-US" dirty="0"/>
              <a:t>Relativistic Quantum Mechanics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1752" y="1188720"/>
            <a:ext cx="88392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Relativistic quantum mechanics is a framework that combines the principles of both special relativity and quantum mechanics. </a:t>
            </a:r>
            <a:endParaRPr lang="en-US" altLang="en-US" sz="2000" dirty="0"/>
          </a:p>
          <a:p>
            <a:endParaRPr lang="en-US" altLang="en-US" sz="2000" dirty="0"/>
          </a:p>
          <a:p>
            <a:r>
              <a:rPr lang="en-US" altLang="en-US" sz="2000" dirty="0"/>
              <a:t>Modern physics: relativity (very fast) and quantum mechanics (very small).</a:t>
            </a:r>
          </a:p>
          <a:p>
            <a:br>
              <a:rPr lang="en-US" altLang="en-US" sz="2000" dirty="0"/>
            </a:br>
            <a:r>
              <a:rPr lang="en-US" altLang="en-US" sz="2000" dirty="0"/>
              <a:t>Relativity must be used whenever an object is traveling at greater than about 1% of the speed of light or experiences a strong gravitational field such as that near the Sun.</a:t>
            </a:r>
          </a:p>
          <a:p>
            <a:br>
              <a:rPr lang="en-US" altLang="en-US" sz="2000" dirty="0"/>
            </a:br>
            <a:r>
              <a:rPr lang="en-US" altLang="en-US" sz="2000" dirty="0"/>
              <a:t>Quantum mechanics must be used for objects smaller than can be seen with a microscope, atomic and sub-atomic levels. </a:t>
            </a:r>
          </a:p>
          <a:p>
            <a:br>
              <a:rPr lang="en-US" altLang="en-US" sz="2000" dirty="0"/>
            </a:br>
            <a:r>
              <a:rPr lang="en-US" altLang="en-US" sz="2000" dirty="0"/>
              <a:t>The combination of these two theories is relativistic quantum mechanics, and it describes the behavior of small objects traveling at high speeds or experiencing a strong gravitational field. </a:t>
            </a:r>
          </a:p>
          <a:p>
            <a:endParaRPr lang="en-US" altLang="en-US" sz="2000" dirty="0"/>
          </a:p>
          <a:p>
            <a:r>
              <a:rPr lang="en-US" altLang="en-US" sz="2000" dirty="0"/>
              <a:t>Relativistic quantum mechanics is the best universally applicable theory we have.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Historical Development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r>
              <a:rPr lang="en-US" sz="2800" dirty="0"/>
              <a:t>Models, Theories, and Laws</a:t>
            </a:r>
          </a:p>
          <a:p>
            <a:r>
              <a:rPr lang="en-US" sz="2800" dirty="0"/>
              <a:t>The Scientific Method</a:t>
            </a:r>
          </a:p>
          <a:p>
            <a:r>
              <a:rPr lang="en-US" sz="2800" dirty="0"/>
              <a:t>The Evolution of Natural Philosophy into Modern Physics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b="1" dirty="0"/>
              <a:t>Aristotle (384-322 B.C)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b="1" dirty="0"/>
              <a:t>Galileo Galilei </a:t>
            </a:r>
            <a:r>
              <a:rPr lang="en-US" sz="2800" dirty="0"/>
              <a:t>(1564–1642)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b="1" dirty="0"/>
              <a:t>Isaac Newton </a:t>
            </a:r>
            <a:r>
              <a:rPr lang="en-US" sz="2800" dirty="0"/>
              <a:t>(1642–1727)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b="1" dirty="0"/>
              <a:t>Niels Bohr </a:t>
            </a:r>
            <a:r>
              <a:rPr lang="en-US" sz="2800" dirty="0"/>
              <a:t>(1885–1962)</a:t>
            </a:r>
          </a:p>
          <a:p>
            <a:pPr marL="0" indent="0">
              <a:buNone/>
            </a:pPr>
            <a:r>
              <a:rPr lang="en-US" sz="2800" b="1" dirty="0"/>
              <a:t>	Max Planck </a:t>
            </a:r>
            <a:r>
              <a:rPr lang="en-US" sz="2800" dirty="0"/>
              <a:t>(1858-1947)</a:t>
            </a:r>
            <a:r>
              <a:rPr lang="en-US" sz="2800" b="1" dirty="0"/>
              <a:t>	</a:t>
            </a:r>
          </a:p>
          <a:p>
            <a:pPr marL="0" indent="0">
              <a:buNone/>
            </a:pPr>
            <a:r>
              <a:rPr lang="en-US" sz="2800" b="1" dirty="0"/>
              <a:t>	Albert Einstein</a:t>
            </a:r>
            <a:r>
              <a:rPr lang="en-US" sz="2800" dirty="0"/>
              <a:t> (1879 – 1955)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br>
              <a:rPr lang="en-US" dirty="0"/>
            </a:br>
            <a:r>
              <a:rPr lang="en-US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altLang="en-US"/>
              <a:t>Accuracy and Precision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38200" y="1438275"/>
            <a:ext cx="7848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Accuracy </a:t>
            </a:r>
            <a:r>
              <a:rPr lang="en-US"/>
              <a:t>is how close a measurement is to the correct value for that measurement.</a:t>
            </a:r>
          </a:p>
          <a:p>
            <a:r>
              <a:rPr lang="en-US"/>
              <a:t>The </a:t>
            </a:r>
            <a:r>
              <a:rPr lang="en-US" b="1"/>
              <a:t>precision </a:t>
            </a:r>
            <a:r>
              <a:rPr lang="en-US"/>
              <a:t>of a measurement system is refers to how close the agreement is between repeated measurements.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4463" y="3429000"/>
            <a:ext cx="242887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276600"/>
            <a:ext cx="258127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57200" y="5951538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Low precision and high accuracy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2000" y="5951538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High precision and low accuracy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Uncertainties in Calculations</a:t>
            </a:r>
            <a:br>
              <a:rPr lang="en-US" b="1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295400"/>
                <a:ext cx="8458200" cy="5562600"/>
              </a:xfrm>
            </p:spPr>
            <p:txBody>
              <a:bodyPr/>
              <a:lstStyle/>
              <a:p>
                <a:r>
                  <a:rPr lang="en-US" dirty="0"/>
                  <a:t>Adding or Subtraction: add the uncertainties</a:t>
                </a:r>
              </a:p>
              <a:p>
                <a:r>
                  <a:rPr lang="en-US" dirty="0"/>
                  <a:t>a = 3.0 ± 0.1, b = 2.2 ± 0.02; </a:t>
                </a:r>
              </a:p>
              <a:p>
                <a:r>
                  <a:rPr lang="en-US" dirty="0"/>
                  <a:t>a - b = 0.8 ± 0.12 </a:t>
                </a:r>
              </a:p>
              <a:p>
                <a:r>
                  <a:rPr lang="en-US" dirty="0"/>
                  <a:t>Multiplication or Division: add the percent uncertainties, </a:t>
                </a:r>
              </a:p>
              <a:p>
                <a:r>
                  <a:rPr lang="en-US" dirty="0"/>
                  <a:t>m = 3.2±0.1, v = 3.32±0.02,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=0.964± ?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0.964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3.2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0.02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3.32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=0.0373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endParaRPr lang="en-US" dirty="0"/>
              </a:p>
              <a:p>
                <a:r>
                  <a:rPr lang="en-US" dirty="0">
                    <a:ea typeface="Cambria Math" panose="02040503050406030204" pitchFamily="18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=0.964×0.0373=0.036</m:t>
                    </m:r>
                  </m:oMath>
                </a14:m>
                <a:endParaRPr lang="en-US" dirty="0"/>
              </a:p>
              <a:p>
                <a:r>
                  <a:rPr lang="en-US" dirty="0"/>
                  <a:t> 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=0.96±0.0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295400"/>
                <a:ext cx="8458200" cy="5562600"/>
              </a:xfrm>
              <a:blipFill>
                <a:blip r:embed="rId2"/>
                <a:stretch>
                  <a:fillRect l="-1652" t="-1370" b="-43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82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533400" y="-76200"/>
            <a:ext cx="7772400" cy="1143000"/>
          </a:xfrm>
        </p:spPr>
        <p:txBody>
          <a:bodyPr/>
          <a:lstStyle/>
          <a:p>
            <a:r>
              <a:rPr lang="en-US" altLang="en-US" dirty="0"/>
              <a:t>Significant Figures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871597"/>
            <a:ext cx="883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Expressing the </a:t>
            </a:r>
            <a:r>
              <a:rPr lang="en-US" dirty="0">
                <a:hlinkClick r:id="rId3"/>
              </a:rPr>
              <a:t>significant figures</a:t>
            </a:r>
            <a:r>
              <a:rPr lang="en-US" dirty="0"/>
              <a:t>: 239 (3), 34520 (4), 3.4520E4 (5)</a:t>
            </a:r>
          </a:p>
          <a:p>
            <a:pPr>
              <a:defRPr/>
            </a:pPr>
            <a:r>
              <a:rPr lang="en-US" dirty="0"/>
              <a:t>	0.07 (1), 7.0E-2 (2), 250 (2), 250. (3)</a:t>
            </a:r>
          </a:p>
          <a:p>
            <a:pPr marL="457200" indent="-457200">
              <a:buFontTx/>
              <a:buAutoNum type="arabicPeriod"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Calculations:</a:t>
            </a:r>
          </a:p>
          <a:p>
            <a:pPr>
              <a:defRPr/>
            </a:pPr>
            <a:r>
              <a:rPr lang="en-US" dirty="0"/>
              <a:t>	For multiplication and division: The result should have the same number of significant figures as the quantity having the least significant figures entering into the calculation.</a:t>
            </a:r>
          </a:p>
          <a:p>
            <a:pPr>
              <a:defRPr/>
            </a:pPr>
            <a:r>
              <a:rPr lang="en-US" dirty="0"/>
              <a:t>		3.1 x 4.72 = 14.6 = 15</a:t>
            </a:r>
          </a:p>
          <a:p>
            <a:pPr>
              <a:defRPr/>
            </a:pPr>
            <a:br>
              <a:rPr lang="en-US" dirty="0"/>
            </a:br>
            <a:r>
              <a:rPr lang="en-US" dirty="0"/>
              <a:t>	For addition and subtraction: The answer can contain no 	more decimal places than the least precise measurement.</a:t>
            </a:r>
          </a:p>
          <a:p>
            <a:pPr>
              <a:defRPr/>
            </a:pPr>
            <a:r>
              <a:rPr lang="en-US" dirty="0"/>
              <a:t>		5.123 + 1.63  = 6.753 = 6.75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this class you will always express numbers with more than the minimum significant figures, unless asked specifically for a particular problem/question.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/>
              <a:t>Approximation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06400" y="1295400"/>
            <a:ext cx="8534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On many occasions, physicists, other scientists, and engineers need to make </a:t>
            </a:r>
            <a:r>
              <a:rPr lang="en-US" b="1" dirty="0"/>
              <a:t>approximations</a:t>
            </a:r>
            <a:r>
              <a:rPr lang="en-US" dirty="0"/>
              <a:t> or “guesstimates” for a particular quantity.</a:t>
            </a:r>
          </a:p>
          <a:p>
            <a:endParaRPr lang="en-US" dirty="0"/>
          </a:p>
          <a:p>
            <a:r>
              <a:rPr lang="en-US" dirty="0"/>
              <a:t>These approximations allow us to rule out certain scenarios or unrealistic numbers. Approximations also allow us to challenge others and guide us in our approaches to our scientific world. </a:t>
            </a:r>
          </a:p>
          <a:p>
            <a:endParaRPr lang="en-US" dirty="0"/>
          </a:p>
          <a:p>
            <a:r>
              <a:rPr lang="en-US" dirty="0"/>
              <a:t>How long will it take to drive down to a place?</a:t>
            </a:r>
          </a:p>
          <a:p>
            <a:endParaRPr lang="en-US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tall is a 30-story building?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707</Words>
  <Application>Microsoft Macintosh PowerPoint</Application>
  <PresentationFormat>On-screen Show (4:3)</PresentationFormat>
  <Paragraphs>76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Default Design</vt:lpstr>
      <vt:lpstr>C H A P T E R   1 Introduction and  The Nature of Physics </vt:lpstr>
      <vt:lpstr>The Nature of Physics  </vt:lpstr>
      <vt:lpstr>Sub-Fields of Physics</vt:lpstr>
      <vt:lpstr>Relativistic Quantum Mechanics</vt:lpstr>
      <vt:lpstr>Historical Development</vt:lpstr>
      <vt:lpstr>Accuracy and Precision</vt:lpstr>
      <vt:lpstr>Uncertainties in Calculations </vt:lpstr>
      <vt:lpstr>Significant Figures</vt:lpstr>
      <vt:lpstr>Approximation</vt:lpstr>
    </vt:vector>
  </TitlesOfParts>
  <Company>Winthrop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H A P T E R   1 Introduction and Mathematical Concepts</dc:title>
  <dc:creator>mahesp</dc:creator>
  <cp:lastModifiedBy>Maheswaranathan, Ponn</cp:lastModifiedBy>
  <cp:revision>62</cp:revision>
  <dcterms:created xsi:type="dcterms:W3CDTF">2003-08-26T18:26:47Z</dcterms:created>
  <dcterms:modified xsi:type="dcterms:W3CDTF">2025-08-13T17:51:13Z</dcterms:modified>
</cp:coreProperties>
</file>