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7"/>
  </p:handoutMasterIdLst>
  <p:sldIdLst>
    <p:sldId id="257" r:id="rId2"/>
    <p:sldId id="271" r:id="rId3"/>
    <p:sldId id="272" r:id="rId4"/>
    <p:sldId id="268" r:id="rId5"/>
    <p:sldId id="289" r:id="rId6"/>
    <p:sldId id="273" r:id="rId7"/>
    <p:sldId id="275" r:id="rId8"/>
    <p:sldId id="276" r:id="rId9"/>
    <p:sldId id="277" r:id="rId10"/>
    <p:sldId id="280" r:id="rId11"/>
    <p:sldId id="281" r:id="rId12"/>
    <p:sldId id="283" r:id="rId13"/>
    <p:sldId id="265" r:id="rId14"/>
    <p:sldId id="266" r:id="rId15"/>
    <p:sldId id="287"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3"/>
  </p:normalViewPr>
  <p:slideViewPr>
    <p:cSldViewPr>
      <p:cViewPr varScale="1">
        <p:scale>
          <a:sx n="110" d="100"/>
          <a:sy n="110" d="100"/>
        </p:scale>
        <p:origin x="48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endParaRPr lang="en-US"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fld id="{A28A7F64-81E9-4862-A116-D4A17027AB37}" type="datetimeFigureOut">
              <a:rPr lang="en-US" altLang="en-US"/>
              <a:pPr/>
              <a:t>10/20/20</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defRPr>
            </a:lvl1pPr>
          </a:lstStyle>
          <a:p>
            <a:endParaRPr lang="en-US"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532BF884-1A57-4370-AA86-1D6F1399868E}" type="slidenum">
              <a:rPr lang="en-US" altLang="en-US"/>
              <a:pPr/>
              <a:t>‹#›</a:t>
            </a:fld>
            <a:endParaRPr lang="en-US" altLang="en-US"/>
          </a:p>
        </p:txBody>
      </p:sp>
    </p:spTree>
    <p:extLst>
      <p:ext uri="{BB962C8B-B14F-4D97-AF65-F5344CB8AC3E}">
        <p14:creationId xmlns:p14="http://schemas.microsoft.com/office/powerpoint/2010/main" val="418409811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A3FB3737-94D9-458B-A390-4FBC6B7E5FFA}" type="datetimeFigureOut">
              <a:rPr lang="en-US" altLang="en-US"/>
              <a:pPr/>
              <a:t>10/20/20</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5995F1D-41C5-4EAF-8E3B-2444EB884312}" type="slidenum">
              <a:rPr lang="en-US" altLang="en-US"/>
              <a:pPr/>
              <a:t>‹#›</a:t>
            </a:fld>
            <a:endParaRPr lang="en-US" altLang="en-US"/>
          </a:p>
        </p:txBody>
      </p:sp>
    </p:spTree>
    <p:extLst>
      <p:ext uri="{BB962C8B-B14F-4D97-AF65-F5344CB8AC3E}">
        <p14:creationId xmlns:p14="http://schemas.microsoft.com/office/powerpoint/2010/main" val="623650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9E0C5E6-386D-45DF-99E8-8DC7A98D6286}" type="datetimeFigureOut">
              <a:rPr lang="en-US" altLang="en-US"/>
              <a:pPr/>
              <a:t>10/20/20</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04AFDFC-6633-4D1B-8E18-8FE6DE04A274}" type="slidenum">
              <a:rPr lang="en-US" altLang="en-US"/>
              <a:pPr/>
              <a:t>‹#›</a:t>
            </a:fld>
            <a:endParaRPr lang="en-US" altLang="en-US"/>
          </a:p>
        </p:txBody>
      </p:sp>
    </p:spTree>
    <p:extLst>
      <p:ext uri="{BB962C8B-B14F-4D97-AF65-F5344CB8AC3E}">
        <p14:creationId xmlns:p14="http://schemas.microsoft.com/office/powerpoint/2010/main" val="1211545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1A96A2C-264F-400B-BD92-651D04A38AEE}" type="datetimeFigureOut">
              <a:rPr lang="en-US" altLang="en-US"/>
              <a:pPr/>
              <a:t>10/20/20</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144D4CC-EE41-4D93-97B5-5E87F8DD7736}" type="slidenum">
              <a:rPr lang="en-US" altLang="en-US"/>
              <a:pPr/>
              <a:t>‹#›</a:t>
            </a:fld>
            <a:endParaRPr lang="en-US" altLang="en-US"/>
          </a:p>
        </p:txBody>
      </p:sp>
    </p:spTree>
    <p:extLst>
      <p:ext uri="{BB962C8B-B14F-4D97-AF65-F5344CB8AC3E}">
        <p14:creationId xmlns:p14="http://schemas.microsoft.com/office/powerpoint/2010/main" val="1192179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7C9E6C5-2E1B-47F2-A1AF-D354C41475A1}" type="datetimeFigureOut">
              <a:rPr lang="en-US" altLang="en-US"/>
              <a:pPr/>
              <a:t>10/20/20</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01717BD-B3D9-401A-A0B4-4DFCA8A2673E}" type="slidenum">
              <a:rPr lang="en-US" altLang="en-US"/>
              <a:pPr/>
              <a:t>‹#›</a:t>
            </a:fld>
            <a:endParaRPr lang="en-US" altLang="en-US"/>
          </a:p>
        </p:txBody>
      </p:sp>
    </p:spTree>
    <p:extLst>
      <p:ext uri="{BB962C8B-B14F-4D97-AF65-F5344CB8AC3E}">
        <p14:creationId xmlns:p14="http://schemas.microsoft.com/office/powerpoint/2010/main" val="154066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2DC9997D-89B8-457C-A89E-4834BD41D8E4}" type="datetimeFigureOut">
              <a:rPr lang="en-US" altLang="en-US"/>
              <a:pPr/>
              <a:t>10/20/20</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8334B55-22A8-4FEF-B3D2-8A8E5AA0DE56}" type="slidenum">
              <a:rPr lang="en-US" altLang="en-US"/>
              <a:pPr/>
              <a:t>‹#›</a:t>
            </a:fld>
            <a:endParaRPr lang="en-US" altLang="en-US"/>
          </a:p>
        </p:txBody>
      </p:sp>
    </p:spTree>
    <p:extLst>
      <p:ext uri="{BB962C8B-B14F-4D97-AF65-F5344CB8AC3E}">
        <p14:creationId xmlns:p14="http://schemas.microsoft.com/office/powerpoint/2010/main" val="2590195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D838C2AD-C921-4140-98DF-79ED98EFB137}" type="datetimeFigureOut">
              <a:rPr lang="en-US" altLang="en-US"/>
              <a:pPr/>
              <a:t>10/20/20</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80CC8251-4B4A-4A23-8B2D-B339A501C555}" type="slidenum">
              <a:rPr lang="en-US" altLang="en-US"/>
              <a:pPr/>
              <a:t>‹#›</a:t>
            </a:fld>
            <a:endParaRPr lang="en-US" altLang="en-US"/>
          </a:p>
        </p:txBody>
      </p:sp>
    </p:spTree>
    <p:extLst>
      <p:ext uri="{BB962C8B-B14F-4D97-AF65-F5344CB8AC3E}">
        <p14:creationId xmlns:p14="http://schemas.microsoft.com/office/powerpoint/2010/main" val="4177351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D1D28E7C-B072-4AE9-9E69-66B35F926B36}" type="datetimeFigureOut">
              <a:rPr lang="en-US" altLang="en-US"/>
              <a:pPr/>
              <a:t>10/20/20</a:t>
            </a:fld>
            <a:endParaRPr lang="en-US" altLang="en-US"/>
          </a:p>
        </p:txBody>
      </p:sp>
      <p:sp>
        <p:nvSpPr>
          <p:cNvPr id="8" name="Footer Placeholder 4"/>
          <p:cNvSpPr>
            <a:spLocks noGrp="1"/>
          </p:cNvSpPr>
          <p:nvPr>
            <p:ph type="ftr" sz="quarter" idx="11"/>
          </p:nvPr>
        </p:nvSpPr>
        <p:spPr/>
        <p:txBody>
          <a:bodyPr/>
          <a:lstStyle>
            <a:lvl1pPr>
              <a:defRPr/>
            </a:lvl1pPr>
          </a:lstStyle>
          <a:p>
            <a:endParaRPr lang="en-US" altLang="en-US"/>
          </a:p>
        </p:txBody>
      </p:sp>
      <p:sp>
        <p:nvSpPr>
          <p:cNvPr id="9" name="Slide Number Placeholder 5"/>
          <p:cNvSpPr>
            <a:spLocks noGrp="1"/>
          </p:cNvSpPr>
          <p:nvPr>
            <p:ph type="sldNum" sz="quarter" idx="12"/>
          </p:nvPr>
        </p:nvSpPr>
        <p:spPr/>
        <p:txBody>
          <a:bodyPr/>
          <a:lstStyle>
            <a:lvl1pPr>
              <a:defRPr/>
            </a:lvl1pPr>
          </a:lstStyle>
          <a:p>
            <a:fld id="{283EB264-D021-4CD6-A568-55152806678B}" type="slidenum">
              <a:rPr lang="en-US" altLang="en-US"/>
              <a:pPr/>
              <a:t>‹#›</a:t>
            </a:fld>
            <a:endParaRPr lang="en-US" altLang="en-US"/>
          </a:p>
        </p:txBody>
      </p:sp>
    </p:spTree>
    <p:extLst>
      <p:ext uri="{BB962C8B-B14F-4D97-AF65-F5344CB8AC3E}">
        <p14:creationId xmlns:p14="http://schemas.microsoft.com/office/powerpoint/2010/main" val="3260455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FFD5D99C-79F0-4460-BE5E-2DF70519359E}" type="datetimeFigureOut">
              <a:rPr lang="en-US" altLang="en-US"/>
              <a:pPr/>
              <a:t>10/20/20</a:t>
            </a:fld>
            <a:endParaRPr lang="en-US" alt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Slide Number Placeholder 5"/>
          <p:cNvSpPr>
            <a:spLocks noGrp="1"/>
          </p:cNvSpPr>
          <p:nvPr>
            <p:ph type="sldNum" sz="quarter" idx="12"/>
          </p:nvPr>
        </p:nvSpPr>
        <p:spPr/>
        <p:txBody>
          <a:bodyPr/>
          <a:lstStyle>
            <a:lvl1pPr>
              <a:defRPr/>
            </a:lvl1pPr>
          </a:lstStyle>
          <a:p>
            <a:fld id="{F1B33E6E-1FAE-46DF-999A-F2FA1975DC05}" type="slidenum">
              <a:rPr lang="en-US" altLang="en-US"/>
              <a:pPr/>
              <a:t>‹#›</a:t>
            </a:fld>
            <a:endParaRPr lang="en-US" altLang="en-US"/>
          </a:p>
        </p:txBody>
      </p:sp>
    </p:spTree>
    <p:extLst>
      <p:ext uri="{BB962C8B-B14F-4D97-AF65-F5344CB8AC3E}">
        <p14:creationId xmlns:p14="http://schemas.microsoft.com/office/powerpoint/2010/main" val="3717934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F9200D8-B63F-4167-BF83-290F2D51C7C7}" type="datetimeFigureOut">
              <a:rPr lang="en-US" altLang="en-US"/>
              <a:pPr/>
              <a:t>10/20/20</a:t>
            </a:fld>
            <a:endParaRPr lang="en-US" altLang="en-US"/>
          </a:p>
        </p:txBody>
      </p:sp>
      <p:sp>
        <p:nvSpPr>
          <p:cNvPr id="3" name="Footer Placeholder 4"/>
          <p:cNvSpPr>
            <a:spLocks noGrp="1"/>
          </p:cNvSpPr>
          <p:nvPr>
            <p:ph type="ftr" sz="quarter" idx="11"/>
          </p:nvPr>
        </p:nvSpPr>
        <p:spPr/>
        <p:txBody>
          <a:bodyPr/>
          <a:lstStyle>
            <a:lvl1pPr>
              <a:defRPr/>
            </a:lvl1pPr>
          </a:lstStyle>
          <a:p>
            <a:endParaRPr lang="en-US" altLang="en-US"/>
          </a:p>
        </p:txBody>
      </p:sp>
      <p:sp>
        <p:nvSpPr>
          <p:cNvPr id="4" name="Slide Number Placeholder 5"/>
          <p:cNvSpPr>
            <a:spLocks noGrp="1"/>
          </p:cNvSpPr>
          <p:nvPr>
            <p:ph type="sldNum" sz="quarter" idx="12"/>
          </p:nvPr>
        </p:nvSpPr>
        <p:spPr/>
        <p:txBody>
          <a:bodyPr/>
          <a:lstStyle>
            <a:lvl1pPr>
              <a:defRPr/>
            </a:lvl1pPr>
          </a:lstStyle>
          <a:p>
            <a:fld id="{F0B1BE37-5B66-4309-910C-822DD257F1B2}" type="slidenum">
              <a:rPr lang="en-US" altLang="en-US"/>
              <a:pPr/>
              <a:t>‹#›</a:t>
            </a:fld>
            <a:endParaRPr lang="en-US" altLang="en-US"/>
          </a:p>
        </p:txBody>
      </p:sp>
    </p:spTree>
    <p:extLst>
      <p:ext uri="{BB962C8B-B14F-4D97-AF65-F5344CB8AC3E}">
        <p14:creationId xmlns:p14="http://schemas.microsoft.com/office/powerpoint/2010/main" val="2397009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480F1160-C395-4ED1-AD5E-A58A8325723D}" type="datetimeFigureOut">
              <a:rPr lang="en-US" altLang="en-US"/>
              <a:pPr/>
              <a:t>10/20/20</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48EC49C9-1228-4A5D-972B-623D3DA9D407}" type="slidenum">
              <a:rPr lang="en-US" altLang="en-US"/>
              <a:pPr/>
              <a:t>‹#›</a:t>
            </a:fld>
            <a:endParaRPr lang="en-US" altLang="en-US"/>
          </a:p>
        </p:txBody>
      </p:sp>
    </p:spTree>
    <p:extLst>
      <p:ext uri="{BB962C8B-B14F-4D97-AF65-F5344CB8AC3E}">
        <p14:creationId xmlns:p14="http://schemas.microsoft.com/office/powerpoint/2010/main" val="1192714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B0524F82-83F5-43D8-86C1-54741A684C74}" type="datetimeFigureOut">
              <a:rPr lang="en-US" altLang="en-US"/>
              <a:pPr/>
              <a:t>10/20/20</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36980700-294C-4DC2-A4D1-229A2100603F}" type="slidenum">
              <a:rPr lang="en-US" altLang="en-US"/>
              <a:pPr/>
              <a:t>‹#›</a:t>
            </a:fld>
            <a:endParaRPr lang="en-US" altLang="en-US"/>
          </a:p>
        </p:txBody>
      </p:sp>
    </p:spTree>
    <p:extLst>
      <p:ext uri="{BB962C8B-B14F-4D97-AF65-F5344CB8AC3E}">
        <p14:creationId xmlns:p14="http://schemas.microsoft.com/office/powerpoint/2010/main" val="38910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fld id="{BA8C7E36-79F0-41BD-A6D5-D76286C94A77}" type="datetimeFigureOut">
              <a:rPr lang="en-US" altLang="en-US"/>
              <a:pPr/>
              <a:t>10/20/20</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3D586AC5-681C-41D1-B9A1-2913500EB06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0"/>
            <a:ext cx="8229600" cy="1143000"/>
          </a:xfrm>
        </p:spPr>
        <p:txBody>
          <a:bodyPr/>
          <a:lstStyle/>
          <a:p>
            <a:pPr eaLnBrk="1" hangingPunct="1"/>
            <a:r>
              <a:rPr lang="en-US" altLang="en-US"/>
              <a:t>Rotational Motion </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050" y="900113"/>
            <a:ext cx="6057900" cy="505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3908" y="1066800"/>
            <a:ext cx="371475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60FF6212-8E85-FA45-AB1E-4C5A91A175DF}"/>
                  </a:ext>
                </a:extLst>
              </p:cNvPr>
              <p:cNvSpPr/>
              <p:nvPr/>
            </p:nvSpPr>
            <p:spPr>
              <a:xfrm>
                <a:off x="2324787" y="5773222"/>
                <a:ext cx="1413015"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𝑣</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0</m:t>
                          </m:r>
                        </m:sub>
                      </m:sSub>
                      <m:r>
                        <a:rPr lang="en-US" i="0">
                          <a:latin typeface="Cambria Math" panose="02040503050406030204" pitchFamily="18" charset="0"/>
                        </a:rPr>
                        <m:t>+</m:t>
                      </m:r>
                      <m:r>
                        <a:rPr lang="en-US" i="1">
                          <a:latin typeface="Cambria Math" panose="02040503050406030204" pitchFamily="18" charset="0"/>
                        </a:rPr>
                        <m:t>𝑎𝑡</m:t>
                      </m:r>
                    </m:oMath>
                  </m:oMathPara>
                </a14:m>
                <a:endParaRPr lang="en-US" dirty="0"/>
              </a:p>
            </p:txBody>
          </p:sp>
        </mc:Choice>
        <mc:Fallback>
          <p:sp>
            <p:nvSpPr>
              <p:cNvPr id="2" name="Rectangle 1">
                <a:extLst>
                  <a:ext uri="{FF2B5EF4-FFF2-40B4-BE49-F238E27FC236}">
                    <a16:creationId xmlns:a16="http://schemas.microsoft.com/office/drawing/2014/main" id="{60FF6212-8E85-FA45-AB1E-4C5A91A175DF}"/>
                  </a:ext>
                </a:extLst>
              </p:cNvPr>
              <p:cNvSpPr>
                <a:spLocks noRot="1" noChangeAspect="1" noMove="1" noResize="1" noEditPoints="1" noAdjustHandles="1" noChangeArrowheads="1" noChangeShapeType="1" noTextEdit="1"/>
              </p:cNvSpPr>
              <p:nvPr/>
            </p:nvSpPr>
            <p:spPr>
              <a:xfrm>
                <a:off x="2324787" y="5773222"/>
                <a:ext cx="1413015"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A205AB6C-142B-7340-8A37-D9CCDF64B9B7}"/>
                  </a:ext>
                </a:extLst>
              </p:cNvPr>
              <p:cNvSpPr/>
              <p:nvPr/>
            </p:nvSpPr>
            <p:spPr>
              <a:xfrm>
                <a:off x="5410200" y="5804178"/>
                <a:ext cx="1506566"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𝜔</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𝜔</m:t>
                          </m:r>
                        </m:e>
                        <m:sub>
                          <m:r>
                            <a:rPr lang="en-US" i="0">
                              <a:latin typeface="Cambria Math" panose="02040503050406030204" pitchFamily="18" charset="0"/>
                            </a:rPr>
                            <m:t>0</m:t>
                          </m:r>
                        </m:sub>
                      </m:sSub>
                      <m:r>
                        <a:rPr lang="en-US" i="0">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𝑡</m:t>
                      </m:r>
                    </m:oMath>
                  </m:oMathPara>
                </a14:m>
                <a:endParaRPr lang="en-US" dirty="0"/>
              </a:p>
            </p:txBody>
          </p:sp>
        </mc:Choice>
        <mc:Fallback>
          <p:sp>
            <p:nvSpPr>
              <p:cNvPr id="3" name="Rectangle 2">
                <a:extLst>
                  <a:ext uri="{FF2B5EF4-FFF2-40B4-BE49-F238E27FC236}">
                    <a16:creationId xmlns:a16="http://schemas.microsoft.com/office/drawing/2014/main" id="{A205AB6C-142B-7340-8A37-D9CCDF64B9B7}"/>
                  </a:ext>
                </a:extLst>
              </p:cNvPr>
              <p:cNvSpPr>
                <a:spLocks noRot="1" noChangeAspect="1" noMove="1" noResize="1" noEditPoints="1" noAdjustHandles="1" noChangeArrowheads="1" noChangeShapeType="1" noTextEdit="1"/>
              </p:cNvSpPr>
              <p:nvPr/>
            </p:nvSpPr>
            <p:spPr>
              <a:xfrm>
                <a:off x="5410200" y="5804178"/>
                <a:ext cx="1506566" cy="369332"/>
              </a:xfrm>
              <a:prstGeom prst="rect">
                <a:avLst/>
              </a:prstGeom>
              <a:blipFill>
                <a:blip r:embed="rId5"/>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762000" y="914400"/>
            <a:ext cx="7772400" cy="1143000"/>
          </a:xfrm>
        </p:spPr>
        <p:txBody>
          <a:bodyPr/>
          <a:lstStyle/>
          <a:p>
            <a:pPr eaLnBrk="1" hangingPunct="1"/>
            <a:r>
              <a:rPr lang="en-US" altLang="en-US" b="1">
                <a:solidFill>
                  <a:srgbClr val="CE1029"/>
                </a:solidFill>
                <a:latin typeface="Arial" pitchFamily="34" charset="0"/>
                <a:cs typeface="Arial" pitchFamily="34" charset="0"/>
              </a:rPr>
              <a:t>ROTATIONAL KINETIC ENERGY</a:t>
            </a:r>
            <a:br>
              <a:rPr lang="en-US" altLang="en-US"/>
            </a:br>
            <a:br>
              <a:rPr lang="en-US" altLang="en-US"/>
            </a:br>
            <a:endParaRPr lang="en-US" altLang="en-US"/>
          </a:p>
        </p:txBody>
      </p:sp>
      <p:pic>
        <p:nvPicPr>
          <p:cNvPr id="23554" name="Picture 5" descr="fig09_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100" y="1905000"/>
            <a:ext cx="3336925"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6"/>
          <p:cNvSpPr>
            <a:spLocks noChangeArrowheads="1"/>
          </p:cNvSpPr>
          <p:nvPr/>
        </p:nvSpPr>
        <p:spPr bwMode="auto">
          <a:xfrm>
            <a:off x="73025"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pitchFamily="34" charset="0"/>
            </a:endParaRPr>
          </a:p>
        </p:txBody>
      </p:sp>
      <p:pic>
        <p:nvPicPr>
          <p:cNvPr id="23557" name="Picture 10" descr="math05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562600" y="2511425"/>
            <a:ext cx="2143125" cy="661988"/>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altLang="en-US" b="1" i="1"/>
              <a:t>Demo on </a:t>
            </a:r>
            <a:r>
              <a:rPr lang="en-US" altLang="en-US" b="1"/>
              <a:t>Rolling Cylinders</a:t>
            </a:r>
            <a:r>
              <a:rPr lang="en-US" altLang="en-US"/>
              <a:t> </a:t>
            </a:r>
          </a:p>
        </p:txBody>
      </p:sp>
      <p:pic>
        <p:nvPicPr>
          <p:cNvPr id="24578" name="Picture 5" descr="A hollow cylinder and a solid cylinder start from rest and roll down the incline plane. The conservation of mechanical energy can be used to show that the solid cylinder, having the greater translational speed, reaches the bottom firs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67000" y="1981200"/>
            <a:ext cx="3752850" cy="333375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n-US" altLang="en-US" b="1">
                <a:solidFill>
                  <a:srgbClr val="009999"/>
                </a:solidFill>
                <a:latin typeface="Arial" pitchFamily="34" charset="0"/>
              </a:rPr>
              <a:t>Angular Momentum </a:t>
            </a:r>
          </a:p>
        </p:txBody>
      </p:sp>
      <p:sp>
        <p:nvSpPr>
          <p:cNvPr id="28674" name="Text Box 4"/>
          <p:cNvSpPr txBox="1">
            <a:spLocks noChangeArrowheads="1"/>
          </p:cNvSpPr>
          <p:nvPr/>
        </p:nvSpPr>
        <p:spPr bwMode="auto">
          <a:xfrm>
            <a:off x="533400" y="1905000"/>
            <a:ext cx="7467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1800" dirty="0">
                <a:latin typeface="Arial" pitchFamily="34" charset="0"/>
              </a:rPr>
              <a:t>The </a:t>
            </a:r>
            <a:r>
              <a:rPr lang="en-US" altLang="en-US" sz="1800" dirty="0">
                <a:solidFill>
                  <a:srgbClr val="009900"/>
                </a:solidFill>
                <a:latin typeface="Arial" pitchFamily="34" charset="0"/>
              </a:rPr>
              <a:t>angular momentum</a:t>
            </a:r>
            <a:r>
              <a:rPr lang="en-US" altLang="en-US" sz="1800" dirty="0">
                <a:latin typeface="Arial" pitchFamily="34" charset="0"/>
              </a:rPr>
              <a:t> </a:t>
            </a:r>
            <a:r>
              <a:rPr lang="en-US" altLang="en-US" sz="1800" i="1" dirty="0">
                <a:latin typeface="Arial" pitchFamily="34" charset="0"/>
              </a:rPr>
              <a:t>L</a:t>
            </a:r>
            <a:r>
              <a:rPr lang="en-US" altLang="en-US" sz="1800" dirty="0">
                <a:latin typeface="Arial" pitchFamily="34" charset="0"/>
              </a:rPr>
              <a:t> of a body rotating about a fixed axis is the product of the body's </a:t>
            </a:r>
            <a:r>
              <a:rPr lang="en-US" altLang="en-US" sz="1800" dirty="0">
                <a:solidFill>
                  <a:srgbClr val="009900"/>
                </a:solidFill>
                <a:latin typeface="Arial" pitchFamily="34" charset="0"/>
              </a:rPr>
              <a:t>moment of inertia</a:t>
            </a:r>
            <a:r>
              <a:rPr lang="en-US" altLang="en-US" sz="1800" dirty="0">
                <a:latin typeface="Arial" pitchFamily="34" charset="0"/>
              </a:rPr>
              <a:t> </a:t>
            </a:r>
            <a:r>
              <a:rPr lang="en-US" altLang="en-US" sz="1800" i="1" dirty="0">
                <a:latin typeface="Arial" pitchFamily="34" charset="0"/>
              </a:rPr>
              <a:t>I</a:t>
            </a:r>
            <a:r>
              <a:rPr lang="en-US" altLang="en-US" sz="1800" dirty="0">
                <a:latin typeface="Arial" pitchFamily="34" charset="0"/>
              </a:rPr>
              <a:t> and its </a:t>
            </a:r>
            <a:r>
              <a:rPr lang="en-US" altLang="en-US" sz="1800" dirty="0">
                <a:solidFill>
                  <a:srgbClr val="009900"/>
                </a:solidFill>
                <a:latin typeface="Arial" pitchFamily="34" charset="0"/>
              </a:rPr>
              <a:t>angular velocity</a:t>
            </a:r>
            <a:r>
              <a:rPr lang="en-US" altLang="en-US" sz="1800" dirty="0">
                <a:latin typeface="Arial" pitchFamily="34" charset="0"/>
              </a:rPr>
              <a:t> </a:t>
            </a:r>
            <a:r>
              <a:rPr lang="en-US" altLang="en-US" sz="1800" i="1" dirty="0">
                <a:latin typeface="Symbol" pitchFamily="18" charset="2"/>
              </a:rPr>
              <a:t>w</a:t>
            </a:r>
            <a:r>
              <a:rPr lang="en-US" altLang="en-US" sz="1800" dirty="0">
                <a:latin typeface="Arial" pitchFamily="34" charset="0"/>
              </a:rPr>
              <a:t> with respect to that axis: </a:t>
            </a:r>
          </a:p>
        </p:txBody>
      </p:sp>
      <p:sp>
        <p:nvSpPr>
          <p:cNvPr id="28675" name="Text Box 12"/>
          <p:cNvSpPr txBox="1">
            <a:spLocks noChangeArrowheads="1"/>
          </p:cNvSpPr>
          <p:nvPr/>
        </p:nvSpPr>
        <p:spPr bwMode="auto">
          <a:xfrm>
            <a:off x="914400" y="4572000"/>
            <a:ext cx="64770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1800" b="1" i="1" dirty="0">
                <a:latin typeface="Arial" pitchFamily="34" charset="0"/>
              </a:rPr>
              <a:t>Angular momentum is a vector.</a:t>
            </a:r>
          </a:p>
          <a:p>
            <a:pPr eaLnBrk="1" hangingPunct="1">
              <a:spcBef>
                <a:spcPct val="50000"/>
              </a:spcBef>
              <a:buFontTx/>
              <a:buNone/>
            </a:pPr>
            <a:r>
              <a:rPr lang="en-US" altLang="en-US" sz="1800" b="1" i="1" dirty="0">
                <a:latin typeface="Arial" pitchFamily="34" charset="0"/>
              </a:rPr>
              <a:t>SI Unit of Angular Momentum:</a:t>
            </a:r>
            <a:r>
              <a:rPr lang="en-US" altLang="en-US" sz="1800" dirty="0">
                <a:latin typeface="Arial" pitchFamily="34" charset="0"/>
              </a:rPr>
              <a:t> kg · m</a:t>
            </a:r>
            <a:r>
              <a:rPr lang="en-US" altLang="en-US" sz="1800" baseline="30000" dirty="0">
                <a:latin typeface="Arial" pitchFamily="34" charset="0"/>
              </a:rPr>
              <a:t>2</a:t>
            </a:r>
            <a:r>
              <a:rPr lang="en-US" altLang="en-US" sz="1800" dirty="0">
                <a:latin typeface="Arial" pitchFamily="34" charset="0"/>
              </a:rPr>
              <a:t>/s.</a:t>
            </a:r>
          </a:p>
        </p:txBody>
      </p:sp>
      <p:pic>
        <p:nvPicPr>
          <p:cNvPr id="28676" name="Picture 14" descr="math0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429000"/>
            <a:ext cx="1600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2" descr="gri12117_un08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828800"/>
            <a:ext cx="64770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altLang="en-US" dirty="0"/>
              <a:t>Conservation of Angular Momentum</a:t>
            </a:r>
            <a:br>
              <a:rPr lang="en-US" altLang="en-US" dirty="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fade">
                                      <p:cBhvr>
                                        <p:cTn id="7" dur="20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altLang="en-US"/>
              <a:t>Angular momentum and Bicycles</a:t>
            </a:r>
          </a:p>
        </p:txBody>
      </p:sp>
      <p:pic>
        <p:nvPicPr>
          <p:cNvPr id="30722" name="Picture 2" descr="gri12117_08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454818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447800"/>
            <a:ext cx="4495800"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Box 4"/>
          <p:cNvSpPr txBox="1">
            <a:spLocks noChangeArrowheads="1"/>
          </p:cNvSpPr>
          <p:nvPr/>
        </p:nvSpPr>
        <p:spPr bwMode="auto">
          <a:xfrm>
            <a:off x="4953000" y="5257800"/>
            <a:ext cx="3810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Arial" pitchFamily="34" charset="0"/>
              </a:rPr>
              <a:t>Explain the role of angular momentum in riding a bicycle?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381000" y="0"/>
            <a:ext cx="8229600" cy="1143000"/>
          </a:xfrm>
        </p:spPr>
        <p:txBody>
          <a:bodyPr/>
          <a:lstStyle/>
          <a:p>
            <a:pPr eaLnBrk="1" hangingPunct="1"/>
            <a:r>
              <a:rPr lang="en-US" altLang="en-US"/>
              <a:t>Equations Sheet</a:t>
            </a:r>
          </a:p>
        </p:txBody>
      </p:sp>
      <p:graphicFrame>
        <p:nvGraphicFramePr>
          <p:cNvPr id="4" name="Table 3"/>
          <p:cNvGraphicFramePr>
            <a:graphicFrameLocks noGrp="1"/>
          </p:cNvGraphicFramePr>
          <p:nvPr>
            <p:extLst>
              <p:ext uri="{D42A27DB-BD31-4B8C-83A1-F6EECF244321}">
                <p14:modId xmlns:p14="http://schemas.microsoft.com/office/powerpoint/2010/main" val="966963828"/>
              </p:ext>
            </p:extLst>
          </p:nvPr>
        </p:nvGraphicFramePr>
        <p:xfrm>
          <a:off x="762000" y="914400"/>
          <a:ext cx="7162800" cy="5751521"/>
        </p:xfrm>
        <a:graphic>
          <a:graphicData uri="http://schemas.openxmlformats.org/drawingml/2006/table">
            <a:tbl>
              <a:tblPr/>
              <a:tblGrid>
                <a:gridCol w="2794000">
                  <a:extLst>
                    <a:ext uri="{9D8B030D-6E8A-4147-A177-3AD203B41FA5}">
                      <a16:colId xmlns:a16="http://schemas.microsoft.com/office/drawing/2014/main" val="20000"/>
                    </a:ext>
                  </a:extLst>
                </a:gridCol>
                <a:gridCol w="2184400">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tblGrid>
              <a:tr h="287338">
                <a:tc rowSpan="2">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MOTION</a:t>
                      </a:r>
                      <a:endParaRPr kumimoji="0" lang="en-US" altLang="en-US" sz="1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287338">
                <a:tc vMerge="1">
                  <a:txBody>
                    <a:bodyPr/>
                    <a:lstStyle/>
                    <a:p>
                      <a:endParaRPr lang="en-US"/>
                    </a:p>
                  </a:txBody>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Linear</a:t>
                      </a:r>
                      <a:endParaRPr kumimoji="0" lang="en-US" altLang="en-US" sz="1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Rotational</a:t>
                      </a:r>
                      <a:endParaRPr kumimoji="0" lang="en-US" altLang="en-US" sz="1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7338">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Time interval</a:t>
                      </a:r>
                      <a:endParaRPr kumimoji="0" lang="en-US" altLang="en-US" sz="1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t  </a:t>
                      </a:r>
                      <a:endParaRPr kumimoji="0" lang="en-US" altLang="en-US" sz="1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t</a:t>
                      </a:r>
                      <a:endParaRPr kumimoji="0" lang="en-US" altLang="en-US" sz="1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7338">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Displacement</a:t>
                      </a:r>
                      <a:endParaRPr kumimoji="0" lang="en-US" altLang="en-US" sz="1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d;                  (d = rθ)</a:t>
                      </a:r>
                      <a:endParaRPr kumimoji="0" lang="en-US" altLang="en-US" sz="1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θ</a:t>
                      </a:r>
                      <a:endParaRPr kumimoji="0" lang="en-US" altLang="en-US" sz="1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7338">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Velocity</a:t>
                      </a:r>
                      <a:endParaRPr kumimoji="0" lang="en-US" altLang="en-US" sz="1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v = d/t;             (v = rω)    </a:t>
                      </a:r>
                      <a:endParaRPr kumimoji="0" lang="en-US" altLang="en-US" sz="1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ω = θ/t</a:t>
                      </a:r>
                      <a:endParaRPr kumimoji="0" lang="en-US" altLang="en-US" sz="1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7338">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Acceleration</a:t>
                      </a:r>
                      <a:endParaRPr kumimoji="0" lang="en-US" altLang="en-US" sz="1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a = Δv/t;           (a = rα)</a:t>
                      </a:r>
                      <a:endParaRPr kumimoji="0" lang="en-US" altLang="en-US" sz="1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α = Δω/t</a:t>
                      </a:r>
                      <a:endParaRPr kumimoji="0" lang="en-US" altLang="en-US" sz="1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7338">
                <a:tc rowSpan="4">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Kinematic equations</a:t>
                      </a:r>
                      <a:endParaRPr kumimoji="0" lang="en-US" altLang="en-US" sz="1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v = v</a:t>
                      </a:r>
                      <a:r>
                        <a:rPr kumimoji="0" lang="en-US" altLang="en-US" sz="1600" b="0" i="0" u="none" strike="noStrike" cap="none" normalizeH="0" baseline="-25000">
                          <a:ln>
                            <a:noFill/>
                          </a:ln>
                          <a:solidFill>
                            <a:schemeClr val="tx1"/>
                          </a:solidFill>
                          <a:effectLst/>
                          <a:latin typeface="Times New Roman" pitchFamily="18" charset="0"/>
                          <a:ea typeface="Calibri" pitchFamily="34" charset="0"/>
                          <a:cs typeface="Times New Roman" pitchFamily="18" charset="0"/>
                        </a:rPr>
                        <a:t>0</a:t>
                      </a: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 at</a:t>
                      </a:r>
                      <a:endParaRPr kumimoji="0" lang="en-US" altLang="en-US" sz="1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ω = ω</a:t>
                      </a:r>
                      <a:r>
                        <a:rPr kumimoji="0" lang="en-US" altLang="en-US" sz="1600" b="0" i="0" u="none" strike="noStrike" cap="none" normalizeH="0" baseline="-25000">
                          <a:ln>
                            <a:noFill/>
                          </a:ln>
                          <a:solidFill>
                            <a:schemeClr val="tx1"/>
                          </a:solidFill>
                          <a:effectLst/>
                          <a:latin typeface="Times New Roman" pitchFamily="18" charset="0"/>
                          <a:ea typeface="Calibri" pitchFamily="34" charset="0"/>
                          <a:cs typeface="Times New Roman" pitchFamily="18" charset="0"/>
                        </a:rPr>
                        <a:t>0</a:t>
                      </a: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 αt</a:t>
                      </a:r>
                      <a:endParaRPr kumimoji="0" lang="en-US" altLang="en-US" sz="1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87338">
                <a:tc vMerge="1">
                  <a:txBody>
                    <a:bodyPr/>
                    <a:lstStyle/>
                    <a:p>
                      <a:endParaRPr lang="en-US"/>
                    </a:p>
                  </a:txBody>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v</a:t>
                      </a:r>
                      <a:r>
                        <a:rPr kumimoji="0" lang="en-US" altLang="en-US" sz="1600" b="0" i="0" u="none" strike="noStrike" cap="none" normalizeH="0" baseline="30000">
                          <a:ln>
                            <a:noFill/>
                          </a:ln>
                          <a:solidFill>
                            <a:schemeClr val="tx1"/>
                          </a:solidFill>
                          <a:effectLst/>
                          <a:latin typeface="Times New Roman" pitchFamily="18" charset="0"/>
                          <a:ea typeface="Calibri" pitchFamily="34" charset="0"/>
                          <a:cs typeface="Times New Roman" pitchFamily="18" charset="0"/>
                        </a:rPr>
                        <a:t>2</a:t>
                      </a: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 v</a:t>
                      </a:r>
                      <a:r>
                        <a:rPr kumimoji="0" lang="en-US" altLang="en-US" sz="1600" b="0" i="0" u="none" strike="noStrike" cap="none" normalizeH="0" baseline="-25000">
                          <a:ln>
                            <a:noFill/>
                          </a:ln>
                          <a:solidFill>
                            <a:schemeClr val="tx1"/>
                          </a:solidFill>
                          <a:effectLst/>
                          <a:latin typeface="Times New Roman" pitchFamily="18" charset="0"/>
                          <a:ea typeface="Calibri" pitchFamily="34" charset="0"/>
                          <a:cs typeface="Times New Roman" pitchFamily="18" charset="0"/>
                        </a:rPr>
                        <a:t>0</a:t>
                      </a:r>
                      <a:r>
                        <a:rPr kumimoji="0" lang="en-US" altLang="en-US" sz="1600" b="0" i="0" u="none" strike="noStrike" cap="none" normalizeH="0" baseline="30000">
                          <a:ln>
                            <a:noFill/>
                          </a:ln>
                          <a:solidFill>
                            <a:schemeClr val="tx1"/>
                          </a:solidFill>
                          <a:effectLst/>
                          <a:latin typeface="Times New Roman" pitchFamily="18" charset="0"/>
                          <a:ea typeface="Calibri" pitchFamily="34" charset="0"/>
                          <a:cs typeface="Times New Roman" pitchFamily="18" charset="0"/>
                        </a:rPr>
                        <a:t>2</a:t>
                      </a: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+ 2ad</a:t>
                      </a:r>
                      <a:endParaRPr kumimoji="0" lang="en-US" altLang="en-US" sz="1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ω</a:t>
                      </a:r>
                      <a:r>
                        <a:rPr kumimoji="0" lang="en-US" altLang="en-US" sz="1600" b="0" i="0" u="none" strike="noStrike" cap="none" normalizeH="0" baseline="30000">
                          <a:ln>
                            <a:noFill/>
                          </a:ln>
                          <a:solidFill>
                            <a:schemeClr val="tx1"/>
                          </a:solidFill>
                          <a:effectLst/>
                          <a:latin typeface="Times New Roman" pitchFamily="18" charset="0"/>
                          <a:ea typeface="Calibri" pitchFamily="34" charset="0"/>
                          <a:cs typeface="Times New Roman" pitchFamily="18" charset="0"/>
                        </a:rPr>
                        <a:t>2</a:t>
                      </a: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 ω</a:t>
                      </a:r>
                      <a:r>
                        <a:rPr kumimoji="0" lang="en-US" altLang="en-US" sz="1600" b="0" i="0" u="none" strike="noStrike" cap="none" normalizeH="0" baseline="-25000">
                          <a:ln>
                            <a:noFill/>
                          </a:ln>
                          <a:solidFill>
                            <a:schemeClr val="tx1"/>
                          </a:solidFill>
                          <a:effectLst/>
                          <a:latin typeface="Times New Roman" pitchFamily="18" charset="0"/>
                          <a:ea typeface="Calibri" pitchFamily="34" charset="0"/>
                          <a:cs typeface="Times New Roman" pitchFamily="18" charset="0"/>
                        </a:rPr>
                        <a:t>0</a:t>
                      </a:r>
                      <a:r>
                        <a:rPr kumimoji="0" lang="en-US" altLang="en-US" sz="1600" b="0" i="0" u="none" strike="noStrike" cap="none" normalizeH="0" baseline="30000">
                          <a:ln>
                            <a:noFill/>
                          </a:ln>
                          <a:solidFill>
                            <a:schemeClr val="tx1"/>
                          </a:solidFill>
                          <a:effectLst/>
                          <a:latin typeface="Times New Roman" pitchFamily="18" charset="0"/>
                          <a:ea typeface="Calibri" pitchFamily="34" charset="0"/>
                          <a:cs typeface="Times New Roman" pitchFamily="18" charset="0"/>
                        </a:rPr>
                        <a:t>2</a:t>
                      </a: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+ 2αθ</a:t>
                      </a:r>
                      <a:endParaRPr kumimoji="0" lang="en-US" altLang="en-US" sz="1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7338">
                <a:tc vMerge="1">
                  <a:txBody>
                    <a:bodyPr/>
                    <a:lstStyle/>
                    <a:p>
                      <a:endParaRPr lang="en-US"/>
                    </a:p>
                  </a:txBody>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d = v</a:t>
                      </a:r>
                      <a:r>
                        <a:rPr kumimoji="0" lang="en-US" altLang="en-US" sz="1600" b="0" i="0" u="none" strike="noStrike" cap="none" normalizeH="0" baseline="-25000">
                          <a:ln>
                            <a:noFill/>
                          </a:ln>
                          <a:solidFill>
                            <a:schemeClr val="tx1"/>
                          </a:solidFill>
                          <a:effectLst/>
                          <a:latin typeface="Times New Roman" pitchFamily="18" charset="0"/>
                          <a:ea typeface="Calibri" pitchFamily="34" charset="0"/>
                          <a:cs typeface="Times New Roman" pitchFamily="18" charset="0"/>
                        </a:rPr>
                        <a:t>0</a:t>
                      </a: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t + ½ at</a:t>
                      </a:r>
                      <a:r>
                        <a:rPr kumimoji="0" lang="en-US" altLang="en-US" sz="1600" b="0" i="0" u="none" strike="noStrike" cap="none" normalizeH="0" baseline="30000">
                          <a:ln>
                            <a:noFill/>
                          </a:ln>
                          <a:solidFill>
                            <a:schemeClr val="tx1"/>
                          </a:solidFill>
                          <a:effectLst/>
                          <a:latin typeface="Times New Roman" pitchFamily="18" charset="0"/>
                          <a:ea typeface="Calibri" pitchFamily="34" charset="0"/>
                          <a:cs typeface="Times New Roman" pitchFamily="18" charset="0"/>
                        </a:rPr>
                        <a:t>2</a:t>
                      </a:r>
                      <a:endParaRPr kumimoji="0" lang="en-US" altLang="en-US" sz="1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θ = ω</a:t>
                      </a:r>
                      <a:r>
                        <a:rPr kumimoji="0" lang="en-US" altLang="en-US" sz="1600" b="0" i="0" u="none" strike="noStrike" cap="none" normalizeH="0" baseline="-25000">
                          <a:ln>
                            <a:noFill/>
                          </a:ln>
                          <a:solidFill>
                            <a:schemeClr val="tx1"/>
                          </a:solidFill>
                          <a:effectLst/>
                          <a:latin typeface="Times New Roman" pitchFamily="18" charset="0"/>
                          <a:ea typeface="Calibri" pitchFamily="34" charset="0"/>
                          <a:cs typeface="Times New Roman" pitchFamily="18" charset="0"/>
                        </a:rPr>
                        <a:t>0</a:t>
                      </a: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t + ½ αt</a:t>
                      </a:r>
                      <a:r>
                        <a:rPr kumimoji="0" lang="en-US" altLang="en-US" sz="1600" b="0" i="0" u="none" strike="noStrike" cap="none" normalizeH="0" baseline="30000">
                          <a:ln>
                            <a:noFill/>
                          </a:ln>
                          <a:solidFill>
                            <a:schemeClr val="tx1"/>
                          </a:solidFill>
                          <a:effectLst/>
                          <a:latin typeface="Times New Roman" pitchFamily="18" charset="0"/>
                          <a:ea typeface="Calibri" pitchFamily="34" charset="0"/>
                          <a:cs typeface="Times New Roman" pitchFamily="18" charset="0"/>
                        </a:rPr>
                        <a:t>2</a:t>
                      </a:r>
                      <a:endParaRPr kumimoji="0" lang="en-US" altLang="en-US" sz="1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87338">
                <a:tc vMerge="1">
                  <a:txBody>
                    <a:bodyPr/>
                    <a:lstStyle/>
                    <a:p>
                      <a:endParaRPr lang="en-US"/>
                    </a:p>
                  </a:txBody>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d = ½(v + v</a:t>
                      </a:r>
                      <a:r>
                        <a:rPr kumimoji="0" lang="en-US" altLang="en-US" sz="1600" b="0" i="0" u="none" strike="noStrike" cap="none" normalizeH="0" baseline="-25000">
                          <a:ln>
                            <a:noFill/>
                          </a:ln>
                          <a:solidFill>
                            <a:schemeClr val="tx1"/>
                          </a:solidFill>
                          <a:effectLst/>
                          <a:latin typeface="Times New Roman" pitchFamily="18" charset="0"/>
                          <a:ea typeface="Calibri" pitchFamily="34" charset="0"/>
                          <a:cs typeface="Times New Roman" pitchFamily="18" charset="0"/>
                        </a:rPr>
                        <a:t>0</a:t>
                      </a: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)t</a:t>
                      </a:r>
                      <a:endParaRPr kumimoji="0" lang="en-US" altLang="en-US" sz="1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θ = ½(ω + ω</a:t>
                      </a:r>
                      <a:r>
                        <a:rPr kumimoji="0" lang="en-US" altLang="en-US" sz="1600" b="0" i="0" u="none" strike="noStrike" cap="none" normalizeH="0" baseline="-25000">
                          <a:ln>
                            <a:noFill/>
                          </a:ln>
                          <a:solidFill>
                            <a:schemeClr val="tx1"/>
                          </a:solidFill>
                          <a:effectLst/>
                          <a:latin typeface="Times New Roman" pitchFamily="18" charset="0"/>
                          <a:ea typeface="Calibri" pitchFamily="34" charset="0"/>
                          <a:cs typeface="Times New Roman" pitchFamily="18" charset="0"/>
                        </a:rPr>
                        <a:t>0</a:t>
                      </a: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)t</a:t>
                      </a:r>
                      <a:endParaRPr kumimoji="0" lang="en-US" altLang="en-US" sz="1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7338">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To create</a:t>
                      </a:r>
                      <a:endParaRPr kumimoji="0" lang="en-US" altLang="en-US" sz="1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force = F</a:t>
                      </a:r>
                      <a:endParaRPr kumimoji="0" lang="en-US" altLang="en-US" sz="1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torque = </a:t>
                      </a:r>
                      <a:endParaRPr kumimoji="0" lang="en-US" altLang="en-US" sz="1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576263">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Inertia</a:t>
                      </a:r>
                      <a:endParaRPr kumimoji="0" lang="en-US" altLang="en-US" sz="1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Mass =m</a:t>
                      </a:r>
                      <a:endParaRPr kumimoji="0" lang="en-US" altLang="en-US" sz="1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Rotational inertia =</a:t>
                      </a:r>
                      <a:br>
                        <a:rPr kumimoji="0" lang="en-US" altLang="en-US"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br>
                      <a:r>
                        <a:rPr kumimoji="0" lang="en-US" altLang="en-US"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I = Σm</a:t>
                      </a:r>
                      <a:r>
                        <a:rPr kumimoji="0" lang="en-US" altLang="en-US" sz="1600" b="0" i="0" u="none" strike="noStrike" cap="none" normalizeH="0" baseline="-25000" dirty="0">
                          <a:ln>
                            <a:noFill/>
                          </a:ln>
                          <a:solidFill>
                            <a:schemeClr val="tx1"/>
                          </a:solidFill>
                          <a:effectLst/>
                          <a:latin typeface="Times New Roman" pitchFamily="18" charset="0"/>
                          <a:ea typeface="Calibri" pitchFamily="34" charset="0"/>
                          <a:cs typeface="Times New Roman" pitchFamily="18" charset="0"/>
                        </a:rPr>
                        <a:t>i</a:t>
                      </a:r>
                      <a:r>
                        <a:rPr kumimoji="0" lang="en-US" altLang="en-US"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r</a:t>
                      </a:r>
                      <a:r>
                        <a:rPr kumimoji="0" lang="en-US" altLang="en-US" sz="1600" b="0" i="0" u="none" strike="noStrike" cap="none" normalizeH="0" baseline="-25000" dirty="0">
                          <a:ln>
                            <a:noFill/>
                          </a:ln>
                          <a:solidFill>
                            <a:schemeClr val="tx1"/>
                          </a:solidFill>
                          <a:effectLst/>
                          <a:latin typeface="Times New Roman" pitchFamily="18" charset="0"/>
                          <a:ea typeface="Calibri" pitchFamily="34" charset="0"/>
                          <a:cs typeface="Times New Roman" pitchFamily="18" charset="0"/>
                        </a:rPr>
                        <a:t>i</a:t>
                      </a:r>
                      <a:r>
                        <a:rPr kumimoji="0" lang="en-US" altLang="en-US" sz="1600" b="0" i="0" u="none" strike="noStrike" cap="none" normalizeH="0" baseline="30000" dirty="0">
                          <a:ln>
                            <a:noFill/>
                          </a:ln>
                          <a:solidFill>
                            <a:schemeClr val="tx1"/>
                          </a:solidFill>
                          <a:effectLst/>
                          <a:latin typeface="Times New Roman" pitchFamily="18" charset="0"/>
                          <a:ea typeface="Calibri" pitchFamily="34" charset="0"/>
                          <a:cs typeface="Times New Roman" pitchFamily="18" charset="0"/>
                        </a:rPr>
                        <a:t>2</a:t>
                      </a:r>
                      <a:endParaRPr kumimoji="0" lang="en-US" altLang="en-US" sz="16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7338">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Newton’s 2</a:t>
                      </a:r>
                      <a:r>
                        <a:rPr kumimoji="0" lang="en-US" altLang="en-US" sz="1600" b="0" i="0" u="none" strike="noStrike" cap="none" normalizeH="0" baseline="30000">
                          <a:ln>
                            <a:noFill/>
                          </a:ln>
                          <a:solidFill>
                            <a:schemeClr val="tx1"/>
                          </a:solidFill>
                          <a:effectLst/>
                          <a:latin typeface="Times New Roman" pitchFamily="18" charset="0"/>
                          <a:ea typeface="Calibri" pitchFamily="34" charset="0"/>
                          <a:cs typeface="Times New Roman" pitchFamily="18" charset="0"/>
                        </a:rPr>
                        <a:t>nd</a:t>
                      </a: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Law</a:t>
                      </a:r>
                      <a:endParaRPr kumimoji="0" lang="en-US" altLang="en-US" sz="1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F</a:t>
                      </a:r>
                      <a:r>
                        <a:rPr kumimoji="0" lang="en-US" altLang="en-US" sz="1600" b="0" i="0" u="none" strike="noStrike" cap="none" normalizeH="0" baseline="-25000">
                          <a:ln>
                            <a:noFill/>
                          </a:ln>
                          <a:solidFill>
                            <a:schemeClr val="tx1"/>
                          </a:solidFill>
                          <a:effectLst/>
                          <a:latin typeface="Times New Roman" pitchFamily="18" charset="0"/>
                          <a:ea typeface="Calibri" pitchFamily="34" charset="0"/>
                          <a:cs typeface="Times New Roman" pitchFamily="18" charset="0"/>
                        </a:rPr>
                        <a:t>net</a:t>
                      </a: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 ma</a:t>
                      </a:r>
                      <a:endParaRPr kumimoji="0" lang="en-US" altLang="en-US" sz="1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τ</a:t>
                      </a:r>
                      <a:r>
                        <a:rPr kumimoji="0" lang="en-US" altLang="en-US" sz="1600" b="0" i="0" u="none" strike="noStrike" cap="none" normalizeH="0" baseline="-25000" dirty="0" err="1">
                          <a:ln>
                            <a:noFill/>
                          </a:ln>
                          <a:solidFill>
                            <a:schemeClr val="tx1"/>
                          </a:solidFill>
                          <a:effectLst/>
                          <a:latin typeface="Times New Roman" pitchFamily="18" charset="0"/>
                          <a:ea typeface="Calibri" pitchFamily="34" charset="0"/>
                          <a:cs typeface="Times New Roman" pitchFamily="18" charset="0"/>
                        </a:rPr>
                        <a:t>net</a:t>
                      </a:r>
                      <a:r>
                        <a:rPr kumimoji="0" lang="en-US" altLang="en-US"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 Iα</a:t>
                      </a:r>
                      <a:endParaRPr kumimoji="0" lang="en-US" altLang="en-US" sz="16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87338">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Momentum</a:t>
                      </a:r>
                      <a:endParaRPr kumimoji="0" lang="en-US" altLang="en-US" sz="1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1" i="0" u="none" strike="noStrike" cap="none" normalizeH="0" baseline="0">
                          <a:ln>
                            <a:noFill/>
                          </a:ln>
                          <a:solidFill>
                            <a:schemeClr val="tx1"/>
                          </a:solidFill>
                          <a:effectLst/>
                          <a:latin typeface="Times New Roman" pitchFamily="18" charset="0"/>
                          <a:ea typeface="Calibri" pitchFamily="34" charset="0"/>
                          <a:cs typeface="Times New Roman" pitchFamily="18" charset="0"/>
                        </a:rPr>
                        <a:t>p</a:t>
                      </a: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 m·</a:t>
                      </a:r>
                      <a:r>
                        <a:rPr kumimoji="0" lang="en-US" altLang="en-US" sz="1600" b="1" i="0" u="none" strike="noStrike" cap="none" normalizeH="0" baseline="0">
                          <a:ln>
                            <a:noFill/>
                          </a:ln>
                          <a:solidFill>
                            <a:schemeClr val="tx1"/>
                          </a:solidFill>
                          <a:effectLst/>
                          <a:latin typeface="Times New Roman" pitchFamily="18" charset="0"/>
                          <a:ea typeface="Calibri" pitchFamily="34" charset="0"/>
                          <a:cs typeface="Times New Roman" pitchFamily="18" charset="0"/>
                        </a:rPr>
                        <a:t>V</a:t>
                      </a:r>
                      <a:endParaRPr kumimoji="0" lang="en-US" altLang="en-US" sz="1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1" i="0" u="none" strike="noStrike" cap="none" normalizeH="0" baseline="0">
                          <a:ln>
                            <a:noFill/>
                          </a:ln>
                          <a:solidFill>
                            <a:schemeClr val="tx1"/>
                          </a:solidFill>
                          <a:effectLst/>
                          <a:latin typeface="Times New Roman" pitchFamily="18" charset="0"/>
                          <a:ea typeface="Calibri" pitchFamily="34" charset="0"/>
                          <a:cs typeface="Times New Roman" pitchFamily="18" charset="0"/>
                        </a:rPr>
                        <a:t> L</a:t>
                      </a: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 I·ω</a:t>
                      </a:r>
                      <a:endParaRPr kumimoji="0" lang="en-US" altLang="en-US" sz="1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576263">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Conservation of momentum</a:t>
                      </a:r>
                      <a:endParaRPr kumimoji="0" lang="en-US" altLang="en-US" sz="1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Σm</a:t>
                      </a:r>
                      <a:r>
                        <a:rPr kumimoji="0" lang="en-US" altLang="en-US" sz="1600" b="0" i="0" u="none" strike="noStrike" cap="none" normalizeH="0" baseline="-25000" dirty="0" err="1">
                          <a:ln>
                            <a:noFill/>
                          </a:ln>
                          <a:solidFill>
                            <a:schemeClr val="tx1"/>
                          </a:solidFill>
                          <a:effectLst/>
                          <a:latin typeface="Times New Roman" pitchFamily="18" charset="0"/>
                          <a:ea typeface="Calibri" pitchFamily="34" charset="0"/>
                          <a:cs typeface="Times New Roman" pitchFamily="18" charset="0"/>
                        </a:rPr>
                        <a:t>i</a:t>
                      </a:r>
                      <a:r>
                        <a:rPr kumimoji="0" lang="en-US" altLang="en-US" sz="16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a:t>
                      </a:r>
                      <a:r>
                        <a:rPr kumimoji="0" lang="en-US" altLang="en-US" sz="1600" b="0" i="0" u="none" strike="noStrike" cap="none" normalizeH="0" baseline="-25000" dirty="0" err="1">
                          <a:ln>
                            <a:noFill/>
                          </a:ln>
                          <a:solidFill>
                            <a:schemeClr val="tx1"/>
                          </a:solidFill>
                          <a:effectLst/>
                          <a:latin typeface="Times New Roman" pitchFamily="18" charset="0"/>
                          <a:ea typeface="Calibri" pitchFamily="34" charset="0"/>
                          <a:cs typeface="Times New Roman" pitchFamily="18" charset="0"/>
                        </a:rPr>
                        <a:t>i</a:t>
                      </a:r>
                      <a:r>
                        <a:rPr kumimoji="0" lang="en-US" altLang="en-US"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 </a:t>
                      </a:r>
                      <a:r>
                        <a:rPr kumimoji="0" lang="en-US" altLang="en-US" sz="16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Σm</a:t>
                      </a:r>
                      <a:r>
                        <a:rPr kumimoji="0" lang="en-US" altLang="en-US" sz="1600" b="0" i="0" u="none" strike="noStrike" cap="none" normalizeH="0" baseline="-25000" dirty="0" err="1">
                          <a:ln>
                            <a:noFill/>
                          </a:ln>
                          <a:solidFill>
                            <a:schemeClr val="tx1"/>
                          </a:solidFill>
                          <a:effectLst/>
                          <a:latin typeface="Times New Roman" pitchFamily="18" charset="0"/>
                          <a:ea typeface="Calibri" pitchFamily="34" charset="0"/>
                          <a:cs typeface="Times New Roman" pitchFamily="18" charset="0"/>
                        </a:rPr>
                        <a:t>f</a:t>
                      </a:r>
                      <a:r>
                        <a:rPr kumimoji="0" lang="en-US" altLang="en-US" sz="16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v</a:t>
                      </a:r>
                      <a:r>
                        <a:rPr kumimoji="0" lang="en-US" altLang="en-US" sz="1600" b="0" i="0" u="none" strike="noStrike" cap="none" normalizeH="0" baseline="-25000" dirty="0" err="1">
                          <a:ln>
                            <a:noFill/>
                          </a:ln>
                          <a:solidFill>
                            <a:schemeClr val="tx1"/>
                          </a:solidFill>
                          <a:effectLst/>
                          <a:latin typeface="Times New Roman" pitchFamily="18" charset="0"/>
                          <a:ea typeface="Calibri" pitchFamily="34" charset="0"/>
                          <a:cs typeface="Times New Roman" pitchFamily="18" charset="0"/>
                        </a:rPr>
                        <a:t>f</a:t>
                      </a:r>
                      <a:endParaRPr kumimoji="0" lang="en-US" altLang="en-US" sz="16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ΣI</a:t>
                      </a:r>
                      <a:r>
                        <a:rPr kumimoji="0" lang="en-US" altLang="en-US" sz="1600" b="0" i="0" u="none" strike="noStrike" cap="none" normalizeH="0" baseline="-25000">
                          <a:ln>
                            <a:noFill/>
                          </a:ln>
                          <a:solidFill>
                            <a:schemeClr val="tx1"/>
                          </a:solidFill>
                          <a:effectLst/>
                          <a:latin typeface="Times New Roman" pitchFamily="18" charset="0"/>
                          <a:ea typeface="Calibri" pitchFamily="34" charset="0"/>
                          <a:cs typeface="Times New Roman" pitchFamily="18" charset="0"/>
                        </a:rPr>
                        <a:t>i</a:t>
                      </a: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ω</a:t>
                      </a:r>
                      <a:r>
                        <a:rPr kumimoji="0" lang="en-US" altLang="en-US" sz="1600" b="0" i="0" u="none" strike="noStrike" cap="none" normalizeH="0" baseline="-25000">
                          <a:ln>
                            <a:noFill/>
                          </a:ln>
                          <a:solidFill>
                            <a:schemeClr val="tx1"/>
                          </a:solidFill>
                          <a:effectLst/>
                          <a:latin typeface="Times New Roman" pitchFamily="18" charset="0"/>
                          <a:ea typeface="Calibri" pitchFamily="34" charset="0"/>
                          <a:cs typeface="Times New Roman" pitchFamily="18" charset="0"/>
                        </a:rPr>
                        <a:t>i</a:t>
                      </a: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 ΣI</a:t>
                      </a:r>
                      <a:r>
                        <a:rPr kumimoji="0" lang="en-US" altLang="en-US" sz="1600" b="0" i="0" u="none" strike="noStrike" cap="none" normalizeH="0" baseline="-25000">
                          <a:ln>
                            <a:noFill/>
                          </a:ln>
                          <a:solidFill>
                            <a:schemeClr val="tx1"/>
                          </a:solidFill>
                          <a:effectLst/>
                          <a:latin typeface="Times New Roman" pitchFamily="18" charset="0"/>
                          <a:ea typeface="Calibri" pitchFamily="34" charset="0"/>
                          <a:cs typeface="Times New Roman" pitchFamily="18" charset="0"/>
                        </a:rPr>
                        <a:t>f</a:t>
                      </a: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ω</a:t>
                      </a:r>
                      <a:r>
                        <a:rPr kumimoji="0" lang="en-US" altLang="en-US" sz="1600" b="0" i="0" u="none" strike="noStrike" cap="none" normalizeH="0" baseline="-25000">
                          <a:ln>
                            <a:noFill/>
                          </a:ln>
                          <a:solidFill>
                            <a:schemeClr val="tx1"/>
                          </a:solidFill>
                          <a:effectLst/>
                          <a:latin typeface="Times New Roman" pitchFamily="18" charset="0"/>
                          <a:ea typeface="Calibri" pitchFamily="34" charset="0"/>
                          <a:cs typeface="Times New Roman" pitchFamily="18" charset="0"/>
                        </a:rPr>
                        <a:t>f</a:t>
                      </a:r>
                      <a:endParaRPr kumimoji="0" lang="en-US" altLang="en-US" sz="1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576263">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Kinetic Energy</a:t>
                      </a:r>
                      <a:endParaRPr kumimoji="0" lang="en-US" altLang="en-US" sz="1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Translational Kinetic Energy = TKE = ½ mv</a:t>
                      </a:r>
                      <a:r>
                        <a:rPr kumimoji="0" lang="en-US" altLang="en-US" sz="1600" b="0" i="0" u="none" strike="noStrike" cap="none" normalizeH="0" baseline="30000">
                          <a:ln>
                            <a:noFill/>
                          </a:ln>
                          <a:solidFill>
                            <a:schemeClr val="tx1"/>
                          </a:solidFill>
                          <a:effectLst/>
                          <a:latin typeface="Times New Roman" pitchFamily="18" charset="0"/>
                          <a:ea typeface="Calibri" pitchFamily="34" charset="0"/>
                          <a:cs typeface="Times New Roman" pitchFamily="18" charset="0"/>
                        </a:rPr>
                        <a:t>2</a:t>
                      </a:r>
                      <a:endParaRPr kumimoji="0" lang="en-US" altLang="en-US" sz="1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Rotational Kinetic Energy = RKE = ½ Iω</a:t>
                      </a:r>
                      <a:r>
                        <a:rPr kumimoji="0" lang="en-US" altLang="en-US" sz="1600" b="0" i="0" u="none" strike="noStrike" cap="none" normalizeH="0" baseline="30000">
                          <a:ln>
                            <a:noFill/>
                          </a:ln>
                          <a:solidFill>
                            <a:schemeClr val="tx1"/>
                          </a:solidFill>
                          <a:effectLst/>
                          <a:latin typeface="Times New Roman" pitchFamily="18" charset="0"/>
                          <a:ea typeface="Calibri" pitchFamily="34" charset="0"/>
                          <a:cs typeface="Times New Roman" pitchFamily="18" charset="0"/>
                        </a:rPr>
                        <a:t>2</a:t>
                      </a:r>
                      <a:endParaRPr kumimoji="0" lang="en-US" altLang="en-US" sz="1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87338">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Work</a:t>
                      </a:r>
                      <a:endParaRPr kumimoji="0" lang="en-US" altLang="en-US" sz="1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W=F·d</a:t>
                      </a:r>
                      <a:endParaRPr kumimoji="0" lang="en-US" altLang="en-US" sz="16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W=</a:t>
                      </a:r>
                      <a:r>
                        <a:rPr kumimoji="0" lang="en-US" altLang="en-US" sz="16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τ·θ</a:t>
                      </a:r>
                      <a:endParaRPr kumimoji="0" lang="en-US" altLang="en-US" sz="16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pic>
        <p:nvPicPr>
          <p:cNvPr id="25671" name="Picture 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53200" y="3810000"/>
            <a:ext cx="5032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38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r>
              <a:rPr lang="en-US" altLang="en-US">
                <a:solidFill>
                  <a:srgbClr val="000000"/>
                </a:solidFill>
                <a:cs typeface="Times New Roman" pitchFamily="18" charset="0"/>
              </a:rPr>
              <a:t>The angle </a:t>
            </a:r>
            <a:r>
              <a:rPr lang="en-US" altLang="en-US" i="1">
                <a:solidFill>
                  <a:srgbClr val="000000"/>
                </a:solidFill>
                <a:latin typeface="Symbol" pitchFamily="18" charset="2"/>
                <a:cs typeface="Times New Roman" pitchFamily="18" charset="0"/>
              </a:rPr>
              <a:t>q </a:t>
            </a:r>
            <a:r>
              <a:rPr lang="en-US" altLang="en-US" i="1">
                <a:solidFill>
                  <a:srgbClr val="000000"/>
                </a:solidFill>
                <a:cs typeface="Times New Roman" pitchFamily="18" charset="0"/>
              </a:rPr>
              <a:t> </a:t>
            </a:r>
          </a:p>
        </p:txBody>
      </p:sp>
      <p:pic>
        <p:nvPicPr>
          <p:cNvPr id="39939" name="Picture 3" descr="nw02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981200"/>
            <a:ext cx="36941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4" descr="math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181600"/>
            <a:ext cx="6553200"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 Box 5"/>
          <p:cNvSpPr txBox="1">
            <a:spLocks noChangeArrowheads="1"/>
          </p:cNvSpPr>
          <p:nvPr/>
        </p:nvSpPr>
        <p:spPr bwMode="auto">
          <a:xfrm>
            <a:off x="609600" y="4038600"/>
            <a:ext cx="7924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1800">
                <a:solidFill>
                  <a:srgbClr val="000000"/>
                </a:solidFill>
                <a:latin typeface="Arial" pitchFamily="34" charset="0"/>
                <a:cs typeface="Times New Roman" pitchFamily="18" charset="0"/>
              </a:rPr>
              <a:t>In radian measure, the angle </a:t>
            </a:r>
            <a:r>
              <a:rPr lang="en-US" altLang="en-US" sz="1800" i="1">
                <a:solidFill>
                  <a:srgbClr val="000000"/>
                </a:solidFill>
                <a:latin typeface="Symbol" pitchFamily="18" charset="2"/>
                <a:cs typeface="Times New Roman" pitchFamily="18" charset="0"/>
              </a:rPr>
              <a:t>q </a:t>
            </a:r>
            <a:r>
              <a:rPr lang="en-US" altLang="en-US" sz="1800" i="1">
                <a:solidFill>
                  <a:srgbClr val="000000"/>
                </a:solidFill>
                <a:latin typeface="Arial" pitchFamily="34" charset="0"/>
                <a:cs typeface="Times New Roman" pitchFamily="18" charset="0"/>
              </a:rPr>
              <a:t> </a:t>
            </a:r>
            <a:r>
              <a:rPr lang="en-US" altLang="en-US" sz="1800">
                <a:solidFill>
                  <a:srgbClr val="000000"/>
                </a:solidFill>
                <a:latin typeface="Arial" pitchFamily="34" charset="0"/>
                <a:cs typeface="Times New Roman" pitchFamily="18" charset="0"/>
              </a:rPr>
              <a:t>is defined to be the arc length </a:t>
            </a:r>
            <a:r>
              <a:rPr lang="en-US" altLang="en-US" sz="1800" i="1">
                <a:solidFill>
                  <a:srgbClr val="000000"/>
                </a:solidFill>
                <a:latin typeface="Arial" pitchFamily="34" charset="0"/>
                <a:cs typeface="Times New Roman" pitchFamily="18" charset="0"/>
              </a:rPr>
              <a:t>s</a:t>
            </a:r>
            <a:r>
              <a:rPr lang="en-US" altLang="en-US" sz="1800">
                <a:solidFill>
                  <a:srgbClr val="000000"/>
                </a:solidFill>
                <a:latin typeface="Arial" pitchFamily="34" charset="0"/>
                <a:cs typeface="Times New Roman" pitchFamily="18" charset="0"/>
              </a:rPr>
              <a:t> divided by the radius </a:t>
            </a:r>
            <a:r>
              <a:rPr lang="en-US" altLang="en-US" sz="1800" i="1">
                <a:solidFill>
                  <a:srgbClr val="000000"/>
                </a:solidFill>
                <a:latin typeface="Arial" pitchFamily="34" charset="0"/>
                <a:cs typeface="Times New Roman" pitchFamily="18" charset="0"/>
              </a:rPr>
              <a:t>r</a:t>
            </a:r>
            <a:r>
              <a:rPr lang="en-US" altLang="en-US" sz="1800">
                <a:solidFill>
                  <a:srgbClr val="000000"/>
                </a:solidFill>
                <a:latin typeface="Arial" pitchFamily="34"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fade">
                                      <p:cBhvr>
                                        <p:cTn id="7" dur="2000"/>
                                        <p:tgtEl>
                                          <p:spTgt spid="399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41">
                                            <p:txEl>
                                              <p:pRg st="0" end="0"/>
                                            </p:txEl>
                                          </p:spTgt>
                                        </p:tgtEl>
                                        <p:attrNameLst>
                                          <p:attrName>style.visibility</p:attrName>
                                        </p:attrNameLst>
                                      </p:cBhvr>
                                      <p:to>
                                        <p:strVal val="visible"/>
                                      </p:to>
                                    </p:set>
                                    <p:animEffect transition="in" filter="fade">
                                      <p:cBhvr>
                                        <p:cTn id="12" dur="2000"/>
                                        <p:tgtEl>
                                          <p:spTgt spid="3994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9940"/>
                                        </p:tgtEl>
                                        <p:attrNameLst>
                                          <p:attrName>style.visibility</p:attrName>
                                        </p:attrNameLst>
                                      </p:cBhvr>
                                      <p:to>
                                        <p:strVal val="visible"/>
                                      </p:to>
                                    </p:set>
                                    <p:animEffect transition="in" filter="fade">
                                      <p:cBhvr>
                                        <p:cTn id="17" dur="20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r>
              <a:rPr lang="en-US" altLang="en-US" sz="4000"/>
              <a:t>Conversion between </a:t>
            </a:r>
            <a:br>
              <a:rPr lang="en-US" altLang="en-US" sz="4000"/>
            </a:br>
            <a:r>
              <a:rPr lang="en-US" altLang="en-US" sz="4000"/>
              <a:t>degree and radian</a:t>
            </a:r>
          </a:p>
        </p:txBody>
      </p:sp>
      <p:sp>
        <p:nvSpPr>
          <p:cNvPr id="11272" name="Text Box 8"/>
          <p:cNvSpPr txBox="1">
            <a:spLocks noChangeArrowheads="1"/>
          </p:cNvSpPr>
          <p:nvPr/>
        </p:nvSpPr>
        <p:spPr bwMode="auto">
          <a:xfrm>
            <a:off x="3200400" y="2452688"/>
            <a:ext cx="403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3600" dirty="0">
                <a:latin typeface="Times New Roman" pitchFamily="18" charset="0"/>
                <a:cs typeface="Times New Roman" pitchFamily="18" charset="0"/>
              </a:rPr>
              <a:t>π rad = 180</a:t>
            </a:r>
            <a:r>
              <a:rPr lang="en-US" altLang="en-US" sz="3600" baseline="30000" dirty="0">
                <a:latin typeface="Times New Roman" pitchFamily="18" charset="0"/>
                <a:cs typeface="Times New Roman" pitchFamily="18" charset="0"/>
              </a:rPr>
              <a:t>0</a:t>
            </a:r>
          </a:p>
        </p:txBody>
      </p:sp>
      <p:sp>
        <p:nvSpPr>
          <p:cNvPr id="2" name="TextBox 1"/>
          <p:cNvSpPr txBox="1">
            <a:spLocks noRot="1" noChangeAspect="1" noMove="1" noResize="1" noEditPoints="1" noAdjustHandles="1" noChangeArrowheads="1" noChangeShapeType="1" noTextEdit="1"/>
          </p:cNvSpPr>
          <p:nvPr/>
        </p:nvSpPr>
        <p:spPr>
          <a:xfrm>
            <a:off x="3055944" y="3352800"/>
            <a:ext cx="4057136" cy="693844"/>
          </a:xfrm>
          <a:prstGeom prst="rect">
            <a:avLst/>
          </a:prstGeom>
          <a:blipFill rotWithShape="0">
            <a:blip r:embed="rId2"/>
            <a:stretch>
              <a:fillRect/>
            </a:stretch>
          </a:blipFill>
        </p:spPr>
        <p:txBody>
          <a:bodyPr/>
          <a:lstStyle/>
          <a:p>
            <a:pPr>
              <a:defRPr/>
            </a:pPr>
            <a:r>
              <a:rPr lang="en-US">
                <a:noFill/>
                <a:latin typeface="Arial" charset="0"/>
              </a:rPr>
              <a:t> </a:t>
            </a:r>
          </a:p>
        </p:txBody>
      </p:sp>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284" y="1752600"/>
            <a:ext cx="469582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76200" y="228600"/>
            <a:ext cx="8610600" cy="1143000"/>
          </a:xfrm>
        </p:spPr>
        <p:txBody>
          <a:bodyPr/>
          <a:lstStyle/>
          <a:p>
            <a:pPr algn="l" eaLnBrk="1" hangingPunct="1"/>
            <a:r>
              <a:rPr lang="en-US" altLang="en-US" sz="3600" b="1" dirty="0">
                <a:solidFill>
                  <a:srgbClr val="009999"/>
                </a:solidFill>
                <a:latin typeface="Arial" pitchFamily="34" charset="0"/>
              </a:rPr>
              <a:t>Angular Variables and Tangential/Linear </a:t>
            </a:r>
            <a:br>
              <a:rPr lang="en-US" altLang="en-US" sz="3600" b="1" dirty="0">
                <a:solidFill>
                  <a:srgbClr val="009999"/>
                </a:solidFill>
                <a:latin typeface="Arial" pitchFamily="34" charset="0"/>
              </a:rPr>
            </a:br>
            <a:r>
              <a:rPr lang="en-US" altLang="en-US" sz="3600" b="1" dirty="0">
                <a:solidFill>
                  <a:srgbClr val="009999"/>
                </a:solidFill>
                <a:latin typeface="Arial" pitchFamily="34" charset="0"/>
              </a:rPr>
              <a:t>Variables</a:t>
            </a:r>
            <a:r>
              <a:rPr lang="en-US" altLang="en-US" sz="3600" dirty="0"/>
              <a:t> </a:t>
            </a:r>
          </a:p>
        </p:txBody>
      </p:sp>
      <p:pic>
        <p:nvPicPr>
          <p:cNvPr id="4099" name="Picture 3" descr="fig08_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577850"/>
            <a:ext cx="3257550"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4"/>
          <p:cNvSpPr txBox="1">
            <a:spLocks noChangeArrowheads="1"/>
          </p:cNvSpPr>
          <p:nvPr/>
        </p:nvSpPr>
        <p:spPr bwMode="auto">
          <a:xfrm>
            <a:off x="-10610" y="1786409"/>
            <a:ext cx="56388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2400" dirty="0">
                <a:latin typeface="Times New Roman" pitchFamily="18" charset="0"/>
              </a:rPr>
              <a:t>In the ice-skating stunt known as “crack-the-whip,” a number of skaters attempt to maintain a straight line as they skate around one person (the pivot) who remains in place.</a:t>
            </a:r>
          </a:p>
        </p:txBody>
      </p:sp>
      <p:pic>
        <p:nvPicPr>
          <p:cNvPr id="5" name="Picture 6" descr="nw02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264" y="3513182"/>
            <a:ext cx="27082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13AA7575-04B8-1F48-A749-AF06C87DA93B}"/>
                  </a:ext>
                </a:extLst>
              </p:cNvPr>
              <p:cNvSpPr/>
              <p:nvPr/>
            </p:nvSpPr>
            <p:spPr>
              <a:xfrm>
                <a:off x="3140539" y="3559127"/>
                <a:ext cx="813043" cy="61093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𝜃</m:t>
                      </m:r>
                      <m:r>
                        <a:rPr lang="en-US" i="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𝑆</m:t>
                          </m:r>
                        </m:num>
                        <m:den>
                          <m:r>
                            <a:rPr lang="en-US" i="1">
                              <a:latin typeface="Cambria Math" panose="02040503050406030204" pitchFamily="18" charset="0"/>
                            </a:rPr>
                            <m:t>𝑟</m:t>
                          </m:r>
                        </m:den>
                      </m:f>
                    </m:oMath>
                  </m:oMathPara>
                </a14:m>
                <a:endParaRPr lang="en-US" dirty="0"/>
              </a:p>
            </p:txBody>
          </p:sp>
        </mc:Choice>
        <mc:Fallback>
          <p:sp>
            <p:nvSpPr>
              <p:cNvPr id="2" name="Rectangle 1">
                <a:extLst>
                  <a:ext uri="{FF2B5EF4-FFF2-40B4-BE49-F238E27FC236}">
                    <a16:creationId xmlns:a16="http://schemas.microsoft.com/office/drawing/2014/main" id="{13AA7575-04B8-1F48-A749-AF06C87DA93B}"/>
                  </a:ext>
                </a:extLst>
              </p:cNvPr>
              <p:cNvSpPr>
                <a:spLocks noRot="1" noChangeAspect="1" noMove="1" noResize="1" noEditPoints="1" noAdjustHandles="1" noChangeArrowheads="1" noChangeShapeType="1" noTextEdit="1"/>
              </p:cNvSpPr>
              <p:nvPr/>
            </p:nvSpPr>
            <p:spPr>
              <a:xfrm>
                <a:off x="3140539" y="3559127"/>
                <a:ext cx="813043" cy="61093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7A43BB37-F8B0-7246-AFA7-FBD121A3CC64}"/>
                  </a:ext>
                </a:extLst>
              </p:cNvPr>
              <p:cNvSpPr/>
              <p:nvPr/>
            </p:nvSpPr>
            <p:spPr>
              <a:xfrm>
                <a:off x="4517133" y="3840753"/>
                <a:ext cx="922047"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𝑆</m:t>
                      </m:r>
                      <m:r>
                        <a:rPr lang="en-US" i="0">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𝜃</m:t>
                      </m:r>
                    </m:oMath>
                  </m:oMathPara>
                </a14:m>
                <a:endParaRPr lang="en-US" dirty="0"/>
              </a:p>
            </p:txBody>
          </p:sp>
        </mc:Choice>
        <mc:Fallback>
          <p:sp>
            <p:nvSpPr>
              <p:cNvPr id="3" name="Rectangle 2">
                <a:extLst>
                  <a:ext uri="{FF2B5EF4-FFF2-40B4-BE49-F238E27FC236}">
                    <a16:creationId xmlns:a16="http://schemas.microsoft.com/office/drawing/2014/main" id="{7A43BB37-F8B0-7246-AFA7-FBD121A3CC64}"/>
                  </a:ext>
                </a:extLst>
              </p:cNvPr>
              <p:cNvSpPr>
                <a:spLocks noRot="1" noChangeAspect="1" noMove="1" noResize="1" noEditPoints="1" noAdjustHandles="1" noChangeArrowheads="1" noChangeShapeType="1" noTextEdit="1"/>
              </p:cNvSpPr>
              <p:nvPr/>
            </p:nvSpPr>
            <p:spPr>
              <a:xfrm>
                <a:off x="4517133" y="3840753"/>
                <a:ext cx="922047"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8238F237-6CA9-EE4D-8CC5-92FE28CD5528}"/>
                  </a:ext>
                </a:extLst>
              </p:cNvPr>
              <p:cNvSpPr/>
              <p:nvPr/>
            </p:nvSpPr>
            <p:spPr>
              <a:xfrm>
                <a:off x="4500603" y="4343960"/>
                <a:ext cx="965585" cy="61504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n-US">
                              <a:latin typeface="Cambria Math" panose="02040503050406030204" pitchFamily="18" charset="0"/>
                            </a:rPr>
                          </m:ctrlPr>
                        </m:fPr>
                        <m:num>
                          <m:r>
                            <a:rPr lang="en-US" i="1">
                              <a:latin typeface="Cambria Math" panose="02040503050406030204" pitchFamily="18" charset="0"/>
                            </a:rPr>
                            <m:t>𝑆</m:t>
                          </m:r>
                        </m:num>
                        <m:den>
                          <m:r>
                            <a:rPr lang="en-US" i="1">
                              <a:latin typeface="Cambria Math" panose="02040503050406030204" pitchFamily="18" charset="0"/>
                            </a:rPr>
                            <m:t>𝑡</m:t>
                          </m:r>
                        </m:den>
                      </m:f>
                      <m:r>
                        <a:rPr lang="en-US" i="0">
                          <a:latin typeface="Cambria Math" panose="02040503050406030204" pitchFamily="18" charset="0"/>
                        </a:rPr>
                        <m:t>=</m:t>
                      </m:r>
                      <m:r>
                        <a:rPr lang="en-US" i="1">
                          <a:latin typeface="Cambria Math" panose="02040503050406030204" pitchFamily="18" charset="0"/>
                        </a:rPr>
                        <m:t>𝑟</m:t>
                      </m:r>
                      <m:f>
                        <m:fPr>
                          <m:ctrlPr>
                            <a:rPr lang="en-US" i="1">
                              <a:latin typeface="Cambria Math" panose="02040503050406030204" pitchFamily="18" charset="0"/>
                            </a:rPr>
                          </m:ctrlPr>
                        </m:fPr>
                        <m:num>
                          <m:r>
                            <a:rPr lang="en-US" i="1">
                              <a:latin typeface="Cambria Math" panose="02040503050406030204" pitchFamily="18" charset="0"/>
                            </a:rPr>
                            <m:t>𝜃</m:t>
                          </m:r>
                        </m:num>
                        <m:den>
                          <m:r>
                            <a:rPr lang="en-US" i="1">
                              <a:latin typeface="Cambria Math" panose="02040503050406030204" pitchFamily="18" charset="0"/>
                            </a:rPr>
                            <m:t>𝑡</m:t>
                          </m:r>
                        </m:den>
                      </m:f>
                    </m:oMath>
                  </m:oMathPara>
                </a14:m>
                <a:endParaRPr lang="en-US" dirty="0"/>
              </a:p>
            </p:txBody>
          </p:sp>
        </mc:Choice>
        <mc:Fallback>
          <p:sp>
            <p:nvSpPr>
              <p:cNvPr id="4" name="Rectangle 3">
                <a:extLst>
                  <a:ext uri="{FF2B5EF4-FFF2-40B4-BE49-F238E27FC236}">
                    <a16:creationId xmlns:a16="http://schemas.microsoft.com/office/drawing/2014/main" id="{8238F237-6CA9-EE4D-8CC5-92FE28CD5528}"/>
                  </a:ext>
                </a:extLst>
              </p:cNvPr>
              <p:cNvSpPr>
                <a:spLocks noRot="1" noChangeAspect="1" noMove="1" noResize="1" noEditPoints="1" noAdjustHandles="1" noChangeArrowheads="1" noChangeShapeType="1" noTextEdit="1"/>
              </p:cNvSpPr>
              <p:nvPr/>
            </p:nvSpPr>
            <p:spPr>
              <a:xfrm>
                <a:off x="4500603" y="4343960"/>
                <a:ext cx="965585" cy="615040"/>
              </a:xfrm>
              <a:prstGeom prst="rect">
                <a:avLst/>
              </a:prstGeom>
              <a:blipFill>
                <a:blip r:embed="rId6"/>
                <a:stretch>
                  <a:fillRect b="-408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5E428853-829A-5C41-94BE-379A3024F1EE}"/>
                  </a:ext>
                </a:extLst>
              </p:cNvPr>
              <p:cNvSpPr/>
              <p:nvPr/>
            </p:nvSpPr>
            <p:spPr>
              <a:xfrm>
                <a:off x="4517133" y="4986972"/>
                <a:ext cx="962699"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𝑣</m:t>
                      </m:r>
                      <m:r>
                        <a:rPr lang="en-US" i="0">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𝜔</m:t>
                      </m:r>
                    </m:oMath>
                  </m:oMathPara>
                </a14:m>
                <a:endParaRPr lang="en-US" dirty="0"/>
              </a:p>
            </p:txBody>
          </p:sp>
        </mc:Choice>
        <mc:Fallback>
          <p:sp>
            <p:nvSpPr>
              <p:cNvPr id="6" name="Rectangle 5">
                <a:extLst>
                  <a:ext uri="{FF2B5EF4-FFF2-40B4-BE49-F238E27FC236}">
                    <a16:creationId xmlns:a16="http://schemas.microsoft.com/office/drawing/2014/main" id="{5E428853-829A-5C41-94BE-379A3024F1EE}"/>
                  </a:ext>
                </a:extLst>
              </p:cNvPr>
              <p:cNvSpPr>
                <a:spLocks noRot="1" noChangeAspect="1" noMove="1" noResize="1" noEditPoints="1" noAdjustHandles="1" noChangeArrowheads="1" noChangeShapeType="1" noTextEdit="1"/>
              </p:cNvSpPr>
              <p:nvPr/>
            </p:nvSpPr>
            <p:spPr>
              <a:xfrm>
                <a:off x="4517133" y="4986972"/>
                <a:ext cx="96269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93A66AD2-30AA-1E4E-9864-89CDD27E1402}"/>
                  </a:ext>
                </a:extLst>
              </p:cNvPr>
              <p:cNvSpPr/>
              <p:nvPr/>
            </p:nvSpPr>
            <p:spPr>
              <a:xfrm>
                <a:off x="4517133" y="5404551"/>
                <a:ext cx="1006236" cy="56714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n-US">
                              <a:latin typeface="Cambria Math" panose="02040503050406030204" pitchFamily="18" charset="0"/>
                            </a:rPr>
                          </m:ctrlPr>
                        </m:fPr>
                        <m:num>
                          <m:r>
                            <a:rPr lang="en-US" i="1">
                              <a:latin typeface="Cambria Math" panose="02040503050406030204" pitchFamily="18" charset="0"/>
                            </a:rPr>
                            <m:t>𝑣</m:t>
                          </m:r>
                        </m:num>
                        <m:den>
                          <m:r>
                            <a:rPr lang="en-US" i="1">
                              <a:latin typeface="Cambria Math" panose="02040503050406030204" pitchFamily="18" charset="0"/>
                            </a:rPr>
                            <m:t>𝑡</m:t>
                          </m:r>
                        </m:den>
                      </m:f>
                      <m:r>
                        <a:rPr lang="en-US" i="0">
                          <a:latin typeface="Cambria Math" panose="02040503050406030204" pitchFamily="18" charset="0"/>
                        </a:rPr>
                        <m:t>=</m:t>
                      </m:r>
                      <m:r>
                        <a:rPr lang="en-US" i="1">
                          <a:latin typeface="Cambria Math" panose="02040503050406030204" pitchFamily="18" charset="0"/>
                        </a:rPr>
                        <m:t>𝑟</m:t>
                      </m:r>
                      <m:f>
                        <m:fPr>
                          <m:ctrlPr>
                            <a:rPr lang="en-US" i="1">
                              <a:latin typeface="Cambria Math" panose="02040503050406030204" pitchFamily="18" charset="0"/>
                            </a:rPr>
                          </m:ctrlPr>
                        </m:fPr>
                        <m:num>
                          <m:r>
                            <a:rPr lang="en-US" i="1">
                              <a:latin typeface="Cambria Math" panose="02040503050406030204" pitchFamily="18" charset="0"/>
                            </a:rPr>
                            <m:t>𝜔</m:t>
                          </m:r>
                        </m:num>
                        <m:den>
                          <m:r>
                            <a:rPr lang="en-US" i="1">
                              <a:latin typeface="Cambria Math" panose="02040503050406030204" pitchFamily="18" charset="0"/>
                            </a:rPr>
                            <m:t>𝑡</m:t>
                          </m:r>
                        </m:den>
                      </m:f>
                    </m:oMath>
                  </m:oMathPara>
                </a14:m>
                <a:endParaRPr lang="en-US" dirty="0"/>
              </a:p>
            </p:txBody>
          </p:sp>
        </mc:Choice>
        <mc:Fallback>
          <p:sp>
            <p:nvSpPr>
              <p:cNvPr id="7" name="Rectangle 6">
                <a:extLst>
                  <a:ext uri="{FF2B5EF4-FFF2-40B4-BE49-F238E27FC236}">
                    <a16:creationId xmlns:a16="http://schemas.microsoft.com/office/drawing/2014/main" id="{93A66AD2-30AA-1E4E-9864-89CDD27E1402}"/>
                  </a:ext>
                </a:extLst>
              </p:cNvPr>
              <p:cNvSpPr>
                <a:spLocks noRot="1" noChangeAspect="1" noMove="1" noResize="1" noEditPoints="1" noAdjustHandles="1" noChangeArrowheads="1" noChangeShapeType="1" noTextEdit="1"/>
              </p:cNvSpPr>
              <p:nvPr/>
            </p:nvSpPr>
            <p:spPr>
              <a:xfrm>
                <a:off x="4517133" y="5404551"/>
                <a:ext cx="1006236" cy="567143"/>
              </a:xfrm>
              <a:prstGeom prst="rect">
                <a:avLst/>
              </a:prstGeom>
              <a:blipFill>
                <a:blip r:embed="rId8"/>
                <a:stretch>
                  <a:fillRect b="-22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BB993A72-185F-3847-9AFA-AA0A76DB2F78}"/>
                  </a:ext>
                </a:extLst>
              </p:cNvPr>
              <p:cNvSpPr/>
              <p:nvPr/>
            </p:nvSpPr>
            <p:spPr>
              <a:xfrm>
                <a:off x="4541947" y="6203796"/>
                <a:ext cx="937885"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𝑎</m:t>
                      </m:r>
                      <m:r>
                        <a:rPr lang="en-US" i="0">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𝛼</m:t>
                      </m:r>
                    </m:oMath>
                  </m:oMathPara>
                </a14:m>
                <a:endParaRPr lang="en-US" dirty="0"/>
              </a:p>
            </p:txBody>
          </p:sp>
        </mc:Choice>
        <mc:Fallback>
          <p:sp>
            <p:nvSpPr>
              <p:cNvPr id="8" name="Rectangle 7">
                <a:extLst>
                  <a:ext uri="{FF2B5EF4-FFF2-40B4-BE49-F238E27FC236}">
                    <a16:creationId xmlns:a16="http://schemas.microsoft.com/office/drawing/2014/main" id="{BB993A72-185F-3847-9AFA-AA0A76DB2F78}"/>
                  </a:ext>
                </a:extLst>
              </p:cNvPr>
              <p:cNvSpPr>
                <a:spLocks noRot="1" noChangeAspect="1" noMove="1" noResize="1" noEditPoints="1" noAdjustHandles="1" noChangeArrowheads="1" noChangeShapeType="1" noTextEdit="1"/>
              </p:cNvSpPr>
              <p:nvPr/>
            </p:nvSpPr>
            <p:spPr>
              <a:xfrm>
                <a:off x="4541947" y="6203796"/>
                <a:ext cx="937885" cy="369332"/>
              </a:xfrm>
              <a:prstGeom prst="rect">
                <a:avLst/>
              </a:prstGeom>
              <a:blipFill>
                <a:blip r:embed="rId9"/>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2" grpId="0"/>
      <p:bldP spid="3" grpId="0"/>
      <p:bldP spid="4"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0"/>
            <a:ext cx="8229600" cy="1143000"/>
          </a:xfrm>
        </p:spPr>
        <p:txBody>
          <a:bodyPr/>
          <a:lstStyle/>
          <a:p>
            <a:pPr eaLnBrk="1" hangingPunct="1"/>
            <a:r>
              <a:rPr lang="en-US" altLang="en-US"/>
              <a:t>Torque, </a:t>
            </a:r>
            <a:r>
              <a:rPr lang="el-GR" altLang="en-US"/>
              <a:t>τ</a:t>
            </a:r>
            <a:endParaRPr lang="en-US" altLang="en-US"/>
          </a:p>
        </p:txBody>
      </p:sp>
      <p:pic>
        <p:nvPicPr>
          <p:cNvPr id="4099" name="Picture 2" descr="gri12117_08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4191000" cy="390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pic>
        <p:nvPicPr>
          <p:cNvPr id="4101" name="Picture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0200" y="1295400"/>
            <a:ext cx="152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6"/>
          <p:cNvSpPr txBox="1">
            <a:spLocks noChangeArrowheads="1"/>
          </p:cNvSpPr>
          <p:nvPr/>
        </p:nvSpPr>
        <p:spPr bwMode="auto">
          <a:xfrm>
            <a:off x="4114800" y="2438400"/>
            <a:ext cx="5029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800" dirty="0"/>
              <a:t>Torque depends on the applied force and lever-arm.</a:t>
            </a:r>
          </a:p>
          <a:p>
            <a:pPr algn="ctr" eaLnBrk="1" hangingPunct="1">
              <a:spcBef>
                <a:spcPct val="0"/>
              </a:spcBef>
              <a:buFontTx/>
              <a:buNone/>
            </a:pPr>
            <a:r>
              <a:rPr lang="en-US" altLang="en-US" sz="2800" dirty="0"/>
              <a:t> </a:t>
            </a:r>
          </a:p>
          <a:p>
            <a:pPr algn="ctr" eaLnBrk="1" hangingPunct="1">
              <a:spcBef>
                <a:spcPct val="0"/>
              </a:spcBef>
              <a:buFontTx/>
              <a:buNone/>
            </a:pPr>
            <a:r>
              <a:rPr lang="en-US" altLang="en-US" sz="2800" dirty="0"/>
              <a:t>Torque = Force x lever-arm</a:t>
            </a:r>
          </a:p>
        </p:txBody>
      </p:sp>
      <p:sp>
        <p:nvSpPr>
          <p:cNvPr id="4103" name="TextBox 7"/>
          <p:cNvSpPr txBox="1">
            <a:spLocks noChangeArrowheads="1"/>
          </p:cNvSpPr>
          <p:nvPr/>
        </p:nvSpPr>
        <p:spPr bwMode="auto">
          <a:xfrm>
            <a:off x="0" y="5041900"/>
            <a:ext cx="8686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t>Torque is a vector. It comes in clockwise and counter-clock wise directions.  Unit of torque = N•m</a:t>
            </a:r>
          </a:p>
        </p:txBody>
      </p:sp>
    </p:spTree>
    <p:extLst>
      <p:ext uri="{BB962C8B-B14F-4D97-AF65-F5344CB8AC3E}">
        <p14:creationId xmlns:p14="http://schemas.microsoft.com/office/powerpoint/2010/main" val="21715853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fade">
                                      <p:cBhvr>
                                        <p:cTn id="7" dur="2000"/>
                                        <p:tgtEl>
                                          <p:spTgt spid="41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102">
                                            <p:txEl>
                                              <p:pRg st="0" end="0"/>
                                            </p:txEl>
                                          </p:spTgt>
                                        </p:tgtEl>
                                        <p:attrNameLst>
                                          <p:attrName>style.visibility</p:attrName>
                                        </p:attrNameLst>
                                      </p:cBhvr>
                                      <p:to>
                                        <p:strVal val="visible"/>
                                      </p:to>
                                    </p:set>
                                    <p:animEffect transition="in" filter="wipe(down)">
                                      <p:cBhvr>
                                        <p:cTn id="12" dur="500"/>
                                        <p:tgtEl>
                                          <p:spTgt spid="410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102">
                                            <p:txEl>
                                              <p:pRg st="1" end="1"/>
                                            </p:txEl>
                                          </p:spTgt>
                                        </p:tgtEl>
                                        <p:attrNameLst>
                                          <p:attrName>style.visibility</p:attrName>
                                        </p:attrNameLst>
                                      </p:cBhvr>
                                      <p:to>
                                        <p:strVal val="visible"/>
                                      </p:to>
                                    </p:set>
                                    <p:animEffect transition="in" filter="wipe(down)">
                                      <p:cBhvr>
                                        <p:cTn id="17" dur="500"/>
                                        <p:tgtEl>
                                          <p:spTgt spid="410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102">
                                            <p:txEl>
                                              <p:pRg st="2" end="2"/>
                                            </p:txEl>
                                          </p:spTgt>
                                        </p:tgtEl>
                                        <p:attrNameLst>
                                          <p:attrName>style.visibility</p:attrName>
                                        </p:attrNameLst>
                                      </p:cBhvr>
                                      <p:to>
                                        <p:strVal val="visible"/>
                                      </p:to>
                                    </p:set>
                                    <p:animEffect transition="in" filter="wipe(down)">
                                      <p:cBhvr>
                                        <p:cTn id="22" dur="500"/>
                                        <p:tgtEl>
                                          <p:spTgt spid="4102">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099"/>
                                        </p:tgtEl>
                                        <p:attrNameLst>
                                          <p:attrName>style.visibility</p:attrName>
                                        </p:attrNameLst>
                                      </p:cBhvr>
                                      <p:to>
                                        <p:strVal val="visible"/>
                                      </p:to>
                                    </p:set>
                                    <p:animEffect transition="in" filter="fade">
                                      <p:cBhvr>
                                        <p:cTn id="27" dur="2000"/>
                                        <p:tgtEl>
                                          <p:spTgt spid="409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103">
                                            <p:txEl>
                                              <p:pRg st="0" end="0"/>
                                            </p:txEl>
                                          </p:spTgt>
                                        </p:tgtEl>
                                        <p:attrNameLst>
                                          <p:attrName>style.visibility</p:attrName>
                                        </p:attrNameLst>
                                      </p:cBhvr>
                                      <p:to>
                                        <p:strVal val="visible"/>
                                      </p:to>
                                    </p:set>
                                    <p:animEffect transition="in" filter="fade">
                                      <p:cBhvr>
                                        <p:cTn id="32" dur="2000"/>
                                        <p:tgtEl>
                                          <p:spTgt spid="41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build="p"/>
      <p:bldP spid="410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altLang="en-US"/>
              <a:t>Newton’s 2</a:t>
            </a:r>
            <a:r>
              <a:rPr lang="en-US" altLang="en-US" baseline="30000"/>
              <a:t>nd</a:t>
            </a:r>
            <a:r>
              <a:rPr lang="en-US" altLang="en-US"/>
              <a:t> law and</a:t>
            </a:r>
            <a:br>
              <a:rPr lang="en-US" altLang="en-US"/>
            </a:br>
            <a:r>
              <a:rPr lang="en-US" altLang="en-US"/>
              <a:t>Rotational Inertia</a:t>
            </a:r>
          </a:p>
        </p:txBody>
      </p:sp>
      <p:pic>
        <p:nvPicPr>
          <p:cNvPr id="1945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828800"/>
            <a:ext cx="3530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FCDCF0E5-547D-E740-96D0-49EC06771118}"/>
                  </a:ext>
                </a:extLst>
              </p:cNvPr>
              <p:cNvSpPr/>
              <p:nvPr/>
            </p:nvSpPr>
            <p:spPr>
              <a:xfrm>
                <a:off x="1676400" y="2362200"/>
                <a:ext cx="1306512" cy="46166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𝐹</m:t>
                      </m:r>
                      <m:r>
                        <a:rPr lang="en-US" sz="2400" i="0">
                          <a:latin typeface="Cambria Math" panose="02040503050406030204" pitchFamily="18" charset="0"/>
                        </a:rPr>
                        <m:t>=</m:t>
                      </m:r>
                      <m:r>
                        <a:rPr lang="en-US" sz="2400" i="1">
                          <a:latin typeface="Cambria Math" panose="02040503050406030204" pitchFamily="18" charset="0"/>
                        </a:rPr>
                        <m:t>𝑚𝑎</m:t>
                      </m:r>
                    </m:oMath>
                  </m:oMathPara>
                </a14:m>
                <a:endParaRPr lang="en-US" sz="2400" dirty="0"/>
              </a:p>
            </p:txBody>
          </p:sp>
        </mc:Choice>
        <mc:Fallback>
          <p:sp>
            <p:nvSpPr>
              <p:cNvPr id="2" name="Rectangle 1">
                <a:extLst>
                  <a:ext uri="{FF2B5EF4-FFF2-40B4-BE49-F238E27FC236}">
                    <a16:creationId xmlns:a16="http://schemas.microsoft.com/office/drawing/2014/main" id="{FCDCF0E5-547D-E740-96D0-49EC06771118}"/>
                  </a:ext>
                </a:extLst>
              </p:cNvPr>
              <p:cNvSpPr>
                <a:spLocks noRot="1" noChangeAspect="1" noMove="1" noResize="1" noEditPoints="1" noAdjustHandles="1" noChangeArrowheads="1" noChangeShapeType="1" noTextEdit="1"/>
              </p:cNvSpPr>
              <p:nvPr/>
            </p:nvSpPr>
            <p:spPr>
              <a:xfrm>
                <a:off x="1676400" y="2362200"/>
                <a:ext cx="1306512"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96F3241B-2C26-EA4B-A241-286809B11223}"/>
                  </a:ext>
                </a:extLst>
              </p:cNvPr>
              <p:cNvSpPr/>
              <p:nvPr/>
            </p:nvSpPr>
            <p:spPr>
              <a:xfrm>
                <a:off x="1676400" y="3057257"/>
                <a:ext cx="1598258" cy="46166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𝑟𝐹</m:t>
                      </m:r>
                      <m:r>
                        <a:rPr lang="en-US" sz="2400" i="0">
                          <a:latin typeface="Cambria Math" panose="02040503050406030204" pitchFamily="18" charset="0"/>
                        </a:rPr>
                        <m:t>=</m:t>
                      </m:r>
                      <m:r>
                        <a:rPr lang="en-US" sz="2400" i="1">
                          <a:latin typeface="Cambria Math" panose="02040503050406030204" pitchFamily="18" charset="0"/>
                        </a:rPr>
                        <m:t>𝑚𝑟𝑎</m:t>
                      </m:r>
                    </m:oMath>
                  </m:oMathPara>
                </a14:m>
                <a:endParaRPr lang="en-US" sz="2400" dirty="0"/>
              </a:p>
            </p:txBody>
          </p:sp>
        </mc:Choice>
        <mc:Fallback>
          <p:sp>
            <p:nvSpPr>
              <p:cNvPr id="3" name="Rectangle 2">
                <a:extLst>
                  <a:ext uri="{FF2B5EF4-FFF2-40B4-BE49-F238E27FC236}">
                    <a16:creationId xmlns:a16="http://schemas.microsoft.com/office/drawing/2014/main" id="{96F3241B-2C26-EA4B-A241-286809B11223}"/>
                  </a:ext>
                </a:extLst>
              </p:cNvPr>
              <p:cNvSpPr>
                <a:spLocks noRot="1" noChangeAspect="1" noMove="1" noResize="1" noEditPoints="1" noAdjustHandles="1" noChangeArrowheads="1" noChangeShapeType="1" noTextEdit="1"/>
              </p:cNvSpPr>
              <p:nvPr/>
            </p:nvSpPr>
            <p:spPr>
              <a:xfrm>
                <a:off x="1676400" y="3057257"/>
                <a:ext cx="1598258"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D51237B5-7908-1A47-82BE-26B05FE6A14F}"/>
                  </a:ext>
                </a:extLst>
              </p:cNvPr>
              <p:cNvSpPr/>
              <p:nvPr/>
            </p:nvSpPr>
            <p:spPr>
              <a:xfrm>
                <a:off x="1633246" y="3602985"/>
                <a:ext cx="1758751" cy="46166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𝑟𝐹</m:t>
                      </m:r>
                      <m:r>
                        <a:rPr lang="en-US" sz="2400" i="0">
                          <a:latin typeface="Cambria Math" panose="02040503050406030204" pitchFamily="18" charset="0"/>
                        </a:rPr>
                        <m:t>=</m:t>
                      </m:r>
                      <m:r>
                        <a:rPr lang="en-US" sz="2400" i="1">
                          <a:latin typeface="Cambria Math" panose="02040503050406030204" pitchFamily="18" charset="0"/>
                        </a:rPr>
                        <m:t>𝑚𝑟𝑟</m:t>
                      </m:r>
                      <m:r>
                        <a:rPr lang="en-US" sz="2400" i="1">
                          <a:latin typeface="Cambria Math" panose="02040503050406030204" pitchFamily="18" charset="0"/>
                        </a:rPr>
                        <m:t>𝛼</m:t>
                      </m:r>
                    </m:oMath>
                  </m:oMathPara>
                </a14:m>
                <a:endParaRPr lang="en-US" sz="2400" dirty="0"/>
              </a:p>
            </p:txBody>
          </p:sp>
        </mc:Choice>
        <mc:Fallback>
          <p:sp>
            <p:nvSpPr>
              <p:cNvPr id="6" name="Rectangle 5">
                <a:extLst>
                  <a:ext uri="{FF2B5EF4-FFF2-40B4-BE49-F238E27FC236}">
                    <a16:creationId xmlns:a16="http://schemas.microsoft.com/office/drawing/2014/main" id="{D51237B5-7908-1A47-82BE-26B05FE6A14F}"/>
                  </a:ext>
                </a:extLst>
              </p:cNvPr>
              <p:cNvSpPr>
                <a:spLocks noRot="1" noChangeAspect="1" noMove="1" noResize="1" noEditPoints="1" noAdjustHandles="1" noChangeArrowheads="1" noChangeShapeType="1" noTextEdit="1"/>
              </p:cNvSpPr>
              <p:nvPr/>
            </p:nvSpPr>
            <p:spPr>
              <a:xfrm>
                <a:off x="1633246" y="3602985"/>
                <a:ext cx="1758751"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0F07CFE3-E9B6-BC46-86A8-07020FD04F56}"/>
                  </a:ext>
                </a:extLst>
              </p:cNvPr>
              <p:cNvSpPr/>
              <p:nvPr/>
            </p:nvSpPr>
            <p:spPr>
              <a:xfrm>
                <a:off x="1822785" y="4148713"/>
                <a:ext cx="1775743" cy="46166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𝑟𝐹</m:t>
                      </m:r>
                      <m:r>
                        <a:rPr lang="en-US" sz="2400" i="0">
                          <a:latin typeface="Cambria Math" panose="02040503050406030204" pitchFamily="18" charset="0"/>
                        </a:rPr>
                        <m:t>=</m:t>
                      </m:r>
                      <m:r>
                        <a:rPr lang="en-US" sz="2400" i="1">
                          <a:latin typeface="Cambria Math" panose="02040503050406030204" pitchFamily="18" charset="0"/>
                        </a:rPr>
                        <m:t>𝑚</m:t>
                      </m:r>
                      <m:sSup>
                        <m:sSupPr>
                          <m:ctrlPr>
                            <a:rPr lang="en-US" sz="2400" i="1">
                              <a:latin typeface="Cambria Math" panose="02040503050406030204" pitchFamily="18" charset="0"/>
                            </a:rPr>
                          </m:ctrlPr>
                        </m:sSupPr>
                        <m:e>
                          <m:r>
                            <a:rPr lang="en-US" sz="2400" i="1">
                              <a:latin typeface="Cambria Math" panose="02040503050406030204" pitchFamily="18" charset="0"/>
                            </a:rPr>
                            <m:t>𝑟</m:t>
                          </m:r>
                        </m:e>
                        <m:sup>
                          <m:r>
                            <a:rPr lang="en-US" sz="2400" i="0">
                              <a:latin typeface="Cambria Math" panose="02040503050406030204" pitchFamily="18" charset="0"/>
                            </a:rPr>
                            <m:t>2</m:t>
                          </m:r>
                        </m:sup>
                      </m:sSup>
                      <m:r>
                        <a:rPr lang="en-US" sz="2400" i="1">
                          <a:latin typeface="Cambria Math" panose="02040503050406030204" pitchFamily="18" charset="0"/>
                        </a:rPr>
                        <m:t>𝛼</m:t>
                      </m:r>
                    </m:oMath>
                  </m:oMathPara>
                </a14:m>
                <a:endParaRPr lang="en-US" sz="2400" dirty="0"/>
              </a:p>
            </p:txBody>
          </p:sp>
        </mc:Choice>
        <mc:Fallback>
          <p:sp>
            <p:nvSpPr>
              <p:cNvPr id="7" name="Rectangle 6">
                <a:extLst>
                  <a:ext uri="{FF2B5EF4-FFF2-40B4-BE49-F238E27FC236}">
                    <a16:creationId xmlns:a16="http://schemas.microsoft.com/office/drawing/2014/main" id="{0F07CFE3-E9B6-BC46-86A8-07020FD04F56}"/>
                  </a:ext>
                </a:extLst>
              </p:cNvPr>
              <p:cNvSpPr>
                <a:spLocks noRot="1" noChangeAspect="1" noMove="1" noResize="1" noEditPoints="1" noAdjustHandles="1" noChangeArrowheads="1" noChangeShapeType="1" noTextEdit="1"/>
              </p:cNvSpPr>
              <p:nvPr/>
            </p:nvSpPr>
            <p:spPr>
              <a:xfrm>
                <a:off x="1822785" y="4148713"/>
                <a:ext cx="1775743"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31CF5541-22A3-B04B-949A-BE744289FCA2}"/>
                  </a:ext>
                </a:extLst>
              </p:cNvPr>
              <p:cNvSpPr/>
              <p:nvPr/>
            </p:nvSpPr>
            <p:spPr>
              <a:xfrm>
                <a:off x="2028580" y="4630846"/>
                <a:ext cx="1286058" cy="52322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𝜏</m:t>
                      </m:r>
                      <m:r>
                        <a:rPr lang="en-US" sz="2800" i="0">
                          <a:latin typeface="Cambria Math" panose="02040503050406030204" pitchFamily="18" charset="0"/>
                        </a:rPr>
                        <m:t>=</m:t>
                      </m:r>
                      <m:r>
                        <a:rPr lang="en-US" sz="2800" i="1">
                          <a:latin typeface="Cambria Math" panose="02040503050406030204" pitchFamily="18" charset="0"/>
                        </a:rPr>
                        <m:t>𝐼</m:t>
                      </m:r>
                      <m:r>
                        <a:rPr lang="en-US" sz="2800" i="1">
                          <a:latin typeface="Cambria Math" panose="02040503050406030204" pitchFamily="18" charset="0"/>
                        </a:rPr>
                        <m:t>𝛼</m:t>
                      </m:r>
                    </m:oMath>
                  </m:oMathPara>
                </a14:m>
                <a:endParaRPr lang="en-US" sz="2800" dirty="0"/>
              </a:p>
            </p:txBody>
          </p:sp>
        </mc:Choice>
        <mc:Fallback>
          <p:sp>
            <p:nvSpPr>
              <p:cNvPr id="8" name="Rectangle 7">
                <a:extLst>
                  <a:ext uri="{FF2B5EF4-FFF2-40B4-BE49-F238E27FC236}">
                    <a16:creationId xmlns:a16="http://schemas.microsoft.com/office/drawing/2014/main" id="{31CF5541-22A3-B04B-949A-BE744289FCA2}"/>
                  </a:ext>
                </a:extLst>
              </p:cNvPr>
              <p:cNvSpPr>
                <a:spLocks noRot="1" noChangeAspect="1" noMove="1" noResize="1" noEditPoints="1" noAdjustHandles="1" noChangeArrowheads="1" noChangeShapeType="1" noTextEdit="1"/>
              </p:cNvSpPr>
              <p:nvPr/>
            </p:nvSpPr>
            <p:spPr>
              <a:xfrm>
                <a:off x="2028580" y="4630846"/>
                <a:ext cx="1286058"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0696325C-97B2-2B4F-BAAA-EF4F9ED4A2B9}"/>
                  </a:ext>
                </a:extLst>
              </p:cNvPr>
              <p:cNvSpPr/>
              <p:nvPr/>
            </p:nvSpPr>
            <p:spPr>
              <a:xfrm>
                <a:off x="3733800" y="4784734"/>
                <a:ext cx="1828799" cy="523220"/>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𝐼</m:t>
                      </m:r>
                      <m:r>
                        <a:rPr lang="en-US" sz="2800" i="0">
                          <a:latin typeface="Cambria Math" panose="02040503050406030204" pitchFamily="18" charset="0"/>
                        </a:rPr>
                        <m:t>=</m:t>
                      </m:r>
                      <m:r>
                        <a:rPr lang="en-US" sz="2800" i="1">
                          <a:latin typeface="Cambria Math" panose="02040503050406030204" pitchFamily="18" charset="0"/>
                        </a:rPr>
                        <m:t>𝑚</m:t>
                      </m:r>
                      <m:sSup>
                        <m:sSupPr>
                          <m:ctrlPr>
                            <a:rPr lang="en-US" sz="2800" i="1">
                              <a:latin typeface="Cambria Math" panose="02040503050406030204" pitchFamily="18" charset="0"/>
                            </a:rPr>
                          </m:ctrlPr>
                        </m:sSupPr>
                        <m:e>
                          <m:r>
                            <a:rPr lang="en-US" sz="2800" i="1">
                              <a:latin typeface="Cambria Math" panose="02040503050406030204" pitchFamily="18" charset="0"/>
                            </a:rPr>
                            <m:t>𝑟</m:t>
                          </m:r>
                        </m:e>
                        <m:sup>
                          <m:r>
                            <a:rPr lang="en-US" sz="2800" i="0">
                              <a:latin typeface="Cambria Math" panose="02040503050406030204" pitchFamily="18" charset="0"/>
                            </a:rPr>
                            <m:t>2</m:t>
                          </m:r>
                        </m:sup>
                      </m:sSup>
                    </m:oMath>
                  </m:oMathPara>
                </a14:m>
                <a:endParaRPr lang="en-US" sz="2800" dirty="0"/>
              </a:p>
            </p:txBody>
          </p:sp>
        </mc:Choice>
        <mc:Fallback>
          <p:sp>
            <p:nvSpPr>
              <p:cNvPr id="9" name="Rectangle 8">
                <a:extLst>
                  <a:ext uri="{FF2B5EF4-FFF2-40B4-BE49-F238E27FC236}">
                    <a16:creationId xmlns:a16="http://schemas.microsoft.com/office/drawing/2014/main" id="{0696325C-97B2-2B4F-BAAA-EF4F9ED4A2B9}"/>
                  </a:ext>
                </a:extLst>
              </p:cNvPr>
              <p:cNvSpPr>
                <a:spLocks noRot="1" noChangeAspect="1" noMove="1" noResize="1" noEditPoints="1" noAdjustHandles="1" noChangeArrowheads="1" noChangeShapeType="1" noTextEdit="1"/>
              </p:cNvSpPr>
              <p:nvPr/>
            </p:nvSpPr>
            <p:spPr>
              <a:xfrm>
                <a:off x="3733800" y="4784734"/>
                <a:ext cx="1828799" cy="523220"/>
              </a:xfrm>
              <a:prstGeom prst="rect">
                <a:avLst/>
              </a:prstGeom>
              <a:blipFill>
                <a:blip r:embed="rId8"/>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5CA04F9F-63B2-D444-AC0C-E8EE9BCEFEB2}"/>
              </a:ext>
            </a:extLst>
          </p:cNvPr>
          <p:cNvSpPr txBox="1"/>
          <p:nvPr/>
        </p:nvSpPr>
        <p:spPr>
          <a:xfrm>
            <a:off x="3962400" y="5486400"/>
            <a:ext cx="4572000" cy="369332"/>
          </a:xfrm>
          <a:prstGeom prst="rect">
            <a:avLst/>
          </a:prstGeom>
          <a:noFill/>
        </p:spPr>
        <p:txBody>
          <a:bodyPr wrap="square" rtlCol="0">
            <a:spAutoFit/>
          </a:bodyPr>
          <a:lstStyle/>
          <a:p>
            <a:r>
              <a:rPr lang="en-US" i="1" dirty="0"/>
              <a:t>I</a:t>
            </a:r>
            <a:r>
              <a:rPr lang="en-US" dirty="0"/>
              <a:t> = Rotational Inertia or Moment of inertia.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09600" y="1066800"/>
            <a:ext cx="7772400" cy="1143000"/>
          </a:xfrm>
        </p:spPr>
        <p:txBody>
          <a:bodyPr/>
          <a:lstStyle/>
          <a:p>
            <a:pPr eaLnBrk="1" hangingPunct="1"/>
            <a:r>
              <a:rPr lang="en-US" altLang="en-US" sz="4000" b="1">
                <a:solidFill>
                  <a:srgbClr val="000000"/>
                </a:solidFill>
              </a:rPr>
              <a:t>NEWTON’S SECOND LAW FOR A RIGID BODY ROTATING ABOUT A FIXED AXIS</a:t>
            </a:r>
            <a:br>
              <a:rPr lang="en-US" altLang="en-US" sz="4000" b="1">
                <a:solidFill>
                  <a:srgbClr val="000000"/>
                </a:solidFill>
              </a:rPr>
            </a:br>
            <a:endParaRPr lang="en-US" altLang="en-US" sz="4000" b="1">
              <a:solidFill>
                <a:srgbClr val="000000"/>
              </a:solidFill>
            </a:endParaRPr>
          </a:p>
        </p:txBody>
      </p:sp>
      <p:pic>
        <p:nvPicPr>
          <p:cNvPr id="20482" name="Picture 4" descr="math098"/>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667000"/>
            <a:ext cx="8382000" cy="1408113"/>
          </a:xfrm>
        </p:spPr>
      </p:pic>
      <p:pic>
        <p:nvPicPr>
          <p:cNvPr id="20483" name="Picture 6" descr="math03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286000" y="4572000"/>
            <a:ext cx="2857500" cy="998538"/>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altLang="en-US" sz="4000"/>
              <a:t>Moment of Inertia of point masses</a:t>
            </a:r>
          </a:p>
        </p:txBody>
      </p:sp>
      <p:graphicFrame>
        <p:nvGraphicFramePr>
          <p:cNvPr id="21506" name="Object 8"/>
          <p:cNvGraphicFramePr>
            <a:graphicFrameLocks noGrp="1" noChangeAspect="1"/>
          </p:cNvGraphicFramePr>
          <p:nvPr>
            <p:ph sz="half" idx="1"/>
          </p:nvPr>
        </p:nvGraphicFramePr>
        <p:xfrm>
          <a:off x="2981325" y="1524000"/>
          <a:ext cx="3181350" cy="2379663"/>
        </p:xfrm>
        <a:graphic>
          <a:graphicData uri="http://schemas.openxmlformats.org/presentationml/2006/ole">
            <mc:AlternateContent xmlns:mc="http://schemas.openxmlformats.org/markup-compatibility/2006">
              <mc:Choice xmlns:v="urn:schemas-microsoft-com:vml" Requires="v">
                <p:oleObj spid="_x0000_s21520" name="Bitmap Image" r:id="rId3" imgW="2343477" imgH="1752381" progId="Paint.Picture">
                  <p:embed/>
                </p:oleObj>
              </mc:Choice>
              <mc:Fallback>
                <p:oleObj name="Bitmap Image" r:id="rId3" imgW="2343477" imgH="1752381" progId="Paint.Picture">
                  <p:embed/>
                  <p:pic>
                    <p:nvPicPr>
                      <p:cNvPr id="0" name="Object 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1325" y="1524000"/>
                        <a:ext cx="3181350" cy="237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1028" name="Picture 11" descr="math034"/>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2438400" y="4267200"/>
            <a:ext cx="4010025" cy="958850"/>
          </a:xfrm>
        </p:spPr>
      </p:pic>
      <p:sp>
        <p:nvSpPr>
          <p:cNvPr id="2" name="Rectangle 1"/>
          <p:cNvSpPr>
            <a:spLocks noChangeArrowheads="1"/>
          </p:cNvSpPr>
          <p:nvPr/>
        </p:nvSpPr>
        <p:spPr bwMode="auto">
          <a:xfrm>
            <a:off x="1447800" y="5715000"/>
            <a:ext cx="5715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Arial" pitchFamily="34" charset="0"/>
              </a:rPr>
              <a:t>Moment of inertia (or Rotational inertia) is a scalar. </a:t>
            </a:r>
          </a:p>
          <a:p>
            <a:pPr eaLnBrk="1" hangingPunct="1">
              <a:spcBef>
                <a:spcPct val="0"/>
              </a:spcBef>
              <a:buFontTx/>
              <a:buNone/>
            </a:pPr>
            <a:r>
              <a:rPr lang="en-US" altLang="en-US" sz="1800" dirty="0">
                <a:latin typeface="Arial" pitchFamily="34" charset="0"/>
              </a:rPr>
              <a:t> </a:t>
            </a:r>
          </a:p>
          <a:p>
            <a:pPr eaLnBrk="1" hangingPunct="1">
              <a:spcBef>
                <a:spcPct val="0"/>
              </a:spcBef>
              <a:buFontTx/>
              <a:buNone/>
            </a:pPr>
            <a:r>
              <a:rPr lang="en-US" altLang="en-US" sz="1800" dirty="0">
                <a:latin typeface="Arial" pitchFamily="34" charset="0"/>
              </a:rPr>
              <a:t>SI unit for I:  kg.m</a:t>
            </a:r>
            <a:r>
              <a:rPr lang="en-US" altLang="en-US" sz="1800" baseline="30000" dirty="0">
                <a:latin typeface="Arial" pitchFamily="34" charset="0"/>
              </a:rPr>
              <a:t>2</a:t>
            </a:r>
            <a:endParaRPr lang="en-US" altLang="en-US" sz="1800" dirty="0">
              <a:latin typeface="Arial" pitchFamily="34" charset="0"/>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9D9E05B4-1131-014F-9B71-814A569107BA}"/>
                  </a:ext>
                </a:extLst>
              </p:cNvPr>
              <p:cNvSpPr/>
              <p:nvPr/>
            </p:nvSpPr>
            <p:spPr>
              <a:xfrm>
                <a:off x="5017680" y="3770713"/>
                <a:ext cx="2861489" cy="46666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𝐼</m:t>
                      </m:r>
                      <m:r>
                        <a:rPr lang="en-US" sz="2400" i="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𝑚</m:t>
                          </m:r>
                        </m:e>
                        <m:sub>
                          <m:r>
                            <a:rPr lang="en-US" sz="2400" i="0">
                              <a:latin typeface="Cambria Math" panose="02040503050406030204" pitchFamily="18" charset="0"/>
                            </a:rPr>
                            <m:t>1</m:t>
                          </m:r>
                        </m:sub>
                      </m:sSub>
                      <m:sSubSup>
                        <m:sSubSupPr>
                          <m:ctrlPr>
                            <a:rPr lang="en-US" sz="2400" i="1">
                              <a:latin typeface="Cambria Math" panose="02040503050406030204" pitchFamily="18" charset="0"/>
                            </a:rPr>
                          </m:ctrlPr>
                        </m:sSubSupPr>
                        <m:e>
                          <m:r>
                            <a:rPr lang="en-US" sz="2400" i="1">
                              <a:latin typeface="Cambria Math" panose="02040503050406030204" pitchFamily="18" charset="0"/>
                            </a:rPr>
                            <m:t>𝑟</m:t>
                          </m:r>
                        </m:e>
                        <m:sub>
                          <m:r>
                            <a:rPr lang="en-US" sz="2400" i="0">
                              <a:latin typeface="Cambria Math" panose="02040503050406030204" pitchFamily="18" charset="0"/>
                            </a:rPr>
                            <m:t>1</m:t>
                          </m:r>
                        </m:sub>
                        <m:sup>
                          <m:r>
                            <a:rPr lang="en-US" sz="2400" i="0">
                              <a:latin typeface="Cambria Math" panose="02040503050406030204" pitchFamily="18" charset="0"/>
                            </a:rPr>
                            <m:t>2</m:t>
                          </m:r>
                        </m:sup>
                      </m:sSubSup>
                      <m:r>
                        <a:rPr lang="en-US" sz="2400" i="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𝑚</m:t>
                          </m:r>
                        </m:e>
                        <m:sub>
                          <m:r>
                            <a:rPr lang="en-US" sz="2400" i="0">
                              <a:latin typeface="Cambria Math" panose="02040503050406030204" pitchFamily="18" charset="0"/>
                            </a:rPr>
                            <m:t>2</m:t>
                          </m:r>
                        </m:sub>
                      </m:sSub>
                      <m:sSubSup>
                        <m:sSubSupPr>
                          <m:ctrlPr>
                            <a:rPr lang="en-US" sz="2400" i="1">
                              <a:latin typeface="Cambria Math" panose="02040503050406030204" pitchFamily="18" charset="0"/>
                            </a:rPr>
                          </m:ctrlPr>
                        </m:sSubSupPr>
                        <m:e>
                          <m:r>
                            <a:rPr lang="en-US" sz="2400" i="1">
                              <a:latin typeface="Cambria Math" panose="02040503050406030204" pitchFamily="18" charset="0"/>
                            </a:rPr>
                            <m:t>𝑟</m:t>
                          </m:r>
                        </m:e>
                        <m:sub>
                          <m:r>
                            <a:rPr lang="en-US" sz="2400" i="0">
                              <a:latin typeface="Cambria Math" panose="02040503050406030204" pitchFamily="18" charset="0"/>
                            </a:rPr>
                            <m:t>2</m:t>
                          </m:r>
                        </m:sub>
                        <m:sup>
                          <m:r>
                            <a:rPr lang="en-US" sz="2400" i="0">
                              <a:latin typeface="Cambria Math" panose="02040503050406030204" pitchFamily="18" charset="0"/>
                            </a:rPr>
                            <m:t>2</m:t>
                          </m:r>
                        </m:sup>
                      </m:sSubSup>
                      <m:r>
                        <a:rPr lang="en-US" sz="2400" i="0">
                          <a:latin typeface="Cambria Math" panose="02040503050406030204" pitchFamily="18" charset="0"/>
                        </a:rPr>
                        <m:t>+</m:t>
                      </m:r>
                    </m:oMath>
                  </m:oMathPara>
                </a14:m>
                <a:endParaRPr lang="en-US" sz="2400" dirty="0"/>
              </a:p>
            </p:txBody>
          </p:sp>
        </mc:Choice>
        <mc:Fallback>
          <p:sp>
            <p:nvSpPr>
              <p:cNvPr id="3" name="Rectangle 2">
                <a:extLst>
                  <a:ext uri="{FF2B5EF4-FFF2-40B4-BE49-F238E27FC236}">
                    <a16:creationId xmlns:a16="http://schemas.microsoft.com/office/drawing/2014/main" id="{9D9E05B4-1131-014F-9B71-814A569107BA}"/>
                  </a:ext>
                </a:extLst>
              </p:cNvPr>
              <p:cNvSpPr>
                <a:spLocks noRot="1" noChangeAspect="1" noMove="1" noResize="1" noEditPoints="1" noAdjustHandles="1" noChangeArrowheads="1" noChangeShapeType="1" noTextEdit="1"/>
              </p:cNvSpPr>
              <p:nvPr/>
            </p:nvSpPr>
            <p:spPr>
              <a:xfrm>
                <a:off x="5017680" y="3770713"/>
                <a:ext cx="2861489" cy="466666"/>
              </a:xfrm>
              <a:prstGeom prst="rect">
                <a:avLst/>
              </a:prstGeom>
              <a:blipFill>
                <a:blip r:embed="rId6"/>
                <a:stretch>
                  <a:fillRect b="-2632"/>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6"/>
          <p:cNvSpPr>
            <a:spLocks noGrp="1" noChangeArrowheads="1"/>
          </p:cNvSpPr>
          <p:nvPr>
            <p:ph type="title"/>
          </p:nvPr>
        </p:nvSpPr>
        <p:spPr>
          <a:xfrm>
            <a:off x="533400" y="304800"/>
            <a:ext cx="8305800" cy="1143000"/>
          </a:xfrm>
        </p:spPr>
        <p:txBody>
          <a:bodyPr/>
          <a:lstStyle/>
          <a:p>
            <a:pPr algn="l" eaLnBrk="1" hangingPunct="1"/>
            <a:r>
              <a:rPr lang="en-US" altLang="en-US" sz="4000"/>
              <a:t>Moment of Inertia, I</a:t>
            </a:r>
            <a:br>
              <a:rPr lang="en-US" altLang="en-US" sz="4000"/>
            </a:br>
            <a:r>
              <a:rPr lang="en-US" altLang="en-US" sz="4000"/>
              <a:t>for Extended regular- shaped objects</a:t>
            </a:r>
          </a:p>
        </p:txBody>
      </p:sp>
      <p:pic>
        <p:nvPicPr>
          <p:cNvPr id="2253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828800"/>
            <a:ext cx="64579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517</Words>
  <Application>Microsoft Macintosh PowerPoint</Application>
  <PresentationFormat>On-screen Show (4:3)</PresentationFormat>
  <Paragraphs>92</Paragraphs>
  <Slides>15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Arial</vt:lpstr>
      <vt:lpstr>Calibri</vt:lpstr>
      <vt:lpstr>Cambria Math</vt:lpstr>
      <vt:lpstr>Symbol</vt:lpstr>
      <vt:lpstr>Times New Roman</vt:lpstr>
      <vt:lpstr>Office Theme</vt:lpstr>
      <vt:lpstr>Bitmap Image</vt:lpstr>
      <vt:lpstr>Rotational Motion </vt:lpstr>
      <vt:lpstr>The angle q  </vt:lpstr>
      <vt:lpstr>Conversion between  degree and radian</vt:lpstr>
      <vt:lpstr>Angular Variables and Tangential/Linear  Variables </vt:lpstr>
      <vt:lpstr>Torque, τ</vt:lpstr>
      <vt:lpstr>Newton’s 2nd law and Rotational Inertia</vt:lpstr>
      <vt:lpstr>NEWTON’S SECOND LAW FOR A RIGID BODY ROTATING ABOUT A FIXED AXIS </vt:lpstr>
      <vt:lpstr>Moment of Inertia of point masses</vt:lpstr>
      <vt:lpstr>Moment of Inertia, I for Extended regular- shaped objects</vt:lpstr>
      <vt:lpstr>ROTATIONAL KINETIC ENERGY  </vt:lpstr>
      <vt:lpstr>Demo on Rolling Cylinders </vt:lpstr>
      <vt:lpstr>Angular Momentum </vt:lpstr>
      <vt:lpstr>Conservation of Angular Momentum </vt:lpstr>
      <vt:lpstr>Angular momentum and Bicycles</vt:lpstr>
      <vt:lpstr>Equations Sheet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Rotational Motion</dc:title>
  <dc:creator>Microsoft Office User</dc:creator>
  <cp:lastModifiedBy>Maheswaranathan, Ponn</cp:lastModifiedBy>
  <cp:revision>11</cp:revision>
  <dcterms:created xsi:type="dcterms:W3CDTF">2016-10-25T15:11:29Z</dcterms:created>
  <dcterms:modified xsi:type="dcterms:W3CDTF">2020-10-20T17:10:05Z</dcterms:modified>
</cp:coreProperties>
</file>