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82" r:id="rId4"/>
    <p:sldId id="291" r:id="rId5"/>
    <p:sldId id="312" r:id="rId6"/>
    <p:sldId id="304" r:id="rId7"/>
    <p:sldId id="269" r:id="rId8"/>
    <p:sldId id="294" r:id="rId9"/>
    <p:sldId id="295" r:id="rId10"/>
    <p:sldId id="285" r:id="rId11"/>
    <p:sldId id="311" r:id="rId12"/>
    <p:sldId id="309"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48" autoAdjust="0"/>
    <p:restoredTop sz="90956"/>
  </p:normalViewPr>
  <p:slideViewPr>
    <p:cSldViewPr>
      <p:cViewPr>
        <p:scale>
          <a:sx n="113" d="100"/>
          <a:sy n="113" d="100"/>
        </p:scale>
        <p:origin x="-82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3C921C-DF51-4AFB-8FB2-7B92C06118BD}" type="slidenum">
              <a:rPr lang="en-US" altLang="en-US"/>
              <a:pPr>
                <a:defRPr/>
              </a:pPr>
              <a:t>‹#›</a:t>
            </a:fld>
            <a:endParaRPr lang="en-US" altLang="en-US"/>
          </a:p>
        </p:txBody>
      </p:sp>
    </p:spTree>
    <p:extLst>
      <p:ext uri="{BB962C8B-B14F-4D97-AF65-F5344CB8AC3E}">
        <p14:creationId xmlns:p14="http://schemas.microsoft.com/office/powerpoint/2010/main" xmlns="" val="249460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2D1964-EEDE-4C77-B31A-391B97087FC1}" type="slidenum">
              <a:rPr lang="en-US" altLang="en-US"/>
              <a:pPr>
                <a:defRPr/>
              </a:pPr>
              <a:t>‹#›</a:t>
            </a:fld>
            <a:endParaRPr lang="en-US" altLang="en-US"/>
          </a:p>
        </p:txBody>
      </p:sp>
    </p:spTree>
    <p:extLst>
      <p:ext uri="{BB962C8B-B14F-4D97-AF65-F5344CB8AC3E}">
        <p14:creationId xmlns:p14="http://schemas.microsoft.com/office/powerpoint/2010/main" xmlns="" val="243274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0DD4A8-36EC-4ED6-9C31-59D9C9FBE890}" type="slidenum">
              <a:rPr lang="en-US" altLang="en-US"/>
              <a:pPr>
                <a:defRPr/>
              </a:pPr>
              <a:t>‹#›</a:t>
            </a:fld>
            <a:endParaRPr lang="en-US" altLang="en-US"/>
          </a:p>
        </p:txBody>
      </p:sp>
    </p:spTree>
    <p:extLst>
      <p:ext uri="{BB962C8B-B14F-4D97-AF65-F5344CB8AC3E}">
        <p14:creationId xmlns:p14="http://schemas.microsoft.com/office/powerpoint/2010/main" xmlns="" val="122683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4BB047-4E3C-4D9C-86C4-AA507F0DD287}" type="slidenum">
              <a:rPr lang="en-US" altLang="en-US"/>
              <a:pPr>
                <a:defRPr/>
              </a:pPr>
              <a:t>‹#›</a:t>
            </a:fld>
            <a:endParaRPr lang="en-US" altLang="en-US"/>
          </a:p>
        </p:txBody>
      </p:sp>
    </p:spTree>
    <p:extLst>
      <p:ext uri="{BB962C8B-B14F-4D97-AF65-F5344CB8AC3E}">
        <p14:creationId xmlns:p14="http://schemas.microsoft.com/office/powerpoint/2010/main" xmlns="" val="43602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E7160A-C753-40A0-B6C6-884056CEFFD9}" type="slidenum">
              <a:rPr lang="en-US" altLang="en-US"/>
              <a:pPr>
                <a:defRPr/>
              </a:pPr>
              <a:t>‹#›</a:t>
            </a:fld>
            <a:endParaRPr lang="en-US" altLang="en-US"/>
          </a:p>
        </p:txBody>
      </p:sp>
    </p:spTree>
    <p:extLst>
      <p:ext uri="{BB962C8B-B14F-4D97-AF65-F5344CB8AC3E}">
        <p14:creationId xmlns:p14="http://schemas.microsoft.com/office/powerpoint/2010/main" xmlns="" val="405125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9768A55-4813-4EEE-A4B0-66B2AA86FCFA}" type="slidenum">
              <a:rPr lang="en-US" altLang="en-US"/>
              <a:pPr>
                <a:defRPr/>
              </a:pPr>
              <a:t>‹#›</a:t>
            </a:fld>
            <a:endParaRPr lang="en-US" altLang="en-US"/>
          </a:p>
        </p:txBody>
      </p:sp>
    </p:spTree>
    <p:extLst>
      <p:ext uri="{BB962C8B-B14F-4D97-AF65-F5344CB8AC3E}">
        <p14:creationId xmlns:p14="http://schemas.microsoft.com/office/powerpoint/2010/main" xmlns="" val="266818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1D16AB-8912-44B7-BC2B-2C77713B489E}" type="slidenum">
              <a:rPr lang="en-US" altLang="en-US"/>
              <a:pPr>
                <a:defRPr/>
              </a:pPr>
              <a:t>‹#›</a:t>
            </a:fld>
            <a:endParaRPr lang="en-US" altLang="en-US"/>
          </a:p>
        </p:txBody>
      </p:sp>
    </p:spTree>
    <p:extLst>
      <p:ext uri="{BB962C8B-B14F-4D97-AF65-F5344CB8AC3E}">
        <p14:creationId xmlns:p14="http://schemas.microsoft.com/office/powerpoint/2010/main" xmlns="" val="245080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FF3E9E1-2237-4C13-870E-E9F9BFD6099E}" type="slidenum">
              <a:rPr lang="en-US" altLang="en-US"/>
              <a:pPr>
                <a:defRPr/>
              </a:pPr>
              <a:t>‹#›</a:t>
            </a:fld>
            <a:endParaRPr lang="en-US" altLang="en-US"/>
          </a:p>
        </p:txBody>
      </p:sp>
    </p:spTree>
    <p:extLst>
      <p:ext uri="{BB962C8B-B14F-4D97-AF65-F5344CB8AC3E}">
        <p14:creationId xmlns:p14="http://schemas.microsoft.com/office/powerpoint/2010/main" xmlns="" val="206635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921BE7D-EE42-43B8-97D0-80C56C588001}" type="slidenum">
              <a:rPr lang="en-US" altLang="en-US"/>
              <a:pPr>
                <a:defRPr/>
              </a:pPr>
              <a:t>‹#›</a:t>
            </a:fld>
            <a:endParaRPr lang="en-US" altLang="en-US"/>
          </a:p>
        </p:txBody>
      </p:sp>
    </p:spTree>
    <p:extLst>
      <p:ext uri="{BB962C8B-B14F-4D97-AF65-F5344CB8AC3E}">
        <p14:creationId xmlns:p14="http://schemas.microsoft.com/office/powerpoint/2010/main" xmlns="" val="346072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D55727-9219-425C-9B43-F148F636DD3A}" type="slidenum">
              <a:rPr lang="en-US" altLang="en-US"/>
              <a:pPr>
                <a:defRPr/>
              </a:pPr>
              <a:t>‹#›</a:t>
            </a:fld>
            <a:endParaRPr lang="en-US" altLang="en-US"/>
          </a:p>
        </p:txBody>
      </p:sp>
    </p:spTree>
    <p:extLst>
      <p:ext uri="{BB962C8B-B14F-4D97-AF65-F5344CB8AC3E}">
        <p14:creationId xmlns:p14="http://schemas.microsoft.com/office/powerpoint/2010/main" xmlns="" val="9416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1A1452-F404-4A77-9A82-7DEB79A62394}" type="slidenum">
              <a:rPr lang="en-US" altLang="en-US"/>
              <a:pPr>
                <a:defRPr/>
              </a:pPr>
              <a:t>‹#›</a:t>
            </a:fld>
            <a:endParaRPr lang="en-US" altLang="en-US"/>
          </a:p>
        </p:txBody>
      </p:sp>
    </p:spTree>
    <p:extLst>
      <p:ext uri="{BB962C8B-B14F-4D97-AF65-F5344CB8AC3E}">
        <p14:creationId xmlns:p14="http://schemas.microsoft.com/office/powerpoint/2010/main" xmlns="" val="159509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892AD68-6C54-4C5D-BD79-FFA3C3CC1F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C1JQu9xGHQ"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phet.colorado.edu/simulations/sims.php?sim=Projectile_Motio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hyperlink" Target="http://www.youtube.com/watch?v=cxvsHNRXLj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p:txBody>
          <a:bodyPr/>
          <a:lstStyle/>
          <a:p>
            <a:pPr eaLnBrk="1" hangingPunct="1"/>
            <a:r>
              <a:rPr lang="en-US" altLang="en-US" smtClean="0"/>
              <a:t>Chapter-3</a:t>
            </a:r>
            <a:br>
              <a:rPr lang="en-US" altLang="en-US" smtClean="0"/>
            </a:br>
            <a:r>
              <a:rPr lang="en-US" altLang="en-US" smtClean="0"/>
              <a:t>Kinematics in Two Dimensions</a:t>
            </a:r>
          </a:p>
        </p:txBody>
      </p:sp>
      <p:sp>
        <p:nvSpPr>
          <p:cNvPr id="3" name="TextBox 2"/>
          <p:cNvSpPr txBox="1"/>
          <p:nvPr/>
        </p:nvSpPr>
        <p:spPr>
          <a:xfrm>
            <a:off x="2514600" y="2514600"/>
            <a:ext cx="5638800" cy="707886"/>
          </a:xfrm>
          <a:prstGeom prst="rect">
            <a:avLst/>
          </a:prstGeom>
          <a:noFill/>
        </p:spPr>
        <p:txBody>
          <a:bodyPr wrap="square" rtlCol="0">
            <a:spAutoFit/>
          </a:bodyPr>
          <a:lstStyle/>
          <a:p>
            <a:r>
              <a:rPr lang="en-US" sz="4000" dirty="0" smtClean="0"/>
              <a:t>Projectile Motion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pPr eaLnBrk="1" hangingPunct="1"/>
            <a:r>
              <a:rPr lang="en-US" altLang="en-US" smtClean="0"/>
              <a:t>Playing Shortstop </a:t>
            </a:r>
          </a:p>
        </p:txBody>
      </p:sp>
      <p:pic>
        <p:nvPicPr>
          <p:cNvPr id="16387" name="Picture 3" descr="baseball trajecto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038600"/>
            <a:ext cx="7961313" cy="242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Text Box 5"/>
          <p:cNvSpPr txBox="1">
            <a:spLocks noChangeArrowheads="1"/>
          </p:cNvSpPr>
          <p:nvPr/>
        </p:nvSpPr>
        <p:spPr bwMode="auto">
          <a:xfrm>
            <a:off x="381000" y="1600200"/>
            <a:ext cx="83058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t>A player picks up a ground ball and throws it horizontally with a speed of 24 m/s. It is caught after 0.42 s later at point B. </a:t>
            </a:r>
          </a:p>
          <a:p>
            <a:pPr eaLnBrk="1" hangingPunct="1">
              <a:spcBef>
                <a:spcPct val="50000"/>
              </a:spcBef>
              <a:buFontTx/>
              <a:buNone/>
            </a:pPr>
            <a:r>
              <a:rPr lang="en-US" altLang="en-US" sz="2400"/>
              <a:t>a. How far apart are the two players?</a:t>
            </a:r>
          </a:p>
          <a:p>
            <a:pPr eaLnBrk="1" hangingPunct="1">
              <a:spcBef>
                <a:spcPct val="50000"/>
              </a:spcBef>
              <a:buFontTx/>
              <a:buNone/>
            </a:pPr>
            <a:r>
              <a:rPr lang="en-US" altLang="en-US" sz="2400"/>
              <a:t>b. What is the distance of vertical drop, AB?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lgn="l"/>
            <a:r>
              <a:rPr lang="en-US" dirty="0" smtClean="0"/>
              <a:t>Example 3.4</a:t>
            </a:r>
            <a:endParaRPr lang="en-US" dirty="0"/>
          </a:p>
        </p:txBody>
      </p:sp>
      <p:sp>
        <p:nvSpPr>
          <p:cNvPr id="4" name="Rectangle 3"/>
          <p:cNvSpPr/>
          <p:nvPr/>
        </p:nvSpPr>
        <p:spPr>
          <a:xfrm>
            <a:off x="16933" y="1066800"/>
            <a:ext cx="5926667" cy="3170099"/>
          </a:xfrm>
          <a:prstGeom prst="rect">
            <a:avLst/>
          </a:prstGeom>
        </p:spPr>
        <p:txBody>
          <a:bodyPr wrap="square">
            <a:spAutoFit/>
          </a:bodyPr>
          <a:lstStyle/>
          <a:p>
            <a:r>
              <a:rPr lang="en-US" sz="2000" dirty="0" smtClean="0"/>
              <a:t>A Fireworks Projectile Explodes High and Away. During a fireworks display, a shell is shot into the air with an initial speed of 70.0 m/s at an angle of 75.0º above the horizontal, as illustrated in Figure 3.39. The fuse is timed to ignite the shell just as it reaches its highest point above the ground. (a) Calculate the height at which the shell explodes. (b) How much time passed between the launch of the shell and the explosion? (c) What is the horizontal displacement of the shell when it explodes?</a:t>
            </a:r>
            <a:endParaRPr lang="en-US" sz="2000" dirty="0"/>
          </a:p>
        </p:txBody>
      </p:sp>
      <p:pic>
        <p:nvPicPr>
          <p:cNvPr id="30722" name="Picture 2"/>
          <p:cNvPicPr>
            <a:picLocks noChangeAspect="1" noChangeArrowheads="1"/>
          </p:cNvPicPr>
          <p:nvPr/>
        </p:nvPicPr>
        <p:blipFill>
          <a:blip r:embed="rId2" cstate="print"/>
          <a:srcRect/>
          <a:stretch>
            <a:fillRect/>
          </a:stretch>
        </p:blipFill>
        <p:spPr bwMode="auto">
          <a:xfrm>
            <a:off x="6019800" y="457200"/>
            <a:ext cx="3019425" cy="4000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pPr algn="l"/>
            <a:r>
              <a:rPr lang="en-US" dirty="0" smtClean="0"/>
              <a:t>Projectile to Satellite</a:t>
            </a:r>
            <a:endParaRPr lang="en-US" dirty="0"/>
          </a:p>
        </p:txBody>
      </p:sp>
      <p:pic>
        <p:nvPicPr>
          <p:cNvPr id="4" name="Picture 3"/>
          <p:cNvPicPr>
            <a:picLocks noChangeAspect="1"/>
          </p:cNvPicPr>
          <p:nvPr/>
        </p:nvPicPr>
        <p:blipFill>
          <a:blip r:embed="rId2" cstate="print"/>
          <a:stretch>
            <a:fillRect/>
          </a:stretch>
        </p:blipFill>
        <p:spPr>
          <a:xfrm>
            <a:off x="4064000" y="1041400"/>
            <a:ext cx="4711700" cy="5080000"/>
          </a:xfrm>
          <a:prstGeom prst="rect">
            <a:avLst/>
          </a:prstGeom>
        </p:spPr>
      </p:pic>
      <p:sp>
        <p:nvSpPr>
          <p:cNvPr id="6" name="Rectangle 5"/>
          <p:cNvSpPr/>
          <p:nvPr/>
        </p:nvSpPr>
        <p:spPr>
          <a:xfrm>
            <a:off x="0" y="6027003"/>
            <a:ext cx="4572000" cy="830997"/>
          </a:xfrm>
          <a:prstGeom prst="rect">
            <a:avLst/>
          </a:prstGeom>
        </p:spPr>
        <p:txBody>
          <a:bodyPr>
            <a:spAutoFit/>
          </a:bodyPr>
          <a:lstStyle/>
          <a:p>
            <a:r>
              <a:rPr lang="en-US" dirty="0" smtClean="0">
                <a:hlinkClick r:id="rId3"/>
              </a:rPr>
              <a:t>https://www.youtube.com/watch?v=IC1JQu9xGHQ</a:t>
            </a:r>
            <a:endParaRPr lang="en-US" dirty="0"/>
          </a:p>
        </p:txBody>
      </p:sp>
    </p:spTree>
    <p:extLst>
      <p:ext uri="{BB962C8B-B14F-4D97-AF65-F5344CB8AC3E}">
        <p14:creationId xmlns:p14="http://schemas.microsoft.com/office/powerpoint/2010/main" xmlns="" val="21812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762000" y="0"/>
            <a:ext cx="7772400" cy="1143000"/>
          </a:xfrm>
        </p:spPr>
        <p:txBody>
          <a:bodyPr/>
          <a:lstStyle/>
          <a:p>
            <a:r>
              <a:rPr lang="en-US" altLang="en-US" dirty="0"/>
              <a:t>Kinematics </a:t>
            </a:r>
            <a:r>
              <a:rPr lang="en-US" altLang="en-US" dirty="0" smtClean="0"/>
              <a:t>Equations in 2 dimensions</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93207069"/>
              </p:ext>
            </p:extLst>
          </p:nvPr>
        </p:nvGraphicFramePr>
        <p:xfrm>
          <a:off x="1143001" y="1752600"/>
          <a:ext cx="7162800" cy="1143000"/>
        </p:xfrm>
        <a:graphic>
          <a:graphicData uri="http://schemas.openxmlformats.org/drawingml/2006/table">
            <a:tbl>
              <a:tblPr/>
              <a:tblGrid>
                <a:gridCol w="837139"/>
                <a:gridCol w="1803549"/>
                <a:gridCol w="1379139"/>
                <a:gridCol w="1601078"/>
                <a:gridCol w="1541895"/>
              </a:tblGrid>
              <a:tr h="228600">
                <a:tc>
                  <a:txBody>
                    <a:bodyPr/>
                    <a:lstStyle/>
                    <a:p>
                      <a:pPr marL="0" marR="0" algn="ctr">
                        <a:spcBef>
                          <a:spcPts val="0"/>
                        </a:spcBef>
                        <a:spcAft>
                          <a:spcPts val="0"/>
                        </a:spcAft>
                      </a:pPr>
                      <a:r>
                        <a:rPr lang="en-US" sz="12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Times New Roman"/>
                        <a:ea typeface="Times New Roman"/>
                      </a:endParaRPr>
                    </a:p>
                    <a:p>
                      <a:pPr marL="0" marR="0">
                        <a:spcBef>
                          <a:spcPts val="0"/>
                        </a:spcBef>
                        <a:spcAft>
                          <a:spcPts val="0"/>
                        </a:spcAft>
                      </a:pPr>
                      <a:endParaRPr lang="en-US" sz="1200" dirty="0" smtClean="0">
                        <a:latin typeface="Times New Roman"/>
                        <a:ea typeface="Times New Roman"/>
                      </a:endParaRPr>
                    </a:p>
                    <a:p>
                      <a:pPr marL="0" marR="0">
                        <a:spcBef>
                          <a:spcPts val="0"/>
                        </a:spcBef>
                        <a:spcAft>
                          <a:spcPts val="0"/>
                        </a:spcAft>
                      </a:pPr>
                      <a:endParaRPr lang="en-US" sz="1200" dirty="0" smtClean="0">
                        <a:latin typeface="Times New Roman"/>
                        <a:ea typeface="Times New Roman"/>
                      </a:endParaRPr>
                    </a:p>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2202391"/>
            <a:ext cx="687805" cy="266700"/>
          </a:xfrm>
          <a:prstGeom prst="rect">
            <a:avLst/>
          </a:prstGeom>
          <a:noFill/>
        </p:spPr>
      </p:pic>
      <p:pic>
        <p:nvPicPr>
          <p:cNvPr id="276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2131695"/>
            <a:ext cx="1244600" cy="426720"/>
          </a:xfrm>
          <a:prstGeom prst="rect">
            <a:avLst/>
          </a:prstGeom>
          <a:noFill/>
        </p:spPr>
      </p:pic>
      <p:pic>
        <p:nvPicPr>
          <p:cNvPr id="276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34763" y="2191173"/>
            <a:ext cx="1122947" cy="266700"/>
          </a:xfrm>
          <a:prstGeom prst="rect">
            <a:avLst/>
          </a:prstGeom>
          <a:noFill/>
        </p:spPr>
      </p:pic>
      <p:pic>
        <p:nvPicPr>
          <p:cNvPr id="2765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3999" y="2135505"/>
            <a:ext cx="1260757" cy="424180"/>
          </a:xfrm>
          <a:prstGeom prst="rect">
            <a:avLst/>
          </a:prstGeom>
          <a:noFill/>
        </p:spPr>
      </p:pic>
      <p:pic>
        <p:nvPicPr>
          <p:cNvPr id="27649"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0400" y="2249805"/>
            <a:ext cx="1196474" cy="227330"/>
          </a:xfrm>
          <a:prstGeom prst="rect">
            <a:avLst/>
          </a:prstGeom>
          <a:noFill/>
        </p:spPr>
      </p:pic>
    </p:spTree>
    <p:extLst>
      <p:ext uri="{BB962C8B-B14F-4D97-AF65-F5344CB8AC3E}">
        <p14:creationId xmlns:p14="http://schemas.microsoft.com/office/powerpoint/2010/main" xmlns="" val="323245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47700" y="152400"/>
            <a:ext cx="7772400" cy="1143000"/>
          </a:xfrm>
        </p:spPr>
        <p:txBody>
          <a:bodyPr/>
          <a:lstStyle/>
          <a:p>
            <a:pPr eaLnBrk="1" hangingPunct="1"/>
            <a:r>
              <a:rPr lang="en-US" altLang="en-US" b="1" dirty="0" smtClean="0">
                <a:solidFill>
                  <a:srgbClr val="000000"/>
                </a:solidFill>
                <a:latin typeface="Arial" charset="0"/>
                <a:cs typeface="Arial" charset="0"/>
              </a:rPr>
              <a:t>3.4 </a:t>
            </a:r>
            <a:r>
              <a:rPr lang="en-US" altLang="en-US" b="1" dirty="0" smtClean="0">
                <a:solidFill>
                  <a:srgbClr val="009999"/>
                </a:solidFill>
                <a:latin typeface="Arial" charset="0"/>
                <a:cs typeface="Arial" charset="0"/>
              </a:rPr>
              <a:t>Projectile Motion</a:t>
            </a:r>
            <a:r>
              <a:rPr lang="en-US" altLang="en-US" b="1" dirty="0" smtClean="0">
                <a:solidFill>
                  <a:srgbClr val="000000"/>
                </a:solidFill>
                <a:latin typeface="Arial" charset="0"/>
                <a:cs typeface="Arial" charset="0"/>
              </a:rPr>
              <a:t> </a:t>
            </a:r>
            <a:br>
              <a:rPr lang="en-US" altLang="en-US" b="1" dirty="0" smtClean="0">
                <a:solidFill>
                  <a:srgbClr val="000000"/>
                </a:solidFill>
                <a:latin typeface="Arial" charset="0"/>
                <a:cs typeface="Arial" charset="0"/>
              </a:rPr>
            </a:br>
            <a:endParaRPr lang="en-US" altLang="en-US" b="1" dirty="0" smtClean="0">
              <a:solidFill>
                <a:srgbClr val="000000"/>
              </a:solidFill>
              <a:latin typeface="Arial" charset="0"/>
              <a:cs typeface="Arial" charset="0"/>
            </a:endParaRPr>
          </a:p>
        </p:txBody>
      </p:sp>
      <p:sp>
        <p:nvSpPr>
          <p:cNvPr id="10243" name="Text Box 4"/>
          <p:cNvSpPr txBox="1">
            <a:spLocks noChangeArrowheads="1"/>
          </p:cNvSpPr>
          <p:nvPr/>
        </p:nvSpPr>
        <p:spPr bwMode="auto">
          <a:xfrm>
            <a:off x="609600" y="3810000"/>
            <a:ext cx="8001000" cy="267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t>Assumptions:</a:t>
            </a:r>
          </a:p>
          <a:p>
            <a:pPr eaLnBrk="1" hangingPunct="1">
              <a:spcBef>
                <a:spcPct val="50000"/>
              </a:spcBef>
              <a:buFontTx/>
              <a:buNone/>
            </a:pPr>
            <a:r>
              <a:rPr lang="en-US" altLang="en-US" sz="2400"/>
              <a:t>	1. Air resistance is neglected</a:t>
            </a:r>
          </a:p>
          <a:p>
            <a:pPr eaLnBrk="1" hangingPunct="1">
              <a:spcBef>
                <a:spcPct val="50000"/>
              </a:spcBef>
              <a:buFontTx/>
              <a:buNone/>
            </a:pPr>
            <a:r>
              <a:rPr lang="en-US" altLang="en-US" sz="2400"/>
              <a:t>	2. Gravity is constant, 9.8 m/s</a:t>
            </a:r>
            <a:r>
              <a:rPr lang="en-US" altLang="en-US" sz="2400" baseline="30000"/>
              <a:t>2</a:t>
            </a:r>
            <a:r>
              <a:rPr lang="en-US" altLang="en-US" sz="2400"/>
              <a:t>, down. </a:t>
            </a:r>
          </a:p>
          <a:p>
            <a:pPr eaLnBrk="1" hangingPunct="1">
              <a:spcBef>
                <a:spcPct val="50000"/>
              </a:spcBef>
              <a:buFontTx/>
              <a:buNone/>
            </a:pPr>
            <a:r>
              <a:rPr lang="en-US" altLang="en-US" sz="2400"/>
              <a:t>What is the launch angle for maximum range?</a:t>
            </a:r>
          </a:p>
          <a:p>
            <a:pPr eaLnBrk="1" hangingPunct="1">
              <a:spcBef>
                <a:spcPct val="50000"/>
              </a:spcBef>
              <a:buFontTx/>
              <a:buNone/>
            </a:pPr>
            <a:endParaRPr lang="en-US" altLang="en-US" sz="2400"/>
          </a:p>
        </p:txBody>
      </p:sp>
      <p:pic>
        <p:nvPicPr>
          <p:cNvPr id="10244" name="Picture 5" descr="F03.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066800"/>
            <a:ext cx="81534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228600" y="6118225"/>
            <a:ext cx="7315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hlinkClick r:id="rId3"/>
              </a:rPr>
              <a:t>http://phet.colorado.edu/simulations/sims.php?sim=Projectile_Motion</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16933"/>
            <a:ext cx="7772400" cy="1143000"/>
          </a:xfrm>
        </p:spPr>
        <p:txBody>
          <a:bodyPr/>
          <a:lstStyle/>
          <a:p>
            <a:pPr eaLnBrk="1" hangingPunct="1"/>
            <a:r>
              <a:rPr lang="en-US" altLang="en-US" dirty="0" smtClean="0"/>
              <a:t>Velocity of a projectile and the shape of its trajectory</a:t>
            </a:r>
          </a:p>
        </p:txBody>
      </p:sp>
      <p:graphicFrame>
        <p:nvGraphicFramePr>
          <p:cNvPr id="11267" name="Object 4"/>
          <p:cNvGraphicFramePr>
            <a:graphicFrameLocks noChangeAspect="1"/>
          </p:cNvGraphicFramePr>
          <p:nvPr/>
        </p:nvGraphicFramePr>
        <p:xfrm>
          <a:off x="1524000" y="2286000"/>
          <a:ext cx="6096000" cy="3306763"/>
        </p:xfrm>
        <a:graphic>
          <a:graphicData uri="http://schemas.openxmlformats.org/presentationml/2006/ole">
            <p:oleObj spid="_x0000_s11274" name="Photo Editor Photo" r:id="rId3" imgW="15171429" imgH="8228571" progId="">
              <p:embed/>
            </p:oleObj>
          </a:graphicData>
        </a:graphic>
      </p:graphicFrame>
      <p:sp>
        <p:nvSpPr>
          <p:cNvPr id="2" name="TextBox 1"/>
          <p:cNvSpPr txBox="1"/>
          <p:nvPr/>
        </p:nvSpPr>
        <p:spPr>
          <a:xfrm>
            <a:off x="1066800" y="5943600"/>
            <a:ext cx="4724400" cy="461665"/>
          </a:xfrm>
          <a:prstGeom prst="rect">
            <a:avLst/>
          </a:prstGeom>
          <a:noFill/>
        </p:spPr>
        <p:txBody>
          <a:bodyPr wrap="square" rtlCol="0">
            <a:spAutoFit/>
          </a:bodyPr>
          <a:lstStyle/>
          <a:p>
            <a:r>
              <a:rPr lang="en-US" dirty="0" smtClean="0"/>
              <a:t>Trajectory is an inverted parabola.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smtClean="0"/>
              <a:t>Problem 26</a:t>
            </a:r>
            <a:endParaRPr lang="en-US" dirty="0"/>
          </a:p>
        </p:txBody>
      </p:sp>
      <p:sp>
        <p:nvSpPr>
          <p:cNvPr id="4" name="Rectangle 3"/>
          <p:cNvSpPr/>
          <p:nvPr/>
        </p:nvSpPr>
        <p:spPr>
          <a:xfrm>
            <a:off x="228600" y="914400"/>
            <a:ext cx="8686800" cy="1569660"/>
          </a:xfrm>
          <a:prstGeom prst="rect">
            <a:avLst/>
          </a:prstGeom>
        </p:spPr>
        <p:txBody>
          <a:bodyPr wrap="square">
            <a:spAutoFit/>
          </a:bodyPr>
          <a:lstStyle/>
          <a:p>
            <a:r>
              <a:rPr lang="en-US" dirty="0" smtClean="0"/>
              <a:t>A ball is kicked with an initial velocity of 16 m/s in the horizontal direction and 12 m/s in the vertical direction. (a) At what speed does the ball hit the ground? (b) For how long does the ball remain in the air? (c)What maximum height is attained by the ball?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eaLnBrk="1" hangingPunct="1"/>
            <a:r>
              <a:rPr lang="en-US" altLang="en-US" dirty="0" smtClean="0"/>
              <a:t>Football Kickoff</a:t>
            </a:r>
          </a:p>
        </p:txBody>
      </p:sp>
      <p:pic>
        <p:nvPicPr>
          <p:cNvPr id="12291" name="Picture 3" descr="F03.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86000"/>
            <a:ext cx="81534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ext Box 4"/>
          <p:cNvSpPr txBox="1">
            <a:spLocks noChangeArrowheads="1"/>
          </p:cNvSpPr>
          <p:nvPr/>
        </p:nvSpPr>
        <p:spPr bwMode="auto">
          <a:xfrm>
            <a:off x="457200" y="914400"/>
            <a:ext cx="8686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dirty="0">
                <a:solidFill>
                  <a:srgbClr val="000000"/>
                </a:solidFill>
              </a:rPr>
              <a:t>A place-kicker kicks a football at an angle of 40</a:t>
            </a:r>
            <a:r>
              <a:rPr lang="en-US" altLang="en-US" sz="2400" baseline="30000" dirty="0">
                <a:solidFill>
                  <a:srgbClr val="000000"/>
                </a:solidFill>
              </a:rPr>
              <a:t>0 </a:t>
            </a:r>
            <a:r>
              <a:rPr lang="en-US" altLang="en-US" sz="2400" dirty="0">
                <a:solidFill>
                  <a:srgbClr val="000000"/>
                </a:solidFill>
              </a:rPr>
              <a:t>above the horizon with a speed of 22 m/s. Find the </a:t>
            </a:r>
            <a:r>
              <a:rPr lang="en-US" altLang="en-US" sz="2400" dirty="0" smtClean="0">
                <a:solidFill>
                  <a:srgbClr val="000000"/>
                </a:solidFill>
              </a:rPr>
              <a:t>hang time, range </a:t>
            </a:r>
            <a:r>
              <a:rPr lang="en-US" altLang="en-US" sz="2400" i="1" dirty="0" smtClean="0">
                <a:solidFill>
                  <a:srgbClr val="000000"/>
                </a:solidFill>
              </a:rPr>
              <a:t>R</a:t>
            </a:r>
            <a:r>
              <a:rPr lang="en-US" altLang="en-US" sz="2400" dirty="0" smtClean="0">
                <a:solidFill>
                  <a:srgbClr val="000000"/>
                </a:solidFill>
              </a:rPr>
              <a:t>, and maximum </a:t>
            </a:r>
            <a:r>
              <a:rPr lang="en-US" altLang="en-US" sz="2400" dirty="0">
                <a:solidFill>
                  <a:srgbClr val="000000"/>
                </a:solidFill>
              </a:rPr>
              <a:t>height </a:t>
            </a:r>
            <a:r>
              <a:rPr lang="en-US" altLang="en-US" sz="2400" i="1" dirty="0" smtClean="0">
                <a:solidFill>
                  <a:srgbClr val="000000"/>
                </a:solidFill>
              </a:rPr>
              <a:t>H. </a:t>
            </a:r>
            <a:r>
              <a:rPr lang="en-US" altLang="en-US" sz="2400" dirty="0" smtClean="0">
                <a:solidFill>
                  <a:srgbClr val="000000"/>
                </a:solidFill>
              </a:rPr>
              <a:t> </a:t>
            </a:r>
            <a:endParaRPr lang="en-US"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76200"/>
            <a:ext cx="7772400" cy="1143000"/>
          </a:xfrm>
        </p:spPr>
        <p:txBody>
          <a:bodyPr/>
          <a:lstStyle/>
          <a:p>
            <a:pPr eaLnBrk="1" hangingPunct="1"/>
            <a:r>
              <a:rPr lang="en-US" altLang="en-US" b="1" smtClean="0">
                <a:solidFill>
                  <a:srgbClr val="000000"/>
                </a:solidFill>
                <a:latin typeface="Verdana" pitchFamily="34" charset="0"/>
                <a:cs typeface="Times New Roman" pitchFamily="18" charset="0"/>
              </a:rPr>
              <a:t>A Falling Care Package</a:t>
            </a:r>
          </a:p>
        </p:txBody>
      </p:sp>
      <p:pic>
        <p:nvPicPr>
          <p:cNvPr id="13315" name="Picture 4" descr="F03.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1981200"/>
            <a:ext cx="534987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Text Box 5"/>
          <p:cNvSpPr txBox="1">
            <a:spLocks noChangeArrowheads="1"/>
          </p:cNvSpPr>
          <p:nvPr/>
        </p:nvSpPr>
        <p:spPr bwMode="auto">
          <a:xfrm>
            <a:off x="152400" y="914400"/>
            <a:ext cx="86868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a:t>An airplane moving horizontally with a constant </a:t>
            </a:r>
            <a:r>
              <a:rPr lang="en-US" altLang="en-US" sz="2000">
                <a:solidFill>
                  <a:srgbClr val="009900"/>
                </a:solidFill>
              </a:rPr>
              <a:t>velocity</a:t>
            </a:r>
            <a:r>
              <a:rPr lang="en-US" altLang="en-US" sz="2000"/>
              <a:t> of +115 m/s at an altitude of 1050 m. The plane releases a “care package” that falls to the ground along a curved trajectory to reach some stranded hikers. How far horizontally ahead the package should be released?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eaLnBrk="1" hangingPunct="1"/>
            <a:r>
              <a:rPr lang="en-US" altLang="en-US" smtClean="0"/>
              <a:t>Demonstration</a:t>
            </a:r>
          </a:p>
        </p:txBody>
      </p:sp>
      <p:graphicFrame>
        <p:nvGraphicFramePr>
          <p:cNvPr id="14339" name="Object 4"/>
          <p:cNvGraphicFramePr>
            <a:graphicFrameLocks noChangeAspect="1"/>
          </p:cNvGraphicFramePr>
          <p:nvPr/>
        </p:nvGraphicFramePr>
        <p:xfrm>
          <a:off x="3276600" y="1143000"/>
          <a:ext cx="2670175" cy="4064000"/>
        </p:xfrm>
        <a:graphic>
          <a:graphicData uri="http://schemas.openxmlformats.org/presentationml/2006/ole">
            <p:oleObj spid="_x0000_s14346" name="Photo Editor Photo" r:id="rId3" imgW="7523810" imgH="11447619" progId="">
              <p:embed/>
            </p:oleObj>
          </a:graphicData>
        </a:graphic>
      </p:graphicFrame>
      <p:sp>
        <p:nvSpPr>
          <p:cNvPr id="14340" name="Rectangle 1"/>
          <p:cNvSpPr>
            <a:spLocks noChangeArrowheads="1"/>
          </p:cNvSpPr>
          <p:nvPr/>
        </p:nvSpPr>
        <p:spPr bwMode="auto">
          <a:xfrm>
            <a:off x="1981200" y="5610225"/>
            <a:ext cx="5486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hlinkClick r:id="rId4"/>
              </a:rPr>
              <a:t>http://www.youtube.com/watch?v=cxvsHNRXLjw</a:t>
            </a:r>
            <a:endParaRPr lang="en-US" altLang="en-US" sz="2000"/>
          </a:p>
        </p:txBody>
      </p:sp>
      <p:pic>
        <p:nvPicPr>
          <p:cNvPr id="5" name="Picture Placeholder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45200" y="1388533"/>
            <a:ext cx="3041649" cy="3815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i="1" dirty="0" smtClean="0">
                <a:solidFill>
                  <a:srgbClr val="158C71"/>
                </a:solidFill>
                <a:latin typeface="Verdana" pitchFamily="34" charset="0"/>
                <a:cs typeface="Times New Roman" pitchFamily="18" charset="0"/>
              </a:rPr>
              <a:t>Conceptual Example</a:t>
            </a:r>
          </a:p>
        </p:txBody>
      </p:sp>
      <p:pic>
        <p:nvPicPr>
          <p:cNvPr id="15363" name="Picture 6" descr="&#10;The car is moving with a constant velocity to the right, and the rifle is pointed straight up. In the absence of air resistance, a bullet fired from the rifle has no acceleration in the horizontal direction. As a result, the bullet would land back in the barrel of the rif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4419600"/>
            <a:ext cx="2732088" cy="138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 Box 7"/>
          <p:cNvSpPr txBox="1">
            <a:spLocks noChangeArrowheads="1"/>
          </p:cNvSpPr>
          <p:nvPr/>
        </p:nvSpPr>
        <p:spPr bwMode="auto">
          <a:xfrm>
            <a:off x="152400" y="2209800"/>
            <a:ext cx="87630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solidFill>
                  <a:srgbClr val="000000"/>
                </a:solidFill>
                <a:cs typeface="Times New Roman" pitchFamily="18" charset="0"/>
              </a:rPr>
              <a:t>Suppose you are driving in a convertible with the top down. The car is moving to the right at a constant </a:t>
            </a:r>
            <a:r>
              <a:rPr lang="en-US" altLang="en-US" sz="2400">
                <a:solidFill>
                  <a:srgbClr val="008000"/>
                </a:solidFill>
                <a:cs typeface="Times New Roman" pitchFamily="18" charset="0"/>
              </a:rPr>
              <a:t>velocity</a:t>
            </a:r>
            <a:r>
              <a:rPr lang="en-US" altLang="en-US" sz="2400">
                <a:solidFill>
                  <a:srgbClr val="000000"/>
                </a:solidFill>
                <a:cs typeface="Times New Roman" pitchFamily="18" charset="0"/>
              </a:rPr>
              <a:t>. As Figure 3.11 illustrates, you point a rifle straight upward and fire it. In the absence of air resistance, where would the bullet land—behind you, ahead of you, or in the barrel of the rifle?</a:t>
            </a:r>
            <a:endParaRPr lang="en-US" alt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2147</TotalTime>
  <Words>430</Words>
  <Application>Microsoft Office PowerPoint</Application>
  <PresentationFormat>On-screen Show (4:3)</PresentationFormat>
  <Paragraphs>36</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Default Design</vt:lpstr>
      <vt:lpstr>Photo Editor Photo</vt:lpstr>
      <vt:lpstr>Chapter-3 Kinematics in Two Dimensions</vt:lpstr>
      <vt:lpstr>Kinematics Equations in 2 dimensions</vt:lpstr>
      <vt:lpstr>3.4 Projectile Motion  </vt:lpstr>
      <vt:lpstr>Velocity of a projectile and the shape of its trajectory</vt:lpstr>
      <vt:lpstr>Problem 26</vt:lpstr>
      <vt:lpstr>Football Kickoff</vt:lpstr>
      <vt:lpstr>A Falling Care Package</vt:lpstr>
      <vt:lpstr>Demonstration</vt:lpstr>
      <vt:lpstr>Conceptual Example</vt:lpstr>
      <vt:lpstr>Playing Shortstop </vt:lpstr>
      <vt:lpstr>Example 3.4</vt:lpstr>
      <vt:lpstr>Projectile to Satellite</vt:lpstr>
    </vt:vector>
  </TitlesOfParts>
  <Company>SCGS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dc:title>
  <dc:creator>Mithu Mahes</dc:creator>
  <cp:lastModifiedBy>mahes</cp:lastModifiedBy>
  <cp:revision>41</cp:revision>
  <dcterms:created xsi:type="dcterms:W3CDTF">2004-08-03T22:28:55Z</dcterms:created>
  <dcterms:modified xsi:type="dcterms:W3CDTF">2017-09-05T01:16:36Z</dcterms:modified>
</cp:coreProperties>
</file>