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0"/>
  </p:handoutMasterIdLst>
  <p:sldIdLst>
    <p:sldId id="257" r:id="rId2"/>
    <p:sldId id="271" r:id="rId3"/>
    <p:sldId id="272" r:id="rId4"/>
    <p:sldId id="269" r:id="rId5"/>
    <p:sldId id="268" r:id="rId6"/>
    <p:sldId id="289" r:id="rId7"/>
    <p:sldId id="273" r:id="rId8"/>
    <p:sldId id="275" r:id="rId9"/>
    <p:sldId id="276" r:id="rId10"/>
    <p:sldId id="277" r:id="rId11"/>
    <p:sldId id="280" r:id="rId12"/>
    <p:sldId id="281" r:id="rId13"/>
    <p:sldId id="259" r:id="rId14"/>
    <p:sldId id="283" r:id="rId15"/>
    <p:sldId id="265" r:id="rId16"/>
    <p:sldId id="266" r:id="rId17"/>
    <p:sldId id="287" r:id="rId18"/>
    <p:sldId id="285"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p:cViewPr>
        <p:scale>
          <a:sx n="118" d="100"/>
          <a:sy n="118" d="100"/>
        </p:scale>
        <p:origin x="-143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fld id="{A28A7F64-81E9-4862-A116-D4A17027AB37}" type="datetimeFigureOut">
              <a:rPr lang="en-US" altLang="en-US"/>
              <a:pPr/>
              <a:t>10/22/2019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defRPr>
            </a:lvl1pPr>
          </a:lstStyle>
          <a:p>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532BF884-1A57-4370-AA86-1D6F1399868E}" type="slidenum">
              <a:rPr lang="en-US" altLang="en-US"/>
              <a:pPr/>
              <a:t>‹#›</a:t>
            </a:fld>
            <a:endParaRPr lang="en-US" altLang="en-US"/>
          </a:p>
        </p:txBody>
      </p:sp>
    </p:spTree>
    <p:extLst>
      <p:ext uri="{BB962C8B-B14F-4D97-AF65-F5344CB8AC3E}">
        <p14:creationId xmlns:p14="http://schemas.microsoft.com/office/powerpoint/2010/main" val="41840981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3FB3737-94D9-458B-A390-4FBC6B7E5FFA}" type="datetimeFigureOut">
              <a:rPr lang="en-US" altLang="en-US"/>
              <a:pPr/>
              <a:t>10/22/2019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5995F1D-41C5-4EAF-8E3B-2444EB884312}" type="slidenum">
              <a:rPr lang="en-US" altLang="en-US"/>
              <a:pPr/>
              <a:t>‹#›</a:t>
            </a:fld>
            <a:endParaRPr lang="en-US" altLang="en-US"/>
          </a:p>
        </p:txBody>
      </p:sp>
    </p:spTree>
    <p:extLst>
      <p:ext uri="{BB962C8B-B14F-4D97-AF65-F5344CB8AC3E}">
        <p14:creationId xmlns:p14="http://schemas.microsoft.com/office/powerpoint/2010/main" val="62365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9E0C5E6-386D-45DF-99E8-8DC7A98D6286}" type="datetimeFigureOut">
              <a:rPr lang="en-US" altLang="en-US"/>
              <a:pPr/>
              <a:t>10/22/2019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04AFDFC-6633-4D1B-8E18-8FE6DE04A274}" type="slidenum">
              <a:rPr lang="en-US" altLang="en-US"/>
              <a:pPr/>
              <a:t>‹#›</a:t>
            </a:fld>
            <a:endParaRPr lang="en-US" altLang="en-US"/>
          </a:p>
        </p:txBody>
      </p:sp>
    </p:spTree>
    <p:extLst>
      <p:ext uri="{BB962C8B-B14F-4D97-AF65-F5344CB8AC3E}">
        <p14:creationId xmlns:p14="http://schemas.microsoft.com/office/powerpoint/2010/main" val="1211545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1A96A2C-264F-400B-BD92-651D04A38AEE}" type="datetimeFigureOut">
              <a:rPr lang="en-US" altLang="en-US"/>
              <a:pPr/>
              <a:t>10/22/2019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144D4CC-EE41-4D93-97B5-5E87F8DD7736}" type="slidenum">
              <a:rPr lang="en-US" altLang="en-US"/>
              <a:pPr/>
              <a:t>‹#›</a:t>
            </a:fld>
            <a:endParaRPr lang="en-US" altLang="en-US"/>
          </a:p>
        </p:txBody>
      </p:sp>
    </p:spTree>
    <p:extLst>
      <p:ext uri="{BB962C8B-B14F-4D97-AF65-F5344CB8AC3E}">
        <p14:creationId xmlns:p14="http://schemas.microsoft.com/office/powerpoint/2010/main" val="119217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7C9E6C5-2E1B-47F2-A1AF-D354C41475A1}" type="datetimeFigureOut">
              <a:rPr lang="en-US" altLang="en-US"/>
              <a:pPr/>
              <a:t>10/22/2019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01717BD-B3D9-401A-A0B4-4DFCA8A2673E}" type="slidenum">
              <a:rPr lang="en-US" altLang="en-US"/>
              <a:pPr/>
              <a:t>‹#›</a:t>
            </a:fld>
            <a:endParaRPr lang="en-US" altLang="en-US"/>
          </a:p>
        </p:txBody>
      </p:sp>
    </p:spTree>
    <p:extLst>
      <p:ext uri="{BB962C8B-B14F-4D97-AF65-F5344CB8AC3E}">
        <p14:creationId xmlns:p14="http://schemas.microsoft.com/office/powerpoint/2010/main" val="154066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DC9997D-89B8-457C-A89E-4834BD41D8E4}" type="datetimeFigureOut">
              <a:rPr lang="en-US" altLang="en-US"/>
              <a:pPr/>
              <a:t>10/22/2019</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8334B55-22A8-4FEF-B3D2-8A8E5AA0DE56}" type="slidenum">
              <a:rPr lang="en-US" altLang="en-US"/>
              <a:pPr/>
              <a:t>‹#›</a:t>
            </a:fld>
            <a:endParaRPr lang="en-US" altLang="en-US"/>
          </a:p>
        </p:txBody>
      </p:sp>
    </p:spTree>
    <p:extLst>
      <p:ext uri="{BB962C8B-B14F-4D97-AF65-F5344CB8AC3E}">
        <p14:creationId xmlns:p14="http://schemas.microsoft.com/office/powerpoint/2010/main" val="259019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838C2AD-C921-4140-98DF-79ED98EFB137}" type="datetimeFigureOut">
              <a:rPr lang="en-US" altLang="en-US"/>
              <a:pPr/>
              <a:t>10/22/2019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80CC8251-4B4A-4A23-8B2D-B339A501C555}" type="slidenum">
              <a:rPr lang="en-US" altLang="en-US"/>
              <a:pPr/>
              <a:t>‹#›</a:t>
            </a:fld>
            <a:endParaRPr lang="en-US" altLang="en-US"/>
          </a:p>
        </p:txBody>
      </p:sp>
    </p:spTree>
    <p:extLst>
      <p:ext uri="{BB962C8B-B14F-4D97-AF65-F5344CB8AC3E}">
        <p14:creationId xmlns:p14="http://schemas.microsoft.com/office/powerpoint/2010/main" val="417735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1D28E7C-B072-4AE9-9E69-66B35F926B36}" type="datetimeFigureOut">
              <a:rPr lang="en-US" altLang="en-US"/>
              <a:pPr/>
              <a:t>10/22/2019</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283EB264-D021-4CD6-A568-55152806678B}" type="slidenum">
              <a:rPr lang="en-US" altLang="en-US"/>
              <a:pPr/>
              <a:t>‹#›</a:t>
            </a:fld>
            <a:endParaRPr lang="en-US" altLang="en-US"/>
          </a:p>
        </p:txBody>
      </p:sp>
    </p:spTree>
    <p:extLst>
      <p:ext uri="{BB962C8B-B14F-4D97-AF65-F5344CB8AC3E}">
        <p14:creationId xmlns:p14="http://schemas.microsoft.com/office/powerpoint/2010/main" val="326045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FD5D99C-79F0-4460-BE5E-2DF70519359E}" type="datetimeFigureOut">
              <a:rPr lang="en-US" altLang="en-US"/>
              <a:pPr/>
              <a:t>10/22/2019</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F1B33E6E-1FAE-46DF-999A-F2FA1975DC05}" type="slidenum">
              <a:rPr lang="en-US" altLang="en-US"/>
              <a:pPr/>
              <a:t>‹#›</a:t>
            </a:fld>
            <a:endParaRPr lang="en-US" altLang="en-US"/>
          </a:p>
        </p:txBody>
      </p:sp>
    </p:spTree>
    <p:extLst>
      <p:ext uri="{BB962C8B-B14F-4D97-AF65-F5344CB8AC3E}">
        <p14:creationId xmlns:p14="http://schemas.microsoft.com/office/powerpoint/2010/main" val="371793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CF9200D8-B63F-4167-BF83-290F2D51C7C7}" type="datetimeFigureOut">
              <a:rPr lang="en-US" altLang="en-US"/>
              <a:pPr/>
              <a:t>10/22/2019</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F0B1BE37-5B66-4309-910C-822DD257F1B2}" type="slidenum">
              <a:rPr lang="en-US" altLang="en-US"/>
              <a:pPr/>
              <a:t>‹#›</a:t>
            </a:fld>
            <a:endParaRPr lang="en-US" altLang="en-US"/>
          </a:p>
        </p:txBody>
      </p:sp>
    </p:spTree>
    <p:extLst>
      <p:ext uri="{BB962C8B-B14F-4D97-AF65-F5344CB8AC3E}">
        <p14:creationId xmlns:p14="http://schemas.microsoft.com/office/powerpoint/2010/main" val="239700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80F1160-C395-4ED1-AD5E-A58A8325723D}" type="datetimeFigureOut">
              <a:rPr lang="en-US" altLang="en-US"/>
              <a:pPr/>
              <a:t>10/22/2019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48EC49C9-1228-4A5D-972B-623D3DA9D407}" type="slidenum">
              <a:rPr lang="en-US" altLang="en-US"/>
              <a:pPr/>
              <a:t>‹#›</a:t>
            </a:fld>
            <a:endParaRPr lang="en-US" altLang="en-US"/>
          </a:p>
        </p:txBody>
      </p:sp>
    </p:spTree>
    <p:extLst>
      <p:ext uri="{BB962C8B-B14F-4D97-AF65-F5344CB8AC3E}">
        <p14:creationId xmlns:p14="http://schemas.microsoft.com/office/powerpoint/2010/main" val="1192714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0524F82-83F5-43D8-86C1-54741A684C74}" type="datetimeFigureOut">
              <a:rPr lang="en-US" altLang="en-US"/>
              <a:pPr/>
              <a:t>10/22/2019</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36980700-294C-4DC2-A4D1-229A2100603F}" type="slidenum">
              <a:rPr lang="en-US" altLang="en-US"/>
              <a:pPr/>
              <a:t>‹#›</a:t>
            </a:fld>
            <a:endParaRPr lang="en-US" altLang="en-US"/>
          </a:p>
        </p:txBody>
      </p:sp>
    </p:spTree>
    <p:extLst>
      <p:ext uri="{BB962C8B-B14F-4D97-AF65-F5344CB8AC3E}">
        <p14:creationId xmlns:p14="http://schemas.microsoft.com/office/powerpoint/2010/main" val="38910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fld id="{BA8C7E36-79F0-41BD-A6D5-D76286C94A77}" type="datetimeFigureOut">
              <a:rPr lang="en-US" altLang="en-US"/>
              <a:pPr/>
              <a:t>10/22/2019</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3D586AC5-681C-41D1-B9A1-2913500EB06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143000"/>
          </a:xfrm>
        </p:spPr>
        <p:txBody>
          <a:bodyPr/>
          <a:lstStyle/>
          <a:p>
            <a:pPr eaLnBrk="1" hangingPunct="1"/>
            <a:r>
              <a:rPr lang="en-US" altLang="en-US" smtClean="0"/>
              <a:t>Rotational Motion </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900113"/>
            <a:ext cx="6057900"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908" y="1066800"/>
            <a:ext cx="371475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6"/>
          <p:cNvSpPr>
            <a:spLocks noGrp="1" noChangeArrowheads="1"/>
          </p:cNvSpPr>
          <p:nvPr>
            <p:ph type="title"/>
          </p:nvPr>
        </p:nvSpPr>
        <p:spPr>
          <a:xfrm>
            <a:off x="533400" y="304800"/>
            <a:ext cx="8305800" cy="1143000"/>
          </a:xfrm>
        </p:spPr>
        <p:txBody>
          <a:bodyPr/>
          <a:lstStyle/>
          <a:p>
            <a:pPr algn="l" eaLnBrk="1" hangingPunct="1"/>
            <a:r>
              <a:rPr lang="en-US" altLang="en-US" sz="4000" smtClean="0"/>
              <a:t>Moment of Inertia, I</a:t>
            </a:r>
            <a:br>
              <a:rPr lang="en-US" altLang="en-US" sz="4000" smtClean="0"/>
            </a:br>
            <a:r>
              <a:rPr lang="en-US" altLang="en-US" sz="4000" smtClean="0"/>
              <a:t>for Extended regular- shaped objects</a:t>
            </a:r>
          </a:p>
        </p:txBody>
      </p:sp>
      <p:pic>
        <p:nvPicPr>
          <p:cNvPr id="2253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4579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762000" y="914400"/>
            <a:ext cx="7772400" cy="1143000"/>
          </a:xfrm>
        </p:spPr>
        <p:txBody>
          <a:bodyPr/>
          <a:lstStyle/>
          <a:p>
            <a:pPr eaLnBrk="1" hangingPunct="1"/>
            <a:r>
              <a:rPr lang="en-US" altLang="en-US" b="1" smtClean="0">
                <a:solidFill>
                  <a:srgbClr val="CE1029"/>
                </a:solidFill>
                <a:latin typeface="Arial" pitchFamily="34" charset="0"/>
                <a:cs typeface="Arial" pitchFamily="34" charset="0"/>
              </a:rPr>
              <a:t>ROTATIONAL KINETIC ENERGY</a:t>
            </a:r>
            <a:r>
              <a:rPr lang="en-US" altLang="en-US" smtClean="0"/>
              <a:t/>
            </a:r>
            <a:br>
              <a:rPr lang="en-US" altLang="en-US" smtClean="0"/>
            </a:br>
            <a:r>
              <a:rPr lang="en-US" altLang="en-US" smtClean="0"/>
              <a:t/>
            </a:r>
            <a:br>
              <a:rPr lang="en-US" altLang="en-US" smtClean="0"/>
            </a:br>
            <a:endParaRPr lang="en-US" altLang="en-US" smtClean="0"/>
          </a:p>
        </p:txBody>
      </p:sp>
      <p:pic>
        <p:nvPicPr>
          <p:cNvPr id="23554" name="Picture 5" descr="fig09_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1905000"/>
            <a:ext cx="333692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6"/>
          <p:cNvSpPr>
            <a:spLocks noChangeArrowheads="1"/>
          </p:cNvSpPr>
          <p:nvPr/>
        </p:nvSpPr>
        <p:spPr bwMode="auto">
          <a:xfrm>
            <a:off x="73025"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pitchFamily="34" charset="0"/>
            </a:endParaRPr>
          </a:p>
        </p:txBody>
      </p:sp>
      <p:pic>
        <p:nvPicPr>
          <p:cNvPr id="23557" name="Picture 10" descr="math05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562600" y="2511425"/>
            <a:ext cx="2143125" cy="66198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tLang="en-US" b="1" i="1" smtClean="0"/>
              <a:t>Demo on </a:t>
            </a:r>
            <a:r>
              <a:rPr lang="en-US" altLang="en-US" b="1" smtClean="0"/>
              <a:t>Rolling Cylinders</a:t>
            </a:r>
            <a:r>
              <a:rPr lang="en-US" altLang="en-US" smtClean="0"/>
              <a:t> </a:t>
            </a:r>
          </a:p>
        </p:txBody>
      </p:sp>
      <p:pic>
        <p:nvPicPr>
          <p:cNvPr id="24578" name="Picture 5" descr="A hollow cylinder and a solid cylinder start from rest and roll down the incline plane. The conservation of mechanical energy can be used to show that the solid cylinder, having the greater translational speed, reaches the bottom fir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1981200"/>
            <a:ext cx="3752850" cy="33337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143000"/>
          </a:xfrm>
        </p:spPr>
        <p:txBody>
          <a:bodyPr/>
          <a:lstStyle/>
          <a:p>
            <a:pPr eaLnBrk="1" hangingPunct="1"/>
            <a:r>
              <a:rPr lang="en-US" altLang="en-US" smtClean="0"/>
              <a:t>Application of Torque: Weighing</a:t>
            </a:r>
          </a:p>
        </p:txBody>
      </p:sp>
      <p:pic>
        <p:nvPicPr>
          <p:cNvPr id="5123" name="Picture 2" descr="gri12117_08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0104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descr="gri12117_08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05200"/>
            <a:ext cx="7162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4"/>
          <p:cNvSpPr>
            <a:spLocks noChangeArrowheads="1"/>
          </p:cNvSpPr>
          <p:nvPr/>
        </p:nvSpPr>
        <p:spPr bwMode="auto">
          <a:xfrm>
            <a:off x="0" y="6211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P. A child of mass 20 kg is located 2.5 m from the fulcrum or pivot point of a seesaw. Where must a child of mass 30 kg sit on the seesaw in order to provide balance?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2000"/>
                                        <p:tgtEl>
                                          <p:spTgt spid="51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5">
                                            <p:txEl>
                                              <p:pRg st="0" end="0"/>
                                            </p:txEl>
                                          </p:spTgt>
                                        </p:tgtEl>
                                        <p:attrNameLst>
                                          <p:attrName>style.visibility</p:attrName>
                                        </p:attrNameLst>
                                      </p:cBhvr>
                                      <p:to>
                                        <p:strVal val="visible"/>
                                      </p:to>
                                    </p:set>
                                    <p:animEffect transition="in" filter="fade">
                                      <p:cBhvr>
                                        <p:cTn id="17" dur="2000"/>
                                        <p:tgtEl>
                                          <p:spTgt spid="5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en-US" b="1" smtClean="0">
                <a:solidFill>
                  <a:srgbClr val="009999"/>
                </a:solidFill>
                <a:latin typeface="Arial" pitchFamily="34" charset="0"/>
              </a:rPr>
              <a:t>Angular Momentum </a:t>
            </a:r>
          </a:p>
        </p:txBody>
      </p:sp>
      <p:sp>
        <p:nvSpPr>
          <p:cNvPr id="28674" name="Text Box 4"/>
          <p:cNvSpPr txBox="1">
            <a:spLocks noChangeArrowheads="1"/>
          </p:cNvSpPr>
          <p:nvPr/>
        </p:nvSpPr>
        <p:spPr bwMode="auto">
          <a:xfrm>
            <a:off x="533400" y="1905000"/>
            <a:ext cx="7467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dirty="0">
                <a:latin typeface="Arial" pitchFamily="34" charset="0"/>
              </a:rPr>
              <a:t>The </a:t>
            </a:r>
            <a:r>
              <a:rPr lang="en-US" altLang="en-US" sz="1800" dirty="0">
                <a:solidFill>
                  <a:srgbClr val="009900"/>
                </a:solidFill>
                <a:latin typeface="Arial" pitchFamily="34" charset="0"/>
              </a:rPr>
              <a:t>angular momentum</a:t>
            </a:r>
            <a:r>
              <a:rPr lang="en-US" altLang="en-US" sz="1800" dirty="0">
                <a:latin typeface="Arial" pitchFamily="34" charset="0"/>
              </a:rPr>
              <a:t> </a:t>
            </a:r>
            <a:r>
              <a:rPr lang="en-US" altLang="en-US" sz="1800" i="1" dirty="0">
                <a:latin typeface="Arial" pitchFamily="34" charset="0"/>
              </a:rPr>
              <a:t>L</a:t>
            </a:r>
            <a:r>
              <a:rPr lang="en-US" altLang="en-US" sz="1800" dirty="0">
                <a:latin typeface="Arial" pitchFamily="34" charset="0"/>
              </a:rPr>
              <a:t> of a body rotating about a fixed axis is the product of the body's </a:t>
            </a:r>
            <a:r>
              <a:rPr lang="en-US" altLang="en-US" sz="1800" dirty="0">
                <a:solidFill>
                  <a:srgbClr val="009900"/>
                </a:solidFill>
                <a:latin typeface="Arial" pitchFamily="34" charset="0"/>
              </a:rPr>
              <a:t>moment of inertia</a:t>
            </a:r>
            <a:r>
              <a:rPr lang="en-US" altLang="en-US" sz="1800" dirty="0">
                <a:latin typeface="Arial" pitchFamily="34" charset="0"/>
              </a:rPr>
              <a:t> </a:t>
            </a:r>
            <a:r>
              <a:rPr lang="en-US" altLang="en-US" sz="1800" i="1" dirty="0">
                <a:latin typeface="Arial" pitchFamily="34" charset="0"/>
              </a:rPr>
              <a:t>I</a:t>
            </a:r>
            <a:r>
              <a:rPr lang="en-US" altLang="en-US" sz="1800" dirty="0">
                <a:latin typeface="Arial" pitchFamily="34" charset="0"/>
              </a:rPr>
              <a:t> and its </a:t>
            </a:r>
            <a:r>
              <a:rPr lang="en-US" altLang="en-US" sz="1800" dirty="0">
                <a:solidFill>
                  <a:srgbClr val="009900"/>
                </a:solidFill>
                <a:latin typeface="Arial" pitchFamily="34" charset="0"/>
              </a:rPr>
              <a:t>angular velocity</a:t>
            </a:r>
            <a:r>
              <a:rPr lang="en-US" altLang="en-US" sz="1800" dirty="0">
                <a:latin typeface="Arial" pitchFamily="34" charset="0"/>
              </a:rPr>
              <a:t> </a:t>
            </a:r>
            <a:r>
              <a:rPr lang="en-US" altLang="en-US" sz="1800" i="1" dirty="0">
                <a:latin typeface="Symbol" pitchFamily="18" charset="2"/>
              </a:rPr>
              <a:t>w</a:t>
            </a:r>
            <a:r>
              <a:rPr lang="en-US" altLang="en-US" sz="1800" dirty="0">
                <a:latin typeface="Arial" pitchFamily="34" charset="0"/>
              </a:rPr>
              <a:t> with respect to that axis: </a:t>
            </a:r>
          </a:p>
        </p:txBody>
      </p:sp>
      <p:sp>
        <p:nvSpPr>
          <p:cNvPr id="28675" name="Text Box 12"/>
          <p:cNvSpPr txBox="1">
            <a:spLocks noChangeArrowheads="1"/>
          </p:cNvSpPr>
          <p:nvPr/>
        </p:nvSpPr>
        <p:spPr bwMode="auto">
          <a:xfrm>
            <a:off x="914400" y="4572000"/>
            <a:ext cx="64770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b="1" i="1" dirty="0">
                <a:latin typeface="Arial" pitchFamily="34" charset="0"/>
              </a:rPr>
              <a:t>Angular momentum is a vector.</a:t>
            </a:r>
          </a:p>
          <a:p>
            <a:pPr eaLnBrk="1" hangingPunct="1">
              <a:spcBef>
                <a:spcPct val="50000"/>
              </a:spcBef>
              <a:buFontTx/>
              <a:buNone/>
            </a:pPr>
            <a:r>
              <a:rPr lang="en-US" altLang="en-US" sz="1800" b="1" i="1" dirty="0">
                <a:latin typeface="Arial" pitchFamily="34" charset="0"/>
              </a:rPr>
              <a:t>SI Unit of Angular Momentum:</a:t>
            </a:r>
            <a:r>
              <a:rPr lang="en-US" altLang="en-US" sz="1800" dirty="0">
                <a:latin typeface="Arial" pitchFamily="34" charset="0"/>
              </a:rPr>
              <a:t> kg · m</a:t>
            </a:r>
            <a:r>
              <a:rPr lang="en-US" altLang="en-US" sz="1800" baseline="30000" dirty="0">
                <a:latin typeface="Arial" pitchFamily="34" charset="0"/>
              </a:rPr>
              <a:t>2</a:t>
            </a:r>
            <a:r>
              <a:rPr lang="en-US" altLang="en-US" sz="1800" dirty="0">
                <a:latin typeface="Arial" pitchFamily="34" charset="0"/>
              </a:rPr>
              <a:t>/s.</a:t>
            </a:r>
          </a:p>
        </p:txBody>
      </p:sp>
      <p:pic>
        <p:nvPicPr>
          <p:cNvPr id="28676" name="Picture 14" descr="math0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429000"/>
            <a:ext cx="1600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2" descr="gri12117_un08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828800"/>
            <a:ext cx="6477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altLang="en-US" dirty="0" smtClean="0"/>
              <a:t>Conservation of Angular Momentum</a:t>
            </a:r>
            <a:br>
              <a:rPr lang="en-US" alt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tLang="en-US" smtClean="0"/>
              <a:t>Angular momentum and Bicycles</a:t>
            </a:r>
          </a:p>
        </p:txBody>
      </p:sp>
      <p:pic>
        <p:nvPicPr>
          <p:cNvPr id="30722" name="Picture 2" descr="gri12117_08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54818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800"/>
            <a:ext cx="4495800"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4"/>
          <p:cNvSpPr txBox="1">
            <a:spLocks noChangeArrowheads="1"/>
          </p:cNvSpPr>
          <p:nvPr/>
        </p:nvSpPr>
        <p:spPr bwMode="auto">
          <a:xfrm>
            <a:off x="4953000" y="52578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dirty="0">
                <a:latin typeface="Arial" pitchFamily="34" charset="0"/>
              </a:rPr>
              <a:t>Explain the role of angular momentum in riding a bicycle?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381000" y="0"/>
            <a:ext cx="8229600" cy="1143000"/>
          </a:xfrm>
        </p:spPr>
        <p:txBody>
          <a:bodyPr/>
          <a:lstStyle/>
          <a:p>
            <a:pPr eaLnBrk="1" hangingPunct="1"/>
            <a:r>
              <a:rPr lang="en-US" altLang="en-US" smtClean="0"/>
              <a:t>Equations Sheet</a:t>
            </a:r>
          </a:p>
        </p:txBody>
      </p:sp>
      <p:graphicFrame>
        <p:nvGraphicFramePr>
          <p:cNvPr id="4" name="Table 3"/>
          <p:cNvGraphicFramePr>
            <a:graphicFrameLocks noGrp="1"/>
          </p:cNvGraphicFramePr>
          <p:nvPr>
            <p:extLst>
              <p:ext uri="{D42A27DB-BD31-4B8C-83A1-F6EECF244321}">
                <p14:modId xmlns:p14="http://schemas.microsoft.com/office/powerpoint/2010/main" val="966963828"/>
              </p:ext>
            </p:extLst>
          </p:nvPr>
        </p:nvGraphicFramePr>
        <p:xfrm>
          <a:off x="762000" y="914400"/>
          <a:ext cx="7162800" cy="5751521"/>
        </p:xfrm>
        <a:graphic>
          <a:graphicData uri="http://schemas.openxmlformats.org/drawingml/2006/table">
            <a:tbl>
              <a:tblPr/>
              <a:tblGrid>
                <a:gridCol w="2794000"/>
                <a:gridCol w="2184400"/>
                <a:gridCol w="2184400"/>
              </a:tblGrid>
              <a:tr h="287338">
                <a:tc rowSpan="2">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MOTION</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87338">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Linear</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Rotational</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Time interval</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t  </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t</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Displacement</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d;                  (d = rθ)</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θ</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Velocity</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 = d/t;             (v = rω)    </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ω = θ/t</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Acceleration</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 = Δv/t;           (a = rα)</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α = Δω/t</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rowSpan="4">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Kinematic equations</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 = v</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at</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ω = ω</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αt</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v</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+ 2ad</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ω</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ω</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+ 2αθ</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 = v</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 + ½ at</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θ = ω</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 + ½ αt</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vMerge="1">
                  <a:txBody>
                    <a:bodyPr/>
                    <a:lstStyle/>
                    <a:p>
                      <a:endParaRPr lang="en-US"/>
                    </a:p>
                  </a:txBody>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 = ½(v + v</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θ = ½(ω + ω</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0</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To create</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force = F</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torque = </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Inertia</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Mass =m</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Rotational inertia =</a:t>
                      </a:r>
                      <a:b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 = Σm</a:t>
                      </a:r>
                      <a:r>
                        <a:rPr kumimoji="0" lang="en-US" altLang="en-US" sz="1600" b="0" i="0" u="none" strike="noStrike" cap="none" normalizeH="0" baseline="-25000" dirty="0" smtClean="0">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en-US" altLang="en-US" sz="1600" b="0" i="0" u="none" strike="noStrike" cap="none" normalizeH="0" baseline="-25000" dirty="0" smtClean="0">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Newton’s 2</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nd</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Law</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F</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net</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ma</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a:t>
                      </a:r>
                      <a:r>
                        <a:rPr kumimoji="0" lang="en-US" altLang="en-US" sz="1600" b="0" i="0" u="none" strike="noStrike" cap="none" normalizeH="0" baseline="-25000" dirty="0" err="1" smtClean="0">
                          <a:ln>
                            <a:noFill/>
                          </a:ln>
                          <a:solidFill>
                            <a:schemeClr val="tx1"/>
                          </a:solidFill>
                          <a:effectLst/>
                          <a:latin typeface="Times New Roman" pitchFamily="18" charset="0"/>
                          <a:ea typeface="Calibri" pitchFamily="34" charset="0"/>
                          <a:cs typeface="Times New Roman" pitchFamily="18" charset="0"/>
                        </a:rPr>
                        <a:t>net</a:t>
                      </a:r>
                      <a: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Iα</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Momentum</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m·</a:t>
                      </a:r>
                      <a:r>
                        <a:rPr kumimoji="0" lang="en-US" alt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V</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L</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I·ω</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Conservation of momentum</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Σm</a:t>
                      </a:r>
                      <a:r>
                        <a:rPr kumimoji="0" lang="en-US" altLang="en-US" sz="1600" b="0" i="0" u="none" strike="noStrike" cap="none" normalizeH="0" baseline="-2500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t>
                      </a:r>
                      <a:r>
                        <a:rPr kumimoji="0" lang="en-US" altLang="en-US" sz="1600" b="0" i="0" u="none" strike="noStrike" cap="none" normalizeH="0" baseline="-2500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alt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Σm</a:t>
                      </a:r>
                      <a:r>
                        <a:rPr kumimoji="0" lang="en-US" altLang="en-US" sz="1600" b="0" i="0" u="none" strike="noStrike" cap="none" normalizeH="0" baseline="-25000" dirty="0" err="1" smtClean="0">
                          <a:ln>
                            <a:noFill/>
                          </a:ln>
                          <a:solidFill>
                            <a:schemeClr val="tx1"/>
                          </a:solidFill>
                          <a:effectLst/>
                          <a:latin typeface="Times New Roman" pitchFamily="18" charset="0"/>
                          <a:ea typeface="Calibri" pitchFamily="34" charset="0"/>
                          <a:cs typeface="Times New Roman" pitchFamily="18" charset="0"/>
                        </a:rPr>
                        <a:t>f</a:t>
                      </a:r>
                      <a:r>
                        <a:rPr kumimoji="0" lang="en-US" alt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t>
                      </a:r>
                      <a:r>
                        <a:rPr kumimoji="0" lang="en-US" altLang="en-US" sz="1600" b="0" i="0" u="none" strike="noStrike" cap="none" normalizeH="0" baseline="-25000" dirty="0" err="1" smtClean="0">
                          <a:ln>
                            <a:noFill/>
                          </a:ln>
                          <a:solidFill>
                            <a:schemeClr val="tx1"/>
                          </a:solidFill>
                          <a:effectLst/>
                          <a:latin typeface="Times New Roman" pitchFamily="18" charset="0"/>
                          <a:ea typeface="Calibri" pitchFamily="34" charset="0"/>
                          <a:cs typeface="Times New Roman" pitchFamily="18" charset="0"/>
                        </a:rPr>
                        <a:t>f</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ΣI</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ω</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i</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 ΣI</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f</a:t>
                      </a: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ω</a:t>
                      </a:r>
                      <a:r>
                        <a:rPr kumimoji="0" lang="en-US" altLang="en-US" sz="1600" b="0" i="0" u="none" strike="noStrike" cap="none" normalizeH="0" baseline="-25000" smtClean="0">
                          <a:ln>
                            <a:noFill/>
                          </a:ln>
                          <a:solidFill>
                            <a:schemeClr val="tx1"/>
                          </a:solidFill>
                          <a:effectLst/>
                          <a:latin typeface="Times New Roman" pitchFamily="18" charset="0"/>
                          <a:ea typeface="Calibri" pitchFamily="34" charset="0"/>
                          <a:cs typeface="Times New Roman" pitchFamily="18" charset="0"/>
                        </a:rPr>
                        <a:t>f</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6263">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Kinetic Energy</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Translational Kinetic Energy = TKE = ½ mv</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Rotational Kinetic Energy = RKE = ½ Iω</a:t>
                      </a:r>
                      <a:r>
                        <a:rPr kumimoji="0" lang="en-US" altLang="en-US" sz="1600" b="0" i="0" u="none" strike="noStrike" cap="none" normalizeH="0" baseline="30000" smtClean="0">
                          <a:ln>
                            <a:noFill/>
                          </a:ln>
                          <a:solidFill>
                            <a:schemeClr val="tx1"/>
                          </a:solidFill>
                          <a:effectLst/>
                          <a:latin typeface="Times New Roman" pitchFamily="18" charset="0"/>
                          <a:ea typeface="Calibri" pitchFamily="34" charset="0"/>
                          <a:cs typeface="Times New Roman" pitchFamily="18" charset="0"/>
                        </a:rPr>
                        <a:t>2</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Work</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W=F·d</a:t>
                      </a:r>
                      <a:endParaRPr kumimoji="0" lang="en-US" altLang="en-US" sz="16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defRPr>
                      </a:lvl1pPr>
                      <a:lvl2pPr marL="742950" indent="-285750">
                        <a:spcBef>
                          <a:spcPct val="20000"/>
                        </a:spcBef>
                        <a:buFont typeface="Arial" pitchFamily="34" charset="0"/>
                        <a:defRPr sz="2400">
                          <a:solidFill>
                            <a:schemeClr val="tx1"/>
                          </a:solidFill>
                          <a:latin typeface="Calibri" pitchFamily="34" charset="0"/>
                        </a:defRPr>
                      </a:lvl2pPr>
                      <a:lvl3pPr marL="1143000" indent="-228600">
                        <a:spcBef>
                          <a:spcPct val="20000"/>
                        </a:spcBef>
                        <a:buFont typeface="Arial" pitchFamily="34" charset="0"/>
                        <a:defRPr sz="2000">
                          <a:solidFill>
                            <a:schemeClr val="tx1"/>
                          </a:solidFill>
                          <a:latin typeface="Calibri" pitchFamily="34" charset="0"/>
                        </a:defRPr>
                      </a:lvl3pPr>
                      <a:lvl4pPr marL="1600200" indent="-228600">
                        <a:spcBef>
                          <a:spcPct val="20000"/>
                        </a:spcBef>
                        <a:buFont typeface="Arial" pitchFamily="34" charset="0"/>
                        <a:defRPr>
                          <a:solidFill>
                            <a:schemeClr val="tx1"/>
                          </a:solidFill>
                          <a:latin typeface="Calibri" pitchFamily="34" charset="0"/>
                        </a:defRPr>
                      </a:lvl4pPr>
                      <a:lvl5pPr marL="2057400" indent="-22860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alt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t>
                      </a:r>
                      <a:r>
                        <a:rPr kumimoji="0" lang="en-US" alt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τ·θ</a:t>
                      </a:r>
                      <a:endParaRPr kumimoji="0" lang="en-US" alt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6795" marR="5679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5671"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53200" y="3810000"/>
            <a:ext cx="503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38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tLang="en-US" b="1" smtClean="0">
                <a:solidFill>
                  <a:srgbClr val="009999"/>
                </a:solidFill>
                <a:latin typeface="Arial" pitchFamily="34" charset="0"/>
              </a:rPr>
              <a:t>Problem</a:t>
            </a:r>
          </a:p>
        </p:txBody>
      </p:sp>
      <p:sp>
        <p:nvSpPr>
          <p:cNvPr id="31746" name="Text Box 4"/>
          <p:cNvSpPr txBox="1">
            <a:spLocks noChangeArrowheads="1"/>
          </p:cNvSpPr>
          <p:nvPr/>
        </p:nvSpPr>
        <p:spPr bwMode="auto">
          <a:xfrm>
            <a:off x="533400" y="1417638"/>
            <a:ext cx="8153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pitchFamily="34" charset="0"/>
              </a:rPr>
              <a:t>A woman stands at the center of a platform. The woman and the platform rotate with an angular speed of 5.00 rad/s. Friction is negligible. Her arms are outstretched, and she is holding a dumbbell in each hand. In this position the total moment of inertia of the rotating system (platform, woman, and dumbbells) is 5.40 kg·m</a:t>
            </a:r>
            <a:r>
              <a:rPr lang="en-US" altLang="en-US" sz="1800" baseline="30000">
                <a:latin typeface="Arial" pitchFamily="34" charset="0"/>
              </a:rPr>
              <a:t>2</a:t>
            </a:r>
            <a:r>
              <a:rPr lang="en-US" altLang="en-US" sz="1800">
                <a:latin typeface="Arial" pitchFamily="34" charset="0"/>
              </a:rPr>
              <a:t>. By pulling in her arms, she reduces the moment of inertia to 3.80 kg·m</a:t>
            </a:r>
            <a:r>
              <a:rPr lang="en-US" altLang="en-US" sz="1800" baseline="30000">
                <a:latin typeface="Arial" pitchFamily="34" charset="0"/>
              </a:rPr>
              <a:t>2</a:t>
            </a:r>
            <a:r>
              <a:rPr lang="en-US" altLang="en-US" sz="1800">
                <a:latin typeface="Arial" pitchFamily="34" charset="0"/>
              </a:rPr>
              <a:t>. Find her new angular speed.</a:t>
            </a:r>
            <a:br>
              <a:rPr lang="en-US" altLang="en-US" sz="1800">
                <a:latin typeface="Arial" pitchFamily="34" charset="0"/>
              </a:rPr>
            </a:br>
            <a:endParaRPr lang="en-US" altLang="en-US" sz="1800">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altLang="en-US" smtClean="0">
                <a:solidFill>
                  <a:srgbClr val="000000"/>
                </a:solidFill>
                <a:cs typeface="Times New Roman" pitchFamily="18" charset="0"/>
              </a:rPr>
              <a:t>The angle </a:t>
            </a:r>
            <a:r>
              <a:rPr lang="en-US" altLang="en-US" i="1" smtClean="0">
                <a:solidFill>
                  <a:srgbClr val="000000"/>
                </a:solidFill>
                <a:latin typeface="Symbol" pitchFamily="18" charset="2"/>
                <a:cs typeface="Times New Roman" pitchFamily="18" charset="0"/>
              </a:rPr>
              <a:t>q </a:t>
            </a:r>
            <a:r>
              <a:rPr lang="en-US" altLang="en-US" i="1" smtClean="0">
                <a:solidFill>
                  <a:srgbClr val="000000"/>
                </a:solidFill>
                <a:cs typeface="Times New Roman" pitchFamily="18" charset="0"/>
              </a:rPr>
              <a:t> </a:t>
            </a:r>
          </a:p>
        </p:txBody>
      </p:sp>
      <p:pic>
        <p:nvPicPr>
          <p:cNvPr id="39939" name="Picture 3" descr="nw02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981200"/>
            <a:ext cx="36941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math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181600"/>
            <a:ext cx="655320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5"/>
          <p:cNvSpPr txBox="1">
            <a:spLocks noChangeArrowheads="1"/>
          </p:cNvSpPr>
          <p:nvPr/>
        </p:nvSpPr>
        <p:spPr bwMode="auto">
          <a:xfrm>
            <a:off x="609600" y="4038600"/>
            <a:ext cx="792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a:solidFill>
                  <a:srgbClr val="000000"/>
                </a:solidFill>
                <a:latin typeface="Arial" pitchFamily="34" charset="0"/>
                <a:cs typeface="Times New Roman" pitchFamily="18" charset="0"/>
              </a:rPr>
              <a:t>In radian measure, the angle </a:t>
            </a:r>
            <a:r>
              <a:rPr lang="en-US" altLang="en-US" sz="1800" i="1">
                <a:solidFill>
                  <a:srgbClr val="000000"/>
                </a:solidFill>
                <a:latin typeface="Symbol" pitchFamily="18" charset="2"/>
                <a:cs typeface="Times New Roman" pitchFamily="18" charset="0"/>
              </a:rPr>
              <a:t>q </a:t>
            </a:r>
            <a:r>
              <a:rPr lang="en-US" altLang="en-US" sz="1800" i="1">
                <a:solidFill>
                  <a:srgbClr val="000000"/>
                </a:solidFill>
                <a:latin typeface="Arial" pitchFamily="34" charset="0"/>
                <a:cs typeface="Times New Roman" pitchFamily="18" charset="0"/>
              </a:rPr>
              <a:t> </a:t>
            </a:r>
            <a:r>
              <a:rPr lang="en-US" altLang="en-US" sz="1800">
                <a:solidFill>
                  <a:srgbClr val="000000"/>
                </a:solidFill>
                <a:latin typeface="Arial" pitchFamily="34" charset="0"/>
                <a:cs typeface="Times New Roman" pitchFamily="18" charset="0"/>
              </a:rPr>
              <a:t>is defined to be the arc length </a:t>
            </a:r>
            <a:r>
              <a:rPr lang="en-US" altLang="en-US" sz="1800" i="1">
                <a:solidFill>
                  <a:srgbClr val="000000"/>
                </a:solidFill>
                <a:latin typeface="Arial" pitchFamily="34" charset="0"/>
                <a:cs typeface="Times New Roman" pitchFamily="18" charset="0"/>
              </a:rPr>
              <a:t>s</a:t>
            </a:r>
            <a:r>
              <a:rPr lang="en-US" altLang="en-US" sz="1800">
                <a:solidFill>
                  <a:srgbClr val="000000"/>
                </a:solidFill>
                <a:latin typeface="Arial" pitchFamily="34" charset="0"/>
                <a:cs typeface="Times New Roman" pitchFamily="18" charset="0"/>
              </a:rPr>
              <a:t> divided by the radius </a:t>
            </a:r>
            <a:r>
              <a:rPr lang="en-US" altLang="en-US" sz="1800" i="1">
                <a:solidFill>
                  <a:srgbClr val="000000"/>
                </a:solidFill>
                <a:latin typeface="Arial" pitchFamily="34" charset="0"/>
                <a:cs typeface="Times New Roman" pitchFamily="18" charset="0"/>
              </a:rPr>
              <a:t>r</a:t>
            </a:r>
            <a:r>
              <a:rPr lang="en-US" altLang="en-US" sz="1800">
                <a:solidFill>
                  <a:srgbClr val="000000"/>
                </a:solidFill>
                <a:latin typeface="Arial" pitchFamily="34"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2000"/>
                                        <p:tgtEl>
                                          <p:spTgt spid="399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941">
                                            <p:txEl>
                                              <p:pRg st="0" end="0"/>
                                            </p:txEl>
                                          </p:spTgt>
                                        </p:tgtEl>
                                        <p:attrNameLst>
                                          <p:attrName>style.visibility</p:attrName>
                                        </p:attrNameLst>
                                      </p:cBhvr>
                                      <p:to>
                                        <p:strVal val="visible"/>
                                      </p:to>
                                    </p:set>
                                    <p:animEffect transition="in" filter="fade">
                                      <p:cBhvr>
                                        <p:cTn id="12" dur="2000"/>
                                        <p:tgtEl>
                                          <p:spTgt spid="3994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9940"/>
                                        </p:tgtEl>
                                        <p:attrNameLst>
                                          <p:attrName>style.visibility</p:attrName>
                                        </p:attrNameLst>
                                      </p:cBhvr>
                                      <p:to>
                                        <p:strVal val="visible"/>
                                      </p:to>
                                    </p:set>
                                    <p:animEffect transition="in" filter="fade">
                                      <p:cBhvr>
                                        <p:cTn id="17"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altLang="en-US" sz="4000" smtClean="0"/>
              <a:t>Conversion between </a:t>
            </a:r>
            <a:br>
              <a:rPr lang="en-US" altLang="en-US" sz="4000" smtClean="0"/>
            </a:br>
            <a:r>
              <a:rPr lang="en-US" altLang="en-US" sz="4000" smtClean="0"/>
              <a:t>degree and radian</a:t>
            </a:r>
          </a:p>
        </p:txBody>
      </p:sp>
      <p:sp>
        <p:nvSpPr>
          <p:cNvPr id="11272" name="Text Box 8"/>
          <p:cNvSpPr txBox="1">
            <a:spLocks noChangeArrowheads="1"/>
          </p:cNvSpPr>
          <p:nvPr/>
        </p:nvSpPr>
        <p:spPr bwMode="auto">
          <a:xfrm>
            <a:off x="3200400" y="2452688"/>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3600" dirty="0">
                <a:latin typeface="Times New Roman" pitchFamily="18" charset="0"/>
                <a:cs typeface="Times New Roman" pitchFamily="18" charset="0"/>
              </a:rPr>
              <a:t>π rad = 180</a:t>
            </a:r>
            <a:r>
              <a:rPr lang="en-US" altLang="en-US" sz="3600" baseline="30000" dirty="0">
                <a:latin typeface="Times New Roman" pitchFamily="18" charset="0"/>
                <a:cs typeface="Times New Roman" pitchFamily="18" charset="0"/>
              </a:rPr>
              <a:t>0</a:t>
            </a:r>
          </a:p>
        </p:txBody>
      </p:sp>
      <p:sp>
        <p:nvSpPr>
          <p:cNvPr id="2" name="TextBox 1"/>
          <p:cNvSpPr txBox="1">
            <a:spLocks noRot="1" noChangeAspect="1" noMove="1" noResize="1" noEditPoints="1" noAdjustHandles="1" noChangeArrowheads="1" noChangeShapeType="1" noTextEdit="1"/>
          </p:cNvSpPr>
          <p:nvPr/>
        </p:nvSpPr>
        <p:spPr>
          <a:xfrm>
            <a:off x="3055944" y="3352800"/>
            <a:ext cx="4057136" cy="693844"/>
          </a:xfrm>
          <a:prstGeom prst="rect">
            <a:avLst/>
          </a:prstGeom>
          <a:blipFill rotWithShape="0">
            <a:blip r:embed="rId2"/>
            <a:stretch>
              <a:fillRect/>
            </a:stretch>
          </a:blipFill>
        </p:spPr>
        <p:txBody>
          <a:bodyPr/>
          <a:lstStyle/>
          <a:p>
            <a:pPr>
              <a:defRPr/>
            </a:pPr>
            <a:r>
              <a:rPr lang="en-US">
                <a:noFill/>
                <a:latin typeface="Arial" charset="0"/>
              </a:rPr>
              <a:t> </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284" y="1752600"/>
            <a:ext cx="469582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altLang="en-US" b="1" smtClean="0">
                <a:solidFill>
                  <a:srgbClr val="CE1029"/>
                </a:solidFill>
                <a:latin typeface="Arial" pitchFamily="34" charset="0"/>
              </a:rPr>
              <a:t>Example Problems</a:t>
            </a:r>
          </a:p>
        </p:txBody>
      </p:sp>
      <p:sp>
        <p:nvSpPr>
          <p:cNvPr id="18436" name="Text Box 4"/>
          <p:cNvSpPr txBox="1">
            <a:spLocks noChangeArrowheads="1"/>
          </p:cNvSpPr>
          <p:nvPr/>
        </p:nvSpPr>
        <p:spPr bwMode="auto">
          <a:xfrm>
            <a:off x="685800" y="1828800"/>
            <a:ext cx="74676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1800">
                <a:latin typeface="Arial" pitchFamily="34" charset="0"/>
              </a:rPr>
              <a:t>Earth rotates once every day. What is the angular velocity of the rotation of earth?</a:t>
            </a:r>
          </a:p>
          <a:p>
            <a:pPr eaLnBrk="1" hangingPunct="1">
              <a:spcBef>
                <a:spcPct val="50000"/>
              </a:spcBef>
              <a:buFontTx/>
              <a:buNone/>
            </a:pPr>
            <a:endParaRPr lang="en-US" altLang="en-US" sz="1800">
              <a:latin typeface="Arial" pitchFamily="34" charset="0"/>
            </a:endParaRPr>
          </a:p>
          <a:p>
            <a:pPr eaLnBrk="1" hangingPunct="1">
              <a:spcBef>
                <a:spcPct val="50000"/>
              </a:spcBef>
              <a:buFontTx/>
              <a:buNone/>
            </a:pPr>
            <a:endParaRPr lang="en-US" altLang="en-US" sz="1800">
              <a:latin typeface="Arial" pitchFamily="34" charset="0"/>
            </a:endParaRPr>
          </a:p>
          <a:p>
            <a:pPr eaLnBrk="1" hangingPunct="1">
              <a:spcBef>
                <a:spcPct val="50000"/>
              </a:spcBef>
              <a:buFontTx/>
              <a:buNone/>
            </a:pPr>
            <a:endParaRPr lang="en-US" altLang="en-US" sz="1800">
              <a:latin typeface="Arial" pitchFamily="34" charset="0"/>
            </a:endParaRPr>
          </a:p>
          <a:p>
            <a:pPr eaLnBrk="1" hangingPunct="1">
              <a:spcBef>
                <a:spcPct val="50000"/>
              </a:spcBef>
              <a:buFontTx/>
              <a:buNone/>
            </a:pPr>
            <a:endParaRPr lang="en-US" altLang="en-US" sz="1800">
              <a:latin typeface="Arial" pitchFamily="34" charset="0"/>
            </a:endParaRPr>
          </a:p>
          <a:p>
            <a:pPr eaLnBrk="1" hangingPunct="1">
              <a:spcBef>
                <a:spcPct val="50000"/>
              </a:spcBef>
              <a:buFontTx/>
              <a:buNone/>
            </a:pPr>
            <a:endParaRPr lang="en-US" altLang="en-US" sz="1800">
              <a:latin typeface="Arial" pitchFamily="34" charset="0"/>
            </a:endParaRPr>
          </a:p>
          <a:p>
            <a:pPr eaLnBrk="1" hangingPunct="1">
              <a:spcBef>
                <a:spcPct val="50000"/>
              </a:spcBef>
              <a:buFontTx/>
              <a:buNone/>
            </a:pPr>
            <a:endParaRPr lang="en-US" altLang="en-US" sz="1800">
              <a:latin typeface="Arial" pitchFamily="34" charset="0"/>
            </a:endParaRPr>
          </a:p>
          <a:p>
            <a:pPr eaLnBrk="1" hangingPunct="1">
              <a:spcBef>
                <a:spcPct val="50000"/>
              </a:spcBef>
              <a:buFontTx/>
              <a:buNone/>
            </a:pPr>
            <a:r>
              <a:rPr lang="en-US" altLang="en-US" sz="1800">
                <a:latin typeface="Arial" pitchFamily="34" charset="0"/>
              </a:rPr>
              <a:t>What is the angular velocity of the minute hand of a mechanical clock?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fade">
                                      <p:cBhvr>
                                        <p:cTn id="7" dur="2000"/>
                                        <p:tgtEl>
                                          <p:spTgt spid="184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6">
                                            <p:txEl>
                                              <p:pRg st="7" end="7"/>
                                            </p:txEl>
                                          </p:spTgt>
                                        </p:tgtEl>
                                        <p:attrNameLst>
                                          <p:attrName>style.visibility</p:attrName>
                                        </p:attrNameLst>
                                      </p:cBhvr>
                                      <p:to>
                                        <p:strVal val="visible"/>
                                      </p:to>
                                    </p:set>
                                    <p:animEffect transition="in" filter="fade">
                                      <p:cBhvr>
                                        <p:cTn id="12" dur="2000"/>
                                        <p:tgtEl>
                                          <p:spTgt spid="1843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76200" y="228600"/>
            <a:ext cx="8610600" cy="1143000"/>
          </a:xfrm>
        </p:spPr>
        <p:txBody>
          <a:bodyPr/>
          <a:lstStyle/>
          <a:p>
            <a:pPr algn="l" eaLnBrk="1" hangingPunct="1"/>
            <a:r>
              <a:rPr lang="en-US" altLang="en-US" sz="3600" b="1" dirty="0" smtClean="0">
                <a:solidFill>
                  <a:srgbClr val="009999"/>
                </a:solidFill>
                <a:latin typeface="Arial" pitchFamily="34" charset="0"/>
              </a:rPr>
              <a:t>Angular Variables and </a:t>
            </a:r>
            <a:r>
              <a:rPr lang="en-US" altLang="en-US" sz="3600" b="1" dirty="0" smtClean="0">
                <a:solidFill>
                  <a:srgbClr val="009999"/>
                </a:solidFill>
                <a:latin typeface="Arial" pitchFamily="34" charset="0"/>
              </a:rPr>
              <a:t>Tangential/Linear </a:t>
            </a:r>
            <a:br>
              <a:rPr lang="en-US" altLang="en-US" sz="3600" b="1" dirty="0" smtClean="0">
                <a:solidFill>
                  <a:srgbClr val="009999"/>
                </a:solidFill>
                <a:latin typeface="Arial" pitchFamily="34" charset="0"/>
              </a:rPr>
            </a:br>
            <a:r>
              <a:rPr lang="en-US" altLang="en-US" sz="3600" b="1" dirty="0" smtClean="0">
                <a:solidFill>
                  <a:srgbClr val="009999"/>
                </a:solidFill>
                <a:latin typeface="Arial" pitchFamily="34" charset="0"/>
              </a:rPr>
              <a:t>Variables</a:t>
            </a:r>
            <a:r>
              <a:rPr lang="en-US" altLang="en-US" sz="3600" dirty="0" smtClean="0"/>
              <a:t> </a:t>
            </a:r>
            <a:endParaRPr lang="en-US" altLang="en-US" sz="3600" dirty="0" smtClean="0"/>
          </a:p>
        </p:txBody>
      </p:sp>
      <p:pic>
        <p:nvPicPr>
          <p:cNvPr id="4099" name="Picture 3" descr="fig08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77850"/>
            <a:ext cx="32575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0" y="2133600"/>
            <a:ext cx="56388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2400" dirty="0">
                <a:latin typeface="Times New Roman" pitchFamily="18" charset="0"/>
              </a:rPr>
              <a:t>In the ice-skating stunt known as “crack-the-whip,” a number of skaters attempt to maintain a straight line as they skate around one person (the pivot) who remains in place.</a:t>
            </a:r>
          </a:p>
        </p:txBody>
      </p:sp>
      <p:pic>
        <p:nvPicPr>
          <p:cNvPr id="5" name="Picture 6" descr="nw02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4572000"/>
            <a:ext cx="27082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143000"/>
          </a:xfrm>
        </p:spPr>
        <p:txBody>
          <a:bodyPr/>
          <a:lstStyle/>
          <a:p>
            <a:pPr eaLnBrk="1" hangingPunct="1"/>
            <a:r>
              <a:rPr lang="en-US" altLang="en-US" smtClean="0"/>
              <a:t>Torque, </a:t>
            </a:r>
            <a:r>
              <a:rPr lang="el-GR" altLang="en-US" smtClean="0"/>
              <a:t>τ</a:t>
            </a:r>
            <a:endParaRPr lang="en-US" altLang="en-US" smtClean="0"/>
          </a:p>
        </p:txBody>
      </p:sp>
      <p:pic>
        <p:nvPicPr>
          <p:cNvPr id="4099" name="Picture 2" descr="gri12117_08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4191000"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pic>
        <p:nvPicPr>
          <p:cNvPr id="4101"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0200" y="1295400"/>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6"/>
          <p:cNvSpPr txBox="1">
            <a:spLocks noChangeArrowheads="1"/>
          </p:cNvSpPr>
          <p:nvPr/>
        </p:nvSpPr>
        <p:spPr bwMode="auto">
          <a:xfrm>
            <a:off x="4114800" y="2438400"/>
            <a:ext cx="5029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800"/>
              <a:t>Torque depends on the applied force and lever-arm.</a:t>
            </a:r>
          </a:p>
          <a:p>
            <a:pPr algn="ctr" eaLnBrk="1" hangingPunct="1">
              <a:spcBef>
                <a:spcPct val="0"/>
              </a:spcBef>
              <a:buFontTx/>
              <a:buNone/>
            </a:pPr>
            <a:r>
              <a:rPr lang="en-US" altLang="en-US" sz="2800"/>
              <a:t> </a:t>
            </a:r>
          </a:p>
          <a:p>
            <a:pPr algn="ctr" eaLnBrk="1" hangingPunct="1">
              <a:spcBef>
                <a:spcPct val="0"/>
              </a:spcBef>
              <a:buFontTx/>
              <a:buNone/>
            </a:pPr>
            <a:r>
              <a:rPr lang="en-US" altLang="en-US" sz="2800"/>
              <a:t>Torque = Force x lever-arm</a:t>
            </a:r>
          </a:p>
        </p:txBody>
      </p:sp>
      <p:sp>
        <p:nvSpPr>
          <p:cNvPr id="4103" name="TextBox 7"/>
          <p:cNvSpPr txBox="1">
            <a:spLocks noChangeArrowheads="1"/>
          </p:cNvSpPr>
          <p:nvPr/>
        </p:nvSpPr>
        <p:spPr bwMode="auto">
          <a:xfrm>
            <a:off x="0" y="504190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800"/>
              <a:t>Torque is a vector. It comes in clockwise and counter-clock wise directions.  Unit of torque = N•m</a:t>
            </a:r>
          </a:p>
        </p:txBody>
      </p:sp>
      <p:sp>
        <p:nvSpPr>
          <p:cNvPr id="4104" name="TextBox 7"/>
          <p:cNvSpPr txBox="1">
            <a:spLocks noChangeArrowheads="1"/>
          </p:cNvSpPr>
          <p:nvPr/>
        </p:nvSpPr>
        <p:spPr bwMode="auto">
          <a:xfrm>
            <a:off x="0" y="62118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P: A force of 40 N is applied at the end of a wrench handle of length 20 cm in a direction perpendicular to the handle as shown above. What is the torque applied to the nut?</a:t>
            </a:r>
          </a:p>
        </p:txBody>
      </p:sp>
    </p:spTree>
    <p:extLst>
      <p:ext uri="{BB962C8B-B14F-4D97-AF65-F5344CB8AC3E}">
        <p14:creationId xmlns:p14="http://schemas.microsoft.com/office/powerpoint/2010/main" val="2171585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20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02">
                                            <p:txEl>
                                              <p:pRg st="0" end="0"/>
                                            </p:txEl>
                                          </p:spTgt>
                                        </p:tgtEl>
                                        <p:attrNameLst>
                                          <p:attrName>style.visibility</p:attrName>
                                        </p:attrNameLst>
                                      </p:cBhvr>
                                      <p:to>
                                        <p:strVal val="visible"/>
                                      </p:to>
                                    </p:set>
                                    <p:animEffect transition="in" filter="wipe(down)">
                                      <p:cBhvr>
                                        <p:cTn id="12" dur="500"/>
                                        <p:tgtEl>
                                          <p:spTgt spid="410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102">
                                            <p:txEl>
                                              <p:pRg st="1" end="1"/>
                                            </p:txEl>
                                          </p:spTgt>
                                        </p:tgtEl>
                                        <p:attrNameLst>
                                          <p:attrName>style.visibility</p:attrName>
                                        </p:attrNameLst>
                                      </p:cBhvr>
                                      <p:to>
                                        <p:strVal val="visible"/>
                                      </p:to>
                                    </p:set>
                                    <p:animEffect transition="in" filter="wipe(down)">
                                      <p:cBhvr>
                                        <p:cTn id="17" dur="500"/>
                                        <p:tgtEl>
                                          <p:spTgt spid="410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102">
                                            <p:txEl>
                                              <p:pRg st="2" end="2"/>
                                            </p:txEl>
                                          </p:spTgt>
                                        </p:tgtEl>
                                        <p:attrNameLst>
                                          <p:attrName>style.visibility</p:attrName>
                                        </p:attrNameLst>
                                      </p:cBhvr>
                                      <p:to>
                                        <p:strVal val="visible"/>
                                      </p:to>
                                    </p:set>
                                    <p:animEffect transition="in" filter="wipe(down)">
                                      <p:cBhvr>
                                        <p:cTn id="22" dur="500"/>
                                        <p:tgtEl>
                                          <p:spTgt spid="410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fade">
                                      <p:cBhvr>
                                        <p:cTn id="27" dur="2000"/>
                                        <p:tgtEl>
                                          <p:spTgt spid="409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03">
                                            <p:txEl>
                                              <p:pRg st="0" end="0"/>
                                            </p:txEl>
                                          </p:spTgt>
                                        </p:tgtEl>
                                        <p:attrNameLst>
                                          <p:attrName>style.visibility</p:attrName>
                                        </p:attrNameLst>
                                      </p:cBhvr>
                                      <p:to>
                                        <p:strVal val="visible"/>
                                      </p:to>
                                    </p:set>
                                    <p:animEffect transition="in" filter="fade">
                                      <p:cBhvr>
                                        <p:cTn id="32" dur="2000"/>
                                        <p:tgtEl>
                                          <p:spTgt spid="4103">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104">
                                            <p:txEl>
                                              <p:pRg st="0" end="0"/>
                                            </p:txEl>
                                          </p:spTgt>
                                        </p:tgtEl>
                                        <p:attrNameLst>
                                          <p:attrName>style.visibility</p:attrName>
                                        </p:attrNameLst>
                                      </p:cBhvr>
                                      <p:to>
                                        <p:strVal val="visible"/>
                                      </p:to>
                                    </p:set>
                                    <p:animEffect transition="in" filter="fade">
                                      <p:cBhvr>
                                        <p:cTn id="37" dur="2000"/>
                                        <p:tgtEl>
                                          <p:spTgt spid="41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build="p"/>
      <p:bldP spid="4103" grpId="0" build="p"/>
      <p:bldP spid="4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smtClean="0"/>
              <a:t>Newton’s 2</a:t>
            </a:r>
            <a:r>
              <a:rPr lang="en-US" altLang="en-US" baseline="30000" smtClean="0"/>
              <a:t>nd</a:t>
            </a:r>
            <a:r>
              <a:rPr lang="en-US" altLang="en-US" smtClean="0"/>
              <a:t> law and</a:t>
            </a:r>
            <a:br>
              <a:rPr lang="en-US" altLang="en-US" smtClean="0"/>
            </a:br>
            <a:r>
              <a:rPr lang="en-US" altLang="en-US" smtClean="0"/>
              <a:t>Rotational Inertia</a:t>
            </a:r>
          </a:p>
        </p:txBody>
      </p:sp>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28800"/>
            <a:ext cx="3530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609600" y="1066800"/>
            <a:ext cx="7772400" cy="1143000"/>
          </a:xfrm>
        </p:spPr>
        <p:txBody>
          <a:bodyPr/>
          <a:lstStyle/>
          <a:p>
            <a:pPr eaLnBrk="1" hangingPunct="1"/>
            <a:r>
              <a:rPr lang="en-US" altLang="en-US" sz="4000" b="1" smtClean="0">
                <a:solidFill>
                  <a:srgbClr val="000000"/>
                </a:solidFill>
              </a:rPr>
              <a:t>NEWTON’S SECOND LAW FOR A RIGID BODY ROTATING ABOUT A FIXED AXIS</a:t>
            </a:r>
            <a:br>
              <a:rPr lang="en-US" altLang="en-US" sz="4000" b="1" smtClean="0">
                <a:solidFill>
                  <a:srgbClr val="000000"/>
                </a:solidFill>
              </a:rPr>
            </a:br>
            <a:endParaRPr lang="en-US" altLang="en-US" sz="4000" b="1" smtClean="0">
              <a:solidFill>
                <a:srgbClr val="000000"/>
              </a:solidFill>
            </a:endParaRPr>
          </a:p>
        </p:txBody>
      </p:sp>
      <p:pic>
        <p:nvPicPr>
          <p:cNvPr id="20482" name="Picture 4" descr="math09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667000"/>
            <a:ext cx="8382000" cy="1408113"/>
          </a:xfrm>
        </p:spPr>
      </p:pic>
      <p:pic>
        <p:nvPicPr>
          <p:cNvPr id="20483" name="Picture 6" descr="math03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0" y="4572000"/>
            <a:ext cx="2857500" cy="998538"/>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tLang="en-US" sz="4000" smtClean="0"/>
              <a:t>Moment of Inertia of point masses</a:t>
            </a:r>
          </a:p>
        </p:txBody>
      </p:sp>
      <p:graphicFrame>
        <p:nvGraphicFramePr>
          <p:cNvPr id="21506" name="Object 8"/>
          <p:cNvGraphicFramePr>
            <a:graphicFrameLocks noGrp="1" noChangeAspect="1"/>
          </p:cNvGraphicFramePr>
          <p:nvPr>
            <p:ph sz="half" idx="1"/>
          </p:nvPr>
        </p:nvGraphicFramePr>
        <p:xfrm>
          <a:off x="2981325" y="1524000"/>
          <a:ext cx="3181350" cy="2379663"/>
        </p:xfrm>
        <a:graphic>
          <a:graphicData uri="http://schemas.openxmlformats.org/presentationml/2006/ole">
            <mc:AlternateContent xmlns:mc="http://schemas.openxmlformats.org/markup-compatibility/2006">
              <mc:Choice xmlns:v="urn:schemas-microsoft-com:vml" Requires="v">
                <p:oleObj spid="_x0000_s21516" name="Bitmap Image" r:id="rId3" imgW="2343477" imgH="1752381" progId="Paint.Picture">
                  <p:embed/>
                </p:oleObj>
              </mc:Choice>
              <mc:Fallback>
                <p:oleObj name="Bitmap Image" r:id="rId3" imgW="2343477" imgH="1752381" progId="Paint.Picture">
                  <p:embed/>
                  <p:pic>
                    <p:nvPicPr>
                      <p:cNvPr id="0" name="Object 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1325" y="1524000"/>
                        <a:ext cx="3181350" cy="237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028" name="Picture 11" descr="math034"/>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2438400" y="4267200"/>
            <a:ext cx="4010025" cy="958850"/>
          </a:xfrm>
        </p:spPr>
      </p:pic>
      <p:sp>
        <p:nvSpPr>
          <p:cNvPr id="2" name="Rectangle 1"/>
          <p:cNvSpPr>
            <a:spLocks noChangeArrowheads="1"/>
          </p:cNvSpPr>
          <p:nvPr/>
        </p:nvSpPr>
        <p:spPr bwMode="auto">
          <a:xfrm>
            <a:off x="1447800" y="5715000"/>
            <a:ext cx="571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Moment of inertia (or Rotational inertia) is a scalar. </a:t>
            </a:r>
          </a:p>
          <a:p>
            <a:pPr eaLnBrk="1" hangingPunct="1">
              <a:spcBef>
                <a:spcPct val="0"/>
              </a:spcBef>
              <a:buFontTx/>
              <a:buNone/>
            </a:pPr>
            <a:r>
              <a:rPr lang="en-US" altLang="en-US" sz="1800">
                <a:latin typeface="Arial" pitchFamily="34" charset="0"/>
              </a:rPr>
              <a:t> </a:t>
            </a:r>
          </a:p>
          <a:p>
            <a:pPr eaLnBrk="1" hangingPunct="1">
              <a:spcBef>
                <a:spcPct val="0"/>
              </a:spcBef>
              <a:buFontTx/>
              <a:buNone/>
            </a:pPr>
            <a:r>
              <a:rPr lang="en-US" altLang="en-US" sz="1800">
                <a:latin typeface="Arial" pitchFamily="34" charset="0"/>
              </a:rPr>
              <a:t>SI unit for I:  kg.m</a:t>
            </a:r>
            <a:r>
              <a:rPr lang="en-US" altLang="en-US" sz="1800" baseline="30000">
                <a:latin typeface="Arial" pitchFamily="34" charset="0"/>
              </a:rPr>
              <a:t>2</a:t>
            </a:r>
            <a:endParaRPr lang="en-US" altLang="en-US" sz="18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575</Words>
  <Application>Microsoft Office PowerPoint</Application>
  <PresentationFormat>On-screen Show (4:3)</PresentationFormat>
  <Paragraphs>90</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Bitmap Image</vt:lpstr>
      <vt:lpstr>Rotational Motion </vt:lpstr>
      <vt:lpstr>The angle q  </vt:lpstr>
      <vt:lpstr>Conversion between  degree and radian</vt:lpstr>
      <vt:lpstr>Example Problems</vt:lpstr>
      <vt:lpstr>Angular Variables and Tangential/Linear  Variables </vt:lpstr>
      <vt:lpstr>Torque, τ</vt:lpstr>
      <vt:lpstr>Newton’s 2nd law and Rotational Inertia</vt:lpstr>
      <vt:lpstr>NEWTON’S SECOND LAW FOR A RIGID BODY ROTATING ABOUT A FIXED AXIS </vt:lpstr>
      <vt:lpstr>Moment of Inertia of point masses</vt:lpstr>
      <vt:lpstr>Moment of Inertia, I for Extended regular- shaped objects</vt:lpstr>
      <vt:lpstr>ROTATIONAL KINETIC ENERGY  </vt:lpstr>
      <vt:lpstr>Demo on Rolling Cylinders </vt:lpstr>
      <vt:lpstr>Application of Torque: Weighing</vt:lpstr>
      <vt:lpstr>Angular Momentum </vt:lpstr>
      <vt:lpstr>Conservation of Angular Momentum </vt:lpstr>
      <vt:lpstr>Angular momentum and Bicycles</vt:lpstr>
      <vt:lpstr>Equations Sheet</vt:lpstr>
      <vt:lpstr>Problem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Rotational Motion</dc:title>
  <dc:creator>Microsoft Office User</dc:creator>
  <cp:lastModifiedBy>Maheswaranathan, Ponn</cp:lastModifiedBy>
  <cp:revision>7</cp:revision>
  <dcterms:created xsi:type="dcterms:W3CDTF">2016-10-25T15:11:29Z</dcterms:created>
  <dcterms:modified xsi:type="dcterms:W3CDTF">2019-10-22T20:27:10Z</dcterms:modified>
</cp:coreProperties>
</file>