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256" r:id="rId2"/>
    <p:sldId id="517" r:id="rId3"/>
    <p:sldId id="615" r:id="rId4"/>
    <p:sldId id="943" r:id="rId5"/>
    <p:sldId id="772" r:id="rId6"/>
    <p:sldId id="733" r:id="rId7"/>
    <p:sldId id="741" r:id="rId8"/>
    <p:sldId id="939" r:id="rId9"/>
    <p:sldId id="941" r:id="rId10"/>
    <p:sldId id="742" r:id="rId11"/>
    <p:sldId id="957" r:id="rId12"/>
    <p:sldId id="940" r:id="rId13"/>
    <p:sldId id="717" r:id="rId14"/>
    <p:sldId id="890" r:id="rId15"/>
    <p:sldId id="944" r:id="rId16"/>
    <p:sldId id="945" r:id="rId17"/>
    <p:sldId id="946" r:id="rId18"/>
    <p:sldId id="820" r:id="rId19"/>
    <p:sldId id="947" r:id="rId20"/>
    <p:sldId id="948" r:id="rId21"/>
    <p:sldId id="950" r:id="rId22"/>
    <p:sldId id="949" r:id="rId23"/>
    <p:sldId id="952" r:id="rId24"/>
    <p:sldId id="953" r:id="rId25"/>
    <p:sldId id="954" r:id="rId26"/>
    <p:sldId id="955" r:id="rId27"/>
    <p:sldId id="891" r:id="rId28"/>
    <p:sldId id="956" r:id="rId29"/>
    <p:sldId id="958" r:id="rId30"/>
    <p:sldId id="959" r:id="rId31"/>
    <p:sldId id="960" r:id="rId32"/>
    <p:sldId id="961" r:id="rId33"/>
    <p:sldId id="969" r:id="rId34"/>
    <p:sldId id="963" r:id="rId35"/>
    <p:sldId id="964" r:id="rId36"/>
    <p:sldId id="965" r:id="rId37"/>
    <p:sldId id="966" r:id="rId38"/>
    <p:sldId id="967" r:id="rId39"/>
    <p:sldId id="968" r:id="rId40"/>
    <p:sldId id="962" r:id="rId41"/>
    <p:sldId id="893" r:id="rId42"/>
    <p:sldId id="729" r:id="rId43"/>
    <p:sldId id="970" r:id="rId44"/>
    <p:sldId id="971" r:id="rId45"/>
    <p:sldId id="972" r:id="rId46"/>
    <p:sldId id="973"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64" charset="0"/>
        <a:ea typeface="+mn-ea"/>
        <a:cs typeface="+mn-cs"/>
      </a:defRPr>
    </a:lvl1pPr>
    <a:lvl2pPr marL="457200" algn="l" rtl="0" fontAlgn="base">
      <a:spcBef>
        <a:spcPct val="0"/>
      </a:spcBef>
      <a:spcAft>
        <a:spcPct val="0"/>
      </a:spcAft>
      <a:defRPr sz="2400" kern="1200">
        <a:solidFill>
          <a:schemeClr val="tx1"/>
        </a:solidFill>
        <a:latin typeface="Times New Roman" pitchFamily="-64" charset="0"/>
        <a:ea typeface="+mn-ea"/>
        <a:cs typeface="+mn-cs"/>
      </a:defRPr>
    </a:lvl2pPr>
    <a:lvl3pPr marL="914400" algn="l" rtl="0" fontAlgn="base">
      <a:spcBef>
        <a:spcPct val="0"/>
      </a:spcBef>
      <a:spcAft>
        <a:spcPct val="0"/>
      </a:spcAft>
      <a:defRPr sz="2400" kern="1200">
        <a:solidFill>
          <a:schemeClr val="tx1"/>
        </a:solidFill>
        <a:latin typeface="Times New Roman" pitchFamily="-64" charset="0"/>
        <a:ea typeface="+mn-ea"/>
        <a:cs typeface="+mn-cs"/>
      </a:defRPr>
    </a:lvl3pPr>
    <a:lvl4pPr marL="1371600" algn="l" rtl="0" fontAlgn="base">
      <a:spcBef>
        <a:spcPct val="0"/>
      </a:spcBef>
      <a:spcAft>
        <a:spcPct val="0"/>
      </a:spcAft>
      <a:defRPr sz="2400" kern="1200">
        <a:solidFill>
          <a:schemeClr val="tx1"/>
        </a:solidFill>
        <a:latin typeface="Times New Roman" pitchFamily="-64" charset="0"/>
        <a:ea typeface="+mn-ea"/>
        <a:cs typeface="+mn-cs"/>
      </a:defRPr>
    </a:lvl4pPr>
    <a:lvl5pPr marL="1828800" algn="l" rtl="0" fontAlgn="base">
      <a:spcBef>
        <a:spcPct val="0"/>
      </a:spcBef>
      <a:spcAft>
        <a:spcPct val="0"/>
      </a:spcAft>
      <a:defRPr sz="2400" kern="1200">
        <a:solidFill>
          <a:schemeClr val="tx1"/>
        </a:solidFill>
        <a:latin typeface="Times New Roman" pitchFamily="-64" charset="0"/>
        <a:ea typeface="+mn-ea"/>
        <a:cs typeface="+mn-cs"/>
      </a:defRPr>
    </a:lvl5pPr>
    <a:lvl6pPr marL="2286000" algn="l" defTabSz="914400" rtl="0" eaLnBrk="1" latinLnBrk="0" hangingPunct="1">
      <a:defRPr sz="2400" kern="1200">
        <a:solidFill>
          <a:schemeClr val="tx1"/>
        </a:solidFill>
        <a:latin typeface="Times New Roman" pitchFamily="-64" charset="0"/>
        <a:ea typeface="+mn-ea"/>
        <a:cs typeface="+mn-cs"/>
      </a:defRPr>
    </a:lvl6pPr>
    <a:lvl7pPr marL="2743200" algn="l" defTabSz="914400" rtl="0" eaLnBrk="1" latinLnBrk="0" hangingPunct="1">
      <a:defRPr sz="2400" kern="1200">
        <a:solidFill>
          <a:schemeClr val="tx1"/>
        </a:solidFill>
        <a:latin typeface="Times New Roman" pitchFamily="-64" charset="0"/>
        <a:ea typeface="+mn-ea"/>
        <a:cs typeface="+mn-cs"/>
      </a:defRPr>
    </a:lvl7pPr>
    <a:lvl8pPr marL="3200400" algn="l" defTabSz="914400" rtl="0" eaLnBrk="1" latinLnBrk="0" hangingPunct="1">
      <a:defRPr sz="2400" kern="1200">
        <a:solidFill>
          <a:schemeClr val="tx1"/>
        </a:solidFill>
        <a:latin typeface="Times New Roman" pitchFamily="-64" charset="0"/>
        <a:ea typeface="+mn-ea"/>
        <a:cs typeface="+mn-cs"/>
      </a:defRPr>
    </a:lvl8pPr>
    <a:lvl9pPr marL="3657600" algn="l" defTabSz="914400" rtl="0" eaLnBrk="1" latinLnBrk="0" hangingPunct="1">
      <a:defRPr sz="2400" kern="1200">
        <a:solidFill>
          <a:schemeClr val="tx1"/>
        </a:solidFill>
        <a:latin typeface="Times New Roman" pitchFamily="-6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B997"/>
    <a:srgbClr val="E1FFEA"/>
    <a:srgbClr val="D2FFDE"/>
    <a:srgbClr val="B7FFDD"/>
    <a:srgbClr val="DCFFF7"/>
    <a:srgbClr val="EFFF5D"/>
    <a:srgbClr val="F7FF88"/>
    <a:srgbClr val="FFD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66716" autoAdjust="0"/>
  </p:normalViewPr>
  <p:slideViewPr>
    <p:cSldViewPr>
      <p:cViewPr varScale="1">
        <p:scale>
          <a:sx n="77" d="100"/>
          <a:sy n="77" d="100"/>
        </p:scale>
        <p:origin x="-14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21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vl1pPr>
          </a:lstStyle>
          <a:p>
            <a:endParaRPr lang="en-US" altLang="en-US"/>
          </a:p>
        </p:txBody>
      </p:sp>
      <p:sp>
        <p:nvSpPr>
          <p:cNvPr id="4536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vl1pPr>
          </a:lstStyle>
          <a:p>
            <a:endParaRPr lang="en-US" altLang="en-US"/>
          </a:p>
        </p:txBody>
      </p:sp>
      <p:sp>
        <p:nvSpPr>
          <p:cNvPr id="4536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vl1pPr>
          </a:lstStyle>
          <a:p>
            <a:endParaRPr lang="en-US" altLang="en-US"/>
          </a:p>
        </p:txBody>
      </p:sp>
      <p:sp>
        <p:nvSpPr>
          <p:cNvPr id="4536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6CF89606-70E6-42CB-979F-DFD31D55637D}" type="slidenum">
              <a:rPr lang="en-US" altLang="en-US"/>
              <a:pPr/>
              <a:t>‹#›</a:t>
            </a:fld>
            <a:endParaRPr lang="en-US" altLang="en-US"/>
          </a:p>
        </p:txBody>
      </p:sp>
    </p:spTree>
    <p:extLst>
      <p:ext uri="{BB962C8B-B14F-4D97-AF65-F5344CB8AC3E}">
        <p14:creationId xmlns:p14="http://schemas.microsoft.com/office/powerpoint/2010/main" val="383322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018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CB7C79-8608-4D87-9E1A-306905868B35}" type="slidenum">
              <a:rPr lang="en-US" altLang="en-US"/>
              <a:pPr/>
              <a:t>‹#›</a:t>
            </a:fld>
            <a:endParaRPr lang="en-US" altLang="en-US"/>
          </a:p>
        </p:txBody>
      </p:sp>
    </p:spTree>
    <p:extLst>
      <p:ext uri="{BB962C8B-B14F-4D97-AF65-F5344CB8AC3E}">
        <p14:creationId xmlns:p14="http://schemas.microsoft.com/office/powerpoint/2010/main" val="2549374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79"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79"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79"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79"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7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1A3003DF-F255-4E52-B7C0-044CC146ECF0}" type="slidenum">
              <a:rPr lang="en-US" altLang="en-US" sz="1200"/>
              <a:pPr eaLnBrk="1" hangingPunct="1"/>
              <a:t>1</a:t>
            </a:fld>
            <a:endParaRPr lang="en-US" altLang="en-US" sz="120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B67C310C-C7E4-463A-98DA-5CD587AAAF35}" type="slidenum">
              <a:rPr lang="en-US" altLang="en-US" sz="1200"/>
              <a:pPr eaLnBrk="1" hangingPunct="1"/>
              <a:t>10</a:t>
            </a:fld>
            <a:endParaRPr lang="en-US" altLang="en-US" sz="120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6F234DC1-3245-4C80-9536-7DDEC36AB288}" type="slidenum">
              <a:rPr lang="en-US" altLang="en-US" sz="1200"/>
              <a:pPr eaLnBrk="1" hangingPunct="1"/>
              <a:t>11</a:t>
            </a:fld>
            <a:endParaRPr lang="en-US" altLang="en-US"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0CC362A5-373C-4315-91FF-D14F163DBE55}" type="slidenum">
              <a:rPr lang="en-US" altLang="en-US" sz="1200"/>
              <a:pPr eaLnBrk="1" hangingPunct="1"/>
              <a:t>12</a:t>
            </a:fld>
            <a:endParaRPr lang="en-US" altLang="en-US"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E72184CB-0438-4F8D-9A4F-746BD482E976}" type="slidenum">
              <a:rPr lang="en-US" altLang="en-US" sz="1200"/>
              <a:pPr eaLnBrk="1" hangingPunct="1"/>
              <a:t>13</a:t>
            </a:fld>
            <a:endParaRPr lang="en-US" altLang="en-US" sz="120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B6DEDE54-945D-4EDD-B71D-EB4E63F77A45}" type="slidenum">
              <a:rPr lang="en-US" altLang="en-US" sz="1200"/>
              <a:pPr eaLnBrk="1" hangingPunct="1"/>
              <a:t>14</a:t>
            </a:fld>
            <a:endParaRPr lang="en-US" altLang="en-US"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34BC0EE5-28CF-431F-87C6-F3282D5B8261}" type="slidenum">
              <a:rPr lang="en-US" altLang="en-US" sz="1200"/>
              <a:pPr eaLnBrk="1" hangingPunct="1"/>
              <a:t>15</a:t>
            </a:fld>
            <a:endParaRPr lang="en-US" altLang="en-US"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E2418F5B-104F-4367-87A1-92D2A675F3F9}" type="slidenum">
              <a:rPr lang="en-US" altLang="en-US" sz="1200"/>
              <a:pPr eaLnBrk="1" hangingPunct="1"/>
              <a:t>16</a:t>
            </a:fld>
            <a:endParaRPr lang="en-US" altLang="en-US"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0BC844B9-1E25-4EA9-9302-89352C31DA74}" type="slidenum">
              <a:rPr lang="en-US" altLang="en-US" sz="1200"/>
              <a:pPr eaLnBrk="1" hangingPunct="1"/>
              <a:t>17</a:t>
            </a:fld>
            <a:endParaRPr lang="en-US" altLang="en-US"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37B301F8-C9EA-4E71-8A9C-B0010C128E70}" type="slidenum">
              <a:rPr lang="en-US" altLang="en-US" sz="1200"/>
              <a:pPr eaLnBrk="1" hangingPunct="1"/>
              <a:t>18</a:t>
            </a:fld>
            <a:endParaRPr lang="en-US" altLang="en-US" sz="120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E5F241CB-0882-43CF-9617-A362B45B603C}" type="slidenum">
              <a:rPr lang="en-US" altLang="en-US" sz="1200"/>
              <a:pPr eaLnBrk="1" hangingPunct="1"/>
              <a:t>19</a:t>
            </a:fld>
            <a:endParaRPr lang="en-US" altLang="en-US"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3E70891F-F98B-407E-B219-6148DC4DDFE3}" type="slidenum">
              <a:rPr lang="en-US" altLang="en-US" sz="1200"/>
              <a:pPr eaLnBrk="1" hangingPunct="1"/>
              <a:t>2</a:t>
            </a:fld>
            <a:endParaRPr lang="en-US" altLang="en-US" sz="1200"/>
          </a:p>
        </p:txBody>
      </p:sp>
      <p:sp>
        <p:nvSpPr>
          <p:cNvPr id="52227" name="Rectangle 2"/>
          <p:cNvSpPr>
            <a:spLocks noChangeArrowheads="1" noTextEdit="1"/>
          </p:cNvSpPr>
          <p:nvPr>
            <p:ph type="sldImg"/>
          </p:nvPr>
        </p:nvSpPr>
        <p:spPr>
          <a:solidFill>
            <a:srgbClr val="FFFFFF"/>
          </a:solidFill>
          <a:ln/>
        </p:spPr>
      </p:sp>
      <p:sp>
        <p:nvSpPr>
          <p:cNvPr id="522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altLang="en-US" smtClean="0">
              <a:latin typeface="Times New Roman" pitchFamily="-6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1E4BE388-0944-4CC8-9667-842B3F5FF92F}" type="slidenum">
              <a:rPr lang="en-US" altLang="en-US" sz="1200"/>
              <a:pPr eaLnBrk="1" hangingPunct="1"/>
              <a:t>20</a:t>
            </a:fld>
            <a:endParaRPr lang="en-US" altLang="en-US"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4F57D9C3-2215-4286-B418-37F889E075AA}" type="slidenum">
              <a:rPr lang="en-US" altLang="en-US" sz="1200"/>
              <a:pPr eaLnBrk="1" hangingPunct="1"/>
              <a:t>21</a:t>
            </a:fld>
            <a:endParaRPr lang="en-US" altLang="en-US"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62237532-6C89-4149-9D89-4D43D2C0B857}" type="slidenum">
              <a:rPr lang="en-US" altLang="en-US" sz="1200"/>
              <a:pPr eaLnBrk="1" hangingPunct="1"/>
              <a:t>22</a:t>
            </a:fld>
            <a:endParaRPr lang="en-US" altLang="en-US"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3599F357-6CB3-4063-AE12-AD03B04276C3}" type="slidenum">
              <a:rPr lang="en-US" altLang="en-US" sz="1200"/>
              <a:pPr eaLnBrk="1" hangingPunct="1"/>
              <a:t>23</a:t>
            </a:fld>
            <a:endParaRPr lang="en-US" altLang="en-US"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ABD4F6E5-4902-43EC-9B47-77F2D9F6ED94}" type="slidenum">
              <a:rPr lang="en-US" altLang="en-US" sz="1200"/>
              <a:pPr eaLnBrk="1" hangingPunct="1"/>
              <a:t>24</a:t>
            </a:fld>
            <a:endParaRPr lang="en-US" altLang="en-US"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5E6E6CBE-B423-4A5C-BD59-CDA4317A98C0}" type="slidenum">
              <a:rPr lang="en-US" altLang="en-US" sz="1200"/>
              <a:pPr eaLnBrk="1" hangingPunct="1"/>
              <a:t>25</a:t>
            </a:fld>
            <a:endParaRPr lang="en-US" altLang="en-US"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F61ABF9E-57CD-494D-8297-3626A786D12B}" type="slidenum">
              <a:rPr lang="en-US" altLang="en-US" sz="1200"/>
              <a:pPr eaLnBrk="1" hangingPunct="1"/>
              <a:t>26</a:t>
            </a:fld>
            <a:endParaRPr lang="en-US" altLang="en-US"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6B62E4EE-4CE0-44B7-80DE-29DCC602150C}" type="slidenum">
              <a:rPr lang="en-US" altLang="en-US" sz="1200"/>
              <a:pPr eaLnBrk="1" hangingPunct="1"/>
              <a:t>27</a:t>
            </a:fld>
            <a:endParaRPr lang="en-US" altLang="en-US" sz="120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D068164A-5229-4D10-B6BE-23C3087BA2FD}" type="slidenum">
              <a:rPr lang="en-US" altLang="en-US" sz="1200"/>
              <a:pPr eaLnBrk="1" hangingPunct="1"/>
              <a:t>28</a:t>
            </a:fld>
            <a:endParaRPr lang="en-US" altLang="en-US"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8CBC5E8A-637C-46CC-A39C-DA8DFD7AAB0D}" type="slidenum">
              <a:rPr lang="en-US" altLang="en-US" sz="1200"/>
              <a:pPr eaLnBrk="1" hangingPunct="1"/>
              <a:t>29</a:t>
            </a:fld>
            <a:endParaRPr lang="en-US" altLang="en-US" sz="120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AF185CEA-4969-4FE3-A356-7D2EAC1A177D}" type="slidenum">
              <a:rPr lang="en-US" altLang="en-US" sz="1200"/>
              <a:pPr eaLnBrk="1" hangingPunct="1"/>
              <a:t>3</a:t>
            </a:fld>
            <a:endParaRPr lang="en-US" altLang="en-US"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46366B04-308F-4D0E-997C-41B97CEB1E09}" type="slidenum">
              <a:rPr lang="en-US" altLang="en-US" sz="1200"/>
              <a:pPr eaLnBrk="1" hangingPunct="1"/>
              <a:t>30</a:t>
            </a:fld>
            <a:endParaRPr lang="en-US" altLang="en-US" sz="120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2FDBF7D4-B529-403F-A86F-A09C3F4A6740}" type="slidenum">
              <a:rPr lang="en-US" altLang="en-US" sz="1200"/>
              <a:pPr eaLnBrk="1" hangingPunct="1"/>
              <a:t>31</a:t>
            </a:fld>
            <a:endParaRPr lang="en-US" altLang="en-US" sz="120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E9E1DA70-C3B9-43AD-9B6E-03B49FC06E4F}" type="slidenum">
              <a:rPr lang="en-US" altLang="en-US" sz="1200"/>
              <a:pPr eaLnBrk="1" hangingPunct="1"/>
              <a:t>32</a:t>
            </a:fld>
            <a:endParaRPr lang="en-US" altLang="en-US" sz="120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96BE1A45-8639-4E39-82DC-0E5A85D6D977}" type="slidenum">
              <a:rPr lang="en-US" altLang="en-US" sz="1200"/>
              <a:pPr eaLnBrk="1" hangingPunct="1"/>
              <a:t>33</a:t>
            </a:fld>
            <a:endParaRPr lang="en-US" altLang="en-US" sz="120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EF301580-5138-40E2-9EF4-D073258DFC32}" type="slidenum">
              <a:rPr lang="en-US" altLang="en-US" sz="1200"/>
              <a:pPr eaLnBrk="1" hangingPunct="1"/>
              <a:t>34</a:t>
            </a:fld>
            <a:endParaRPr lang="en-US" altLang="en-US" sz="120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53922313-FB95-487F-9FC0-523BB88F9456}" type="slidenum">
              <a:rPr lang="en-US" altLang="en-US" sz="1200"/>
              <a:pPr eaLnBrk="1" hangingPunct="1"/>
              <a:t>35</a:t>
            </a:fld>
            <a:endParaRPr lang="en-US" altLang="en-US" sz="120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2D682441-6D71-4950-8C56-49E82B76236C}" type="slidenum">
              <a:rPr lang="en-US" altLang="en-US" sz="1200"/>
              <a:pPr eaLnBrk="1" hangingPunct="1"/>
              <a:t>36</a:t>
            </a:fld>
            <a:endParaRPr lang="en-US" altLang="en-US" sz="120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140FCC11-BF63-4A0D-960A-4E2F3818F127}" type="slidenum">
              <a:rPr lang="en-US" altLang="en-US" sz="1200"/>
              <a:pPr eaLnBrk="1" hangingPunct="1"/>
              <a:t>37</a:t>
            </a:fld>
            <a:endParaRPr lang="en-US" altLang="en-US" sz="120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B20588AE-E4B0-49F2-AB75-B43491CEDEA0}" type="slidenum">
              <a:rPr lang="en-US" altLang="en-US" sz="1200"/>
              <a:pPr eaLnBrk="1" hangingPunct="1"/>
              <a:t>38</a:t>
            </a:fld>
            <a:endParaRPr lang="en-US" altLang="en-US" sz="120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8FAD30C4-3BC4-4AF6-94A7-CB9DBE56294C}" type="slidenum">
              <a:rPr lang="en-US" altLang="en-US" sz="1200"/>
              <a:pPr eaLnBrk="1" hangingPunct="1"/>
              <a:t>39</a:t>
            </a:fld>
            <a:endParaRPr lang="en-US" altLang="en-US" sz="120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26AA736C-B18B-46D5-92D5-EEB2DA9FC554}" type="slidenum">
              <a:rPr lang="en-US" altLang="en-US" sz="1200"/>
              <a:pPr eaLnBrk="1" hangingPunct="1"/>
              <a:t>4</a:t>
            </a:fld>
            <a:endParaRPr lang="en-US" altLang="en-US"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85AEF792-00DC-4AA0-AEDB-474D9EA0073B}" type="slidenum">
              <a:rPr lang="en-US" altLang="en-US" sz="1200"/>
              <a:pPr eaLnBrk="1" hangingPunct="1"/>
              <a:t>40</a:t>
            </a:fld>
            <a:endParaRPr lang="en-US" altLang="en-US" sz="120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94059269-B849-45B1-A98C-DB033DB27549}" type="slidenum">
              <a:rPr lang="en-US" altLang="en-US" sz="1200"/>
              <a:pPr eaLnBrk="1" hangingPunct="1"/>
              <a:t>41</a:t>
            </a:fld>
            <a:endParaRPr lang="en-US" altLang="en-US" sz="120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FDED3746-0546-4A3C-8A8A-D590555CCC4D}" type="slidenum">
              <a:rPr lang="en-US" altLang="en-US" sz="1200"/>
              <a:pPr eaLnBrk="1" hangingPunct="1"/>
              <a:t>42</a:t>
            </a:fld>
            <a:endParaRPr lang="en-US" altLang="en-US" sz="120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583636A5-429A-408D-BDF9-378931EB9A8D}" type="slidenum">
              <a:rPr lang="en-US" altLang="en-US" sz="1200"/>
              <a:pPr eaLnBrk="1" hangingPunct="1"/>
              <a:t>43</a:t>
            </a:fld>
            <a:endParaRPr lang="en-US" altLang="en-US" sz="120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76B1D303-6557-42CC-90ED-E9EAC07948B7}" type="slidenum">
              <a:rPr lang="en-US" altLang="en-US" sz="1200"/>
              <a:pPr eaLnBrk="1" hangingPunct="1"/>
              <a:t>44</a:t>
            </a:fld>
            <a:endParaRPr lang="en-US" altLang="en-US" sz="120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AAC37754-8511-4465-A69B-04CD63F3DECA}" type="slidenum">
              <a:rPr lang="en-US" altLang="en-US" sz="1200"/>
              <a:pPr eaLnBrk="1" hangingPunct="1"/>
              <a:t>45</a:t>
            </a:fld>
            <a:endParaRPr lang="en-US" altLang="en-US" sz="120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0C40E4B4-1185-45C3-875A-F55A1A555192}" type="slidenum">
              <a:rPr lang="en-US" altLang="en-US" sz="1200"/>
              <a:pPr eaLnBrk="1" hangingPunct="1"/>
              <a:t>46</a:t>
            </a:fld>
            <a:endParaRPr lang="en-US" altLang="en-US" sz="120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BAD3ED70-DB5B-4C85-8E23-D38686B7AF79}" type="slidenum">
              <a:rPr lang="en-US" altLang="en-US" sz="1200"/>
              <a:pPr eaLnBrk="1" hangingPunct="1"/>
              <a:t>5</a:t>
            </a:fld>
            <a:endParaRPr lang="en-US" altLang="en-US"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D9A3A922-E494-4B8A-9CCC-D219267B3154}" type="slidenum">
              <a:rPr lang="en-US" altLang="en-US" sz="1200"/>
              <a:pPr eaLnBrk="1" hangingPunct="1"/>
              <a:t>6</a:t>
            </a:fld>
            <a:endParaRPr lang="en-US" altLang="en-US" sz="120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4F35C7E2-FD07-4CCB-9238-14FFE74480C5}" type="slidenum">
              <a:rPr lang="en-US" altLang="en-US" sz="1200"/>
              <a:pPr eaLnBrk="1" hangingPunct="1"/>
              <a:t>7</a:t>
            </a:fld>
            <a:endParaRPr lang="en-US" altLang="en-US" sz="120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743F104A-8E5E-4125-8B93-08E96A59A16C}" type="slidenum">
              <a:rPr lang="en-US" altLang="en-US" sz="1200"/>
              <a:pPr eaLnBrk="1" hangingPunct="1"/>
              <a:t>8</a:t>
            </a:fld>
            <a:endParaRPr lang="en-US" altLang="en-US"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fld id="{6F31C880-74E8-403D-A0DC-2FB3017A4189}" type="slidenum">
              <a:rPr lang="en-US" altLang="en-US" sz="1200"/>
              <a:pPr eaLnBrk="1" hangingPunct="1"/>
              <a:t>9</a:t>
            </a:fld>
            <a:endParaRPr lang="en-US" altLang="en-US"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6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88"/>
            <a:ext cx="9155113" cy="6884988"/>
            <a:chOff x="0" y="-9"/>
            <a:chExt cx="5767" cy="4337"/>
          </a:xfrm>
        </p:grpSpPr>
        <p:sp>
          <p:nvSpPr>
            <p:cNvPr id="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1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1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12"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1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1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1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17" name="Freeform 15"/>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18" name="Freeform 16"/>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19" name="Freeform 17"/>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20" name="Freeform 18"/>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21" name="Rectangle 19"/>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22" name="Freeform 20"/>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23" name="Freeform 21"/>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24" name="Freeform 22"/>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25" name="Freeform 23"/>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26" name="Freeform 24"/>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27" name="Freeform 25"/>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28" name="Freeform 26"/>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29" name="Freeform 27"/>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30" name="Freeform 28"/>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33" name="Rectangle 31"/>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pic>
          <p:nvPicPr>
            <p:cNvPr id="34"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r>
              <a:rPr lang="en-US"/>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79" charset="2"/>
              <a:buNone/>
              <a:defRPr/>
            </a:lvl1pPr>
          </a:lstStyle>
          <a:p>
            <a:r>
              <a:rPr lang="en-US"/>
              <a:t>Click to edit Master subtitle style</a:t>
            </a:r>
          </a:p>
        </p:txBody>
      </p:sp>
      <p:sp>
        <p:nvSpPr>
          <p:cNvPr id="35" name="Rectangle 35"/>
          <p:cNvSpPr>
            <a:spLocks noGrp="1" noChangeArrowheads="1"/>
          </p:cNvSpPr>
          <p:nvPr>
            <p:ph type="dt" sz="half" idx="10"/>
          </p:nvPr>
        </p:nvSpPr>
        <p:spPr>
          <a:xfrm>
            <a:off x="685800" y="6324600"/>
            <a:ext cx="1905000" cy="457200"/>
          </a:xfrm>
        </p:spPr>
        <p:txBody>
          <a:bodyPr/>
          <a:lstStyle>
            <a:lvl1pPr>
              <a:defRPr>
                <a:solidFill>
                  <a:schemeClr val="tx1"/>
                </a:solidFill>
              </a:defRPr>
            </a:lvl1pPr>
          </a:lstStyle>
          <a:p>
            <a:endParaRPr lang="en-US" altLang="en-US"/>
          </a:p>
        </p:txBody>
      </p:sp>
      <p:sp>
        <p:nvSpPr>
          <p:cNvPr id="36" name="Rectangle 36"/>
          <p:cNvSpPr>
            <a:spLocks noGrp="1" noChangeArrowheads="1"/>
          </p:cNvSpPr>
          <p:nvPr>
            <p:ph type="ftr" sz="quarter" idx="11"/>
          </p:nvPr>
        </p:nvSpPr>
        <p:spPr>
          <a:xfrm>
            <a:off x="3124200" y="6096000"/>
            <a:ext cx="2895600" cy="457200"/>
          </a:xfrm>
        </p:spPr>
        <p:txBody>
          <a:bodyPr/>
          <a:lstStyle>
            <a:lvl1pPr>
              <a:defRPr/>
            </a:lvl1pPr>
          </a:lstStyle>
          <a:p>
            <a:endParaRPr lang="en-US" altLang="en-US"/>
          </a:p>
        </p:txBody>
      </p:sp>
      <p:sp>
        <p:nvSpPr>
          <p:cNvPr id="37" name="Rectangle 37"/>
          <p:cNvSpPr>
            <a:spLocks noGrp="1" noChangeArrowheads="1"/>
          </p:cNvSpPr>
          <p:nvPr>
            <p:ph type="sldNum" sz="quarter" idx="12"/>
          </p:nvPr>
        </p:nvSpPr>
        <p:spPr>
          <a:xfrm>
            <a:off x="6553200" y="6324600"/>
            <a:ext cx="1905000" cy="457200"/>
          </a:xfrm>
        </p:spPr>
        <p:txBody>
          <a:bodyPr/>
          <a:lstStyle>
            <a:lvl1pPr>
              <a:defRPr>
                <a:solidFill>
                  <a:schemeClr val="tx1"/>
                </a:solidFill>
              </a:defRPr>
            </a:lvl1pPr>
          </a:lstStyle>
          <a:p>
            <a:fld id="{22EDF1EC-B853-4BE0-86C9-FF2998EE17C2}" type="slidenum">
              <a:rPr lang="en-US" altLang="en-US"/>
              <a:pPr/>
              <a:t>‹#›</a:t>
            </a:fld>
            <a:endParaRPr lang="en-US" altLang="en-US"/>
          </a:p>
        </p:txBody>
      </p:sp>
    </p:spTree>
    <p:extLst>
      <p:ext uri="{BB962C8B-B14F-4D97-AF65-F5344CB8AC3E}">
        <p14:creationId xmlns:p14="http://schemas.microsoft.com/office/powerpoint/2010/main" val="1779126209"/>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endParaRPr lang="en-US" altLang="en-US"/>
          </a:p>
        </p:txBody>
      </p:sp>
      <p:sp>
        <p:nvSpPr>
          <p:cNvPr id="5" name="Rectangle 33"/>
          <p:cNvSpPr>
            <a:spLocks noGrp="1" noChangeArrowheads="1"/>
          </p:cNvSpPr>
          <p:nvPr>
            <p:ph type="ftr" sz="quarter" idx="11"/>
          </p:nvPr>
        </p:nvSpPr>
        <p:spPr>
          <a:ln/>
        </p:spPr>
        <p:txBody>
          <a:bodyPr/>
          <a:lstStyle>
            <a:lvl1pPr>
              <a:defRPr/>
            </a:lvl1pPr>
          </a:lstStyle>
          <a:p>
            <a:endParaRPr lang="en-US" altLang="en-US"/>
          </a:p>
        </p:txBody>
      </p:sp>
      <p:sp>
        <p:nvSpPr>
          <p:cNvPr id="6" name="Rectangle 34"/>
          <p:cNvSpPr>
            <a:spLocks noGrp="1" noChangeArrowheads="1"/>
          </p:cNvSpPr>
          <p:nvPr>
            <p:ph type="sldNum" sz="quarter" idx="12"/>
          </p:nvPr>
        </p:nvSpPr>
        <p:spPr>
          <a:ln/>
        </p:spPr>
        <p:txBody>
          <a:bodyPr/>
          <a:lstStyle>
            <a:lvl1pPr>
              <a:defRPr/>
            </a:lvl1pPr>
          </a:lstStyle>
          <a:p>
            <a:fld id="{828266D1-A96C-47E0-8355-511624A69EE5}" type="slidenum">
              <a:rPr lang="en-US" altLang="en-US"/>
              <a:pPr/>
              <a:t>‹#›</a:t>
            </a:fld>
            <a:endParaRPr lang="en-US" altLang="en-US"/>
          </a:p>
        </p:txBody>
      </p:sp>
    </p:spTree>
    <p:extLst>
      <p:ext uri="{BB962C8B-B14F-4D97-AF65-F5344CB8AC3E}">
        <p14:creationId xmlns:p14="http://schemas.microsoft.com/office/powerpoint/2010/main" val="4123285175"/>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endParaRPr lang="en-US" altLang="en-US"/>
          </a:p>
        </p:txBody>
      </p:sp>
      <p:sp>
        <p:nvSpPr>
          <p:cNvPr id="5" name="Rectangle 33"/>
          <p:cNvSpPr>
            <a:spLocks noGrp="1" noChangeArrowheads="1"/>
          </p:cNvSpPr>
          <p:nvPr>
            <p:ph type="ftr" sz="quarter" idx="11"/>
          </p:nvPr>
        </p:nvSpPr>
        <p:spPr>
          <a:ln/>
        </p:spPr>
        <p:txBody>
          <a:bodyPr/>
          <a:lstStyle>
            <a:lvl1pPr>
              <a:defRPr/>
            </a:lvl1pPr>
          </a:lstStyle>
          <a:p>
            <a:endParaRPr lang="en-US" altLang="en-US"/>
          </a:p>
        </p:txBody>
      </p:sp>
      <p:sp>
        <p:nvSpPr>
          <p:cNvPr id="6" name="Rectangle 34"/>
          <p:cNvSpPr>
            <a:spLocks noGrp="1" noChangeArrowheads="1"/>
          </p:cNvSpPr>
          <p:nvPr>
            <p:ph type="sldNum" sz="quarter" idx="12"/>
          </p:nvPr>
        </p:nvSpPr>
        <p:spPr>
          <a:ln/>
        </p:spPr>
        <p:txBody>
          <a:bodyPr/>
          <a:lstStyle>
            <a:lvl1pPr>
              <a:defRPr/>
            </a:lvl1pPr>
          </a:lstStyle>
          <a:p>
            <a:fld id="{EE3CE8D7-8E36-4B7E-8E40-88DF89364D9B}" type="slidenum">
              <a:rPr lang="en-US" altLang="en-US"/>
              <a:pPr/>
              <a:t>‹#›</a:t>
            </a:fld>
            <a:endParaRPr lang="en-US" altLang="en-US"/>
          </a:p>
        </p:txBody>
      </p:sp>
    </p:spTree>
    <p:extLst>
      <p:ext uri="{BB962C8B-B14F-4D97-AF65-F5344CB8AC3E}">
        <p14:creationId xmlns:p14="http://schemas.microsoft.com/office/powerpoint/2010/main" val="3082838564"/>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endParaRPr lang="en-US" altLang="en-US"/>
          </a:p>
        </p:txBody>
      </p:sp>
      <p:sp>
        <p:nvSpPr>
          <p:cNvPr id="5" name="Rectangle 33"/>
          <p:cNvSpPr>
            <a:spLocks noGrp="1" noChangeArrowheads="1"/>
          </p:cNvSpPr>
          <p:nvPr>
            <p:ph type="ftr" sz="quarter" idx="11"/>
          </p:nvPr>
        </p:nvSpPr>
        <p:spPr>
          <a:ln/>
        </p:spPr>
        <p:txBody>
          <a:bodyPr/>
          <a:lstStyle>
            <a:lvl1pPr>
              <a:defRPr/>
            </a:lvl1pPr>
          </a:lstStyle>
          <a:p>
            <a:endParaRPr lang="en-US" altLang="en-US"/>
          </a:p>
        </p:txBody>
      </p:sp>
      <p:sp>
        <p:nvSpPr>
          <p:cNvPr id="6" name="Rectangle 34"/>
          <p:cNvSpPr>
            <a:spLocks noGrp="1" noChangeArrowheads="1"/>
          </p:cNvSpPr>
          <p:nvPr>
            <p:ph type="sldNum" sz="quarter" idx="12"/>
          </p:nvPr>
        </p:nvSpPr>
        <p:spPr>
          <a:ln/>
        </p:spPr>
        <p:txBody>
          <a:bodyPr/>
          <a:lstStyle>
            <a:lvl1pPr>
              <a:defRPr/>
            </a:lvl1pPr>
          </a:lstStyle>
          <a:p>
            <a:fld id="{0103EE3C-2930-49D1-9F14-A970DF30410A}" type="slidenum">
              <a:rPr lang="en-US" altLang="en-US"/>
              <a:pPr/>
              <a:t>‹#›</a:t>
            </a:fld>
            <a:endParaRPr lang="en-US" altLang="en-US"/>
          </a:p>
        </p:txBody>
      </p:sp>
    </p:spTree>
    <p:extLst>
      <p:ext uri="{BB962C8B-B14F-4D97-AF65-F5344CB8AC3E}">
        <p14:creationId xmlns:p14="http://schemas.microsoft.com/office/powerpoint/2010/main" val="2022628918"/>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endParaRPr lang="en-US" altLang="en-US"/>
          </a:p>
        </p:txBody>
      </p:sp>
      <p:sp>
        <p:nvSpPr>
          <p:cNvPr id="5" name="Rectangle 33"/>
          <p:cNvSpPr>
            <a:spLocks noGrp="1" noChangeArrowheads="1"/>
          </p:cNvSpPr>
          <p:nvPr>
            <p:ph type="ftr" sz="quarter" idx="11"/>
          </p:nvPr>
        </p:nvSpPr>
        <p:spPr>
          <a:ln/>
        </p:spPr>
        <p:txBody>
          <a:bodyPr/>
          <a:lstStyle>
            <a:lvl1pPr>
              <a:defRPr/>
            </a:lvl1pPr>
          </a:lstStyle>
          <a:p>
            <a:endParaRPr lang="en-US" altLang="en-US"/>
          </a:p>
        </p:txBody>
      </p:sp>
      <p:sp>
        <p:nvSpPr>
          <p:cNvPr id="6" name="Rectangle 34"/>
          <p:cNvSpPr>
            <a:spLocks noGrp="1" noChangeArrowheads="1"/>
          </p:cNvSpPr>
          <p:nvPr>
            <p:ph type="sldNum" sz="quarter" idx="12"/>
          </p:nvPr>
        </p:nvSpPr>
        <p:spPr>
          <a:ln/>
        </p:spPr>
        <p:txBody>
          <a:bodyPr/>
          <a:lstStyle>
            <a:lvl1pPr>
              <a:defRPr/>
            </a:lvl1pPr>
          </a:lstStyle>
          <a:p>
            <a:fld id="{F5B31E16-8A4C-47A1-91EA-8D71AD7157B9}" type="slidenum">
              <a:rPr lang="en-US" altLang="en-US"/>
              <a:pPr/>
              <a:t>‹#›</a:t>
            </a:fld>
            <a:endParaRPr lang="en-US" altLang="en-US"/>
          </a:p>
        </p:txBody>
      </p:sp>
    </p:spTree>
    <p:extLst>
      <p:ext uri="{BB962C8B-B14F-4D97-AF65-F5344CB8AC3E}">
        <p14:creationId xmlns:p14="http://schemas.microsoft.com/office/powerpoint/2010/main" val="4209017052"/>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endParaRPr lang="en-US" altLang="en-US"/>
          </a:p>
        </p:txBody>
      </p:sp>
      <p:sp>
        <p:nvSpPr>
          <p:cNvPr id="6" name="Rectangle 33"/>
          <p:cNvSpPr>
            <a:spLocks noGrp="1" noChangeArrowheads="1"/>
          </p:cNvSpPr>
          <p:nvPr>
            <p:ph type="ftr" sz="quarter" idx="11"/>
          </p:nvPr>
        </p:nvSpPr>
        <p:spPr>
          <a:ln/>
        </p:spPr>
        <p:txBody>
          <a:bodyPr/>
          <a:lstStyle>
            <a:lvl1pPr>
              <a:defRPr/>
            </a:lvl1pPr>
          </a:lstStyle>
          <a:p>
            <a:endParaRPr lang="en-US" altLang="en-US"/>
          </a:p>
        </p:txBody>
      </p:sp>
      <p:sp>
        <p:nvSpPr>
          <p:cNvPr id="7" name="Rectangle 34"/>
          <p:cNvSpPr>
            <a:spLocks noGrp="1" noChangeArrowheads="1"/>
          </p:cNvSpPr>
          <p:nvPr>
            <p:ph type="sldNum" sz="quarter" idx="12"/>
          </p:nvPr>
        </p:nvSpPr>
        <p:spPr>
          <a:ln/>
        </p:spPr>
        <p:txBody>
          <a:bodyPr/>
          <a:lstStyle>
            <a:lvl1pPr>
              <a:defRPr/>
            </a:lvl1pPr>
          </a:lstStyle>
          <a:p>
            <a:fld id="{05CA7ED5-08E8-48AB-8C57-FADA5DABBC47}" type="slidenum">
              <a:rPr lang="en-US" altLang="en-US"/>
              <a:pPr/>
              <a:t>‹#›</a:t>
            </a:fld>
            <a:endParaRPr lang="en-US" altLang="en-US"/>
          </a:p>
        </p:txBody>
      </p:sp>
    </p:spTree>
    <p:extLst>
      <p:ext uri="{BB962C8B-B14F-4D97-AF65-F5344CB8AC3E}">
        <p14:creationId xmlns:p14="http://schemas.microsoft.com/office/powerpoint/2010/main" val="1349397105"/>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endParaRPr lang="en-US" altLang="en-US"/>
          </a:p>
        </p:txBody>
      </p:sp>
      <p:sp>
        <p:nvSpPr>
          <p:cNvPr id="8" name="Rectangle 33"/>
          <p:cNvSpPr>
            <a:spLocks noGrp="1" noChangeArrowheads="1"/>
          </p:cNvSpPr>
          <p:nvPr>
            <p:ph type="ftr" sz="quarter" idx="11"/>
          </p:nvPr>
        </p:nvSpPr>
        <p:spPr>
          <a:ln/>
        </p:spPr>
        <p:txBody>
          <a:bodyPr/>
          <a:lstStyle>
            <a:lvl1pPr>
              <a:defRPr/>
            </a:lvl1pPr>
          </a:lstStyle>
          <a:p>
            <a:endParaRPr lang="en-US" altLang="en-US"/>
          </a:p>
        </p:txBody>
      </p:sp>
      <p:sp>
        <p:nvSpPr>
          <p:cNvPr id="9" name="Rectangle 34"/>
          <p:cNvSpPr>
            <a:spLocks noGrp="1" noChangeArrowheads="1"/>
          </p:cNvSpPr>
          <p:nvPr>
            <p:ph type="sldNum" sz="quarter" idx="12"/>
          </p:nvPr>
        </p:nvSpPr>
        <p:spPr>
          <a:ln/>
        </p:spPr>
        <p:txBody>
          <a:bodyPr/>
          <a:lstStyle>
            <a:lvl1pPr>
              <a:defRPr/>
            </a:lvl1pPr>
          </a:lstStyle>
          <a:p>
            <a:fld id="{56BBAC85-9400-48C8-9C47-6C14A8265C59}" type="slidenum">
              <a:rPr lang="en-US" altLang="en-US"/>
              <a:pPr/>
              <a:t>‹#›</a:t>
            </a:fld>
            <a:endParaRPr lang="en-US" altLang="en-US"/>
          </a:p>
        </p:txBody>
      </p:sp>
    </p:spTree>
    <p:extLst>
      <p:ext uri="{BB962C8B-B14F-4D97-AF65-F5344CB8AC3E}">
        <p14:creationId xmlns:p14="http://schemas.microsoft.com/office/powerpoint/2010/main" val="2199838563"/>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endParaRPr lang="en-US" altLang="en-US"/>
          </a:p>
        </p:txBody>
      </p:sp>
      <p:sp>
        <p:nvSpPr>
          <p:cNvPr id="4" name="Rectangle 33"/>
          <p:cNvSpPr>
            <a:spLocks noGrp="1" noChangeArrowheads="1"/>
          </p:cNvSpPr>
          <p:nvPr>
            <p:ph type="ftr" sz="quarter" idx="11"/>
          </p:nvPr>
        </p:nvSpPr>
        <p:spPr>
          <a:ln/>
        </p:spPr>
        <p:txBody>
          <a:bodyPr/>
          <a:lstStyle>
            <a:lvl1pPr>
              <a:defRPr/>
            </a:lvl1pPr>
          </a:lstStyle>
          <a:p>
            <a:endParaRPr lang="en-US" altLang="en-US"/>
          </a:p>
        </p:txBody>
      </p:sp>
      <p:sp>
        <p:nvSpPr>
          <p:cNvPr id="5" name="Rectangle 34"/>
          <p:cNvSpPr>
            <a:spLocks noGrp="1" noChangeArrowheads="1"/>
          </p:cNvSpPr>
          <p:nvPr>
            <p:ph type="sldNum" sz="quarter" idx="12"/>
          </p:nvPr>
        </p:nvSpPr>
        <p:spPr>
          <a:ln/>
        </p:spPr>
        <p:txBody>
          <a:bodyPr/>
          <a:lstStyle>
            <a:lvl1pPr>
              <a:defRPr/>
            </a:lvl1pPr>
          </a:lstStyle>
          <a:p>
            <a:fld id="{963719A8-9579-4F67-BA1D-DE191A696931}" type="slidenum">
              <a:rPr lang="en-US" altLang="en-US"/>
              <a:pPr/>
              <a:t>‹#›</a:t>
            </a:fld>
            <a:endParaRPr lang="en-US" altLang="en-US"/>
          </a:p>
        </p:txBody>
      </p:sp>
    </p:spTree>
    <p:extLst>
      <p:ext uri="{BB962C8B-B14F-4D97-AF65-F5344CB8AC3E}">
        <p14:creationId xmlns:p14="http://schemas.microsoft.com/office/powerpoint/2010/main" val="2800720238"/>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endParaRPr lang="en-US" altLang="en-US"/>
          </a:p>
        </p:txBody>
      </p:sp>
      <p:sp>
        <p:nvSpPr>
          <p:cNvPr id="3" name="Rectangle 33"/>
          <p:cNvSpPr>
            <a:spLocks noGrp="1" noChangeArrowheads="1"/>
          </p:cNvSpPr>
          <p:nvPr>
            <p:ph type="ftr" sz="quarter" idx="11"/>
          </p:nvPr>
        </p:nvSpPr>
        <p:spPr>
          <a:ln/>
        </p:spPr>
        <p:txBody>
          <a:bodyPr/>
          <a:lstStyle>
            <a:lvl1pPr>
              <a:defRPr/>
            </a:lvl1pPr>
          </a:lstStyle>
          <a:p>
            <a:endParaRPr lang="en-US" altLang="en-US"/>
          </a:p>
        </p:txBody>
      </p:sp>
      <p:sp>
        <p:nvSpPr>
          <p:cNvPr id="4" name="Rectangle 34"/>
          <p:cNvSpPr>
            <a:spLocks noGrp="1" noChangeArrowheads="1"/>
          </p:cNvSpPr>
          <p:nvPr>
            <p:ph type="sldNum" sz="quarter" idx="12"/>
          </p:nvPr>
        </p:nvSpPr>
        <p:spPr>
          <a:ln/>
        </p:spPr>
        <p:txBody>
          <a:bodyPr/>
          <a:lstStyle>
            <a:lvl1pPr>
              <a:defRPr/>
            </a:lvl1pPr>
          </a:lstStyle>
          <a:p>
            <a:fld id="{7681BE27-4400-46AB-9250-C583BEB97FC3}" type="slidenum">
              <a:rPr lang="en-US" altLang="en-US"/>
              <a:pPr/>
              <a:t>‹#›</a:t>
            </a:fld>
            <a:endParaRPr lang="en-US" altLang="en-US"/>
          </a:p>
        </p:txBody>
      </p:sp>
    </p:spTree>
    <p:extLst>
      <p:ext uri="{BB962C8B-B14F-4D97-AF65-F5344CB8AC3E}">
        <p14:creationId xmlns:p14="http://schemas.microsoft.com/office/powerpoint/2010/main" val="2464359332"/>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endParaRPr lang="en-US" altLang="en-US"/>
          </a:p>
        </p:txBody>
      </p:sp>
      <p:sp>
        <p:nvSpPr>
          <p:cNvPr id="6" name="Rectangle 33"/>
          <p:cNvSpPr>
            <a:spLocks noGrp="1" noChangeArrowheads="1"/>
          </p:cNvSpPr>
          <p:nvPr>
            <p:ph type="ftr" sz="quarter" idx="11"/>
          </p:nvPr>
        </p:nvSpPr>
        <p:spPr>
          <a:ln/>
        </p:spPr>
        <p:txBody>
          <a:bodyPr/>
          <a:lstStyle>
            <a:lvl1pPr>
              <a:defRPr/>
            </a:lvl1pPr>
          </a:lstStyle>
          <a:p>
            <a:endParaRPr lang="en-US" altLang="en-US"/>
          </a:p>
        </p:txBody>
      </p:sp>
      <p:sp>
        <p:nvSpPr>
          <p:cNvPr id="7" name="Rectangle 34"/>
          <p:cNvSpPr>
            <a:spLocks noGrp="1" noChangeArrowheads="1"/>
          </p:cNvSpPr>
          <p:nvPr>
            <p:ph type="sldNum" sz="quarter" idx="12"/>
          </p:nvPr>
        </p:nvSpPr>
        <p:spPr>
          <a:ln/>
        </p:spPr>
        <p:txBody>
          <a:bodyPr/>
          <a:lstStyle>
            <a:lvl1pPr>
              <a:defRPr/>
            </a:lvl1pPr>
          </a:lstStyle>
          <a:p>
            <a:fld id="{107BF898-AE97-4219-BB88-DBE832AA0AF8}" type="slidenum">
              <a:rPr lang="en-US" altLang="en-US"/>
              <a:pPr/>
              <a:t>‹#›</a:t>
            </a:fld>
            <a:endParaRPr lang="en-US" altLang="en-US"/>
          </a:p>
        </p:txBody>
      </p:sp>
    </p:spTree>
    <p:extLst>
      <p:ext uri="{BB962C8B-B14F-4D97-AF65-F5344CB8AC3E}">
        <p14:creationId xmlns:p14="http://schemas.microsoft.com/office/powerpoint/2010/main" val="3781102694"/>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endParaRPr lang="en-US" altLang="en-US"/>
          </a:p>
        </p:txBody>
      </p:sp>
      <p:sp>
        <p:nvSpPr>
          <p:cNvPr id="6" name="Rectangle 33"/>
          <p:cNvSpPr>
            <a:spLocks noGrp="1" noChangeArrowheads="1"/>
          </p:cNvSpPr>
          <p:nvPr>
            <p:ph type="ftr" sz="quarter" idx="11"/>
          </p:nvPr>
        </p:nvSpPr>
        <p:spPr>
          <a:ln/>
        </p:spPr>
        <p:txBody>
          <a:bodyPr/>
          <a:lstStyle>
            <a:lvl1pPr>
              <a:defRPr/>
            </a:lvl1pPr>
          </a:lstStyle>
          <a:p>
            <a:endParaRPr lang="en-US" altLang="en-US"/>
          </a:p>
        </p:txBody>
      </p:sp>
      <p:sp>
        <p:nvSpPr>
          <p:cNvPr id="7" name="Rectangle 34"/>
          <p:cNvSpPr>
            <a:spLocks noGrp="1" noChangeArrowheads="1"/>
          </p:cNvSpPr>
          <p:nvPr>
            <p:ph type="sldNum" sz="quarter" idx="12"/>
          </p:nvPr>
        </p:nvSpPr>
        <p:spPr>
          <a:ln/>
        </p:spPr>
        <p:txBody>
          <a:bodyPr/>
          <a:lstStyle>
            <a:lvl1pPr>
              <a:defRPr/>
            </a:lvl1pPr>
          </a:lstStyle>
          <a:p>
            <a:fld id="{659607D6-580B-4152-88FC-9C42A16B4F01}" type="slidenum">
              <a:rPr lang="en-US" altLang="en-US"/>
              <a:pPr/>
              <a:t>‹#›</a:t>
            </a:fld>
            <a:endParaRPr lang="en-US" altLang="en-US"/>
          </a:p>
        </p:txBody>
      </p:sp>
    </p:spTree>
    <p:extLst>
      <p:ext uri="{BB962C8B-B14F-4D97-AF65-F5344CB8AC3E}">
        <p14:creationId xmlns:p14="http://schemas.microsoft.com/office/powerpoint/2010/main" val="2203204091"/>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24"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25"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26"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27"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28"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29"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30"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31"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32"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33"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35"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36"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37"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38"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40"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41"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42"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43"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44"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45"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46"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47"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48"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grpSp>
      <p:sp>
        <p:nvSpPr>
          <p:cNvPr id="18435" name="Rectangle 30"/>
          <p:cNvSpPr>
            <a:spLocks noGrp="1" noChangeArrowheads="1"/>
          </p:cNvSpPr>
          <p:nvPr>
            <p:ph type="title"/>
          </p:nvPr>
        </p:nvSpPr>
        <p:spPr bwMode="auto">
          <a:xfrm>
            <a:off x="685800" y="465138"/>
            <a:ext cx="7772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8436" name="Rectangle 3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Arial" charset="0"/>
              </a:defRPr>
            </a:lvl1pPr>
          </a:lstStyle>
          <a:p>
            <a:endParaRPr lang="en-US" alt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charset="0"/>
              </a:defRPr>
            </a:lvl1pPr>
          </a:lstStyle>
          <a:p>
            <a:endParaRPr lang="en-US" alt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latin typeface="Arial" charset="0"/>
              </a:defRPr>
            </a:lvl1pPr>
          </a:lstStyle>
          <a:p>
            <a:fld id="{CF8B1B93-56AA-45CA-8216-AB29BEB2657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79" charset="0"/>
        </a:defRPr>
      </a:lvl2pPr>
      <a:lvl3pPr algn="ctr" rtl="0" eaLnBrk="0" fontAlgn="base" hangingPunct="0">
        <a:spcBef>
          <a:spcPct val="0"/>
        </a:spcBef>
        <a:spcAft>
          <a:spcPct val="0"/>
        </a:spcAft>
        <a:defRPr sz="4400">
          <a:solidFill>
            <a:schemeClr val="tx2"/>
          </a:solidFill>
          <a:latin typeface="Arial Black" pitchFamily="79" charset="0"/>
        </a:defRPr>
      </a:lvl3pPr>
      <a:lvl4pPr algn="ctr" rtl="0" eaLnBrk="0" fontAlgn="base" hangingPunct="0">
        <a:spcBef>
          <a:spcPct val="0"/>
        </a:spcBef>
        <a:spcAft>
          <a:spcPct val="0"/>
        </a:spcAft>
        <a:defRPr sz="4400">
          <a:solidFill>
            <a:schemeClr val="tx2"/>
          </a:solidFill>
          <a:latin typeface="Arial Black" pitchFamily="79" charset="0"/>
        </a:defRPr>
      </a:lvl4pPr>
      <a:lvl5pPr algn="ctr" rtl="0" eaLnBrk="0" fontAlgn="base" hangingPunct="0">
        <a:spcBef>
          <a:spcPct val="0"/>
        </a:spcBef>
        <a:spcAft>
          <a:spcPct val="0"/>
        </a:spcAft>
        <a:defRPr sz="4400">
          <a:solidFill>
            <a:schemeClr val="tx2"/>
          </a:solidFill>
          <a:latin typeface="Arial Black" pitchFamily="79" charset="0"/>
        </a:defRPr>
      </a:lvl5pPr>
      <a:lvl6pPr marL="457200" algn="ctr" rtl="0" fontAlgn="base">
        <a:spcBef>
          <a:spcPct val="0"/>
        </a:spcBef>
        <a:spcAft>
          <a:spcPct val="0"/>
        </a:spcAft>
        <a:defRPr sz="4400">
          <a:solidFill>
            <a:schemeClr val="tx2"/>
          </a:solidFill>
          <a:latin typeface="Arial Black" pitchFamily="79" charset="0"/>
        </a:defRPr>
      </a:lvl6pPr>
      <a:lvl7pPr marL="914400" algn="ctr" rtl="0" fontAlgn="base">
        <a:spcBef>
          <a:spcPct val="0"/>
        </a:spcBef>
        <a:spcAft>
          <a:spcPct val="0"/>
        </a:spcAft>
        <a:defRPr sz="4400">
          <a:solidFill>
            <a:schemeClr val="tx2"/>
          </a:solidFill>
          <a:latin typeface="Arial Black" pitchFamily="79" charset="0"/>
        </a:defRPr>
      </a:lvl7pPr>
      <a:lvl8pPr marL="1371600" algn="ctr" rtl="0" fontAlgn="base">
        <a:spcBef>
          <a:spcPct val="0"/>
        </a:spcBef>
        <a:spcAft>
          <a:spcPct val="0"/>
        </a:spcAft>
        <a:defRPr sz="4400">
          <a:solidFill>
            <a:schemeClr val="tx2"/>
          </a:solidFill>
          <a:latin typeface="Arial Black" pitchFamily="79" charset="0"/>
        </a:defRPr>
      </a:lvl8pPr>
      <a:lvl9pPr marL="1828800" algn="ctr" rtl="0" fontAlgn="base">
        <a:spcBef>
          <a:spcPct val="0"/>
        </a:spcBef>
        <a:spcAft>
          <a:spcPct val="0"/>
        </a:spcAft>
        <a:defRPr sz="4400">
          <a:solidFill>
            <a:schemeClr val="tx2"/>
          </a:solidFill>
          <a:latin typeface="Arial Black" pitchFamily="79" charset="0"/>
        </a:defRPr>
      </a:lvl9pPr>
    </p:titleStyle>
    <p:bodyStyle>
      <a:lvl1pPr marL="342900" indent="-342900" algn="l" rtl="0" eaLnBrk="0" fontAlgn="base" hangingPunct="0">
        <a:lnSpc>
          <a:spcPct val="90000"/>
        </a:lnSpc>
        <a:spcBef>
          <a:spcPct val="20000"/>
        </a:spcBef>
        <a:spcAft>
          <a:spcPct val="0"/>
        </a:spcAft>
        <a:buClr>
          <a:schemeClr val="folHlink"/>
        </a:buClr>
        <a:buSzPct val="85000"/>
        <a:buFont typeface="Wingdings" pitchFamily="-64" charset="2"/>
        <a:buChar char="v"/>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tx2"/>
        </a:buClr>
        <a:buSzPct val="70000"/>
        <a:buFont typeface="Wingdings" pitchFamily="-64" charset="2"/>
        <a:buChar char="l"/>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hlink"/>
        </a:buClr>
        <a:buSzPct val="65000"/>
        <a:buFont typeface="Wingdings" pitchFamily="-64" charset="2"/>
        <a:buChar char="l"/>
        <a:defRPr sz="24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SzPct val="60000"/>
        <a:buFont typeface="Wingdings" pitchFamily="-64" charset="2"/>
        <a:buChar char="l"/>
        <a:defRPr sz="20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2"/>
        </a:buClr>
        <a:buSzPct val="60000"/>
        <a:buFont typeface="Wingdings" pitchFamily="-64"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jpeg"/><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9.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wmf"/><Relationship Id="rId5" Type="http://schemas.openxmlformats.org/officeDocument/2006/relationships/oleObject" Target="../embeddings/oleObject8.bin"/><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9.jpeg"/><Relationship Id="rId5" Type="http://schemas.openxmlformats.org/officeDocument/2006/relationships/image" Target="../media/image27.w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jpeg"/><Relationship Id="rId5" Type="http://schemas.openxmlformats.org/officeDocument/2006/relationships/image" Target="../media/image30.w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9.jpeg"/><Relationship Id="rId5" Type="http://schemas.openxmlformats.org/officeDocument/2006/relationships/image" Target="../media/image31.w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3.jpeg"/><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6.jpeg"/><Relationship Id="rId5" Type="http://schemas.openxmlformats.org/officeDocument/2006/relationships/image" Target="../media/image27.w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7.jpeg"/><Relationship Id="rId5" Type="http://schemas.openxmlformats.org/officeDocument/2006/relationships/image" Target="../media/image27.wmf"/><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6.jpeg"/><Relationship Id="rId5" Type="http://schemas.openxmlformats.org/officeDocument/2006/relationships/image" Target="../media/image38.wmf"/><Relationship Id="rId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0.jpeg"/><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5.wmf"/><Relationship Id="rId5" Type="http://schemas.openxmlformats.org/officeDocument/2006/relationships/oleObject" Target="../embeddings/oleObject17.bin"/><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6400" y="2392363"/>
            <a:ext cx="7239000" cy="1189037"/>
          </a:xfrm>
        </p:spPr>
        <p:txBody>
          <a:bodyPr/>
          <a:lstStyle/>
          <a:p>
            <a:pPr eaLnBrk="1" hangingPunct="1"/>
            <a:r>
              <a:rPr lang="en-US" altLang="en-US" i="1" smtClean="0">
                <a:effectLst>
                  <a:outerShdw blurRad="38100" dist="38100" dir="2700000" algn="tl">
                    <a:srgbClr val="000000"/>
                  </a:outerShdw>
                </a:effectLst>
              </a:rPr>
              <a:t>Chapter 17</a:t>
            </a:r>
            <a:br>
              <a:rPr lang="en-US" altLang="en-US" i="1" smtClean="0">
                <a:effectLst>
                  <a:outerShdw blurRad="38100" dist="38100" dir="2700000" algn="tl">
                    <a:srgbClr val="000000"/>
                  </a:outerShdw>
                </a:effectLst>
              </a:rPr>
            </a:br>
            <a:r>
              <a:rPr lang="en-US" altLang="en-US" sz="2800" b="1" smtClean="0">
                <a:effectLst>
                  <a:outerShdw blurRad="38100" dist="38100" dir="2700000" algn="tl">
                    <a:srgbClr val="000000"/>
                  </a:outerShdw>
                </a:effectLst>
              </a:rPr>
              <a:t>Light and Image Formation</a:t>
            </a:r>
            <a:endParaRPr lang="en-US" altLang="en-US" sz="2800" smtClean="0">
              <a:effectLst>
                <a:outerShdw blurRad="38100" dist="38100" dir="2700000" algn="tl">
                  <a:srgbClr val="000000"/>
                </a:outerShdw>
              </a:effectLst>
            </a:endParaRPr>
          </a:p>
        </p:txBody>
      </p:sp>
      <p:pic>
        <p:nvPicPr>
          <p:cNvPr id="20484" name="Picture 4" descr="Griffith7e12tlm_n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1000"/>
            <a:ext cx="1905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0485" name="Rectangle 5"/>
          <p:cNvSpPr>
            <a:spLocks noChangeArrowheads="1"/>
          </p:cNvSpPr>
          <p:nvPr/>
        </p:nvSpPr>
        <p:spPr bwMode="auto">
          <a:xfrm>
            <a:off x="3124200" y="5334000"/>
            <a:ext cx="2611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1"/>
                </a:solidFill>
              </a:rPr>
              <a:t>Lecture PowerPoint</a:t>
            </a:r>
          </a:p>
        </p:txBody>
      </p:sp>
      <p:sp>
        <p:nvSpPr>
          <p:cNvPr id="20486" name="Rectangle 6"/>
          <p:cNvSpPr>
            <a:spLocks noChangeArrowheads="1"/>
          </p:cNvSpPr>
          <p:nvPr/>
        </p:nvSpPr>
        <p:spPr bwMode="auto">
          <a:xfrm>
            <a:off x="0" y="6613525"/>
            <a:ext cx="914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1000">
                <a:latin typeface="Arial" charset="0"/>
                <a:ea typeface="ＭＳ Ｐゴシック" pitchFamily="-109" charset="-128"/>
              </a:rPr>
              <a:t>Copyright © The McGraw-Hill Companies, Inc. Permission required for reproduction or display.</a:t>
            </a: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3" name="Rectangle 3"/>
          <p:cNvSpPr>
            <a:spLocks noGrp="1" noChangeArrowheads="1"/>
          </p:cNvSpPr>
          <p:nvPr>
            <p:ph type="body" idx="1"/>
          </p:nvPr>
        </p:nvSpPr>
        <p:spPr>
          <a:xfrm>
            <a:off x="228600" y="381000"/>
            <a:ext cx="8915400" cy="3505200"/>
          </a:xfrm>
        </p:spPr>
        <p:txBody>
          <a:bodyPr/>
          <a:lstStyle/>
          <a:p>
            <a:pPr eaLnBrk="1" hangingPunct="1">
              <a:lnSpc>
                <a:spcPct val="80000"/>
              </a:lnSpc>
            </a:pPr>
            <a:r>
              <a:rPr lang="en-US" altLang="en-US" sz="2400" smtClean="0"/>
              <a:t>For an object standing in front of a plane mirror, we can locate the image by extending two of the rays coming from the top of the object.</a:t>
            </a:r>
          </a:p>
          <a:p>
            <a:pPr lvl="1" eaLnBrk="1" hangingPunct="1">
              <a:lnSpc>
                <a:spcPct val="80000"/>
              </a:lnSpc>
              <a:spcBef>
                <a:spcPct val="40000"/>
              </a:spcBef>
            </a:pPr>
            <a:r>
              <a:rPr lang="en-US" altLang="en-US" sz="2000" smtClean="0">
                <a:solidFill>
                  <a:srgbClr val="B7FFDD"/>
                </a:solidFill>
              </a:rPr>
              <a:t>The ray that comes into the mirror horizontally and perpendicular to the mirror is reflected back along the same line.</a:t>
            </a:r>
          </a:p>
          <a:p>
            <a:pPr lvl="1" eaLnBrk="1" hangingPunct="1">
              <a:lnSpc>
                <a:spcPct val="80000"/>
              </a:lnSpc>
              <a:spcBef>
                <a:spcPct val="40000"/>
              </a:spcBef>
            </a:pPr>
            <a:r>
              <a:rPr lang="en-US" altLang="en-US" sz="2000" smtClean="0">
                <a:solidFill>
                  <a:srgbClr val="B7FFDD"/>
                </a:solidFill>
              </a:rPr>
              <a:t>The other ray is reflected at an angle equal to its angle of incidence.</a:t>
            </a:r>
          </a:p>
          <a:p>
            <a:pPr lvl="1" eaLnBrk="1" hangingPunct="1">
              <a:lnSpc>
                <a:spcPct val="80000"/>
              </a:lnSpc>
              <a:spcBef>
                <a:spcPct val="40000"/>
              </a:spcBef>
            </a:pPr>
            <a:r>
              <a:rPr lang="en-US" altLang="en-US" sz="2000" smtClean="0">
                <a:solidFill>
                  <a:srgbClr val="B7FFDD"/>
                </a:solidFill>
              </a:rPr>
              <a:t>When these two reflected rays are extended back behind the mirror, their intersection locates the top of the image.</a:t>
            </a:r>
          </a:p>
          <a:p>
            <a:pPr lvl="1" eaLnBrk="1" hangingPunct="1">
              <a:lnSpc>
                <a:spcPct val="80000"/>
              </a:lnSpc>
              <a:spcBef>
                <a:spcPct val="40000"/>
              </a:spcBef>
            </a:pPr>
            <a:r>
              <a:rPr lang="en-US" altLang="en-US" sz="2000" smtClean="0">
                <a:solidFill>
                  <a:srgbClr val="B7FFDD"/>
                </a:solidFill>
              </a:rPr>
              <a:t>Since the bottom of the </a:t>
            </a:r>
          </a:p>
          <a:p>
            <a:pPr lvl="1" eaLnBrk="1" hangingPunct="1">
              <a:lnSpc>
                <a:spcPct val="80000"/>
              </a:lnSpc>
              <a:spcBef>
                <a:spcPct val="0"/>
              </a:spcBef>
              <a:buFont typeface="Wingdings" pitchFamily="-64" charset="2"/>
              <a:buNone/>
            </a:pPr>
            <a:r>
              <a:rPr lang="en-US" altLang="en-US" sz="2000" smtClean="0">
                <a:solidFill>
                  <a:srgbClr val="B7FFDD"/>
                </a:solidFill>
              </a:rPr>
              <a:t>	image will lie directly </a:t>
            </a:r>
          </a:p>
          <a:p>
            <a:pPr lvl="1" eaLnBrk="1" hangingPunct="1">
              <a:lnSpc>
                <a:spcPct val="80000"/>
              </a:lnSpc>
              <a:spcBef>
                <a:spcPct val="0"/>
              </a:spcBef>
              <a:buFont typeface="Wingdings" pitchFamily="-64" charset="2"/>
              <a:buNone/>
            </a:pPr>
            <a:r>
              <a:rPr lang="en-US" altLang="en-US" sz="2000" smtClean="0">
                <a:solidFill>
                  <a:srgbClr val="B7FFDD"/>
                </a:solidFill>
              </a:rPr>
              <a:t>	beneath the top of the </a:t>
            </a:r>
          </a:p>
          <a:p>
            <a:pPr lvl="1" eaLnBrk="1" hangingPunct="1">
              <a:lnSpc>
                <a:spcPct val="80000"/>
              </a:lnSpc>
              <a:spcBef>
                <a:spcPct val="0"/>
              </a:spcBef>
              <a:buFont typeface="Wingdings" pitchFamily="-64" charset="2"/>
              <a:buNone/>
            </a:pPr>
            <a:r>
              <a:rPr lang="en-US" altLang="en-US" sz="2000" smtClean="0">
                <a:solidFill>
                  <a:srgbClr val="B7FFDD"/>
                </a:solidFill>
              </a:rPr>
              <a:t>	image, on the same line or </a:t>
            </a:r>
          </a:p>
          <a:p>
            <a:pPr lvl="1" eaLnBrk="1" hangingPunct="1">
              <a:lnSpc>
                <a:spcPct val="80000"/>
              </a:lnSpc>
              <a:spcBef>
                <a:spcPct val="0"/>
              </a:spcBef>
              <a:buFont typeface="Wingdings" pitchFamily="-64" charset="2"/>
              <a:buNone/>
            </a:pPr>
            <a:r>
              <a:rPr lang="en-US" altLang="en-US" sz="2000" smtClean="0">
                <a:solidFill>
                  <a:srgbClr val="B7FFDD"/>
                </a:solidFill>
              </a:rPr>
              <a:t>	axis that the object is on, </a:t>
            </a:r>
          </a:p>
          <a:p>
            <a:pPr lvl="1" eaLnBrk="1" hangingPunct="1">
              <a:lnSpc>
                <a:spcPct val="80000"/>
              </a:lnSpc>
              <a:spcBef>
                <a:spcPct val="0"/>
              </a:spcBef>
              <a:buFont typeface="Wingdings" pitchFamily="-64" charset="2"/>
              <a:buNone/>
            </a:pPr>
            <a:r>
              <a:rPr lang="en-US" altLang="en-US" sz="2000" smtClean="0">
                <a:solidFill>
                  <a:srgbClr val="B7FFDD"/>
                </a:solidFill>
              </a:rPr>
              <a:t>	it is not necessary to draw </a:t>
            </a:r>
          </a:p>
          <a:p>
            <a:pPr lvl="1" eaLnBrk="1" hangingPunct="1">
              <a:lnSpc>
                <a:spcPct val="80000"/>
              </a:lnSpc>
              <a:spcBef>
                <a:spcPct val="0"/>
              </a:spcBef>
              <a:buFont typeface="Wingdings" pitchFamily="-64" charset="2"/>
              <a:buNone/>
            </a:pPr>
            <a:r>
              <a:rPr lang="en-US" altLang="en-US" sz="2000" smtClean="0">
                <a:solidFill>
                  <a:srgbClr val="B7FFDD"/>
                </a:solidFill>
              </a:rPr>
              <a:t>	rays from the bottom of </a:t>
            </a:r>
          </a:p>
          <a:p>
            <a:pPr lvl="1" eaLnBrk="1" hangingPunct="1">
              <a:lnSpc>
                <a:spcPct val="80000"/>
              </a:lnSpc>
              <a:spcBef>
                <a:spcPct val="0"/>
              </a:spcBef>
              <a:buFont typeface="Wingdings" pitchFamily="-64" charset="2"/>
              <a:buNone/>
            </a:pPr>
            <a:r>
              <a:rPr lang="en-US" altLang="en-US" sz="2000" smtClean="0">
                <a:solidFill>
                  <a:srgbClr val="B7FFDD"/>
                </a:solidFill>
              </a:rPr>
              <a:t>	the object.</a:t>
            </a:r>
          </a:p>
        </p:txBody>
      </p:sp>
      <p:pic>
        <p:nvPicPr>
          <p:cNvPr id="27651" name="Picture 7" descr="17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475" y="3200400"/>
            <a:ext cx="488632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9"/>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2723">
                                            <p:txEl>
                                              <p:pRg st="1" end="1"/>
                                            </p:txEl>
                                          </p:spTgt>
                                        </p:tgtEl>
                                        <p:attrNameLst>
                                          <p:attrName>style.visibility</p:attrName>
                                        </p:attrNameLst>
                                      </p:cBhvr>
                                      <p:to>
                                        <p:strVal val="visible"/>
                                      </p:to>
                                    </p:set>
                                    <p:animEffect transition="in" filter="fade">
                                      <p:cBhvr>
                                        <p:cTn id="7" dur="1000"/>
                                        <p:tgtEl>
                                          <p:spTgt spid="1182723">
                                            <p:txEl>
                                              <p:pRg st="1" end="1"/>
                                            </p:txEl>
                                          </p:spTgt>
                                        </p:tgtEl>
                                      </p:cBhvr>
                                    </p:animEffect>
                                    <p:anim calcmode="lin" valueType="num">
                                      <p:cBhvr>
                                        <p:cTn id="8" dur="1000" fill="hold"/>
                                        <p:tgtEl>
                                          <p:spTgt spid="11827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82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2723">
                                            <p:txEl>
                                              <p:pRg st="2" end="2"/>
                                            </p:txEl>
                                          </p:spTgt>
                                        </p:tgtEl>
                                        <p:attrNameLst>
                                          <p:attrName>style.visibility</p:attrName>
                                        </p:attrNameLst>
                                      </p:cBhvr>
                                      <p:to>
                                        <p:strVal val="visible"/>
                                      </p:to>
                                    </p:set>
                                    <p:animEffect transition="in" filter="fade">
                                      <p:cBhvr>
                                        <p:cTn id="14" dur="1000"/>
                                        <p:tgtEl>
                                          <p:spTgt spid="1182723">
                                            <p:txEl>
                                              <p:pRg st="2" end="2"/>
                                            </p:txEl>
                                          </p:spTgt>
                                        </p:tgtEl>
                                      </p:cBhvr>
                                    </p:animEffect>
                                    <p:anim calcmode="lin" valueType="num">
                                      <p:cBhvr>
                                        <p:cTn id="15" dur="1000" fill="hold"/>
                                        <p:tgtEl>
                                          <p:spTgt spid="11827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82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82723">
                                            <p:txEl>
                                              <p:pRg st="3" end="3"/>
                                            </p:txEl>
                                          </p:spTgt>
                                        </p:tgtEl>
                                        <p:attrNameLst>
                                          <p:attrName>style.visibility</p:attrName>
                                        </p:attrNameLst>
                                      </p:cBhvr>
                                      <p:to>
                                        <p:strVal val="visible"/>
                                      </p:to>
                                    </p:set>
                                    <p:animEffect transition="in" filter="fade">
                                      <p:cBhvr>
                                        <p:cTn id="21" dur="1000"/>
                                        <p:tgtEl>
                                          <p:spTgt spid="1182723">
                                            <p:txEl>
                                              <p:pRg st="3" end="3"/>
                                            </p:txEl>
                                          </p:spTgt>
                                        </p:tgtEl>
                                      </p:cBhvr>
                                    </p:animEffect>
                                    <p:anim calcmode="lin" valueType="num">
                                      <p:cBhvr>
                                        <p:cTn id="22" dur="1000" fill="hold"/>
                                        <p:tgtEl>
                                          <p:spTgt spid="118272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82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82723">
                                            <p:txEl>
                                              <p:pRg st="4" end="4"/>
                                            </p:txEl>
                                          </p:spTgt>
                                        </p:tgtEl>
                                        <p:attrNameLst>
                                          <p:attrName>style.visibility</p:attrName>
                                        </p:attrNameLst>
                                      </p:cBhvr>
                                      <p:to>
                                        <p:strVal val="visible"/>
                                      </p:to>
                                    </p:set>
                                    <p:animEffect transition="in" filter="fade">
                                      <p:cBhvr>
                                        <p:cTn id="28" dur="1000"/>
                                        <p:tgtEl>
                                          <p:spTgt spid="1182723">
                                            <p:txEl>
                                              <p:pRg st="4" end="4"/>
                                            </p:txEl>
                                          </p:spTgt>
                                        </p:tgtEl>
                                      </p:cBhvr>
                                    </p:animEffect>
                                    <p:anim calcmode="lin" valueType="num">
                                      <p:cBhvr>
                                        <p:cTn id="29" dur="1000" fill="hold"/>
                                        <p:tgtEl>
                                          <p:spTgt spid="118272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8272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82723">
                                            <p:txEl>
                                              <p:pRg st="5" end="5"/>
                                            </p:txEl>
                                          </p:spTgt>
                                        </p:tgtEl>
                                        <p:attrNameLst>
                                          <p:attrName>style.visibility</p:attrName>
                                        </p:attrNameLst>
                                      </p:cBhvr>
                                      <p:to>
                                        <p:strVal val="visible"/>
                                      </p:to>
                                    </p:set>
                                    <p:animEffect transition="in" filter="fade">
                                      <p:cBhvr>
                                        <p:cTn id="33" dur="1000"/>
                                        <p:tgtEl>
                                          <p:spTgt spid="1182723">
                                            <p:txEl>
                                              <p:pRg st="5" end="5"/>
                                            </p:txEl>
                                          </p:spTgt>
                                        </p:tgtEl>
                                      </p:cBhvr>
                                    </p:animEffect>
                                    <p:anim calcmode="lin" valueType="num">
                                      <p:cBhvr>
                                        <p:cTn id="34" dur="1000" fill="hold"/>
                                        <p:tgtEl>
                                          <p:spTgt spid="118272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18272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82723">
                                            <p:txEl>
                                              <p:pRg st="6" end="6"/>
                                            </p:txEl>
                                          </p:spTgt>
                                        </p:tgtEl>
                                        <p:attrNameLst>
                                          <p:attrName>style.visibility</p:attrName>
                                        </p:attrNameLst>
                                      </p:cBhvr>
                                      <p:to>
                                        <p:strVal val="visible"/>
                                      </p:to>
                                    </p:set>
                                    <p:animEffect transition="in" filter="fade">
                                      <p:cBhvr>
                                        <p:cTn id="38" dur="1000"/>
                                        <p:tgtEl>
                                          <p:spTgt spid="1182723">
                                            <p:txEl>
                                              <p:pRg st="6" end="6"/>
                                            </p:txEl>
                                          </p:spTgt>
                                        </p:tgtEl>
                                      </p:cBhvr>
                                    </p:animEffect>
                                    <p:anim calcmode="lin" valueType="num">
                                      <p:cBhvr>
                                        <p:cTn id="39" dur="1000" fill="hold"/>
                                        <p:tgtEl>
                                          <p:spTgt spid="118272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18272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82723">
                                            <p:txEl>
                                              <p:pRg st="7" end="7"/>
                                            </p:txEl>
                                          </p:spTgt>
                                        </p:tgtEl>
                                        <p:attrNameLst>
                                          <p:attrName>style.visibility</p:attrName>
                                        </p:attrNameLst>
                                      </p:cBhvr>
                                      <p:to>
                                        <p:strVal val="visible"/>
                                      </p:to>
                                    </p:set>
                                    <p:animEffect transition="in" filter="fade">
                                      <p:cBhvr>
                                        <p:cTn id="43" dur="1000"/>
                                        <p:tgtEl>
                                          <p:spTgt spid="1182723">
                                            <p:txEl>
                                              <p:pRg st="7" end="7"/>
                                            </p:txEl>
                                          </p:spTgt>
                                        </p:tgtEl>
                                      </p:cBhvr>
                                    </p:animEffect>
                                    <p:anim calcmode="lin" valueType="num">
                                      <p:cBhvr>
                                        <p:cTn id="44" dur="1000" fill="hold"/>
                                        <p:tgtEl>
                                          <p:spTgt spid="118272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18272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82723">
                                            <p:txEl>
                                              <p:pRg st="8" end="8"/>
                                            </p:txEl>
                                          </p:spTgt>
                                        </p:tgtEl>
                                        <p:attrNameLst>
                                          <p:attrName>style.visibility</p:attrName>
                                        </p:attrNameLst>
                                      </p:cBhvr>
                                      <p:to>
                                        <p:strVal val="visible"/>
                                      </p:to>
                                    </p:set>
                                    <p:animEffect transition="in" filter="fade">
                                      <p:cBhvr>
                                        <p:cTn id="48" dur="1000"/>
                                        <p:tgtEl>
                                          <p:spTgt spid="1182723">
                                            <p:txEl>
                                              <p:pRg st="8" end="8"/>
                                            </p:txEl>
                                          </p:spTgt>
                                        </p:tgtEl>
                                      </p:cBhvr>
                                    </p:animEffect>
                                    <p:anim calcmode="lin" valueType="num">
                                      <p:cBhvr>
                                        <p:cTn id="49" dur="1000" fill="hold"/>
                                        <p:tgtEl>
                                          <p:spTgt spid="118272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118272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82723">
                                            <p:txEl>
                                              <p:pRg st="9" end="9"/>
                                            </p:txEl>
                                          </p:spTgt>
                                        </p:tgtEl>
                                        <p:attrNameLst>
                                          <p:attrName>style.visibility</p:attrName>
                                        </p:attrNameLst>
                                      </p:cBhvr>
                                      <p:to>
                                        <p:strVal val="visible"/>
                                      </p:to>
                                    </p:set>
                                    <p:animEffect transition="in" filter="fade">
                                      <p:cBhvr>
                                        <p:cTn id="53" dur="1000"/>
                                        <p:tgtEl>
                                          <p:spTgt spid="1182723">
                                            <p:txEl>
                                              <p:pRg st="9" end="9"/>
                                            </p:txEl>
                                          </p:spTgt>
                                        </p:tgtEl>
                                      </p:cBhvr>
                                    </p:animEffect>
                                    <p:anim calcmode="lin" valueType="num">
                                      <p:cBhvr>
                                        <p:cTn id="54" dur="1000" fill="hold"/>
                                        <p:tgtEl>
                                          <p:spTgt spid="118272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118272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82723">
                                            <p:txEl>
                                              <p:pRg st="10" end="10"/>
                                            </p:txEl>
                                          </p:spTgt>
                                        </p:tgtEl>
                                        <p:attrNameLst>
                                          <p:attrName>style.visibility</p:attrName>
                                        </p:attrNameLst>
                                      </p:cBhvr>
                                      <p:to>
                                        <p:strVal val="visible"/>
                                      </p:to>
                                    </p:set>
                                    <p:animEffect transition="in" filter="fade">
                                      <p:cBhvr>
                                        <p:cTn id="58" dur="1000"/>
                                        <p:tgtEl>
                                          <p:spTgt spid="1182723">
                                            <p:txEl>
                                              <p:pRg st="10" end="10"/>
                                            </p:txEl>
                                          </p:spTgt>
                                        </p:tgtEl>
                                      </p:cBhvr>
                                    </p:animEffect>
                                    <p:anim calcmode="lin" valueType="num">
                                      <p:cBhvr>
                                        <p:cTn id="59" dur="1000" fill="hold"/>
                                        <p:tgtEl>
                                          <p:spTgt spid="118272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1182723">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182723">
                                            <p:txEl>
                                              <p:pRg st="11" end="11"/>
                                            </p:txEl>
                                          </p:spTgt>
                                        </p:tgtEl>
                                        <p:attrNameLst>
                                          <p:attrName>style.visibility</p:attrName>
                                        </p:attrNameLst>
                                      </p:cBhvr>
                                      <p:to>
                                        <p:strVal val="visible"/>
                                      </p:to>
                                    </p:set>
                                    <p:animEffect transition="in" filter="fade">
                                      <p:cBhvr>
                                        <p:cTn id="63" dur="1000"/>
                                        <p:tgtEl>
                                          <p:spTgt spid="1182723">
                                            <p:txEl>
                                              <p:pRg st="11" end="11"/>
                                            </p:txEl>
                                          </p:spTgt>
                                        </p:tgtEl>
                                      </p:cBhvr>
                                    </p:animEffect>
                                    <p:anim calcmode="lin" valueType="num">
                                      <p:cBhvr>
                                        <p:cTn id="64" dur="1000" fill="hold"/>
                                        <p:tgtEl>
                                          <p:spTgt spid="118272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118272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610" name="Rectangle 2"/>
          <p:cNvSpPr>
            <a:spLocks noGrp="1" noChangeArrowheads="1"/>
          </p:cNvSpPr>
          <p:nvPr>
            <p:ph type="body" idx="1"/>
          </p:nvPr>
        </p:nvSpPr>
        <p:spPr>
          <a:xfrm>
            <a:off x="228600" y="381000"/>
            <a:ext cx="8915400" cy="3505200"/>
          </a:xfrm>
        </p:spPr>
        <p:txBody>
          <a:bodyPr/>
          <a:lstStyle/>
          <a:p>
            <a:pPr eaLnBrk="1" hangingPunct="1">
              <a:spcBef>
                <a:spcPct val="40000"/>
              </a:spcBef>
            </a:pPr>
            <a:r>
              <a:rPr lang="en-US" altLang="en-US" sz="2800" smtClean="0"/>
              <a:t>Thus we have found the </a:t>
            </a:r>
            <a:r>
              <a:rPr lang="en-US" altLang="en-US" sz="2800" b="1" i="1" smtClean="0">
                <a:solidFill>
                  <a:srgbClr val="FFBF8A"/>
                </a:solidFill>
              </a:rPr>
              <a:t>position</a:t>
            </a:r>
            <a:r>
              <a:rPr lang="en-US" altLang="en-US" sz="2800" smtClean="0"/>
              <a:t> of the image, its </a:t>
            </a:r>
            <a:r>
              <a:rPr lang="en-US" altLang="en-US" sz="2800" b="1" i="1" smtClean="0">
                <a:solidFill>
                  <a:srgbClr val="FFBF8A"/>
                </a:solidFill>
              </a:rPr>
              <a:t>magnification</a:t>
            </a:r>
            <a:r>
              <a:rPr lang="en-US" altLang="en-US" sz="2800" smtClean="0"/>
              <a:t>, and its </a:t>
            </a:r>
            <a:r>
              <a:rPr lang="en-US" altLang="en-US" sz="2800" b="1" i="1" smtClean="0">
                <a:solidFill>
                  <a:srgbClr val="FFBF8A"/>
                </a:solidFill>
              </a:rPr>
              <a:t>orientation</a:t>
            </a:r>
            <a:r>
              <a:rPr lang="en-US" altLang="en-US" sz="2800" smtClean="0"/>
              <a:t> (whether it is </a:t>
            </a:r>
            <a:r>
              <a:rPr lang="en-US" altLang="en-US" sz="2800" b="1" i="1" smtClean="0">
                <a:solidFill>
                  <a:schemeClr val="accent1"/>
                </a:solidFill>
              </a:rPr>
              <a:t>inverted</a:t>
            </a:r>
            <a:r>
              <a:rPr lang="en-US" altLang="en-US" sz="2800" smtClean="0"/>
              <a:t> or </a:t>
            </a:r>
            <a:r>
              <a:rPr lang="en-US" altLang="en-US" sz="2800" b="1" i="1" smtClean="0">
                <a:solidFill>
                  <a:schemeClr val="accent1"/>
                </a:solidFill>
              </a:rPr>
              <a:t>upright</a:t>
            </a:r>
            <a:r>
              <a:rPr lang="en-US" altLang="en-US" sz="2800" smtClean="0"/>
              <a:t>).</a:t>
            </a:r>
          </a:p>
          <a:p>
            <a:pPr lvl="1" eaLnBrk="1" hangingPunct="1">
              <a:spcBef>
                <a:spcPct val="40000"/>
              </a:spcBef>
            </a:pPr>
            <a:r>
              <a:rPr lang="en-US" altLang="en-US" sz="2400" smtClean="0"/>
              <a:t>The distance of the image from the mirror equals the distance of the object from the mirror:  </a:t>
            </a:r>
            <a:r>
              <a:rPr lang="en-US" altLang="en-US" sz="2400" i="1" smtClean="0">
                <a:solidFill>
                  <a:srgbClr val="FFBF8A"/>
                </a:solidFill>
              </a:rPr>
              <a:t>i = o</a:t>
            </a:r>
            <a:r>
              <a:rPr lang="en-US" altLang="en-US" sz="2400" smtClean="0"/>
              <a:t>.</a:t>
            </a:r>
          </a:p>
          <a:p>
            <a:pPr lvl="1" eaLnBrk="1" hangingPunct="1">
              <a:spcBef>
                <a:spcPct val="40000"/>
              </a:spcBef>
            </a:pPr>
            <a:r>
              <a:rPr lang="en-US" altLang="en-US" sz="2400" smtClean="0"/>
              <a:t>The image is the same height as the object, so the </a:t>
            </a:r>
            <a:r>
              <a:rPr lang="en-US" altLang="en-US" sz="2400" smtClean="0">
                <a:solidFill>
                  <a:srgbClr val="FFBF8A"/>
                </a:solidFill>
              </a:rPr>
              <a:t>magnification = 1</a:t>
            </a:r>
            <a:r>
              <a:rPr lang="en-US" altLang="en-US" sz="2400" smtClean="0"/>
              <a:t>.</a:t>
            </a:r>
          </a:p>
          <a:p>
            <a:pPr lvl="1" eaLnBrk="1" hangingPunct="1">
              <a:spcBef>
                <a:spcPct val="40000"/>
              </a:spcBef>
            </a:pPr>
            <a:r>
              <a:rPr lang="en-US" altLang="en-US" sz="2400" smtClean="0"/>
              <a:t>The image is </a:t>
            </a:r>
            <a:r>
              <a:rPr lang="en-US" altLang="en-US" sz="2400" smtClean="0">
                <a:solidFill>
                  <a:srgbClr val="FFBF8A"/>
                </a:solidFill>
              </a:rPr>
              <a:t>upright</a:t>
            </a:r>
            <a:r>
              <a:rPr lang="en-US" altLang="en-US" sz="2400" smtClean="0"/>
              <a:t>.</a:t>
            </a:r>
          </a:p>
        </p:txBody>
      </p:sp>
      <p:pic>
        <p:nvPicPr>
          <p:cNvPr id="28675" name="Picture 3" descr="17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475" y="3200400"/>
            <a:ext cx="488632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16610">
                                            <p:txEl>
                                              <p:pRg st="0" end="0"/>
                                            </p:txEl>
                                          </p:spTgt>
                                        </p:tgtEl>
                                        <p:attrNameLst>
                                          <p:attrName>style.visibility</p:attrName>
                                        </p:attrNameLst>
                                      </p:cBhvr>
                                      <p:to>
                                        <p:strVal val="visible"/>
                                      </p:to>
                                    </p:set>
                                    <p:animEffect transition="in" filter="fade">
                                      <p:cBhvr>
                                        <p:cTn id="7" dur="1000"/>
                                        <p:tgtEl>
                                          <p:spTgt spid="2116610">
                                            <p:txEl>
                                              <p:pRg st="0" end="0"/>
                                            </p:txEl>
                                          </p:spTgt>
                                        </p:tgtEl>
                                      </p:cBhvr>
                                    </p:animEffect>
                                    <p:anim calcmode="lin" valueType="num">
                                      <p:cBhvr>
                                        <p:cTn id="8" dur="1000" fill="hold"/>
                                        <p:tgtEl>
                                          <p:spTgt spid="21166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166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16610">
                                            <p:txEl>
                                              <p:pRg st="1" end="1"/>
                                            </p:txEl>
                                          </p:spTgt>
                                        </p:tgtEl>
                                        <p:attrNameLst>
                                          <p:attrName>style.visibility</p:attrName>
                                        </p:attrNameLst>
                                      </p:cBhvr>
                                      <p:to>
                                        <p:strVal val="visible"/>
                                      </p:to>
                                    </p:set>
                                    <p:animEffect transition="in" filter="fade">
                                      <p:cBhvr>
                                        <p:cTn id="14" dur="1000"/>
                                        <p:tgtEl>
                                          <p:spTgt spid="2116610">
                                            <p:txEl>
                                              <p:pRg st="1" end="1"/>
                                            </p:txEl>
                                          </p:spTgt>
                                        </p:tgtEl>
                                      </p:cBhvr>
                                    </p:animEffect>
                                    <p:anim calcmode="lin" valueType="num">
                                      <p:cBhvr>
                                        <p:cTn id="15" dur="1000" fill="hold"/>
                                        <p:tgtEl>
                                          <p:spTgt spid="21166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166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16610">
                                            <p:txEl>
                                              <p:pRg st="2" end="2"/>
                                            </p:txEl>
                                          </p:spTgt>
                                        </p:tgtEl>
                                        <p:attrNameLst>
                                          <p:attrName>style.visibility</p:attrName>
                                        </p:attrNameLst>
                                      </p:cBhvr>
                                      <p:to>
                                        <p:strVal val="visible"/>
                                      </p:to>
                                    </p:set>
                                    <p:animEffect transition="in" filter="fade">
                                      <p:cBhvr>
                                        <p:cTn id="21" dur="1000"/>
                                        <p:tgtEl>
                                          <p:spTgt spid="2116610">
                                            <p:txEl>
                                              <p:pRg st="2" end="2"/>
                                            </p:txEl>
                                          </p:spTgt>
                                        </p:tgtEl>
                                      </p:cBhvr>
                                    </p:animEffect>
                                    <p:anim calcmode="lin" valueType="num">
                                      <p:cBhvr>
                                        <p:cTn id="22" dur="1000" fill="hold"/>
                                        <p:tgtEl>
                                          <p:spTgt spid="21166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166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16610">
                                            <p:txEl>
                                              <p:pRg st="3" end="3"/>
                                            </p:txEl>
                                          </p:spTgt>
                                        </p:tgtEl>
                                        <p:attrNameLst>
                                          <p:attrName>style.visibility</p:attrName>
                                        </p:attrNameLst>
                                      </p:cBhvr>
                                      <p:to>
                                        <p:strVal val="visible"/>
                                      </p:to>
                                    </p:set>
                                    <p:animEffect transition="in" filter="fade">
                                      <p:cBhvr>
                                        <p:cTn id="28" dur="1000"/>
                                        <p:tgtEl>
                                          <p:spTgt spid="2116610">
                                            <p:txEl>
                                              <p:pRg st="3" end="3"/>
                                            </p:txEl>
                                          </p:spTgt>
                                        </p:tgtEl>
                                      </p:cBhvr>
                                    </p:animEffect>
                                    <p:anim calcmode="lin" valueType="num">
                                      <p:cBhvr>
                                        <p:cTn id="29" dur="1000" fill="hold"/>
                                        <p:tgtEl>
                                          <p:spTgt spid="21166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166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0"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653" name="Rectangle 5"/>
          <p:cNvSpPr>
            <a:spLocks noGrp="1" noChangeArrowheads="1"/>
          </p:cNvSpPr>
          <p:nvPr>
            <p:ph type="body" idx="1"/>
          </p:nvPr>
        </p:nvSpPr>
        <p:spPr>
          <a:xfrm>
            <a:off x="228600" y="381000"/>
            <a:ext cx="8915400" cy="6019800"/>
          </a:xfrm>
          <a:noFill/>
        </p:spPr>
        <p:txBody>
          <a:bodyPr/>
          <a:lstStyle/>
          <a:p>
            <a:pPr eaLnBrk="1" hangingPunct="1">
              <a:spcBef>
                <a:spcPct val="30000"/>
              </a:spcBef>
              <a:buFont typeface="Wingdings" pitchFamily="-64" charset="2"/>
              <a:buChar char="Ø"/>
            </a:pPr>
            <a:r>
              <a:rPr lang="en-US" altLang="en-US" sz="2800" smtClean="0">
                <a:solidFill>
                  <a:srgbClr val="EFFF5D"/>
                </a:solidFill>
                <a:latin typeface="Comic Sans MS" pitchFamily="-64" charset="0"/>
              </a:rPr>
              <a:t>How can an image lie </a:t>
            </a:r>
            <a:r>
              <a:rPr lang="en-US" altLang="en-US" sz="2800" b="1" i="1" smtClean="0">
                <a:solidFill>
                  <a:srgbClr val="EFFF5D"/>
                </a:solidFill>
                <a:latin typeface="Comic Sans MS" pitchFamily="-64" charset="0"/>
              </a:rPr>
              <a:t>behind</a:t>
            </a:r>
            <a:r>
              <a:rPr lang="en-US" altLang="en-US" sz="2800" smtClean="0">
                <a:solidFill>
                  <a:srgbClr val="EFFF5D"/>
                </a:solidFill>
                <a:latin typeface="Comic Sans MS" pitchFamily="-64" charset="0"/>
              </a:rPr>
              <a:t> a mirror hanging on a wall, when no light can reach that point?</a:t>
            </a:r>
          </a:p>
          <a:p>
            <a:pPr eaLnBrk="1" hangingPunct="1">
              <a:spcBef>
                <a:spcPct val="30000"/>
              </a:spcBef>
              <a:buFont typeface="Wingdings" pitchFamily="-64" charset="2"/>
              <a:buChar char="Ø"/>
            </a:pPr>
            <a:r>
              <a:rPr lang="en-US" altLang="en-US" sz="2800" smtClean="0">
                <a:solidFill>
                  <a:srgbClr val="EFFF5D"/>
                </a:solidFill>
                <a:latin typeface="Comic Sans MS" pitchFamily="-64" charset="0"/>
              </a:rPr>
              <a:t>Does light actually pass through the position where the image is located?</a:t>
            </a:r>
          </a:p>
          <a:p>
            <a:pPr lvl="1" eaLnBrk="1" hangingPunct="1">
              <a:spcBef>
                <a:spcPct val="30000"/>
              </a:spcBef>
            </a:pPr>
            <a:r>
              <a:rPr lang="en-US" altLang="en-US" sz="2400" smtClean="0"/>
              <a:t>The light never gets behind the mirror at all, it just appears to come from points behind the mirror as it is reflected.</a:t>
            </a:r>
          </a:p>
          <a:p>
            <a:pPr lvl="1" eaLnBrk="1" hangingPunct="1">
              <a:spcBef>
                <a:spcPct val="30000"/>
              </a:spcBef>
            </a:pPr>
            <a:r>
              <a:rPr lang="en-US" altLang="en-US" sz="2400" smtClean="0"/>
              <a:t>Since the light never </a:t>
            </a:r>
          </a:p>
          <a:p>
            <a:pPr lvl="1" eaLnBrk="1" hangingPunct="1">
              <a:spcBef>
                <a:spcPct val="0"/>
              </a:spcBef>
              <a:buFont typeface="Wingdings" pitchFamily="-64" charset="2"/>
              <a:buNone/>
            </a:pPr>
            <a:r>
              <a:rPr lang="en-US" altLang="en-US" sz="2400" smtClean="0"/>
              <a:t>	actually passes </a:t>
            </a:r>
          </a:p>
          <a:p>
            <a:pPr lvl="1" eaLnBrk="1" hangingPunct="1">
              <a:spcBef>
                <a:spcPct val="0"/>
              </a:spcBef>
              <a:buFont typeface="Wingdings" pitchFamily="-64" charset="2"/>
              <a:buNone/>
            </a:pPr>
            <a:r>
              <a:rPr lang="en-US" altLang="en-US" sz="2400" smtClean="0"/>
              <a:t>	through the point </a:t>
            </a:r>
          </a:p>
          <a:p>
            <a:pPr lvl="1" eaLnBrk="1" hangingPunct="1">
              <a:spcBef>
                <a:spcPct val="0"/>
              </a:spcBef>
              <a:buFont typeface="Wingdings" pitchFamily="-64" charset="2"/>
              <a:buNone/>
            </a:pPr>
            <a:r>
              <a:rPr lang="en-US" altLang="en-US" sz="2400" smtClean="0"/>
              <a:t>	where the image is </a:t>
            </a:r>
          </a:p>
          <a:p>
            <a:pPr lvl="1" eaLnBrk="1" hangingPunct="1">
              <a:spcBef>
                <a:spcPct val="0"/>
              </a:spcBef>
              <a:buFont typeface="Wingdings" pitchFamily="-64" charset="2"/>
              <a:buNone/>
            </a:pPr>
            <a:r>
              <a:rPr lang="en-US" altLang="en-US" sz="2400" smtClean="0"/>
              <a:t>	located, the image is </a:t>
            </a:r>
          </a:p>
          <a:p>
            <a:pPr lvl="1" eaLnBrk="1" hangingPunct="1">
              <a:spcBef>
                <a:spcPct val="0"/>
              </a:spcBef>
              <a:buFont typeface="Wingdings" pitchFamily="-64" charset="2"/>
              <a:buNone/>
            </a:pPr>
            <a:r>
              <a:rPr lang="en-US" altLang="en-US" sz="2400" smtClean="0"/>
              <a:t>	called </a:t>
            </a:r>
            <a:r>
              <a:rPr lang="en-US" altLang="en-US" sz="2400" b="1" i="1" smtClean="0">
                <a:solidFill>
                  <a:schemeClr val="accent1"/>
                </a:solidFill>
              </a:rPr>
              <a:t>virtual</a:t>
            </a:r>
            <a:r>
              <a:rPr lang="en-US" altLang="en-US" sz="2400" smtClean="0"/>
              <a:t>.</a:t>
            </a:r>
          </a:p>
        </p:txBody>
      </p:sp>
      <p:pic>
        <p:nvPicPr>
          <p:cNvPr id="29699" name="Picture 7" descr="17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475" y="3200400"/>
            <a:ext cx="488632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75653">
                                            <p:txEl>
                                              <p:pRg st="0" end="0"/>
                                            </p:txEl>
                                          </p:spTgt>
                                        </p:tgtEl>
                                        <p:attrNameLst>
                                          <p:attrName>style.visibility</p:attrName>
                                        </p:attrNameLst>
                                      </p:cBhvr>
                                      <p:to>
                                        <p:strVal val="visible"/>
                                      </p:to>
                                    </p:set>
                                    <p:animEffect transition="in" filter="fade">
                                      <p:cBhvr>
                                        <p:cTn id="7" dur="1000"/>
                                        <p:tgtEl>
                                          <p:spTgt spid="2075653">
                                            <p:txEl>
                                              <p:pRg st="0" end="0"/>
                                            </p:txEl>
                                          </p:spTgt>
                                        </p:tgtEl>
                                      </p:cBhvr>
                                    </p:animEffect>
                                    <p:anim calcmode="lin" valueType="num">
                                      <p:cBhvr>
                                        <p:cTn id="8" dur="1000" fill="hold"/>
                                        <p:tgtEl>
                                          <p:spTgt spid="20756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756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75653">
                                            <p:txEl>
                                              <p:pRg st="1" end="1"/>
                                            </p:txEl>
                                          </p:spTgt>
                                        </p:tgtEl>
                                        <p:attrNameLst>
                                          <p:attrName>style.visibility</p:attrName>
                                        </p:attrNameLst>
                                      </p:cBhvr>
                                      <p:to>
                                        <p:strVal val="visible"/>
                                      </p:to>
                                    </p:set>
                                    <p:animEffect transition="in" filter="fade">
                                      <p:cBhvr>
                                        <p:cTn id="14" dur="1000"/>
                                        <p:tgtEl>
                                          <p:spTgt spid="2075653">
                                            <p:txEl>
                                              <p:pRg st="1" end="1"/>
                                            </p:txEl>
                                          </p:spTgt>
                                        </p:tgtEl>
                                      </p:cBhvr>
                                    </p:animEffect>
                                    <p:anim calcmode="lin" valueType="num">
                                      <p:cBhvr>
                                        <p:cTn id="15" dur="1000" fill="hold"/>
                                        <p:tgtEl>
                                          <p:spTgt spid="207565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756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75653">
                                            <p:txEl>
                                              <p:pRg st="2" end="2"/>
                                            </p:txEl>
                                          </p:spTgt>
                                        </p:tgtEl>
                                        <p:attrNameLst>
                                          <p:attrName>style.visibility</p:attrName>
                                        </p:attrNameLst>
                                      </p:cBhvr>
                                      <p:to>
                                        <p:strVal val="visible"/>
                                      </p:to>
                                    </p:set>
                                    <p:animEffect transition="in" filter="fade">
                                      <p:cBhvr>
                                        <p:cTn id="21" dur="1000"/>
                                        <p:tgtEl>
                                          <p:spTgt spid="2075653">
                                            <p:txEl>
                                              <p:pRg st="2" end="2"/>
                                            </p:txEl>
                                          </p:spTgt>
                                        </p:tgtEl>
                                      </p:cBhvr>
                                    </p:animEffect>
                                    <p:anim calcmode="lin" valueType="num">
                                      <p:cBhvr>
                                        <p:cTn id="22" dur="1000" fill="hold"/>
                                        <p:tgtEl>
                                          <p:spTgt spid="207565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756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75653">
                                            <p:txEl>
                                              <p:pRg st="3" end="3"/>
                                            </p:txEl>
                                          </p:spTgt>
                                        </p:tgtEl>
                                        <p:attrNameLst>
                                          <p:attrName>style.visibility</p:attrName>
                                        </p:attrNameLst>
                                      </p:cBhvr>
                                      <p:to>
                                        <p:strVal val="visible"/>
                                      </p:to>
                                    </p:set>
                                    <p:animEffect transition="in" filter="fade">
                                      <p:cBhvr>
                                        <p:cTn id="28" dur="1000"/>
                                        <p:tgtEl>
                                          <p:spTgt spid="2075653">
                                            <p:txEl>
                                              <p:pRg st="3" end="3"/>
                                            </p:txEl>
                                          </p:spTgt>
                                        </p:tgtEl>
                                      </p:cBhvr>
                                    </p:animEffect>
                                    <p:anim calcmode="lin" valueType="num">
                                      <p:cBhvr>
                                        <p:cTn id="29" dur="1000" fill="hold"/>
                                        <p:tgtEl>
                                          <p:spTgt spid="207565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7565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075653">
                                            <p:txEl>
                                              <p:pRg st="4" end="4"/>
                                            </p:txEl>
                                          </p:spTgt>
                                        </p:tgtEl>
                                        <p:attrNameLst>
                                          <p:attrName>style.visibility</p:attrName>
                                        </p:attrNameLst>
                                      </p:cBhvr>
                                      <p:to>
                                        <p:strVal val="visible"/>
                                      </p:to>
                                    </p:set>
                                    <p:animEffect transition="in" filter="fade">
                                      <p:cBhvr>
                                        <p:cTn id="33" dur="1000"/>
                                        <p:tgtEl>
                                          <p:spTgt spid="2075653">
                                            <p:txEl>
                                              <p:pRg st="4" end="4"/>
                                            </p:txEl>
                                          </p:spTgt>
                                        </p:tgtEl>
                                      </p:cBhvr>
                                    </p:animEffect>
                                    <p:anim calcmode="lin" valueType="num">
                                      <p:cBhvr>
                                        <p:cTn id="34" dur="1000" fill="hold"/>
                                        <p:tgtEl>
                                          <p:spTgt spid="207565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07565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75653">
                                            <p:txEl>
                                              <p:pRg st="5" end="5"/>
                                            </p:txEl>
                                          </p:spTgt>
                                        </p:tgtEl>
                                        <p:attrNameLst>
                                          <p:attrName>style.visibility</p:attrName>
                                        </p:attrNameLst>
                                      </p:cBhvr>
                                      <p:to>
                                        <p:strVal val="visible"/>
                                      </p:to>
                                    </p:set>
                                    <p:animEffect transition="in" filter="fade">
                                      <p:cBhvr>
                                        <p:cTn id="38" dur="1000"/>
                                        <p:tgtEl>
                                          <p:spTgt spid="2075653">
                                            <p:txEl>
                                              <p:pRg st="5" end="5"/>
                                            </p:txEl>
                                          </p:spTgt>
                                        </p:tgtEl>
                                      </p:cBhvr>
                                    </p:animEffect>
                                    <p:anim calcmode="lin" valueType="num">
                                      <p:cBhvr>
                                        <p:cTn id="39" dur="1000" fill="hold"/>
                                        <p:tgtEl>
                                          <p:spTgt spid="207565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07565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75653">
                                            <p:txEl>
                                              <p:pRg st="6" end="6"/>
                                            </p:txEl>
                                          </p:spTgt>
                                        </p:tgtEl>
                                        <p:attrNameLst>
                                          <p:attrName>style.visibility</p:attrName>
                                        </p:attrNameLst>
                                      </p:cBhvr>
                                      <p:to>
                                        <p:strVal val="visible"/>
                                      </p:to>
                                    </p:set>
                                    <p:animEffect transition="in" filter="fade">
                                      <p:cBhvr>
                                        <p:cTn id="43" dur="1000"/>
                                        <p:tgtEl>
                                          <p:spTgt spid="2075653">
                                            <p:txEl>
                                              <p:pRg st="6" end="6"/>
                                            </p:txEl>
                                          </p:spTgt>
                                        </p:tgtEl>
                                      </p:cBhvr>
                                    </p:animEffect>
                                    <p:anim calcmode="lin" valueType="num">
                                      <p:cBhvr>
                                        <p:cTn id="44" dur="1000" fill="hold"/>
                                        <p:tgtEl>
                                          <p:spTgt spid="207565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07565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75653">
                                            <p:txEl>
                                              <p:pRg st="7" end="7"/>
                                            </p:txEl>
                                          </p:spTgt>
                                        </p:tgtEl>
                                        <p:attrNameLst>
                                          <p:attrName>style.visibility</p:attrName>
                                        </p:attrNameLst>
                                      </p:cBhvr>
                                      <p:to>
                                        <p:strVal val="visible"/>
                                      </p:to>
                                    </p:set>
                                    <p:animEffect transition="in" filter="fade">
                                      <p:cBhvr>
                                        <p:cTn id="48" dur="1000"/>
                                        <p:tgtEl>
                                          <p:spTgt spid="2075653">
                                            <p:txEl>
                                              <p:pRg st="7" end="7"/>
                                            </p:txEl>
                                          </p:spTgt>
                                        </p:tgtEl>
                                      </p:cBhvr>
                                    </p:animEffect>
                                    <p:anim calcmode="lin" valueType="num">
                                      <p:cBhvr>
                                        <p:cTn id="49" dur="1000" fill="hold"/>
                                        <p:tgtEl>
                                          <p:spTgt spid="207565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07565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75653">
                                            <p:txEl>
                                              <p:pRg st="8" end="8"/>
                                            </p:txEl>
                                          </p:spTgt>
                                        </p:tgtEl>
                                        <p:attrNameLst>
                                          <p:attrName>style.visibility</p:attrName>
                                        </p:attrNameLst>
                                      </p:cBhvr>
                                      <p:to>
                                        <p:strVal val="visible"/>
                                      </p:to>
                                    </p:set>
                                    <p:animEffect transition="in" filter="fade">
                                      <p:cBhvr>
                                        <p:cTn id="53" dur="1000"/>
                                        <p:tgtEl>
                                          <p:spTgt spid="2075653">
                                            <p:txEl>
                                              <p:pRg st="8" end="8"/>
                                            </p:txEl>
                                          </p:spTgt>
                                        </p:tgtEl>
                                      </p:cBhvr>
                                    </p:animEffect>
                                    <p:anim calcmode="lin" valueType="num">
                                      <p:cBhvr>
                                        <p:cTn id="54" dur="1000" fill="hold"/>
                                        <p:tgtEl>
                                          <p:spTgt spid="207565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07565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565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75" y="428625"/>
            <a:ext cx="9197975" cy="1552575"/>
          </a:xfrm>
          <a:noFill/>
        </p:spPr>
        <p:txBody>
          <a:bodyPr/>
          <a:lstStyle/>
          <a:p>
            <a:pPr eaLnBrk="1" hangingPunct="1"/>
            <a:r>
              <a:rPr lang="en-US" altLang="en-US" sz="2400" smtClean="0">
                <a:solidFill>
                  <a:srgbClr val="EFFF5D"/>
                </a:solidFill>
                <a:latin typeface="Comic Sans MS" pitchFamily="-64" charset="0"/>
              </a:rPr>
              <a:t>Objects A, B, and C lie in the next room hidden from direct view of the person in the diagram.  A plane mirror is placed on the wall of the passageway between the two rooms.  Which of the objects will the person be able to see in the mirror?</a:t>
            </a:r>
            <a:endParaRPr lang="en-US" altLang="en-US" smtClean="0"/>
          </a:p>
        </p:txBody>
      </p:sp>
      <p:sp>
        <p:nvSpPr>
          <p:cNvPr id="30723" name="Rectangle 3"/>
          <p:cNvSpPr>
            <a:spLocks noGrp="1" noChangeArrowheads="1"/>
          </p:cNvSpPr>
          <p:nvPr>
            <p:ph type="body" idx="1"/>
          </p:nvPr>
        </p:nvSpPr>
        <p:spPr>
          <a:xfrm>
            <a:off x="304800" y="2438400"/>
            <a:ext cx="2590800" cy="1752600"/>
          </a:xfrm>
        </p:spPr>
        <p:txBody>
          <a:bodyPr/>
          <a:lstStyle/>
          <a:p>
            <a:pPr marL="609600" indent="-609600" eaLnBrk="1" hangingPunct="1">
              <a:lnSpc>
                <a:spcPct val="80000"/>
              </a:lnSpc>
              <a:buClr>
                <a:schemeClr val="tx2"/>
              </a:buClr>
              <a:buFont typeface="Arial" charset="0"/>
              <a:buAutoNum type="alphaLcParenR"/>
            </a:pPr>
            <a:r>
              <a:rPr lang="en-US" altLang="en-US" sz="2000" smtClean="0">
                <a:latin typeface="Comic Sans MS" pitchFamily="-64" charset="0"/>
              </a:rPr>
              <a:t>Object A</a:t>
            </a:r>
          </a:p>
          <a:p>
            <a:pPr marL="609600" indent="-609600" eaLnBrk="1" hangingPunct="1">
              <a:lnSpc>
                <a:spcPct val="80000"/>
              </a:lnSpc>
              <a:buClr>
                <a:schemeClr val="tx2"/>
              </a:buClr>
              <a:buFont typeface="Arial" charset="0"/>
              <a:buAutoNum type="alphaLcParenR"/>
            </a:pPr>
            <a:r>
              <a:rPr lang="en-US" altLang="en-US" sz="2000" smtClean="0">
                <a:latin typeface="Comic Sans MS" pitchFamily="-64" charset="0"/>
              </a:rPr>
              <a:t>Object B</a:t>
            </a:r>
          </a:p>
          <a:p>
            <a:pPr marL="609600" indent="-609600" eaLnBrk="1" hangingPunct="1">
              <a:lnSpc>
                <a:spcPct val="80000"/>
              </a:lnSpc>
              <a:buClr>
                <a:schemeClr val="tx2"/>
              </a:buClr>
              <a:buFont typeface="Arial" charset="0"/>
              <a:buAutoNum type="alphaLcParenR"/>
            </a:pPr>
            <a:r>
              <a:rPr lang="en-US" altLang="en-US" sz="2000" smtClean="0">
                <a:latin typeface="Comic Sans MS" pitchFamily="-64" charset="0"/>
              </a:rPr>
              <a:t>Object C</a:t>
            </a:r>
          </a:p>
        </p:txBody>
      </p:sp>
      <p:sp>
        <p:nvSpPr>
          <p:cNvPr id="1131524" name="Text Box 4"/>
          <p:cNvSpPr txBox="1">
            <a:spLocks noChangeArrowheads="1"/>
          </p:cNvSpPr>
          <p:nvPr/>
        </p:nvSpPr>
        <p:spPr bwMode="auto">
          <a:xfrm>
            <a:off x="3124200" y="2362200"/>
            <a:ext cx="533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64" charset="0"/>
              </a:defRPr>
            </a:lvl1pPr>
            <a:lvl2pPr marL="914400" indent="-457200" eaLnBrk="0" hangingPunct="0">
              <a:defRPr sz="2400">
                <a:solidFill>
                  <a:schemeClr val="tx1"/>
                </a:solidFill>
                <a:latin typeface="Times New Roman" pitchFamily="-64" charset="0"/>
              </a:defRPr>
            </a:lvl2pPr>
            <a:lvl3pPr marL="1371600" indent="-457200" eaLnBrk="0" hangingPunct="0">
              <a:defRPr sz="2400">
                <a:solidFill>
                  <a:schemeClr val="tx1"/>
                </a:solidFill>
                <a:latin typeface="Times New Roman" pitchFamily="-64" charset="0"/>
              </a:defRPr>
            </a:lvl3pPr>
            <a:lvl4pPr marL="1828800" indent="-457200" eaLnBrk="0" hangingPunct="0">
              <a:defRPr sz="2400">
                <a:solidFill>
                  <a:schemeClr val="tx1"/>
                </a:solidFill>
                <a:latin typeface="Times New Roman" pitchFamily="-64" charset="0"/>
              </a:defRPr>
            </a:lvl4pPr>
            <a:lvl5pPr marL="2286000" indent="-457200" eaLnBrk="0" hangingPunct="0">
              <a:defRPr sz="2400">
                <a:solidFill>
                  <a:schemeClr val="tx1"/>
                </a:solidFill>
                <a:latin typeface="Times New Roman" pitchFamily="-64" charset="0"/>
              </a:defRPr>
            </a:lvl5pPr>
            <a:lvl6pPr marL="2743200" indent="-457200" eaLnBrk="0" fontAlgn="base" hangingPunct="0">
              <a:spcBef>
                <a:spcPct val="0"/>
              </a:spcBef>
              <a:spcAft>
                <a:spcPct val="0"/>
              </a:spcAft>
              <a:defRPr sz="2400">
                <a:solidFill>
                  <a:schemeClr val="tx1"/>
                </a:solidFill>
                <a:latin typeface="Times New Roman" pitchFamily="-64" charset="0"/>
              </a:defRPr>
            </a:lvl6pPr>
            <a:lvl7pPr marL="3200400" indent="-457200" eaLnBrk="0" fontAlgn="base" hangingPunct="0">
              <a:spcBef>
                <a:spcPct val="0"/>
              </a:spcBef>
              <a:spcAft>
                <a:spcPct val="0"/>
              </a:spcAft>
              <a:defRPr sz="2400">
                <a:solidFill>
                  <a:schemeClr val="tx1"/>
                </a:solidFill>
                <a:latin typeface="Times New Roman" pitchFamily="-64" charset="0"/>
              </a:defRPr>
            </a:lvl7pPr>
            <a:lvl8pPr marL="3657600" indent="-457200" eaLnBrk="0" fontAlgn="base" hangingPunct="0">
              <a:spcBef>
                <a:spcPct val="0"/>
              </a:spcBef>
              <a:spcAft>
                <a:spcPct val="0"/>
              </a:spcAft>
              <a:defRPr sz="2400">
                <a:solidFill>
                  <a:schemeClr val="tx1"/>
                </a:solidFill>
                <a:latin typeface="Times New Roman" pitchFamily="-64" charset="0"/>
              </a:defRPr>
            </a:lvl8pPr>
            <a:lvl9pPr marL="4114800" indent="-457200" eaLnBrk="0" fontAlgn="base" hangingPunct="0">
              <a:spcBef>
                <a:spcPct val="0"/>
              </a:spcBef>
              <a:spcAft>
                <a:spcPct val="0"/>
              </a:spcAft>
              <a:defRPr sz="2400">
                <a:solidFill>
                  <a:schemeClr val="tx1"/>
                </a:solidFill>
                <a:latin typeface="Times New Roman" pitchFamily="-64" charset="0"/>
              </a:defRPr>
            </a:lvl9pPr>
          </a:lstStyle>
          <a:p>
            <a:pPr lvl="2" algn="just" eaLnBrk="1" hangingPunct="1">
              <a:buClr>
                <a:schemeClr val="tx2"/>
              </a:buClr>
              <a:buSzPct val="85000"/>
              <a:buFont typeface="Arial" charset="0"/>
              <a:buAutoNum type="alphaLcParenR" startAt="2"/>
            </a:pPr>
            <a:r>
              <a:rPr lang="en-US" altLang="en-US">
                <a:solidFill>
                  <a:srgbClr val="B7FFDD"/>
                </a:solidFill>
                <a:latin typeface="Arial" charset="0"/>
              </a:rPr>
              <a:t>At the position shown, the person will see a reflected ray only from object</a:t>
            </a:r>
            <a:r>
              <a:rPr lang="en-US" altLang="en-US" i="1">
                <a:solidFill>
                  <a:srgbClr val="B7FFDD"/>
                </a:solidFill>
                <a:latin typeface="Arial" charset="0"/>
              </a:rPr>
              <a:t> B.</a:t>
            </a:r>
            <a:endParaRPr lang="en-US" altLang="en-US" b="1">
              <a:solidFill>
                <a:srgbClr val="B7FFDD"/>
              </a:solidFill>
              <a:latin typeface="Arial" charset="0"/>
            </a:endParaRPr>
          </a:p>
          <a:p>
            <a:pPr eaLnBrk="1" hangingPunct="1"/>
            <a:endParaRPr lang="en-US" altLang="en-US">
              <a:latin typeface="Arial" charset="0"/>
            </a:endParaRPr>
          </a:p>
        </p:txBody>
      </p:sp>
      <p:pic>
        <p:nvPicPr>
          <p:cNvPr id="30725" name="Picture 7" descr="17_p36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0"/>
            <a:ext cx="68675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31524"/>
                                        </p:tgtEl>
                                        <p:attrNameLst>
                                          <p:attrName>style.visibility</p:attrName>
                                        </p:attrNameLst>
                                      </p:cBhvr>
                                      <p:to>
                                        <p:strVal val="visible"/>
                                      </p:to>
                                    </p:set>
                                    <p:animEffect transition="in" filter="fade">
                                      <p:cBhvr>
                                        <p:cTn id="7" dur="1000"/>
                                        <p:tgtEl>
                                          <p:spTgt spid="1131524"/>
                                        </p:tgtEl>
                                      </p:cBhvr>
                                    </p:animEffect>
                                    <p:anim calcmode="lin" valueType="num">
                                      <p:cBhvr>
                                        <p:cTn id="8" dur="1000" fill="hold"/>
                                        <p:tgtEl>
                                          <p:spTgt spid="1131524"/>
                                        </p:tgtEl>
                                        <p:attrNameLst>
                                          <p:attrName>ppt_x</p:attrName>
                                        </p:attrNameLst>
                                      </p:cBhvr>
                                      <p:tavLst>
                                        <p:tav tm="0">
                                          <p:val>
                                            <p:strVal val="#ppt_x"/>
                                          </p:val>
                                        </p:tav>
                                        <p:tav tm="100000">
                                          <p:val>
                                            <p:strVal val="#ppt_x"/>
                                          </p:val>
                                        </p:tav>
                                      </p:tavLst>
                                    </p:anim>
                                    <p:anim calcmode="lin" valueType="num">
                                      <p:cBhvr>
                                        <p:cTn id="9" dur="900" decel="100000" fill="hold"/>
                                        <p:tgtEl>
                                          <p:spTgt spid="11315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31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800100"/>
            <a:ext cx="7772400" cy="762000"/>
          </a:xfrm>
        </p:spPr>
        <p:txBody>
          <a:bodyPr/>
          <a:lstStyle/>
          <a:p>
            <a:pPr eaLnBrk="1" hangingPunct="1"/>
            <a:r>
              <a:rPr lang="en-US" altLang="en-US" smtClean="0"/>
              <a:t>Refraction of Light</a:t>
            </a:r>
          </a:p>
        </p:txBody>
      </p:sp>
      <p:sp>
        <p:nvSpPr>
          <p:cNvPr id="1534979" name="Rectangle 3"/>
          <p:cNvSpPr>
            <a:spLocks noGrp="1" noChangeArrowheads="1"/>
          </p:cNvSpPr>
          <p:nvPr>
            <p:ph type="body" idx="1"/>
          </p:nvPr>
        </p:nvSpPr>
        <p:spPr>
          <a:xfrm>
            <a:off x="685800" y="1752600"/>
            <a:ext cx="7772400" cy="4114800"/>
          </a:xfrm>
        </p:spPr>
        <p:txBody>
          <a:bodyPr/>
          <a:lstStyle/>
          <a:p>
            <a:pPr eaLnBrk="1" hangingPunct="1">
              <a:lnSpc>
                <a:spcPct val="80000"/>
              </a:lnSpc>
              <a:buFont typeface="Wingdings" pitchFamily="-64" charset="2"/>
              <a:buChar char="Ø"/>
            </a:pPr>
            <a:r>
              <a:rPr lang="en-US" altLang="en-US" sz="2800" smtClean="0"/>
              <a:t>What happens to light rays when they encounter a transparent object such as glass or water?</a:t>
            </a:r>
          </a:p>
        </p:txBody>
      </p:sp>
      <p:sp>
        <p:nvSpPr>
          <p:cNvPr id="1534981" name="Text Box 5"/>
          <p:cNvSpPr txBox="1">
            <a:spLocks noChangeArrowheads="1"/>
          </p:cNvSpPr>
          <p:nvPr/>
        </p:nvSpPr>
        <p:spPr bwMode="auto">
          <a:xfrm>
            <a:off x="152400" y="2860675"/>
            <a:ext cx="44196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lnSpc>
                <a:spcPct val="80000"/>
              </a:lnSpc>
              <a:spcBef>
                <a:spcPct val="20000"/>
              </a:spcBef>
              <a:buClr>
                <a:schemeClr val="folHlink"/>
              </a:buClr>
              <a:buFont typeface="Wingdings" pitchFamily="-64" charset="2"/>
              <a:buChar char="§"/>
            </a:pPr>
            <a:r>
              <a:rPr lang="en-US" altLang="en-US">
                <a:latin typeface="Arial" charset="0"/>
              </a:rPr>
              <a:t>The speed of light in glass or water is less than in air or vacuum.</a:t>
            </a:r>
          </a:p>
          <a:p>
            <a:pPr eaLnBrk="1" hangingPunct="1">
              <a:lnSpc>
                <a:spcPct val="80000"/>
              </a:lnSpc>
              <a:spcBef>
                <a:spcPct val="20000"/>
              </a:spcBef>
              <a:buClr>
                <a:schemeClr val="folHlink"/>
              </a:buClr>
              <a:buFont typeface="Wingdings" pitchFamily="-64" charset="2"/>
              <a:buChar char="§"/>
            </a:pPr>
            <a:r>
              <a:rPr lang="en-US" altLang="en-US">
                <a:latin typeface="Arial" charset="0"/>
              </a:rPr>
              <a:t>Thus, the distance between wavefronts (the wavelength) will be shorter.</a:t>
            </a:r>
          </a:p>
          <a:p>
            <a:pPr eaLnBrk="1" hangingPunct="1">
              <a:lnSpc>
                <a:spcPct val="80000"/>
              </a:lnSpc>
              <a:spcBef>
                <a:spcPct val="20000"/>
              </a:spcBef>
              <a:buClr>
                <a:schemeClr val="folHlink"/>
              </a:buClr>
              <a:buFont typeface="Wingdings" pitchFamily="-64" charset="2"/>
              <a:buChar char="§"/>
            </a:pPr>
            <a:r>
              <a:rPr lang="en-US" altLang="en-US">
                <a:latin typeface="Arial" charset="0"/>
              </a:rPr>
              <a:t>The </a:t>
            </a:r>
            <a:r>
              <a:rPr lang="en-US" altLang="en-US" b="1" i="1">
                <a:solidFill>
                  <a:schemeClr val="accent1"/>
                </a:solidFill>
                <a:latin typeface="Arial" charset="0"/>
              </a:rPr>
              <a:t>index of refraction</a:t>
            </a:r>
            <a:r>
              <a:rPr lang="en-US" altLang="en-US">
                <a:latin typeface="Arial" charset="0"/>
              </a:rPr>
              <a:t> is the ratio of the speed of light </a:t>
            </a:r>
            <a:r>
              <a:rPr lang="en-US" altLang="en-US" i="1">
                <a:solidFill>
                  <a:srgbClr val="FFB997"/>
                </a:solidFill>
                <a:latin typeface="Arial" charset="0"/>
              </a:rPr>
              <a:t>c</a:t>
            </a:r>
            <a:r>
              <a:rPr lang="en-US" altLang="en-US">
                <a:latin typeface="Arial" charset="0"/>
              </a:rPr>
              <a:t> in a vacuum to the speed of light </a:t>
            </a:r>
            <a:r>
              <a:rPr lang="en-US" altLang="en-US" i="1">
                <a:solidFill>
                  <a:srgbClr val="FFB997"/>
                </a:solidFill>
                <a:latin typeface="Arial" charset="0"/>
              </a:rPr>
              <a:t>v</a:t>
            </a:r>
            <a:r>
              <a:rPr lang="en-US" altLang="en-US">
                <a:latin typeface="Arial" charset="0"/>
              </a:rPr>
              <a:t> in some substance.</a:t>
            </a:r>
          </a:p>
        </p:txBody>
      </p:sp>
      <p:pic>
        <p:nvPicPr>
          <p:cNvPr id="3078" name="Picture 6" descr="17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09875"/>
            <a:ext cx="41910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4983" name="Object 7"/>
          <p:cNvGraphicFramePr>
            <a:graphicFrameLocks noChangeAspect="1"/>
          </p:cNvGraphicFramePr>
          <p:nvPr/>
        </p:nvGraphicFramePr>
        <p:xfrm>
          <a:off x="3352800" y="5762625"/>
          <a:ext cx="900113" cy="866775"/>
        </p:xfrm>
        <a:graphic>
          <a:graphicData uri="http://schemas.openxmlformats.org/presentationml/2006/ole">
            <mc:AlternateContent xmlns:mc="http://schemas.openxmlformats.org/markup-compatibility/2006">
              <mc:Choice xmlns:v="urn:schemas-microsoft-com:vml" Requires="v">
                <p:oleObj spid="_x0000_s113664" name="Equation" r:id="rId5" imgW="381000" imgH="368300" progId="Equation.3">
                  <p:embed/>
                </p:oleObj>
              </mc:Choice>
              <mc:Fallback>
                <p:oleObj name="Equation" r:id="rId5" imgW="381000" imgH="3683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762625"/>
                        <a:ext cx="900113" cy="86677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4979">
                                            <p:txEl>
                                              <p:pRg st="0" end="0"/>
                                            </p:txEl>
                                          </p:spTgt>
                                        </p:tgtEl>
                                        <p:attrNameLst>
                                          <p:attrName>style.visibility</p:attrName>
                                        </p:attrNameLst>
                                      </p:cBhvr>
                                      <p:to>
                                        <p:strVal val="visible"/>
                                      </p:to>
                                    </p:set>
                                    <p:animEffect transition="in" filter="fade">
                                      <p:cBhvr>
                                        <p:cTn id="7" dur="1000"/>
                                        <p:tgtEl>
                                          <p:spTgt spid="1534979">
                                            <p:txEl>
                                              <p:pRg st="0" end="0"/>
                                            </p:txEl>
                                          </p:spTgt>
                                        </p:tgtEl>
                                      </p:cBhvr>
                                    </p:animEffect>
                                    <p:anim calcmode="lin" valueType="num">
                                      <p:cBhvr>
                                        <p:cTn id="8" dur="1000" fill="hold"/>
                                        <p:tgtEl>
                                          <p:spTgt spid="15349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49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1534981">
                                            <p:txEl>
                                              <p:pRg st="0" end="0"/>
                                            </p:txEl>
                                          </p:spTgt>
                                        </p:tgtEl>
                                        <p:attrNameLst>
                                          <p:attrName>style.visibility</p:attrName>
                                        </p:attrNameLst>
                                      </p:cBhvr>
                                      <p:to>
                                        <p:strVal val="visible"/>
                                      </p:to>
                                    </p:set>
                                    <p:animEffect transition="in" filter="slide(fromRight)">
                                      <p:cBhvr>
                                        <p:cTn id="14" dur="500"/>
                                        <p:tgtEl>
                                          <p:spTgt spid="153498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534981">
                                            <p:txEl>
                                              <p:pRg st="1" end="1"/>
                                            </p:txEl>
                                          </p:spTgt>
                                        </p:tgtEl>
                                        <p:attrNameLst>
                                          <p:attrName>style.visibility</p:attrName>
                                        </p:attrNameLst>
                                      </p:cBhvr>
                                      <p:to>
                                        <p:strVal val="visible"/>
                                      </p:to>
                                    </p:set>
                                    <p:animEffect transition="in" filter="slide(fromRight)">
                                      <p:cBhvr>
                                        <p:cTn id="19" dur="500"/>
                                        <p:tgtEl>
                                          <p:spTgt spid="153498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1534981">
                                            <p:txEl>
                                              <p:pRg st="2" end="2"/>
                                            </p:txEl>
                                          </p:spTgt>
                                        </p:tgtEl>
                                        <p:attrNameLst>
                                          <p:attrName>style.visibility</p:attrName>
                                        </p:attrNameLst>
                                      </p:cBhvr>
                                      <p:to>
                                        <p:strVal val="visible"/>
                                      </p:to>
                                    </p:set>
                                    <p:animEffect transition="in" filter="slide(fromRight)">
                                      <p:cBhvr>
                                        <p:cTn id="24" dur="500"/>
                                        <p:tgtEl>
                                          <p:spTgt spid="1534981">
                                            <p:txEl>
                                              <p:pRg st="2" end="2"/>
                                            </p:txEl>
                                          </p:spTgt>
                                        </p:tgtEl>
                                      </p:cBhvr>
                                    </p:animEffect>
                                  </p:childTnLst>
                                </p:cTn>
                              </p:par>
                              <p:par>
                                <p:cTn id="25" presetID="15" presetClass="entr" presetSubtype="0" fill="hold" nodeType="withEffect">
                                  <p:stCondLst>
                                    <p:cond delay="0"/>
                                  </p:stCondLst>
                                  <p:childTnLst>
                                    <p:set>
                                      <p:cBhvr>
                                        <p:cTn id="26" dur="1" fill="hold">
                                          <p:stCondLst>
                                            <p:cond delay="0"/>
                                          </p:stCondLst>
                                        </p:cTn>
                                        <p:tgtEl>
                                          <p:spTgt spid="1534983"/>
                                        </p:tgtEl>
                                        <p:attrNameLst>
                                          <p:attrName>style.visibility</p:attrName>
                                        </p:attrNameLst>
                                      </p:cBhvr>
                                      <p:to>
                                        <p:strVal val="visible"/>
                                      </p:to>
                                    </p:set>
                                    <p:anim calcmode="lin" valueType="num">
                                      <p:cBhvr>
                                        <p:cTn id="27" dur="1000" fill="hold"/>
                                        <p:tgtEl>
                                          <p:spTgt spid="1534983"/>
                                        </p:tgtEl>
                                        <p:attrNameLst>
                                          <p:attrName>ppt_w</p:attrName>
                                        </p:attrNameLst>
                                      </p:cBhvr>
                                      <p:tavLst>
                                        <p:tav tm="0">
                                          <p:val>
                                            <p:fltVal val="0"/>
                                          </p:val>
                                        </p:tav>
                                        <p:tav tm="100000">
                                          <p:val>
                                            <p:strVal val="#ppt_w"/>
                                          </p:val>
                                        </p:tav>
                                      </p:tavLst>
                                    </p:anim>
                                    <p:anim calcmode="lin" valueType="num">
                                      <p:cBhvr>
                                        <p:cTn id="28" dur="1000" fill="hold"/>
                                        <p:tgtEl>
                                          <p:spTgt spid="1534983"/>
                                        </p:tgtEl>
                                        <p:attrNameLst>
                                          <p:attrName>ppt_h</p:attrName>
                                        </p:attrNameLst>
                                      </p:cBhvr>
                                      <p:tavLst>
                                        <p:tav tm="0">
                                          <p:val>
                                            <p:fltVal val="0"/>
                                          </p:val>
                                        </p:tav>
                                        <p:tav tm="100000">
                                          <p:val>
                                            <p:strVal val="#ppt_h"/>
                                          </p:val>
                                        </p:tav>
                                      </p:tavLst>
                                    </p:anim>
                                    <p:anim calcmode="lin" valueType="num">
                                      <p:cBhvr>
                                        <p:cTn id="29" dur="1000" fill="hold"/>
                                        <p:tgtEl>
                                          <p:spTgt spid="1534983"/>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5349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4979" grpId="0" build="p" bldLvl="2"/>
      <p:bldP spid="153498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890" name="Rectangle 2"/>
          <p:cNvSpPr>
            <a:spLocks noGrp="1" noChangeArrowheads="1"/>
          </p:cNvSpPr>
          <p:nvPr>
            <p:ph type="body" idx="1"/>
          </p:nvPr>
        </p:nvSpPr>
        <p:spPr>
          <a:xfrm>
            <a:off x="228600" y="381000"/>
            <a:ext cx="8915400" cy="5562600"/>
          </a:xfrm>
        </p:spPr>
        <p:txBody>
          <a:bodyPr/>
          <a:lstStyle/>
          <a:p>
            <a:pPr eaLnBrk="1" hangingPunct="1">
              <a:lnSpc>
                <a:spcPct val="80000"/>
              </a:lnSpc>
              <a:spcBef>
                <a:spcPct val="40000"/>
              </a:spcBef>
            </a:pPr>
            <a:r>
              <a:rPr lang="en-US" altLang="en-US" sz="2800" smtClean="0"/>
              <a:t>Since the wavefronts do not travel as far in one cycle, the rays bend (much like rows in a marching band bend when one side slows down by taking smaller steps).</a:t>
            </a:r>
          </a:p>
          <a:p>
            <a:pPr lvl="1" eaLnBrk="1" hangingPunct="1">
              <a:lnSpc>
                <a:spcPct val="80000"/>
              </a:lnSpc>
              <a:spcBef>
                <a:spcPct val="40000"/>
              </a:spcBef>
            </a:pPr>
            <a:r>
              <a:rPr lang="en-US" altLang="en-US" sz="2400" smtClean="0">
                <a:solidFill>
                  <a:srgbClr val="D2FFDE"/>
                </a:solidFill>
              </a:rPr>
              <a:t>The amount of bending </a:t>
            </a:r>
          </a:p>
          <a:p>
            <a:pPr lvl="1" eaLnBrk="1" hangingPunct="1">
              <a:lnSpc>
                <a:spcPct val="80000"/>
              </a:lnSpc>
              <a:spcBef>
                <a:spcPct val="0"/>
              </a:spcBef>
              <a:buFont typeface="Wingdings" pitchFamily="-64" charset="2"/>
              <a:buNone/>
            </a:pPr>
            <a:r>
              <a:rPr lang="en-US" altLang="en-US" sz="2400" smtClean="0">
                <a:solidFill>
                  <a:srgbClr val="D2FFDE"/>
                </a:solidFill>
              </a:rPr>
              <a:t>	depends on the angle of </a:t>
            </a:r>
          </a:p>
          <a:p>
            <a:pPr lvl="1" eaLnBrk="1" hangingPunct="1">
              <a:lnSpc>
                <a:spcPct val="80000"/>
              </a:lnSpc>
              <a:spcBef>
                <a:spcPct val="0"/>
              </a:spcBef>
              <a:buFont typeface="Wingdings" pitchFamily="-64" charset="2"/>
              <a:buNone/>
            </a:pPr>
            <a:r>
              <a:rPr lang="en-US" altLang="en-US" sz="2400" smtClean="0">
                <a:solidFill>
                  <a:srgbClr val="D2FFDE"/>
                </a:solidFill>
              </a:rPr>
              <a:t>	incidence.</a:t>
            </a:r>
          </a:p>
          <a:p>
            <a:pPr lvl="1" eaLnBrk="1" hangingPunct="1">
              <a:lnSpc>
                <a:spcPct val="80000"/>
              </a:lnSpc>
              <a:spcBef>
                <a:spcPct val="40000"/>
              </a:spcBef>
            </a:pPr>
            <a:r>
              <a:rPr lang="en-US" altLang="en-US" sz="2400" smtClean="0">
                <a:solidFill>
                  <a:srgbClr val="D2FFDE"/>
                </a:solidFill>
              </a:rPr>
              <a:t>It also depends on the </a:t>
            </a:r>
          </a:p>
          <a:p>
            <a:pPr lvl="1" eaLnBrk="1" hangingPunct="1">
              <a:lnSpc>
                <a:spcPct val="80000"/>
              </a:lnSpc>
              <a:spcBef>
                <a:spcPct val="0"/>
              </a:spcBef>
              <a:buFont typeface="Wingdings" pitchFamily="-64" charset="2"/>
              <a:buNone/>
            </a:pPr>
            <a:r>
              <a:rPr lang="en-US" altLang="en-US" sz="2400" smtClean="0">
                <a:solidFill>
                  <a:srgbClr val="D2FFDE"/>
                </a:solidFill>
              </a:rPr>
              <a:t>	indices of refraction of the </a:t>
            </a:r>
          </a:p>
          <a:p>
            <a:pPr lvl="1" eaLnBrk="1" hangingPunct="1">
              <a:lnSpc>
                <a:spcPct val="80000"/>
              </a:lnSpc>
              <a:spcBef>
                <a:spcPct val="0"/>
              </a:spcBef>
              <a:buFont typeface="Wingdings" pitchFamily="-64" charset="2"/>
              <a:buNone/>
            </a:pPr>
            <a:r>
              <a:rPr lang="en-US" altLang="en-US" sz="2400" smtClean="0">
                <a:solidFill>
                  <a:srgbClr val="D2FFDE"/>
                </a:solidFill>
              </a:rPr>
              <a:t>	materials involved.</a:t>
            </a:r>
          </a:p>
          <a:p>
            <a:pPr lvl="1" eaLnBrk="1" hangingPunct="1">
              <a:lnSpc>
                <a:spcPct val="80000"/>
              </a:lnSpc>
              <a:spcBef>
                <a:spcPct val="40000"/>
              </a:spcBef>
            </a:pPr>
            <a:r>
              <a:rPr lang="en-US" altLang="en-US" sz="2400" smtClean="0">
                <a:solidFill>
                  <a:srgbClr val="D2FFDE"/>
                </a:solidFill>
              </a:rPr>
              <a:t>A larger difference in</a:t>
            </a:r>
          </a:p>
          <a:p>
            <a:pPr lvl="1" eaLnBrk="1" hangingPunct="1">
              <a:lnSpc>
                <a:spcPct val="80000"/>
              </a:lnSpc>
              <a:spcBef>
                <a:spcPct val="0"/>
              </a:spcBef>
              <a:buFont typeface="Wingdings" pitchFamily="-64" charset="2"/>
              <a:buNone/>
            </a:pPr>
            <a:r>
              <a:rPr lang="en-US" altLang="en-US" sz="2400" smtClean="0">
                <a:solidFill>
                  <a:srgbClr val="D2FFDE"/>
                </a:solidFill>
              </a:rPr>
              <a:t>	speed will produce a </a:t>
            </a:r>
          </a:p>
          <a:p>
            <a:pPr lvl="1" eaLnBrk="1" hangingPunct="1">
              <a:lnSpc>
                <a:spcPct val="80000"/>
              </a:lnSpc>
              <a:spcBef>
                <a:spcPct val="0"/>
              </a:spcBef>
              <a:buFont typeface="Wingdings" pitchFamily="-64" charset="2"/>
              <a:buNone/>
            </a:pPr>
            <a:r>
              <a:rPr lang="en-US" altLang="en-US" sz="2400" smtClean="0">
                <a:solidFill>
                  <a:srgbClr val="D2FFDE"/>
                </a:solidFill>
              </a:rPr>
              <a:t>	larger difference in indices </a:t>
            </a:r>
          </a:p>
          <a:p>
            <a:pPr lvl="1" eaLnBrk="1" hangingPunct="1">
              <a:lnSpc>
                <a:spcPct val="80000"/>
              </a:lnSpc>
              <a:spcBef>
                <a:spcPct val="0"/>
              </a:spcBef>
              <a:buFont typeface="Wingdings" pitchFamily="-64" charset="2"/>
              <a:buNone/>
            </a:pPr>
            <a:r>
              <a:rPr lang="en-US" altLang="en-US" sz="2400" smtClean="0">
                <a:solidFill>
                  <a:srgbClr val="D2FFDE"/>
                </a:solidFill>
              </a:rPr>
              <a:t>	of refraction and a larger </a:t>
            </a:r>
          </a:p>
          <a:p>
            <a:pPr lvl="1" eaLnBrk="1" hangingPunct="1">
              <a:lnSpc>
                <a:spcPct val="80000"/>
              </a:lnSpc>
              <a:spcBef>
                <a:spcPct val="0"/>
              </a:spcBef>
              <a:buFont typeface="Wingdings" pitchFamily="-64" charset="2"/>
              <a:buNone/>
            </a:pPr>
            <a:r>
              <a:rPr lang="en-US" altLang="en-US" sz="2400" smtClean="0">
                <a:solidFill>
                  <a:srgbClr val="D2FFDE"/>
                </a:solidFill>
              </a:rPr>
              <a:t>	bend in the wavefront and </a:t>
            </a:r>
          </a:p>
          <a:p>
            <a:pPr lvl="1" eaLnBrk="1" hangingPunct="1">
              <a:lnSpc>
                <a:spcPct val="80000"/>
              </a:lnSpc>
              <a:spcBef>
                <a:spcPct val="0"/>
              </a:spcBef>
              <a:buFont typeface="Wingdings" pitchFamily="-64" charset="2"/>
              <a:buNone/>
            </a:pPr>
            <a:r>
              <a:rPr lang="en-US" altLang="en-US" sz="2400" smtClean="0">
                <a:solidFill>
                  <a:srgbClr val="D2FFDE"/>
                </a:solidFill>
              </a:rPr>
              <a:t>	ray.</a:t>
            </a:r>
          </a:p>
        </p:txBody>
      </p:sp>
      <p:sp>
        <p:nvSpPr>
          <p:cNvPr id="31747" name="Rectangle 4"/>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pic>
        <p:nvPicPr>
          <p:cNvPr id="31748" name="Picture 7" descr="17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838" y="1600200"/>
            <a:ext cx="4144962"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85890">
                                            <p:txEl>
                                              <p:pRg st="0" end="0"/>
                                            </p:txEl>
                                          </p:spTgt>
                                        </p:tgtEl>
                                        <p:attrNameLst>
                                          <p:attrName>style.visibility</p:attrName>
                                        </p:attrNameLst>
                                      </p:cBhvr>
                                      <p:to>
                                        <p:strVal val="visible"/>
                                      </p:to>
                                    </p:set>
                                    <p:animEffect transition="in" filter="fade">
                                      <p:cBhvr>
                                        <p:cTn id="7" dur="1000"/>
                                        <p:tgtEl>
                                          <p:spTgt spid="2085890">
                                            <p:txEl>
                                              <p:pRg st="0" end="0"/>
                                            </p:txEl>
                                          </p:spTgt>
                                        </p:tgtEl>
                                      </p:cBhvr>
                                    </p:animEffect>
                                    <p:anim calcmode="lin" valueType="num">
                                      <p:cBhvr>
                                        <p:cTn id="8" dur="1000" fill="hold"/>
                                        <p:tgtEl>
                                          <p:spTgt spid="2085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85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85890">
                                            <p:txEl>
                                              <p:pRg st="1" end="1"/>
                                            </p:txEl>
                                          </p:spTgt>
                                        </p:tgtEl>
                                        <p:attrNameLst>
                                          <p:attrName>style.visibility</p:attrName>
                                        </p:attrNameLst>
                                      </p:cBhvr>
                                      <p:to>
                                        <p:strVal val="visible"/>
                                      </p:to>
                                    </p:set>
                                    <p:animEffect transition="in" filter="fade">
                                      <p:cBhvr>
                                        <p:cTn id="14" dur="1000"/>
                                        <p:tgtEl>
                                          <p:spTgt spid="2085890">
                                            <p:txEl>
                                              <p:pRg st="1" end="1"/>
                                            </p:txEl>
                                          </p:spTgt>
                                        </p:tgtEl>
                                      </p:cBhvr>
                                    </p:animEffect>
                                    <p:anim calcmode="lin" valueType="num">
                                      <p:cBhvr>
                                        <p:cTn id="15" dur="1000" fill="hold"/>
                                        <p:tgtEl>
                                          <p:spTgt spid="2085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8589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85890">
                                            <p:txEl>
                                              <p:pRg st="2" end="2"/>
                                            </p:txEl>
                                          </p:spTgt>
                                        </p:tgtEl>
                                        <p:attrNameLst>
                                          <p:attrName>style.visibility</p:attrName>
                                        </p:attrNameLst>
                                      </p:cBhvr>
                                      <p:to>
                                        <p:strVal val="visible"/>
                                      </p:to>
                                    </p:set>
                                    <p:animEffect transition="in" filter="fade">
                                      <p:cBhvr>
                                        <p:cTn id="19" dur="1000"/>
                                        <p:tgtEl>
                                          <p:spTgt spid="2085890">
                                            <p:txEl>
                                              <p:pRg st="2" end="2"/>
                                            </p:txEl>
                                          </p:spTgt>
                                        </p:tgtEl>
                                      </p:cBhvr>
                                    </p:animEffect>
                                    <p:anim calcmode="lin" valueType="num">
                                      <p:cBhvr>
                                        <p:cTn id="20" dur="1000" fill="hold"/>
                                        <p:tgtEl>
                                          <p:spTgt spid="208589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08589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85890">
                                            <p:txEl>
                                              <p:pRg st="3" end="3"/>
                                            </p:txEl>
                                          </p:spTgt>
                                        </p:tgtEl>
                                        <p:attrNameLst>
                                          <p:attrName>style.visibility</p:attrName>
                                        </p:attrNameLst>
                                      </p:cBhvr>
                                      <p:to>
                                        <p:strVal val="visible"/>
                                      </p:to>
                                    </p:set>
                                    <p:animEffect transition="in" filter="fade">
                                      <p:cBhvr>
                                        <p:cTn id="24" dur="1000"/>
                                        <p:tgtEl>
                                          <p:spTgt spid="2085890">
                                            <p:txEl>
                                              <p:pRg st="3" end="3"/>
                                            </p:txEl>
                                          </p:spTgt>
                                        </p:tgtEl>
                                      </p:cBhvr>
                                    </p:animEffect>
                                    <p:anim calcmode="lin" valueType="num">
                                      <p:cBhvr>
                                        <p:cTn id="25" dur="1000" fill="hold"/>
                                        <p:tgtEl>
                                          <p:spTgt spid="208589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0858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85890">
                                            <p:txEl>
                                              <p:pRg st="4" end="4"/>
                                            </p:txEl>
                                          </p:spTgt>
                                        </p:tgtEl>
                                        <p:attrNameLst>
                                          <p:attrName>style.visibility</p:attrName>
                                        </p:attrNameLst>
                                      </p:cBhvr>
                                      <p:to>
                                        <p:strVal val="visible"/>
                                      </p:to>
                                    </p:set>
                                    <p:animEffect transition="in" filter="fade">
                                      <p:cBhvr>
                                        <p:cTn id="31" dur="1000"/>
                                        <p:tgtEl>
                                          <p:spTgt spid="2085890">
                                            <p:txEl>
                                              <p:pRg st="4" end="4"/>
                                            </p:txEl>
                                          </p:spTgt>
                                        </p:tgtEl>
                                      </p:cBhvr>
                                    </p:animEffect>
                                    <p:anim calcmode="lin" valueType="num">
                                      <p:cBhvr>
                                        <p:cTn id="32" dur="1000" fill="hold"/>
                                        <p:tgtEl>
                                          <p:spTgt spid="208589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085890">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85890">
                                            <p:txEl>
                                              <p:pRg st="5" end="5"/>
                                            </p:txEl>
                                          </p:spTgt>
                                        </p:tgtEl>
                                        <p:attrNameLst>
                                          <p:attrName>style.visibility</p:attrName>
                                        </p:attrNameLst>
                                      </p:cBhvr>
                                      <p:to>
                                        <p:strVal val="visible"/>
                                      </p:to>
                                    </p:set>
                                    <p:animEffect transition="in" filter="fade">
                                      <p:cBhvr>
                                        <p:cTn id="36" dur="1000"/>
                                        <p:tgtEl>
                                          <p:spTgt spid="2085890">
                                            <p:txEl>
                                              <p:pRg st="5" end="5"/>
                                            </p:txEl>
                                          </p:spTgt>
                                        </p:tgtEl>
                                      </p:cBhvr>
                                    </p:animEffect>
                                    <p:anim calcmode="lin" valueType="num">
                                      <p:cBhvr>
                                        <p:cTn id="37" dur="1000" fill="hold"/>
                                        <p:tgtEl>
                                          <p:spTgt spid="2085890">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085890">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85890">
                                            <p:txEl>
                                              <p:pRg st="6" end="6"/>
                                            </p:txEl>
                                          </p:spTgt>
                                        </p:tgtEl>
                                        <p:attrNameLst>
                                          <p:attrName>style.visibility</p:attrName>
                                        </p:attrNameLst>
                                      </p:cBhvr>
                                      <p:to>
                                        <p:strVal val="visible"/>
                                      </p:to>
                                    </p:set>
                                    <p:animEffect transition="in" filter="fade">
                                      <p:cBhvr>
                                        <p:cTn id="41" dur="1000"/>
                                        <p:tgtEl>
                                          <p:spTgt spid="2085890">
                                            <p:txEl>
                                              <p:pRg st="6" end="6"/>
                                            </p:txEl>
                                          </p:spTgt>
                                        </p:tgtEl>
                                      </p:cBhvr>
                                    </p:animEffect>
                                    <p:anim calcmode="lin" valueType="num">
                                      <p:cBhvr>
                                        <p:cTn id="42" dur="1000" fill="hold"/>
                                        <p:tgtEl>
                                          <p:spTgt spid="2085890">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08589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85890">
                                            <p:txEl>
                                              <p:pRg st="7" end="7"/>
                                            </p:txEl>
                                          </p:spTgt>
                                        </p:tgtEl>
                                        <p:attrNameLst>
                                          <p:attrName>style.visibility</p:attrName>
                                        </p:attrNameLst>
                                      </p:cBhvr>
                                      <p:to>
                                        <p:strVal val="visible"/>
                                      </p:to>
                                    </p:set>
                                    <p:animEffect transition="in" filter="fade">
                                      <p:cBhvr>
                                        <p:cTn id="48" dur="1000"/>
                                        <p:tgtEl>
                                          <p:spTgt spid="2085890">
                                            <p:txEl>
                                              <p:pRg st="7" end="7"/>
                                            </p:txEl>
                                          </p:spTgt>
                                        </p:tgtEl>
                                      </p:cBhvr>
                                    </p:animEffect>
                                    <p:anim calcmode="lin" valueType="num">
                                      <p:cBhvr>
                                        <p:cTn id="49" dur="1000" fill="hold"/>
                                        <p:tgtEl>
                                          <p:spTgt spid="2085890">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085890">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85890">
                                            <p:txEl>
                                              <p:pRg st="8" end="8"/>
                                            </p:txEl>
                                          </p:spTgt>
                                        </p:tgtEl>
                                        <p:attrNameLst>
                                          <p:attrName>style.visibility</p:attrName>
                                        </p:attrNameLst>
                                      </p:cBhvr>
                                      <p:to>
                                        <p:strVal val="visible"/>
                                      </p:to>
                                    </p:set>
                                    <p:animEffect transition="in" filter="fade">
                                      <p:cBhvr>
                                        <p:cTn id="53" dur="1000"/>
                                        <p:tgtEl>
                                          <p:spTgt spid="2085890">
                                            <p:txEl>
                                              <p:pRg st="8" end="8"/>
                                            </p:txEl>
                                          </p:spTgt>
                                        </p:tgtEl>
                                      </p:cBhvr>
                                    </p:animEffect>
                                    <p:anim calcmode="lin" valueType="num">
                                      <p:cBhvr>
                                        <p:cTn id="54" dur="1000" fill="hold"/>
                                        <p:tgtEl>
                                          <p:spTgt spid="2085890">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085890">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85890">
                                            <p:txEl>
                                              <p:pRg st="9" end="9"/>
                                            </p:txEl>
                                          </p:spTgt>
                                        </p:tgtEl>
                                        <p:attrNameLst>
                                          <p:attrName>style.visibility</p:attrName>
                                        </p:attrNameLst>
                                      </p:cBhvr>
                                      <p:to>
                                        <p:strVal val="visible"/>
                                      </p:to>
                                    </p:set>
                                    <p:animEffect transition="in" filter="fade">
                                      <p:cBhvr>
                                        <p:cTn id="58" dur="1000"/>
                                        <p:tgtEl>
                                          <p:spTgt spid="2085890">
                                            <p:txEl>
                                              <p:pRg st="9" end="9"/>
                                            </p:txEl>
                                          </p:spTgt>
                                        </p:tgtEl>
                                      </p:cBhvr>
                                    </p:animEffect>
                                    <p:anim calcmode="lin" valueType="num">
                                      <p:cBhvr>
                                        <p:cTn id="59" dur="1000" fill="hold"/>
                                        <p:tgtEl>
                                          <p:spTgt spid="2085890">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2085890">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85890">
                                            <p:txEl>
                                              <p:pRg st="10" end="10"/>
                                            </p:txEl>
                                          </p:spTgt>
                                        </p:tgtEl>
                                        <p:attrNameLst>
                                          <p:attrName>style.visibility</p:attrName>
                                        </p:attrNameLst>
                                      </p:cBhvr>
                                      <p:to>
                                        <p:strVal val="visible"/>
                                      </p:to>
                                    </p:set>
                                    <p:animEffect transition="in" filter="fade">
                                      <p:cBhvr>
                                        <p:cTn id="63" dur="1000"/>
                                        <p:tgtEl>
                                          <p:spTgt spid="2085890">
                                            <p:txEl>
                                              <p:pRg st="10" end="10"/>
                                            </p:txEl>
                                          </p:spTgt>
                                        </p:tgtEl>
                                      </p:cBhvr>
                                    </p:animEffect>
                                    <p:anim calcmode="lin" valueType="num">
                                      <p:cBhvr>
                                        <p:cTn id="64" dur="1000" fill="hold"/>
                                        <p:tgtEl>
                                          <p:spTgt spid="2085890">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085890">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85890">
                                            <p:txEl>
                                              <p:pRg st="11" end="11"/>
                                            </p:txEl>
                                          </p:spTgt>
                                        </p:tgtEl>
                                        <p:attrNameLst>
                                          <p:attrName>style.visibility</p:attrName>
                                        </p:attrNameLst>
                                      </p:cBhvr>
                                      <p:to>
                                        <p:strVal val="visible"/>
                                      </p:to>
                                    </p:set>
                                    <p:animEffect transition="in" filter="fade">
                                      <p:cBhvr>
                                        <p:cTn id="68" dur="1000"/>
                                        <p:tgtEl>
                                          <p:spTgt spid="2085890">
                                            <p:txEl>
                                              <p:pRg st="11" end="11"/>
                                            </p:txEl>
                                          </p:spTgt>
                                        </p:tgtEl>
                                      </p:cBhvr>
                                    </p:animEffect>
                                    <p:anim calcmode="lin" valueType="num">
                                      <p:cBhvr>
                                        <p:cTn id="69" dur="1000" fill="hold"/>
                                        <p:tgtEl>
                                          <p:spTgt spid="2085890">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2085890">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085890">
                                            <p:txEl>
                                              <p:pRg st="12" end="12"/>
                                            </p:txEl>
                                          </p:spTgt>
                                        </p:tgtEl>
                                        <p:attrNameLst>
                                          <p:attrName>style.visibility</p:attrName>
                                        </p:attrNameLst>
                                      </p:cBhvr>
                                      <p:to>
                                        <p:strVal val="visible"/>
                                      </p:to>
                                    </p:set>
                                    <p:animEffect transition="in" filter="fade">
                                      <p:cBhvr>
                                        <p:cTn id="73" dur="1000"/>
                                        <p:tgtEl>
                                          <p:spTgt spid="2085890">
                                            <p:txEl>
                                              <p:pRg st="12" end="12"/>
                                            </p:txEl>
                                          </p:spTgt>
                                        </p:tgtEl>
                                      </p:cBhvr>
                                    </p:animEffect>
                                    <p:anim calcmode="lin" valueType="num">
                                      <p:cBhvr>
                                        <p:cTn id="74" dur="1000" fill="hold"/>
                                        <p:tgtEl>
                                          <p:spTgt spid="2085890">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2085890">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890"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609600"/>
            <a:ext cx="9144000" cy="579438"/>
          </a:xfrm>
        </p:spPr>
        <p:txBody>
          <a:bodyPr/>
          <a:lstStyle/>
          <a:p>
            <a:pPr eaLnBrk="1" hangingPunct="1"/>
            <a:r>
              <a:rPr lang="en-US" altLang="en-US" sz="3200" b="1" i="1" smtClean="0"/>
              <a:t>Law of Refraction</a:t>
            </a:r>
            <a:endParaRPr lang="en-US" altLang="en-US" smtClean="0"/>
          </a:p>
        </p:txBody>
      </p:sp>
      <p:sp>
        <p:nvSpPr>
          <p:cNvPr id="2087939" name="Rectangle 3"/>
          <p:cNvSpPr>
            <a:spLocks noGrp="1" noChangeArrowheads="1"/>
          </p:cNvSpPr>
          <p:nvPr>
            <p:ph type="body" idx="1"/>
          </p:nvPr>
        </p:nvSpPr>
        <p:spPr>
          <a:xfrm>
            <a:off x="-381000" y="1676400"/>
            <a:ext cx="5257800" cy="4648200"/>
          </a:xfrm>
        </p:spPr>
        <p:txBody>
          <a:bodyPr/>
          <a:lstStyle/>
          <a:p>
            <a:pPr lvl="1" eaLnBrk="1" hangingPunct="1"/>
            <a:r>
              <a:rPr lang="en-US" altLang="en-US" sz="2400" i="1" smtClean="0">
                <a:solidFill>
                  <a:srgbClr val="EFFF5D"/>
                </a:solidFill>
              </a:rPr>
              <a:t>When light passes from one transparent medium to another, the rays are bent toward the surface normal if the speed of light is smaller in the second medium, and away from the surface normal if the speed of light is greater.</a:t>
            </a:r>
          </a:p>
          <a:p>
            <a:pPr lvl="1" eaLnBrk="1" hangingPunct="1"/>
            <a:endParaRPr lang="en-US" altLang="en-US" sz="2400" i="1" smtClean="0">
              <a:solidFill>
                <a:srgbClr val="EFFF5D"/>
              </a:solidFill>
            </a:endParaRPr>
          </a:p>
          <a:p>
            <a:pPr lvl="1" eaLnBrk="1" hangingPunct="1"/>
            <a:r>
              <a:rPr lang="en-US" altLang="en-US" sz="2400" i="1" smtClean="0">
                <a:solidFill>
                  <a:srgbClr val="EFFF5D"/>
                </a:solidFill>
              </a:rPr>
              <a:t>For small angles:</a:t>
            </a:r>
          </a:p>
          <a:p>
            <a:pPr lvl="1" eaLnBrk="1" hangingPunct="1"/>
            <a:endParaRPr lang="en-US" altLang="en-US" sz="2400" i="1" smtClean="0">
              <a:solidFill>
                <a:srgbClr val="EFFF5D"/>
              </a:solidFill>
            </a:endParaRPr>
          </a:p>
        </p:txBody>
      </p:sp>
      <p:graphicFrame>
        <p:nvGraphicFramePr>
          <p:cNvPr id="2087941" name="Object 5"/>
          <p:cNvGraphicFramePr>
            <a:graphicFrameLocks noChangeAspect="1"/>
          </p:cNvGraphicFramePr>
          <p:nvPr/>
        </p:nvGraphicFramePr>
        <p:xfrm>
          <a:off x="1460500" y="5449888"/>
          <a:ext cx="1589088" cy="417512"/>
        </p:xfrm>
        <a:graphic>
          <a:graphicData uri="http://schemas.openxmlformats.org/presentationml/2006/ole">
            <mc:AlternateContent xmlns:mc="http://schemas.openxmlformats.org/markup-compatibility/2006">
              <mc:Choice xmlns:v="urn:schemas-microsoft-com:vml" Requires="v">
                <p:oleObj spid="_x0000_s114688" name="Equation" r:id="rId4" imgW="673100" imgH="177800" progId="Equation.3">
                  <p:embed/>
                </p:oleObj>
              </mc:Choice>
              <mc:Fallback>
                <p:oleObj name="Equation" r:id="rId4" imgW="673100" imgH="177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0" y="5449888"/>
                        <a:ext cx="1589088" cy="417512"/>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6" descr="17_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838" y="1600200"/>
            <a:ext cx="4144962"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87939">
                                            <p:txEl>
                                              <p:pRg st="0" end="0"/>
                                            </p:txEl>
                                          </p:spTgt>
                                        </p:tgtEl>
                                        <p:attrNameLst>
                                          <p:attrName>style.visibility</p:attrName>
                                        </p:attrNameLst>
                                      </p:cBhvr>
                                      <p:to>
                                        <p:strVal val="visible"/>
                                      </p:to>
                                    </p:set>
                                    <p:animEffect transition="in" filter="fade">
                                      <p:cBhvr>
                                        <p:cTn id="7" dur="1000"/>
                                        <p:tgtEl>
                                          <p:spTgt spid="2087939">
                                            <p:txEl>
                                              <p:pRg st="0" end="0"/>
                                            </p:txEl>
                                          </p:spTgt>
                                        </p:tgtEl>
                                      </p:cBhvr>
                                    </p:animEffect>
                                    <p:anim calcmode="lin" valueType="num">
                                      <p:cBhvr>
                                        <p:cTn id="8" dur="1000" fill="hold"/>
                                        <p:tgtEl>
                                          <p:spTgt spid="2087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87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1" nodeType="clickEffect">
                                  <p:stCondLst>
                                    <p:cond delay="0"/>
                                  </p:stCondLst>
                                  <p:childTnLst>
                                    <p:set>
                                      <p:cBhvr>
                                        <p:cTn id="13" dur="1" fill="hold">
                                          <p:stCondLst>
                                            <p:cond delay="0"/>
                                          </p:stCondLst>
                                        </p:cTn>
                                        <p:tgtEl>
                                          <p:spTgt spid="2087939">
                                            <p:txEl>
                                              <p:pRg st="2" end="2"/>
                                            </p:txEl>
                                          </p:spTgt>
                                        </p:tgtEl>
                                        <p:attrNameLst>
                                          <p:attrName>style.visibility</p:attrName>
                                        </p:attrNameLst>
                                      </p:cBhvr>
                                      <p:to>
                                        <p:strVal val="visible"/>
                                      </p:to>
                                    </p:set>
                                    <p:animEffect transition="in" filter="blinds(horizontal)">
                                      <p:cBhvr>
                                        <p:cTn id="14" dur="500"/>
                                        <p:tgtEl>
                                          <p:spTgt spid="2087939">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2087941"/>
                                        </p:tgtEl>
                                        <p:attrNameLst>
                                          <p:attrName>style.visibility</p:attrName>
                                        </p:attrNameLst>
                                      </p:cBhvr>
                                      <p:to>
                                        <p:strVal val="visible"/>
                                      </p:to>
                                    </p:set>
                                    <p:animEffect transition="in" filter="blinds(horizontal)">
                                      <p:cBhvr>
                                        <p:cTn id="17" dur="500"/>
                                        <p:tgtEl>
                                          <p:spTgt spid="2087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7939" grpId="0" build="p" bldLvl="2"/>
      <p:bldP spid="2087939"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304800"/>
            <a:ext cx="9144000" cy="579438"/>
          </a:xfrm>
        </p:spPr>
        <p:txBody>
          <a:bodyPr/>
          <a:lstStyle/>
          <a:p>
            <a:pPr eaLnBrk="1" hangingPunct="1"/>
            <a:r>
              <a:rPr lang="en-US" altLang="en-US" sz="3200" smtClean="0"/>
              <a:t>Apparent Depth</a:t>
            </a:r>
            <a:endParaRPr lang="en-US" altLang="en-US" smtClean="0"/>
          </a:p>
        </p:txBody>
      </p:sp>
      <p:graphicFrame>
        <p:nvGraphicFramePr>
          <p:cNvPr id="2089988" name="Object 4"/>
          <p:cNvGraphicFramePr>
            <a:graphicFrameLocks noChangeAspect="1"/>
          </p:cNvGraphicFramePr>
          <p:nvPr/>
        </p:nvGraphicFramePr>
        <p:xfrm>
          <a:off x="3657600" y="5410200"/>
          <a:ext cx="1104900" cy="839788"/>
        </p:xfrm>
        <a:graphic>
          <a:graphicData uri="http://schemas.openxmlformats.org/presentationml/2006/ole">
            <mc:AlternateContent xmlns:mc="http://schemas.openxmlformats.org/markup-compatibility/2006">
              <mc:Choice xmlns:v="urn:schemas-microsoft-com:vml" Requires="v">
                <p:oleObj spid="_x0000_s5128" name="Equation" r:id="rId4" imgW="596900" imgH="457200" progId="Equation.3">
                  <p:embed/>
                </p:oleObj>
              </mc:Choice>
              <mc:Fallback>
                <p:oleObj name="Equation" r:id="rId4" imgW="59690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410200"/>
                        <a:ext cx="1104900" cy="83978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4" name="Picture 6" descr="17_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0175" y="2438400"/>
            <a:ext cx="3870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991" name="Rectangle 7"/>
          <p:cNvSpPr>
            <a:spLocks noChangeArrowheads="1"/>
          </p:cNvSpPr>
          <p:nvPr/>
        </p:nvSpPr>
        <p:spPr bwMode="auto">
          <a:xfrm>
            <a:off x="225425" y="1219200"/>
            <a:ext cx="891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lnSpc>
                <a:spcPct val="80000"/>
              </a:lnSpc>
              <a:spcBef>
                <a:spcPct val="40000"/>
              </a:spcBef>
              <a:buClr>
                <a:schemeClr val="folHlink"/>
              </a:buClr>
              <a:buSzPct val="85000"/>
              <a:buFont typeface="Wingdings" pitchFamily="-64" charset="2"/>
              <a:buChar char="v"/>
            </a:pPr>
            <a:r>
              <a:rPr lang="en-US" altLang="en-US" sz="2800">
                <a:latin typeface="Arial" charset="0"/>
              </a:rPr>
              <a:t>The bending of light rays is responsible for some deceptive appearances.</a:t>
            </a:r>
          </a:p>
          <a:p>
            <a:pPr lvl="1" eaLnBrk="1" hangingPunct="1">
              <a:lnSpc>
                <a:spcPct val="80000"/>
              </a:lnSpc>
              <a:spcBef>
                <a:spcPct val="40000"/>
              </a:spcBef>
              <a:buClr>
                <a:schemeClr val="tx2"/>
              </a:buClr>
              <a:buSzPct val="70000"/>
              <a:buFont typeface="Wingdings" pitchFamily="-64" charset="2"/>
              <a:buChar char="l"/>
            </a:pPr>
            <a:r>
              <a:rPr lang="en-US" altLang="en-US">
                <a:solidFill>
                  <a:srgbClr val="D2FFDE"/>
                </a:solidFill>
                <a:latin typeface="Arial" charset="0"/>
              </a:rPr>
              <a:t>Light traveling up from water into air diverge more strongly in air.</a:t>
            </a:r>
          </a:p>
          <a:p>
            <a:pPr lvl="1" eaLnBrk="1" hangingPunct="1">
              <a:lnSpc>
                <a:spcPct val="80000"/>
              </a:lnSpc>
              <a:spcBef>
                <a:spcPct val="40000"/>
              </a:spcBef>
              <a:buClr>
                <a:schemeClr val="tx2"/>
              </a:buClr>
              <a:buSzPct val="70000"/>
              <a:buFont typeface="Wingdings" pitchFamily="-64" charset="2"/>
              <a:buChar char="l"/>
            </a:pPr>
            <a:r>
              <a:rPr lang="en-US" altLang="en-US">
                <a:solidFill>
                  <a:srgbClr val="D2FFDE"/>
                </a:solidFill>
                <a:latin typeface="Arial" charset="0"/>
              </a:rPr>
              <a:t>Extending the rays backwards </a:t>
            </a:r>
          </a:p>
          <a:p>
            <a:pPr lvl="1" eaLnBrk="1" hangingPunct="1">
              <a:lnSpc>
                <a:spcPct val="80000"/>
              </a:lnSpc>
              <a:buClr>
                <a:schemeClr val="tx2"/>
              </a:buClr>
              <a:buSzPct val="70000"/>
              <a:buFont typeface="Wingdings" pitchFamily="-64" charset="2"/>
              <a:buNone/>
            </a:pPr>
            <a:r>
              <a:rPr lang="en-US" altLang="en-US">
                <a:solidFill>
                  <a:srgbClr val="D2FFDE"/>
                </a:solidFill>
                <a:latin typeface="Arial" charset="0"/>
              </a:rPr>
              <a:t>	shows that they appear to </a:t>
            </a:r>
          </a:p>
          <a:p>
            <a:pPr lvl="1" eaLnBrk="1" hangingPunct="1">
              <a:lnSpc>
                <a:spcPct val="80000"/>
              </a:lnSpc>
              <a:buClr>
                <a:schemeClr val="tx2"/>
              </a:buClr>
              <a:buSzPct val="70000"/>
              <a:buFont typeface="Wingdings" pitchFamily="-64" charset="2"/>
              <a:buNone/>
            </a:pPr>
            <a:r>
              <a:rPr lang="en-US" altLang="en-US">
                <a:solidFill>
                  <a:srgbClr val="D2FFDE"/>
                </a:solidFill>
                <a:latin typeface="Arial" charset="0"/>
              </a:rPr>
              <a:t>	come from a point closer to </a:t>
            </a:r>
          </a:p>
          <a:p>
            <a:pPr lvl="1" eaLnBrk="1" hangingPunct="1">
              <a:lnSpc>
                <a:spcPct val="80000"/>
              </a:lnSpc>
              <a:buClr>
                <a:schemeClr val="tx2"/>
              </a:buClr>
              <a:buSzPct val="70000"/>
              <a:buFont typeface="Wingdings" pitchFamily="-64" charset="2"/>
              <a:buNone/>
            </a:pPr>
            <a:r>
              <a:rPr lang="en-US" altLang="en-US">
                <a:solidFill>
                  <a:srgbClr val="D2FFDE"/>
                </a:solidFill>
                <a:latin typeface="Arial" charset="0"/>
              </a:rPr>
              <a:t>	the surface of the water than </a:t>
            </a:r>
          </a:p>
          <a:p>
            <a:pPr lvl="1" eaLnBrk="1" hangingPunct="1">
              <a:lnSpc>
                <a:spcPct val="80000"/>
              </a:lnSpc>
              <a:buClr>
                <a:schemeClr val="tx2"/>
              </a:buClr>
              <a:buSzPct val="70000"/>
              <a:buFont typeface="Wingdings" pitchFamily="-64" charset="2"/>
              <a:buNone/>
            </a:pPr>
            <a:r>
              <a:rPr lang="en-US" altLang="en-US">
                <a:solidFill>
                  <a:srgbClr val="D2FFDE"/>
                </a:solidFill>
                <a:latin typeface="Arial" charset="0"/>
              </a:rPr>
              <a:t>	their actual point of origin.</a:t>
            </a:r>
          </a:p>
          <a:p>
            <a:pPr lvl="1" eaLnBrk="1" hangingPunct="1">
              <a:lnSpc>
                <a:spcPct val="80000"/>
              </a:lnSpc>
              <a:spcBef>
                <a:spcPct val="40000"/>
              </a:spcBef>
              <a:buClr>
                <a:schemeClr val="tx2"/>
              </a:buClr>
              <a:buSzPct val="70000"/>
              <a:buFont typeface="Wingdings" pitchFamily="-64" charset="2"/>
              <a:buChar char="l"/>
            </a:pPr>
            <a:r>
              <a:rPr lang="en-US" altLang="en-US">
                <a:solidFill>
                  <a:srgbClr val="D2FFDE"/>
                </a:solidFill>
                <a:latin typeface="Arial" charset="0"/>
              </a:rPr>
              <a:t>For example, looking down at </a:t>
            </a:r>
          </a:p>
          <a:p>
            <a:pPr lvl="1" eaLnBrk="1" hangingPunct="1">
              <a:lnSpc>
                <a:spcPct val="80000"/>
              </a:lnSpc>
              <a:buClr>
                <a:schemeClr val="tx2"/>
              </a:buClr>
              <a:buSzPct val="70000"/>
              <a:buFont typeface="Wingdings" pitchFamily="-64" charset="2"/>
              <a:buNone/>
            </a:pPr>
            <a:r>
              <a:rPr lang="en-US" altLang="en-US">
                <a:solidFill>
                  <a:srgbClr val="D2FFDE"/>
                </a:solidFill>
                <a:latin typeface="Arial" charset="0"/>
              </a:rPr>
              <a:t>	a fish in the water, the fish will </a:t>
            </a:r>
          </a:p>
          <a:p>
            <a:pPr lvl="1" eaLnBrk="1" hangingPunct="1">
              <a:lnSpc>
                <a:spcPct val="80000"/>
              </a:lnSpc>
              <a:buClr>
                <a:schemeClr val="tx2"/>
              </a:buClr>
              <a:buSzPct val="70000"/>
              <a:buFont typeface="Wingdings" pitchFamily="-64" charset="2"/>
              <a:buNone/>
            </a:pPr>
            <a:r>
              <a:rPr lang="en-US" altLang="en-US">
                <a:solidFill>
                  <a:srgbClr val="D2FFDE"/>
                </a:solidFill>
                <a:latin typeface="Arial" charset="0"/>
              </a:rPr>
              <a:t>	appear closer to the surface </a:t>
            </a:r>
          </a:p>
          <a:p>
            <a:pPr lvl="1" eaLnBrk="1" hangingPunct="1">
              <a:lnSpc>
                <a:spcPct val="80000"/>
              </a:lnSpc>
              <a:buClr>
                <a:schemeClr val="tx2"/>
              </a:buClr>
              <a:buSzPct val="70000"/>
              <a:buFont typeface="Wingdings" pitchFamily="-64" charset="2"/>
              <a:buNone/>
            </a:pPr>
            <a:r>
              <a:rPr lang="en-US" altLang="en-US">
                <a:solidFill>
                  <a:srgbClr val="D2FFDE"/>
                </a:solidFill>
                <a:latin typeface="Arial" charset="0"/>
              </a:rPr>
              <a:t>	than it actually 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89991">
                                            <p:txEl>
                                              <p:pRg st="0" end="0"/>
                                            </p:txEl>
                                          </p:spTgt>
                                        </p:tgtEl>
                                        <p:attrNameLst>
                                          <p:attrName>style.visibility</p:attrName>
                                        </p:attrNameLst>
                                      </p:cBhvr>
                                      <p:to>
                                        <p:strVal val="visible"/>
                                      </p:to>
                                    </p:set>
                                    <p:animEffect transition="in" filter="fade">
                                      <p:cBhvr>
                                        <p:cTn id="7" dur="1000"/>
                                        <p:tgtEl>
                                          <p:spTgt spid="2089991">
                                            <p:txEl>
                                              <p:pRg st="0" end="0"/>
                                            </p:txEl>
                                          </p:spTgt>
                                        </p:tgtEl>
                                      </p:cBhvr>
                                    </p:animEffect>
                                    <p:anim calcmode="lin" valueType="num">
                                      <p:cBhvr>
                                        <p:cTn id="8" dur="1000" fill="hold"/>
                                        <p:tgtEl>
                                          <p:spTgt spid="20899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899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2" fill="hold" grpId="1" nodeType="clickEffect">
                                  <p:stCondLst>
                                    <p:cond delay="0"/>
                                  </p:stCondLst>
                                  <p:childTnLst>
                                    <p:set>
                                      <p:cBhvr>
                                        <p:cTn id="13" dur="1" fill="hold">
                                          <p:stCondLst>
                                            <p:cond delay="0"/>
                                          </p:stCondLst>
                                        </p:cTn>
                                        <p:tgtEl>
                                          <p:spTgt spid="2089991">
                                            <p:txEl>
                                              <p:pRg st="1" end="1"/>
                                            </p:txEl>
                                          </p:spTgt>
                                        </p:tgtEl>
                                        <p:attrNameLst>
                                          <p:attrName>style.visibility</p:attrName>
                                        </p:attrNameLst>
                                      </p:cBhvr>
                                      <p:to>
                                        <p:strVal val="visible"/>
                                      </p:to>
                                    </p:set>
                                    <p:animEffect transition="in" filter="slide(fromRight)">
                                      <p:cBhvr>
                                        <p:cTn id="14" dur="500"/>
                                        <p:tgtEl>
                                          <p:spTgt spid="208999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2" fill="hold" grpId="1" nodeType="clickEffect">
                                  <p:stCondLst>
                                    <p:cond delay="0"/>
                                  </p:stCondLst>
                                  <p:childTnLst>
                                    <p:set>
                                      <p:cBhvr>
                                        <p:cTn id="18" dur="1" fill="hold">
                                          <p:stCondLst>
                                            <p:cond delay="0"/>
                                          </p:stCondLst>
                                        </p:cTn>
                                        <p:tgtEl>
                                          <p:spTgt spid="2089991">
                                            <p:txEl>
                                              <p:pRg st="2" end="2"/>
                                            </p:txEl>
                                          </p:spTgt>
                                        </p:tgtEl>
                                        <p:attrNameLst>
                                          <p:attrName>style.visibility</p:attrName>
                                        </p:attrNameLst>
                                      </p:cBhvr>
                                      <p:to>
                                        <p:strVal val="visible"/>
                                      </p:to>
                                    </p:set>
                                    <p:animEffect transition="in" filter="slide(fromRight)">
                                      <p:cBhvr>
                                        <p:cTn id="19" dur="500"/>
                                        <p:tgtEl>
                                          <p:spTgt spid="2089991">
                                            <p:txEl>
                                              <p:pRg st="2" end="2"/>
                                            </p:txEl>
                                          </p:spTgt>
                                        </p:tgtEl>
                                      </p:cBhvr>
                                    </p:animEffect>
                                  </p:childTnLst>
                                </p:cTn>
                              </p:par>
                              <p:par>
                                <p:cTn id="20" presetID="12" presetClass="entr" presetSubtype="2" fill="hold" grpId="1" nodeType="withEffect">
                                  <p:stCondLst>
                                    <p:cond delay="0"/>
                                  </p:stCondLst>
                                  <p:childTnLst>
                                    <p:set>
                                      <p:cBhvr>
                                        <p:cTn id="21" dur="1" fill="hold">
                                          <p:stCondLst>
                                            <p:cond delay="0"/>
                                          </p:stCondLst>
                                        </p:cTn>
                                        <p:tgtEl>
                                          <p:spTgt spid="2089991">
                                            <p:txEl>
                                              <p:pRg st="3" end="3"/>
                                            </p:txEl>
                                          </p:spTgt>
                                        </p:tgtEl>
                                        <p:attrNameLst>
                                          <p:attrName>style.visibility</p:attrName>
                                        </p:attrNameLst>
                                      </p:cBhvr>
                                      <p:to>
                                        <p:strVal val="visible"/>
                                      </p:to>
                                    </p:set>
                                    <p:animEffect transition="in" filter="slide(fromRight)">
                                      <p:cBhvr>
                                        <p:cTn id="22" dur="500"/>
                                        <p:tgtEl>
                                          <p:spTgt spid="2089991">
                                            <p:txEl>
                                              <p:pRg st="3" end="3"/>
                                            </p:txEl>
                                          </p:spTgt>
                                        </p:tgtEl>
                                      </p:cBhvr>
                                    </p:animEffect>
                                  </p:childTnLst>
                                </p:cTn>
                              </p:par>
                              <p:par>
                                <p:cTn id="23" presetID="12" presetClass="entr" presetSubtype="2" fill="hold" grpId="1" nodeType="withEffect">
                                  <p:stCondLst>
                                    <p:cond delay="0"/>
                                  </p:stCondLst>
                                  <p:childTnLst>
                                    <p:set>
                                      <p:cBhvr>
                                        <p:cTn id="24" dur="1" fill="hold">
                                          <p:stCondLst>
                                            <p:cond delay="0"/>
                                          </p:stCondLst>
                                        </p:cTn>
                                        <p:tgtEl>
                                          <p:spTgt spid="2089991">
                                            <p:txEl>
                                              <p:pRg st="4" end="4"/>
                                            </p:txEl>
                                          </p:spTgt>
                                        </p:tgtEl>
                                        <p:attrNameLst>
                                          <p:attrName>style.visibility</p:attrName>
                                        </p:attrNameLst>
                                      </p:cBhvr>
                                      <p:to>
                                        <p:strVal val="visible"/>
                                      </p:to>
                                    </p:set>
                                    <p:animEffect transition="in" filter="slide(fromRight)">
                                      <p:cBhvr>
                                        <p:cTn id="25" dur="500"/>
                                        <p:tgtEl>
                                          <p:spTgt spid="2089991">
                                            <p:txEl>
                                              <p:pRg st="4" end="4"/>
                                            </p:txEl>
                                          </p:spTgt>
                                        </p:tgtEl>
                                      </p:cBhvr>
                                    </p:animEffect>
                                  </p:childTnLst>
                                </p:cTn>
                              </p:par>
                              <p:par>
                                <p:cTn id="26" presetID="12" presetClass="entr" presetSubtype="2" fill="hold" grpId="1" nodeType="withEffect">
                                  <p:stCondLst>
                                    <p:cond delay="0"/>
                                  </p:stCondLst>
                                  <p:childTnLst>
                                    <p:set>
                                      <p:cBhvr>
                                        <p:cTn id="27" dur="1" fill="hold">
                                          <p:stCondLst>
                                            <p:cond delay="0"/>
                                          </p:stCondLst>
                                        </p:cTn>
                                        <p:tgtEl>
                                          <p:spTgt spid="2089991">
                                            <p:txEl>
                                              <p:pRg st="5" end="5"/>
                                            </p:txEl>
                                          </p:spTgt>
                                        </p:tgtEl>
                                        <p:attrNameLst>
                                          <p:attrName>style.visibility</p:attrName>
                                        </p:attrNameLst>
                                      </p:cBhvr>
                                      <p:to>
                                        <p:strVal val="visible"/>
                                      </p:to>
                                    </p:set>
                                    <p:animEffect transition="in" filter="slide(fromRight)">
                                      <p:cBhvr>
                                        <p:cTn id="28" dur="500"/>
                                        <p:tgtEl>
                                          <p:spTgt spid="2089991">
                                            <p:txEl>
                                              <p:pRg st="5" end="5"/>
                                            </p:txEl>
                                          </p:spTgt>
                                        </p:tgtEl>
                                      </p:cBhvr>
                                    </p:animEffect>
                                  </p:childTnLst>
                                </p:cTn>
                              </p:par>
                              <p:par>
                                <p:cTn id="29" presetID="12" presetClass="entr" presetSubtype="2" fill="hold" grpId="1" nodeType="withEffect">
                                  <p:stCondLst>
                                    <p:cond delay="0"/>
                                  </p:stCondLst>
                                  <p:childTnLst>
                                    <p:set>
                                      <p:cBhvr>
                                        <p:cTn id="30" dur="1" fill="hold">
                                          <p:stCondLst>
                                            <p:cond delay="0"/>
                                          </p:stCondLst>
                                        </p:cTn>
                                        <p:tgtEl>
                                          <p:spTgt spid="2089991">
                                            <p:txEl>
                                              <p:pRg st="6" end="6"/>
                                            </p:txEl>
                                          </p:spTgt>
                                        </p:tgtEl>
                                        <p:attrNameLst>
                                          <p:attrName>style.visibility</p:attrName>
                                        </p:attrNameLst>
                                      </p:cBhvr>
                                      <p:to>
                                        <p:strVal val="visible"/>
                                      </p:to>
                                    </p:set>
                                    <p:animEffect transition="in" filter="slide(fromRight)">
                                      <p:cBhvr>
                                        <p:cTn id="31" dur="500"/>
                                        <p:tgtEl>
                                          <p:spTgt spid="2089991">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2" fill="hold" grpId="1" nodeType="clickEffect">
                                  <p:stCondLst>
                                    <p:cond delay="0"/>
                                  </p:stCondLst>
                                  <p:childTnLst>
                                    <p:set>
                                      <p:cBhvr>
                                        <p:cTn id="35" dur="1" fill="hold">
                                          <p:stCondLst>
                                            <p:cond delay="0"/>
                                          </p:stCondLst>
                                        </p:cTn>
                                        <p:tgtEl>
                                          <p:spTgt spid="2089991">
                                            <p:txEl>
                                              <p:pRg st="7" end="7"/>
                                            </p:txEl>
                                          </p:spTgt>
                                        </p:tgtEl>
                                        <p:attrNameLst>
                                          <p:attrName>style.visibility</p:attrName>
                                        </p:attrNameLst>
                                      </p:cBhvr>
                                      <p:to>
                                        <p:strVal val="visible"/>
                                      </p:to>
                                    </p:set>
                                    <p:animEffect transition="in" filter="slide(fromRight)">
                                      <p:cBhvr>
                                        <p:cTn id="36" dur="500"/>
                                        <p:tgtEl>
                                          <p:spTgt spid="2089991">
                                            <p:txEl>
                                              <p:pRg st="7" end="7"/>
                                            </p:txEl>
                                          </p:spTgt>
                                        </p:tgtEl>
                                      </p:cBhvr>
                                    </p:animEffect>
                                  </p:childTnLst>
                                </p:cTn>
                              </p:par>
                              <p:par>
                                <p:cTn id="37" presetID="12" presetClass="entr" presetSubtype="2" fill="hold" grpId="1" nodeType="withEffect">
                                  <p:stCondLst>
                                    <p:cond delay="0"/>
                                  </p:stCondLst>
                                  <p:childTnLst>
                                    <p:set>
                                      <p:cBhvr>
                                        <p:cTn id="38" dur="1" fill="hold">
                                          <p:stCondLst>
                                            <p:cond delay="0"/>
                                          </p:stCondLst>
                                        </p:cTn>
                                        <p:tgtEl>
                                          <p:spTgt spid="2089991">
                                            <p:txEl>
                                              <p:pRg st="8" end="8"/>
                                            </p:txEl>
                                          </p:spTgt>
                                        </p:tgtEl>
                                        <p:attrNameLst>
                                          <p:attrName>style.visibility</p:attrName>
                                        </p:attrNameLst>
                                      </p:cBhvr>
                                      <p:to>
                                        <p:strVal val="visible"/>
                                      </p:to>
                                    </p:set>
                                    <p:animEffect transition="in" filter="slide(fromRight)">
                                      <p:cBhvr>
                                        <p:cTn id="39" dur="500"/>
                                        <p:tgtEl>
                                          <p:spTgt spid="2089991">
                                            <p:txEl>
                                              <p:pRg st="8" end="8"/>
                                            </p:txEl>
                                          </p:spTgt>
                                        </p:tgtEl>
                                      </p:cBhvr>
                                    </p:animEffect>
                                  </p:childTnLst>
                                </p:cTn>
                              </p:par>
                              <p:par>
                                <p:cTn id="40" presetID="12" presetClass="entr" presetSubtype="2" fill="hold" grpId="1" nodeType="withEffect">
                                  <p:stCondLst>
                                    <p:cond delay="0"/>
                                  </p:stCondLst>
                                  <p:childTnLst>
                                    <p:set>
                                      <p:cBhvr>
                                        <p:cTn id="41" dur="1" fill="hold">
                                          <p:stCondLst>
                                            <p:cond delay="0"/>
                                          </p:stCondLst>
                                        </p:cTn>
                                        <p:tgtEl>
                                          <p:spTgt spid="2089991">
                                            <p:txEl>
                                              <p:pRg st="9" end="9"/>
                                            </p:txEl>
                                          </p:spTgt>
                                        </p:tgtEl>
                                        <p:attrNameLst>
                                          <p:attrName>style.visibility</p:attrName>
                                        </p:attrNameLst>
                                      </p:cBhvr>
                                      <p:to>
                                        <p:strVal val="visible"/>
                                      </p:to>
                                    </p:set>
                                    <p:animEffect transition="in" filter="slide(fromRight)">
                                      <p:cBhvr>
                                        <p:cTn id="42" dur="500"/>
                                        <p:tgtEl>
                                          <p:spTgt spid="2089991">
                                            <p:txEl>
                                              <p:pRg st="9" end="9"/>
                                            </p:txEl>
                                          </p:spTgt>
                                        </p:tgtEl>
                                      </p:cBhvr>
                                    </p:animEffect>
                                  </p:childTnLst>
                                </p:cTn>
                              </p:par>
                              <p:par>
                                <p:cTn id="43" presetID="12" presetClass="entr" presetSubtype="2" fill="hold" grpId="1" nodeType="withEffect">
                                  <p:stCondLst>
                                    <p:cond delay="0"/>
                                  </p:stCondLst>
                                  <p:childTnLst>
                                    <p:set>
                                      <p:cBhvr>
                                        <p:cTn id="44" dur="1" fill="hold">
                                          <p:stCondLst>
                                            <p:cond delay="0"/>
                                          </p:stCondLst>
                                        </p:cTn>
                                        <p:tgtEl>
                                          <p:spTgt spid="2089991">
                                            <p:txEl>
                                              <p:pRg st="10" end="10"/>
                                            </p:txEl>
                                          </p:spTgt>
                                        </p:tgtEl>
                                        <p:attrNameLst>
                                          <p:attrName>style.visibility</p:attrName>
                                        </p:attrNameLst>
                                      </p:cBhvr>
                                      <p:to>
                                        <p:strVal val="visible"/>
                                      </p:to>
                                    </p:set>
                                    <p:animEffect transition="in" filter="slide(fromRight)">
                                      <p:cBhvr>
                                        <p:cTn id="45" dur="500"/>
                                        <p:tgtEl>
                                          <p:spTgt spid="2089991">
                                            <p:txEl>
                                              <p:pRg st="10" end="10"/>
                                            </p:txEl>
                                          </p:spTgt>
                                        </p:tgtEl>
                                      </p:cBhvr>
                                    </p:animEffect>
                                  </p:childTnLst>
                                </p:cTn>
                              </p:par>
                            </p:childTnLst>
                          </p:cTn>
                        </p:par>
                        <p:par>
                          <p:cTn id="46" fill="hold" nodeType="afterGroup">
                            <p:stCondLst>
                              <p:cond delay="500"/>
                            </p:stCondLst>
                            <p:childTnLst>
                              <p:par>
                                <p:cTn id="47" presetID="15" presetClass="entr" presetSubtype="0" fill="hold" nodeType="afterEffect">
                                  <p:stCondLst>
                                    <p:cond delay="0"/>
                                  </p:stCondLst>
                                  <p:childTnLst>
                                    <p:set>
                                      <p:cBhvr>
                                        <p:cTn id="48" dur="1" fill="hold">
                                          <p:stCondLst>
                                            <p:cond delay="0"/>
                                          </p:stCondLst>
                                        </p:cTn>
                                        <p:tgtEl>
                                          <p:spTgt spid="2089988"/>
                                        </p:tgtEl>
                                        <p:attrNameLst>
                                          <p:attrName>style.visibility</p:attrName>
                                        </p:attrNameLst>
                                      </p:cBhvr>
                                      <p:to>
                                        <p:strVal val="visible"/>
                                      </p:to>
                                    </p:set>
                                    <p:anim calcmode="lin" valueType="num">
                                      <p:cBhvr>
                                        <p:cTn id="49" dur="1000" fill="hold"/>
                                        <p:tgtEl>
                                          <p:spTgt spid="2089988"/>
                                        </p:tgtEl>
                                        <p:attrNameLst>
                                          <p:attrName>ppt_w</p:attrName>
                                        </p:attrNameLst>
                                      </p:cBhvr>
                                      <p:tavLst>
                                        <p:tav tm="0">
                                          <p:val>
                                            <p:fltVal val="0"/>
                                          </p:val>
                                        </p:tav>
                                        <p:tav tm="100000">
                                          <p:val>
                                            <p:strVal val="#ppt_w"/>
                                          </p:val>
                                        </p:tav>
                                      </p:tavLst>
                                    </p:anim>
                                    <p:anim calcmode="lin" valueType="num">
                                      <p:cBhvr>
                                        <p:cTn id="50" dur="1000" fill="hold"/>
                                        <p:tgtEl>
                                          <p:spTgt spid="2089988"/>
                                        </p:tgtEl>
                                        <p:attrNameLst>
                                          <p:attrName>ppt_h</p:attrName>
                                        </p:attrNameLst>
                                      </p:cBhvr>
                                      <p:tavLst>
                                        <p:tav tm="0">
                                          <p:val>
                                            <p:fltVal val="0"/>
                                          </p:val>
                                        </p:tav>
                                        <p:tav tm="100000">
                                          <p:val>
                                            <p:strVal val="#ppt_h"/>
                                          </p:val>
                                        </p:tav>
                                      </p:tavLst>
                                    </p:anim>
                                    <p:anim calcmode="lin" valueType="num">
                                      <p:cBhvr>
                                        <p:cTn id="51" dur="1000" fill="hold"/>
                                        <p:tgtEl>
                                          <p:spTgt spid="208998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0899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991" grpId="0" build="p" bldLvl="2"/>
      <p:bldP spid="2089991" grpI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52400" y="152400"/>
            <a:ext cx="8839200" cy="2227263"/>
          </a:xfrm>
        </p:spPr>
        <p:txBody>
          <a:bodyPr/>
          <a:lstStyle/>
          <a:p>
            <a:pPr eaLnBrk="1" hangingPunct="1"/>
            <a:r>
              <a:rPr lang="en-US" altLang="en-US" sz="2800" smtClean="0">
                <a:solidFill>
                  <a:srgbClr val="EFFF5D"/>
                </a:solidFill>
                <a:latin typeface="Comic Sans MS" pitchFamily="-64" charset="0"/>
              </a:rPr>
              <a:t>If you are standing on a bridge over a stream looking down at a fish that is 1 m below the surface, what is the apparent location of the fish?</a:t>
            </a:r>
            <a:br>
              <a:rPr lang="en-US" altLang="en-US" sz="2800" smtClean="0">
                <a:solidFill>
                  <a:srgbClr val="EFFF5D"/>
                </a:solidFill>
                <a:latin typeface="Comic Sans MS" pitchFamily="-64" charset="0"/>
              </a:rPr>
            </a:br>
            <a:r>
              <a:rPr lang="en-US" altLang="en-US" sz="2800" smtClean="0">
                <a:solidFill>
                  <a:srgbClr val="EFFF5D"/>
                </a:solidFill>
                <a:latin typeface="Comic Sans MS" pitchFamily="-64" charset="0"/>
              </a:rPr>
              <a:t>(The index of refraction of air is 1.00 and the index of refraction of water is 1.33.)</a:t>
            </a:r>
            <a:endParaRPr lang="en-US" altLang="en-US" sz="4000" smtClean="0">
              <a:solidFill>
                <a:srgbClr val="EFFF5D"/>
              </a:solidFill>
              <a:latin typeface="Comic Sans MS" pitchFamily="-64" charset="0"/>
            </a:endParaRPr>
          </a:p>
        </p:txBody>
      </p:sp>
      <p:sp>
        <p:nvSpPr>
          <p:cNvPr id="6148" name="Rectangle 4"/>
          <p:cNvSpPr>
            <a:spLocks noChangeArrowheads="1"/>
          </p:cNvSpPr>
          <p:nvPr/>
        </p:nvSpPr>
        <p:spPr bwMode="auto">
          <a:xfrm>
            <a:off x="609600" y="2819400"/>
            <a:ext cx="4267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Times New Roman" pitchFamily="-64" charset="0"/>
              </a:defRPr>
            </a:lvl1pPr>
            <a:lvl2pPr marL="914400" indent="-457200" eaLnBrk="0" hangingPunct="0">
              <a:defRPr sz="2400">
                <a:solidFill>
                  <a:schemeClr val="tx1"/>
                </a:solidFill>
                <a:latin typeface="Times New Roman" pitchFamily="-64" charset="0"/>
              </a:defRPr>
            </a:lvl2pPr>
            <a:lvl3pPr marL="1371600" indent="-457200" eaLnBrk="0" hangingPunct="0">
              <a:defRPr sz="2400">
                <a:solidFill>
                  <a:schemeClr val="tx1"/>
                </a:solidFill>
                <a:latin typeface="Times New Roman" pitchFamily="-64" charset="0"/>
              </a:defRPr>
            </a:lvl3pPr>
            <a:lvl4pPr marL="1828800" indent="-457200" eaLnBrk="0" hangingPunct="0">
              <a:defRPr sz="2400">
                <a:solidFill>
                  <a:schemeClr val="tx1"/>
                </a:solidFill>
                <a:latin typeface="Times New Roman" pitchFamily="-64" charset="0"/>
              </a:defRPr>
            </a:lvl4pPr>
            <a:lvl5pPr marL="2286000" indent="-457200" eaLnBrk="0" hangingPunct="0">
              <a:defRPr sz="2400">
                <a:solidFill>
                  <a:schemeClr val="tx1"/>
                </a:solidFill>
                <a:latin typeface="Times New Roman" pitchFamily="-64" charset="0"/>
              </a:defRPr>
            </a:lvl5pPr>
            <a:lvl6pPr marL="2743200" indent="-457200" eaLnBrk="0" fontAlgn="base" hangingPunct="0">
              <a:spcBef>
                <a:spcPct val="0"/>
              </a:spcBef>
              <a:spcAft>
                <a:spcPct val="0"/>
              </a:spcAft>
              <a:defRPr sz="2400">
                <a:solidFill>
                  <a:schemeClr val="tx1"/>
                </a:solidFill>
                <a:latin typeface="Times New Roman" pitchFamily="-64" charset="0"/>
              </a:defRPr>
            </a:lvl6pPr>
            <a:lvl7pPr marL="3200400" indent="-457200" eaLnBrk="0" fontAlgn="base" hangingPunct="0">
              <a:spcBef>
                <a:spcPct val="0"/>
              </a:spcBef>
              <a:spcAft>
                <a:spcPct val="0"/>
              </a:spcAft>
              <a:defRPr sz="2400">
                <a:solidFill>
                  <a:schemeClr val="tx1"/>
                </a:solidFill>
                <a:latin typeface="Times New Roman" pitchFamily="-64" charset="0"/>
              </a:defRPr>
            </a:lvl7pPr>
            <a:lvl8pPr marL="3657600" indent="-457200" eaLnBrk="0" fontAlgn="base" hangingPunct="0">
              <a:spcBef>
                <a:spcPct val="0"/>
              </a:spcBef>
              <a:spcAft>
                <a:spcPct val="0"/>
              </a:spcAft>
              <a:defRPr sz="2400">
                <a:solidFill>
                  <a:schemeClr val="tx1"/>
                </a:solidFill>
                <a:latin typeface="Times New Roman" pitchFamily="-64" charset="0"/>
              </a:defRPr>
            </a:lvl8pPr>
            <a:lvl9pPr marL="4114800" indent="-457200" eaLnBrk="0" fontAlgn="base" hangingPunct="0">
              <a:spcBef>
                <a:spcPct val="0"/>
              </a:spcBef>
              <a:spcAft>
                <a:spcPct val="0"/>
              </a:spcAft>
              <a:defRPr sz="2400">
                <a:solidFill>
                  <a:schemeClr val="tx1"/>
                </a:solidFill>
                <a:latin typeface="Times New Roman" pitchFamily="-64" charset="0"/>
              </a:defRPr>
            </a:lvl9pPr>
          </a:lstStyle>
          <a:p>
            <a:pPr eaLnBrk="1" hangingPunct="1">
              <a:lnSpc>
                <a:spcPct val="90000"/>
              </a:lnSpc>
              <a:spcBef>
                <a:spcPct val="20000"/>
              </a:spcBef>
              <a:buClr>
                <a:schemeClr val="tx2"/>
              </a:buClr>
              <a:buSzPct val="85000"/>
              <a:buFont typeface="Arial" charset="0"/>
              <a:buAutoNum type="alphaLcParenR"/>
            </a:pPr>
            <a:r>
              <a:rPr lang="en-US" altLang="en-US" sz="2000">
                <a:latin typeface="Comic Sans MS" pitchFamily="-64" charset="0"/>
              </a:rPr>
              <a:t>1 m below the surface</a:t>
            </a:r>
          </a:p>
          <a:p>
            <a:pPr eaLnBrk="1" hangingPunct="1">
              <a:lnSpc>
                <a:spcPct val="90000"/>
              </a:lnSpc>
              <a:spcBef>
                <a:spcPct val="20000"/>
              </a:spcBef>
              <a:buClr>
                <a:schemeClr val="tx2"/>
              </a:buClr>
              <a:buSzPct val="85000"/>
              <a:buFont typeface="Arial" charset="0"/>
              <a:buAutoNum type="alphaLcParenR"/>
            </a:pPr>
            <a:r>
              <a:rPr lang="en-US" altLang="en-US" sz="2000">
                <a:latin typeface="Comic Sans MS" pitchFamily="-64" charset="0"/>
              </a:rPr>
              <a:t>1.33 m below the surface</a:t>
            </a:r>
          </a:p>
          <a:p>
            <a:pPr eaLnBrk="1" hangingPunct="1">
              <a:lnSpc>
                <a:spcPct val="90000"/>
              </a:lnSpc>
              <a:spcBef>
                <a:spcPct val="20000"/>
              </a:spcBef>
              <a:buClr>
                <a:schemeClr val="tx2"/>
              </a:buClr>
              <a:buSzPct val="85000"/>
              <a:buFont typeface="Arial" charset="0"/>
              <a:buAutoNum type="alphaLcParenR"/>
            </a:pPr>
            <a:r>
              <a:rPr lang="en-US" altLang="en-US" sz="2000">
                <a:latin typeface="Comic Sans MS" pitchFamily="-64" charset="0"/>
              </a:rPr>
              <a:t>0.75 m below the surface</a:t>
            </a:r>
          </a:p>
          <a:p>
            <a:pPr eaLnBrk="1" hangingPunct="1">
              <a:lnSpc>
                <a:spcPct val="90000"/>
              </a:lnSpc>
              <a:spcBef>
                <a:spcPct val="20000"/>
              </a:spcBef>
              <a:buClr>
                <a:schemeClr val="tx2"/>
              </a:buClr>
              <a:buSzPct val="85000"/>
              <a:buFont typeface="Arial" charset="0"/>
              <a:buAutoNum type="alphaLcParenR"/>
            </a:pPr>
            <a:r>
              <a:rPr lang="en-US" altLang="en-US" sz="2000">
                <a:latin typeface="Comic Sans MS" pitchFamily="-64" charset="0"/>
              </a:rPr>
              <a:t>0.5 m below the surface</a:t>
            </a:r>
          </a:p>
          <a:p>
            <a:pPr eaLnBrk="1" hangingPunct="1">
              <a:lnSpc>
                <a:spcPct val="90000"/>
              </a:lnSpc>
              <a:spcBef>
                <a:spcPct val="20000"/>
              </a:spcBef>
              <a:buClr>
                <a:schemeClr val="tx2"/>
              </a:buClr>
              <a:buSzPct val="85000"/>
              <a:buFont typeface="Arial" charset="0"/>
              <a:buAutoNum type="alphaLcParenR"/>
            </a:pPr>
            <a:r>
              <a:rPr lang="en-US" altLang="en-US" sz="2000">
                <a:latin typeface="Comic Sans MS" pitchFamily="-64" charset="0"/>
              </a:rPr>
              <a:t>0.5 m above the surface</a:t>
            </a:r>
          </a:p>
        </p:txBody>
      </p:sp>
      <p:pic>
        <p:nvPicPr>
          <p:cNvPr id="6149" name="Picture 6" descr="17_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2438400"/>
            <a:ext cx="3870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4"/>
          <p:cNvSpPr>
            <a:spLocks noChangeArrowheads="1"/>
          </p:cNvSpPr>
          <p:nvPr/>
        </p:nvSpPr>
        <p:spPr bwMode="auto">
          <a:xfrm>
            <a:off x="381000" y="5181600"/>
            <a:ext cx="4267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Times New Roman" pitchFamily="-64" charset="0"/>
              </a:defRPr>
            </a:lvl1pPr>
            <a:lvl2pPr marL="914400" indent="-457200" eaLnBrk="0" hangingPunct="0">
              <a:defRPr sz="2400">
                <a:solidFill>
                  <a:schemeClr val="tx1"/>
                </a:solidFill>
                <a:latin typeface="Times New Roman" pitchFamily="-64" charset="0"/>
              </a:defRPr>
            </a:lvl2pPr>
            <a:lvl3pPr marL="1371600" indent="-457200" eaLnBrk="0" hangingPunct="0">
              <a:defRPr sz="2400">
                <a:solidFill>
                  <a:schemeClr val="tx1"/>
                </a:solidFill>
                <a:latin typeface="Times New Roman" pitchFamily="-64" charset="0"/>
              </a:defRPr>
            </a:lvl3pPr>
            <a:lvl4pPr marL="1828800" indent="-457200" eaLnBrk="0" hangingPunct="0">
              <a:defRPr sz="2400">
                <a:solidFill>
                  <a:schemeClr val="tx1"/>
                </a:solidFill>
                <a:latin typeface="Times New Roman" pitchFamily="-64" charset="0"/>
              </a:defRPr>
            </a:lvl4pPr>
            <a:lvl5pPr marL="2286000" indent="-457200" eaLnBrk="0" hangingPunct="0">
              <a:defRPr sz="2400">
                <a:solidFill>
                  <a:schemeClr val="tx1"/>
                </a:solidFill>
                <a:latin typeface="Times New Roman" pitchFamily="-64" charset="0"/>
              </a:defRPr>
            </a:lvl5pPr>
            <a:lvl6pPr marL="2743200" indent="-457200" eaLnBrk="0" fontAlgn="base" hangingPunct="0">
              <a:spcBef>
                <a:spcPct val="0"/>
              </a:spcBef>
              <a:spcAft>
                <a:spcPct val="0"/>
              </a:spcAft>
              <a:defRPr sz="2400">
                <a:solidFill>
                  <a:schemeClr val="tx1"/>
                </a:solidFill>
                <a:latin typeface="Times New Roman" pitchFamily="-64" charset="0"/>
              </a:defRPr>
            </a:lvl6pPr>
            <a:lvl7pPr marL="3200400" indent="-457200" eaLnBrk="0" fontAlgn="base" hangingPunct="0">
              <a:spcBef>
                <a:spcPct val="0"/>
              </a:spcBef>
              <a:spcAft>
                <a:spcPct val="0"/>
              </a:spcAft>
              <a:defRPr sz="2400">
                <a:solidFill>
                  <a:schemeClr val="tx1"/>
                </a:solidFill>
                <a:latin typeface="Times New Roman" pitchFamily="-64" charset="0"/>
              </a:defRPr>
            </a:lvl7pPr>
            <a:lvl8pPr marL="3657600" indent="-457200" eaLnBrk="0" fontAlgn="base" hangingPunct="0">
              <a:spcBef>
                <a:spcPct val="0"/>
              </a:spcBef>
              <a:spcAft>
                <a:spcPct val="0"/>
              </a:spcAft>
              <a:defRPr sz="2400">
                <a:solidFill>
                  <a:schemeClr val="tx1"/>
                </a:solidFill>
                <a:latin typeface="Times New Roman" pitchFamily="-64" charset="0"/>
              </a:defRPr>
            </a:lvl8pPr>
            <a:lvl9pPr marL="4114800" indent="-457200" eaLnBrk="0" fontAlgn="base" hangingPunct="0">
              <a:spcBef>
                <a:spcPct val="0"/>
              </a:spcBef>
              <a:spcAft>
                <a:spcPct val="0"/>
              </a:spcAft>
              <a:defRPr sz="2400">
                <a:solidFill>
                  <a:schemeClr val="tx1"/>
                </a:solidFill>
                <a:latin typeface="Times New Roman" pitchFamily="-64" charset="0"/>
              </a:defRPr>
            </a:lvl9pPr>
          </a:lstStyle>
          <a:p>
            <a:pPr eaLnBrk="1" hangingPunct="1">
              <a:lnSpc>
                <a:spcPct val="90000"/>
              </a:lnSpc>
              <a:spcBef>
                <a:spcPct val="20000"/>
              </a:spcBef>
              <a:buClr>
                <a:schemeClr val="tx2"/>
              </a:buClr>
              <a:buSzPct val="85000"/>
              <a:buFont typeface="Arial" charset="0"/>
              <a:buAutoNum type="alphaLcParenR" startAt="3"/>
            </a:pPr>
            <a:r>
              <a:rPr lang="en-US" altLang="en-US" sz="2000">
                <a:latin typeface="Comic Sans MS" pitchFamily="-64" charset="0"/>
              </a:rPr>
              <a:t>.</a:t>
            </a:r>
          </a:p>
        </p:txBody>
      </p:sp>
      <p:graphicFrame>
        <p:nvGraphicFramePr>
          <p:cNvPr id="1395719" name="Object 7"/>
          <p:cNvGraphicFramePr>
            <a:graphicFrameLocks noChangeAspect="1"/>
          </p:cNvGraphicFramePr>
          <p:nvPr/>
        </p:nvGraphicFramePr>
        <p:xfrm>
          <a:off x="887413" y="5181600"/>
          <a:ext cx="3575050" cy="839788"/>
        </p:xfrm>
        <a:graphic>
          <a:graphicData uri="http://schemas.openxmlformats.org/presentationml/2006/ole">
            <mc:AlternateContent xmlns:mc="http://schemas.openxmlformats.org/markup-compatibility/2006">
              <mc:Choice xmlns:v="urn:schemas-microsoft-com:vml" Requires="v">
                <p:oleObj spid="_x0000_s6151" name="Equation" r:id="rId5" imgW="1930400" imgH="457200" progId="Equation.DSMT4">
                  <p:embed/>
                </p:oleObj>
              </mc:Choice>
              <mc:Fallback>
                <p:oleObj name="Equation" r:id="rId5" imgW="1930400" imgH="4572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413" y="5181600"/>
                        <a:ext cx="3575050" cy="83978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395719"/>
                                        </p:tgtEl>
                                        <p:attrNameLst>
                                          <p:attrName>style.visibility</p:attrName>
                                        </p:attrNameLst>
                                      </p:cBhvr>
                                      <p:to>
                                        <p:strVal val="visible"/>
                                      </p:to>
                                    </p:set>
                                    <p:animEffect transition="in" filter="fade">
                                      <p:cBhvr>
                                        <p:cTn id="7" dur="1000"/>
                                        <p:tgtEl>
                                          <p:spTgt spid="1395719"/>
                                        </p:tgtEl>
                                      </p:cBhvr>
                                    </p:animEffect>
                                    <p:anim calcmode="lin" valueType="num">
                                      <p:cBhvr>
                                        <p:cTn id="8" dur="1000" fill="hold"/>
                                        <p:tgtEl>
                                          <p:spTgt spid="1395719"/>
                                        </p:tgtEl>
                                        <p:attrNameLst>
                                          <p:attrName>ppt_x</p:attrName>
                                        </p:attrNameLst>
                                      </p:cBhvr>
                                      <p:tavLst>
                                        <p:tav tm="0">
                                          <p:val>
                                            <p:strVal val="#ppt_x"/>
                                          </p:val>
                                        </p:tav>
                                        <p:tav tm="100000">
                                          <p:val>
                                            <p:strVal val="#ppt_x"/>
                                          </p:val>
                                        </p:tav>
                                      </p:tavLst>
                                    </p:anim>
                                    <p:anim calcmode="lin" valueType="num">
                                      <p:cBhvr>
                                        <p:cTn id="9" dur="900" decel="100000" fill="hold"/>
                                        <p:tgtEl>
                                          <p:spTgt spid="13957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9571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fade">
                                      <p:cBhvr>
                                        <p:cTn id="13" dur="1000"/>
                                        <p:tgtEl>
                                          <p:spTgt spid="6150"/>
                                        </p:tgtEl>
                                      </p:cBhvr>
                                    </p:animEffect>
                                    <p:anim calcmode="lin" valueType="num">
                                      <p:cBhvr>
                                        <p:cTn id="14" dur="1000" fill="hold"/>
                                        <p:tgtEl>
                                          <p:spTgt spid="6150"/>
                                        </p:tgtEl>
                                        <p:attrNameLst>
                                          <p:attrName>ppt_x</p:attrName>
                                        </p:attrNameLst>
                                      </p:cBhvr>
                                      <p:tavLst>
                                        <p:tav tm="0">
                                          <p:val>
                                            <p:strVal val="#ppt_x"/>
                                          </p:val>
                                        </p:tav>
                                        <p:tav tm="100000">
                                          <p:val>
                                            <p:strVal val="#ppt_x"/>
                                          </p:val>
                                        </p:tav>
                                      </p:tavLst>
                                    </p:anim>
                                    <p:anim calcmode="lin" valueType="num">
                                      <p:cBhvr>
                                        <p:cTn id="15" dur="900" decel="100000" fill="hold"/>
                                        <p:tgtEl>
                                          <p:spTgt spid="615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1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52400" y="-58738"/>
            <a:ext cx="8839200" cy="2654301"/>
          </a:xfrm>
        </p:spPr>
        <p:txBody>
          <a:bodyPr/>
          <a:lstStyle/>
          <a:p>
            <a:pPr eaLnBrk="1" hangingPunct="1"/>
            <a:r>
              <a:rPr lang="en-US" altLang="en-US" sz="2800" smtClean="0">
                <a:solidFill>
                  <a:srgbClr val="EFFF5D"/>
                </a:solidFill>
                <a:latin typeface="Comic Sans MS" pitchFamily="-64" charset="0"/>
              </a:rPr>
              <a:t>A girl swimming underwater views a dragonfly hovering over her in the air.  The dragonfly appears to be 60 cm above the water surface.  What is the actual height of the dragonfly above the water?</a:t>
            </a:r>
            <a:br>
              <a:rPr lang="en-US" altLang="en-US" sz="2800" smtClean="0">
                <a:solidFill>
                  <a:srgbClr val="EFFF5D"/>
                </a:solidFill>
                <a:latin typeface="Comic Sans MS" pitchFamily="-64" charset="0"/>
              </a:rPr>
            </a:br>
            <a:r>
              <a:rPr lang="en-US" altLang="en-US" sz="2800" smtClean="0">
                <a:solidFill>
                  <a:srgbClr val="EFFF5D"/>
                </a:solidFill>
                <a:latin typeface="Comic Sans MS" pitchFamily="-64" charset="0"/>
              </a:rPr>
              <a:t>(The index of refraction of air is 1.00 and the index of refraction of water is 1.33.)</a:t>
            </a:r>
            <a:endParaRPr lang="en-US" altLang="en-US" sz="4000" smtClean="0">
              <a:solidFill>
                <a:srgbClr val="EFFF5D"/>
              </a:solidFill>
              <a:latin typeface="Comic Sans MS" pitchFamily="-64" charset="0"/>
            </a:endParaRPr>
          </a:p>
        </p:txBody>
      </p:sp>
      <p:sp>
        <p:nvSpPr>
          <p:cNvPr id="7172" name="Rectangle 3"/>
          <p:cNvSpPr>
            <a:spLocks noChangeArrowheads="1"/>
          </p:cNvSpPr>
          <p:nvPr/>
        </p:nvSpPr>
        <p:spPr bwMode="auto">
          <a:xfrm>
            <a:off x="609600" y="2819400"/>
            <a:ext cx="4267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Times New Roman" pitchFamily="-64" charset="0"/>
              </a:defRPr>
            </a:lvl1pPr>
            <a:lvl2pPr marL="914400" indent="-457200" eaLnBrk="0" hangingPunct="0">
              <a:defRPr sz="2400">
                <a:solidFill>
                  <a:schemeClr val="tx1"/>
                </a:solidFill>
                <a:latin typeface="Times New Roman" pitchFamily="-64" charset="0"/>
              </a:defRPr>
            </a:lvl2pPr>
            <a:lvl3pPr marL="1371600" indent="-457200" eaLnBrk="0" hangingPunct="0">
              <a:defRPr sz="2400">
                <a:solidFill>
                  <a:schemeClr val="tx1"/>
                </a:solidFill>
                <a:latin typeface="Times New Roman" pitchFamily="-64" charset="0"/>
              </a:defRPr>
            </a:lvl3pPr>
            <a:lvl4pPr marL="1828800" indent="-457200" eaLnBrk="0" hangingPunct="0">
              <a:defRPr sz="2400">
                <a:solidFill>
                  <a:schemeClr val="tx1"/>
                </a:solidFill>
                <a:latin typeface="Times New Roman" pitchFamily="-64" charset="0"/>
              </a:defRPr>
            </a:lvl4pPr>
            <a:lvl5pPr marL="2286000" indent="-457200" eaLnBrk="0" hangingPunct="0">
              <a:defRPr sz="2400">
                <a:solidFill>
                  <a:schemeClr val="tx1"/>
                </a:solidFill>
                <a:latin typeface="Times New Roman" pitchFamily="-64" charset="0"/>
              </a:defRPr>
            </a:lvl5pPr>
            <a:lvl6pPr marL="2743200" indent="-457200" eaLnBrk="0" fontAlgn="base" hangingPunct="0">
              <a:spcBef>
                <a:spcPct val="0"/>
              </a:spcBef>
              <a:spcAft>
                <a:spcPct val="0"/>
              </a:spcAft>
              <a:defRPr sz="2400">
                <a:solidFill>
                  <a:schemeClr val="tx1"/>
                </a:solidFill>
                <a:latin typeface="Times New Roman" pitchFamily="-64" charset="0"/>
              </a:defRPr>
            </a:lvl6pPr>
            <a:lvl7pPr marL="3200400" indent="-457200" eaLnBrk="0" fontAlgn="base" hangingPunct="0">
              <a:spcBef>
                <a:spcPct val="0"/>
              </a:spcBef>
              <a:spcAft>
                <a:spcPct val="0"/>
              </a:spcAft>
              <a:defRPr sz="2400">
                <a:solidFill>
                  <a:schemeClr val="tx1"/>
                </a:solidFill>
                <a:latin typeface="Times New Roman" pitchFamily="-64" charset="0"/>
              </a:defRPr>
            </a:lvl7pPr>
            <a:lvl8pPr marL="3657600" indent="-457200" eaLnBrk="0" fontAlgn="base" hangingPunct="0">
              <a:spcBef>
                <a:spcPct val="0"/>
              </a:spcBef>
              <a:spcAft>
                <a:spcPct val="0"/>
              </a:spcAft>
              <a:defRPr sz="2400">
                <a:solidFill>
                  <a:schemeClr val="tx1"/>
                </a:solidFill>
                <a:latin typeface="Times New Roman" pitchFamily="-64" charset="0"/>
              </a:defRPr>
            </a:lvl8pPr>
            <a:lvl9pPr marL="4114800" indent="-457200" eaLnBrk="0" fontAlgn="base" hangingPunct="0">
              <a:spcBef>
                <a:spcPct val="0"/>
              </a:spcBef>
              <a:spcAft>
                <a:spcPct val="0"/>
              </a:spcAft>
              <a:defRPr sz="2400">
                <a:solidFill>
                  <a:schemeClr val="tx1"/>
                </a:solidFill>
                <a:latin typeface="Times New Roman" pitchFamily="-64" charset="0"/>
              </a:defRPr>
            </a:lvl9pPr>
          </a:lstStyle>
          <a:p>
            <a:pPr eaLnBrk="1" hangingPunct="1">
              <a:lnSpc>
                <a:spcPct val="90000"/>
              </a:lnSpc>
              <a:spcBef>
                <a:spcPct val="20000"/>
              </a:spcBef>
              <a:buClr>
                <a:schemeClr val="tx2"/>
              </a:buClr>
              <a:buSzPct val="85000"/>
              <a:buFont typeface="Arial" charset="0"/>
              <a:buAutoNum type="alphaLcParenR"/>
            </a:pPr>
            <a:r>
              <a:rPr lang="en-US" altLang="en-US" sz="2000">
                <a:latin typeface="Comic Sans MS" pitchFamily="-64" charset="0"/>
              </a:rPr>
              <a:t>60 cm above the surface</a:t>
            </a:r>
          </a:p>
          <a:p>
            <a:pPr eaLnBrk="1" hangingPunct="1">
              <a:lnSpc>
                <a:spcPct val="90000"/>
              </a:lnSpc>
              <a:spcBef>
                <a:spcPct val="20000"/>
              </a:spcBef>
              <a:buClr>
                <a:schemeClr val="tx2"/>
              </a:buClr>
              <a:buSzPct val="85000"/>
              <a:buFont typeface="Arial" charset="0"/>
              <a:buAutoNum type="alphaLcParenR"/>
            </a:pPr>
            <a:r>
              <a:rPr lang="en-US" altLang="en-US" sz="2000">
                <a:latin typeface="Comic Sans MS" pitchFamily="-64" charset="0"/>
              </a:rPr>
              <a:t>1.33 cm above the surface</a:t>
            </a:r>
          </a:p>
          <a:p>
            <a:pPr eaLnBrk="1" hangingPunct="1">
              <a:lnSpc>
                <a:spcPct val="90000"/>
              </a:lnSpc>
              <a:spcBef>
                <a:spcPct val="20000"/>
              </a:spcBef>
              <a:buClr>
                <a:schemeClr val="tx2"/>
              </a:buClr>
              <a:buSzPct val="85000"/>
              <a:buFont typeface="Arial" charset="0"/>
              <a:buAutoNum type="alphaLcParenR"/>
            </a:pPr>
            <a:r>
              <a:rPr lang="en-US" altLang="en-US" sz="2000">
                <a:latin typeface="Comic Sans MS" pitchFamily="-64" charset="0"/>
              </a:rPr>
              <a:t>45 cm above the surface</a:t>
            </a:r>
          </a:p>
          <a:p>
            <a:pPr eaLnBrk="1" hangingPunct="1">
              <a:lnSpc>
                <a:spcPct val="90000"/>
              </a:lnSpc>
              <a:spcBef>
                <a:spcPct val="20000"/>
              </a:spcBef>
              <a:buClr>
                <a:schemeClr val="tx2"/>
              </a:buClr>
              <a:buSzPct val="85000"/>
              <a:buFont typeface="Arial" charset="0"/>
              <a:buAutoNum type="alphaLcParenR"/>
            </a:pPr>
            <a:r>
              <a:rPr lang="en-US" altLang="en-US" sz="2000">
                <a:latin typeface="Comic Sans MS" pitchFamily="-64" charset="0"/>
              </a:rPr>
              <a:t>79.8 cm above the surface</a:t>
            </a:r>
          </a:p>
          <a:p>
            <a:pPr eaLnBrk="1" hangingPunct="1">
              <a:lnSpc>
                <a:spcPct val="90000"/>
              </a:lnSpc>
              <a:spcBef>
                <a:spcPct val="20000"/>
              </a:spcBef>
              <a:buClr>
                <a:schemeClr val="tx2"/>
              </a:buClr>
              <a:buSzPct val="85000"/>
              <a:buFont typeface="Arial" charset="0"/>
              <a:buAutoNum type="alphaLcParenR"/>
            </a:pPr>
            <a:r>
              <a:rPr lang="en-US" altLang="en-US" sz="2000">
                <a:latin typeface="Comic Sans MS" pitchFamily="-64" charset="0"/>
              </a:rPr>
              <a:t>45 cm below the surface</a:t>
            </a:r>
          </a:p>
        </p:txBody>
      </p:sp>
      <p:sp>
        <p:nvSpPr>
          <p:cNvPr id="2092038" name="Text Box 6"/>
          <p:cNvSpPr txBox="1">
            <a:spLocks noChangeArrowheads="1"/>
          </p:cNvSpPr>
          <p:nvPr/>
        </p:nvSpPr>
        <p:spPr bwMode="auto">
          <a:xfrm>
            <a:off x="3886200" y="2895600"/>
            <a:ext cx="5257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lvl="2" eaLnBrk="1" hangingPunct="1">
              <a:lnSpc>
                <a:spcPct val="80000"/>
              </a:lnSpc>
              <a:spcBef>
                <a:spcPct val="40000"/>
              </a:spcBef>
              <a:buClr>
                <a:schemeClr val="folHlink"/>
              </a:buClr>
              <a:buFontTx/>
              <a:buChar char="•"/>
            </a:pPr>
            <a:r>
              <a:rPr lang="en-US" altLang="en-US">
                <a:solidFill>
                  <a:srgbClr val="B7FFDD"/>
                </a:solidFill>
                <a:latin typeface="Arial" charset="0"/>
              </a:rPr>
              <a:t>Since the object (the dragonfly) is in air, the light is initially in air, so </a:t>
            </a:r>
            <a:r>
              <a:rPr lang="en-US" altLang="en-US" i="1">
                <a:solidFill>
                  <a:srgbClr val="B7FFDD"/>
                </a:solidFill>
                <a:latin typeface="Arial" charset="0"/>
              </a:rPr>
              <a:t>n</a:t>
            </a:r>
            <a:r>
              <a:rPr lang="en-US" altLang="en-US" baseline="-25000">
                <a:solidFill>
                  <a:srgbClr val="B7FFDD"/>
                </a:solidFill>
                <a:latin typeface="Arial" charset="0"/>
              </a:rPr>
              <a:t>1</a:t>
            </a:r>
            <a:r>
              <a:rPr lang="en-US" altLang="en-US" i="1">
                <a:solidFill>
                  <a:srgbClr val="B7FFDD"/>
                </a:solidFill>
                <a:latin typeface="Arial" charset="0"/>
              </a:rPr>
              <a:t>=</a:t>
            </a:r>
            <a:r>
              <a:rPr lang="en-US" altLang="en-US">
                <a:solidFill>
                  <a:srgbClr val="B7FFDD"/>
                </a:solidFill>
                <a:latin typeface="Arial" charset="0"/>
              </a:rPr>
              <a:t>1.</a:t>
            </a:r>
          </a:p>
          <a:p>
            <a:pPr lvl="2" eaLnBrk="1" hangingPunct="1">
              <a:lnSpc>
                <a:spcPct val="80000"/>
              </a:lnSpc>
              <a:spcBef>
                <a:spcPct val="40000"/>
              </a:spcBef>
              <a:buClr>
                <a:schemeClr val="folHlink"/>
              </a:buClr>
              <a:buFontTx/>
              <a:buChar char="•"/>
            </a:pPr>
            <a:r>
              <a:rPr lang="en-US" altLang="en-US">
                <a:solidFill>
                  <a:srgbClr val="B7FFDD"/>
                </a:solidFill>
                <a:latin typeface="Arial" charset="0"/>
              </a:rPr>
              <a:t>This time we know the image distance and are asked to find the object distance.</a:t>
            </a:r>
          </a:p>
          <a:p>
            <a:pPr lvl="2" eaLnBrk="1" hangingPunct="1">
              <a:lnSpc>
                <a:spcPct val="80000"/>
              </a:lnSpc>
              <a:spcBef>
                <a:spcPct val="40000"/>
              </a:spcBef>
              <a:buClr>
                <a:schemeClr val="folHlink"/>
              </a:buClr>
              <a:buFontTx/>
              <a:buChar char="•"/>
            </a:pPr>
            <a:r>
              <a:rPr lang="en-US" altLang="en-US">
                <a:solidFill>
                  <a:srgbClr val="B7FFDD"/>
                </a:solidFill>
                <a:latin typeface="Arial" charset="0"/>
              </a:rPr>
              <a:t>The object is actually closer to the water surface than it appears.</a:t>
            </a:r>
            <a:endParaRPr lang="en-US" altLang="en-US">
              <a:latin typeface="Arial" charset="0"/>
            </a:endParaRPr>
          </a:p>
        </p:txBody>
      </p:sp>
      <p:sp>
        <p:nvSpPr>
          <p:cNvPr id="7174" name="Rectangle 3"/>
          <p:cNvSpPr>
            <a:spLocks noChangeArrowheads="1"/>
          </p:cNvSpPr>
          <p:nvPr/>
        </p:nvSpPr>
        <p:spPr bwMode="auto">
          <a:xfrm>
            <a:off x="685800" y="4648200"/>
            <a:ext cx="4267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Times New Roman" pitchFamily="-64" charset="0"/>
              </a:defRPr>
            </a:lvl1pPr>
            <a:lvl2pPr marL="914400" indent="-457200" eaLnBrk="0" hangingPunct="0">
              <a:defRPr sz="2400">
                <a:solidFill>
                  <a:schemeClr val="tx1"/>
                </a:solidFill>
                <a:latin typeface="Times New Roman" pitchFamily="-64" charset="0"/>
              </a:defRPr>
            </a:lvl2pPr>
            <a:lvl3pPr marL="1371600" indent="-457200" eaLnBrk="0" hangingPunct="0">
              <a:defRPr sz="2400">
                <a:solidFill>
                  <a:schemeClr val="tx1"/>
                </a:solidFill>
                <a:latin typeface="Times New Roman" pitchFamily="-64" charset="0"/>
              </a:defRPr>
            </a:lvl3pPr>
            <a:lvl4pPr marL="1828800" indent="-457200" eaLnBrk="0" hangingPunct="0">
              <a:defRPr sz="2400">
                <a:solidFill>
                  <a:schemeClr val="tx1"/>
                </a:solidFill>
                <a:latin typeface="Times New Roman" pitchFamily="-64" charset="0"/>
              </a:defRPr>
            </a:lvl4pPr>
            <a:lvl5pPr marL="2286000" indent="-457200" eaLnBrk="0" hangingPunct="0">
              <a:defRPr sz="2400">
                <a:solidFill>
                  <a:schemeClr val="tx1"/>
                </a:solidFill>
                <a:latin typeface="Times New Roman" pitchFamily="-64" charset="0"/>
              </a:defRPr>
            </a:lvl5pPr>
            <a:lvl6pPr marL="2743200" indent="-457200" eaLnBrk="0" fontAlgn="base" hangingPunct="0">
              <a:spcBef>
                <a:spcPct val="0"/>
              </a:spcBef>
              <a:spcAft>
                <a:spcPct val="0"/>
              </a:spcAft>
              <a:defRPr sz="2400">
                <a:solidFill>
                  <a:schemeClr val="tx1"/>
                </a:solidFill>
                <a:latin typeface="Times New Roman" pitchFamily="-64" charset="0"/>
              </a:defRPr>
            </a:lvl6pPr>
            <a:lvl7pPr marL="3200400" indent="-457200" eaLnBrk="0" fontAlgn="base" hangingPunct="0">
              <a:spcBef>
                <a:spcPct val="0"/>
              </a:spcBef>
              <a:spcAft>
                <a:spcPct val="0"/>
              </a:spcAft>
              <a:defRPr sz="2400">
                <a:solidFill>
                  <a:schemeClr val="tx1"/>
                </a:solidFill>
                <a:latin typeface="Times New Roman" pitchFamily="-64" charset="0"/>
              </a:defRPr>
            </a:lvl7pPr>
            <a:lvl8pPr marL="3657600" indent="-457200" eaLnBrk="0" fontAlgn="base" hangingPunct="0">
              <a:spcBef>
                <a:spcPct val="0"/>
              </a:spcBef>
              <a:spcAft>
                <a:spcPct val="0"/>
              </a:spcAft>
              <a:defRPr sz="2400">
                <a:solidFill>
                  <a:schemeClr val="tx1"/>
                </a:solidFill>
                <a:latin typeface="Times New Roman" pitchFamily="-64" charset="0"/>
              </a:defRPr>
            </a:lvl8pPr>
            <a:lvl9pPr marL="4114800" indent="-457200" eaLnBrk="0" fontAlgn="base" hangingPunct="0">
              <a:spcBef>
                <a:spcPct val="0"/>
              </a:spcBef>
              <a:spcAft>
                <a:spcPct val="0"/>
              </a:spcAft>
              <a:defRPr sz="2400">
                <a:solidFill>
                  <a:schemeClr val="tx1"/>
                </a:solidFill>
                <a:latin typeface="Times New Roman" pitchFamily="-64" charset="0"/>
              </a:defRPr>
            </a:lvl9pPr>
          </a:lstStyle>
          <a:p>
            <a:pPr eaLnBrk="1" hangingPunct="1">
              <a:lnSpc>
                <a:spcPct val="90000"/>
              </a:lnSpc>
              <a:spcBef>
                <a:spcPct val="20000"/>
              </a:spcBef>
              <a:buClr>
                <a:schemeClr val="tx2"/>
              </a:buClr>
              <a:buSzPct val="85000"/>
              <a:buFont typeface="Arial" charset="0"/>
              <a:buAutoNum type="alphaLcParenR" startAt="3"/>
            </a:pPr>
            <a:r>
              <a:rPr lang="en-US" altLang="en-US" sz="2000">
                <a:latin typeface="Comic Sans MS" pitchFamily="-64" charset="0"/>
              </a:rPr>
              <a:t>.</a:t>
            </a:r>
          </a:p>
        </p:txBody>
      </p:sp>
      <p:graphicFrame>
        <p:nvGraphicFramePr>
          <p:cNvPr id="2092037" name="Object 5"/>
          <p:cNvGraphicFramePr>
            <a:graphicFrameLocks noChangeAspect="1"/>
          </p:cNvGraphicFramePr>
          <p:nvPr/>
        </p:nvGraphicFramePr>
        <p:xfrm>
          <a:off x="1219200" y="4648200"/>
          <a:ext cx="3200400" cy="1606550"/>
        </p:xfrm>
        <a:graphic>
          <a:graphicData uri="http://schemas.openxmlformats.org/presentationml/2006/ole">
            <mc:AlternateContent xmlns:mc="http://schemas.openxmlformats.org/markup-compatibility/2006">
              <mc:Choice xmlns:v="urn:schemas-microsoft-com:vml" Requires="v">
                <p:oleObj spid="_x0000_s7175" name="Equation" r:id="rId4" imgW="2057400" imgH="1041400" progId="Equation.DSMT4">
                  <p:embed/>
                </p:oleObj>
              </mc:Choice>
              <mc:Fallback>
                <p:oleObj name="Equation" r:id="rId4" imgW="2057400" imgH="10414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648200"/>
                        <a:ext cx="3200400" cy="16065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92037"/>
                                        </p:tgtEl>
                                        <p:attrNameLst>
                                          <p:attrName>style.visibility</p:attrName>
                                        </p:attrNameLst>
                                      </p:cBhvr>
                                      <p:to>
                                        <p:strVal val="visible"/>
                                      </p:to>
                                    </p:set>
                                    <p:animEffect transition="in" filter="fade">
                                      <p:cBhvr>
                                        <p:cTn id="7" dur="1000"/>
                                        <p:tgtEl>
                                          <p:spTgt spid="2092037"/>
                                        </p:tgtEl>
                                      </p:cBhvr>
                                    </p:animEffect>
                                    <p:anim calcmode="lin" valueType="num">
                                      <p:cBhvr>
                                        <p:cTn id="8" dur="1000" fill="hold"/>
                                        <p:tgtEl>
                                          <p:spTgt spid="2092037"/>
                                        </p:tgtEl>
                                        <p:attrNameLst>
                                          <p:attrName>ppt_x</p:attrName>
                                        </p:attrNameLst>
                                      </p:cBhvr>
                                      <p:tavLst>
                                        <p:tav tm="0">
                                          <p:val>
                                            <p:strVal val="#ppt_x"/>
                                          </p:val>
                                        </p:tav>
                                        <p:tav tm="100000">
                                          <p:val>
                                            <p:strVal val="#ppt_x"/>
                                          </p:val>
                                        </p:tav>
                                      </p:tavLst>
                                    </p:anim>
                                    <p:anim calcmode="lin" valueType="num">
                                      <p:cBhvr>
                                        <p:cTn id="9" dur="900" decel="100000" fill="hold"/>
                                        <p:tgtEl>
                                          <p:spTgt spid="20920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9203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092038"/>
                                        </p:tgtEl>
                                        <p:attrNameLst>
                                          <p:attrName>style.visibility</p:attrName>
                                        </p:attrNameLst>
                                      </p:cBhvr>
                                      <p:to>
                                        <p:strVal val="visible"/>
                                      </p:to>
                                    </p:set>
                                    <p:animEffect transition="in" filter="fade">
                                      <p:cBhvr>
                                        <p:cTn id="13" dur="1000"/>
                                        <p:tgtEl>
                                          <p:spTgt spid="2092038"/>
                                        </p:tgtEl>
                                      </p:cBhvr>
                                    </p:animEffect>
                                    <p:anim calcmode="lin" valueType="num">
                                      <p:cBhvr>
                                        <p:cTn id="14" dur="1000" fill="hold"/>
                                        <p:tgtEl>
                                          <p:spTgt spid="2092038"/>
                                        </p:tgtEl>
                                        <p:attrNameLst>
                                          <p:attrName>ppt_x</p:attrName>
                                        </p:attrNameLst>
                                      </p:cBhvr>
                                      <p:tavLst>
                                        <p:tav tm="0">
                                          <p:val>
                                            <p:strVal val="#ppt_x"/>
                                          </p:val>
                                        </p:tav>
                                        <p:tav tm="100000">
                                          <p:val>
                                            <p:strVal val="#ppt_x"/>
                                          </p:val>
                                        </p:tav>
                                      </p:tavLst>
                                    </p:anim>
                                    <p:anim calcmode="lin" valueType="num">
                                      <p:cBhvr>
                                        <p:cTn id="15" dur="900" decel="100000" fill="hold"/>
                                        <p:tgtEl>
                                          <p:spTgt spid="209203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9203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fade">
                                      <p:cBhvr>
                                        <p:cTn id="19" dur="1000"/>
                                        <p:tgtEl>
                                          <p:spTgt spid="7174"/>
                                        </p:tgtEl>
                                      </p:cBhvr>
                                    </p:animEffect>
                                    <p:anim calcmode="lin" valueType="num">
                                      <p:cBhvr>
                                        <p:cTn id="20" dur="1000" fill="hold"/>
                                        <p:tgtEl>
                                          <p:spTgt spid="7174"/>
                                        </p:tgtEl>
                                        <p:attrNameLst>
                                          <p:attrName>ppt_x</p:attrName>
                                        </p:attrNameLst>
                                      </p:cBhvr>
                                      <p:tavLst>
                                        <p:tav tm="0">
                                          <p:val>
                                            <p:strVal val="#ppt_x"/>
                                          </p:val>
                                        </p:tav>
                                        <p:tav tm="100000">
                                          <p:val>
                                            <p:strVal val="#ppt_x"/>
                                          </p:val>
                                        </p:tav>
                                      </p:tavLst>
                                    </p:anim>
                                    <p:anim calcmode="lin" valueType="num">
                                      <p:cBhvr>
                                        <p:cTn id="21" dur="900" decel="100000" fill="hold"/>
                                        <p:tgtEl>
                                          <p:spTgt spid="717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1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2038" grpId="0"/>
      <p:bldP spid="71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5" name="Text Box 3"/>
          <p:cNvSpPr txBox="1">
            <a:spLocks noChangeArrowheads="1"/>
          </p:cNvSpPr>
          <p:nvPr/>
        </p:nvSpPr>
        <p:spPr bwMode="auto">
          <a:xfrm>
            <a:off x="0" y="2438400"/>
            <a:ext cx="3200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algn="r" eaLnBrk="1" hangingPunct="1">
              <a:lnSpc>
                <a:spcPct val="90000"/>
              </a:lnSpc>
              <a:spcBef>
                <a:spcPct val="20000"/>
              </a:spcBef>
              <a:buClr>
                <a:schemeClr val="folHlink"/>
              </a:buClr>
              <a:buSzPct val="85000"/>
              <a:buFont typeface="Wingdings" pitchFamily="-64" charset="2"/>
              <a:buNone/>
            </a:pPr>
            <a:r>
              <a:rPr lang="en-US" altLang="en-US" sz="4000">
                <a:latin typeface="Comic Sans MS" pitchFamily="-64" charset="0"/>
              </a:rPr>
              <a:t>How is an image in a mirror produced?</a:t>
            </a:r>
            <a:endParaRPr lang="en-US" altLang="en-US" sz="4000">
              <a:latin typeface="Arial" charset="0"/>
            </a:endParaRPr>
          </a:p>
        </p:txBody>
      </p:sp>
      <p:sp>
        <p:nvSpPr>
          <p:cNvPr id="21507" name="Text Box 4"/>
          <p:cNvSpPr txBox="1">
            <a:spLocks noChangeArrowheads="1"/>
          </p:cNvSpPr>
          <p:nvPr/>
        </p:nvSpPr>
        <p:spPr bwMode="auto">
          <a:xfrm>
            <a:off x="5089525" y="4624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21508" name="Rectangle 5"/>
          <p:cNvSpPr>
            <a:spLocks noGrp="1" noChangeArrowheads="1"/>
          </p:cNvSpPr>
          <p:nvPr>
            <p:ph type="title"/>
          </p:nvPr>
        </p:nvSpPr>
        <p:spPr>
          <a:xfrm>
            <a:off x="685800" y="228600"/>
            <a:ext cx="7772400" cy="1431925"/>
          </a:xfrm>
          <a:noFill/>
        </p:spPr>
        <p:txBody>
          <a:bodyPr/>
          <a:lstStyle/>
          <a:p>
            <a:pPr eaLnBrk="1" hangingPunct="1"/>
            <a:r>
              <a:rPr lang="en-US" altLang="en-US" smtClean="0"/>
              <a:t>Reflection and Refraction</a:t>
            </a:r>
          </a:p>
        </p:txBody>
      </p:sp>
      <p:pic>
        <p:nvPicPr>
          <p:cNvPr id="21509" name="Picture 8" descr="1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057400"/>
            <a:ext cx="57245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Effect transition="in" filter="fade">
                                      <p:cBhvr>
                                        <p:cTn id="7" dur="500"/>
                                        <p:tgtEl>
                                          <p:spTgt spid="591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04800"/>
            <a:ext cx="9144000" cy="579438"/>
          </a:xfrm>
        </p:spPr>
        <p:txBody>
          <a:bodyPr/>
          <a:lstStyle/>
          <a:p>
            <a:pPr eaLnBrk="1" hangingPunct="1"/>
            <a:r>
              <a:rPr lang="en-US" altLang="en-US" sz="3200" smtClean="0"/>
              <a:t>Total Internal Reflection</a:t>
            </a:r>
            <a:endParaRPr lang="en-US" altLang="en-US" smtClean="0"/>
          </a:p>
        </p:txBody>
      </p:sp>
      <p:sp>
        <p:nvSpPr>
          <p:cNvPr id="2096133" name="Rectangle 5"/>
          <p:cNvSpPr>
            <a:spLocks noChangeArrowheads="1"/>
          </p:cNvSpPr>
          <p:nvPr/>
        </p:nvSpPr>
        <p:spPr bwMode="auto">
          <a:xfrm>
            <a:off x="225425" y="1219200"/>
            <a:ext cx="891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lnSpc>
                <a:spcPct val="80000"/>
              </a:lnSpc>
              <a:spcBef>
                <a:spcPct val="40000"/>
              </a:spcBef>
              <a:buClr>
                <a:schemeClr val="folHlink"/>
              </a:buClr>
              <a:buSzPct val="85000"/>
              <a:buFont typeface="Wingdings" pitchFamily="-64" charset="2"/>
              <a:buChar char="v"/>
            </a:pPr>
            <a:r>
              <a:rPr lang="en-US" altLang="en-US">
                <a:solidFill>
                  <a:srgbClr val="D2FFDE"/>
                </a:solidFill>
                <a:latin typeface="Arial" charset="0"/>
              </a:rPr>
              <a:t>Light rays bend away from the axis as they pass into the medium with the lower index of refraction (for example, going from glass or water to air or vacuum).</a:t>
            </a:r>
          </a:p>
          <a:p>
            <a:pPr eaLnBrk="1" hangingPunct="1">
              <a:lnSpc>
                <a:spcPct val="80000"/>
              </a:lnSpc>
              <a:spcBef>
                <a:spcPct val="40000"/>
              </a:spcBef>
              <a:buClr>
                <a:schemeClr val="folHlink"/>
              </a:buClr>
              <a:buSzPct val="85000"/>
              <a:buFont typeface="Wingdings" pitchFamily="-64" charset="2"/>
              <a:buChar char="v"/>
            </a:pPr>
            <a:r>
              <a:rPr lang="en-US" altLang="en-US">
                <a:solidFill>
                  <a:srgbClr val="D2FFDE"/>
                </a:solidFill>
                <a:latin typeface="Arial" charset="0"/>
              </a:rPr>
              <a:t>If the rays are bent so much that the angle of refraction is 90º, the refracted ray would just skim the surface.</a:t>
            </a:r>
          </a:p>
          <a:p>
            <a:pPr lvl="1" eaLnBrk="1" hangingPunct="1">
              <a:lnSpc>
                <a:spcPct val="80000"/>
              </a:lnSpc>
              <a:spcBef>
                <a:spcPct val="40000"/>
              </a:spcBef>
              <a:buClr>
                <a:schemeClr val="tx2"/>
              </a:buClr>
              <a:buSzPct val="70000"/>
              <a:buFont typeface="Wingdings" pitchFamily="-64" charset="2"/>
              <a:buChar char="l"/>
            </a:pPr>
            <a:r>
              <a:rPr lang="en-US" altLang="en-US" sz="2000">
                <a:solidFill>
                  <a:srgbClr val="FFD4BA"/>
                </a:solidFill>
                <a:latin typeface="Arial" charset="0"/>
              </a:rPr>
              <a:t>The angle of incidence that produces a 90º angle of refraction is called the </a:t>
            </a:r>
            <a:r>
              <a:rPr lang="en-US" altLang="en-US" sz="2000" b="1" i="1">
                <a:solidFill>
                  <a:srgbClr val="FFBF8A"/>
                </a:solidFill>
                <a:latin typeface="Arial" charset="0"/>
              </a:rPr>
              <a:t>critical angle</a:t>
            </a:r>
            <a:r>
              <a:rPr lang="en-US" altLang="en-US" sz="2000">
                <a:solidFill>
                  <a:srgbClr val="FFD4BA"/>
                </a:solidFill>
                <a:latin typeface="Arial" charset="0"/>
              </a:rPr>
              <a:t> </a:t>
            </a:r>
            <a:r>
              <a:rPr lang="en-US" altLang="en-US" sz="2000">
                <a:solidFill>
                  <a:schemeClr val="tx2"/>
                </a:solidFill>
                <a:latin typeface="Arial" charset="0"/>
                <a:sym typeface="Symbol" charset="2"/>
              </a:rPr>
              <a:t></a:t>
            </a:r>
            <a:r>
              <a:rPr lang="en-US" altLang="en-US" sz="2000" baseline="-25000">
                <a:solidFill>
                  <a:schemeClr val="tx2"/>
                </a:solidFill>
                <a:latin typeface="Arial" charset="0"/>
                <a:sym typeface="Symbol" charset="2"/>
              </a:rPr>
              <a:t>c</a:t>
            </a:r>
            <a:r>
              <a:rPr lang="en-US" altLang="en-US" sz="2000">
                <a:solidFill>
                  <a:srgbClr val="FFD4BA"/>
                </a:solidFill>
                <a:latin typeface="Arial" charset="0"/>
                <a:sym typeface="Symbol" charset="2"/>
              </a:rPr>
              <a:t>.</a:t>
            </a:r>
            <a:endParaRPr lang="en-US" altLang="en-US" sz="2000">
              <a:solidFill>
                <a:srgbClr val="FFD4BA"/>
              </a:solidFill>
              <a:latin typeface="Arial" charset="0"/>
            </a:endParaRPr>
          </a:p>
          <a:p>
            <a:pPr lvl="1" eaLnBrk="1" hangingPunct="1">
              <a:lnSpc>
                <a:spcPct val="80000"/>
              </a:lnSpc>
              <a:spcBef>
                <a:spcPct val="40000"/>
              </a:spcBef>
              <a:buClr>
                <a:schemeClr val="tx2"/>
              </a:buClr>
              <a:buSzPct val="70000"/>
              <a:buFont typeface="Wingdings" pitchFamily="-64" charset="2"/>
              <a:buChar char="l"/>
            </a:pPr>
            <a:r>
              <a:rPr lang="en-US" altLang="en-US" sz="2000">
                <a:solidFill>
                  <a:srgbClr val="FFD4BA"/>
                </a:solidFill>
                <a:latin typeface="Arial" charset="0"/>
              </a:rPr>
              <a:t>Rays incident at angles greater than </a:t>
            </a:r>
            <a:r>
              <a:rPr lang="en-US" altLang="en-US" sz="2000">
                <a:solidFill>
                  <a:srgbClr val="FFD4BA"/>
                </a:solidFill>
                <a:latin typeface="Arial" charset="0"/>
                <a:sym typeface="Symbol" charset="2"/>
              </a:rPr>
              <a:t></a:t>
            </a:r>
            <a:r>
              <a:rPr lang="en-US" altLang="en-US" sz="2000" baseline="-25000">
                <a:solidFill>
                  <a:srgbClr val="FFD4BA"/>
                </a:solidFill>
                <a:latin typeface="Arial" charset="0"/>
                <a:sym typeface="Symbol" charset="2"/>
              </a:rPr>
              <a:t>c</a:t>
            </a:r>
            <a:r>
              <a:rPr lang="en-US" altLang="en-US" sz="2000">
                <a:solidFill>
                  <a:srgbClr val="FFD4BA"/>
                </a:solidFill>
                <a:latin typeface="Arial" charset="0"/>
                <a:sym typeface="Symbol" charset="2"/>
              </a:rPr>
              <a:t> are reflected back inside the </a:t>
            </a:r>
            <a:r>
              <a:rPr lang="en-US" altLang="en-US" sz="2000">
                <a:solidFill>
                  <a:srgbClr val="FFD4BA"/>
                </a:solidFill>
                <a:latin typeface="Arial" charset="0"/>
              </a:rPr>
              <a:t>glass or water.</a:t>
            </a:r>
            <a:endParaRPr lang="en-US" altLang="en-US" sz="2000">
              <a:solidFill>
                <a:srgbClr val="D2FFDE"/>
              </a:solidFill>
              <a:latin typeface="Arial" charset="0"/>
            </a:endParaRPr>
          </a:p>
        </p:txBody>
      </p:sp>
      <p:pic>
        <p:nvPicPr>
          <p:cNvPr id="32772" name="Picture 6" descr="17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389438"/>
            <a:ext cx="8856662"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96133">
                                            <p:txEl>
                                              <p:pRg st="0" end="0"/>
                                            </p:txEl>
                                          </p:spTgt>
                                        </p:tgtEl>
                                        <p:attrNameLst>
                                          <p:attrName>style.visibility</p:attrName>
                                        </p:attrNameLst>
                                      </p:cBhvr>
                                      <p:to>
                                        <p:strVal val="visible"/>
                                      </p:to>
                                    </p:set>
                                    <p:animEffect transition="in" filter="fade">
                                      <p:cBhvr>
                                        <p:cTn id="7" dur="1000"/>
                                        <p:tgtEl>
                                          <p:spTgt spid="2096133">
                                            <p:txEl>
                                              <p:pRg st="0" end="0"/>
                                            </p:txEl>
                                          </p:spTgt>
                                        </p:tgtEl>
                                      </p:cBhvr>
                                    </p:animEffect>
                                    <p:anim calcmode="lin" valueType="num">
                                      <p:cBhvr>
                                        <p:cTn id="8" dur="1000" fill="hold"/>
                                        <p:tgtEl>
                                          <p:spTgt spid="20961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961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96133">
                                            <p:txEl>
                                              <p:pRg st="1" end="1"/>
                                            </p:txEl>
                                          </p:spTgt>
                                        </p:tgtEl>
                                        <p:attrNameLst>
                                          <p:attrName>style.visibility</p:attrName>
                                        </p:attrNameLst>
                                      </p:cBhvr>
                                      <p:to>
                                        <p:strVal val="visible"/>
                                      </p:to>
                                    </p:set>
                                    <p:animEffect transition="in" filter="fade">
                                      <p:cBhvr>
                                        <p:cTn id="14" dur="1000"/>
                                        <p:tgtEl>
                                          <p:spTgt spid="2096133">
                                            <p:txEl>
                                              <p:pRg st="1" end="1"/>
                                            </p:txEl>
                                          </p:spTgt>
                                        </p:tgtEl>
                                      </p:cBhvr>
                                    </p:animEffect>
                                    <p:anim calcmode="lin" valueType="num">
                                      <p:cBhvr>
                                        <p:cTn id="15" dur="1000" fill="hold"/>
                                        <p:tgtEl>
                                          <p:spTgt spid="209613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961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96133">
                                            <p:txEl>
                                              <p:pRg st="2" end="2"/>
                                            </p:txEl>
                                          </p:spTgt>
                                        </p:tgtEl>
                                        <p:attrNameLst>
                                          <p:attrName>style.visibility</p:attrName>
                                        </p:attrNameLst>
                                      </p:cBhvr>
                                      <p:to>
                                        <p:strVal val="visible"/>
                                      </p:to>
                                    </p:set>
                                    <p:animEffect transition="in" filter="fade">
                                      <p:cBhvr>
                                        <p:cTn id="21" dur="1000"/>
                                        <p:tgtEl>
                                          <p:spTgt spid="2096133">
                                            <p:txEl>
                                              <p:pRg st="2" end="2"/>
                                            </p:txEl>
                                          </p:spTgt>
                                        </p:tgtEl>
                                      </p:cBhvr>
                                    </p:animEffect>
                                    <p:anim calcmode="lin" valueType="num">
                                      <p:cBhvr>
                                        <p:cTn id="22" dur="1000" fill="hold"/>
                                        <p:tgtEl>
                                          <p:spTgt spid="209613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961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96133">
                                            <p:txEl>
                                              <p:pRg st="3" end="3"/>
                                            </p:txEl>
                                          </p:spTgt>
                                        </p:tgtEl>
                                        <p:attrNameLst>
                                          <p:attrName>style.visibility</p:attrName>
                                        </p:attrNameLst>
                                      </p:cBhvr>
                                      <p:to>
                                        <p:strVal val="visible"/>
                                      </p:to>
                                    </p:set>
                                    <p:animEffect transition="in" filter="fade">
                                      <p:cBhvr>
                                        <p:cTn id="28" dur="1000"/>
                                        <p:tgtEl>
                                          <p:spTgt spid="2096133">
                                            <p:txEl>
                                              <p:pRg st="3" end="3"/>
                                            </p:txEl>
                                          </p:spTgt>
                                        </p:tgtEl>
                                      </p:cBhvr>
                                    </p:animEffect>
                                    <p:anim calcmode="lin" valueType="num">
                                      <p:cBhvr>
                                        <p:cTn id="29" dur="1000" fill="hold"/>
                                        <p:tgtEl>
                                          <p:spTgt spid="209613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961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613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04800"/>
            <a:ext cx="9144000" cy="579438"/>
          </a:xfrm>
        </p:spPr>
        <p:txBody>
          <a:bodyPr/>
          <a:lstStyle/>
          <a:p>
            <a:pPr eaLnBrk="1" hangingPunct="1"/>
            <a:r>
              <a:rPr lang="en-US" altLang="en-US" sz="3200" smtClean="0"/>
              <a:t>Dispersion</a:t>
            </a:r>
            <a:endParaRPr lang="en-US" altLang="en-US" smtClean="0"/>
          </a:p>
        </p:txBody>
      </p:sp>
      <p:sp>
        <p:nvSpPr>
          <p:cNvPr id="2100227" name="Rectangle 3"/>
          <p:cNvSpPr>
            <a:spLocks noChangeArrowheads="1"/>
          </p:cNvSpPr>
          <p:nvPr/>
        </p:nvSpPr>
        <p:spPr bwMode="auto">
          <a:xfrm>
            <a:off x="225425" y="1219200"/>
            <a:ext cx="891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lnSpc>
                <a:spcPct val="80000"/>
              </a:lnSpc>
              <a:spcBef>
                <a:spcPct val="40000"/>
              </a:spcBef>
              <a:buClr>
                <a:schemeClr val="folHlink"/>
              </a:buClr>
              <a:buSzPct val="85000"/>
              <a:buFont typeface="Wingdings" pitchFamily="-64" charset="2"/>
              <a:buChar char="v"/>
            </a:pPr>
            <a:r>
              <a:rPr lang="en-US" altLang="en-US">
                <a:solidFill>
                  <a:srgbClr val="D2FFDE"/>
                </a:solidFill>
                <a:latin typeface="Arial" charset="0"/>
              </a:rPr>
              <a:t>The index of refraction of a material varies with the wavelength of light.</a:t>
            </a:r>
          </a:p>
          <a:p>
            <a:pPr lvl="1" eaLnBrk="1" hangingPunct="1">
              <a:lnSpc>
                <a:spcPct val="80000"/>
              </a:lnSpc>
              <a:spcBef>
                <a:spcPct val="40000"/>
              </a:spcBef>
              <a:buClr>
                <a:schemeClr val="tx2"/>
              </a:buClr>
              <a:buSzPct val="70000"/>
              <a:buFont typeface="Wingdings" pitchFamily="-64" charset="2"/>
              <a:buChar char="l"/>
            </a:pPr>
            <a:r>
              <a:rPr lang="en-US" altLang="en-US" sz="2000">
                <a:solidFill>
                  <a:srgbClr val="FFD4BA"/>
                </a:solidFill>
                <a:latin typeface="Arial" charset="0"/>
              </a:rPr>
              <a:t>Different wavelengths are bent by different amounts.</a:t>
            </a:r>
          </a:p>
          <a:p>
            <a:pPr lvl="1" eaLnBrk="1" hangingPunct="1">
              <a:lnSpc>
                <a:spcPct val="80000"/>
              </a:lnSpc>
              <a:spcBef>
                <a:spcPct val="40000"/>
              </a:spcBef>
              <a:buClr>
                <a:schemeClr val="tx2"/>
              </a:buClr>
              <a:buSzPct val="70000"/>
              <a:buFont typeface="Wingdings" pitchFamily="-64" charset="2"/>
              <a:buChar char="l"/>
            </a:pPr>
            <a:r>
              <a:rPr lang="en-US" altLang="en-US" sz="2000">
                <a:solidFill>
                  <a:srgbClr val="FFD4BA"/>
                </a:solidFill>
                <a:latin typeface="Arial" charset="0"/>
              </a:rPr>
              <a:t>The wavelength is associated with the color that we perceive.</a:t>
            </a:r>
          </a:p>
          <a:p>
            <a:pPr lvl="1" eaLnBrk="1" hangingPunct="1">
              <a:lnSpc>
                <a:spcPct val="80000"/>
              </a:lnSpc>
              <a:spcBef>
                <a:spcPct val="40000"/>
              </a:spcBef>
              <a:buClr>
                <a:schemeClr val="tx2"/>
              </a:buClr>
              <a:buSzPct val="70000"/>
              <a:buFont typeface="Wingdings" pitchFamily="-64" charset="2"/>
              <a:buChar char="l"/>
            </a:pPr>
            <a:r>
              <a:rPr lang="en-US" altLang="en-US" sz="2000">
                <a:solidFill>
                  <a:srgbClr val="FFD4BA"/>
                </a:solidFill>
                <a:latin typeface="Arial" charset="0"/>
              </a:rPr>
              <a:t>Blue light is bent the most, and red light is bent the least.</a:t>
            </a:r>
          </a:p>
          <a:p>
            <a:pPr eaLnBrk="1" hangingPunct="1">
              <a:lnSpc>
                <a:spcPct val="80000"/>
              </a:lnSpc>
              <a:spcBef>
                <a:spcPct val="40000"/>
              </a:spcBef>
              <a:buClr>
                <a:schemeClr val="folHlink"/>
              </a:buClr>
              <a:buSzPct val="85000"/>
              <a:buFont typeface="Wingdings" pitchFamily="-64" charset="2"/>
              <a:buChar char="v"/>
            </a:pPr>
            <a:r>
              <a:rPr lang="en-US" altLang="en-US">
                <a:solidFill>
                  <a:srgbClr val="D2FFDE"/>
                </a:solidFill>
                <a:latin typeface="Arial" charset="0"/>
              </a:rPr>
              <a:t>Light is bent toward the normal as it enters a prism, and away from the normal as it exits the prism.</a:t>
            </a:r>
          </a:p>
          <a:p>
            <a:pPr eaLnBrk="1" hangingPunct="1">
              <a:lnSpc>
                <a:spcPct val="80000"/>
              </a:lnSpc>
              <a:spcBef>
                <a:spcPct val="40000"/>
              </a:spcBef>
              <a:buClr>
                <a:schemeClr val="folHlink"/>
              </a:buClr>
              <a:buSzPct val="85000"/>
              <a:buFont typeface="Wingdings" pitchFamily="-64" charset="2"/>
              <a:buChar char="v"/>
            </a:pPr>
            <a:r>
              <a:rPr lang="en-US" altLang="en-US">
                <a:solidFill>
                  <a:srgbClr val="D2FFDE"/>
                </a:solidFill>
                <a:latin typeface="Arial" charset="0"/>
              </a:rPr>
              <a:t>Blue rays are bent the most.</a:t>
            </a:r>
          </a:p>
          <a:p>
            <a:pPr eaLnBrk="1" hangingPunct="1">
              <a:lnSpc>
                <a:spcPct val="80000"/>
              </a:lnSpc>
              <a:spcBef>
                <a:spcPct val="40000"/>
              </a:spcBef>
              <a:buClr>
                <a:schemeClr val="folHlink"/>
              </a:buClr>
              <a:buSzPct val="85000"/>
              <a:buFont typeface="Wingdings" pitchFamily="-64" charset="2"/>
              <a:buChar char="v"/>
            </a:pPr>
            <a:r>
              <a:rPr lang="en-US" altLang="en-US">
                <a:solidFill>
                  <a:srgbClr val="D2FFDE"/>
                </a:solidFill>
                <a:latin typeface="Arial" charset="0"/>
              </a:rPr>
              <a:t>This is called </a:t>
            </a:r>
            <a:r>
              <a:rPr lang="en-US" altLang="en-US" b="1" i="1">
                <a:solidFill>
                  <a:schemeClr val="accent1"/>
                </a:solidFill>
                <a:latin typeface="Arial" charset="0"/>
              </a:rPr>
              <a:t>dispersion</a:t>
            </a:r>
            <a:r>
              <a:rPr lang="en-US" altLang="en-US">
                <a:solidFill>
                  <a:srgbClr val="D2FFDE"/>
                </a:solidFill>
                <a:latin typeface="Arial" charset="0"/>
              </a:rPr>
              <a:t>.</a:t>
            </a:r>
          </a:p>
        </p:txBody>
      </p:sp>
      <p:pic>
        <p:nvPicPr>
          <p:cNvPr id="33796" name="Picture 5" descr="17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608513"/>
            <a:ext cx="4352925"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17_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727450"/>
            <a:ext cx="37338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00227">
                                            <p:txEl>
                                              <p:pRg st="0" end="0"/>
                                            </p:txEl>
                                          </p:spTgt>
                                        </p:tgtEl>
                                        <p:attrNameLst>
                                          <p:attrName>style.visibility</p:attrName>
                                        </p:attrNameLst>
                                      </p:cBhvr>
                                      <p:to>
                                        <p:strVal val="visible"/>
                                      </p:to>
                                    </p:set>
                                    <p:animEffect transition="in" filter="fade">
                                      <p:cBhvr>
                                        <p:cTn id="7" dur="1000"/>
                                        <p:tgtEl>
                                          <p:spTgt spid="2100227">
                                            <p:txEl>
                                              <p:pRg st="0" end="0"/>
                                            </p:txEl>
                                          </p:spTgt>
                                        </p:tgtEl>
                                      </p:cBhvr>
                                    </p:animEffect>
                                    <p:anim calcmode="lin" valueType="num">
                                      <p:cBhvr>
                                        <p:cTn id="8" dur="1000" fill="hold"/>
                                        <p:tgtEl>
                                          <p:spTgt spid="2100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00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00227">
                                            <p:txEl>
                                              <p:pRg st="1" end="1"/>
                                            </p:txEl>
                                          </p:spTgt>
                                        </p:tgtEl>
                                        <p:attrNameLst>
                                          <p:attrName>style.visibility</p:attrName>
                                        </p:attrNameLst>
                                      </p:cBhvr>
                                      <p:to>
                                        <p:strVal val="visible"/>
                                      </p:to>
                                    </p:set>
                                    <p:animEffect transition="in" filter="fade">
                                      <p:cBhvr>
                                        <p:cTn id="14" dur="1000"/>
                                        <p:tgtEl>
                                          <p:spTgt spid="2100227">
                                            <p:txEl>
                                              <p:pRg st="1" end="1"/>
                                            </p:txEl>
                                          </p:spTgt>
                                        </p:tgtEl>
                                      </p:cBhvr>
                                    </p:animEffect>
                                    <p:anim calcmode="lin" valueType="num">
                                      <p:cBhvr>
                                        <p:cTn id="15" dur="1000" fill="hold"/>
                                        <p:tgtEl>
                                          <p:spTgt spid="21002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00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00227">
                                            <p:txEl>
                                              <p:pRg st="2" end="2"/>
                                            </p:txEl>
                                          </p:spTgt>
                                        </p:tgtEl>
                                        <p:attrNameLst>
                                          <p:attrName>style.visibility</p:attrName>
                                        </p:attrNameLst>
                                      </p:cBhvr>
                                      <p:to>
                                        <p:strVal val="visible"/>
                                      </p:to>
                                    </p:set>
                                    <p:animEffect transition="in" filter="fade">
                                      <p:cBhvr>
                                        <p:cTn id="21" dur="1000"/>
                                        <p:tgtEl>
                                          <p:spTgt spid="2100227">
                                            <p:txEl>
                                              <p:pRg st="2" end="2"/>
                                            </p:txEl>
                                          </p:spTgt>
                                        </p:tgtEl>
                                      </p:cBhvr>
                                    </p:animEffect>
                                    <p:anim calcmode="lin" valueType="num">
                                      <p:cBhvr>
                                        <p:cTn id="22" dur="1000" fill="hold"/>
                                        <p:tgtEl>
                                          <p:spTgt spid="21002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00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00227">
                                            <p:txEl>
                                              <p:pRg st="3" end="3"/>
                                            </p:txEl>
                                          </p:spTgt>
                                        </p:tgtEl>
                                        <p:attrNameLst>
                                          <p:attrName>style.visibility</p:attrName>
                                        </p:attrNameLst>
                                      </p:cBhvr>
                                      <p:to>
                                        <p:strVal val="visible"/>
                                      </p:to>
                                    </p:set>
                                    <p:animEffect transition="in" filter="fade">
                                      <p:cBhvr>
                                        <p:cTn id="28" dur="1000"/>
                                        <p:tgtEl>
                                          <p:spTgt spid="2100227">
                                            <p:txEl>
                                              <p:pRg st="3" end="3"/>
                                            </p:txEl>
                                          </p:spTgt>
                                        </p:tgtEl>
                                      </p:cBhvr>
                                    </p:animEffect>
                                    <p:anim calcmode="lin" valueType="num">
                                      <p:cBhvr>
                                        <p:cTn id="29" dur="1000" fill="hold"/>
                                        <p:tgtEl>
                                          <p:spTgt spid="21002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002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00227">
                                            <p:txEl>
                                              <p:pRg st="4" end="4"/>
                                            </p:txEl>
                                          </p:spTgt>
                                        </p:tgtEl>
                                        <p:attrNameLst>
                                          <p:attrName>style.visibility</p:attrName>
                                        </p:attrNameLst>
                                      </p:cBhvr>
                                      <p:to>
                                        <p:strVal val="visible"/>
                                      </p:to>
                                    </p:set>
                                    <p:animEffect transition="in" filter="fade">
                                      <p:cBhvr>
                                        <p:cTn id="35" dur="1000"/>
                                        <p:tgtEl>
                                          <p:spTgt spid="2100227">
                                            <p:txEl>
                                              <p:pRg st="4" end="4"/>
                                            </p:txEl>
                                          </p:spTgt>
                                        </p:tgtEl>
                                      </p:cBhvr>
                                    </p:animEffect>
                                    <p:anim calcmode="lin" valueType="num">
                                      <p:cBhvr>
                                        <p:cTn id="36" dur="1000" fill="hold"/>
                                        <p:tgtEl>
                                          <p:spTgt spid="21002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002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00227">
                                            <p:txEl>
                                              <p:pRg st="5" end="5"/>
                                            </p:txEl>
                                          </p:spTgt>
                                        </p:tgtEl>
                                        <p:attrNameLst>
                                          <p:attrName>style.visibility</p:attrName>
                                        </p:attrNameLst>
                                      </p:cBhvr>
                                      <p:to>
                                        <p:strVal val="visible"/>
                                      </p:to>
                                    </p:set>
                                    <p:animEffect transition="in" filter="fade">
                                      <p:cBhvr>
                                        <p:cTn id="42" dur="1000"/>
                                        <p:tgtEl>
                                          <p:spTgt spid="2100227">
                                            <p:txEl>
                                              <p:pRg st="5" end="5"/>
                                            </p:txEl>
                                          </p:spTgt>
                                        </p:tgtEl>
                                      </p:cBhvr>
                                    </p:animEffect>
                                    <p:anim calcmode="lin" valueType="num">
                                      <p:cBhvr>
                                        <p:cTn id="43" dur="1000" fill="hold"/>
                                        <p:tgtEl>
                                          <p:spTgt spid="210022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002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00227">
                                            <p:txEl>
                                              <p:pRg st="6" end="6"/>
                                            </p:txEl>
                                          </p:spTgt>
                                        </p:tgtEl>
                                        <p:attrNameLst>
                                          <p:attrName>style.visibility</p:attrName>
                                        </p:attrNameLst>
                                      </p:cBhvr>
                                      <p:to>
                                        <p:strVal val="visible"/>
                                      </p:to>
                                    </p:set>
                                    <p:animEffect transition="in" filter="fade">
                                      <p:cBhvr>
                                        <p:cTn id="49" dur="1000"/>
                                        <p:tgtEl>
                                          <p:spTgt spid="2100227">
                                            <p:txEl>
                                              <p:pRg st="6" end="6"/>
                                            </p:txEl>
                                          </p:spTgt>
                                        </p:tgtEl>
                                      </p:cBhvr>
                                    </p:animEffect>
                                    <p:anim calcmode="lin" valueType="num">
                                      <p:cBhvr>
                                        <p:cTn id="50" dur="1000" fill="hold"/>
                                        <p:tgtEl>
                                          <p:spTgt spid="210022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10022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7"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34819" name="Rectangle 6"/>
          <p:cNvSpPr>
            <a:spLocks noGrp="1" noChangeArrowheads="1"/>
          </p:cNvSpPr>
          <p:nvPr>
            <p:ph type="title"/>
          </p:nvPr>
        </p:nvSpPr>
        <p:spPr>
          <a:xfrm>
            <a:off x="0" y="796925"/>
            <a:ext cx="9144000" cy="1066800"/>
          </a:xfrm>
          <a:noFill/>
        </p:spPr>
        <p:txBody>
          <a:bodyPr/>
          <a:lstStyle/>
          <a:p>
            <a:pPr eaLnBrk="1" hangingPunct="1"/>
            <a:r>
              <a:rPr lang="en-US" altLang="en-US" sz="3200" smtClean="0">
                <a:solidFill>
                  <a:srgbClr val="EFFF5D"/>
                </a:solidFill>
                <a:latin typeface="Comic Sans MS" pitchFamily="-64" charset="0"/>
              </a:rPr>
              <a:t>How is a rainbow formed?</a:t>
            </a:r>
            <a:br>
              <a:rPr lang="en-US" altLang="en-US" sz="3200" smtClean="0">
                <a:solidFill>
                  <a:srgbClr val="EFFF5D"/>
                </a:solidFill>
                <a:latin typeface="Comic Sans MS" pitchFamily="-64" charset="0"/>
              </a:rPr>
            </a:br>
            <a:r>
              <a:rPr lang="en-US" altLang="en-US" sz="3200" smtClean="0">
                <a:solidFill>
                  <a:srgbClr val="EFFF5D"/>
                </a:solidFill>
                <a:latin typeface="Comic Sans MS" pitchFamily="-64" charset="0"/>
              </a:rPr>
              <a:t>Where should you look to see a rainbow?</a:t>
            </a:r>
            <a:endParaRPr lang="en-US" altLang="en-US" smtClean="0"/>
          </a:p>
        </p:txBody>
      </p:sp>
      <p:pic>
        <p:nvPicPr>
          <p:cNvPr id="34820" name="Picture 7" descr="epb17_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602932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p:cNvSpPr>
            <a:spLocks noGrp="1" noChangeArrowheads="1"/>
          </p:cNvSpPr>
          <p:nvPr>
            <p:ph type="body" idx="1"/>
          </p:nvPr>
        </p:nvSpPr>
        <p:spPr>
          <a:xfrm>
            <a:off x="228600" y="381000"/>
            <a:ext cx="8915400" cy="6019800"/>
          </a:xfrm>
        </p:spPr>
        <p:txBody>
          <a:bodyPr/>
          <a:lstStyle/>
          <a:p>
            <a:pPr eaLnBrk="1" hangingPunct="1">
              <a:lnSpc>
                <a:spcPct val="80000"/>
              </a:lnSpc>
              <a:spcBef>
                <a:spcPct val="40000"/>
              </a:spcBef>
            </a:pPr>
            <a:r>
              <a:rPr lang="en-US" altLang="en-US" sz="2800" smtClean="0">
                <a:solidFill>
                  <a:srgbClr val="F7FF88"/>
                </a:solidFill>
              </a:rPr>
              <a:t>When a light ray strikes the first surface of a raindrop, some of it is refracted into the drop.</a:t>
            </a:r>
          </a:p>
          <a:p>
            <a:pPr eaLnBrk="1" hangingPunct="1">
              <a:lnSpc>
                <a:spcPct val="80000"/>
              </a:lnSpc>
              <a:spcBef>
                <a:spcPct val="40000"/>
              </a:spcBef>
            </a:pPr>
            <a:r>
              <a:rPr lang="en-US" altLang="en-US" sz="2800" smtClean="0">
                <a:solidFill>
                  <a:srgbClr val="F7FF88"/>
                </a:solidFill>
              </a:rPr>
              <a:t>Blue light is bent more than red at this surface, producing dispersion.</a:t>
            </a:r>
          </a:p>
          <a:p>
            <a:pPr eaLnBrk="1" hangingPunct="1">
              <a:lnSpc>
                <a:spcPct val="80000"/>
              </a:lnSpc>
              <a:spcBef>
                <a:spcPct val="40000"/>
              </a:spcBef>
            </a:pPr>
            <a:r>
              <a:rPr lang="en-US" altLang="en-US" sz="2800" smtClean="0">
                <a:solidFill>
                  <a:srgbClr val="F7FF88"/>
                </a:solidFill>
              </a:rPr>
              <a:t>The light rays then travel through the drop and strike its back surface, where </a:t>
            </a:r>
          </a:p>
          <a:p>
            <a:pPr eaLnBrk="1" hangingPunct="1">
              <a:lnSpc>
                <a:spcPct val="80000"/>
              </a:lnSpc>
              <a:spcBef>
                <a:spcPct val="0"/>
              </a:spcBef>
              <a:buFont typeface="Wingdings" pitchFamily="-64" charset="2"/>
              <a:buNone/>
            </a:pPr>
            <a:r>
              <a:rPr lang="en-US" altLang="en-US" sz="2800" smtClean="0">
                <a:solidFill>
                  <a:srgbClr val="F7FF88"/>
                </a:solidFill>
              </a:rPr>
              <a:t>	they are partially reflected.</a:t>
            </a:r>
          </a:p>
          <a:p>
            <a:pPr eaLnBrk="1" hangingPunct="1">
              <a:lnSpc>
                <a:spcPct val="80000"/>
              </a:lnSpc>
              <a:spcBef>
                <a:spcPct val="40000"/>
              </a:spcBef>
            </a:pPr>
            <a:r>
              <a:rPr lang="en-US" altLang="en-US" sz="2800" smtClean="0">
                <a:solidFill>
                  <a:srgbClr val="F7FF88"/>
                </a:solidFill>
              </a:rPr>
              <a:t>Some of the light passes </a:t>
            </a:r>
          </a:p>
          <a:p>
            <a:pPr eaLnBrk="1" hangingPunct="1">
              <a:lnSpc>
                <a:spcPct val="80000"/>
              </a:lnSpc>
              <a:spcBef>
                <a:spcPct val="0"/>
              </a:spcBef>
              <a:buFont typeface="Wingdings" pitchFamily="-64" charset="2"/>
              <a:buNone/>
            </a:pPr>
            <a:r>
              <a:rPr lang="en-US" altLang="en-US" sz="2800" smtClean="0">
                <a:solidFill>
                  <a:srgbClr val="F7FF88"/>
                </a:solidFill>
              </a:rPr>
              <a:t>	out of the drop, and some </a:t>
            </a:r>
          </a:p>
          <a:p>
            <a:pPr eaLnBrk="1" hangingPunct="1">
              <a:lnSpc>
                <a:spcPct val="80000"/>
              </a:lnSpc>
              <a:spcBef>
                <a:spcPct val="0"/>
              </a:spcBef>
              <a:buFont typeface="Wingdings" pitchFamily="-64" charset="2"/>
              <a:buNone/>
            </a:pPr>
            <a:r>
              <a:rPr lang="en-US" altLang="en-US" sz="2800" smtClean="0">
                <a:solidFill>
                  <a:srgbClr val="F7FF88"/>
                </a:solidFill>
              </a:rPr>
              <a:t>	is reflected back toward </a:t>
            </a:r>
          </a:p>
          <a:p>
            <a:pPr eaLnBrk="1" hangingPunct="1">
              <a:lnSpc>
                <a:spcPct val="80000"/>
              </a:lnSpc>
              <a:spcBef>
                <a:spcPct val="0"/>
              </a:spcBef>
              <a:buFont typeface="Wingdings" pitchFamily="-64" charset="2"/>
              <a:buNone/>
            </a:pPr>
            <a:r>
              <a:rPr lang="en-US" altLang="en-US" sz="2800" smtClean="0">
                <a:solidFill>
                  <a:srgbClr val="F7FF88"/>
                </a:solidFill>
              </a:rPr>
              <a:t>	the front surface.</a:t>
            </a:r>
          </a:p>
          <a:p>
            <a:pPr eaLnBrk="1" hangingPunct="1">
              <a:lnSpc>
                <a:spcPct val="80000"/>
              </a:lnSpc>
              <a:spcBef>
                <a:spcPct val="40000"/>
              </a:spcBef>
            </a:pPr>
            <a:r>
              <a:rPr lang="en-US" altLang="en-US" sz="2800" smtClean="0">
                <a:solidFill>
                  <a:srgbClr val="F7FF88"/>
                </a:solidFill>
              </a:rPr>
              <a:t>At the front surface, the </a:t>
            </a:r>
          </a:p>
          <a:p>
            <a:pPr eaLnBrk="1" hangingPunct="1">
              <a:lnSpc>
                <a:spcPct val="80000"/>
              </a:lnSpc>
              <a:spcBef>
                <a:spcPct val="0"/>
              </a:spcBef>
              <a:buFont typeface="Wingdings" pitchFamily="-64" charset="2"/>
              <a:buNone/>
            </a:pPr>
            <a:r>
              <a:rPr lang="en-US" altLang="en-US" sz="2800" smtClean="0">
                <a:solidFill>
                  <a:srgbClr val="F7FF88"/>
                </a:solidFill>
              </a:rPr>
              <a:t>	light rays are refracted </a:t>
            </a:r>
          </a:p>
          <a:p>
            <a:pPr eaLnBrk="1" hangingPunct="1">
              <a:lnSpc>
                <a:spcPct val="80000"/>
              </a:lnSpc>
              <a:spcBef>
                <a:spcPct val="0"/>
              </a:spcBef>
              <a:buFont typeface="Wingdings" pitchFamily="-64" charset="2"/>
              <a:buNone/>
            </a:pPr>
            <a:r>
              <a:rPr lang="en-US" altLang="en-US" sz="2800" smtClean="0">
                <a:solidFill>
                  <a:srgbClr val="F7FF88"/>
                </a:solidFill>
              </a:rPr>
              <a:t>	again, with blue light again </a:t>
            </a:r>
          </a:p>
          <a:p>
            <a:pPr eaLnBrk="1" hangingPunct="1">
              <a:lnSpc>
                <a:spcPct val="80000"/>
              </a:lnSpc>
              <a:spcBef>
                <a:spcPct val="0"/>
              </a:spcBef>
              <a:buFont typeface="Wingdings" pitchFamily="-64" charset="2"/>
              <a:buNone/>
            </a:pPr>
            <a:r>
              <a:rPr lang="en-US" altLang="en-US" sz="2800" smtClean="0">
                <a:solidFill>
                  <a:srgbClr val="F7FF88"/>
                </a:solidFill>
              </a:rPr>
              <a:t>	being bent the most.</a:t>
            </a:r>
          </a:p>
        </p:txBody>
      </p:sp>
      <p:sp>
        <p:nvSpPr>
          <p:cNvPr id="35843" name="Rectangle 3"/>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pic>
        <p:nvPicPr>
          <p:cNvPr id="35844" name="Picture 5" descr="epb17_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3979863"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04322">
                                            <p:txEl>
                                              <p:pRg st="0" end="0"/>
                                            </p:txEl>
                                          </p:spTgt>
                                        </p:tgtEl>
                                        <p:attrNameLst>
                                          <p:attrName>style.visibility</p:attrName>
                                        </p:attrNameLst>
                                      </p:cBhvr>
                                      <p:to>
                                        <p:strVal val="visible"/>
                                      </p:to>
                                    </p:set>
                                    <p:animEffect transition="in" filter="fade">
                                      <p:cBhvr>
                                        <p:cTn id="7" dur="1000"/>
                                        <p:tgtEl>
                                          <p:spTgt spid="2104322">
                                            <p:txEl>
                                              <p:pRg st="0" end="0"/>
                                            </p:txEl>
                                          </p:spTgt>
                                        </p:tgtEl>
                                      </p:cBhvr>
                                    </p:animEffect>
                                    <p:anim calcmode="lin" valueType="num">
                                      <p:cBhvr>
                                        <p:cTn id="8" dur="1000" fill="hold"/>
                                        <p:tgtEl>
                                          <p:spTgt spid="21043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043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04322">
                                            <p:txEl>
                                              <p:pRg st="1" end="1"/>
                                            </p:txEl>
                                          </p:spTgt>
                                        </p:tgtEl>
                                        <p:attrNameLst>
                                          <p:attrName>style.visibility</p:attrName>
                                        </p:attrNameLst>
                                      </p:cBhvr>
                                      <p:to>
                                        <p:strVal val="visible"/>
                                      </p:to>
                                    </p:set>
                                    <p:animEffect transition="in" filter="fade">
                                      <p:cBhvr>
                                        <p:cTn id="14" dur="1000"/>
                                        <p:tgtEl>
                                          <p:spTgt spid="2104322">
                                            <p:txEl>
                                              <p:pRg st="1" end="1"/>
                                            </p:txEl>
                                          </p:spTgt>
                                        </p:tgtEl>
                                      </p:cBhvr>
                                    </p:animEffect>
                                    <p:anim calcmode="lin" valueType="num">
                                      <p:cBhvr>
                                        <p:cTn id="15" dur="1000" fill="hold"/>
                                        <p:tgtEl>
                                          <p:spTgt spid="21043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043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04322">
                                            <p:txEl>
                                              <p:pRg st="2" end="2"/>
                                            </p:txEl>
                                          </p:spTgt>
                                        </p:tgtEl>
                                        <p:attrNameLst>
                                          <p:attrName>style.visibility</p:attrName>
                                        </p:attrNameLst>
                                      </p:cBhvr>
                                      <p:to>
                                        <p:strVal val="visible"/>
                                      </p:to>
                                    </p:set>
                                    <p:animEffect transition="in" filter="fade">
                                      <p:cBhvr>
                                        <p:cTn id="21" dur="1000"/>
                                        <p:tgtEl>
                                          <p:spTgt spid="2104322">
                                            <p:txEl>
                                              <p:pRg st="2" end="2"/>
                                            </p:txEl>
                                          </p:spTgt>
                                        </p:tgtEl>
                                      </p:cBhvr>
                                    </p:animEffect>
                                    <p:anim calcmode="lin" valueType="num">
                                      <p:cBhvr>
                                        <p:cTn id="22" dur="1000" fill="hold"/>
                                        <p:tgtEl>
                                          <p:spTgt spid="21043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0432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04322">
                                            <p:txEl>
                                              <p:pRg st="3" end="3"/>
                                            </p:txEl>
                                          </p:spTgt>
                                        </p:tgtEl>
                                        <p:attrNameLst>
                                          <p:attrName>style.visibility</p:attrName>
                                        </p:attrNameLst>
                                      </p:cBhvr>
                                      <p:to>
                                        <p:strVal val="visible"/>
                                      </p:to>
                                    </p:set>
                                    <p:animEffect transition="in" filter="fade">
                                      <p:cBhvr>
                                        <p:cTn id="26" dur="1000"/>
                                        <p:tgtEl>
                                          <p:spTgt spid="2104322">
                                            <p:txEl>
                                              <p:pRg st="3" end="3"/>
                                            </p:txEl>
                                          </p:spTgt>
                                        </p:tgtEl>
                                      </p:cBhvr>
                                    </p:animEffect>
                                    <p:anim calcmode="lin" valueType="num">
                                      <p:cBhvr>
                                        <p:cTn id="27" dur="1000" fill="hold"/>
                                        <p:tgtEl>
                                          <p:spTgt spid="210432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1043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04322">
                                            <p:txEl>
                                              <p:pRg st="4" end="4"/>
                                            </p:txEl>
                                          </p:spTgt>
                                        </p:tgtEl>
                                        <p:attrNameLst>
                                          <p:attrName>style.visibility</p:attrName>
                                        </p:attrNameLst>
                                      </p:cBhvr>
                                      <p:to>
                                        <p:strVal val="visible"/>
                                      </p:to>
                                    </p:set>
                                    <p:animEffect transition="in" filter="fade">
                                      <p:cBhvr>
                                        <p:cTn id="33" dur="1000"/>
                                        <p:tgtEl>
                                          <p:spTgt spid="2104322">
                                            <p:txEl>
                                              <p:pRg st="4" end="4"/>
                                            </p:txEl>
                                          </p:spTgt>
                                        </p:tgtEl>
                                      </p:cBhvr>
                                    </p:animEffect>
                                    <p:anim calcmode="lin" valueType="num">
                                      <p:cBhvr>
                                        <p:cTn id="34" dur="1000" fill="hold"/>
                                        <p:tgtEl>
                                          <p:spTgt spid="210432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10432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04322">
                                            <p:txEl>
                                              <p:pRg st="5" end="5"/>
                                            </p:txEl>
                                          </p:spTgt>
                                        </p:tgtEl>
                                        <p:attrNameLst>
                                          <p:attrName>style.visibility</p:attrName>
                                        </p:attrNameLst>
                                      </p:cBhvr>
                                      <p:to>
                                        <p:strVal val="visible"/>
                                      </p:to>
                                    </p:set>
                                    <p:animEffect transition="in" filter="fade">
                                      <p:cBhvr>
                                        <p:cTn id="38" dur="1000"/>
                                        <p:tgtEl>
                                          <p:spTgt spid="2104322">
                                            <p:txEl>
                                              <p:pRg st="5" end="5"/>
                                            </p:txEl>
                                          </p:spTgt>
                                        </p:tgtEl>
                                      </p:cBhvr>
                                    </p:animEffect>
                                    <p:anim calcmode="lin" valueType="num">
                                      <p:cBhvr>
                                        <p:cTn id="39" dur="1000" fill="hold"/>
                                        <p:tgtEl>
                                          <p:spTgt spid="210432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104322">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104322">
                                            <p:txEl>
                                              <p:pRg st="6" end="6"/>
                                            </p:txEl>
                                          </p:spTgt>
                                        </p:tgtEl>
                                        <p:attrNameLst>
                                          <p:attrName>style.visibility</p:attrName>
                                        </p:attrNameLst>
                                      </p:cBhvr>
                                      <p:to>
                                        <p:strVal val="visible"/>
                                      </p:to>
                                    </p:set>
                                    <p:animEffect transition="in" filter="fade">
                                      <p:cBhvr>
                                        <p:cTn id="43" dur="1000"/>
                                        <p:tgtEl>
                                          <p:spTgt spid="2104322">
                                            <p:txEl>
                                              <p:pRg st="6" end="6"/>
                                            </p:txEl>
                                          </p:spTgt>
                                        </p:tgtEl>
                                      </p:cBhvr>
                                    </p:animEffect>
                                    <p:anim calcmode="lin" valueType="num">
                                      <p:cBhvr>
                                        <p:cTn id="44" dur="1000" fill="hold"/>
                                        <p:tgtEl>
                                          <p:spTgt spid="210432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104322">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04322">
                                            <p:txEl>
                                              <p:pRg st="7" end="7"/>
                                            </p:txEl>
                                          </p:spTgt>
                                        </p:tgtEl>
                                        <p:attrNameLst>
                                          <p:attrName>style.visibility</p:attrName>
                                        </p:attrNameLst>
                                      </p:cBhvr>
                                      <p:to>
                                        <p:strVal val="visible"/>
                                      </p:to>
                                    </p:set>
                                    <p:animEffect transition="in" filter="fade">
                                      <p:cBhvr>
                                        <p:cTn id="48" dur="1000"/>
                                        <p:tgtEl>
                                          <p:spTgt spid="2104322">
                                            <p:txEl>
                                              <p:pRg st="7" end="7"/>
                                            </p:txEl>
                                          </p:spTgt>
                                        </p:tgtEl>
                                      </p:cBhvr>
                                    </p:animEffect>
                                    <p:anim calcmode="lin" valueType="num">
                                      <p:cBhvr>
                                        <p:cTn id="49" dur="1000" fill="hold"/>
                                        <p:tgtEl>
                                          <p:spTgt spid="210432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10432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104322">
                                            <p:txEl>
                                              <p:pRg st="8" end="8"/>
                                            </p:txEl>
                                          </p:spTgt>
                                        </p:tgtEl>
                                        <p:attrNameLst>
                                          <p:attrName>style.visibility</p:attrName>
                                        </p:attrNameLst>
                                      </p:cBhvr>
                                      <p:to>
                                        <p:strVal val="visible"/>
                                      </p:to>
                                    </p:set>
                                    <p:animEffect transition="in" filter="fade">
                                      <p:cBhvr>
                                        <p:cTn id="55" dur="1000"/>
                                        <p:tgtEl>
                                          <p:spTgt spid="2104322">
                                            <p:txEl>
                                              <p:pRg st="8" end="8"/>
                                            </p:txEl>
                                          </p:spTgt>
                                        </p:tgtEl>
                                      </p:cBhvr>
                                    </p:animEffect>
                                    <p:anim calcmode="lin" valueType="num">
                                      <p:cBhvr>
                                        <p:cTn id="56" dur="1000" fill="hold"/>
                                        <p:tgtEl>
                                          <p:spTgt spid="2104322">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2104322">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04322">
                                            <p:txEl>
                                              <p:pRg st="9" end="9"/>
                                            </p:txEl>
                                          </p:spTgt>
                                        </p:tgtEl>
                                        <p:attrNameLst>
                                          <p:attrName>style.visibility</p:attrName>
                                        </p:attrNameLst>
                                      </p:cBhvr>
                                      <p:to>
                                        <p:strVal val="visible"/>
                                      </p:to>
                                    </p:set>
                                    <p:animEffect transition="in" filter="fade">
                                      <p:cBhvr>
                                        <p:cTn id="60" dur="1000"/>
                                        <p:tgtEl>
                                          <p:spTgt spid="2104322">
                                            <p:txEl>
                                              <p:pRg st="9" end="9"/>
                                            </p:txEl>
                                          </p:spTgt>
                                        </p:tgtEl>
                                      </p:cBhvr>
                                    </p:animEffect>
                                    <p:anim calcmode="lin" valueType="num">
                                      <p:cBhvr>
                                        <p:cTn id="61" dur="1000" fill="hold"/>
                                        <p:tgtEl>
                                          <p:spTgt spid="2104322">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2104322">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104322">
                                            <p:txEl>
                                              <p:pRg st="10" end="10"/>
                                            </p:txEl>
                                          </p:spTgt>
                                        </p:tgtEl>
                                        <p:attrNameLst>
                                          <p:attrName>style.visibility</p:attrName>
                                        </p:attrNameLst>
                                      </p:cBhvr>
                                      <p:to>
                                        <p:strVal val="visible"/>
                                      </p:to>
                                    </p:set>
                                    <p:animEffect transition="in" filter="fade">
                                      <p:cBhvr>
                                        <p:cTn id="65" dur="1000"/>
                                        <p:tgtEl>
                                          <p:spTgt spid="2104322">
                                            <p:txEl>
                                              <p:pRg st="10" end="10"/>
                                            </p:txEl>
                                          </p:spTgt>
                                        </p:tgtEl>
                                      </p:cBhvr>
                                    </p:animEffect>
                                    <p:anim calcmode="lin" valueType="num">
                                      <p:cBhvr>
                                        <p:cTn id="66" dur="1000" fill="hold"/>
                                        <p:tgtEl>
                                          <p:spTgt spid="2104322">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2104322">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104322">
                                            <p:txEl>
                                              <p:pRg st="11" end="11"/>
                                            </p:txEl>
                                          </p:spTgt>
                                        </p:tgtEl>
                                        <p:attrNameLst>
                                          <p:attrName>style.visibility</p:attrName>
                                        </p:attrNameLst>
                                      </p:cBhvr>
                                      <p:to>
                                        <p:strVal val="visible"/>
                                      </p:to>
                                    </p:set>
                                    <p:animEffect transition="in" filter="fade">
                                      <p:cBhvr>
                                        <p:cTn id="70" dur="1000"/>
                                        <p:tgtEl>
                                          <p:spTgt spid="2104322">
                                            <p:txEl>
                                              <p:pRg st="11" end="11"/>
                                            </p:txEl>
                                          </p:spTgt>
                                        </p:tgtEl>
                                      </p:cBhvr>
                                    </p:animEffect>
                                    <p:anim calcmode="lin" valueType="num">
                                      <p:cBhvr>
                                        <p:cTn id="71" dur="1000" fill="hold"/>
                                        <p:tgtEl>
                                          <p:spTgt spid="2104322">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210432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4322"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6370" name="Rectangle 2"/>
          <p:cNvSpPr>
            <a:spLocks noGrp="1" noChangeArrowheads="1"/>
          </p:cNvSpPr>
          <p:nvPr>
            <p:ph type="body" idx="1"/>
          </p:nvPr>
        </p:nvSpPr>
        <p:spPr>
          <a:xfrm>
            <a:off x="228600" y="381000"/>
            <a:ext cx="8915400" cy="6019800"/>
          </a:xfrm>
        </p:spPr>
        <p:txBody>
          <a:bodyPr/>
          <a:lstStyle/>
          <a:p>
            <a:pPr eaLnBrk="1" hangingPunct="1">
              <a:lnSpc>
                <a:spcPct val="80000"/>
              </a:lnSpc>
              <a:spcBef>
                <a:spcPct val="40000"/>
              </a:spcBef>
            </a:pPr>
            <a:r>
              <a:rPr lang="en-US" altLang="en-US" sz="2800" smtClean="0">
                <a:solidFill>
                  <a:srgbClr val="F7FF88"/>
                </a:solidFill>
              </a:rPr>
              <a:t>When we view a rainbow, the sun must be behind us and the raindrops in front of us.</a:t>
            </a:r>
          </a:p>
          <a:p>
            <a:pPr eaLnBrk="1" hangingPunct="1">
              <a:lnSpc>
                <a:spcPct val="80000"/>
              </a:lnSpc>
              <a:spcBef>
                <a:spcPct val="40000"/>
              </a:spcBef>
            </a:pPr>
            <a:r>
              <a:rPr lang="en-US" altLang="en-US" sz="2800" smtClean="0">
                <a:solidFill>
                  <a:srgbClr val="F7FF88"/>
                </a:solidFill>
              </a:rPr>
              <a:t>Red light is reflected from raindrops at the top of the rainbow or at the greatest angle from the center of the arc.</a:t>
            </a:r>
          </a:p>
          <a:p>
            <a:pPr eaLnBrk="1" hangingPunct="1">
              <a:lnSpc>
                <a:spcPct val="80000"/>
              </a:lnSpc>
              <a:spcBef>
                <a:spcPct val="40000"/>
              </a:spcBef>
            </a:pPr>
            <a:r>
              <a:rPr lang="en-US" altLang="en-US" sz="2800" smtClean="0">
                <a:solidFill>
                  <a:srgbClr val="F7FF88"/>
                </a:solidFill>
              </a:rPr>
              <a:t>Blue and violet light is </a:t>
            </a:r>
          </a:p>
          <a:p>
            <a:pPr eaLnBrk="1" hangingPunct="1">
              <a:lnSpc>
                <a:spcPct val="80000"/>
              </a:lnSpc>
              <a:spcBef>
                <a:spcPct val="0"/>
              </a:spcBef>
              <a:buFont typeface="Wingdings" pitchFamily="-64" charset="2"/>
              <a:buNone/>
            </a:pPr>
            <a:r>
              <a:rPr lang="en-US" altLang="en-US" sz="2800" smtClean="0">
                <a:solidFill>
                  <a:srgbClr val="F7FF88"/>
                </a:solidFill>
              </a:rPr>
              <a:t>	reflected from raindrops </a:t>
            </a:r>
          </a:p>
          <a:p>
            <a:pPr eaLnBrk="1" hangingPunct="1">
              <a:lnSpc>
                <a:spcPct val="80000"/>
              </a:lnSpc>
              <a:spcBef>
                <a:spcPct val="0"/>
              </a:spcBef>
              <a:buFont typeface="Wingdings" pitchFamily="-64" charset="2"/>
              <a:buNone/>
            </a:pPr>
            <a:r>
              <a:rPr lang="en-US" altLang="en-US" sz="2800" smtClean="0">
                <a:solidFill>
                  <a:srgbClr val="F7FF88"/>
                </a:solidFill>
              </a:rPr>
              <a:t>	lying at smaller angles, </a:t>
            </a:r>
          </a:p>
          <a:p>
            <a:pPr eaLnBrk="1" hangingPunct="1">
              <a:lnSpc>
                <a:spcPct val="80000"/>
              </a:lnSpc>
              <a:spcBef>
                <a:spcPct val="0"/>
              </a:spcBef>
              <a:buFont typeface="Wingdings" pitchFamily="-64" charset="2"/>
              <a:buNone/>
            </a:pPr>
            <a:r>
              <a:rPr lang="en-US" altLang="en-US" sz="2800" smtClean="0">
                <a:solidFill>
                  <a:srgbClr val="F7FF88"/>
                </a:solidFill>
              </a:rPr>
              <a:t>	or closer to the center of </a:t>
            </a:r>
          </a:p>
          <a:p>
            <a:pPr eaLnBrk="1" hangingPunct="1">
              <a:lnSpc>
                <a:spcPct val="80000"/>
              </a:lnSpc>
              <a:spcBef>
                <a:spcPct val="0"/>
              </a:spcBef>
              <a:buFont typeface="Wingdings" pitchFamily="-64" charset="2"/>
              <a:buNone/>
            </a:pPr>
            <a:r>
              <a:rPr lang="en-US" altLang="en-US" sz="2800" smtClean="0">
                <a:solidFill>
                  <a:srgbClr val="F7FF88"/>
                </a:solidFill>
              </a:rPr>
              <a:t>	the arc.</a:t>
            </a:r>
          </a:p>
        </p:txBody>
      </p:sp>
      <p:sp>
        <p:nvSpPr>
          <p:cNvPr id="36867" name="Rectangle 3"/>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pic>
        <p:nvPicPr>
          <p:cNvPr id="36868" name="Picture 4" descr="epb17_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3979863"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06370">
                                            <p:txEl>
                                              <p:pRg st="0" end="0"/>
                                            </p:txEl>
                                          </p:spTgt>
                                        </p:tgtEl>
                                        <p:attrNameLst>
                                          <p:attrName>style.visibility</p:attrName>
                                        </p:attrNameLst>
                                      </p:cBhvr>
                                      <p:to>
                                        <p:strVal val="visible"/>
                                      </p:to>
                                    </p:set>
                                    <p:animEffect transition="in" filter="fade">
                                      <p:cBhvr>
                                        <p:cTn id="7" dur="1000"/>
                                        <p:tgtEl>
                                          <p:spTgt spid="2106370">
                                            <p:txEl>
                                              <p:pRg st="0" end="0"/>
                                            </p:txEl>
                                          </p:spTgt>
                                        </p:tgtEl>
                                      </p:cBhvr>
                                    </p:animEffect>
                                    <p:anim calcmode="lin" valueType="num">
                                      <p:cBhvr>
                                        <p:cTn id="8" dur="1000" fill="hold"/>
                                        <p:tgtEl>
                                          <p:spTgt spid="2106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063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06370">
                                            <p:txEl>
                                              <p:pRg st="1" end="1"/>
                                            </p:txEl>
                                          </p:spTgt>
                                        </p:tgtEl>
                                        <p:attrNameLst>
                                          <p:attrName>style.visibility</p:attrName>
                                        </p:attrNameLst>
                                      </p:cBhvr>
                                      <p:to>
                                        <p:strVal val="visible"/>
                                      </p:to>
                                    </p:set>
                                    <p:animEffect transition="in" filter="fade">
                                      <p:cBhvr>
                                        <p:cTn id="14" dur="1000"/>
                                        <p:tgtEl>
                                          <p:spTgt spid="2106370">
                                            <p:txEl>
                                              <p:pRg st="1" end="1"/>
                                            </p:txEl>
                                          </p:spTgt>
                                        </p:tgtEl>
                                      </p:cBhvr>
                                    </p:animEffect>
                                    <p:anim calcmode="lin" valueType="num">
                                      <p:cBhvr>
                                        <p:cTn id="15" dur="1000" fill="hold"/>
                                        <p:tgtEl>
                                          <p:spTgt spid="210637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063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06370">
                                            <p:txEl>
                                              <p:pRg st="2" end="2"/>
                                            </p:txEl>
                                          </p:spTgt>
                                        </p:tgtEl>
                                        <p:attrNameLst>
                                          <p:attrName>style.visibility</p:attrName>
                                        </p:attrNameLst>
                                      </p:cBhvr>
                                      <p:to>
                                        <p:strVal val="visible"/>
                                      </p:to>
                                    </p:set>
                                    <p:animEffect transition="in" filter="fade">
                                      <p:cBhvr>
                                        <p:cTn id="21" dur="1000"/>
                                        <p:tgtEl>
                                          <p:spTgt spid="2106370">
                                            <p:txEl>
                                              <p:pRg st="2" end="2"/>
                                            </p:txEl>
                                          </p:spTgt>
                                        </p:tgtEl>
                                      </p:cBhvr>
                                    </p:animEffect>
                                    <p:anim calcmode="lin" valueType="num">
                                      <p:cBhvr>
                                        <p:cTn id="22" dur="1000" fill="hold"/>
                                        <p:tgtEl>
                                          <p:spTgt spid="210637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06370">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06370">
                                            <p:txEl>
                                              <p:pRg st="3" end="3"/>
                                            </p:txEl>
                                          </p:spTgt>
                                        </p:tgtEl>
                                        <p:attrNameLst>
                                          <p:attrName>style.visibility</p:attrName>
                                        </p:attrNameLst>
                                      </p:cBhvr>
                                      <p:to>
                                        <p:strVal val="visible"/>
                                      </p:to>
                                    </p:set>
                                    <p:animEffect transition="in" filter="fade">
                                      <p:cBhvr>
                                        <p:cTn id="26" dur="1000"/>
                                        <p:tgtEl>
                                          <p:spTgt spid="2106370">
                                            <p:txEl>
                                              <p:pRg st="3" end="3"/>
                                            </p:txEl>
                                          </p:spTgt>
                                        </p:tgtEl>
                                      </p:cBhvr>
                                    </p:animEffect>
                                    <p:anim calcmode="lin" valueType="num">
                                      <p:cBhvr>
                                        <p:cTn id="27" dur="1000" fill="hold"/>
                                        <p:tgtEl>
                                          <p:spTgt spid="210637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106370">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06370">
                                            <p:txEl>
                                              <p:pRg st="4" end="4"/>
                                            </p:txEl>
                                          </p:spTgt>
                                        </p:tgtEl>
                                        <p:attrNameLst>
                                          <p:attrName>style.visibility</p:attrName>
                                        </p:attrNameLst>
                                      </p:cBhvr>
                                      <p:to>
                                        <p:strVal val="visible"/>
                                      </p:to>
                                    </p:set>
                                    <p:animEffect transition="in" filter="fade">
                                      <p:cBhvr>
                                        <p:cTn id="31" dur="1000"/>
                                        <p:tgtEl>
                                          <p:spTgt spid="2106370">
                                            <p:txEl>
                                              <p:pRg st="4" end="4"/>
                                            </p:txEl>
                                          </p:spTgt>
                                        </p:tgtEl>
                                      </p:cBhvr>
                                    </p:animEffect>
                                    <p:anim calcmode="lin" valueType="num">
                                      <p:cBhvr>
                                        <p:cTn id="32" dur="1000" fill="hold"/>
                                        <p:tgtEl>
                                          <p:spTgt spid="210637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106370">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06370">
                                            <p:txEl>
                                              <p:pRg st="5" end="5"/>
                                            </p:txEl>
                                          </p:spTgt>
                                        </p:tgtEl>
                                        <p:attrNameLst>
                                          <p:attrName>style.visibility</p:attrName>
                                        </p:attrNameLst>
                                      </p:cBhvr>
                                      <p:to>
                                        <p:strVal val="visible"/>
                                      </p:to>
                                    </p:set>
                                    <p:animEffect transition="in" filter="fade">
                                      <p:cBhvr>
                                        <p:cTn id="36" dur="1000"/>
                                        <p:tgtEl>
                                          <p:spTgt spid="2106370">
                                            <p:txEl>
                                              <p:pRg st="5" end="5"/>
                                            </p:txEl>
                                          </p:spTgt>
                                        </p:tgtEl>
                                      </p:cBhvr>
                                    </p:animEffect>
                                    <p:anim calcmode="lin" valueType="num">
                                      <p:cBhvr>
                                        <p:cTn id="37" dur="1000" fill="hold"/>
                                        <p:tgtEl>
                                          <p:spTgt spid="2106370">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106370">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06370">
                                            <p:txEl>
                                              <p:pRg st="6" end="6"/>
                                            </p:txEl>
                                          </p:spTgt>
                                        </p:tgtEl>
                                        <p:attrNameLst>
                                          <p:attrName>style.visibility</p:attrName>
                                        </p:attrNameLst>
                                      </p:cBhvr>
                                      <p:to>
                                        <p:strVal val="visible"/>
                                      </p:to>
                                    </p:set>
                                    <p:animEffect transition="in" filter="fade">
                                      <p:cBhvr>
                                        <p:cTn id="41" dur="1000"/>
                                        <p:tgtEl>
                                          <p:spTgt spid="2106370">
                                            <p:txEl>
                                              <p:pRg st="6" end="6"/>
                                            </p:txEl>
                                          </p:spTgt>
                                        </p:tgtEl>
                                      </p:cBhvr>
                                    </p:animEffect>
                                    <p:anim calcmode="lin" valueType="num">
                                      <p:cBhvr>
                                        <p:cTn id="42" dur="1000" fill="hold"/>
                                        <p:tgtEl>
                                          <p:spTgt spid="2106370">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10637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6370"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sp>
        <p:nvSpPr>
          <p:cNvPr id="37891" name="Rectangle 3"/>
          <p:cNvSpPr>
            <a:spLocks noGrp="1" noChangeArrowheads="1"/>
          </p:cNvSpPr>
          <p:nvPr>
            <p:ph type="title"/>
          </p:nvPr>
        </p:nvSpPr>
        <p:spPr>
          <a:xfrm>
            <a:off x="0" y="552450"/>
            <a:ext cx="9144000" cy="1554163"/>
          </a:xfrm>
          <a:noFill/>
        </p:spPr>
        <p:txBody>
          <a:bodyPr/>
          <a:lstStyle/>
          <a:p>
            <a:pPr eaLnBrk="1" hangingPunct="1"/>
            <a:r>
              <a:rPr lang="en-US" altLang="en-US" sz="3200" smtClean="0">
                <a:solidFill>
                  <a:srgbClr val="EFFF5D"/>
                </a:solidFill>
                <a:latin typeface="Comic Sans MS" pitchFamily="-64" charset="0"/>
              </a:rPr>
              <a:t>Look carefully at the rainbow again.</a:t>
            </a:r>
            <a:br>
              <a:rPr lang="en-US" altLang="en-US" sz="3200" smtClean="0">
                <a:solidFill>
                  <a:srgbClr val="EFFF5D"/>
                </a:solidFill>
                <a:latin typeface="Comic Sans MS" pitchFamily="-64" charset="0"/>
              </a:rPr>
            </a:br>
            <a:r>
              <a:rPr lang="en-US" altLang="en-US" sz="3200" smtClean="0">
                <a:solidFill>
                  <a:srgbClr val="EFFF5D"/>
                </a:solidFill>
                <a:latin typeface="Comic Sans MS" pitchFamily="-64" charset="0"/>
              </a:rPr>
              <a:t>Can you see a second, fainter rainbow farther from the center of the arc?</a:t>
            </a:r>
            <a:endParaRPr lang="en-US" altLang="en-US" smtClean="0"/>
          </a:p>
        </p:txBody>
      </p:sp>
      <p:pic>
        <p:nvPicPr>
          <p:cNvPr id="37892" name="Picture 4" descr="epb17_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2133600"/>
            <a:ext cx="70199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466" name="Rectangle 2"/>
          <p:cNvSpPr>
            <a:spLocks noGrp="1" noChangeArrowheads="1"/>
          </p:cNvSpPr>
          <p:nvPr>
            <p:ph type="body" idx="1"/>
          </p:nvPr>
        </p:nvSpPr>
        <p:spPr>
          <a:xfrm>
            <a:off x="228600" y="381000"/>
            <a:ext cx="8915400" cy="6019800"/>
          </a:xfrm>
        </p:spPr>
        <p:txBody>
          <a:bodyPr/>
          <a:lstStyle/>
          <a:p>
            <a:pPr eaLnBrk="1" hangingPunct="1">
              <a:lnSpc>
                <a:spcPct val="80000"/>
              </a:lnSpc>
              <a:spcBef>
                <a:spcPct val="40000"/>
              </a:spcBef>
            </a:pPr>
            <a:r>
              <a:rPr lang="en-US" altLang="en-US" sz="2800" smtClean="0">
                <a:solidFill>
                  <a:srgbClr val="F7FF88"/>
                </a:solidFill>
              </a:rPr>
              <a:t>The secondary rainbow is produced by a double reflection inside the raindrops.</a:t>
            </a:r>
          </a:p>
          <a:p>
            <a:pPr eaLnBrk="1" hangingPunct="1">
              <a:lnSpc>
                <a:spcPct val="80000"/>
              </a:lnSpc>
              <a:spcBef>
                <a:spcPct val="40000"/>
              </a:spcBef>
            </a:pPr>
            <a:r>
              <a:rPr lang="en-US" altLang="en-US" sz="2800" smtClean="0">
                <a:solidFill>
                  <a:srgbClr val="F7FF88"/>
                </a:solidFill>
              </a:rPr>
              <a:t>Light rays entering near the bottom of the first surface may strike the back surface at a large enough angle of incidence to be reflected twice before getting out of the drop.</a:t>
            </a:r>
          </a:p>
          <a:p>
            <a:pPr eaLnBrk="1" hangingPunct="1">
              <a:lnSpc>
                <a:spcPct val="80000"/>
              </a:lnSpc>
              <a:spcBef>
                <a:spcPct val="40000"/>
              </a:spcBef>
            </a:pPr>
            <a:r>
              <a:rPr lang="en-US" altLang="en-US" sz="2800" smtClean="0">
                <a:solidFill>
                  <a:srgbClr val="F7FF88"/>
                </a:solidFill>
              </a:rPr>
              <a:t>In this case the light rays are deviated through a larger angle than the primary rainbow, so the secondary rainbow is </a:t>
            </a:r>
          </a:p>
          <a:p>
            <a:pPr eaLnBrk="1" hangingPunct="1">
              <a:lnSpc>
                <a:spcPct val="80000"/>
              </a:lnSpc>
              <a:spcBef>
                <a:spcPct val="0"/>
              </a:spcBef>
              <a:buFont typeface="Wingdings" pitchFamily="-64" charset="2"/>
              <a:buNone/>
            </a:pPr>
            <a:r>
              <a:rPr lang="en-US" altLang="en-US" sz="2800" smtClean="0">
                <a:solidFill>
                  <a:srgbClr val="F7FF88"/>
                </a:solidFill>
              </a:rPr>
              <a:t>	seen outside the arc </a:t>
            </a:r>
          </a:p>
          <a:p>
            <a:pPr eaLnBrk="1" hangingPunct="1">
              <a:lnSpc>
                <a:spcPct val="80000"/>
              </a:lnSpc>
              <a:spcBef>
                <a:spcPct val="0"/>
              </a:spcBef>
              <a:buFont typeface="Wingdings" pitchFamily="-64" charset="2"/>
              <a:buNone/>
            </a:pPr>
            <a:r>
              <a:rPr lang="en-US" altLang="en-US" sz="2800" smtClean="0">
                <a:solidFill>
                  <a:srgbClr val="F7FF88"/>
                </a:solidFill>
              </a:rPr>
              <a:t>	of the primary rainbow.</a:t>
            </a:r>
          </a:p>
          <a:p>
            <a:pPr eaLnBrk="1" hangingPunct="1">
              <a:lnSpc>
                <a:spcPct val="80000"/>
              </a:lnSpc>
              <a:spcBef>
                <a:spcPct val="40000"/>
              </a:spcBef>
            </a:pPr>
            <a:r>
              <a:rPr lang="en-US" altLang="en-US" sz="2800" smtClean="0">
                <a:solidFill>
                  <a:srgbClr val="F7FF88"/>
                </a:solidFill>
              </a:rPr>
              <a:t>Since the colors are </a:t>
            </a:r>
          </a:p>
          <a:p>
            <a:pPr eaLnBrk="1" hangingPunct="1">
              <a:lnSpc>
                <a:spcPct val="80000"/>
              </a:lnSpc>
              <a:spcBef>
                <a:spcPct val="0"/>
              </a:spcBef>
              <a:buFont typeface="Wingdings" pitchFamily="-64" charset="2"/>
              <a:buNone/>
            </a:pPr>
            <a:r>
              <a:rPr lang="en-US" altLang="en-US" sz="2800" smtClean="0">
                <a:solidFill>
                  <a:srgbClr val="F7FF88"/>
                </a:solidFill>
              </a:rPr>
              <a:t>	reversed, the blue light </a:t>
            </a:r>
          </a:p>
          <a:p>
            <a:pPr eaLnBrk="1" hangingPunct="1">
              <a:lnSpc>
                <a:spcPct val="80000"/>
              </a:lnSpc>
              <a:spcBef>
                <a:spcPct val="0"/>
              </a:spcBef>
              <a:buFont typeface="Wingdings" pitchFamily="-64" charset="2"/>
              <a:buNone/>
            </a:pPr>
            <a:r>
              <a:rPr lang="en-US" altLang="en-US" sz="2800" smtClean="0">
                <a:solidFill>
                  <a:srgbClr val="F7FF88"/>
                </a:solidFill>
              </a:rPr>
              <a:t>	lies at the top of the </a:t>
            </a:r>
          </a:p>
          <a:p>
            <a:pPr eaLnBrk="1" hangingPunct="1">
              <a:lnSpc>
                <a:spcPct val="80000"/>
              </a:lnSpc>
              <a:spcBef>
                <a:spcPct val="0"/>
              </a:spcBef>
              <a:buFont typeface="Wingdings" pitchFamily="-64" charset="2"/>
              <a:buNone/>
            </a:pPr>
            <a:r>
              <a:rPr lang="en-US" altLang="en-US" sz="2800" smtClean="0">
                <a:solidFill>
                  <a:srgbClr val="F7FF88"/>
                </a:solidFill>
              </a:rPr>
              <a:t>	secondary rainbow.</a:t>
            </a:r>
          </a:p>
        </p:txBody>
      </p:sp>
      <p:sp>
        <p:nvSpPr>
          <p:cNvPr id="38915" name="Rectangle 3"/>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pic>
        <p:nvPicPr>
          <p:cNvPr id="38916" name="Picture 5" descr="epb17_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86175"/>
            <a:ext cx="46482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10466">
                                            <p:txEl>
                                              <p:pRg st="0" end="0"/>
                                            </p:txEl>
                                          </p:spTgt>
                                        </p:tgtEl>
                                        <p:attrNameLst>
                                          <p:attrName>style.visibility</p:attrName>
                                        </p:attrNameLst>
                                      </p:cBhvr>
                                      <p:to>
                                        <p:strVal val="visible"/>
                                      </p:to>
                                    </p:set>
                                    <p:animEffect transition="in" filter="fade">
                                      <p:cBhvr>
                                        <p:cTn id="7" dur="1000"/>
                                        <p:tgtEl>
                                          <p:spTgt spid="2110466">
                                            <p:txEl>
                                              <p:pRg st="0" end="0"/>
                                            </p:txEl>
                                          </p:spTgt>
                                        </p:tgtEl>
                                      </p:cBhvr>
                                    </p:animEffect>
                                    <p:anim calcmode="lin" valueType="num">
                                      <p:cBhvr>
                                        <p:cTn id="8" dur="1000" fill="hold"/>
                                        <p:tgtEl>
                                          <p:spTgt spid="21104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104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10466">
                                            <p:txEl>
                                              <p:pRg st="1" end="1"/>
                                            </p:txEl>
                                          </p:spTgt>
                                        </p:tgtEl>
                                        <p:attrNameLst>
                                          <p:attrName>style.visibility</p:attrName>
                                        </p:attrNameLst>
                                      </p:cBhvr>
                                      <p:to>
                                        <p:strVal val="visible"/>
                                      </p:to>
                                    </p:set>
                                    <p:animEffect transition="in" filter="fade">
                                      <p:cBhvr>
                                        <p:cTn id="14" dur="1000"/>
                                        <p:tgtEl>
                                          <p:spTgt spid="2110466">
                                            <p:txEl>
                                              <p:pRg st="1" end="1"/>
                                            </p:txEl>
                                          </p:spTgt>
                                        </p:tgtEl>
                                      </p:cBhvr>
                                    </p:animEffect>
                                    <p:anim calcmode="lin" valueType="num">
                                      <p:cBhvr>
                                        <p:cTn id="15" dur="1000" fill="hold"/>
                                        <p:tgtEl>
                                          <p:spTgt spid="211046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104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10466">
                                            <p:txEl>
                                              <p:pRg st="2" end="2"/>
                                            </p:txEl>
                                          </p:spTgt>
                                        </p:tgtEl>
                                        <p:attrNameLst>
                                          <p:attrName>style.visibility</p:attrName>
                                        </p:attrNameLst>
                                      </p:cBhvr>
                                      <p:to>
                                        <p:strVal val="visible"/>
                                      </p:to>
                                    </p:set>
                                    <p:animEffect transition="in" filter="fade">
                                      <p:cBhvr>
                                        <p:cTn id="21" dur="1000"/>
                                        <p:tgtEl>
                                          <p:spTgt spid="2110466">
                                            <p:txEl>
                                              <p:pRg st="2" end="2"/>
                                            </p:txEl>
                                          </p:spTgt>
                                        </p:tgtEl>
                                      </p:cBhvr>
                                    </p:animEffect>
                                    <p:anim calcmode="lin" valueType="num">
                                      <p:cBhvr>
                                        <p:cTn id="22" dur="1000" fill="hold"/>
                                        <p:tgtEl>
                                          <p:spTgt spid="211046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10466">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10466">
                                            <p:txEl>
                                              <p:pRg st="3" end="3"/>
                                            </p:txEl>
                                          </p:spTgt>
                                        </p:tgtEl>
                                        <p:attrNameLst>
                                          <p:attrName>style.visibility</p:attrName>
                                        </p:attrNameLst>
                                      </p:cBhvr>
                                      <p:to>
                                        <p:strVal val="visible"/>
                                      </p:to>
                                    </p:set>
                                    <p:animEffect transition="in" filter="fade">
                                      <p:cBhvr>
                                        <p:cTn id="26" dur="1000"/>
                                        <p:tgtEl>
                                          <p:spTgt spid="2110466">
                                            <p:txEl>
                                              <p:pRg st="3" end="3"/>
                                            </p:txEl>
                                          </p:spTgt>
                                        </p:tgtEl>
                                      </p:cBhvr>
                                    </p:animEffect>
                                    <p:anim calcmode="lin" valueType="num">
                                      <p:cBhvr>
                                        <p:cTn id="27" dur="1000" fill="hold"/>
                                        <p:tgtEl>
                                          <p:spTgt spid="211046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110466">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10466">
                                            <p:txEl>
                                              <p:pRg st="4" end="4"/>
                                            </p:txEl>
                                          </p:spTgt>
                                        </p:tgtEl>
                                        <p:attrNameLst>
                                          <p:attrName>style.visibility</p:attrName>
                                        </p:attrNameLst>
                                      </p:cBhvr>
                                      <p:to>
                                        <p:strVal val="visible"/>
                                      </p:to>
                                    </p:set>
                                    <p:animEffect transition="in" filter="fade">
                                      <p:cBhvr>
                                        <p:cTn id="31" dur="1000"/>
                                        <p:tgtEl>
                                          <p:spTgt spid="2110466">
                                            <p:txEl>
                                              <p:pRg st="4" end="4"/>
                                            </p:txEl>
                                          </p:spTgt>
                                        </p:tgtEl>
                                      </p:cBhvr>
                                    </p:animEffect>
                                    <p:anim calcmode="lin" valueType="num">
                                      <p:cBhvr>
                                        <p:cTn id="32" dur="1000" fill="hold"/>
                                        <p:tgtEl>
                                          <p:spTgt spid="211046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1104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10466">
                                            <p:txEl>
                                              <p:pRg st="5" end="5"/>
                                            </p:txEl>
                                          </p:spTgt>
                                        </p:tgtEl>
                                        <p:attrNameLst>
                                          <p:attrName>style.visibility</p:attrName>
                                        </p:attrNameLst>
                                      </p:cBhvr>
                                      <p:to>
                                        <p:strVal val="visible"/>
                                      </p:to>
                                    </p:set>
                                    <p:animEffect transition="in" filter="fade">
                                      <p:cBhvr>
                                        <p:cTn id="38" dur="1000"/>
                                        <p:tgtEl>
                                          <p:spTgt spid="2110466">
                                            <p:txEl>
                                              <p:pRg st="5" end="5"/>
                                            </p:txEl>
                                          </p:spTgt>
                                        </p:tgtEl>
                                      </p:cBhvr>
                                    </p:animEffect>
                                    <p:anim calcmode="lin" valueType="num">
                                      <p:cBhvr>
                                        <p:cTn id="39" dur="1000" fill="hold"/>
                                        <p:tgtEl>
                                          <p:spTgt spid="211046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110466">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110466">
                                            <p:txEl>
                                              <p:pRg st="6" end="6"/>
                                            </p:txEl>
                                          </p:spTgt>
                                        </p:tgtEl>
                                        <p:attrNameLst>
                                          <p:attrName>style.visibility</p:attrName>
                                        </p:attrNameLst>
                                      </p:cBhvr>
                                      <p:to>
                                        <p:strVal val="visible"/>
                                      </p:to>
                                    </p:set>
                                    <p:animEffect transition="in" filter="fade">
                                      <p:cBhvr>
                                        <p:cTn id="43" dur="1000"/>
                                        <p:tgtEl>
                                          <p:spTgt spid="2110466">
                                            <p:txEl>
                                              <p:pRg st="6" end="6"/>
                                            </p:txEl>
                                          </p:spTgt>
                                        </p:tgtEl>
                                      </p:cBhvr>
                                    </p:animEffect>
                                    <p:anim calcmode="lin" valueType="num">
                                      <p:cBhvr>
                                        <p:cTn id="44" dur="1000" fill="hold"/>
                                        <p:tgtEl>
                                          <p:spTgt spid="211046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110466">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10466">
                                            <p:txEl>
                                              <p:pRg st="7" end="7"/>
                                            </p:txEl>
                                          </p:spTgt>
                                        </p:tgtEl>
                                        <p:attrNameLst>
                                          <p:attrName>style.visibility</p:attrName>
                                        </p:attrNameLst>
                                      </p:cBhvr>
                                      <p:to>
                                        <p:strVal val="visible"/>
                                      </p:to>
                                    </p:set>
                                    <p:animEffect transition="in" filter="fade">
                                      <p:cBhvr>
                                        <p:cTn id="48" dur="1000"/>
                                        <p:tgtEl>
                                          <p:spTgt spid="2110466">
                                            <p:txEl>
                                              <p:pRg st="7" end="7"/>
                                            </p:txEl>
                                          </p:spTgt>
                                        </p:tgtEl>
                                      </p:cBhvr>
                                    </p:animEffect>
                                    <p:anim calcmode="lin" valueType="num">
                                      <p:cBhvr>
                                        <p:cTn id="49" dur="1000" fill="hold"/>
                                        <p:tgtEl>
                                          <p:spTgt spid="211046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110466">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110466">
                                            <p:txEl>
                                              <p:pRg st="8" end="8"/>
                                            </p:txEl>
                                          </p:spTgt>
                                        </p:tgtEl>
                                        <p:attrNameLst>
                                          <p:attrName>style.visibility</p:attrName>
                                        </p:attrNameLst>
                                      </p:cBhvr>
                                      <p:to>
                                        <p:strVal val="visible"/>
                                      </p:to>
                                    </p:set>
                                    <p:animEffect transition="in" filter="fade">
                                      <p:cBhvr>
                                        <p:cTn id="53" dur="1000"/>
                                        <p:tgtEl>
                                          <p:spTgt spid="2110466">
                                            <p:txEl>
                                              <p:pRg st="8" end="8"/>
                                            </p:txEl>
                                          </p:spTgt>
                                        </p:tgtEl>
                                      </p:cBhvr>
                                    </p:animEffect>
                                    <p:anim calcmode="lin" valueType="num">
                                      <p:cBhvr>
                                        <p:cTn id="54" dur="1000" fill="hold"/>
                                        <p:tgtEl>
                                          <p:spTgt spid="2110466">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11046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0466"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Lenses and Image Formation</a:t>
            </a:r>
          </a:p>
        </p:txBody>
      </p:sp>
      <p:sp>
        <p:nvSpPr>
          <p:cNvPr id="1537027" name="Rectangle 3"/>
          <p:cNvSpPr>
            <a:spLocks noGrp="1" noChangeArrowheads="1"/>
          </p:cNvSpPr>
          <p:nvPr>
            <p:ph type="body" idx="1"/>
          </p:nvPr>
        </p:nvSpPr>
        <p:spPr/>
        <p:txBody>
          <a:bodyPr/>
          <a:lstStyle/>
          <a:p>
            <a:pPr eaLnBrk="1" hangingPunct="1">
              <a:lnSpc>
                <a:spcPct val="80000"/>
              </a:lnSpc>
            </a:pPr>
            <a:r>
              <a:rPr lang="en-US" altLang="en-US" sz="2800" smtClean="0"/>
              <a:t>The law of refraction also governs the behavior of lenses such as in eyeglasses and contact lenses.</a:t>
            </a:r>
          </a:p>
          <a:p>
            <a:pPr lvl="1" eaLnBrk="1" hangingPunct="1">
              <a:lnSpc>
                <a:spcPct val="80000"/>
              </a:lnSpc>
            </a:pPr>
            <a:r>
              <a:rPr lang="en-US" altLang="en-US" sz="2400" smtClean="0"/>
              <a:t>For example, a </a:t>
            </a:r>
            <a:r>
              <a:rPr lang="en-US" altLang="en-US" sz="2400" b="1" i="1" smtClean="0">
                <a:solidFill>
                  <a:schemeClr val="accent1"/>
                </a:solidFill>
              </a:rPr>
              <a:t>converging</a:t>
            </a:r>
            <a:r>
              <a:rPr lang="en-US" altLang="en-US" sz="2400" smtClean="0"/>
              <a:t> or </a:t>
            </a:r>
            <a:r>
              <a:rPr lang="en-US" altLang="en-US" sz="2400" b="1" i="1" smtClean="0">
                <a:solidFill>
                  <a:schemeClr val="accent1"/>
                </a:solidFill>
              </a:rPr>
              <a:t>positive lens</a:t>
            </a:r>
            <a:r>
              <a:rPr lang="en-US" altLang="en-US" sz="2400" smtClean="0"/>
              <a:t>:</a:t>
            </a:r>
          </a:p>
        </p:txBody>
      </p:sp>
      <p:sp>
        <p:nvSpPr>
          <p:cNvPr id="1537029" name="Text Box 5"/>
          <p:cNvSpPr txBox="1">
            <a:spLocks noChangeArrowheads="1"/>
          </p:cNvSpPr>
          <p:nvPr/>
        </p:nvSpPr>
        <p:spPr bwMode="auto">
          <a:xfrm>
            <a:off x="152400" y="3886200"/>
            <a:ext cx="4724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buClr>
                <a:schemeClr val="folHlink"/>
              </a:buClr>
              <a:buFont typeface="Wingdings" pitchFamily="-64" charset="2"/>
              <a:buChar char="§"/>
            </a:pPr>
            <a:r>
              <a:rPr lang="en-US" altLang="en-US" sz="1800">
                <a:latin typeface="Arial" charset="0"/>
              </a:rPr>
              <a:t>Light rays are bent toward the surface normal at the first surface and away from the surface normal at the second surface, resulting in the ray bending toward the axis.</a:t>
            </a:r>
          </a:p>
          <a:p>
            <a:pPr eaLnBrk="1" hangingPunct="1">
              <a:buClr>
                <a:schemeClr val="folHlink"/>
              </a:buClr>
              <a:buFont typeface="Wingdings" pitchFamily="-64" charset="2"/>
              <a:buChar char="§"/>
            </a:pPr>
            <a:r>
              <a:rPr lang="en-US" altLang="en-US" sz="1800">
                <a:latin typeface="Arial" charset="0"/>
              </a:rPr>
              <a:t>Incident parallel rays all pass through the </a:t>
            </a:r>
            <a:r>
              <a:rPr lang="en-US" altLang="en-US" sz="1800" b="1" i="1">
                <a:solidFill>
                  <a:schemeClr val="accent1"/>
                </a:solidFill>
                <a:latin typeface="Arial" charset="0"/>
              </a:rPr>
              <a:t>focal point</a:t>
            </a:r>
            <a:r>
              <a:rPr lang="en-US" altLang="en-US" sz="1800" i="1">
                <a:latin typeface="Arial" charset="0"/>
              </a:rPr>
              <a:t> </a:t>
            </a:r>
            <a:r>
              <a:rPr lang="en-US" altLang="en-US" sz="1800" i="1">
                <a:solidFill>
                  <a:schemeClr val="hlink"/>
                </a:solidFill>
                <a:latin typeface="Arial" charset="0"/>
              </a:rPr>
              <a:t>F</a:t>
            </a:r>
            <a:r>
              <a:rPr lang="en-US" altLang="en-US" sz="1800">
                <a:latin typeface="Arial" charset="0"/>
              </a:rPr>
              <a:t>.</a:t>
            </a:r>
          </a:p>
          <a:p>
            <a:pPr eaLnBrk="1" hangingPunct="1">
              <a:buClr>
                <a:schemeClr val="folHlink"/>
              </a:buClr>
              <a:buFont typeface="Wingdings" pitchFamily="-64" charset="2"/>
              <a:buChar char="§"/>
            </a:pPr>
            <a:r>
              <a:rPr lang="en-US" altLang="en-US" sz="1800">
                <a:latin typeface="Arial" charset="0"/>
              </a:rPr>
              <a:t>The distance from the center of the lens to the focal point is the </a:t>
            </a:r>
            <a:r>
              <a:rPr lang="en-US" altLang="en-US" sz="1800" b="1" i="1">
                <a:solidFill>
                  <a:schemeClr val="accent1"/>
                </a:solidFill>
                <a:latin typeface="Arial" charset="0"/>
              </a:rPr>
              <a:t>focal length</a:t>
            </a:r>
            <a:r>
              <a:rPr lang="en-US" altLang="en-US" sz="1800" i="1">
                <a:latin typeface="Arial" charset="0"/>
              </a:rPr>
              <a:t> </a:t>
            </a:r>
            <a:r>
              <a:rPr lang="en-US" altLang="en-US" sz="1800" i="1">
                <a:solidFill>
                  <a:schemeClr val="hlink"/>
                </a:solidFill>
              </a:rPr>
              <a:t>f</a:t>
            </a:r>
            <a:r>
              <a:rPr lang="en-US" altLang="en-US" sz="1800">
                <a:latin typeface="Arial" charset="0"/>
              </a:rPr>
              <a:t>.</a:t>
            </a:r>
          </a:p>
        </p:txBody>
      </p:sp>
      <p:pic>
        <p:nvPicPr>
          <p:cNvPr id="39941" name="Picture 6" descr="17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42672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7027">
                                            <p:txEl>
                                              <p:pRg st="0" end="0"/>
                                            </p:txEl>
                                          </p:spTgt>
                                        </p:tgtEl>
                                        <p:attrNameLst>
                                          <p:attrName>style.visibility</p:attrName>
                                        </p:attrNameLst>
                                      </p:cBhvr>
                                      <p:to>
                                        <p:strVal val="visible"/>
                                      </p:to>
                                    </p:set>
                                    <p:animEffect transition="in" filter="fade">
                                      <p:cBhvr>
                                        <p:cTn id="7" dur="1000"/>
                                        <p:tgtEl>
                                          <p:spTgt spid="1537027">
                                            <p:txEl>
                                              <p:pRg st="0" end="0"/>
                                            </p:txEl>
                                          </p:spTgt>
                                        </p:tgtEl>
                                      </p:cBhvr>
                                    </p:animEffect>
                                    <p:anim calcmode="lin" valueType="num">
                                      <p:cBhvr>
                                        <p:cTn id="8" dur="1000" fill="hold"/>
                                        <p:tgtEl>
                                          <p:spTgt spid="1537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70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7027">
                                            <p:txEl>
                                              <p:pRg st="1" end="1"/>
                                            </p:txEl>
                                          </p:spTgt>
                                        </p:tgtEl>
                                        <p:attrNameLst>
                                          <p:attrName>style.visibility</p:attrName>
                                        </p:attrNameLst>
                                      </p:cBhvr>
                                      <p:to>
                                        <p:strVal val="visible"/>
                                      </p:to>
                                    </p:set>
                                    <p:animEffect transition="in" filter="fade">
                                      <p:cBhvr>
                                        <p:cTn id="14" dur="1000"/>
                                        <p:tgtEl>
                                          <p:spTgt spid="1537027">
                                            <p:txEl>
                                              <p:pRg st="1" end="1"/>
                                            </p:txEl>
                                          </p:spTgt>
                                        </p:tgtEl>
                                      </p:cBhvr>
                                    </p:animEffect>
                                    <p:anim calcmode="lin" valueType="num">
                                      <p:cBhvr>
                                        <p:cTn id="15" dur="1000" fill="hold"/>
                                        <p:tgtEl>
                                          <p:spTgt spid="15370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70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7029">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7029">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70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27" grpId="0" build="p" bldLvl="2"/>
      <p:bldP spid="153702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562" name="Rectangle 2"/>
          <p:cNvSpPr>
            <a:spLocks noGrp="1" noChangeArrowheads="1"/>
          </p:cNvSpPr>
          <p:nvPr>
            <p:ph type="body" idx="1"/>
          </p:nvPr>
        </p:nvSpPr>
        <p:spPr>
          <a:xfrm>
            <a:off x="228600" y="381000"/>
            <a:ext cx="8915400" cy="3505200"/>
          </a:xfrm>
        </p:spPr>
        <p:txBody>
          <a:bodyPr/>
          <a:lstStyle/>
          <a:p>
            <a:pPr eaLnBrk="1" hangingPunct="1">
              <a:lnSpc>
                <a:spcPct val="80000"/>
              </a:lnSpc>
            </a:pPr>
            <a:r>
              <a:rPr lang="en-US" altLang="en-US" sz="2000" smtClean="0"/>
              <a:t>For an object lying beyond the focal point of a positive lens, we can locate the image by tracing three rays coming from the top of the object.</a:t>
            </a:r>
          </a:p>
          <a:p>
            <a:pPr lvl="1" eaLnBrk="1" hangingPunct="1">
              <a:lnSpc>
                <a:spcPct val="80000"/>
              </a:lnSpc>
              <a:spcBef>
                <a:spcPct val="40000"/>
              </a:spcBef>
            </a:pPr>
            <a:r>
              <a:rPr lang="en-US" altLang="en-US" sz="1800" smtClean="0">
                <a:solidFill>
                  <a:srgbClr val="B7FFDD"/>
                </a:solidFill>
              </a:rPr>
              <a:t>A ray that comes into the lens horizontally and parallel to the axis is bent so that it passes through the focal point on the far side of the lens.</a:t>
            </a:r>
          </a:p>
          <a:p>
            <a:pPr lvl="1" eaLnBrk="1" hangingPunct="1">
              <a:lnSpc>
                <a:spcPct val="80000"/>
              </a:lnSpc>
              <a:spcBef>
                <a:spcPct val="40000"/>
              </a:spcBef>
            </a:pPr>
            <a:r>
              <a:rPr lang="en-US" altLang="en-US" sz="1800" smtClean="0">
                <a:solidFill>
                  <a:srgbClr val="B7FFDD"/>
                </a:solidFill>
              </a:rPr>
              <a:t>A ray coming through the focal point on the near side emerges parallel to the axis.</a:t>
            </a:r>
          </a:p>
          <a:p>
            <a:pPr lvl="1" eaLnBrk="1" hangingPunct="1">
              <a:lnSpc>
                <a:spcPct val="80000"/>
              </a:lnSpc>
              <a:spcBef>
                <a:spcPct val="40000"/>
              </a:spcBef>
            </a:pPr>
            <a:r>
              <a:rPr lang="en-US" altLang="en-US" sz="1800" smtClean="0">
                <a:solidFill>
                  <a:srgbClr val="B7FFDD"/>
                </a:solidFill>
              </a:rPr>
              <a:t>A ray coming in through the center of the lens passes through the lens without being bent.</a:t>
            </a:r>
          </a:p>
          <a:p>
            <a:pPr lvl="1" eaLnBrk="1" hangingPunct="1">
              <a:lnSpc>
                <a:spcPct val="80000"/>
              </a:lnSpc>
              <a:spcBef>
                <a:spcPct val="40000"/>
              </a:spcBef>
            </a:pPr>
            <a:r>
              <a:rPr lang="en-US" altLang="en-US" sz="1800" smtClean="0">
                <a:solidFill>
                  <a:srgbClr val="B7FFDD"/>
                </a:solidFill>
              </a:rPr>
              <a:t>The image lies on the opposite side of the lens from the object.</a:t>
            </a:r>
          </a:p>
          <a:p>
            <a:pPr lvl="1" eaLnBrk="1" hangingPunct="1">
              <a:lnSpc>
                <a:spcPct val="80000"/>
              </a:lnSpc>
              <a:spcBef>
                <a:spcPct val="40000"/>
              </a:spcBef>
            </a:pPr>
            <a:r>
              <a:rPr lang="en-US" altLang="en-US" sz="1800" smtClean="0">
                <a:solidFill>
                  <a:srgbClr val="B7FFDD"/>
                </a:solidFill>
              </a:rPr>
              <a:t>It is a </a:t>
            </a:r>
            <a:r>
              <a:rPr lang="en-US" altLang="en-US" sz="1800" b="1" i="1" smtClean="0">
                <a:solidFill>
                  <a:srgbClr val="FFD4BA"/>
                </a:solidFill>
              </a:rPr>
              <a:t>real image</a:t>
            </a:r>
            <a:r>
              <a:rPr lang="en-US" altLang="en-US" sz="1800" smtClean="0">
                <a:solidFill>
                  <a:srgbClr val="B7FFDD"/>
                </a:solidFill>
              </a:rPr>
              <a:t> since the light rays pass through the actual image point.</a:t>
            </a:r>
          </a:p>
          <a:p>
            <a:pPr lvl="1" eaLnBrk="1" hangingPunct="1">
              <a:lnSpc>
                <a:spcPct val="80000"/>
              </a:lnSpc>
              <a:spcBef>
                <a:spcPct val="40000"/>
              </a:spcBef>
            </a:pPr>
            <a:r>
              <a:rPr lang="en-US" altLang="en-US" sz="1800" smtClean="0">
                <a:solidFill>
                  <a:srgbClr val="B7FFDD"/>
                </a:solidFill>
              </a:rPr>
              <a:t>The image is upside-down or </a:t>
            </a:r>
            <a:r>
              <a:rPr lang="en-US" altLang="en-US" sz="1800" b="1" i="1" smtClean="0">
                <a:solidFill>
                  <a:srgbClr val="FFD4BA"/>
                </a:solidFill>
              </a:rPr>
              <a:t>inverted</a:t>
            </a:r>
            <a:r>
              <a:rPr lang="en-US" altLang="en-US" sz="1800" smtClean="0">
                <a:solidFill>
                  <a:srgbClr val="B7FFDD"/>
                </a:solidFill>
              </a:rPr>
              <a:t>.</a:t>
            </a:r>
          </a:p>
          <a:p>
            <a:pPr lvl="1" eaLnBrk="1" hangingPunct="1">
              <a:lnSpc>
                <a:spcPct val="80000"/>
              </a:lnSpc>
              <a:spcBef>
                <a:spcPct val="40000"/>
              </a:spcBef>
            </a:pPr>
            <a:r>
              <a:rPr lang="en-US" altLang="en-US" sz="1800" smtClean="0">
                <a:solidFill>
                  <a:srgbClr val="B7FFDD"/>
                </a:solidFill>
              </a:rPr>
              <a:t>The magnification is the ratio of the image height to the object height.</a:t>
            </a:r>
          </a:p>
          <a:p>
            <a:pPr lvl="1" eaLnBrk="1" hangingPunct="1">
              <a:lnSpc>
                <a:spcPct val="80000"/>
              </a:lnSpc>
              <a:spcBef>
                <a:spcPct val="40000"/>
              </a:spcBef>
            </a:pPr>
            <a:r>
              <a:rPr lang="en-US" altLang="en-US" sz="1800" smtClean="0">
                <a:solidFill>
                  <a:srgbClr val="B7FFDD"/>
                </a:solidFill>
              </a:rPr>
              <a:t>A negative magnification </a:t>
            </a:r>
          </a:p>
          <a:p>
            <a:pPr lvl="1" eaLnBrk="1" hangingPunct="1">
              <a:lnSpc>
                <a:spcPct val="80000"/>
              </a:lnSpc>
              <a:spcBef>
                <a:spcPct val="0"/>
              </a:spcBef>
              <a:buFont typeface="Wingdings" pitchFamily="-64" charset="2"/>
              <a:buNone/>
            </a:pPr>
            <a:r>
              <a:rPr lang="en-US" altLang="en-US" sz="1800" smtClean="0">
                <a:solidFill>
                  <a:srgbClr val="B7FFDD"/>
                </a:solidFill>
              </a:rPr>
              <a:t>	represents an inverted image </a:t>
            </a:r>
          </a:p>
          <a:p>
            <a:pPr lvl="1" eaLnBrk="1" hangingPunct="1">
              <a:lnSpc>
                <a:spcPct val="80000"/>
              </a:lnSpc>
              <a:spcBef>
                <a:spcPct val="0"/>
              </a:spcBef>
              <a:buFont typeface="Wingdings" pitchFamily="-64" charset="2"/>
              <a:buNone/>
            </a:pPr>
            <a:r>
              <a:rPr lang="en-US" altLang="en-US" sz="1800" smtClean="0">
                <a:solidFill>
                  <a:srgbClr val="B7FFDD"/>
                </a:solidFill>
              </a:rPr>
              <a:t>	and a positive magnification </a:t>
            </a:r>
          </a:p>
          <a:p>
            <a:pPr lvl="1" eaLnBrk="1" hangingPunct="1">
              <a:lnSpc>
                <a:spcPct val="80000"/>
              </a:lnSpc>
              <a:spcBef>
                <a:spcPct val="0"/>
              </a:spcBef>
              <a:buFont typeface="Wingdings" pitchFamily="-64" charset="2"/>
              <a:buNone/>
            </a:pPr>
            <a:r>
              <a:rPr lang="en-US" altLang="en-US" sz="1800" smtClean="0">
                <a:solidFill>
                  <a:srgbClr val="B7FFDD"/>
                </a:solidFill>
              </a:rPr>
              <a:t>	represents an upright image.</a:t>
            </a:r>
          </a:p>
        </p:txBody>
      </p:sp>
      <p:sp>
        <p:nvSpPr>
          <p:cNvPr id="8196" name="Rectangle 4"/>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pic>
        <p:nvPicPr>
          <p:cNvPr id="8197" name="Picture 5" descr="17_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4062413"/>
            <a:ext cx="488632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14566" name="Object 6"/>
          <p:cNvGraphicFramePr>
            <a:graphicFrameLocks noChangeAspect="1"/>
          </p:cNvGraphicFramePr>
          <p:nvPr/>
        </p:nvGraphicFramePr>
        <p:xfrm>
          <a:off x="917575" y="5364163"/>
          <a:ext cx="3197225" cy="731837"/>
        </p:xfrm>
        <a:graphic>
          <a:graphicData uri="http://schemas.openxmlformats.org/presentationml/2006/ole">
            <mc:AlternateContent xmlns:mc="http://schemas.openxmlformats.org/markup-compatibility/2006">
              <mc:Choice xmlns:v="urn:schemas-microsoft-com:vml" Requires="v">
                <p:oleObj spid="_x0000_s115712" name="Equation" r:id="rId5" imgW="1765300" imgH="406400" progId="Equation.3">
                  <p:embed/>
                </p:oleObj>
              </mc:Choice>
              <mc:Fallback>
                <p:oleObj name="Equation" r:id="rId5" imgW="1765300" imgH="406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75" y="5364163"/>
                        <a:ext cx="3197225" cy="73183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14562">
                                            <p:txEl>
                                              <p:pRg st="1" end="1"/>
                                            </p:txEl>
                                          </p:spTgt>
                                        </p:tgtEl>
                                        <p:attrNameLst>
                                          <p:attrName>style.visibility</p:attrName>
                                        </p:attrNameLst>
                                      </p:cBhvr>
                                      <p:to>
                                        <p:strVal val="visible"/>
                                      </p:to>
                                    </p:set>
                                    <p:animEffect transition="in" filter="fade">
                                      <p:cBhvr>
                                        <p:cTn id="7" dur="1000"/>
                                        <p:tgtEl>
                                          <p:spTgt spid="2114562">
                                            <p:txEl>
                                              <p:pRg st="1" end="1"/>
                                            </p:txEl>
                                          </p:spTgt>
                                        </p:tgtEl>
                                      </p:cBhvr>
                                    </p:animEffect>
                                    <p:anim calcmode="lin" valueType="num">
                                      <p:cBhvr>
                                        <p:cTn id="8" dur="1000" fill="hold"/>
                                        <p:tgtEl>
                                          <p:spTgt spid="211456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145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14562">
                                            <p:txEl>
                                              <p:pRg st="2" end="2"/>
                                            </p:txEl>
                                          </p:spTgt>
                                        </p:tgtEl>
                                        <p:attrNameLst>
                                          <p:attrName>style.visibility</p:attrName>
                                        </p:attrNameLst>
                                      </p:cBhvr>
                                      <p:to>
                                        <p:strVal val="visible"/>
                                      </p:to>
                                    </p:set>
                                    <p:animEffect transition="in" filter="fade">
                                      <p:cBhvr>
                                        <p:cTn id="14" dur="1000"/>
                                        <p:tgtEl>
                                          <p:spTgt spid="2114562">
                                            <p:txEl>
                                              <p:pRg st="2" end="2"/>
                                            </p:txEl>
                                          </p:spTgt>
                                        </p:tgtEl>
                                      </p:cBhvr>
                                    </p:animEffect>
                                    <p:anim calcmode="lin" valueType="num">
                                      <p:cBhvr>
                                        <p:cTn id="15" dur="1000" fill="hold"/>
                                        <p:tgtEl>
                                          <p:spTgt spid="211456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145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14562">
                                            <p:txEl>
                                              <p:pRg st="3" end="3"/>
                                            </p:txEl>
                                          </p:spTgt>
                                        </p:tgtEl>
                                        <p:attrNameLst>
                                          <p:attrName>style.visibility</p:attrName>
                                        </p:attrNameLst>
                                      </p:cBhvr>
                                      <p:to>
                                        <p:strVal val="visible"/>
                                      </p:to>
                                    </p:set>
                                    <p:animEffect transition="in" filter="fade">
                                      <p:cBhvr>
                                        <p:cTn id="21" dur="1000"/>
                                        <p:tgtEl>
                                          <p:spTgt spid="2114562">
                                            <p:txEl>
                                              <p:pRg st="3" end="3"/>
                                            </p:txEl>
                                          </p:spTgt>
                                        </p:tgtEl>
                                      </p:cBhvr>
                                    </p:animEffect>
                                    <p:anim calcmode="lin" valueType="num">
                                      <p:cBhvr>
                                        <p:cTn id="22" dur="1000" fill="hold"/>
                                        <p:tgtEl>
                                          <p:spTgt spid="211456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1145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14562">
                                            <p:txEl>
                                              <p:pRg st="4" end="4"/>
                                            </p:txEl>
                                          </p:spTgt>
                                        </p:tgtEl>
                                        <p:attrNameLst>
                                          <p:attrName>style.visibility</p:attrName>
                                        </p:attrNameLst>
                                      </p:cBhvr>
                                      <p:to>
                                        <p:strVal val="visible"/>
                                      </p:to>
                                    </p:set>
                                    <p:animEffect transition="in" filter="fade">
                                      <p:cBhvr>
                                        <p:cTn id="28" dur="1000"/>
                                        <p:tgtEl>
                                          <p:spTgt spid="2114562">
                                            <p:txEl>
                                              <p:pRg st="4" end="4"/>
                                            </p:txEl>
                                          </p:spTgt>
                                        </p:tgtEl>
                                      </p:cBhvr>
                                    </p:animEffect>
                                    <p:anim calcmode="lin" valueType="num">
                                      <p:cBhvr>
                                        <p:cTn id="29" dur="1000" fill="hold"/>
                                        <p:tgtEl>
                                          <p:spTgt spid="211456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1145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14562">
                                            <p:txEl>
                                              <p:pRg st="5" end="5"/>
                                            </p:txEl>
                                          </p:spTgt>
                                        </p:tgtEl>
                                        <p:attrNameLst>
                                          <p:attrName>style.visibility</p:attrName>
                                        </p:attrNameLst>
                                      </p:cBhvr>
                                      <p:to>
                                        <p:strVal val="visible"/>
                                      </p:to>
                                    </p:set>
                                    <p:animEffect transition="in" filter="fade">
                                      <p:cBhvr>
                                        <p:cTn id="35" dur="1000"/>
                                        <p:tgtEl>
                                          <p:spTgt spid="2114562">
                                            <p:txEl>
                                              <p:pRg st="5" end="5"/>
                                            </p:txEl>
                                          </p:spTgt>
                                        </p:tgtEl>
                                      </p:cBhvr>
                                    </p:animEffect>
                                    <p:anim calcmode="lin" valueType="num">
                                      <p:cBhvr>
                                        <p:cTn id="36" dur="1000" fill="hold"/>
                                        <p:tgtEl>
                                          <p:spTgt spid="211456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11456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14562">
                                            <p:txEl>
                                              <p:pRg st="6" end="6"/>
                                            </p:txEl>
                                          </p:spTgt>
                                        </p:tgtEl>
                                        <p:attrNameLst>
                                          <p:attrName>style.visibility</p:attrName>
                                        </p:attrNameLst>
                                      </p:cBhvr>
                                      <p:to>
                                        <p:strVal val="visible"/>
                                      </p:to>
                                    </p:set>
                                    <p:animEffect transition="in" filter="fade">
                                      <p:cBhvr>
                                        <p:cTn id="42" dur="1000"/>
                                        <p:tgtEl>
                                          <p:spTgt spid="2114562">
                                            <p:txEl>
                                              <p:pRg st="6" end="6"/>
                                            </p:txEl>
                                          </p:spTgt>
                                        </p:tgtEl>
                                      </p:cBhvr>
                                    </p:animEffect>
                                    <p:anim calcmode="lin" valueType="num">
                                      <p:cBhvr>
                                        <p:cTn id="43" dur="1000" fill="hold"/>
                                        <p:tgtEl>
                                          <p:spTgt spid="2114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11456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14562">
                                            <p:txEl>
                                              <p:pRg st="7" end="7"/>
                                            </p:txEl>
                                          </p:spTgt>
                                        </p:tgtEl>
                                        <p:attrNameLst>
                                          <p:attrName>style.visibility</p:attrName>
                                        </p:attrNameLst>
                                      </p:cBhvr>
                                      <p:to>
                                        <p:strVal val="visible"/>
                                      </p:to>
                                    </p:set>
                                    <p:animEffect transition="in" filter="fade">
                                      <p:cBhvr>
                                        <p:cTn id="49" dur="1000"/>
                                        <p:tgtEl>
                                          <p:spTgt spid="2114562">
                                            <p:txEl>
                                              <p:pRg st="7" end="7"/>
                                            </p:txEl>
                                          </p:spTgt>
                                        </p:tgtEl>
                                      </p:cBhvr>
                                    </p:animEffect>
                                    <p:anim calcmode="lin" valueType="num">
                                      <p:cBhvr>
                                        <p:cTn id="50" dur="1000" fill="hold"/>
                                        <p:tgtEl>
                                          <p:spTgt spid="211456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11456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14562">
                                            <p:txEl>
                                              <p:pRg st="8" end="8"/>
                                            </p:txEl>
                                          </p:spTgt>
                                        </p:tgtEl>
                                        <p:attrNameLst>
                                          <p:attrName>style.visibility</p:attrName>
                                        </p:attrNameLst>
                                      </p:cBhvr>
                                      <p:to>
                                        <p:strVal val="visible"/>
                                      </p:to>
                                    </p:set>
                                    <p:animEffect transition="in" filter="fade">
                                      <p:cBhvr>
                                        <p:cTn id="56" dur="1000"/>
                                        <p:tgtEl>
                                          <p:spTgt spid="2114562">
                                            <p:txEl>
                                              <p:pRg st="8" end="8"/>
                                            </p:txEl>
                                          </p:spTgt>
                                        </p:tgtEl>
                                      </p:cBhvr>
                                    </p:animEffect>
                                    <p:anim calcmode="lin" valueType="num">
                                      <p:cBhvr>
                                        <p:cTn id="57" dur="1000" fill="hold"/>
                                        <p:tgtEl>
                                          <p:spTgt spid="211456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114562">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114562">
                                            <p:txEl>
                                              <p:pRg st="9" end="9"/>
                                            </p:txEl>
                                          </p:spTgt>
                                        </p:tgtEl>
                                        <p:attrNameLst>
                                          <p:attrName>style.visibility</p:attrName>
                                        </p:attrNameLst>
                                      </p:cBhvr>
                                      <p:to>
                                        <p:strVal val="visible"/>
                                      </p:to>
                                    </p:set>
                                    <p:animEffect transition="in" filter="fade">
                                      <p:cBhvr>
                                        <p:cTn id="61" dur="1000"/>
                                        <p:tgtEl>
                                          <p:spTgt spid="2114562">
                                            <p:txEl>
                                              <p:pRg st="9" end="9"/>
                                            </p:txEl>
                                          </p:spTgt>
                                        </p:tgtEl>
                                      </p:cBhvr>
                                    </p:animEffect>
                                    <p:anim calcmode="lin" valueType="num">
                                      <p:cBhvr>
                                        <p:cTn id="62" dur="1000" fill="hold"/>
                                        <p:tgtEl>
                                          <p:spTgt spid="2114562">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2114562">
                                            <p:txEl>
                                              <p:pRg st="9" end="9"/>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14562">
                                            <p:txEl>
                                              <p:pRg st="10" end="10"/>
                                            </p:txEl>
                                          </p:spTgt>
                                        </p:tgtEl>
                                        <p:attrNameLst>
                                          <p:attrName>style.visibility</p:attrName>
                                        </p:attrNameLst>
                                      </p:cBhvr>
                                      <p:to>
                                        <p:strVal val="visible"/>
                                      </p:to>
                                    </p:set>
                                    <p:animEffect transition="in" filter="fade">
                                      <p:cBhvr>
                                        <p:cTn id="66" dur="1000"/>
                                        <p:tgtEl>
                                          <p:spTgt spid="2114562">
                                            <p:txEl>
                                              <p:pRg st="10" end="10"/>
                                            </p:txEl>
                                          </p:spTgt>
                                        </p:tgtEl>
                                      </p:cBhvr>
                                    </p:animEffect>
                                    <p:anim calcmode="lin" valueType="num">
                                      <p:cBhvr>
                                        <p:cTn id="67" dur="1000" fill="hold"/>
                                        <p:tgtEl>
                                          <p:spTgt spid="2114562">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2114562">
                                            <p:txEl>
                                              <p:pRg st="10" end="10"/>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114562">
                                            <p:txEl>
                                              <p:pRg st="11" end="11"/>
                                            </p:txEl>
                                          </p:spTgt>
                                        </p:tgtEl>
                                        <p:attrNameLst>
                                          <p:attrName>style.visibility</p:attrName>
                                        </p:attrNameLst>
                                      </p:cBhvr>
                                      <p:to>
                                        <p:strVal val="visible"/>
                                      </p:to>
                                    </p:set>
                                    <p:animEffect transition="in" filter="fade">
                                      <p:cBhvr>
                                        <p:cTn id="71" dur="1000"/>
                                        <p:tgtEl>
                                          <p:spTgt spid="2114562">
                                            <p:txEl>
                                              <p:pRg st="11" end="11"/>
                                            </p:txEl>
                                          </p:spTgt>
                                        </p:tgtEl>
                                      </p:cBhvr>
                                    </p:animEffect>
                                    <p:anim calcmode="lin" valueType="num">
                                      <p:cBhvr>
                                        <p:cTn id="72" dur="1000" fill="hold"/>
                                        <p:tgtEl>
                                          <p:spTgt spid="2114562">
                                            <p:txEl>
                                              <p:pRg st="11" end="11"/>
                                            </p:txEl>
                                          </p:spTgt>
                                        </p:tgtEl>
                                        <p:attrNameLst>
                                          <p:attrName>ppt_x</p:attrName>
                                        </p:attrNameLst>
                                      </p:cBhvr>
                                      <p:tavLst>
                                        <p:tav tm="0">
                                          <p:val>
                                            <p:strVal val="#ppt_x"/>
                                          </p:val>
                                        </p:tav>
                                        <p:tav tm="100000">
                                          <p:val>
                                            <p:strVal val="#ppt_x"/>
                                          </p:val>
                                        </p:tav>
                                      </p:tavLst>
                                    </p:anim>
                                    <p:anim calcmode="lin" valueType="num">
                                      <p:cBhvr>
                                        <p:cTn id="73" dur="1000" fill="hold"/>
                                        <p:tgtEl>
                                          <p:spTgt spid="2114562">
                                            <p:txEl>
                                              <p:pRg st="11" end="11"/>
                                            </p:txEl>
                                          </p:spTgt>
                                        </p:tgtEl>
                                        <p:attrNameLst>
                                          <p:attrName>ppt_y</p:attrName>
                                        </p:attrNameLst>
                                      </p:cBhvr>
                                      <p:tavLst>
                                        <p:tav tm="0">
                                          <p:val>
                                            <p:strVal val="#ppt_y+.1"/>
                                          </p:val>
                                        </p:tav>
                                        <p:tav tm="100000">
                                          <p:val>
                                            <p:strVal val="#ppt_y"/>
                                          </p:val>
                                        </p:tav>
                                      </p:tavLst>
                                    </p:anim>
                                  </p:childTnLst>
                                </p:cTn>
                              </p:par>
                              <p:par>
                                <p:cTn id="74" presetID="3" presetClass="entr" presetSubtype="10" fill="hold" nodeType="withEffect">
                                  <p:stCondLst>
                                    <p:cond delay="0"/>
                                  </p:stCondLst>
                                  <p:childTnLst>
                                    <p:set>
                                      <p:cBhvr>
                                        <p:cTn id="75" dur="1" fill="hold">
                                          <p:stCondLst>
                                            <p:cond delay="0"/>
                                          </p:stCondLst>
                                        </p:cTn>
                                        <p:tgtEl>
                                          <p:spTgt spid="2114566"/>
                                        </p:tgtEl>
                                        <p:attrNameLst>
                                          <p:attrName>style.visibility</p:attrName>
                                        </p:attrNameLst>
                                      </p:cBhvr>
                                      <p:to>
                                        <p:strVal val="visible"/>
                                      </p:to>
                                    </p:set>
                                    <p:animEffect transition="in" filter="blinds(horizontal)">
                                      <p:cBhvr>
                                        <p:cTn id="76" dur="500"/>
                                        <p:tgtEl>
                                          <p:spTgt spid="2114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4562"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8658" name="Rectangle 2"/>
          <p:cNvSpPr>
            <a:spLocks noGrp="1" noChangeArrowheads="1"/>
          </p:cNvSpPr>
          <p:nvPr>
            <p:ph type="body" idx="1"/>
          </p:nvPr>
        </p:nvSpPr>
        <p:spPr>
          <a:xfrm>
            <a:off x="228600" y="381000"/>
            <a:ext cx="8915400" cy="3505200"/>
          </a:xfrm>
        </p:spPr>
        <p:txBody>
          <a:bodyPr/>
          <a:lstStyle/>
          <a:p>
            <a:pPr eaLnBrk="1" hangingPunct="1">
              <a:lnSpc>
                <a:spcPct val="80000"/>
              </a:lnSpc>
            </a:pPr>
            <a:r>
              <a:rPr lang="en-US" altLang="en-US" sz="2400" smtClean="0"/>
              <a:t>For an object lying “inside” the focal point of a positive lens, we can get a virtual image with a positive magnification.</a:t>
            </a:r>
          </a:p>
          <a:p>
            <a:pPr lvl="1" eaLnBrk="1" hangingPunct="1">
              <a:lnSpc>
                <a:spcPct val="80000"/>
              </a:lnSpc>
              <a:spcBef>
                <a:spcPct val="40000"/>
              </a:spcBef>
            </a:pPr>
            <a:r>
              <a:rPr lang="en-US" altLang="en-US" sz="2000" smtClean="0">
                <a:solidFill>
                  <a:srgbClr val="B7FFDD"/>
                </a:solidFill>
              </a:rPr>
              <a:t>Here, the image distance is negative since the image is </a:t>
            </a:r>
            <a:r>
              <a:rPr lang="en-US" altLang="en-US" sz="2000" b="1" i="1" smtClean="0">
                <a:solidFill>
                  <a:srgbClr val="FFD4BA"/>
                </a:solidFill>
              </a:rPr>
              <a:t>virtual</a:t>
            </a:r>
            <a:r>
              <a:rPr lang="en-US" altLang="en-US" sz="2000" smtClean="0">
                <a:solidFill>
                  <a:srgbClr val="B7FFDD"/>
                </a:solidFill>
              </a:rPr>
              <a:t> and lies on the side of the lens from which the light is coming.</a:t>
            </a:r>
          </a:p>
          <a:p>
            <a:pPr lvl="1" eaLnBrk="1" hangingPunct="1">
              <a:lnSpc>
                <a:spcPct val="80000"/>
              </a:lnSpc>
              <a:spcBef>
                <a:spcPct val="40000"/>
              </a:spcBef>
            </a:pPr>
            <a:r>
              <a:rPr lang="en-US" altLang="en-US" sz="2000" smtClean="0">
                <a:solidFill>
                  <a:srgbClr val="B7FFDD"/>
                </a:solidFill>
              </a:rPr>
              <a:t>The emerging light rays appear to diverge from a point behind the object.</a:t>
            </a:r>
          </a:p>
          <a:p>
            <a:pPr lvl="1" eaLnBrk="1" hangingPunct="1">
              <a:lnSpc>
                <a:spcPct val="80000"/>
              </a:lnSpc>
              <a:spcBef>
                <a:spcPct val="40000"/>
              </a:spcBef>
            </a:pPr>
            <a:r>
              <a:rPr lang="en-US" altLang="en-US" sz="2000" smtClean="0">
                <a:solidFill>
                  <a:srgbClr val="B7FFDD"/>
                </a:solidFill>
              </a:rPr>
              <a:t>The image is </a:t>
            </a:r>
            <a:r>
              <a:rPr lang="en-US" altLang="en-US" sz="2000" b="1" i="1" smtClean="0">
                <a:solidFill>
                  <a:srgbClr val="FFD4BA"/>
                </a:solidFill>
              </a:rPr>
              <a:t>upright</a:t>
            </a:r>
            <a:r>
              <a:rPr lang="en-US" altLang="en-US" sz="2000" smtClean="0">
                <a:solidFill>
                  <a:srgbClr val="B7FFDD"/>
                </a:solidFill>
              </a:rPr>
              <a:t>.</a:t>
            </a:r>
          </a:p>
        </p:txBody>
      </p:sp>
      <p:sp>
        <p:nvSpPr>
          <p:cNvPr id="9220" name="Rectangle 3"/>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graphicFrame>
        <p:nvGraphicFramePr>
          <p:cNvPr id="9218" name="Object 5"/>
          <p:cNvGraphicFramePr>
            <a:graphicFrameLocks noChangeAspect="1"/>
          </p:cNvGraphicFramePr>
          <p:nvPr/>
        </p:nvGraphicFramePr>
        <p:xfrm>
          <a:off x="917575" y="4267200"/>
          <a:ext cx="3197225" cy="731838"/>
        </p:xfrm>
        <a:graphic>
          <a:graphicData uri="http://schemas.openxmlformats.org/presentationml/2006/ole">
            <mc:AlternateContent xmlns:mc="http://schemas.openxmlformats.org/markup-compatibility/2006">
              <mc:Choice xmlns:v="urn:schemas-microsoft-com:vml" Requires="v">
                <p:oleObj spid="_x0000_s9224" name="Equation" r:id="rId4" imgW="1765300" imgH="406400" progId="Equation.3">
                  <p:embed/>
                </p:oleObj>
              </mc:Choice>
              <mc:Fallback>
                <p:oleObj name="Equation" r:id="rId4" imgW="1765300" imgH="406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5" y="4267200"/>
                        <a:ext cx="3197225" cy="73183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1" name="Picture 6" descr="17_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200400"/>
            <a:ext cx="4208463"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18658">
                                            <p:txEl>
                                              <p:pRg st="1" end="1"/>
                                            </p:txEl>
                                          </p:spTgt>
                                        </p:tgtEl>
                                        <p:attrNameLst>
                                          <p:attrName>style.visibility</p:attrName>
                                        </p:attrNameLst>
                                      </p:cBhvr>
                                      <p:to>
                                        <p:strVal val="visible"/>
                                      </p:to>
                                    </p:set>
                                    <p:animEffect transition="in" filter="fade">
                                      <p:cBhvr>
                                        <p:cTn id="7" dur="1000"/>
                                        <p:tgtEl>
                                          <p:spTgt spid="2118658">
                                            <p:txEl>
                                              <p:pRg st="1" end="1"/>
                                            </p:txEl>
                                          </p:spTgt>
                                        </p:tgtEl>
                                      </p:cBhvr>
                                    </p:animEffect>
                                    <p:anim calcmode="lin" valueType="num">
                                      <p:cBhvr>
                                        <p:cTn id="8" dur="1000" fill="hold"/>
                                        <p:tgtEl>
                                          <p:spTgt spid="211865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186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18658">
                                            <p:txEl>
                                              <p:pRg st="2" end="2"/>
                                            </p:txEl>
                                          </p:spTgt>
                                        </p:tgtEl>
                                        <p:attrNameLst>
                                          <p:attrName>style.visibility</p:attrName>
                                        </p:attrNameLst>
                                      </p:cBhvr>
                                      <p:to>
                                        <p:strVal val="visible"/>
                                      </p:to>
                                    </p:set>
                                    <p:animEffect transition="in" filter="fade">
                                      <p:cBhvr>
                                        <p:cTn id="14" dur="1000"/>
                                        <p:tgtEl>
                                          <p:spTgt spid="2118658">
                                            <p:txEl>
                                              <p:pRg st="2" end="2"/>
                                            </p:txEl>
                                          </p:spTgt>
                                        </p:tgtEl>
                                      </p:cBhvr>
                                    </p:animEffect>
                                    <p:anim calcmode="lin" valueType="num">
                                      <p:cBhvr>
                                        <p:cTn id="15" dur="1000" fill="hold"/>
                                        <p:tgtEl>
                                          <p:spTgt spid="211865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186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18658">
                                            <p:txEl>
                                              <p:pRg st="3" end="3"/>
                                            </p:txEl>
                                          </p:spTgt>
                                        </p:tgtEl>
                                        <p:attrNameLst>
                                          <p:attrName>style.visibility</p:attrName>
                                        </p:attrNameLst>
                                      </p:cBhvr>
                                      <p:to>
                                        <p:strVal val="visible"/>
                                      </p:to>
                                    </p:set>
                                    <p:animEffect transition="in" filter="fade">
                                      <p:cBhvr>
                                        <p:cTn id="21" dur="1000"/>
                                        <p:tgtEl>
                                          <p:spTgt spid="2118658">
                                            <p:txEl>
                                              <p:pRg st="3" end="3"/>
                                            </p:txEl>
                                          </p:spTgt>
                                        </p:tgtEl>
                                      </p:cBhvr>
                                    </p:animEffect>
                                    <p:anim calcmode="lin" valueType="num">
                                      <p:cBhvr>
                                        <p:cTn id="22" dur="1000" fill="hold"/>
                                        <p:tgtEl>
                                          <p:spTgt spid="211865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1186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58"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Reflection and Image Formation</a:t>
            </a:r>
          </a:p>
        </p:txBody>
      </p:sp>
      <p:sp>
        <p:nvSpPr>
          <p:cNvPr id="852995" name="Rectangle 3"/>
          <p:cNvSpPr>
            <a:spLocks noGrp="1" noChangeArrowheads="1"/>
          </p:cNvSpPr>
          <p:nvPr>
            <p:ph type="body" idx="1"/>
          </p:nvPr>
        </p:nvSpPr>
        <p:spPr>
          <a:xfrm>
            <a:off x="685800" y="1981200"/>
            <a:ext cx="7772400" cy="4572000"/>
          </a:xfrm>
        </p:spPr>
        <p:txBody>
          <a:bodyPr/>
          <a:lstStyle/>
          <a:p>
            <a:pPr eaLnBrk="1" hangingPunct="1">
              <a:lnSpc>
                <a:spcPct val="80000"/>
              </a:lnSpc>
            </a:pPr>
            <a:r>
              <a:rPr lang="en-US" altLang="en-US" sz="2800" smtClean="0"/>
              <a:t>In chapter 16 we studied </a:t>
            </a:r>
            <a:r>
              <a:rPr lang="en-US" altLang="en-US" sz="2800" b="1" i="1" smtClean="0">
                <a:solidFill>
                  <a:schemeClr val="accent1"/>
                </a:solidFill>
              </a:rPr>
              <a:t>physical optics</a:t>
            </a:r>
            <a:r>
              <a:rPr lang="en-US" altLang="en-US" sz="2800" smtClean="0"/>
              <a:t>, which involve wave aspects of light such as interference and diffraction.</a:t>
            </a:r>
          </a:p>
          <a:p>
            <a:pPr eaLnBrk="1" hangingPunct="1">
              <a:lnSpc>
                <a:spcPct val="80000"/>
              </a:lnSpc>
            </a:pPr>
            <a:r>
              <a:rPr lang="en-US" altLang="en-US" sz="2800" smtClean="0"/>
              <a:t>In this chapter we use </a:t>
            </a:r>
            <a:r>
              <a:rPr lang="en-US" altLang="en-US" sz="2800" b="1" i="1" smtClean="0">
                <a:solidFill>
                  <a:schemeClr val="accent1"/>
                </a:solidFill>
              </a:rPr>
              <a:t>geometric optics</a:t>
            </a:r>
            <a:r>
              <a:rPr lang="en-US" altLang="en-US" sz="2800" smtClean="0"/>
              <a:t> to describe the behavior of light by using </a:t>
            </a:r>
            <a:r>
              <a:rPr lang="en-US" altLang="en-US" sz="2800" smtClean="0">
                <a:solidFill>
                  <a:schemeClr val="accent1"/>
                </a:solidFill>
              </a:rPr>
              <a:t>light rays</a:t>
            </a:r>
            <a:r>
              <a:rPr lang="en-US" altLang="en-US" sz="2800" smtClean="0"/>
              <a:t>.</a:t>
            </a:r>
          </a:p>
          <a:p>
            <a:pPr lvl="1" eaLnBrk="1" hangingPunct="1">
              <a:lnSpc>
                <a:spcPct val="80000"/>
              </a:lnSpc>
            </a:pPr>
            <a:r>
              <a:rPr lang="en-US" altLang="en-US" sz="2400" smtClean="0"/>
              <a:t>A light ray is drawn perpendicular to the </a:t>
            </a:r>
            <a:r>
              <a:rPr lang="en-US" altLang="en-US" sz="2400" b="1" i="1" smtClean="0">
                <a:solidFill>
                  <a:schemeClr val="accent1"/>
                </a:solidFill>
              </a:rPr>
              <a:t>wavefronts</a:t>
            </a:r>
            <a:r>
              <a:rPr lang="en-US" altLang="en-US" sz="2400" smtClean="0"/>
              <a:t>.</a:t>
            </a:r>
          </a:p>
          <a:p>
            <a:pPr lvl="1" eaLnBrk="1" hangingPunct="1">
              <a:lnSpc>
                <a:spcPct val="80000"/>
              </a:lnSpc>
            </a:pPr>
            <a:r>
              <a:rPr lang="en-US" altLang="en-US" sz="2400" smtClean="0"/>
              <a:t>The basic principles are the laws of reflection and refraction.</a:t>
            </a:r>
          </a:p>
          <a:p>
            <a:pPr lvl="1" eaLnBrk="1" hangingPunct="1">
              <a:lnSpc>
                <a:spcPct val="80000"/>
              </a:lnSpc>
            </a:pPr>
            <a:r>
              <a:rPr lang="en-US" altLang="en-US" sz="2400" smtClean="0"/>
              <a:t>By drawing light rays, we can predict how and where images will be formed.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2995">
                                            <p:txEl>
                                              <p:pRg st="0" end="0"/>
                                            </p:txEl>
                                          </p:spTgt>
                                        </p:tgtEl>
                                        <p:attrNameLst>
                                          <p:attrName>style.visibility</p:attrName>
                                        </p:attrNameLst>
                                      </p:cBhvr>
                                      <p:to>
                                        <p:strVal val="visible"/>
                                      </p:to>
                                    </p:set>
                                    <p:animEffect transition="in" filter="fade">
                                      <p:cBhvr>
                                        <p:cTn id="7" dur="1000"/>
                                        <p:tgtEl>
                                          <p:spTgt spid="852995">
                                            <p:txEl>
                                              <p:pRg st="0" end="0"/>
                                            </p:txEl>
                                          </p:spTgt>
                                        </p:tgtEl>
                                      </p:cBhvr>
                                    </p:animEffect>
                                    <p:anim calcmode="lin" valueType="num">
                                      <p:cBhvr>
                                        <p:cTn id="8" dur="1000" fill="hold"/>
                                        <p:tgtEl>
                                          <p:spTgt spid="8529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529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2995">
                                            <p:txEl>
                                              <p:pRg st="1" end="1"/>
                                            </p:txEl>
                                          </p:spTgt>
                                        </p:tgtEl>
                                        <p:attrNameLst>
                                          <p:attrName>style.visibility</p:attrName>
                                        </p:attrNameLst>
                                      </p:cBhvr>
                                      <p:to>
                                        <p:strVal val="visible"/>
                                      </p:to>
                                    </p:set>
                                    <p:animEffect transition="in" filter="fade">
                                      <p:cBhvr>
                                        <p:cTn id="14" dur="1000"/>
                                        <p:tgtEl>
                                          <p:spTgt spid="852995">
                                            <p:txEl>
                                              <p:pRg st="1" end="1"/>
                                            </p:txEl>
                                          </p:spTgt>
                                        </p:tgtEl>
                                      </p:cBhvr>
                                    </p:animEffect>
                                    <p:anim calcmode="lin" valueType="num">
                                      <p:cBhvr>
                                        <p:cTn id="15" dur="1000" fill="hold"/>
                                        <p:tgtEl>
                                          <p:spTgt spid="8529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529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52995">
                                            <p:txEl>
                                              <p:pRg st="2" end="2"/>
                                            </p:txEl>
                                          </p:spTgt>
                                        </p:tgtEl>
                                        <p:attrNameLst>
                                          <p:attrName>style.visibility</p:attrName>
                                        </p:attrNameLst>
                                      </p:cBhvr>
                                      <p:to>
                                        <p:strVal val="visible"/>
                                      </p:to>
                                    </p:set>
                                    <p:animEffect transition="in" filter="fade">
                                      <p:cBhvr>
                                        <p:cTn id="21" dur="1000"/>
                                        <p:tgtEl>
                                          <p:spTgt spid="852995">
                                            <p:txEl>
                                              <p:pRg st="2" end="2"/>
                                            </p:txEl>
                                          </p:spTgt>
                                        </p:tgtEl>
                                      </p:cBhvr>
                                    </p:animEffect>
                                    <p:anim calcmode="lin" valueType="num">
                                      <p:cBhvr>
                                        <p:cTn id="22" dur="1000" fill="hold"/>
                                        <p:tgtEl>
                                          <p:spTgt spid="8529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529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52995">
                                            <p:txEl>
                                              <p:pRg st="3" end="3"/>
                                            </p:txEl>
                                          </p:spTgt>
                                        </p:tgtEl>
                                        <p:attrNameLst>
                                          <p:attrName>style.visibility</p:attrName>
                                        </p:attrNameLst>
                                      </p:cBhvr>
                                      <p:to>
                                        <p:strVal val="visible"/>
                                      </p:to>
                                    </p:set>
                                    <p:animEffect transition="in" filter="fade">
                                      <p:cBhvr>
                                        <p:cTn id="28" dur="1000"/>
                                        <p:tgtEl>
                                          <p:spTgt spid="852995">
                                            <p:txEl>
                                              <p:pRg st="3" end="3"/>
                                            </p:txEl>
                                          </p:spTgt>
                                        </p:tgtEl>
                                      </p:cBhvr>
                                    </p:animEffect>
                                    <p:anim calcmode="lin" valueType="num">
                                      <p:cBhvr>
                                        <p:cTn id="29" dur="1000" fill="hold"/>
                                        <p:tgtEl>
                                          <p:spTgt spid="8529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529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52995">
                                            <p:txEl>
                                              <p:pRg st="4" end="4"/>
                                            </p:txEl>
                                          </p:spTgt>
                                        </p:tgtEl>
                                        <p:attrNameLst>
                                          <p:attrName>style.visibility</p:attrName>
                                        </p:attrNameLst>
                                      </p:cBhvr>
                                      <p:to>
                                        <p:strVal val="visible"/>
                                      </p:to>
                                    </p:set>
                                    <p:animEffect transition="in" filter="fade">
                                      <p:cBhvr>
                                        <p:cTn id="35" dur="1000"/>
                                        <p:tgtEl>
                                          <p:spTgt spid="852995">
                                            <p:txEl>
                                              <p:pRg st="4" end="4"/>
                                            </p:txEl>
                                          </p:spTgt>
                                        </p:tgtEl>
                                      </p:cBhvr>
                                    </p:animEffect>
                                    <p:anim calcmode="lin" valueType="num">
                                      <p:cBhvr>
                                        <p:cTn id="36" dur="1000" fill="hold"/>
                                        <p:tgtEl>
                                          <p:spTgt spid="8529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529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5"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52400" y="579438"/>
            <a:ext cx="8839200" cy="1373187"/>
          </a:xfrm>
        </p:spPr>
        <p:txBody>
          <a:bodyPr/>
          <a:lstStyle/>
          <a:p>
            <a:pPr eaLnBrk="1" hangingPunct="1"/>
            <a:r>
              <a:rPr lang="en-US" altLang="en-US" sz="2800" smtClean="0">
                <a:solidFill>
                  <a:srgbClr val="EFFF5D"/>
                </a:solidFill>
                <a:latin typeface="Comic Sans MS" pitchFamily="-64" charset="0"/>
              </a:rPr>
              <a:t>An object 2 cm in height lies 10 cm to the left of a positive lens with a focal length of 20 cm.</a:t>
            </a:r>
            <a:br>
              <a:rPr lang="en-US" altLang="en-US" sz="2800" smtClean="0">
                <a:solidFill>
                  <a:srgbClr val="EFFF5D"/>
                </a:solidFill>
                <a:latin typeface="Comic Sans MS" pitchFamily="-64" charset="0"/>
              </a:rPr>
            </a:br>
            <a:r>
              <a:rPr lang="en-US" altLang="en-US" sz="2800" smtClean="0">
                <a:solidFill>
                  <a:srgbClr val="EFFF5D"/>
                </a:solidFill>
                <a:latin typeface="Comic Sans MS" pitchFamily="-64" charset="0"/>
              </a:rPr>
              <a:t>Where is the image located?</a:t>
            </a:r>
            <a:endParaRPr lang="en-US" altLang="en-US" sz="4000" smtClean="0">
              <a:solidFill>
                <a:srgbClr val="EFFF5D"/>
              </a:solidFill>
              <a:latin typeface="Comic Sans MS" pitchFamily="-64" charset="0"/>
            </a:endParaRPr>
          </a:p>
        </p:txBody>
      </p:sp>
      <p:graphicFrame>
        <p:nvGraphicFramePr>
          <p:cNvPr id="2120709" name="Object 5"/>
          <p:cNvGraphicFramePr>
            <a:graphicFrameLocks noChangeAspect="1"/>
          </p:cNvGraphicFramePr>
          <p:nvPr/>
        </p:nvGraphicFramePr>
        <p:xfrm>
          <a:off x="1166813" y="2493963"/>
          <a:ext cx="2471737" cy="3700462"/>
        </p:xfrm>
        <a:graphic>
          <a:graphicData uri="http://schemas.openxmlformats.org/presentationml/2006/ole">
            <mc:AlternateContent xmlns:mc="http://schemas.openxmlformats.org/markup-compatibility/2006">
              <mc:Choice xmlns:v="urn:schemas-microsoft-com:vml" Requires="v">
                <p:oleObj spid="_x0000_s116736" name="Equation" r:id="rId4" imgW="1447800" imgH="2184400" progId="Equation.3">
                  <p:embed/>
                </p:oleObj>
              </mc:Choice>
              <mc:Fallback>
                <p:oleObj name="Equation" r:id="rId4" imgW="1447800" imgH="2184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13" y="2493963"/>
                        <a:ext cx="2471737" cy="3700462"/>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4" name="Picture 7" descr="17_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200400"/>
            <a:ext cx="4208463"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120709"/>
                                        </p:tgtEl>
                                        <p:attrNameLst>
                                          <p:attrName>style.visibility</p:attrName>
                                        </p:attrNameLst>
                                      </p:cBhvr>
                                      <p:to>
                                        <p:strVal val="visible"/>
                                      </p:to>
                                    </p:set>
                                    <p:animEffect transition="in" filter="fade">
                                      <p:cBhvr>
                                        <p:cTn id="7" dur="1000"/>
                                        <p:tgtEl>
                                          <p:spTgt spid="2120709"/>
                                        </p:tgtEl>
                                      </p:cBhvr>
                                    </p:animEffect>
                                    <p:anim calcmode="lin" valueType="num">
                                      <p:cBhvr>
                                        <p:cTn id="8" dur="1000" fill="hold"/>
                                        <p:tgtEl>
                                          <p:spTgt spid="2120709"/>
                                        </p:tgtEl>
                                        <p:attrNameLst>
                                          <p:attrName>ppt_x</p:attrName>
                                        </p:attrNameLst>
                                      </p:cBhvr>
                                      <p:tavLst>
                                        <p:tav tm="0">
                                          <p:val>
                                            <p:strVal val="#ppt_x"/>
                                          </p:val>
                                        </p:tav>
                                        <p:tav tm="100000">
                                          <p:val>
                                            <p:strVal val="#ppt_x"/>
                                          </p:val>
                                        </p:tav>
                                      </p:tavLst>
                                    </p:anim>
                                    <p:anim calcmode="lin" valueType="num">
                                      <p:cBhvr>
                                        <p:cTn id="9" dur="900" decel="100000" fill="hold"/>
                                        <p:tgtEl>
                                          <p:spTgt spid="212070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2070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52400" y="579438"/>
            <a:ext cx="8839200" cy="1373187"/>
          </a:xfrm>
        </p:spPr>
        <p:txBody>
          <a:bodyPr/>
          <a:lstStyle/>
          <a:p>
            <a:pPr eaLnBrk="1" hangingPunct="1"/>
            <a:r>
              <a:rPr lang="en-US" altLang="en-US" sz="2800" smtClean="0">
                <a:solidFill>
                  <a:srgbClr val="EFFF5D"/>
                </a:solidFill>
                <a:latin typeface="Comic Sans MS" pitchFamily="-64" charset="0"/>
              </a:rPr>
              <a:t>An object 2 cm in height lies 10 cm to the left of a positive lens with a focal length of 20 cm.</a:t>
            </a:r>
            <a:br>
              <a:rPr lang="en-US" altLang="en-US" sz="2800" smtClean="0">
                <a:solidFill>
                  <a:srgbClr val="EFFF5D"/>
                </a:solidFill>
                <a:latin typeface="Comic Sans MS" pitchFamily="-64" charset="0"/>
              </a:rPr>
            </a:br>
            <a:r>
              <a:rPr lang="en-US" altLang="en-US" sz="2800" smtClean="0">
                <a:solidFill>
                  <a:srgbClr val="EFFF5D"/>
                </a:solidFill>
                <a:latin typeface="Comic Sans MS" pitchFamily="-64" charset="0"/>
              </a:rPr>
              <a:t>What is its magnification?</a:t>
            </a:r>
            <a:endParaRPr lang="en-US" altLang="en-US" sz="4000" smtClean="0">
              <a:solidFill>
                <a:srgbClr val="EFFF5D"/>
              </a:solidFill>
              <a:latin typeface="Comic Sans MS" pitchFamily="-64" charset="0"/>
            </a:endParaRPr>
          </a:p>
        </p:txBody>
      </p:sp>
      <p:graphicFrame>
        <p:nvGraphicFramePr>
          <p:cNvPr id="2122755" name="Object 3"/>
          <p:cNvGraphicFramePr>
            <a:graphicFrameLocks noChangeAspect="1"/>
          </p:cNvGraphicFramePr>
          <p:nvPr/>
        </p:nvGraphicFramePr>
        <p:xfrm>
          <a:off x="1631950" y="3581400"/>
          <a:ext cx="1539875" cy="1935163"/>
        </p:xfrm>
        <a:graphic>
          <a:graphicData uri="http://schemas.openxmlformats.org/presentationml/2006/ole">
            <mc:AlternateContent xmlns:mc="http://schemas.openxmlformats.org/markup-compatibility/2006">
              <mc:Choice xmlns:v="urn:schemas-microsoft-com:vml" Requires="v">
                <p:oleObj spid="_x0000_s11271" name="Equation" r:id="rId4" imgW="901700" imgH="1143000" progId="Equation.3">
                  <p:embed/>
                </p:oleObj>
              </mc:Choice>
              <mc:Fallback>
                <p:oleObj name="Equation" r:id="rId4" imgW="901700" imgH="11430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0" y="3581400"/>
                        <a:ext cx="1539875" cy="19351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68" name="Picture 4" descr="17_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200400"/>
            <a:ext cx="4208463"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122755"/>
                                        </p:tgtEl>
                                        <p:attrNameLst>
                                          <p:attrName>style.visibility</p:attrName>
                                        </p:attrNameLst>
                                      </p:cBhvr>
                                      <p:to>
                                        <p:strVal val="visible"/>
                                      </p:to>
                                    </p:set>
                                    <p:animEffect transition="in" filter="fade">
                                      <p:cBhvr>
                                        <p:cTn id="7" dur="1000"/>
                                        <p:tgtEl>
                                          <p:spTgt spid="2122755"/>
                                        </p:tgtEl>
                                      </p:cBhvr>
                                    </p:animEffect>
                                    <p:anim calcmode="lin" valueType="num">
                                      <p:cBhvr>
                                        <p:cTn id="8" dur="1000" fill="hold"/>
                                        <p:tgtEl>
                                          <p:spTgt spid="2122755"/>
                                        </p:tgtEl>
                                        <p:attrNameLst>
                                          <p:attrName>ppt_x</p:attrName>
                                        </p:attrNameLst>
                                      </p:cBhvr>
                                      <p:tavLst>
                                        <p:tav tm="0">
                                          <p:val>
                                            <p:strVal val="#ppt_x"/>
                                          </p:val>
                                        </p:tav>
                                        <p:tav tm="100000">
                                          <p:val>
                                            <p:strVal val="#ppt_x"/>
                                          </p:val>
                                        </p:tav>
                                      </p:tavLst>
                                    </p:anim>
                                    <p:anim calcmode="lin" valueType="num">
                                      <p:cBhvr>
                                        <p:cTn id="9" dur="900" decel="100000" fill="hold"/>
                                        <p:tgtEl>
                                          <p:spTgt spid="212275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227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685800" y="990600"/>
            <a:ext cx="7772400" cy="4114800"/>
          </a:xfrm>
        </p:spPr>
        <p:txBody>
          <a:bodyPr/>
          <a:lstStyle/>
          <a:p>
            <a:pPr lvl="1" eaLnBrk="1" hangingPunct="1">
              <a:lnSpc>
                <a:spcPct val="80000"/>
              </a:lnSpc>
            </a:pPr>
            <a:r>
              <a:rPr lang="en-US" altLang="en-US" sz="2400" smtClean="0"/>
              <a:t>Now consider a </a:t>
            </a:r>
            <a:r>
              <a:rPr lang="en-US" altLang="en-US" sz="2400" b="1" i="1" smtClean="0">
                <a:solidFill>
                  <a:schemeClr val="accent1"/>
                </a:solidFill>
              </a:rPr>
              <a:t>diverging</a:t>
            </a:r>
            <a:r>
              <a:rPr lang="en-US" altLang="en-US" sz="2400" smtClean="0"/>
              <a:t> or </a:t>
            </a:r>
            <a:r>
              <a:rPr lang="en-US" altLang="en-US" sz="2400" b="1" i="1" smtClean="0">
                <a:solidFill>
                  <a:schemeClr val="accent1"/>
                </a:solidFill>
              </a:rPr>
              <a:t>negative lens</a:t>
            </a:r>
            <a:r>
              <a:rPr lang="en-US" altLang="en-US" sz="2400" smtClean="0"/>
              <a:t>:</a:t>
            </a:r>
          </a:p>
        </p:txBody>
      </p:sp>
      <p:sp>
        <p:nvSpPr>
          <p:cNvPr id="2124804" name="Text Box 4"/>
          <p:cNvSpPr txBox="1">
            <a:spLocks noChangeArrowheads="1"/>
          </p:cNvSpPr>
          <p:nvPr/>
        </p:nvSpPr>
        <p:spPr bwMode="auto">
          <a:xfrm>
            <a:off x="228600" y="2819400"/>
            <a:ext cx="47244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buClr>
                <a:schemeClr val="folHlink"/>
              </a:buClr>
              <a:buFont typeface="Wingdings" pitchFamily="-64" charset="2"/>
              <a:buChar char="§"/>
            </a:pPr>
            <a:r>
              <a:rPr lang="en-US" altLang="en-US" sz="1800">
                <a:latin typeface="Arial" charset="0"/>
              </a:rPr>
              <a:t>Light rays are bent toward the surface normal at the first surface and away from the surface normal at the second surface, resulting in the ray bending </a:t>
            </a:r>
            <a:r>
              <a:rPr lang="en-US" altLang="en-US" sz="1800" i="1">
                <a:solidFill>
                  <a:srgbClr val="F7FF88"/>
                </a:solidFill>
                <a:latin typeface="Arial" charset="0"/>
              </a:rPr>
              <a:t>away from</a:t>
            </a:r>
            <a:r>
              <a:rPr lang="en-US" altLang="en-US" sz="1800">
                <a:latin typeface="Arial" charset="0"/>
              </a:rPr>
              <a:t> the axis.</a:t>
            </a:r>
          </a:p>
          <a:p>
            <a:pPr eaLnBrk="1" hangingPunct="1">
              <a:buClr>
                <a:schemeClr val="folHlink"/>
              </a:buClr>
              <a:buFont typeface="Wingdings" pitchFamily="-64" charset="2"/>
              <a:buChar char="§"/>
            </a:pPr>
            <a:r>
              <a:rPr lang="en-US" altLang="en-US" sz="1800">
                <a:latin typeface="Arial" charset="0"/>
              </a:rPr>
              <a:t>Incident parallel rays all appear to be coming from the </a:t>
            </a:r>
            <a:r>
              <a:rPr lang="en-US" altLang="en-US" sz="1800" b="1" i="1">
                <a:solidFill>
                  <a:schemeClr val="accent1"/>
                </a:solidFill>
                <a:latin typeface="Arial" charset="0"/>
              </a:rPr>
              <a:t>focal point</a:t>
            </a:r>
            <a:r>
              <a:rPr lang="en-US" altLang="en-US" sz="1800" i="1">
                <a:latin typeface="Arial" charset="0"/>
              </a:rPr>
              <a:t> </a:t>
            </a:r>
            <a:r>
              <a:rPr lang="en-US" altLang="en-US" sz="1800" i="1">
                <a:solidFill>
                  <a:schemeClr val="hlink"/>
                </a:solidFill>
                <a:latin typeface="Arial" charset="0"/>
              </a:rPr>
              <a:t>F</a:t>
            </a:r>
            <a:r>
              <a:rPr lang="en-US" altLang="en-US" sz="1800">
                <a:latin typeface="Arial" charset="0"/>
              </a:rPr>
              <a:t>.</a:t>
            </a:r>
          </a:p>
          <a:p>
            <a:pPr eaLnBrk="1" hangingPunct="1">
              <a:buClr>
                <a:schemeClr val="folHlink"/>
              </a:buClr>
              <a:buFont typeface="Wingdings" pitchFamily="-64" charset="2"/>
              <a:buChar char="§"/>
            </a:pPr>
            <a:r>
              <a:rPr lang="en-US" altLang="en-US" sz="1800">
                <a:latin typeface="Arial" charset="0"/>
              </a:rPr>
              <a:t>The distance from the center of the lens to the focal point is the </a:t>
            </a:r>
            <a:r>
              <a:rPr lang="en-US" altLang="en-US" sz="1800" b="1" i="1">
                <a:solidFill>
                  <a:schemeClr val="accent1"/>
                </a:solidFill>
                <a:latin typeface="Arial" charset="0"/>
              </a:rPr>
              <a:t>focal length</a:t>
            </a:r>
            <a:r>
              <a:rPr lang="en-US" altLang="en-US" sz="1800" i="1">
                <a:latin typeface="Arial" charset="0"/>
              </a:rPr>
              <a:t> </a:t>
            </a:r>
            <a:r>
              <a:rPr lang="en-US" altLang="en-US" sz="1800" i="1">
                <a:solidFill>
                  <a:schemeClr val="hlink"/>
                </a:solidFill>
              </a:rPr>
              <a:t>f</a:t>
            </a:r>
            <a:r>
              <a:rPr lang="en-US" altLang="en-US" sz="1800">
                <a:latin typeface="Arial" charset="0"/>
              </a:rPr>
              <a:t>.</a:t>
            </a:r>
          </a:p>
        </p:txBody>
      </p:sp>
      <p:pic>
        <p:nvPicPr>
          <p:cNvPr id="40964" name="Picture 6" descr="17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43200"/>
            <a:ext cx="358140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48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248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48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480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3234" name="Rectangle 2"/>
          <p:cNvSpPr>
            <a:spLocks noGrp="1" noChangeArrowheads="1"/>
          </p:cNvSpPr>
          <p:nvPr>
            <p:ph type="body" idx="1"/>
          </p:nvPr>
        </p:nvSpPr>
        <p:spPr>
          <a:xfrm>
            <a:off x="228600" y="381000"/>
            <a:ext cx="8915400" cy="3505200"/>
          </a:xfrm>
        </p:spPr>
        <p:txBody>
          <a:bodyPr/>
          <a:lstStyle/>
          <a:p>
            <a:pPr eaLnBrk="1" hangingPunct="1">
              <a:lnSpc>
                <a:spcPct val="80000"/>
              </a:lnSpc>
            </a:pPr>
            <a:r>
              <a:rPr lang="en-US" altLang="en-US" sz="2000" smtClean="0"/>
              <a:t>For an object lying beyond the focal point of a positive lens, we can locate the image by tracing three rays coming from the top of the object.</a:t>
            </a:r>
          </a:p>
          <a:p>
            <a:pPr lvl="1" eaLnBrk="1" hangingPunct="1">
              <a:lnSpc>
                <a:spcPct val="80000"/>
              </a:lnSpc>
              <a:spcBef>
                <a:spcPct val="40000"/>
              </a:spcBef>
            </a:pPr>
            <a:r>
              <a:rPr lang="en-US" altLang="en-US" sz="1800" smtClean="0">
                <a:solidFill>
                  <a:srgbClr val="B7FFDD"/>
                </a:solidFill>
              </a:rPr>
              <a:t>A ray that comes into the lens horizontally and parallel to the axis is bent away from the axis so that it appears to come from the focal point on the near side of the lens.</a:t>
            </a:r>
          </a:p>
          <a:p>
            <a:pPr lvl="1" eaLnBrk="1" hangingPunct="1">
              <a:lnSpc>
                <a:spcPct val="80000"/>
              </a:lnSpc>
              <a:spcBef>
                <a:spcPct val="40000"/>
              </a:spcBef>
            </a:pPr>
            <a:r>
              <a:rPr lang="en-US" altLang="en-US" sz="1800" smtClean="0">
                <a:solidFill>
                  <a:srgbClr val="B7FFDD"/>
                </a:solidFill>
              </a:rPr>
              <a:t>A ray coming in toward the focal point on the far side emerges parallel to the axis.</a:t>
            </a:r>
          </a:p>
          <a:p>
            <a:pPr lvl="1" eaLnBrk="1" hangingPunct="1">
              <a:lnSpc>
                <a:spcPct val="80000"/>
              </a:lnSpc>
              <a:spcBef>
                <a:spcPct val="40000"/>
              </a:spcBef>
            </a:pPr>
            <a:r>
              <a:rPr lang="en-US" altLang="en-US" sz="1800" smtClean="0">
                <a:solidFill>
                  <a:srgbClr val="B7FFDD"/>
                </a:solidFill>
              </a:rPr>
              <a:t>A ray coming in through the center of the lens passes through the lens without being bent.</a:t>
            </a:r>
          </a:p>
          <a:p>
            <a:pPr lvl="1" eaLnBrk="1" hangingPunct="1">
              <a:lnSpc>
                <a:spcPct val="80000"/>
              </a:lnSpc>
              <a:spcBef>
                <a:spcPct val="40000"/>
              </a:spcBef>
            </a:pPr>
            <a:r>
              <a:rPr lang="en-US" altLang="en-US" sz="1800" smtClean="0">
                <a:solidFill>
                  <a:srgbClr val="B7FFDD"/>
                </a:solidFill>
              </a:rPr>
              <a:t>The image lies on the same side of the lens from the object.</a:t>
            </a:r>
          </a:p>
          <a:p>
            <a:pPr lvl="1" eaLnBrk="1" hangingPunct="1">
              <a:lnSpc>
                <a:spcPct val="80000"/>
              </a:lnSpc>
              <a:spcBef>
                <a:spcPct val="40000"/>
              </a:spcBef>
            </a:pPr>
            <a:r>
              <a:rPr lang="en-US" altLang="en-US" sz="1800" smtClean="0">
                <a:solidFill>
                  <a:srgbClr val="B7FFDD"/>
                </a:solidFill>
              </a:rPr>
              <a:t>It is a </a:t>
            </a:r>
            <a:r>
              <a:rPr lang="en-US" altLang="en-US" sz="1800" b="1" i="1" smtClean="0">
                <a:solidFill>
                  <a:srgbClr val="FFD4BA"/>
                </a:solidFill>
              </a:rPr>
              <a:t>virtual image</a:t>
            </a:r>
            <a:r>
              <a:rPr lang="en-US" altLang="en-US" sz="1800" smtClean="0">
                <a:solidFill>
                  <a:srgbClr val="B7FFDD"/>
                </a:solidFill>
              </a:rPr>
              <a:t> since the </a:t>
            </a:r>
          </a:p>
          <a:p>
            <a:pPr lvl="1" eaLnBrk="1" hangingPunct="1">
              <a:lnSpc>
                <a:spcPct val="80000"/>
              </a:lnSpc>
              <a:spcBef>
                <a:spcPct val="0"/>
              </a:spcBef>
              <a:buFont typeface="Wingdings" pitchFamily="-64" charset="2"/>
              <a:buNone/>
            </a:pPr>
            <a:r>
              <a:rPr lang="en-US" altLang="en-US" sz="1800" smtClean="0">
                <a:solidFill>
                  <a:srgbClr val="B7FFDD"/>
                </a:solidFill>
              </a:rPr>
              <a:t>	light rays do not pass through </a:t>
            </a:r>
          </a:p>
          <a:p>
            <a:pPr lvl="1" eaLnBrk="1" hangingPunct="1">
              <a:lnSpc>
                <a:spcPct val="80000"/>
              </a:lnSpc>
              <a:spcBef>
                <a:spcPct val="0"/>
              </a:spcBef>
              <a:buFont typeface="Wingdings" pitchFamily="-64" charset="2"/>
              <a:buNone/>
            </a:pPr>
            <a:r>
              <a:rPr lang="en-US" altLang="en-US" sz="1800" smtClean="0">
                <a:solidFill>
                  <a:srgbClr val="B7FFDD"/>
                </a:solidFill>
              </a:rPr>
              <a:t>	the actual image point.</a:t>
            </a:r>
          </a:p>
          <a:p>
            <a:pPr lvl="1" eaLnBrk="1" hangingPunct="1">
              <a:lnSpc>
                <a:spcPct val="80000"/>
              </a:lnSpc>
              <a:spcBef>
                <a:spcPct val="40000"/>
              </a:spcBef>
            </a:pPr>
            <a:r>
              <a:rPr lang="en-US" altLang="en-US" sz="1800" smtClean="0">
                <a:solidFill>
                  <a:srgbClr val="B7FFDD"/>
                </a:solidFill>
              </a:rPr>
              <a:t>The image is </a:t>
            </a:r>
            <a:r>
              <a:rPr lang="en-US" altLang="en-US" sz="1800" b="1" i="1" smtClean="0">
                <a:solidFill>
                  <a:srgbClr val="FFD4BA"/>
                </a:solidFill>
              </a:rPr>
              <a:t>upright </a:t>
            </a:r>
            <a:r>
              <a:rPr lang="en-US" altLang="en-US" sz="1800" smtClean="0">
                <a:solidFill>
                  <a:srgbClr val="B7FFDD"/>
                </a:solidFill>
              </a:rPr>
              <a:t>and </a:t>
            </a:r>
          </a:p>
          <a:p>
            <a:pPr lvl="1" eaLnBrk="1" hangingPunct="1">
              <a:lnSpc>
                <a:spcPct val="80000"/>
              </a:lnSpc>
              <a:spcBef>
                <a:spcPct val="0"/>
              </a:spcBef>
              <a:buFont typeface="Wingdings" pitchFamily="-64" charset="2"/>
              <a:buNone/>
            </a:pPr>
            <a:r>
              <a:rPr lang="en-US" altLang="en-US" sz="1800" b="1" i="1" smtClean="0">
                <a:solidFill>
                  <a:srgbClr val="FFD4BA"/>
                </a:solidFill>
              </a:rPr>
              <a:t>	reduced in size</a:t>
            </a:r>
            <a:r>
              <a:rPr lang="en-US" altLang="en-US" sz="1800" smtClean="0">
                <a:solidFill>
                  <a:srgbClr val="B7FFDD"/>
                </a:solidFill>
              </a:rPr>
              <a:t>.</a:t>
            </a:r>
          </a:p>
        </p:txBody>
      </p:sp>
      <p:sp>
        <p:nvSpPr>
          <p:cNvPr id="12292" name="Rectangle 3"/>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graphicFrame>
        <p:nvGraphicFramePr>
          <p:cNvPr id="2143236" name="Object 4"/>
          <p:cNvGraphicFramePr>
            <a:graphicFrameLocks noChangeAspect="1"/>
          </p:cNvGraphicFramePr>
          <p:nvPr/>
        </p:nvGraphicFramePr>
        <p:xfrm>
          <a:off x="917575" y="5364163"/>
          <a:ext cx="3197225" cy="731837"/>
        </p:xfrm>
        <a:graphic>
          <a:graphicData uri="http://schemas.openxmlformats.org/presentationml/2006/ole">
            <mc:AlternateContent xmlns:mc="http://schemas.openxmlformats.org/markup-compatibility/2006">
              <mc:Choice xmlns:v="urn:schemas-microsoft-com:vml" Requires="v">
                <p:oleObj spid="_x0000_s12296" name="Equation" r:id="rId4" imgW="1765300" imgH="406400" progId="Equation.3">
                  <p:embed/>
                </p:oleObj>
              </mc:Choice>
              <mc:Fallback>
                <p:oleObj name="Equation" r:id="rId4" imgW="1765300" imgH="406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5" y="5364163"/>
                        <a:ext cx="3197225" cy="73183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93" name="Picture 5" descr="17_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200400"/>
            <a:ext cx="47244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43234">
                                            <p:txEl>
                                              <p:pRg st="1" end="1"/>
                                            </p:txEl>
                                          </p:spTgt>
                                        </p:tgtEl>
                                        <p:attrNameLst>
                                          <p:attrName>style.visibility</p:attrName>
                                        </p:attrNameLst>
                                      </p:cBhvr>
                                      <p:to>
                                        <p:strVal val="visible"/>
                                      </p:to>
                                    </p:set>
                                    <p:animEffect transition="in" filter="fade">
                                      <p:cBhvr>
                                        <p:cTn id="7" dur="1000"/>
                                        <p:tgtEl>
                                          <p:spTgt spid="2143234">
                                            <p:txEl>
                                              <p:pRg st="1" end="1"/>
                                            </p:txEl>
                                          </p:spTgt>
                                        </p:tgtEl>
                                      </p:cBhvr>
                                    </p:animEffect>
                                    <p:anim calcmode="lin" valueType="num">
                                      <p:cBhvr>
                                        <p:cTn id="8" dur="1000" fill="hold"/>
                                        <p:tgtEl>
                                          <p:spTgt spid="214323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432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43234">
                                            <p:txEl>
                                              <p:pRg st="2" end="2"/>
                                            </p:txEl>
                                          </p:spTgt>
                                        </p:tgtEl>
                                        <p:attrNameLst>
                                          <p:attrName>style.visibility</p:attrName>
                                        </p:attrNameLst>
                                      </p:cBhvr>
                                      <p:to>
                                        <p:strVal val="visible"/>
                                      </p:to>
                                    </p:set>
                                    <p:animEffect transition="in" filter="fade">
                                      <p:cBhvr>
                                        <p:cTn id="14" dur="1000"/>
                                        <p:tgtEl>
                                          <p:spTgt spid="2143234">
                                            <p:txEl>
                                              <p:pRg st="2" end="2"/>
                                            </p:txEl>
                                          </p:spTgt>
                                        </p:tgtEl>
                                      </p:cBhvr>
                                    </p:animEffect>
                                    <p:anim calcmode="lin" valueType="num">
                                      <p:cBhvr>
                                        <p:cTn id="15" dur="1000" fill="hold"/>
                                        <p:tgtEl>
                                          <p:spTgt spid="214323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432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43234">
                                            <p:txEl>
                                              <p:pRg st="3" end="3"/>
                                            </p:txEl>
                                          </p:spTgt>
                                        </p:tgtEl>
                                        <p:attrNameLst>
                                          <p:attrName>style.visibility</p:attrName>
                                        </p:attrNameLst>
                                      </p:cBhvr>
                                      <p:to>
                                        <p:strVal val="visible"/>
                                      </p:to>
                                    </p:set>
                                    <p:animEffect transition="in" filter="fade">
                                      <p:cBhvr>
                                        <p:cTn id="21" dur="1000"/>
                                        <p:tgtEl>
                                          <p:spTgt spid="2143234">
                                            <p:txEl>
                                              <p:pRg st="3" end="3"/>
                                            </p:txEl>
                                          </p:spTgt>
                                        </p:tgtEl>
                                      </p:cBhvr>
                                    </p:animEffect>
                                    <p:anim calcmode="lin" valueType="num">
                                      <p:cBhvr>
                                        <p:cTn id="22" dur="1000" fill="hold"/>
                                        <p:tgtEl>
                                          <p:spTgt spid="214323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1432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43234">
                                            <p:txEl>
                                              <p:pRg st="4" end="4"/>
                                            </p:txEl>
                                          </p:spTgt>
                                        </p:tgtEl>
                                        <p:attrNameLst>
                                          <p:attrName>style.visibility</p:attrName>
                                        </p:attrNameLst>
                                      </p:cBhvr>
                                      <p:to>
                                        <p:strVal val="visible"/>
                                      </p:to>
                                    </p:set>
                                    <p:animEffect transition="in" filter="fade">
                                      <p:cBhvr>
                                        <p:cTn id="28" dur="1000"/>
                                        <p:tgtEl>
                                          <p:spTgt spid="2143234">
                                            <p:txEl>
                                              <p:pRg st="4" end="4"/>
                                            </p:txEl>
                                          </p:spTgt>
                                        </p:tgtEl>
                                      </p:cBhvr>
                                    </p:animEffect>
                                    <p:anim calcmode="lin" valueType="num">
                                      <p:cBhvr>
                                        <p:cTn id="29" dur="1000" fill="hold"/>
                                        <p:tgtEl>
                                          <p:spTgt spid="214323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1432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43234">
                                            <p:txEl>
                                              <p:pRg st="5" end="5"/>
                                            </p:txEl>
                                          </p:spTgt>
                                        </p:tgtEl>
                                        <p:attrNameLst>
                                          <p:attrName>style.visibility</p:attrName>
                                        </p:attrNameLst>
                                      </p:cBhvr>
                                      <p:to>
                                        <p:strVal val="visible"/>
                                      </p:to>
                                    </p:set>
                                    <p:animEffect transition="in" filter="fade">
                                      <p:cBhvr>
                                        <p:cTn id="35" dur="1000"/>
                                        <p:tgtEl>
                                          <p:spTgt spid="2143234">
                                            <p:txEl>
                                              <p:pRg st="5" end="5"/>
                                            </p:txEl>
                                          </p:spTgt>
                                        </p:tgtEl>
                                      </p:cBhvr>
                                    </p:animEffect>
                                    <p:anim calcmode="lin" valueType="num">
                                      <p:cBhvr>
                                        <p:cTn id="36" dur="1000" fill="hold"/>
                                        <p:tgtEl>
                                          <p:spTgt spid="214323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143234">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143234">
                                            <p:txEl>
                                              <p:pRg st="6" end="6"/>
                                            </p:txEl>
                                          </p:spTgt>
                                        </p:tgtEl>
                                        <p:attrNameLst>
                                          <p:attrName>style.visibility</p:attrName>
                                        </p:attrNameLst>
                                      </p:cBhvr>
                                      <p:to>
                                        <p:strVal val="visible"/>
                                      </p:to>
                                    </p:set>
                                    <p:animEffect transition="in" filter="fade">
                                      <p:cBhvr>
                                        <p:cTn id="40" dur="1000"/>
                                        <p:tgtEl>
                                          <p:spTgt spid="2143234">
                                            <p:txEl>
                                              <p:pRg st="6" end="6"/>
                                            </p:txEl>
                                          </p:spTgt>
                                        </p:tgtEl>
                                      </p:cBhvr>
                                    </p:animEffect>
                                    <p:anim calcmode="lin" valueType="num">
                                      <p:cBhvr>
                                        <p:cTn id="41" dur="1000" fill="hold"/>
                                        <p:tgtEl>
                                          <p:spTgt spid="214323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143234">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143234">
                                            <p:txEl>
                                              <p:pRg st="7" end="7"/>
                                            </p:txEl>
                                          </p:spTgt>
                                        </p:tgtEl>
                                        <p:attrNameLst>
                                          <p:attrName>style.visibility</p:attrName>
                                        </p:attrNameLst>
                                      </p:cBhvr>
                                      <p:to>
                                        <p:strVal val="visible"/>
                                      </p:to>
                                    </p:set>
                                    <p:animEffect transition="in" filter="fade">
                                      <p:cBhvr>
                                        <p:cTn id="45" dur="1000"/>
                                        <p:tgtEl>
                                          <p:spTgt spid="2143234">
                                            <p:txEl>
                                              <p:pRg st="7" end="7"/>
                                            </p:txEl>
                                          </p:spTgt>
                                        </p:tgtEl>
                                      </p:cBhvr>
                                    </p:animEffect>
                                    <p:anim calcmode="lin" valueType="num">
                                      <p:cBhvr>
                                        <p:cTn id="46" dur="1000" fill="hold"/>
                                        <p:tgtEl>
                                          <p:spTgt spid="2143234">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14323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143234">
                                            <p:txEl>
                                              <p:pRg st="8" end="8"/>
                                            </p:txEl>
                                          </p:spTgt>
                                        </p:tgtEl>
                                        <p:attrNameLst>
                                          <p:attrName>style.visibility</p:attrName>
                                        </p:attrNameLst>
                                      </p:cBhvr>
                                      <p:to>
                                        <p:strVal val="visible"/>
                                      </p:to>
                                    </p:set>
                                    <p:animEffect transition="in" filter="fade">
                                      <p:cBhvr>
                                        <p:cTn id="52" dur="1000"/>
                                        <p:tgtEl>
                                          <p:spTgt spid="2143234">
                                            <p:txEl>
                                              <p:pRg st="8" end="8"/>
                                            </p:txEl>
                                          </p:spTgt>
                                        </p:tgtEl>
                                      </p:cBhvr>
                                    </p:animEffect>
                                    <p:anim calcmode="lin" valueType="num">
                                      <p:cBhvr>
                                        <p:cTn id="53" dur="1000" fill="hold"/>
                                        <p:tgtEl>
                                          <p:spTgt spid="2143234">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143234">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143234">
                                            <p:txEl>
                                              <p:pRg st="9" end="9"/>
                                            </p:txEl>
                                          </p:spTgt>
                                        </p:tgtEl>
                                        <p:attrNameLst>
                                          <p:attrName>style.visibility</p:attrName>
                                        </p:attrNameLst>
                                      </p:cBhvr>
                                      <p:to>
                                        <p:strVal val="visible"/>
                                      </p:to>
                                    </p:set>
                                    <p:animEffect transition="in" filter="fade">
                                      <p:cBhvr>
                                        <p:cTn id="57" dur="1000"/>
                                        <p:tgtEl>
                                          <p:spTgt spid="2143234">
                                            <p:txEl>
                                              <p:pRg st="9" end="9"/>
                                            </p:txEl>
                                          </p:spTgt>
                                        </p:tgtEl>
                                      </p:cBhvr>
                                    </p:animEffect>
                                    <p:anim calcmode="lin" valueType="num">
                                      <p:cBhvr>
                                        <p:cTn id="58" dur="1000" fill="hold"/>
                                        <p:tgtEl>
                                          <p:spTgt spid="2143234">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143234">
                                            <p:txEl>
                                              <p:pRg st="9" end="9"/>
                                            </p:txEl>
                                          </p:spTgt>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1000"/>
                            </p:stCondLst>
                            <p:childTnLst>
                              <p:par>
                                <p:cTn id="61" presetID="3" presetClass="entr" presetSubtype="10" fill="hold" nodeType="afterEffect">
                                  <p:stCondLst>
                                    <p:cond delay="0"/>
                                  </p:stCondLst>
                                  <p:childTnLst>
                                    <p:set>
                                      <p:cBhvr>
                                        <p:cTn id="62" dur="1" fill="hold">
                                          <p:stCondLst>
                                            <p:cond delay="0"/>
                                          </p:stCondLst>
                                        </p:cTn>
                                        <p:tgtEl>
                                          <p:spTgt spid="2143236"/>
                                        </p:tgtEl>
                                        <p:attrNameLst>
                                          <p:attrName>style.visibility</p:attrName>
                                        </p:attrNameLst>
                                      </p:cBhvr>
                                      <p:to>
                                        <p:strVal val="visible"/>
                                      </p:to>
                                    </p:set>
                                    <p:animEffect transition="in" filter="blinds(horizontal)">
                                      <p:cBhvr>
                                        <p:cTn id="63" dur="500"/>
                                        <p:tgtEl>
                                          <p:spTgt spid="2143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3234"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Focusing Light with Curved Mirrors</a:t>
            </a:r>
          </a:p>
        </p:txBody>
      </p:sp>
      <p:sp>
        <p:nvSpPr>
          <p:cNvPr id="2130947" name="Rectangle 3"/>
          <p:cNvSpPr>
            <a:spLocks noGrp="1" noChangeArrowheads="1"/>
          </p:cNvSpPr>
          <p:nvPr>
            <p:ph type="body" idx="1"/>
          </p:nvPr>
        </p:nvSpPr>
        <p:spPr/>
        <p:txBody>
          <a:bodyPr/>
          <a:lstStyle/>
          <a:p>
            <a:pPr eaLnBrk="1" hangingPunct="1">
              <a:lnSpc>
                <a:spcPct val="80000"/>
              </a:lnSpc>
            </a:pPr>
            <a:r>
              <a:rPr lang="en-US" altLang="en-US" sz="2800" smtClean="0"/>
              <a:t>A spherical reflecting surface can focus light rays in a manner similar to a lens.</a:t>
            </a:r>
          </a:p>
          <a:p>
            <a:pPr eaLnBrk="1" hangingPunct="1">
              <a:lnSpc>
                <a:spcPct val="80000"/>
              </a:lnSpc>
            </a:pPr>
            <a:r>
              <a:rPr lang="en-US" altLang="en-US" sz="2800" smtClean="0"/>
              <a:t>For example, </a:t>
            </a:r>
            <a:r>
              <a:rPr lang="en-US" altLang="en-US" sz="2800" b="1" i="1" smtClean="0">
                <a:solidFill>
                  <a:schemeClr val="accent1"/>
                </a:solidFill>
              </a:rPr>
              <a:t>concave mirrors</a:t>
            </a:r>
            <a:r>
              <a:rPr lang="en-US" altLang="en-US" sz="2800" smtClean="0"/>
              <a:t>:</a:t>
            </a:r>
          </a:p>
        </p:txBody>
      </p:sp>
      <p:sp>
        <p:nvSpPr>
          <p:cNvPr id="2130948" name="Text Box 4"/>
          <p:cNvSpPr txBox="1">
            <a:spLocks noChangeArrowheads="1"/>
          </p:cNvSpPr>
          <p:nvPr/>
        </p:nvSpPr>
        <p:spPr bwMode="auto">
          <a:xfrm>
            <a:off x="304800" y="3429000"/>
            <a:ext cx="5181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buClr>
                <a:schemeClr val="folHlink"/>
              </a:buClr>
              <a:buFont typeface="Wingdings" pitchFamily="-64" charset="2"/>
              <a:buChar char="§"/>
            </a:pPr>
            <a:r>
              <a:rPr lang="en-US" altLang="en-US" sz="2000">
                <a:latin typeface="Arial" charset="0"/>
              </a:rPr>
              <a:t>The center of curvature lies on the axis.</a:t>
            </a:r>
          </a:p>
          <a:p>
            <a:pPr eaLnBrk="1" hangingPunct="1">
              <a:buClr>
                <a:schemeClr val="folHlink"/>
              </a:buClr>
              <a:buFont typeface="Wingdings" pitchFamily="-64" charset="2"/>
              <a:buChar char="§"/>
            </a:pPr>
            <a:r>
              <a:rPr lang="en-US" altLang="en-US" sz="2000">
                <a:latin typeface="Arial" charset="0"/>
              </a:rPr>
              <a:t>The law of reflection dictates where each ray will go.</a:t>
            </a:r>
          </a:p>
          <a:p>
            <a:pPr eaLnBrk="1" hangingPunct="1">
              <a:buClr>
                <a:schemeClr val="folHlink"/>
              </a:buClr>
              <a:buFont typeface="Wingdings" pitchFamily="-64" charset="2"/>
              <a:buChar char="§"/>
            </a:pPr>
            <a:r>
              <a:rPr lang="en-US" altLang="en-US" sz="2000">
                <a:latin typeface="Arial" charset="0"/>
              </a:rPr>
              <a:t>The surface normal for each ray is found by drawing a line from the center of curvature to the surface.</a:t>
            </a:r>
          </a:p>
        </p:txBody>
      </p:sp>
      <p:pic>
        <p:nvPicPr>
          <p:cNvPr id="2130951" name="Picture 7" descr="17_p368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43263"/>
            <a:ext cx="3232150"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30947">
                                            <p:txEl>
                                              <p:pRg st="0" end="0"/>
                                            </p:txEl>
                                          </p:spTgt>
                                        </p:tgtEl>
                                        <p:attrNameLst>
                                          <p:attrName>style.visibility</p:attrName>
                                        </p:attrNameLst>
                                      </p:cBhvr>
                                      <p:to>
                                        <p:strVal val="visible"/>
                                      </p:to>
                                    </p:set>
                                    <p:animEffect transition="in" filter="fade">
                                      <p:cBhvr>
                                        <p:cTn id="7" dur="1000"/>
                                        <p:tgtEl>
                                          <p:spTgt spid="2130947">
                                            <p:txEl>
                                              <p:pRg st="0" end="0"/>
                                            </p:txEl>
                                          </p:spTgt>
                                        </p:tgtEl>
                                      </p:cBhvr>
                                    </p:animEffect>
                                    <p:anim calcmode="lin" valueType="num">
                                      <p:cBhvr>
                                        <p:cTn id="8" dur="1000" fill="hold"/>
                                        <p:tgtEl>
                                          <p:spTgt spid="21309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309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30947">
                                            <p:txEl>
                                              <p:pRg st="1" end="1"/>
                                            </p:txEl>
                                          </p:spTgt>
                                        </p:tgtEl>
                                        <p:attrNameLst>
                                          <p:attrName>style.visibility</p:attrName>
                                        </p:attrNameLst>
                                      </p:cBhvr>
                                      <p:to>
                                        <p:strVal val="visible"/>
                                      </p:to>
                                    </p:set>
                                    <p:animEffect transition="in" filter="fade">
                                      <p:cBhvr>
                                        <p:cTn id="14" dur="1000"/>
                                        <p:tgtEl>
                                          <p:spTgt spid="2130947">
                                            <p:txEl>
                                              <p:pRg st="1" end="1"/>
                                            </p:txEl>
                                          </p:spTgt>
                                        </p:tgtEl>
                                      </p:cBhvr>
                                    </p:animEffect>
                                    <p:anim calcmode="lin" valueType="num">
                                      <p:cBhvr>
                                        <p:cTn id="15" dur="1000" fill="hold"/>
                                        <p:tgtEl>
                                          <p:spTgt spid="21309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309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30948">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30948">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30948">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xit" presetSubtype="0" fill="hold" grpId="1" nodeType="clickEffect">
                                  <p:stCondLst>
                                    <p:cond delay="0"/>
                                  </p:stCondLst>
                                  <p:childTnLst>
                                    <p:animEffect transition="out" filter="dissolve">
                                      <p:cBhvr>
                                        <p:cTn id="32" dur="500"/>
                                        <p:tgtEl>
                                          <p:spTgt spid="2130948">
                                            <p:txEl>
                                              <p:pRg st="0" end="0"/>
                                            </p:txEl>
                                          </p:spTgt>
                                        </p:tgtEl>
                                      </p:cBhvr>
                                    </p:animEffect>
                                    <p:set>
                                      <p:cBhvr>
                                        <p:cTn id="33" dur="1" fill="hold">
                                          <p:stCondLst>
                                            <p:cond delay="499"/>
                                          </p:stCondLst>
                                        </p:cTn>
                                        <p:tgtEl>
                                          <p:spTgt spid="2130948">
                                            <p:txEl>
                                              <p:pRg st="0" end="0"/>
                                            </p:txEl>
                                          </p:spTgt>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2130948">
                                            <p:txEl>
                                              <p:pRg st="1" end="1"/>
                                            </p:txEl>
                                          </p:spTgt>
                                        </p:tgtEl>
                                      </p:cBhvr>
                                    </p:animEffect>
                                    <p:set>
                                      <p:cBhvr>
                                        <p:cTn id="36" dur="1" fill="hold">
                                          <p:stCondLst>
                                            <p:cond delay="499"/>
                                          </p:stCondLst>
                                        </p:cTn>
                                        <p:tgtEl>
                                          <p:spTgt spid="2130948">
                                            <p:txEl>
                                              <p:pRg st="1" end="1"/>
                                            </p:txEl>
                                          </p:spTgt>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2130948">
                                            <p:txEl>
                                              <p:pRg st="2" end="2"/>
                                            </p:txEl>
                                          </p:spTgt>
                                        </p:tgtEl>
                                      </p:cBhvr>
                                    </p:animEffect>
                                    <p:set>
                                      <p:cBhvr>
                                        <p:cTn id="39" dur="1" fill="hold">
                                          <p:stCondLst>
                                            <p:cond delay="499"/>
                                          </p:stCondLst>
                                        </p:cTn>
                                        <p:tgtEl>
                                          <p:spTgt spid="2130948">
                                            <p:txEl>
                                              <p:pRg st="2" end="2"/>
                                            </p:txEl>
                                          </p:spTgt>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500"/>
                                        <p:tgtEl>
                                          <p:spTgt spid="2130951"/>
                                        </p:tgtEl>
                                      </p:cBhvr>
                                    </p:animEffect>
                                    <p:set>
                                      <p:cBhvr>
                                        <p:cTn id="42" dur="1" fill="hold">
                                          <p:stCondLst>
                                            <p:cond delay="499"/>
                                          </p:stCondLst>
                                        </p:cTn>
                                        <p:tgtEl>
                                          <p:spTgt spid="21309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947" grpId="0" build="p" bldLvl="2"/>
      <p:bldP spid="2130948" grpId="0" build="p"/>
      <p:bldP spid="2130948" grpI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Focusing Light with Curved Mirrors</a:t>
            </a:r>
          </a:p>
        </p:txBody>
      </p:sp>
      <p:sp>
        <p:nvSpPr>
          <p:cNvPr id="43011" name="Rectangle 3"/>
          <p:cNvSpPr>
            <a:spLocks noGrp="1" noChangeArrowheads="1"/>
          </p:cNvSpPr>
          <p:nvPr>
            <p:ph type="body" idx="1"/>
          </p:nvPr>
        </p:nvSpPr>
        <p:spPr/>
        <p:txBody>
          <a:bodyPr/>
          <a:lstStyle/>
          <a:p>
            <a:pPr eaLnBrk="1" hangingPunct="1">
              <a:lnSpc>
                <a:spcPct val="80000"/>
              </a:lnSpc>
            </a:pPr>
            <a:r>
              <a:rPr lang="en-US" altLang="en-US" sz="2800" smtClean="0"/>
              <a:t>A spherical reflecting surface can focus light rays in a manner similar to a lens.</a:t>
            </a:r>
          </a:p>
          <a:p>
            <a:pPr eaLnBrk="1" hangingPunct="1">
              <a:lnSpc>
                <a:spcPct val="80000"/>
              </a:lnSpc>
            </a:pPr>
            <a:r>
              <a:rPr lang="en-US" altLang="en-US" sz="2800" smtClean="0"/>
              <a:t>For example, </a:t>
            </a:r>
            <a:r>
              <a:rPr lang="en-US" altLang="en-US" sz="2800" b="1" i="1" smtClean="0">
                <a:solidFill>
                  <a:schemeClr val="accent1"/>
                </a:solidFill>
              </a:rPr>
              <a:t>concave mirrors</a:t>
            </a:r>
            <a:r>
              <a:rPr lang="en-US" altLang="en-US" sz="2800" smtClean="0"/>
              <a:t>:</a:t>
            </a:r>
          </a:p>
        </p:txBody>
      </p:sp>
      <p:sp>
        <p:nvSpPr>
          <p:cNvPr id="2132996" name="Text Box 4"/>
          <p:cNvSpPr txBox="1">
            <a:spLocks noChangeArrowheads="1"/>
          </p:cNvSpPr>
          <p:nvPr/>
        </p:nvSpPr>
        <p:spPr bwMode="auto">
          <a:xfrm>
            <a:off x="304800" y="3429000"/>
            <a:ext cx="5257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buClr>
                <a:schemeClr val="folHlink"/>
              </a:buClr>
              <a:buFont typeface="Wingdings" pitchFamily="-64" charset="2"/>
              <a:buChar char="§"/>
            </a:pPr>
            <a:r>
              <a:rPr lang="en-US" altLang="en-US" sz="2000">
                <a:latin typeface="Arial" charset="0"/>
              </a:rPr>
              <a:t>Incident parallel rays are reflected back through a common </a:t>
            </a:r>
            <a:r>
              <a:rPr lang="en-US" altLang="en-US" sz="2000" b="1" i="1">
                <a:solidFill>
                  <a:schemeClr val="accent1"/>
                </a:solidFill>
                <a:latin typeface="Arial" charset="0"/>
              </a:rPr>
              <a:t>focal point</a:t>
            </a:r>
            <a:r>
              <a:rPr lang="en-US" altLang="en-US" sz="2000" i="1">
                <a:latin typeface="Arial" charset="0"/>
              </a:rPr>
              <a:t> </a:t>
            </a:r>
            <a:r>
              <a:rPr lang="en-US" altLang="en-US" sz="2000" i="1">
                <a:solidFill>
                  <a:schemeClr val="hlink"/>
                </a:solidFill>
                <a:latin typeface="Arial" charset="0"/>
              </a:rPr>
              <a:t>F</a:t>
            </a:r>
            <a:r>
              <a:rPr lang="en-US" altLang="en-US" sz="2000">
                <a:latin typeface="Arial" charset="0"/>
              </a:rPr>
              <a:t>.</a:t>
            </a:r>
          </a:p>
          <a:p>
            <a:pPr eaLnBrk="1" hangingPunct="1">
              <a:buClr>
                <a:schemeClr val="folHlink"/>
              </a:buClr>
              <a:buFont typeface="Wingdings" pitchFamily="-64" charset="2"/>
              <a:buChar char="§"/>
            </a:pPr>
            <a:r>
              <a:rPr lang="en-US" altLang="en-US" sz="2000">
                <a:latin typeface="Arial" charset="0"/>
              </a:rPr>
              <a:t>The </a:t>
            </a:r>
            <a:r>
              <a:rPr lang="en-US" altLang="en-US" sz="2000" b="1" i="1">
                <a:solidFill>
                  <a:schemeClr val="accent1"/>
                </a:solidFill>
                <a:latin typeface="Arial" charset="0"/>
              </a:rPr>
              <a:t>focal length</a:t>
            </a:r>
            <a:r>
              <a:rPr lang="en-US" altLang="en-US" sz="2000">
                <a:latin typeface="Arial" charset="0"/>
              </a:rPr>
              <a:t> </a:t>
            </a:r>
            <a:r>
              <a:rPr lang="en-US" altLang="en-US" sz="2000" i="1">
                <a:solidFill>
                  <a:schemeClr val="hlink"/>
                </a:solidFill>
              </a:rPr>
              <a:t>f</a:t>
            </a:r>
            <a:r>
              <a:rPr lang="en-US" altLang="en-US" sz="2000">
                <a:latin typeface="Arial" charset="0"/>
              </a:rPr>
              <a:t> is half the radius of curvature </a:t>
            </a:r>
            <a:r>
              <a:rPr lang="en-US" altLang="en-US" sz="2000" i="1">
                <a:latin typeface="Arial" charset="0"/>
              </a:rPr>
              <a:t>R</a:t>
            </a:r>
            <a:r>
              <a:rPr lang="en-US" altLang="en-US" sz="2000">
                <a:latin typeface="Arial" charset="0"/>
              </a:rPr>
              <a:t>.</a:t>
            </a:r>
          </a:p>
        </p:txBody>
      </p:sp>
      <p:pic>
        <p:nvPicPr>
          <p:cNvPr id="2132998" name="Picture 6" descr="17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44850"/>
            <a:ext cx="32861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32998"/>
                                        </p:tgtEl>
                                        <p:attrNameLst>
                                          <p:attrName>style.visibility</p:attrName>
                                        </p:attrNameLst>
                                      </p:cBhvr>
                                      <p:to>
                                        <p:strVal val="visible"/>
                                      </p:to>
                                    </p:set>
                                    <p:animEffect transition="in" filter="dissolve">
                                      <p:cBhvr>
                                        <p:cTn id="7" dur="500"/>
                                        <p:tgtEl>
                                          <p:spTgt spid="21329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3299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329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99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5042" name="Rectangle 2"/>
          <p:cNvSpPr>
            <a:spLocks noGrp="1" noChangeArrowheads="1"/>
          </p:cNvSpPr>
          <p:nvPr>
            <p:ph type="body" idx="1"/>
          </p:nvPr>
        </p:nvSpPr>
        <p:spPr>
          <a:xfrm>
            <a:off x="228600" y="304800"/>
            <a:ext cx="8915400" cy="3505200"/>
          </a:xfrm>
        </p:spPr>
        <p:txBody>
          <a:bodyPr/>
          <a:lstStyle/>
          <a:p>
            <a:pPr eaLnBrk="1" hangingPunct="1">
              <a:lnSpc>
                <a:spcPct val="80000"/>
              </a:lnSpc>
            </a:pPr>
            <a:r>
              <a:rPr lang="en-US" altLang="en-US" sz="2000" smtClean="0"/>
              <a:t>For an object lying inside the focal point of a concave mirror, we can locate the image by tracing three rays coming from the top of the object.</a:t>
            </a:r>
          </a:p>
          <a:p>
            <a:pPr lvl="1" eaLnBrk="1" hangingPunct="1">
              <a:lnSpc>
                <a:spcPct val="80000"/>
              </a:lnSpc>
              <a:spcBef>
                <a:spcPct val="40000"/>
              </a:spcBef>
            </a:pPr>
            <a:r>
              <a:rPr lang="en-US" altLang="en-US" sz="1800" smtClean="0">
                <a:solidFill>
                  <a:srgbClr val="B7FFDD"/>
                </a:solidFill>
              </a:rPr>
              <a:t>A ray that comes into the mirror horizontally and parallel to the axis is reflected through the focal point.</a:t>
            </a:r>
          </a:p>
          <a:p>
            <a:pPr lvl="1" eaLnBrk="1" hangingPunct="1">
              <a:lnSpc>
                <a:spcPct val="80000"/>
              </a:lnSpc>
              <a:spcBef>
                <a:spcPct val="40000"/>
              </a:spcBef>
            </a:pPr>
            <a:r>
              <a:rPr lang="en-US" altLang="en-US" sz="1800" smtClean="0">
                <a:solidFill>
                  <a:srgbClr val="B7FFDD"/>
                </a:solidFill>
              </a:rPr>
              <a:t>A ray coming in through the focal point is reflected parallel to the axis.</a:t>
            </a:r>
          </a:p>
          <a:p>
            <a:pPr lvl="1" eaLnBrk="1" hangingPunct="1">
              <a:lnSpc>
                <a:spcPct val="80000"/>
              </a:lnSpc>
              <a:spcBef>
                <a:spcPct val="40000"/>
              </a:spcBef>
            </a:pPr>
            <a:r>
              <a:rPr lang="en-US" altLang="en-US" sz="1800" smtClean="0">
                <a:solidFill>
                  <a:srgbClr val="B7FFDD"/>
                </a:solidFill>
              </a:rPr>
              <a:t>A ray coming in along a line passing through the center of curvature is reflected back along itself.</a:t>
            </a:r>
          </a:p>
          <a:p>
            <a:pPr lvl="1" eaLnBrk="1" hangingPunct="1">
              <a:lnSpc>
                <a:spcPct val="80000"/>
              </a:lnSpc>
              <a:spcBef>
                <a:spcPct val="40000"/>
              </a:spcBef>
            </a:pPr>
            <a:r>
              <a:rPr lang="en-US" altLang="en-US" sz="1800" smtClean="0">
                <a:solidFill>
                  <a:srgbClr val="B7FFDD"/>
                </a:solidFill>
              </a:rPr>
              <a:t>Extend these three rays backward to find the point where they intersect behind the mirror.</a:t>
            </a:r>
          </a:p>
          <a:p>
            <a:pPr lvl="1" eaLnBrk="1" hangingPunct="1">
              <a:lnSpc>
                <a:spcPct val="80000"/>
              </a:lnSpc>
              <a:spcBef>
                <a:spcPct val="40000"/>
              </a:spcBef>
            </a:pPr>
            <a:r>
              <a:rPr lang="en-US" altLang="en-US" sz="1800" smtClean="0">
                <a:solidFill>
                  <a:srgbClr val="B7FFDD"/>
                </a:solidFill>
              </a:rPr>
              <a:t>This is where they all appear to originate, so this is the top of the image.</a:t>
            </a:r>
          </a:p>
          <a:p>
            <a:pPr lvl="1" eaLnBrk="1" hangingPunct="1">
              <a:lnSpc>
                <a:spcPct val="80000"/>
              </a:lnSpc>
              <a:spcBef>
                <a:spcPct val="40000"/>
              </a:spcBef>
            </a:pPr>
            <a:r>
              <a:rPr lang="en-US" altLang="en-US" sz="1800" smtClean="0">
                <a:solidFill>
                  <a:srgbClr val="B7FFDD"/>
                </a:solidFill>
              </a:rPr>
              <a:t>The image is </a:t>
            </a:r>
            <a:r>
              <a:rPr lang="en-US" altLang="en-US" sz="1800" b="1" i="1" smtClean="0">
                <a:solidFill>
                  <a:srgbClr val="FFD4BA"/>
                </a:solidFill>
              </a:rPr>
              <a:t>virtual </a:t>
            </a:r>
            <a:r>
              <a:rPr lang="en-US" altLang="en-US" sz="1800" smtClean="0">
                <a:solidFill>
                  <a:srgbClr val="B7FFDD"/>
                </a:solidFill>
              </a:rPr>
              <a:t>since the </a:t>
            </a:r>
          </a:p>
          <a:p>
            <a:pPr lvl="1" eaLnBrk="1" hangingPunct="1">
              <a:lnSpc>
                <a:spcPct val="80000"/>
              </a:lnSpc>
              <a:spcBef>
                <a:spcPct val="0"/>
              </a:spcBef>
              <a:buFont typeface="Wingdings" pitchFamily="-64" charset="2"/>
              <a:buNone/>
            </a:pPr>
            <a:r>
              <a:rPr lang="en-US" altLang="en-US" sz="1800" smtClean="0">
                <a:solidFill>
                  <a:srgbClr val="B7FFDD"/>
                </a:solidFill>
              </a:rPr>
              <a:t>	light rays do not pass through </a:t>
            </a:r>
          </a:p>
          <a:p>
            <a:pPr lvl="1" eaLnBrk="1" hangingPunct="1">
              <a:lnSpc>
                <a:spcPct val="80000"/>
              </a:lnSpc>
              <a:spcBef>
                <a:spcPct val="0"/>
              </a:spcBef>
              <a:buFont typeface="Wingdings" pitchFamily="-64" charset="2"/>
              <a:buNone/>
            </a:pPr>
            <a:r>
              <a:rPr lang="en-US" altLang="en-US" sz="1800" smtClean="0">
                <a:solidFill>
                  <a:srgbClr val="B7FFDD"/>
                </a:solidFill>
              </a:rPr>
              <a:t>	the actual image point.</a:t>
            </a:r>
          </a:p>
          <a:p>
            <a:pPr lvl="1" eaLnBrk="1" hangingPunct="1">
              <a:lnSpc>
                <a:spcPct val="80000"/>
              </a:lnSpc>
              <a:spcBef>
                <a:spcPct val="40000"/>
              </a:spcBef>
            </a:pPr>
            <a:r>
              <a:rPr lang="en-US" altLang="en-US" sz="1800" smtClean="0">
                <a:solidFill>
                  <a:srgbClr val="B7FFDD"/>
                </a:solidFill>
              </a:rPr>
              <a:t>The image is </a:t>
            </a:r>
            <a:r>
              <a:rPr lang="en-US" altLang="en-US" sz="1800" b="1" i="1" smtClean="0">
                <a:solidFill>
                  <a:srgbClr val="FFD4BA"/>
                </a:solidFill>
              </a:rPr>
              <a:t>upright </a:t>
            </a:r>
            <a:r>
              <a:rPr lang="en-US" altLang="en-US" sz="1800" smtClean="0">
                <a:solidFill>
                  <a:srgbClr val="B7FFDD"/>
                </a:solidFill>
              </a:rPr>
              <a:t>and </a:t>
            </a:r>
          </a:p>
          <a:p>
            <a:pPr lvl="1" eaLnBrk="1" hangingPunct="1">
              <a:lnSpc>
                <a:spcPct val="80000"/>
              </a:lnSpc>
              <a:spcBef>
                <a:spcPct val="0"/>
              </a:spcBef>
              <a:buFont typeface="Wingdings" pitchFamily="-64" charset="2"/>
              <a:buNone/>
            </a:pPr>
            <a:r>
              <a:rPr lang="en-US" altLang="en-US" sz="1800" b="1" i="1" smtClean="0">
                <a:solidFill>
                  <a:srgbClr val="FFD4BA"/>
                </a:solidFill>
              </a:rPr>
              <a:t>	magnified</a:t>
            </a:r>
            <a:r>
              <a:rPr lang="en-US" altLang="en-US" sz="1800" smtClean="0">
                <a:solidFill>
                  <a:srgbClr val="B7FFDD"/>
                </a:solidFill>
              </a:rPr>
              <a:t>.</a:t>
            </a:r>
          </a:p>
        </p:txBody>
      </p:sp>
      <p:sp>
        <p:nvSpPr>
          <p:cNvPr id="13316" name="Rectangle 3"/>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graphicFrame>
        <p:nvGraphicFramePr>
          <p:cNvPr id="2135044" name="Object 4"/>
          <p:cNvGraphicFramePr>
            <a:graphicFrameLocks noChangeAspect="1"/>
          </p:cNvGraphicFramePr>
          <p:nvPr/>
        </p:nvGraphicFramePr>
        <p:xfrm>
          <a:off x="917575" y="5364163"/>
          <a:ext cx="3197225" cy="731837"/>
        </p:xfrm>
        <a:graphic>
          <a:graphicData uri="http://schemas.openxmlformats.org/presentationml/2006/ole">
            <mc:AlternateContent xmlns:mc="http://schemas.openxmlformats.org/markup-compatibility/2006">
              <mc:Choice xmlns:v="urn:schemas-microsoft-com:vml" Requires="v">
                <p:oleObj spid="_x0000_s13320" name="Equation" r:id="rId4" imgW="1765300" imgH="406400" progId="Equation.3">
                  <p:embed/>
                </p:oleObj>
              </mc:Choice>
              <mc:Fallback>
                <p:oleObj name="Equation" r:id="rId4" imgW="1765300" imgH="406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5" y="5364163"/>
                        <a:ext cx="3197225" cy="73183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7" name="Picture 6" descr="17_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200400"/>
            <a:ext cx="47339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35042">
                                            <p:txEl>
                                              <p:pRg st="1" end="1"/>
                                            </p:txEl>
                                          </p:spTgt>
                                        </p:tgtEl>
                                        <p:attrNameLst>
                                          <p:attrName>style.visibility</p:attrName>
                                        </p:attrNameLst>
                                      </p:cBhvr>
                                      <p:to>
                                        <p:strVal val="visible"/>
                                      </p:to>
                                    </p:set>
                                    <p:animEffect transition="in" filter="fade">
                                      <p:cBhvr>
                                        <p:cTn id="7" dur="1000"/>
                                        <p:tgtEl>
                                          <p:spTgt spid="2135042">
                                            <p:txEl>
                                              <p:pRg st="1" end="1"/>
                                            </p:txEl>
                                          </p:spTgt>
                                        </p:tgtEl>
                                      </p:cBhvr>
                                    </p:animEffect>
                                    <p:anim calcmode="lin" valueType="num">
                                      <p:cBhvr>
                                        <p:cTn id="8" dur="1000" fill="hold"/>
                                        <p:tgtEl>
                                          <p:spTgt spid="213504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350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35042">
                                            <p:txEl>
                                              <p:pRg st="2" end="2"/>
                                            </p:txEl>
                                          </p:spTgt>
                                        </p:tgtEl>
                                        <p:attrNameLst>
                                          <p:attrName>style.visibility</p:attrName>
                                        </p:attrNameLst>
                                      </p:cBhvr>
                                      <p:to>
                                        <p:strVal val="visible"/>
                                      </p:to>
                                    </p:set>
                                    <p:animEffect transition="in" filter="fade">
                                      <p:cBhvr>
                                        <p:cTn id="14" dur="1000"/>
                                        <p:tgtEl>
                                          <p:spTgt spid="2135042">
                                            <p:txEl>
                                              <p:pRg st="2" end="2"/>
                                            </p:txEl>
                                          </p:spTgt>
                                        </p:tgtEl>
                                      </p:cBhvr>
                                    </p:animEffect>
                                    <p:anim calcmode="lin" valueType="num">
                                      <p:cBhvr>
                                        <p:cTn id="15" dur="1000" fill="hold"/>
                                        <p:tgtEl>
                                          <p:spTgt spid="213504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350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35042">
                                            <p:txEl>
                                              <p:pRg st="3" end="3"/>
                                            </p:txEl>
                                          </p:spTgt>
                                        </p:tgtEl>
                                        <p:attrNameLst>
                                          <p:attrName>style.visibility</p:attrName>
                                        </p:attrNameLst>
                                      </p:cBhvr>
                                      <p:to>
                                        <p:strVal val="visible"/>
                                      </p:to>
                                    </p:set>
                                    <p:animEffect transition="in" filter="fade">
                                      <p:cBhvr>
                                        <p:cTn id="21" dur="1000"/>
                                        <p:tgtEl>
                                          <p:spTgt spid="2135042">
                                            <p:txEl>
                                              <p:pRg st="3" end="3"/>
                                            </p:txEl>
                                          </p:spTgt>
                                        </p:tgtEl>
                                      </p:cBhvr>
                                    </p:animEffect>
                                    <p:anim calcmode="lin" valueType="num">
                                      <p:cBhvr>
                                        <p:cTn id="22" dur="1000" fill="hold"/>
                                        <p:tgtEl>
                                          <p:spTgt spid="213504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1350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35042">
                                            <p:txEl>
                                              <p:pRg st="4" end="4"/>
                                            </p:txEl>
                                          </p:spTgt>
                                        </p:tgtEl>
                                        <p:attrNameLst>
                                          <p:attrName>style.visibility</p:attrName>
                                        </p:attrNameLst>
                                      </p:cBhvr>
                                      <p:to>
                                        <p:strVal val="visible"/>
                                      </p:to>
                                    </p:set>
                                    <p:animEffect transition="in" filter="fade">
                                      <p:cBhvr>
                                        <p:cTn id="28" dur="1000"/>
                                        <p:tgtEl>
                                          <p:spTgt spid="2135042">
                                            <p:txEl>
                                              <p:pRg st="4" end="4"/>
                                            </p:txEl>
                                          </p:spTgt>
                                        </p:tgtEl>
                                      </p:cBhvr>
                                    </p:animEffect>
                                    <p:anim calcmode="lin" valueType="num">
                                      <p:cBhvr>
                                        <p:cTn id="29" dur="1000" fill="hold"/>
                                        <p:tgtEl>
                                          <p:spTgt spid="213504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1350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35042">
                                            <p:txEl>
                                              <p:pRg st="5" end="5"/>
                                            </p:txEl>
                                          </p:spTgt>
                                        </p:tgtEl>
                                        <p:attrNameLst>
                                          <p:attrName>style.visibility</p:attrName>
                                        </p:attrNameLst>
                                      </p:cBhvr>
                                      <p:to>
                                        <p:strVal val="visible"/>
                                      </p:to>
                                    </p:set>
                                    <p:animEffect transition="in" filter="fade">
                                      <p:cBhvr>
                                        <p:cTn id="35" dur="1000"/>
                                        <p:tgtEl>
                                          <p:spTgt spid="2135042">
                                            <p:txEl>
                                              <p:pRg st="5" end="5"/>
                                            </p:txEl>
                                          </p:spTgt>
                                        </p:tgtEl>
                                      </p:cBhvr>
                                    </p:animEffect>
                                    <p:anim calcmode="lin" valueType="num">
                                      <p:cBhvr>
                                        <p:cTn id="36" dur="1000" fill="hold"/>
                                        <p:tgtEl>
                                          <p:spTgt spid="213504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1350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35042">
                                            <p:txEl>
                                              <p:pRg st="6" end="6"/>
                                            </p:txEl>
                                          </p:spTgt>
                                        </p:tgtEl>
                                        <p:attrNameLst>
                                          <p:attrName>style.visibility</p:attrName>
                                        </p:attrNameLst>
                                      </p:cBhvr>
                                      <p:to>
                                        <p:strVal val="visible"/>
                                      </p:to>
                                    </p:set>
                                    <p:animEffect transition="in" filter="fade">
                                      <p:cBhvr>
                                        <p:cTn id="42" dur="1000"/>
                                        <p:tgtEl>
                                          <p:spTgt spid="2135042">
                                            <p:txEl>
                                              <p:pRg st="6" end="6"/>
                                            </p:txEl>
                                          </p:spTgt>
                                        </p:tgtEl>
                                      </p:cBhvr>
                                    </p:animEffect>
                                    <p:anim calcmode="lin" valueType="num">
                                      <p:cBhvr>
                                        <p:cTn id="43" dur="1000" fill="hold"/>
                                        <p:tgtEl>
                                          <p:spTgt spid="213504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13504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35042">
                                            <p:txEl>
                                              <p:pRg st="7" end="7"/>
                                            </p:txEl>
                                          </p:spTgt>
                                        </p:tgtEl>
                                        <p:attrNameLst>
                                          <p:attrName>style.visibility</p:attrName>
                                        </p:attrNameLst>
                                      </p:cBhvr>
                                      <p:to>
                                        <p:strVal val="visible"/>
                                      </p:to>
                                    </p:set>
                                    <p:animEffect transition="in" filter="fade">
                                      <p:cBhvr>
                                        <p:cTn id="47" dur="1000"/>
                                        <p:tgtEl>
                                          <p:spTgt spid="2135042">
                                            <p:txEl>
                                              <p:pRg st="7" end="7"/>
                                            </p:txEl>
                                          </p:spTgt>
                                        </p:tgtEl>
                                      </p:cBhvr>
                                    </p:animEffect>
                                    <p:anim calcmode="lin" valueType="num">
                                      <p:cBhvr>
                                        <p:cTn id="48" dur="1000" fill="hold"/>
                                        <p:tgtEl>
                                          <p:spTgt spid="213504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13504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135042">
                                            <p:txEl>
                                              <p:pRg st="8" end="8"/>
                                            </p:txEl>
                                          </p:spTgt>
                                        </p:tgtEl>
                                        <p:attrNameLst>
                                          <p:attrName>style.visibility</p:attrName>
                                        </p:attrNameLst>
                                      </p:cBhvr>
                                      <p:to>
                                        <p:strVal val="visible"/>
                                      </p:to>
                                    </p:set>
                                    <p:animEffect transition="in" filter="fade">
                                      <p:cBhvr>
                                        <p:cTn id="52" dur="1000"/>
                                        <p:tgtEl>
                                          <p:spTgt spid="2135042">
                                            <p:txEl>
                                              <p:pRg st="8" end="8"/>
                                            </p:txEl>
                                          </p:spTgt>
                                        </p:tgtEl>
                                      </p:cBhvr>
                                    </p:animEffect>
                                    <p:anim calcmode="lin" valueType="num">
                                      <p:cBhvr>
                                        <p:cTn id="53" dur="1000" fill="hold"/>
                                        <p:tgtEl>
                                          <p:spTgt spid="213504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13504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135042">
                                            <p:txEl>
                                              <p:pRg st="9" end="9"/>
                                            </p:txEl>
                                          </p:spTgt>
                                        </p:tgtEl>
                                        <p:attrNameLst>
                                          <p:attrName>style.visibility</p:attrName>
                                        </p:attrNameLst>
                                      </p:cBhvr>
                                      <p:to>
                                        <p:strVal val="visible"/>
                                      </p:to>
                                    </p:set>
                                    <p:animEffect transition="in" filter="fade">
                                      <p:cBhvr>
                                        <p:cTn id="59" dur="1000"/>
                                        <p:tgtEl>
                                          <p:spTgt spid="2135042">
                                            <p:txEl>
                                              <p:pRg st="9" end="9"/>
                                            </p:txEl>
                                          </p:spTgt>
                                        </p:tgtEl>
                                      </p:cBhvr>
                                    </p:animEffect>
                                    <p:anim calcmode="lin" valueType="num">
                                      <p:cBhvr>
                                        <p:cTn id="60" dur="1000" fill="hold"/>
                                        <p:tgtEl>
                                          <p:spTgt spid="213504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135042">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135042">
                                            <p:txEl>
                                              <p:pRg st="10" end="10"/>
                                            </p:txEl>
                                          </p:spTgt>
                                        </p:tgtEl>
                                        <p:attrNameLst>
                                          <p:attrName>style.visibility</p:attrName>
                                        </p:attrNameLst>
                                      </p:cBhvr>
                                      <p:to>
                                        <p:strVal val="visible"/>
                                      </p:to>
                                    </p:set>
                                    <p:animEffect transition="in" filter="fade">
                                      <p:cBhvr>
                                        <p:cTn id="64" dur="1000"/>
                                        <p:tgtEl>
                                          <p:spTgt spid="2135042">
                                            <p:txEl>
                                              <p:pRg st="10" end="10"/>
                                            </p:txEl>
                                          </p:spTgt>
                                        </p:tgtEl>
                                      </p:cBhvr>
                                    </p:animEffect>
                                    <p:anim calcmode="lin" valueType="num">
                                      <p:cBhvr>
                                        <p:cTn id="65" dur="1000" fill="hold"/>
                                        <p:tgtEl>
                                          <p:spTgt spid="2135042">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2135042">
                                            <p:txEl>
                                              <p:pRg st="10" end="10"/>
                                            </p:txEl>
                                          </p:spTgt>
                                        </p:tgtEl>
                                        <p:attrNameLst>
                                          <p:attrName>ppt_y</p:attrName>
                                        </p:attrNameLst>
                                      </p:cBhvr>
                                      <p:tavLst>
                                        <p:tav tm="0">
                                          <p:val>
                                            <p:strVal val="#ppt_y+.1"/>
                                          </p:val>
                                        </p:tav>
                                        <p:tav tm="100000">
                                          <p:val>
                                            <p:strVal val="#ppt_y"/>
                                          </p:val>
                                        </p:tav>
                                      </p:tavLst>
                                    </p:anim>
                                  </p:childTnLst>
                                </p:cTn>
                              </p:par>
                              <p:par>
                                <p:cTn id="67" presetID="3" presetClass="entr" presetSubtype="10" fill="hold" nodeType="withEffect">
                                  <p:stCondLst>
                                    <p:cond delay="0"/>
                                  </p:stCondLst>
                                  <p:childTnLst>
                                    <p:set>
                                      <p:cBhvr>
                                        <p:cTn id="68" dur="1" fill="hold">
                                          <p:stCondLst>
                                            <p:cond delay="0"/>
                                          </p:stCondLst>
                                        </p:cTn>
                                        <p:tgtEl>
                                          <p:spTgt spid="2135044"/>
                                        </p:tgtEl>
                                        <p:attrNameLst>
                                          <p:attrName>style.visibility</p:attrName>
                                        </p:attrNameLst>
                                      </p:cBhvr>
                                      <p:to>
                                        <p:strVal val="visible"/>
                                      </p:to>
                                    </p:set>
                                    <p:animEffect transition="in" filter="blinds(horizontal)">
                                      <p:cBhvr>
                                        <p:cTn id="69" dur="500"/>
                                        <p:tgtEl>
                                          <p:spTgt spid="2135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042"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90" name="Rectangle 2"/>
          <p:cNvSpPr>
            <a:spLocks noGrp="1" noChangeArrowheads="1"/>
          </p:cNvSpPr>
          <p:nvPr>
            <p:ph type="body" idx="1"/>
          </p:nvPr>
        </p:nvSpPr>
        <p:spPr>
          <a:xfrm>
            <a:off x="228600" y="304800"/>
            <a:ext cx="8915400" cy="3505200"/>
          </a:xfrm>
        </p:spPr>
        <p:txBody>
          <a:bodyPr/>
          <a:lstStyle/>
          <a:p>
            <a:pPr eaLnBrk="1" hangingPunct="1">
              <a:lnSpc>
                <a:spcPct val="80000"/>
              </a:lnSpc>
            </a:pPr>
            <a:r>
              <a:rPr lang="en-US" altLang="en-US" sz="2400" smtClean="0"/>
              <a:t>For an object lying beyond the focal point of a concave mirror, a real image is formed.</a:t>
            </a:r>
          </a:p>
          <a:p>
            <a:pPr lvl="1" eaLnBrk="1" hangingPunct="1">
              <a:lnSpc>
                <a:spcPct val="80000"/>
              </a:lnSpc>
              <a:spcBef>
                <a:spcPct val="40000"/>
              </a:spcBef>
            </a:pPr>
            <a:r>
              <a:rPr lang="en-US" altLang="en-US" sz="2000" smtClean="0">
                <a:solidFill>
                  <a:srgbClr val="B7FFDD"/>
                </a:solidFill>
              </a:rPr>
              <a:t>The rays intersect at a point on the same side of the mirror as the object and then diverge again from this point.</a:t>
            </a:r>
          </a:p>
          <a:p>
            <a:pPr lvl="1" eaLnBrk="1" hangingPunct="1">
              <a:lnSpc>
                <a:spcPct val="80000"/>
              </a:lnSpc>
              <a:spcBef>
                <a:spcPct val="40000"/>
              </a:spcBef>
            </a:pPr>
            <a:r>
              <a:rPr lang="en-US" altLang="en-US" sz="2000" smtClean="0">
                <a:solidFill>
                  <a:srgbClr val="B7FFDD"/>
                </a:solidFill>
              </a:rPr>
              <a:t>We see an image that lies in </a:t>
            </a:r>
          </a:p>
          <a:p>
            <a:pPr lvl="1" eaLnBrk="1" hangingPunct="1">
              <a:lnSpc>
                <a:spcPct val="80000"/>
              </a:lnSpc>
              <a:spcBef>
                <a:spcPct val="0"/>
              </a:spcBef>
              <a:buFont typeface="Wingdings" pitchFamily="-64" charset="2"/>
              <a:buNone/>
            </a:pPr>
            <a:r>
              <a:rPr lang="en-US" altLang="en-US" sz="2000" smtClean="0">
                <a:solidFill>
                  <a:srgbClr val="B7FFDD"/>
                </a:solidFill>
              </a:rPr>
              <a:t>	front of the mirror.</a:t>
            </a:r>
          </a:p>
          <a:p>
            <a:pPr lvl="1" eaLnBrk="1" hangingPunct="1">
              <a:lnSpc>
                <a:spcPct val="80000"/>
              </a:lnSpc>
              <a:spcBef>
                <a:spcPct val="40000"/>
              </a:spcBef>
            </a:pPr>
            <a:r>
              <a:rPr lang="en-US" altLang="en-US" sz="2000" smtClean="0">
                <a:solidFill>
                  <a:srgbClr val="B7FFDD"/>
                </a:solidFill>
              </a:rPr>
              <a:t>The image is </a:t>
            </a:r>
            <a:r>
              <a:rPr lang="en-US" altLang="en-US" sz="2000" b="1" i="1" smtClean="0">
                <a:solidFill>
                  <a:srgbClr val="FFD4BA"/>
                </a:solidFill>
              </a:rPr>
              <a:t>real </a:t>
            </a:r>
            <a:r>
              <a:rPr lang="en-US" altLang="en-US" sz="2000" smtClean="0">
                <a:solidFill>
                  <a:srgbClr val="B7FFDD"/>
                </a:solidFill>
              </a:rPr>
              <a:t>since the </a:t>
            </a:r>
          </a:p>
          <a:p>
            <a:pPr lvl="1" eaLnBrk="1" hangingPunct="1">
              <a:spcBef>
                <a:spcPct val="0"/>
              </a:spcBef>
              <a:buFont typeface="Wingdings" pitchFamily="-64" charset="2"/>
              <a:buNone/>
            </a:pPr>
            <a:r>
              <a:rPr lang="en-US" altLang="en-US" sz="2000" smtClean="0">
                <a:solidFill>
                  <a:srgbClr val="B7FFDD"/>
                </a:solidFill>
              </a:rPr>
              <a:t>	light rays do pass through </a:t>
            </a:r>
          </a:p>
          <a:p>
            <a:pPr lvl="1" eaLnBrk="1" hangingPunct="1">
              <a:spcBef>
                <a:spcPct val="0"/>
              </a:spcBef>
              <a:buFont typeface="Wingdings" pitchFamily="-64" charset="2"/>
              <a:buNone/>
            </a:pPr>
            <a:r>
              <a:rPr lang="en-US" altLang="en-US" sz="2000" smtClean="0">
                <a:solidFill>
                  <a:srgbClr val="B7FFDD"/>
                </a:solidFill>
              </a:rPr>
              <a:t>	the actual image point.</a:t>
            </a:r>
          </a:p>
          <a:p>
            <a:pPr lvl="1" eaLnBrk="1" hangingPunct="1">
              <a:lnSpc>
                <a:spcPct val="80000"/>
              </a:lnSpc>
              <a:spcBef>
                <a:spcPct val="40000"/>
              </a:spcBef>
            </a:pPr>
            <a:r>
              <a:rPr lang="en-US" altLang="en-US" sz="2000" smtClean="0">
                <a:solidFill>
                  <a:srgbClr val="B7FFDD"/>
                </a:solidFill>
              </a:rPr>
              <a:t>The image is </a:t>
            </a:r>
            <a:r>
              <a:rPr lang="en-US" altLang="en-US" sz="2000" b="1" i="1" smtClean="0">
                <a:solidFill>
                  <a:srgbClr val="FFD4BA"/>
                </a:solidFill>
              </a:rPr>
              <a:t>inverted</a:t>
            </a:r>
            <a:r>
              <a:rPr lang="en-US" altLang="en-US" sz="2000" smtClean="0">
                <a:solidFill>
                  <a:srgbClr val="B7FFDD"/>
                </a:solidFill>
              </a:rPr>
              <a:t>.</a:t>
            </a:r>
          </a:p>
        </p:txBody>
      </p:sp>
      <p:sp>
        <p:nvSpPr>
          <p:cNvPr id="14340" name="Rectangle 3"/>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graphicFrame>
        <p:nvGraphicFramePr>
          <p:cNvPr id="2137092" name="Object 4"/>
          <p:cNvGraphicFramePr>
            <a:graphicFrameLocks noChangeAspect="1"/>
          </p:cNvGraphicFramePr>
          <p:nvPr/>
        </p:nvGraphicFramePr>
        <p:xfrm>
          <a:off x="917575" y="5364163"/>
          <a:ext cx="3197225" cy="731837"/>
        </p:xfrm>
        <a:graphic>
          <a:graphicData uri="http://schemas.openxmlformats.org/presentationml/2006/ole">
            <mc:AlternateContent xmlns:mc="http://schemas.openxmlformats.org/markup-compatibility/2006">
              <mc:Choice xmlns:v="urn:schemas-microsoft-com:vml" Requires="v">
                <p:oleObj spid="_x0000_s14344" name="Equation" r:id="rId4" imgW="1765300" imgH="406400" progId="Equation.3">
                  <p:embed/>
                </p:oleObj>
              </mc:Choice>
              <mc:Fallback>
                <p:oleObj name="Equation" r:id="rId4" imgW="1765300" imgH="406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5" y="5364163"/>
                        <a:ext cx="3197225" cy="73183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1" name="Picture 6" descr="17_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828800"/>
            <a:ext cx="43751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37090">
                                            <p:txEl>
                                              <p:pRg st="1" end="1"/>
                                            </p:txEl>
                                          </p:spTgt>
                                        </p:tgtEl>
                                        <p:attrNameLst>
                                          <p:attrName>style.visibility</p:attrName>
                                        </p:attrNameLst>
                                      </p:cBhvr>
                                      <p:to>
                                        <p:strVal val="visible"/>
                                      </p:to>
                                    </p:set>
                                    <p:animEffect transition="in" filter="fade">
                                      <p:cBhvr>
                                        <p:cTn id="7" dur="1000"/>
                                        <p:tgtEl>
                                          <p:spTgt spid="2137090">
                                            <p:txEl>
                                              <p:pRg st="1" end="1"/>
                                            </p:txEl>
                                          </p:spTgt>
                                        </p:tgtEl>
                                      </p:cBhvr>
                                    </p:animEffect>
                                    <p:anim calcmode="lin" valueType="num">
                                      <p:cBhvr>
                                        <p:cTn id="8" dur="1000" fill="hold"/>
                                        <p:tgtEl>
                                          <p:spTgt spid="213709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370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37090">
                                            <p:txEl>
                                              <p:pRg st="2" end="2"/>
                                            </p:txEl>
                                          </p:spTgt>
                                        </p:tgtEl>
                                        <p:attrNameLst>
                                          <p:attrName>style.visibility</p:attrName>
                                        </p:attrNameLst>
                                      </p:cBhvr>
                                      <p:to>
                                        <p:strVal val="visible"/>
                                      </p:to>
                                    </p:set>
                                    <p:animEffect transition="in" filter="fade">
                                      <p:cBhvr>
                                        <p:cTn id="14" dur="1000"/>
                                        <p:tgtEl>
                                          <p:spTgt spid="2137090">
                                            <p:txEl>
                                              <p:pRg st="2" end="2"/>
                                            </p:txEl>
                                          </p:spTgt>
                                        </p:tgtEl>
                                      </p:cBhvr>
                                    </p:animEffect>
                                    <p:anim calcmode="lin" valueType="num">
                                      <p:cBhvr>
                                        <p:cTn id="15" dur="1000" fill="hold"/>
                                        <p:tgtEl>
                                          <p:spTgt spid="213709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37090">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37090">
                                            <p:txEl>
                                              <p:pRg st="3" end="3"/>
                                            </p:txEl>
                                          </p:spTgt>
                                        </p:tgtEl>
                                        <p:attrNameLst>
                                          <p:attrName>style.visibility</p:attrName>
                                        </p:attrNameLst>
                                      </p:cBhvr>
                                      <p:to>
                                        <p:strVal val="visible"/>
                                      </p:to>
                                    </p:set>
                                    <p:animEffect transition="in" filter="fade">
                                      <p:cBhvr>
                                        <p:cTn id="19" dur="1000"/>
                                        <p:tgtEl>
                                          <p:spTgt spid="2137090">
                                            <p:txEl>
                                              <p:pRg st="3" end="3"/>
                                            </p:txEl>
                                          </p:spTgt>
                                        </p:tgtEl>
                                      </p:cBhvr>
                                    </p:animEffect>
                                    <p:anim calcmode="lin" valueType="num">
                                      <p:cBhvr>
                                        <p:cTn id="20" dur="1000" fill="hold"/>
                                        <p:tgtEl>
                                          <p:spTgt spid="213709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1370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37090">
                                            <p:txEl>
                                              <p:pRg st="4" end="4"/>
                                            </p:txEl>
                                          </p:spTgt>
                                        </p:tgtEl>
                                        <p:attrNameLst>
                                          <p:attrName>style.visibility</p:attrName>
                                        </p:attrNameLst>
                                      </p:cBhvr>
                                      <p:to>
                                        <p:strVal val="visible"/>
                                      </p:to>
                                    </p:set>
                                    <p:animEffect transition="in" filter="fade">
                                      <p:cBhvr>
                                        <p:cTn id="26" dur="1000"/>
                                        <p:tgtEl>
                                          <p:spTgt spid="2137090">
                                            <p:txEl>
                                              <p:pRg st="4" end="4"/>
                                            </p:txEl>
                                          </p:spTgt>
                                        </p:tgtEl>
                                      </p:cBhvr>
                                    </p:animEffect>
                                    <p:anim calcmode="lin" valueType="num">
                                      <p:cBhvr>
                                        <p:cTn id="27" dur="1000" fill="hold"/>
                                        <p:tgtEl>
                                          <p:spTgt spid="2137090">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137090">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37090">
                                            <p:txEl>
                                              <p:pRg st="5" end="5"/>
                                            </p:txEl>
                                          </p:spTgt>
                                        </p:tgtEl>
                                        <p:attrNameLst>
                                          <p:attrName>style.visibility</p:attrName>
                                        </p:attrNameLst>
                                      </p:cBhvr>
                                      <p:to>
                                        <p:strVal val="visible"/>
                                      </p:to>
                                    </p:set>
                                    <p:animEffect transition="in" filter="fade">
                                      <p:cBhvr>
                                        <p:cTn id="31" dur="1000"/>
                                        <p:tgtEl>
                                          <p:spTgt spid="2137090">
                                            <p:txEl>
                                              <p:pRg st="5" end="5"/>
                                            </p:txEl>
                                          </p:spTgt>
                                        </p:tgtEl>
                                      </p:cBhvr>
                                    </p:animEffect>
                                    <p:anim calcmode="lin" valueType="num">
                                      <p:cBhvr>
                                        <p:cTn id="32" dur="1000" fill="hold"/>
                                        <p:tgtEl>
                                          <p:spTgt spid="2137090">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137090">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37090">
                                            <p:txEl>
                                              <p:pRg st="6" end="6"/>
                                            </p:txEl>
                                          </p:spTgt>
                                        </p:tgtEl>
                                        <p:attrNameLst>
                                          <p:attrName>style.visibility</p:attrName>
                                        </p:attrNameLst>
                                      </p:cBhvr>
                                      <p:to>
                                        <p:strVal val="visible"/>
                                      </p:to>
                                    </p:set>
                                    <p:animEffect transition="in" filter="fade">
                                      <p:cBhvr>
                                        <p:cTn id="36" dur="1000"/>
                                        <p:tgtEl>
                                          <p:spTgt spid="2137090">
                                            <p:txEl>
                                              <p:pRg st="6" end="6"/>
                                            </p:txEl>
                                          </p:spTgt>
                                        </p:tgtEl>
                                      </p:cBhvr>
                                    </p:animEffect>
                                    <p:anim calcmode="lin" valueType="num">
                                      <p:cBhvr>
                                        <p:cTn id="37" dur="1000" fill="hold"/>
                                        <p:tgtEl>
                                          <p:spTgt spid="2137090">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13709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37090">
                                            <p:txEl>
                                              <p:pRg st="7" end="7"/>
                                            </p:txEl>
                                          </p:spTgt>
                                        </p:tgtEl>
                                        <p:attrNameLst>
                                          <p:attrName>style.visibility</p:attrName>
                                        </p:attrNameLst>
                                      </p:cBhvr>
                                      <p:to>
                                        <p:strVal val="visible"/>
                                      </p:to>
                                    </p:set>
                                    <p:animEffect transition="in" filter="fade">
                                      <p:cBhvr>
                                        <p:cTn id="43" dur="1000"/>
                                        <p:tgtEl>
                                          <p:spTgt spid="2137090">
                                            <p:txEl>
                                              <p:pRg st="7" end="7"/>
                                            </p:txEl>
                                          </p:spTgt>
                                        </p:tgtEl>
                                      </p:cBhvr>
                                    </p:animEffect>
                                    <p:anim calcmode="lin" valueType="num">
                                      <p:cBhvr>
                                        <p:cTn id="44" dur="1000" fill="hold"/>
                                        <p:tgtEl>
                                          <p:spTgt spid="2137090">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137090">
                                            <p:txEl>
                                              <p:pRg st="7" end="7"/>
                                            </p:txEl>
                                          </p:spTgt>
                                        </p:tgtEl>
                                        <p:attrNameLst>
                                          <p:attrName>ppt_y</p:attrName>
                                        </p:attrNameLst>
                                      </p:cBhvr>
                                      <p:tavLst>
                                        <p:tav tm="0">
                                          <p:val>
                                            <p:strVal val="#ppt_y+.1"/>
                                          </p:val>
                                        </p:tav>
                                        <p:tav tm="100000">
                                          <p:val>
                                            <p:strVal val="#ppt_y"/>
                                          </p:val>
                                        </p:tav>
                                      </p:tavLst>
                                    </p:anim>
                                  </p:childTnLst>
                                </p:cTn>
                              </p:par>
                              <p:par>
                                <p:cTn id="46" presetID="3" presetClass="entr" presetSubtype="10" fill="hold" nodeType="withEffect">
                                  <p:stCondLst>
                                    <p:cond delay="0"/>
                                  </p:stCondLst>
                                  <p:childTnLst>
                                    <p:set>
                                      <p:cBhvr>
                                        <p:cTn id="47" dur="1" fill="hold">
                                          <p:stCondLst>
                                            <p:cond delay="0"/>
                                          </p:stCondLst>
                                        </p:cTn>
                                        <p:tgtEl>
                                          <p:spTgt spid="2137092"/>
                                        </p:tgtEl>
                                        <p:attrNameLst>
                                          <p:attrName>style.visibility</p:attrName>
                                        </p:attrNameLst>
                                      </p:cBhvr>
                                      <p:to>
                                        <p:strVal val="visible"/>
                                      </p:to>
                                    </p:set>
                                    <p:animEffect transition="in" filter="blinds(horizontal)">
                                      <p:cBhvr>
                                        <p:cTn id="48" dur="500"/>
                                        <p:tgtEl>
                                          <p:spTgt spid="213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7090"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52400" y="366713"/>
            <a:ext cx="8839200" cy="1800225"/>
          </a:xfrm>
        </p:spPr>
        <p:txBody>
          <a:bodyPr/>
          <a:lstStyle/>
          <a:p>
            <a:pPr eaLnBrk="1" hangingPunct="1"/>
            <a:r>
              <a:rPr lang="en-US" altLang="en-US" sz="2800" smtClean="0">
                <a:solidFill>
                  <a:srgbClr val="EFFF5D"/>
                </a:solidFill>
                <a:latin typeface="Comic Sans MS" pitchFamily="-64" charset="0"/>
              </a:rPr>
              <a:t>An object lies 5 cm to the left of a concave mirror with a focal length of +10 cm.</a:t>
            </a:r>
            <a:br>
              <a:rPr lang="en-US" altLang="en-US" sz="2800" smtClean="0">
                <a:solidFill>
                  <a:srgbClr val="EFFF5D"/>
                </a:solidFill>
                <a:latin typeface="Comic Sans MS" pitchFamily="-64" charset="0"/>
              </a:rPr>
            </a:br>
            <a:r>
              <a:rPr lang="en-US" altLang="en-US" sz="2800" smtClean="0">
                <a:solidFill>
                  <a:srgbClr val="EFFF5D"/>
                </a:solidFill>
                <a:latin typeface="Comic Sans MS" pitchFamily="-64" charset="0"/>
              </a:rPr>
              <a:t>Where is the image located?  </a:t>
            </a:r>
            <a:br>
              <a:rPr lang="en-US" altLang="en-US" sz="2800" smtClean="0">
                <a:solidFill>
                  <a:srgbClr val="EFFF5D"/>
                </a:solidFill>
                <a:latin typeface="Comic Sans MS" pitchFamily="-64" charset="0"/>
              </a:rPr>
            </a:br>
            <a:r>
              <a:rPr lang="en-US" altLang="en-US" sz="2800" smtClean="0">
                <a:solidFill>
                  <a:srgbClr val="EFFF5D"/>
                </a:solidFill>
                <a:latin typeface="Comic Sans MS" pitchFamily="-64" charset="0"/>
              </a:rPr>
              <a:t>Is it real or virtual?</a:t>
            </a:r>
            <a:endParaRPr lang="en-US" altLang="en-US" sz="4000" smtClean="0">
              <a:solidFill>
                <a:srgbClr val="EFFF5D"/>
              </a:solidFill>
              <a:latin typeface="Comic Sans MS" pitchFamily="-64" charset="0"/>
            </a:endParaRPr>
          </a:p>
        </p:txBody>
      </p:sp>
      <p:graphicFrame>
        <p:nvGraphicFramePr>
          <p:cNvPr id="2139139" name="Object 3"/>
          <p:cNvGraphicFramePr>
            <a:graphicFrameLocks noChangeAspect="1"/>
          </p:cNvGraphicFramePr>
          <p:nvPr/>
        </p:nvGraphicFramePr>
        <p:xfrm>
          <a:off x="457200" y="2209800"/>
          <a:ext cx="5595938" cy="4038600"/>
        </p:xfrm>
        <a:graphic>
          <a:graphicData uri="http://schemas.openxmlformats.org/presentationml/2006/ole">
            <mc:AlternateContent xmlns:mc="http://schemas.openxmlformats.org/markup-compatibility/2006">
              <mc:Choice xmlns:v="urn:schemas-microsoft-com:vml" Requires="v">
                <p:oleObj spid="_x0000_s117760" name="Equation" r:id="rId4" imgW="3454400" imgH="2514600" progId="Equation.3">
                  <p:embed/>
                </p:oleObj>
              </mc:Choice>
              <mc:Fallback>
                <p:oleObj name="Equation" r:id="rId4" imgW="3454400" imgH="2514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9800"/>
                        <a:ext cx="5595938" cy="40386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39141" name="Picture 5" descr="17_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636838"/>
            <a:ext cx="473392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139139"/>
                                        </p:tgtEl>
                                        <p:attrNameLst>
                                          <p:attrName>style.visibility</p:attrName>
                                        </p:attrNameLst>
                                      </p:cBhvr>
                                      <p:to>
                                        <p:strVal val="visible"/>
                                      </p:to>
                                    </p:set>
                                    <p:animEffect transition="in" filter="fade">
                                      <p:cBhvr>
                                        <p:cTn id="7" dur="1000"/>
                                        <p:tgtEl>
                                          <p:spTgt spid="2139139"/>
                                        </p:tgtEl>
                                      </p:cBhvr>
                                    </p:animEffect>
                                    <p:anim calcmode="lin" valueType="num">
                                      <p:cBhvr>
                                        <p:cTn id="8" dur="1000" fill="hold"/>
                                        <p:tgtEl>
                                          <p:spTgt spid="2139139"/>
                                        </p:tgtEl>
                                        <p:attrNameLst>
                                          <p:attrName>ppt_x</p:attrName>
                                        </p:attrNameLst>
                                      </p:cBhvr>
                                      <p:tavLst>
                                        <p:tav tm="0">
                                          <p:val>
                                            <p:strVal val="#ppt_x"/>
                                          </p:val>
                                        </p:tav>
                                        <p:tav tm="100000">
                                          <p:val>
                                            <p:strVal val="#ppt_x"/>
                                          </p:val>
                                        </p:tav>
                                      </p:tavLst>
                                    </p:anim>
                                    <p:anim calcmode="lin" valueType="num">
                                      <p:cBhvr>
                                        <p:cTn id="9" dur="900" decel="100000" fill="hold"/>
                                        <p:tgtEl>
                                          <p:spTgt spid="21391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39139"/>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1" presetClass="entr" presetSubtype="4" fill="hold" nodeType="afterEffect">
                                  <p:stCondLst>
                                    <p:cond delay="0"/>
                                  </p:stCondLst>
                                  <p:childTnLst>
                                    <p:set>
                                      <p:cBhvr>
                                        <p:cTn id="13" dur="1" fill="hold">
                                          <p:stCondLst>
                                            <p:cond delay="0"/>
                                          </p:stCondLst>
                                        </p:cTn>
                                        <p:tgtEl>
                                          <p:spTgt spid="2139141"/>
                                        </p:tgtEl>
                                        <p:attrNameLst>
                                          <p:attrName>style.visibility</p:attrName>
                                        </p:attrNameLst>
                                      </p:cBhvr>
                                      <p:to>
                                        <p:strVal val="visible"/>
                                      </p:to>
                                    </p:set>
                                    <p:animEffect transition="in" filter="wheel(4)">
                                      <p:cBhvr>
                                        <p:cTn id="14" dur="2000"/>
                                        <p:tgtEl>
                                          <p:spTgt spid="213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685800" y="990600"/>
            <a:ext cx="7772400" cy="4114800"/>
          </a:xfrm>
        </p:spPr>
        <p:txBody>
          <a:bodyPr/>
          <a:lstStyle/>
          <a:p>
            <a:pPr lvl="1" eaLnBrk="1" hangingPunct="1">
              <a:lnSpc>
                <a:spcPct val="80000"/>
              </a:lnSpc>
            </a:pPr>
            <a:r>
              <a:rPr lang="en-US" altLang="en-US" sz="2400" smtClean="0"/>
              <a:t>Now consider a </a:t>
            </a:r>
            <a:r>
              <a:rPr lang="en-US" altLang="en-US" sz="2400" b="1" i="1" smtClean="0">
                <a:solidFill>
                  <a:schemeClr val="accent1"/>
                </a:solidFill>
              </a:rPr>
              <a:t>diverging</a:t>
            </a:r>
            <a:r>
              <a:rPr lang="en-US" altLang="en-US" sz="2400" smtClean="0"/>
              <a:t> or </a:t>
            </a:r>
            <a:r>
              <a:rPr lang="en-US" altLang="en-US" sz="2400" b="1" i="1" smtClean="0">
                <a:solidFill>
                  <a:schemeClr val="accent1"/>
                </a:solidFill>
              </a:rPr>
              <a:t>convex mirror</a:t>
            </a:r>
            <a:r>
              <a:rPr lang="en-US" altLang="en-US" sz="2400" smtClean="0"/>
              <a:t>:</a:t>
            </a:r>
          </a:p>
        </p:txBody>
      </p:sp>
      <p:sp>
        <p:nvSpPr>
          <p:cNvPr id="2141187" name="Text Box 3"/>
          <p:cNvSpPr txBox="1">
            <a:spLocks noChangeArrowheads="1"/>
          </p:cNvSpPr>
          <p:nvPr/>
        </p:nvSpPr>
        <p:spPr bwMode="auto">
          <a:xfrm>
            <a:off x="228600" y="2819400"/>
            <a:ext cx="4724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buClr>
                <a:schemeClr val="folHlink"/>
              </a:buClr>
              <a:buFont typeface="Wingdings" pitchFamily="-64" charset="2"/>
              <a:buChar char="§"/>
            </a:pPr>
            <a:r>
              <a:rPr lang="en-US" altLang="en-US" sz="1800">
                <a:latin typeface="Arial" charset="0"/>
              </a:rPr>
              <a:t>Incident parallel rays all appear to be coming from the </a:t>
            </a:r>
            <a:r>
              <a:rPr lang="en-US" altLang="en-US" sz="1800" b="1" i="1">
                <a:solidFill>
                  <a:schemeClr val="accent1"/>
                </a:solidFill>
                <a:latin typeface="Arial" charset="0"/>
              </a:rPr>
              <a:t>focal point</a:t>
            </a:r>
            <a:r>
              <a:rPr lang="en-US" altLang="en-US" sz="1800" i="1">
                <a:latin typeface="Arial" charset="0"/>
              </a:rPr>
              <a:t> </a:t>
            </a:r>
            <a:r>
              <a:rPr lang="en-US" altLang="en-US" sz="1800" i="1">
                <a:solidFill>
                  <a:schemeClr val="hlink"/>
                </a:solidFill>
                <a:latin typeface="Arial" charset="0"/>
              </a:rPr>
              <a:t>F</a:t>
            </a:r>
            <a:r>
              <a:rPr lang="en-US" altLang="en-US" sz="1800">
                <a:latin typeface="Arial" charset="0"/>
              </a:rPr>
              <a:t>, </a:t>
            </a:r>
            <a:r>
              <a:rPr lang="en-US" altLang="en-US" sz="1800" i="1">
                <a:latin typeface="Arial" charset="0"/>
              </a:rPr>
              <a:t>behind</a:t>
            </a:r>
            <a:r>
              <a:rPr lang="en-US" altLang="en-US" sz="1800">
                <a:latin typeface="Arial" charset="0"/>
              </a:rPr>
              <a:t> the mirror.</a:t>
            </a:r>
          </a:p>
          <a:p>
            <a:pPr eaLnBrk="1" hangingPunct="1">
              <a:buClr>
                <a:schemeClr val="folHlink"/>
              </a:buClr>
              <a:buFont typeface="Wingdings" pitchFamily="-64" charset="2"/>
              <a:buChar char="§"/>
            </a:pPr>
            <a:r>
              <a:rPr lang="en-US" altLang="en-US" sz="1800">
                <a:latin typeface="Arial" charset="0"/>
              </a:rPr>
              <a:t>Parallel light rays diverge as they leave the mirror rather than converging as they do with a concave mirror.</a:t>
            </a:r>
          </a:p>
          <a:p>
            <a:pPr eaLnBrk="1" hangingPunct="1">
              <a:buClr>
                <a:schemeClr val="folHlink"/>
              </a:buClr>
              <a:buFont typeface="Wingdings" pitchFamily="-64" charset="2"/>
              <a:buChar char="§"/>
            </a:pPr>
            <a:r>
              <a:rPr lang="en-US" altLang="en-US" sz="1800">
                <a:latin typeface="Arial" charset="0"/>
              </a:rPr>
              <a:t>The distance from the center of the lens to the focal point is the </a:t>
            </a:r>
            <a:r>
              <a:rPr lang="en-US" altLang="en-US" sz="1800" b="1" i="1">
                <a:solidFill>
                  <a:schemeClr val="accent1"/>
                </a:solidFill>
                <a:latin typeface="Arial" charset="0"/>
              </a:rPr>
              <a:t>focal length</a:t>
            </a:r>
            <a:r>
              <a:rPr lang="en-US" altLang="en-US" sz="1800" i="1">
                <a:latin typeface="Arial" charset="0"/>
              </a:rPr>
              <a:t> </a:t>
            </a:r>
            <a:r>
              <a:rPr lang="en-US" altLang="en-US" sz="1800" i="1">
                <a:solidFill>
                  <a:schemeClr val="hlink"/>
                </a:solidFill>
              </a:rPr>
              <a:t>f</a:t>
            </a:r>
            <a:r>
              <a:rPr lang="en-US" altLang="en-US" sz="1800">
                <a:latin typeface="Arial" charset="0"/>
              </a:rPr>
              <a:t>.</a:t>
            </a:r>
          </a:p>
        </p:txBody>
      </p:sp>
      <p:pic>
        <p:nvPicPr>
          <p:cNvPr id="44036" name="Picture 5" descr="17_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2362200"/>
            <a:ext cx="3556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1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1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1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11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a:xfrm>
            <a:off x="228600" y="381000"/>
            <a:ext cx="8915400" cy="4343400"/>
          </a:xfrm>
          <a:noFill/>
        </p:spPr>
        <p:txBody>
          <a:bodyPr/>
          <a:lstStyle/>
          <a:p>
            <a:pPr eaLnBrk="1" hangingPunct="1">
              <a:spcBef>
                <a:spcPct val="30000"/>
              </a:spcBef>
              <a:buFont typeface="Wingdings" pitchFamily="-64" charset="2"/>
              <a:buChar char="Ø"/>
            </a:pPr>
            <a:r>
              <a:rPr lang="en-US" altLang="en-US" sz="2800" smtClean="0">
                <a:solidFill>
                  <a:srgbClr val="EFFF5D"/>
                </a:solidFill>
                <a:latin typeface="Comic Sans MS" pitchFamily="-64" charset="0"/>
              </a:rPr>
              <a:t>How tall must a plane mirror be in order for you to view your full height reflected in it?</a:t>
            </a:r>
          </a:p>
        </p:txBody>
      </p:sp>
      <p:pic>
        <p:nvPicPr>
          <p:cNvPr id="2081795" name="Picture 3" descr="17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3200400"/>
            <a:ext cx="488632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4"/>
          <p:cNvSpPr>
            <a:spLocks noChangeArrowheads="1"/>
          </p:cNvSpPr>
          <p:nvPr/>
        </p:nvSpPr>
        <p:spPr bwMode="auto">
          <a:xfrm>
            <a:off x="2133600" y="1447800"/>
            <a:ext cx="480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Times New Roman" pitchFamily="-64" charset="0"/>
              </a:defRPr>
            </a:lvl1pPr>
            <a:lvl2pPr marL="914400" indent="-457200" eaLnBrk="0" hangingPunct="0">
              <a:defRPr sz="2400">
                <a:solidFill>
                  <a:schemeClr val="tx1"/>
                </a:solidFill>
                <a:latin typeface="Times New Roman" pitchFamily="-64" charset="0"/>
              </a:defRPr>
            </a:lvl2pPr>
            <a:lvl3pPr marL="1371600" indent="-457200" eaLnBrk="0" hangingPunct="0">
              <a:defRPr sz="2400">
                <a:solidFill>
                  <a:schemeClr val="tx1"/>
                </a:solidFill>
                <a:latin typeface="Times New Roman" pitchFamily="-64" charset="0"/>
              </a:defRPr>
            </a:lvl3pPr>
            <a:lvl4pPr marL="1828800" indent="-457200" eaLnBrk="0" hangingPunct="0">
              <a:defRPr sz="2400">
                <a:solidFill>
                  <a:schemeClr val="tx1"/>
                </a:solidFill>
                <a:latin typeface="Times New Roman" pitchFamily="-64" charset="0"/>
              </a:defRPr>
            </a:lvl4pPr>
            <a:lvl5pPr marL="2286000" indent="-457200" eaLnBrk="0" hangingPunct="0">
              <a:defRPr sz="2400">
                <a:solidFill>
                  <a:schemeClr val="tx1"/>
                </a:solidFill>
                <a:latin typeface="Times New Roman" pitchFamily="-64" charset="0"/>
              </a:defRPr>
            </a:lvl5pPr>
            <a:lvl6pPr marL="2743200" indent="-457200" eaLnBrk="0" fontAlgn="base" hangingPunct="0">
              <a:spcBef>
                <a:spcPct val="0"/>
              </a:spcBef>
              <a:spcAft>
                <a:spcPct val="0"/>
              </a:spcAft>
              <a:defRPr sz="2400">
                <a:solidFill>
                  <a:schemeClr val="tx1"/>
                </a:solidFill>
                <a:latin typeface="Times New Roman" pitchFamily="-64" charset="0"/>
              </a:defRPr>
            </a:lvl6pPr>
            <a:lvl7pPr marL="3200400" indent="-457200" eaLnBrk="0" fontAlgn="base" hangingPunct="0">
              <a:spcBef>
                <a:spcPct val="0"/>
              </a:spcBef>
              <a:spcAft>
                <a:spcPct val="0"/>
              </a:spcAft>
              <a:defRPr sz="2400">
                <a:solidFill>
                  <a:schemeClr val="tx1"/>
                </a:solidFill>
                <a:latin typeface="Times New Roman" pitchFamily="-64" charset="0"/>
              </a:defRPr>
            </a:lvl7pPr>
            <a:lvl8pPr marL="3657600" indent="-457200" eaLnBrk="0" fontAlgn="base" hangingPunct="0">
              <a:spcBef>
                <a:spcPct val="0"/>
              </a:spcBef>
              <a:spcAft>
                <a:spcPct val="0"/>
              </a:spcAft>
              <a:defRPr sz="2400">
                <a:solidFill>
                  <a:schemeClr val="tx1"/>
                </a:solidFill>
                <a:latin typeface="Times New Roman" pitchFamily="-64" charset="0"/>
              </a:defRPr>
            </a:lvl8pPr>
            <a:lvl9pPr marL="4114800" indent="-457200" eaLnBrk="0" fontAlgn="base" hangingPunct="0">
              <a:spcBef>
                <a:spcPct val="0"/>
              </a:spcBef>
              <a:spcAft>
                <a:spcPct val="0"/>
              </a:spcAft>
              <a:defRPr sz="2400">
                <a:solidFill>
                  <a:schemeClr val="tx1"/>
                </a:solidFill>
                <a:latin typeface="Times New Roman" pitchFamily="-64" charset="0"/>
              </a:defRPr>
            </a:lvl9pPr>
          </a:lstStyle>
          <a:p>
            <a:pPr eaLnBrk="1" hangingPunct="1">
              <a:lnSpc>
                <a:spcPct val="90000"/>
              </a:lnSpc>
              <a:spcBef>
                <a:spcPct val="20000"/>
              </a:spcBef>
              <a:buClr>
                <a:schemeClr val="tx2"/>
              </a:buClr>
              <a:buSzPct val="85000"/>
              <a:buFont typeface="Arial" charset="0"/>
              <a:buAutoNum type="alphaLcParenR"/>
            </a:pPr>
            <a:r>
              <a:rPr lang="en-US" altLang="en-US" sz="1800">
                <a:latin typeface="Comic Sans MS" pitchFamily="-64" charset="0"/>
              </a:rPr>
              <a:t>Half your height.</a:t>
            </a:r>
          </a:p>
          <a:p>
            <a:pPr eaLnBrk="1" hangingPunct="1">
              <a:lnSpc>
                <a:spcPct val="90000"/>
              </a:lnSpc>
              <a:spcBef>
                <a:spcPct val="20000"/>
              </a:spcBef>
              <a:buClr>
                <a:schemeClr val="tx2"/>
              </a:buClr>
              <a:buSzPct val="85000"/>
              <a:buFont typeface="Arial" charset="0"/>
              <a:buAutoNum type="alphaLcParenR"/>
            </a:pPr>
            <a:r>
              <a:rPr lang="en-US" altLang="en-US" sz="1800">
                <a:latin typeface="Comic Sans MS" pitchFamily="-64" charset="0"/>
              </a:rPr>
              <a:t>Three-quarters of your height.</a:t>
            </a:r>
          </a:p>
          <a:p>
            <a:pPr eaLnBrk="1" hangingPunct="1">
              <a:lnSpc>
                <a:spcPct val="90000"/>
              </a:lnSpc>
              <a:spcBef>
                <a:spcPct val="20000"/>
              </a:spcBef>
              <a:buClr>
                <a:schemeClr val="tx2"/>
              </a:buClr>
              <a:buSzPct val="85000"/>
              <a:buFont typeface="Arial" charset="0"/>
              <a:buAutoNum type="alphaLcParenR"/>
            </a:pPr>
            <a:r>
              <a:rPr lang="en-US" altLang="en-US" sz="1800">
                <a:latin typeface="Comic Sans MS" pitchFamily="-64" charset="0"/>
              </a:rPr>
              <a:t>A little shorter than your height.</a:t>
            </a:r>
          </a:p>
          <a:p>
            <a:pPr eaLnBrk="1" hangingPunct="1">
              <a:lnSpc>
                <a:spcPct val="90000"/>
              </a:lnSpc>
              <a:spcBef>
                <a:spcPct val="20000"/>
              </a:spcBef>
              <a:buClr>
                <a:schemeClr val="tx2"/>
              </a:buClr>
              <a:buSzPct val="85000"/>
              <a:buFont typeface="Arial" charset="0"/>
              <a:buAutoNum type="alphaLcParenR"/>
            </a:pPr>
            <a:r>
              <a:rPr lang="en-US" altLang="en-US" sz="1800">
                <a:latin typeface="Comic Sans MS" pitchFamily="-64" charset="0"/>
              </a:rPr>
              <a:t>Exactly your height.</a:t>
            </a:r>
          </a:p>
          <a:p>
            <a:pPr eaLnBrk="1" hangingPunct="1">
              <a:lnSpc>
                <a:spcPct val="90000"/>
              </a:lnSpc>
              <a:spcBef>
                <a:spcPct val="20000"/>
              </a:spcBef>
              <a:buClr>
                <a:schemeClr val="tx2"/>
              </a:buClr>
              <a:buSzPct val="85000"/>
              <a:buFont typeface="Arial" charset="0"/>
              <a:buAutoNum type="alphaLcParenR"/>
            </a:pPr>
            <a:r>
              <a:rPr lang="en-US" altLang="en-US" sz="1800">
                <a:latin typeface="Comic Sans MS" pitchFamily="-64" charset="0"/>
              </a:rPr>
              <a:t>A little taller than your height.</a:t>
            </a:r>
          </a:p>
        </p:txBody>
      </p:sp>
      <p:sp>
        <p:nvSpPr>
          <p:cNvPr id="2081797" name="Text Box 5"/>
          <p:cNvSpPr txBox="1">
            <a:spLocks noChangeArrowheads="1"/>
          </p:cNvSpPr>
          <p:nvPr/>
        </p:nvSpPr>
        <p:spPr bwMode="auto">
          <a:xfrm>
            <a:off x="304800" y="3124200"/>
            <a:ext cx="3886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64" charset="0"/>
              </a:defRPr>
            </a:lvl1pPr>
            <a:lvl2pPr marL="914400" indent="-457200" eaLnBrk="0" hangingPunct="0">
              <a:defRPr sz="2400">
                <a:solidFill>
                  <a:schemeClr val="tx1"/>
                </a:solidFill>
                <a:latin typeface="Times New Roman" pitchFamily="-64" charset="0"/>
              </a:defRPr>
            </a:lvl2pPr>
            <a:lvl3pPr marL="1371600" indent="-457200" eaLnBrk="0" hangingPunct="0">
              <a:defRPr sz="2400">
                <a:solidFill>
                  <a:schemeClr val="tx1"/>
                </a:solidFill>
                <a:latin typeface="Times New Roman" pitchFamily="-64" charset="0"/>
              </a:defRPr>
            </a:lvl3pPr>
            <a:lvl4pPr marL="1828800" indent="-457200" eaLnBrk="0" hangingPunct="0">
              <a:defRPr sz="2400">
                <a:solidFill>
                  <a:schemeClr val="tx1"/>
                </a:solidFill>
                <a:latin typeface="Times New Roman" pitchFamily="-64" charset="0"/>
              </a:defRPr>
            </a:lvl4pPr>
            <a:lvl5pPr marL="2286000" indent="-457200" eaLnBrk="0" hangingPunct="0">
              <a:defRPr sz="2400">
                <a:solidFill>
                  <a:schemeClr val="tx1"/>
                </a:solidFill>
                <a:latin typeface="Times New Roman" pitchFamily="-64" charset="0"/>
              </a:defRPr>
            </a:lvl5pPr>
            <a:lvl6pPr marL="2743200" indent="-457200" eaLnBrk="0" fontAlgn="base" hangingPunct="0">
              <a:spcBef>
                <a:spcPct val="0"/>
              </a:spcBef>
              <a:spcAft>
                <a:spcPct val="0"/>
              </a:spcAft>
              <a:defRPr sz="2400">
                <a:solidFill>
                  <a:schemeClr val="tx1"/>
                </a:solidFill>
                <a:latin typeface="Times New Roman" pitchFamily="-64" charset="0"/>
              </a:defRPr>
            </a:lvl6pPr>
            <a:lvl7pPr marL="3200400" indent="-457200" eaLnBrk="0" fontAlgn="base" hangingPunct="0">
              <a:spcBef>
                <a:spcPct val="0"/>
              </a:spcBef>
              <a:spcAft>
                <a:spcPct val="0"/>
              </a:spcAft>
              <a:defRPr sz="2400">
                <a:solidFill>
                  <a:schemeClr val="tx1"/>
                </a:solidFill>
                <a:latin typeface="Times New Roman" pitchFamily="-64" charset="0"/>
              </a:defRPr>
            </a:lvl7pPr>
            <a:lvl8pPr marL="3657600" indent="-457200" eaLnBrk="0" fontAlgn="base" hangingPunct="0">
              <a:spcBef>
                <a:spcPct val="0"/>
              </a:spcBef>
              <a:spcAft>
                <a:spcPct val="0"/>
              </a:spcAft>
              <a:defRPr sz="2400">
                <a:solidFill>
                  <a:schemeClr val="tx1"/>
                </a:solidFill>
                <a:latin typeface="Times New Roman" pitchFamily="-64" charset="0"/>
              </a:defRPr>
            </a:lvl8pPr>
            <a:lvl9pPr marL="4114800" indent="-457200" eaLnBrk="0" fontAlgn="base" hangingPunct="0">
              <a:spcBef>
                <a:spcPct val="0"/>
              </a:spcBef>
              <a:spcAft>
                <a:spcPct val="0"/>
              </a:spcAft>
              <a:defRPr sz="2400">
                <a:solidFill>
                  <a:schemeClr val="tx1"/>
                </a:solidFill>
                <a:latin typeface="Times New Roman" pitchFamily="-64" charset="0"/>
              </a:defRPr>
            </a:lvl9pPr>
          </a:lstStyle>
          <a:p>
            <a:pPr eaLnBrk="1" hangingPunct="1">
              <a:buClr>
                <a:schemeClr val="tx2"/>
              </a:buClr>
              <a:buSzPct val="85000"/>
              <a:buFont typeface="Arial" charset="0"/>
              <a:buAutoNum type="alphaLcParenR"/>
            </a:pPr>
            <a:r>
              <a:rPr lang="en-US" altLang="en-US" sz="2000">
                <a:latin typeface="Arial" charset="0"/>
              </a:rPr>
              <a:t>Since the light reaching your eyes from your feet would be reflected from a point on the mirror exactly halfway between your feet and your eyes, you would be able to view your feet (and all points between your feet and your eyes) in a mirror that was half as tall as you.</a:t>
            </a:r>
          </a:p>
        </p:txBody>
      </p:sp>
      <p:graphicFrame>
        <p:nvGraphicFramePr>
          <p:cNvPr id="2081798" name="Object 6"/>
          <p:cNvGraphicFramePr>
            <a:graphicFrameLocks noChangeAspect="1"/>
          </p:cNvGraphicFramePr>
          <p:nvPr/>
        </p:nvGraphicFramePr>
        <p:xfrm>
          <a:off x="-1371600" y="1624013"/>
          <a:ext cx="10515600" cy="4624387"/>
        </p:xfrm>
        <a:graphic>
          <a:graphicData uri="http://schemas.openxmlformats.org/presentationml/2006/ole">
            <mc:AlternateContent xmlns:mc="http://schemas.openxmlformats.org/markup-compatibility/2006">
              <mc:Choice xmlns:v="urn:schemas-microsoft-com:vml" Requires="v">
                <p:oleObj spid="_x0000_s1031" name="Document" r:id="rId5" imgW="7306056" imgH="3212592" progId="Word.Document.8">
                  <p:embed/>
                </p:oleObj>
              </mc:Choice>
              <mc:Fallback>
                <p:oleObj name="Document" r:id="rId5" imgW="7306056" imgH="3212592"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624013"/>
                        <a:ext cx="10515600" cy="462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2081795"/>
                                        </p:tgtEl>
                                      </p:cBhvr>
                                    </p:animEffect>
                                    <p:set>
                                      <p:cBhvr>
                                        <p:cTn id="7" dur="1" fill="hold">
                                          <p:stCondLst>
                                            <p:cond delay="499"/>
                                          </p:stCondLst>
                                        </p:cTn>
                                        <p:tgtEl>
                                          <p:spTgt spid="2081795"/>
                                        </p:tgtEl>
                                        <p:attrNameLst>
                                          <p:attrName>style.visibility</p:attrName>
                                        </p:attrNameLst>
                                      </p:cBhvr>
                                      <p:to>
                                        <p:strVal val="hidden"/>
                                      </p:to>
                                    </p:set>
                                  </p:childTnLst>
                                </p:cTn>
                              </p:par>
                              <p:par>
                                <p:cTn id="8" presetID="49" presetClass="entr" presetSubtype="0" decel="100000" fill="hold" nodeType="withEffect">
                                  <p:stCondLst>
                                    <p:cond delay="0"/>
                                  </p:stCondLst>
                                  <p:childTnLst>
                                    <p:set>
                                      <p:cBhvr>
                                        <p:cTn id="9" dur="1" fill="hold">
                                          <p:stCondLst>
                                            <p:cond delay="0"/>
                                          </p:stCondLst>
                                        </p:cTn>
                                        <p:tgtEl>
                                          <p:spTgt spid="2081798"/>
                                        </p:tgtEl>
                                        <p:attrNameLst>
                                          <p:attrName>style.visibility</p:attrName>
                                        </p:attrNameLst>
                                      </p:cBhvr>
                                      <p:to>
                                        <p:strVal val="visible"/>
                                      </p:to>
                                    </p:set>
                                    <p:anim calcmode="lin" valueType="num">
                                      <p:cBhvr>
                                        <p:cTn id="10" dur="1000" fill="hold"/>
                                        <p:tgtEl>
                                          <p:spTgt spid="2081798"/>
                                        </p:tgtEl>
                                        <p:attrNameLst>
                                          <p:attrName>ppt_w</p:attrName>
                                        </p:attrNameLst>
                                      </p:cBhvr>
                                      <p:tavLst>
                                        <p:tav tm="0">
                                          <p:val>
                                            <p:fltVal val="0"/>
                                          </p:val>
                                        </p:tav>
                                        <p:tav tm="100000">
                                          <p:val>
                                            <p:strVal val="#ppt_w"/>
                                          </p:val>
                                        </p:tav>
                                      </p:tavLst>
                                    </p:anim>
                                    <p:anim calcmode="lin" valueType="num">
                                      <p:cBhvr>
                                        <p:cTn id="11" dur="1000" fill="hold"/>
                                        <p:tgtEl>
                                          <p:spTgt spid="2081798"/>
                                        </p:tgtEl>
                                        <p:attrNameLst>
                                          <p:attrName>ppt_h</p:attrName>
                                        </p:attrNameLst>
                                      </p:cBhvr>
                                      <p:tavLst>
                                        <p:tav tm="0">
                                          <p:val>
                                            <p:fltVal val="0"/>
                                          </p:val>
                                        </p:tav>
                                        <p:tav tm="100000">
                                          <p:val>
                                            <p:strVal val="#ppt_h"/>
                                          </p:val>
                                        </p:tav>
                                      </p:tavLst>
                                    </p:anim>
                                    <p:anim calcmode="lin" valueType="num">
                                      <p:cBhvr>
                                        <p:cTn id="12" dur="1000" fill="hold"/>
                                        <p:tgtEl>
                                          <p:spTgt spid="2081798"/>
                                        </p:tgtEl>
                                        <p:attrNameLst>
                                          <p:attrName>style.rotation</p:attrName>
                                        </p:attrNameLst>
                                      </p:cBhvr>
                                      <p:tavLst>
                                        <p:tav tm="0">
                                          <p:val>
                                            <p:fltVal val="360"/>
                                          </p:val>
                                        </p:tav>
                                        <p:tav tm="100000">
                                          <p:val>
                                            <p:fltVal val="0"/>
                                          </p:val>
                                        </p:tav>
                                      </p:tavLst>
                                    </p:anim>
                                    <p:animEffect transition="in" filter="fade">
                                      <p:cBhvr>
                                        <p:cTn id="13" dur="1000"/>
                                        <p:tgtEl>
                                          <p:spTgt spid="2081798"/>
                                        </p:tgtEl>
                                      </p:cBhvr>
                                    </p:animEffect>
                                  </p:childTnLst>
                                </p:cTn>
                              </p:par>
                            </p:childTnLst>
                          </p:cTn>
                        </p:par>
                        <p:par>
                          <p:cTn id="14" fill="hold" nodeType="afterGroup">
                            <p:stCondLst>
                              <p:cond delay="1000"/>
                            </p:stCondLst>
                            <p:childTnLst>
                              <p:par>
                                <p:cTn id="15" presetID="26" presetClass="entr" presetSubtype="0" fill="hold" grpId="0" nodeType="afterEffect">
                                  <p:stCondLst>
                                    <p:cond delay="0"/>
                                  </p:stCondLst>
                                  <p:childTnLst>
                                    <p:set>
                                      <p:cBhvr>
                                        <p:cTn id="16" dur="1" fill="hold">
                                          <p:stCondLst>
                                            <p:cond delay="0"/>
                                          </p:stCondLst>
                                        </p:cTn>
                                        <p:tgtEl>
                                          <p:spTgt spid="2081797"/>
                                        </p:tgtEl>
                                        <p:attrNameLst>
                                          <p:attrName>style.visibility</p:attrName>
                                        </p:attrNameLst>
                                      </p:cBhvr>
                                      <p:to>
                                        <p:strVal val="visible"/>
                                      </p:to>
                                    </p:set>
                                    <p:animEffect transition="in" filter="wipe(down)">
                                      <p:cBhvr>
                                        <p:cTn id="17" dur="580">
                                          <p:stCondLst>
                                            <p:cond delay="0"/>
                                          </p:stCondLst>
                                        </p:cTn>
                                        <p:tgtEl>
                                          <p:spTgt spid="2081797"/>
                                        </p:tgtEl>
                                      </p:cBhvr>
                                    </p:animEffect>
                                    <p:anim calcmode="lin" valueType="num">
                                      <p:cBhvr>
                                        <p:cTn id="18" dur="1822" tmFilter="0,0; 0.14,0.36; 0.43,0.73; 0.71,0.91; 1.0,1.0">
                                          <p:stCondLst>
                                            <p:cond delay="0"/>
                                          </p:stCondLst>
                                        </p:cTn>
                                        <p:tgtEl>
                                          <p:spTgt spid="208179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8179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8179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8179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81797"/>
                                        </p:tgtEl>
                                        <p:attrNameLst>
                                          <p:attrName>ppt_y</p:attrName>
                                        </p:attrNameLst>
                                      </p:cBhvr>
                                      <p:tavLst>
                                        <p:tav tm="0" fmla="#ppt_y-sin(pi*$)/81">
                                          <p:val>
                                            <p:fltVal val="0"/>
                                          </p:val>
                                        </p:tav>
                                        <p:tav tm="100000">
                                          <p:val>
                                            <p:fltVal val="1"/>
                                          </p:val>
                                        </p:tav>
                                      </p:tavLst>
                                    </p:anim>
                                    <p:animScale>
                                      <p:cBhvr>
                                        <p:cTn id="23" dur="26">
                                          <p:stCondLst>
                                            <p:cond delay="650"/>
                                          </p:stCondLst>
                                        </p:cTn>
                                        <p:tgtEl>
                                          <p:spTgt spid="2081797"/>
                                        </p:tgtEl>
                                      </p:cBhvr>
                                      <p:to x="100000" y="60000"/>
                                    </p:animScale>
                                    <p:animScale>
                                      <p:cBhvr>
                                        <p:cTn id="24" dur="166" decel="50000">
                                          <p:stCondLst>
                                            <p:cond delay="676"/>
                                          </p:stCondLst>
                                        </p:cTn>
                                        <p:tgtEl>
                                          <p:spTgt spid="2081797"/>
                                        </p:tgtEl>
                                      </p:cBhvr>
                                      <p:to x="100000" y="100000"/>
                                    </p:animScale>
                                    <p:animScale>
                                      <p:cBhvr>
                                        <p:cTn id="25" dur="26">
                                          <p:stCondLst>
                                            <p:cond delay="1312"/>
                                          </p:stCondLst>
                                        </p:cTn>
                                        <p:tgtEl>
                                          <p:spTgt spid="2081797"/>
                                        </p:tgtEl>
                                      </p:cBhvr>
                                      <p:to x="100000" y="80000"/>
                                    </p:animScale>
                                    <p:animScale>
                                      <p:cBhvr>
                                        <p:cTn id="26" dur="166" decel="50000">
                                          <p:stCondLst>
                                            <p:cond delay="1338"/>
                                          </p:stCondLst>
                                        </p:cTn>
                                        <p:tgtEl>
                                          <p:spTgt spid="2081797"/>
                                        </p:tgtEl>
                                      </p:cBhvr>
                                      <p:to x="100000" y="100000"/>
                                    </p:animScale>
                                    <p:animScale>
                                      <p:cBhvr>
                                        <p:cTn id="27" dur="26">
                                          <p:stCondLst>
                                            <p:cond delay="1642"/>
                                          </p:stCondLst>
                                        </p:cTn>
                                        <p:tgtEl>
                                          <p:spTgt spid="2081797"/>
                                        </p:tgtEl>
                                      </p:cBhvr>
                                      <p:to x="100000" y="90000"/>
                                    </p:animScale>
                                    <p:animScale>
                                      <p:cBhvr>
                                        <p:cTn id="28" dur="166" decel="50000">
                                          <p:stCondLst>
                                            <p:cond delay="1668"/>
                                          </p:stCondLst>
                                        </p:cTn>
                                        <p:tgtEl>
                                          <p:spTgt spid="2081797"/>
                                        </p:tgtEl>
                                      </p:cBhvr>
                                      <p:to x="100000" y="100000"/>
                                    </p:animScale>
                                    <p:animScale>
                                      <p:cBhvr>
                                        <p:cTn id="29" dur="26">
                                          <p:stCondLst>
                                            <p:cond delay="1808"/>
                                          </p:stCondLst>
                                        </p:cTn>
                                        <p:tgtEl>
                                          <p:spTgt spid="2081797"/>
                                        </p:tgtEl>
                                      </p:cBhvr>
                                      <p:to x="100000" y="95000"/>
                                    </p:animScale>
                                    <p:animScale>
                                      <p:cBhvr>
                                        <p:cTn id="30" dur="166" decel="50000">
                                          <p:stCondLst>
                                            <p:cond delay="1834"/>
                                          </p:stCondLst>
                                        </p:cTn>
                                        <p:tgtEl>
                                          <p:spTgt spid="208179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179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0" name="Rectangle 2"/>
          <p:cNvSpPr>
            <a:spLocks noGrp="1" noChangeArrowheads="1"/>
          </p:cNvSpPr>
          <p:nvPr>
            <p:ph type="body" idx="1"/>
          </p:nvPr>
        </p:nvSpPr>
        <p:spPr>
          <a:xfrm>
            <a:off x="228600" y="381000"/>
            <a:ext cx="8915400" cy="3505200"/>
          </a:xfrm>
        </p:spPr>
        <p:txBody>
          <a:bodyPr/>
          <a:lstStyle/>
          <a:p>
            <a:pPr eaLnBrk="1" hangingPunct="1">
              <a:lnSpc>
                <a:spcPct val="80000"/>
              </a:lnSpc>
            </a:pPr>
            <a:r>
              <a:rPr lang="en-US" altLang="en-US" sz="2000" smtClean="0"/>
              <a:t>For an object lying in front of a convex mirror, we can locate the image by tracing three rays coming from the top of the object.</a:t>
            </a:r>
          </a:p>
          <a:p>
            <a:pPr lvl="1" eaLnBrk="1" hangingPunct="1">
              <a:lnSpc>
                <a:spcPct val="80000"/>
              </a:lnSpc>
              <a:spcBef>
                <a:spcPct val="40000"/>
              </a:spcBef>
            </a:pPr>
            <a:r>
              <a:rPr lang="en-US" altLang="en-US" sz="1800" smtClean="0">
                <a:solidFill>
                  <a:srgbClr val="B7FFDD"/>
                </a:solidFill>
              </a:rPr>
              <a:t>A ray that comes into the lens horizontally and parallel to the axis is reflected as though it came from the focal point.</a:t>
            </a:r>
          </a:p>
          <a:p>
            <a:pPr lvl="1" eaLnBrk="1" hangingPunct="1">
              <a:lnSpc>
                <a:spcPct val="80000"/>
              </a:lnSpc>
              <a:spcBef>
                <a:spcPct val="40000"/>
              </a:spcBef>
            </a:pPr>
            <a:r>
              <a:rPr lang="en-US" altLang="en-US" sz="1800" smtClean="0">
                <a:solidFill>
                  <a:srgbClr val="B7FFDD"/>
                </a:solidFill>
              </a:rPr>
              <a:t>A ray coming in toward the focal point is reflected parallel to the axis.</a:t>
            </a:r>
          </a:p>
          <a:p>
            <a:pPr lvl="1" eaLnBrk="1" hangingPunct="1">
              <a:lnSpc>
                <a:spcPct val="80000"/>
              </a:lnSpc>
              <a:spcBef>
                <a:spcPct val="40000"/>
              </a:spcBef>
            </a:pPr>
            <a:r>
              <a:rPr lang="en-US" altLang="en-US" sz="1800" smtClean="0">
                <a:solidFill>
                  <a:srgbClr val="B7FFDD"/>
                </a:solidFill>
              </a:rPr>
              <a:t>A ray coming in toward the center of curvature is reflected back along itself.</a:t>
            </a:r>
          </a:p>
          <a:p>
            <a:pPr lvl="1" eaLnBrk="1" hangingPunct="1">
              <a:lnSpc>
                <a:spcPct val="80000"/>
              </a:lnSpc>
              <a:spcBef>
                <a:spcPct val="40000"/>
              </a:spcBef>
            </a:pPr>
            <a:r>
              <a:rPr lang="en-US" altLang="en-US" sz="1800" smtClean="0">
                <a:solidFill>
                  <a:srgbClr val="B7FFDD"/>
                </a:solidFill>
              </a:rPr>
              <a:t>When extended backward, these three rays all appear to come from a point behind the mirror.</a:t>
            </a:r>
          </a:p>
          <a:p>
            <a:pPr lvl="1" eaLnBrk="1" hangingPunct="1">
              <a:lnSpc>
                <a:spcPct val="80000"/>
              </a:lnSpc>
              <a:spcBef>
                <a:spcPct val="40000"/>
              </a:spcBef>
            </a:pPr>
            <a:r>
              <a:rPr lang="en-US" altLang="en-US" sz="1800" smtClean="0">
                <a:solidFill>
                  <a:srgbClr val="B7FFDD"/>
                </a:solidFill>
              </a:rPr>
              <a:t>The image is </a:t>
            </a:r>
            <a:r>
              <a:rPr lang="en-US" altLang="en-US" sz="1800" b="1" i="1" smtClean="0">
                <a:solidFill>
                  <a:srgbClr val="FFD4BA"/>
                </a:solidFill>
              </a:rPr>
              <a:t>virtual </a:t>
            </a:r>
            <a:r>
              <a:rPr lang="en-US" altLang="en-US" sz="1800" smtClean="0">
                <a:solidFill>
                  <a:srgbClr val="B7FFDD"/>
                </a:solidFill>
              </a:rPr>
              <a:t>since </a:t>
            </a:r>
          </a:p>
          <a:p>
            <a:pPr lvl="1" eaLnBrk="1" hangingPunct="1">
              <a:lnSpc>
                <a:spcPct val="80000"/>
              </a:lnSpc>
              <a:spcBef>
                <a:spcPct val="0"/>
              </a:spcBef>
              <a:buFont typeface="Wingdings" pitchFamily="-64" charset="2"/>
              <a:buNone/>
            </a:pPr>
            <a:r>
              <a:rPr lang="en-US" altLang="en-US" sz="1800" smtClean="0">
                <a:solidFill>
                  <a:srgbClr val="B7FFDD"/>
                </a:solidFill>
              </a:rPr>
              <a:t>	it lies behind the mirror and </a:t>
            </a:r>
          </a:p>
          <a:p>
            <a:pPr lvl="1" eaLnBrk="1" hangingPunct="1">
              <a:lnSpc>
                <a:spcPct val="80000"/>
              </a:lnSpc>
              <a:spcBef>
                <a:spcPct val="0"/>
              </a:spcBef>
              <a:buFont typeface="Wingdings" pitchFamily="-64" charset="2"/>
              <a:buNone/>
            </a:pPr>
            <a:r>
              <a:rPr lang="en-US" altLang="en-US" sz="1800" smtClean="0">
                <a:solidFill>
                  <a:srgbClr val="B7FFDD"/>
                </a:solidFill>
              </a:rPr>
              <a:t>	light rays do not pass through </a:t>
            </a:r>
          </a:p>
          <a:p>
            <a:pPr lvl="1" eaLnBrk="1" hangingPunct="1">
              <a:lnSpc>
                <a:spcPct val="80000"/>
              </a:lnSpc>
              <a:spcBef>
                <a:spcPct val="0"/>
              </a:spcBef>
              <a:buFont typeface="Wingdings" pitchFamily="-64" charset="2"/>
              <a:buNone/>
            </a:pPr>
            <a:r>
              <a:rPr lang="en-US" altLang="en-US" sz="1800" smtClean="0">
                <a:solidFill>
                  <a:srgbClr val="B7FFDD"/>
                </a:solidFill>
              </a:rPr>
              <a:t>	the actual image point.</a:t>
            </a:r>
          </a:p>
          <a:p>
            <a:pPr lvl="1" eaLnBrk="1" hangingPunct="1">
              <a:lnSpc>
                <a:spcPct val="80000"/>
              </a:lnSpc>
              <a:spcBef>
                <a:spcPct val="40000"/>
              </a:spcBef>
            </a:pPr>
            <a:r>
              <a:rPr lang="en-US" altLang="en-US" sz="1800" smtClean="0">
                <a:solidFill>
                  <a:srgbClr val="B7FFDD"/>
                </a:solidFill>
              </a:rPr>
              <a:t>The image distance will always </a:t>
            </a:r>
          </a:p>
          <a:p>
            <a:pPr lvl="1" eaLnBrk="1" hangingPunct="1">
              <a:lnSpc>
                <a:spcPct val="80000"/>
              </a:lnSpc>
              <a:spcBef>
                <a:spcPct val="0"/>
              </a:spcBef>
              <a:buFont typeface="Wingdings" pitchFamily="-64" charset="2"/>
              <a:buNone/>
            </a:pPr>
            <a:r>
              <a:rPr lang="en-US" altLang="en-US" sz="1800" smtClean="0">
                <a:solidFill>
                  <a:srgbClr val="B7FFDD"/>
                </a:solidFill>
              </a:rPr>
              <a:t>	be negative (behind the mirror).</a:t>
            </a:r>
          </a:p>
          <a:p>
            <a:pPr lvl="1" eaLnBrk="1" hangingPunct="1">
              <a:lnSpc>
                <a:spcPct val="80000"/>
              </a:lnSpc>
              <a:spcBef>
                <a:spcPct val="40000"/>
              </a:spcBef>
            </a:pPr>
            <a:r>
              <a:rPr lang="en-US" altLang="en-US" sz="1800" smtClean="0">
                <a:solidFill>
                  <a:srgbClr val="B7FFDD"/>
                </a:solidFill>
              </a:rPr>
              <a:t>The image is </a:t>
            </a:r>
            <a:r>
              <a:rPr lang="en-US" altLang="en-US" sz="1800" b="1" i="1" smtClean="0">
                <a:solidFill>
                  <a:srgbClr val="FFD4BA"/>
                </a:solidFill>
              </a:rPr>
              <a:t>upright </a:t>
            </a:r>
            <a:r>
              <a:rPr lang="en-US" altLang="en-US" sz="1800" smtClean="0">
                <a:solidFill>
                  <a:srgbClr val="B7FFDD"/>
                </a:solidFill>
              </a:rPr>
              <a:t>and </a:t>
            </a:r>
          </a:p>
          <a:p>
            <a:pPr lvl="1" eaLnBrk="1" hangingPunct="1">
              <a:lnSpc>
                <a:spcPct val="80000"/>
              </a:lnSpc>
              <a:spcBef>
                <a:spcPct val="0"/>
              </a:spcBef>
              <a:buFont typeface="Wingdings" pitchFamily="-64" charset="2"/>
              <a:buNone/>
            </a:pPr>
            <a:r>
              <a:rPr lang="en-US" altLang="en-US" sz="1800" b="1" i="1" smtClean="0">
                <a:solidFill>
                  <a:srgbClr val="FFD4BA"/>
                </a:solidFill>
              </a:rPr>
              <a:t>	reduced in size</a:t>
            </a:r>
            <a:r>
              <a:rPr lang="en-US" altLang="en-US" sz="1800" smtClean="0">
                <a:solidFill>
                  <a:srgbClr val="B7FFDD"/>
                </a:solidFill>
              </a:rPr>
              <a:t>.</a:t>
            </a:r>
          </a:p>
        </p:txBody>
      </p:sp>
      <p:sp>
        <p:nvSpPr>
          <p:cNvPr id="16388" name="Rectangle 3"/>
          <p:cNvSpPr>
            <a:spLocks noChangeArrowheads="1"/>
          </p:cNvSpPr>
          <p:nvPr/>
        </p:nvSpPr>
        <p:spPr bwMode="auto">
          <a:xfrm>
            <a:off x="1762125" y="5575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endParaRPr lang="en-US" altLang="en-US"/>
          </a:p>
        </p:txBody>
      </p:sp>
      <p:graphicFrame>
        <p:nvGraphicFramePr>
          <p:cNvPr id="2126853" name="Object 5"/>
          <p:cNvGraphicFramePr>
            <a:graphicFrameLocks noChangeAspect="1"/>
          </p:cNvGraphicFramePr>
          <p:nvPr/>
        </p:nvGraphicFramePr>
        <p:xfrm>
          <a:off x="917575" y="5364163"/>
          <a:ext cx="3197225" cy="731837"/>
        </p:xfrm>
        <a:graphic>
          <a:graphicData uri="http://schemas.openxmlformats.org/presentationml/2006/ole">
            <mc:AlternateContent xmlns:mc="http://schemas.openxmlformats.org/markup-compatibility/2006">
              <mc:Choice xmlns:v="urn:schemas-microsoft-com:vml" Requires="v">
                <p:oleObj spid="_x0000_s118784" name="Equation" r:id="rId4" imgW="1765300" imgH="406400" progId="Equation.3">
                  <p:embed/>
                </p:oleObj>
              </mc:Choice>
              <mc:Fallback>
                <p:oleObj name="Equation" r:id="rId4" imgW="1765300" imgH="406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5" y="5364163"/>
                        <a:ext cx="3197225" cy="73183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389" name="Picture 7" descr="17_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6275" y="3186113"/>
            <a:ext cx="450532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26850">
                                            <p:txEl>
                                              <p:pRg st="1" end="1"/>
                                            </p:txEl>
                                          </p:spTgt>
                                        </p:tgtEl>
                                        <p:attrNameLst>
                                          <p:attrName>style.visibility</p:attrName>
                                        </p:attrNameLst>
                                      </p:cBhvr>
                                      <p:to>
                                        <p:strVal val="visible"/>
                                      </p:to>
                                    </p:set>
                                    <p:animEffect transition="in" filter="fade">
                                      <p:cBhvr>
                                        <p:cTn id="7" dur="1000"/>
                                        <p:tgtEl>
                                          <p:spTgt spid="2126850">
                                            <p:txEl>
                                              <p:pRg st="1" end="1"/>
                                            </p:txEl>
                                          </p:spTgt>
                                        </p:tgtEl>
                                      </p:cBhvr>
                                    </p:animEffect>
                                    <p:anim calcmode="lin" valueType="num">
                                      <p:cBhvr>
                                        <p:cTn id="8" dur="1000" fill="hold"/>
                                        <p:tgtEl>
                                          <p:spTgt spid="212685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268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26850">
                                            <p:txEl>
                                              <p:pRg st="2" end="2"/>
                                            </p:txEl>
                                          </p:spTgt>
                                        </p:tgtEl>
                                        <p:attrNameLst>
                                          <p:attrName>style.visibility</p:attrName>
                                        </p:attrNameLst>
                                      </p:cBhvr>
                                      <p:to>
                                        <p:strVal val="visible"/>
                                      </p:to>
                                    </p:set>
                                    <p:animEffect transition="in" filter="fade">
                                      <p:cBhvr>
                                        <p:cTn id="14" dur="1000"/>
                                        <p:tgtEl>
                                          <p:spTgt spid="2126850">
                                            <p:txEl>
                                              <p:pRg st="2" end="2"/>
                                            </p:txEl>
                                          </p:spTgt>
                                        </p:tgtEl>
                                      </p:cBhvr>
                                    </p:animEffect>
                                    <p:anim calcmode="lin" valueType="num">
                                      <p:cBhvr>
                                        <p:cTn id="15" dur="1000" fill="hold"/>
                                        <p:tgtEl>
                                          <p:spTgt spid="212685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268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26850">
                                            <p:txEl>
                                              <p:pRg st="3" end="3"/>
                                            </p:txEl>
                                          </p:spTgt>
                                        </p:tgtEl>
                                        <p:attrNameLst>
                                          <p:attrName>style.visibility</p:attrName>
                                        </p:attrNameLst>
                                      </p:cBhvr>
                                      <p:to>
                                        <p:strVal val="visible"/>
                                      </p:to>
                                    </p:set>
                                    <p:animEffect transition="in" filter="fade">
                                      <p:cBhvr>
                                        <p:cTn id="21" dur="1000"/>
                                        <p:tgtEl>
                                          <p:spTgt spid="2126850">
                                            <p:txEl>
                                              <p:pRg st="3" end="3"/>
                                            </p:txEl>
                                          </p:spTgt>
                                        </p:tgtEl>
                                      </p:cBhvr>
                                    </p:animEffect>
                                    <p:anim calcmode="lin" valueType="num">
                                      <p:cBhvr>
                                        <p:cTn id="22" dur="1000" fill="hold"/>
                                        <p:tgtEl>
                                          <p:spTgt spid="212685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1268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26850">
                                            <p:txEl>
                                              <p:pRg st="4" end="4"/>
                                            </p:txEl>
                                          </p:spTgt>
                                        </p:tgtEl>
                                        <p:attrNameLst>
                                          <p:attrName>style.visibility</p:attrName>
                                        </p:attrNameLst>
                                      </p:cBhvr>
                                      <p:to>
                                        <p:strVal val="visible"/>
                                      </p:to>
                                    </p:set>
                                    <p:animEffect transition="in" filter="fade">
                                      <p:cBhvr>
                                        <p:cTn id="28" dur="1000"/>
                                        <p:tgtEl>
                                          <p:spTgt spid="2126850">
                                            <p:txEl>
                                              <p:pRg st="4" end="4"/>
                                            </p:txEl>
                                          </p:spTgt>
                                        </p:tgtEl>
                                      </p:cBhvr>
                                    </p:animEffect>
                                    <p:anim calcmode="lin" valueType="num">
                                      <p:cBhvr>
                                        <p:cTn id="29" dur="1000" fill="hold"/>
                                        <p:tgtEl>
                                          <p:spTgt spid="212685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1268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26850">
                                            <p:txEl>
                                              <p:pRg st="5" end="5"/>
                                            </p:txEl>
                                          </p:spTgt>
                                        </p:tgtEl>
                                        <p:attrNameLst>
                                          <p:attrName>style.visibility</p:attrName>
                                        </p:attrNameLst>
                                      </p:cBhvr>
                                      <p:to>
                                        <p:strVal val="visible"/>
                                      </p:to>
                                    </p:set>
                                    <p:animEffect transition="in" filter="fade">
                                      <p:cBhvr>
                                        <p:cTn id="35" dur="1000"/>
                                        <p:tgtEl>
                                          <p:spTgt spid="2126850">
                                            <p:txEl>
                                              <p:pRg st="5" end="5"/>
                                            </p:txEl>
                                          </p:spTgt>
                                        </p:tgtEl>
                                      </p:cBhvr>
                                    </p:animEffect>
                                    <p:anim calcmode="lin" valueType="num">
                                      <p:cBhvr>
                                        <p:cTn id="36" dur="1000" fill="hold"/>
                                        <p:tgtEl>
                                          <p:spTgt spid="212685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126850">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126850">
                                            <p:txEl>
                                              <p:pRg st="6" end="6"/>
                                            </p:txEl>
                                          </p:spTgt>
                                        </p:tgtEl>
                                        <p:attrNameLst>
                                          <p:attrName>style.visibility</p:attrName>
                                        </p:attrNameLst>
                                      </p:cBhvr>
                                      <p:to>
                                        <p:strVal val="visible"/>
                                      </p:to>
                                    </p:set>
                                    <p:animEffect transition="in" filter="fade">
                                      <p:cBhvr>
                                        <p:cTn id="40" dur="1000"/>
                                        <p:tgtEl>
                                          <p:spTgt spid="2126850">
                                            <p:txEl>
                                              <p:pRg st="6" end="6"/>
                                            </p:txEl>
                                          </p:spTgt>
                                        </p:tgtEl>
                                      </p:cBhvr>
                                    </p:animEffect>
                                    <p:anim calcmode="lin" valueType="num">
                                      <p:cBhvr>
                                        <p:cTn id="41" dur="1000" fill="hold"/>
                                        <p:tgtEl>
                                          <p:spTgt spid="2126850">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126850">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126850">
                                            <p:txEl>
                                              <p:pRg st="7" end="7"/>
                                            </p:txEl>
                                          </p:spTgt>
                                        </p:tgtEl>
                                        <p:attrNameLst>
                                          <p:attrName>style.visibility</p:attrName>
                                        </p:attrNameLst>
                                      </p:cBhvr>
                                      <p:to>
                                        <p:strVal val="visible"/>
                                      </p:to>
                                    </p:set>
                                    <p:animEffect transition="in" filter="fade">
                                      <p:cBhvr>
                                        <p:cTn id="45" dur="1000"/>
                                        <p:tgtEl>
                                          <p:spTgt spid="2126850">
                                            <p:txEl>
                                              <p:pRg st="7" end="7"/>
                                            </p:txEl>
                                          </p:spTgt>
                                        </p:tgtEl>
                                      </p:cBhvr>
                                    </p:animEffect>
                                    <p:anim calcmode="lin" valueType="num">
                                      <p:cBhvr>
                                        <p:cTn id="46" dur="1000" fill="hold"/>
                                        <p:tgtEl>
                                          <p:spTgt spid="2126850">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126850">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126850">
                                            <p:txEl>
                                              <p:pRg st="8" end="8"/>
                                            </p:txEl>
                                          </p:spTgt>
                                        </p:tgtEl>
                                        <p:attrNameLst>
                                          <p:attrName>style.visibility</p:attrName>
                                        </p:attrNameLst>
                                      </p:cBhvr>
                                      <p:to>
                                        <p:strVal val="visible"/>
                                      </p:to>
                                    </p:set>
                                    <p:animEffect transition="in" filter="fade">
                                      <p:cBhvr>
                                        <p:cTn id="50" dur="1000"/>
                                        <p:tgtEl>
                                          <p:spTgt spid="2126850">
                                            <p:txEl>
                                              <p:pRg st="8" end="8"/>
                                            </p:txEl>
                                          </p:spTgt>
                                        </p:tgtEl>
                                      </p:cBhvr>
                                    </p:animEffect>
                                    <p:anim calcmode="lin" valueType="num">
                                      <p:cBhvr>
                                        <p:cTn id="51" dur="1000" fill="hold"/>
                                        <p:tgtEl>
                                          <p:spTgt spid="2126850">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212685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126850">
                                            <p:txEl>
                                              <p:pRg st="9" end="9"/>
                                            </p:txEl>
                                          </p:spTgt>
                                        </p:tgtEl>
                                        <p:attrNameLst>
                                          <p:attrName>style.visibility</p:attrName>
                                        </p:attrNameLst>
                                      </p:cBhvr>
                                      <p:to>
                                        <p:strVal val="visible"/>
                                      </p:to>
                                    </p:set>
                                    <p:animEffect transition="in" filter="fade">
                                      <p:cBhvr>
                                        <p:cTn id="57" dur="1000"/>
                                        <p:tgtEl>
                                          <p:spTgt spid="2126850">
                                            <p:txEl>
                                              <p:pRg st="9" end="9"/>
                                            </p:txEl>
                                          </p:spTgt>
                                        </p:tgtEl>
                                      </p:cBhvr>
                                    </p:animEffect>
                                    <p:anim calcmode="lin" valueType="num">
                                      <p:cBhvr>
                                        <p:cTn id="58" dur="1000" fill="hold"/>
                                        <p:tgtEl>
                                          <p:spTgt spid="2126850">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126850">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26850">
                                            <p:txEl>
                                              <p:pRg st="10" end="10"/>
                                            </p:txEl>
                                          </p:spTgt>
                                        </p:tgtEl>
                                        <p:attrNameLst>
                                          <p:attrName>style.visibility</p:attrName>
                                        </p:attrNameLst>
                                      </p:cBhvr>
                                      <p:to>
                                        <p:strVal val="visible"/>
                                      </p:to>
                                    </p:set>
                                    <p:animEffect transition="in" filter="fade">
                                      <p:cBhvr>
                                        <p:cTn id="62" dur="1000"/>
                                        <p:tgtEl>
                                          <p:spTgt spid="2126850">
                                            <p:txEl>
                                              <p:pRg st="10" end="10"/>
                                            </p:txEl>
                                          </p:spTgt>
                                        </p:tgtEl>
                                      </p:cBhvr>
                                    </p:animEffect>
                                    <p:anim calcmode="lin" valueType="num">
                                      <p:cBhvr>
                                        <p:cTn id="63" dur="1000" fill="hold"/>
                                        <p:tgtEl>
                                          <p:spTgt spid="2126850">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212685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126850">
                                            <p:txEl>
                                              <p:pRg st="11" end="11"/>
                                            </p:txEl>
                                          </p:spTgt>
                                        </p:tgtEl>
                                        <p:attrNameLst>
                                          <p:attrName>style.visibility</p:attrName>
                                        </p:attrNameLst>
                                      </p:cBhvr>
                                      <p:to>
                                        <p:strVal val="visible"/>
                                      </p:to>
                                    </p:set>
                                    <p:animEffect transition="in" filter="fade">
                                      <p:cBhvr>
                                        <p:cTn id="69" dur="1000"/>
                                        <p:tgtEl>
                                          <p:spTgt spid="2126850">
                                            <p:txEl>
                                              <p:pRg st="11" end="11"/>
                                            </p:txEl>
                                          </p:spTgt>
                                        </p:tgtEl>
                                      </p:cBhvr>
                                    </p:animEffect>
                                    <p:anim calcmode="lin" valueType="num">
                                      <p:cBhvr>
                                        <p:cTn id="70" dur="1000" fill="hold"/>
                                        <p:tgtEl>
                                          <p:spTgt spid="2126850">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2126850">
                                            <p:txEl>
                                              <p:pRg st="11" end="11"/>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126850">
                                            <p:txEl>
                                              <p:pRg st="12" end="12"/>
                                            </p:txEl>
                                          </p:spTgt>
                                        </p:tgtEl>
                                        <p:attrNameLst>
                                          <p:attrName>style.visibility</p:attrName>
                                        </p:attrNameLst>
                                      </p:cBhvr>
                                      <p:to>
                                        <p:strVal val="visible"/>
                                      </p:to>
                                    </p:set>
                                    <p:animEffect transition="in" filter="fade">
                                      <p:cBhvr>
                                        <p:cTn id="74" dur="1000"/>
                                        <p:tgtEl>
                                          <p:spTgt spid="2126850">
                                            <p:txEl>
                                              <p:pRg st="12" end="12"/>
                                            </p:txEl>
                                          </p:spTgt>
                                        </p:tgtEl>
                                      </p:cBhvr>
                                    </p:animEffect>
                                    <p:anim calcmode="lin" valueType="num">
                                      <p:cBhvr>
                                        <p:cTn id="75" dur="1000" fill="hold"/>
                                        <p:tgtEl>
                                          <p:spTgt spid="2126850">
                                            <p:txEl>
                                              <p:pRg st="12" end="12"/>
                                            </p:txEl>
                                          </p:spTgt>
                                        </p:tgtEl>
                                        <p:attrNameLst>
                                          <p:attrName>ppt_x</p:attrName>
                                        </p:attrNameLst>
                                      </p:cBhvr>
                                      <p:tavLst>
                                        <p:tav tm="0">
                                          <p:val>
                                            <p:strVal val="#ppt_x"/>
                                          </p:val>
                                        </p:tav>
                                        <p:tav tm="100000">
                                          <p:val>
                                            <p:strVal val="#ppt_x"/>
                                          </p:val>
                                        </p:tav>
                                      </p:tavLst>
                                    </p:anim>
                                    <p:anim calcmode="lin" valueType="num">
                                      <p:cBhvr>
                                        <p:cTn id="76" dur="1000" fill="hold"/>
                                        <p:tgtEl>
                                          <p:spTgt spid="2126850">
                                            <p:txEl>
                                              <p:pRg st="12" end="12"/>
                                            </p:txEl>
                                          </p:spTgt>
                                        </p:tgtEl>
                                        <p:attrNameLst>
                                          <p:attrName>ppt_y</p:attrName>
                                        </p:attrNameLst>
                                      </p:cBhvr>
                                      <p:tavLst>
                                        <p:tav tm="0">
                                          <p:val>
                                            <p:strVal val="#ppt_y+.1"/>
                                          </p:val>
                                        </p:tav>
                                        <p:tav tm="100000">
                                          <p:val>
                                            <p:strVal val="#ppt_y"/>
                                          </p:val>
                                        </p:tav>
                                      </p:tavLst>
                                    </p:anim>
                                  </p:childTnLst>
                                </p:cTn>
                              </p:par>
                              <p:par>
                                <p:cTn id="77" presetID="3" presetClass="entr" presetSubtype="10" fill="hold" nodeType="withEffect">
                                  <p:stCondLst>
                                    <p:cond delay="0"/>
                                  </p:stCondLst>
                                  <p:childTnLst>
                                    <p:set>
                                      <p:cBhvr>
                                        <p:cTn id="78" dur="1" fill="hold">
                                          <p:stCondLst>
                                            <p:cond delay="0"/>
                                          </p:stCondLst>
                                        </p:cTn>
                                        <p:tgtEl>
                                          <p:spTgt spid="2126853"/>
                                        </p:tgtEl>
                                        <p:attrNameLst>
                                          <p:attrName>style.visibility</p:attrName>
                                        </p:attrNameLst>
                                      </p:cBhvr>
                                      <p:to>
                                        <p:strVal val="visible"/>
                                      </p:to>
                                    </p:set>
                                    <p:animEffect transition="in" filter="blinds(horizontal)">
                                      <p:cBhvr>
                                        <p:cTn id="79" dur="500"/>
                                        <p:tgtEl>
                                          <p:spTgt spid="212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6850"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311275"/>
          </a:xfrm>
        </p:spPr>
        <p:txBody>
          <a:bodyPr/>
          <a:lstStyle/>
          <a:p>
            <a:pPr eaLnBrk="1" hangingPunct="1"/>
            <a:r>
              <a:rPr lang="en-US" altLang="en-US" sz="4000" smtClean="0"/>
              <a:t>Eyeglasses, Microscopes, and Telescopes</a:t>
            </a:r>
            <a:endParaRPr lang="en-US" altLang="en-US" smtClean="0"/>
          </a:p>
        </p:txBody>
      </p:sp>
      <p:sp>
        <p:nvSpPr>
          <p:cNvPr id="1541123" name="Rectangle 3"/>
          <p:cNvSpPr>
            <a:spLocks noGrp="1" noChangeArrowheads="1"/>
          </p:cNvSpPr>
          <p:nvPr>
            <p:ph type="body" idx="1"/>
          </p:nvPr>
        </p:nvSpPr>
        <p:spPr>
          <a:xfrm>
            <a:off x="0" y="1295400"/>
            <a:ext cx="9144000" cy="4114800"/>
          </a:xfrm>
        </p:spPr>
        <p:txBody>
          <a:bodyPr/>
          <a:lstStyle/>
          <a:p>
            <a:pPr eaLnBrk="1" hangingPunct="1">
              <a:lnSpc>
                <a:spcPct val="80000"/>
              </a:lnSpc>
            </a:pPr>
            <a:r>
              <a:rPr lang="en-US" altLang="en-US" sz="2400" smtClean="0"/>
              <a:t>Our eyes contain two positive lenses that focus light rays on the back surface or </a:t>
            </a:r>
            <a:r>
              <a:rPr lang="en-US" altLang="en-US" sz="2400" smtClean="0">
                <a:solidFill>
                  <a:schemeClr val="accent1"/>
                </a:solidFill>
              </a:rPr>
              <a:t>retina</a:t>
            </a:r>
            <a:r>
              <a:rPr lang="en-US" altLang="en-US" sz="2400" smtClean="0"/>
              <a:t> of the eyeball:</a:t>
            </a:r>
          </a:p>
          <a:p>
            <a:pPr lvl="1" eaLnBrk="1" hangingPunct="1">
              <a:lnSpc>
                <a:spcPct val="80000"/>
              </a:lnSpc>
            </a:pPr>
            <a:r>
              <a:rPr lang="en-US" altLang="en-US" sz="2000" smtClean="0"/>
              <a:t>The curved membrane forming the front surface of the eye called the </a:t>
            </a:r>
            <a:r>
              <a:rPr lang="en-US" altLang="en-US" sz="2000" smtClean="0">
                <a:solidFill>
                  <a:schemeClr val="accent1"/>
                </a:solidFill>
              </a:rPr>
              <a:t>cornea</a:t>
            </a:r>
            <a:r>
              <a:rPr lang="en-US" altLang="en-US" sz="2000" smtClean="0"/>
              <a:t> does most of the focusing.</a:t>
            </a:r>
          </a:p>
          <a:p>
            <a:pPr lvl="1" eaLnBrk="1" hangingPunct="1">
              <a:lnSpc>
                <a:spcPct val="80000"/>
              </a:lnSpc>
            </a:pPr>
            <a:r>
              <a:rPr lang="en-US" altLang="en-US" sz="2000" smtClean="0"/>
              <a:t>The accommodating lens attached to muscles inside the eye is for fine-tuning.</a:t>
            </a:r>
          </a:p>
          <a:p>
            <a:pPr lvl="1" eaLnBrk="1" hangingPunct="1">
              <a:lnSpc>
                <a:spcPct val="80000"/>
              </a:lnSpc>
            </a:pPr>
            <a:r>
              <a:rPr lang="en-US" altLang="en-US" sz="2000" smtClean="0"/>
              <a:t>This is similar to how a camera uses a compound positive lens system to focus light rays onto film at the back of the camera.</a:t>
            </a:r>
          </a:p>
        </p:txBody>
      </p:sp>
      <p:pic>
        <p:nvPicPr>
          <p:cNvPr id="45060" name="Picture 6" descr="17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576638"/>
            <a:ext cx="54102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41123">
                                            <p:txEl>
                                              <p:pRg st="0" end="0"/>
                                            </p:txEl>
                                          </p:spTgt>
                                        </p:tgtEl>
                                        <p:attrNameLst>
                                          <p:attrName>style.visibility</p:attrName>
                                        </p:attrNameLst>
                                      </p:cBhvr>
                                      <p:to>
                                        <p:strVal val="visible"/>
                                      </p:to>
                                    </p:set>
                                    <p:animEffect transition="in" filter="fade">
                                      <p:cBhvr>
                                        <p:cTn id="7" dur="1000"/>
                                        <p:tgtEl>
                                          <p:spTgt spid="1541123">
                                            <p:txEl>
                                              <p:pRg st="0" end="0"/>
                                            </p:txEl>
                                          </p:spTgt>
                                        </p:tgtEl>
                                      </p:cBhvr>
                                    </p:animEffect>
                                    <p:anim calcmode="lin" valueType="num">
                                      <p:cBhvr>
                                        <p:cTn id="8" dur="1000" fill="hold"/>
                                        <p:tgtEl>
                                          <p:spTgt spid="1541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41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41123">
                                            <p:txEl>
                                              <p:pRg st="1" end="1"/>
                                            </p:txEl>
                                          </p:spTgt>
                                        </p:tgtEl>
                                        <p:attrNameLst>
                                          <p:attrName>style.visibility</p:attrName>
                                        </p:attrNameLst>
                                      </p:cBhvr>
                                      <p:to>
                                        <p:strVal val="visible"/>
                                      </p:to>
                                    </p:set>
                                    <p:animEffect transition="in" filter="fade">
                                      <p:cBhvr>
                                        <p:cTn id="14" dur="1000"/>
                                        <p:tgtEl>
                                          <p:spTgt spid="1541123">
                                            <p:txEl>
                                              <p:pRg st="1" end="1"/>
                                            </p:txEl>
                                          </p:spTgt>
                                        </p:tgtEl>
                                      </p:cBhvr>
                                    </p:animEffect>
                                    <p:anim calcmode="lin" valueType="num">
                                      <p:cBhvr>
                                        <p:cTn id="15" dur="1000" fill="hold"/>
                                        <p:tgtEl>
                                          <p:spTgt spid="1541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41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41123">
                                            <p:txEl>
                                              <p:pRg st="2" end="2"/>
                                            </p:txEl>
                                          </p:spTgt>
                                        </p:tgtEl>
                                        <p:attrNameLst>
                                          <p:attrName>style.visibility</p:attrName>
                                        </p:attrNameLst>
                                      </p:cBhvr>
                                      <p:to>
                                        <p:strVal val="visible"/>
                                      </p:to>
                                    </p:set>
                                    <p:animEffect transition="in" filter="fade">
                                      <p:cBhvr>
                                        <p:cTn id="21" dur="1000"/>
                                        <p:tgtEl>
                                          <p:spTgt spid="1541123">
                                            <p:txEl>
                                              <p:pRg st="2" end="2"/>
                                            </p:txEl>
                                          </p:spTgt>
                                        </p:tgtEl>
                                      </p:cBhvr>
                                    </p:animEffect>
                                    <p:anim calcmode="lin" valueType="num">
                                      <p:cBhvr>
                                        <p:cTn id="22" dur="1000" fill="hold"/>
                                        <p:tgtEl>
                                          <p:spTgt spid="1541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41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41123">
                                            <p:txEl>
                                              <p:pRg st="3" end="3"/>
                                            </p:txEl>
                                          </p:spTgt>
                                        </p:tgtEl>
                                        <p:attrNameLst>
                                          <p:attrName>style.visibility</p:attrName>
                                        </p:attrNameLst>
                                      </p:cBhvr>
                                      <p:to>
                                        <p:strVal val="visible"/>
                                      </p:to>
                                    </p:set>
                                    <p:animEffect transition="in" filter="fade">
                                      <p:cBhvr>
                                        <p:cTn id="28" dur="1000"/>
                                        <p:tgtEl>
                                          <p:spTgt spid="1541123">
                                            <p:txEl>
                                              <p:pRg st="3" end="3"/>
                                            </p:txEl>
                                          </p:spTgt>
                                        </p:tgtEl>
                                      </p:cBhvr>
                                    </p:animEffect>
                                    <p:anim calcmode="lin" valueType="num">
                                      <p:cBhvr>
                                        <p:cTn id="29" dur="1000" fill="hold"/>
                                        <p:tgtEl>
                                          <p:spTgt spid="1541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411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12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9" name="Rectangle 3"/>
          <p:cNvSpPr>
            <a:spLocks noGrp="1" noChangeArrowheads="1"/>
          </p:cNvSpPr>
          <p:nvPr>
            <p:ph type="body" idx="1"/>
          </p:nvPr>
        </p:nvSpPr>
        <p:spPr>
          <a:xfrm>
            <a:off x="228600" y="762000"/>
            <a:ext cx="8915400" cy="3733800"/>
          </a:xfrm>
        </p:spPr>
        <p:txBody>
          <a:bodyPr/>
          <a:lstStyle/>
          <a:p>
            <a:pPr eaLnBrk="1" hangingPunct="1">
              <a:lnSpc>
                <a:spcPct val="80000"/>
              </a:lnSpc>
              <a:spcBef>
                <a:spcPct val="30000"/>
              </a:spcBef>
            </a:pPr>
            <a:r>
              <a:rPr lang="en-US" altLang="en-US" sz="2400" smtClean="0"/>
              <a:t>The most common visual problem of people who do a lot of reading is nearsightedness or </a:t>
            </a:r>
            <a:r>
              <a:rPr lang="en-US" altLang="en-US" sz="2400" b="1" i="1" smtClean="0">
                <a:solidFill>
                  <a:schemeClr val="accent1"/>
                </a:solidFill>
              </a:rPr>
              <a:t>myopia</a:t>
            </a:r>
            <a:r>
              <a:rPr lang="en-US" altLang="en-US" sz="2400" smtClean="0"/>
              <a:t>.</a:t>
            </a:r>
          </a:p>
          <a:p>
            <a:pPr lvl="1" eaLnBrk="1" hangingPunct="1">
              <a:lnSpc>
                <a:spcPct val="80000"/>
              </a:lnSpc>
              <a:spcBef>
                <a:spcPct val="30000"/>
              </a:spcBef>
            </a:pPr>
            <a:r>
              <a:rPr lang="en-US" altLang="en-US" sz="2000" smtClean="0"/>
              <a:t>The eyes bend the parallel light rays from a distant object too strongly, so that they focus in front of the retina.</a:t>
            </a:r>
          </a:p>
          <a:p>
            <a:pPr lvl="1" eaLnBrk="1" hangingPunct="1">
              <a:lnSpc>
                <a:spcPct val="80000"/>
              </a:lnSpc>
              <a:spcBef>
                <a:spcPct val="30000"/>
              </a:spcBef>
            </a:pPr>
            <a:r>
              <a:rPr lang="en-US" altLang="en-US" sz="2000" smtClean="0"/>
              <a:t>By the time the rays reach the retina, they are diverging again and no longer form a sharp focus.</a:t>
            </a:r>
          </a:p>
          <a:p>
            <a:pPr lvl="1" eaLnBrk="1" hangingPunct="1">
              <a:lnSpc>
                <a:spcPct val="80000"/>
              </a:lnSpc>
              <a:spcBef>
                <a:spcPct val="30000"/>
              </a:spcBef>
            </a:pPr>
            <a:r>
              <a:rPr lang="en-US" altLang="en-US" sz="2000" smtClean="0"/>
              <a:t>Negative eyeglass lenses correct the problem by diverging the incident light rays.</a:t>
            </a:r>
          </a:p>
          <a:p>
            <a:pPr lvl="1" eaLnBrk="1" hangingPunct="1">
              <a:lnSpc>
                <a:spcPct val="80000"/>
              </a:lnSpc>
              <a:spcBef>
                <a:spcPct val="30000"/>
              </a:spcBef>
            </a:pPr>
            <a:r>
              <a:rPr lang="en-US" altLang="en-US" sz="2000" smtClean="0"/>
              <a:t>A myopic person can see </a:t>
            </a:r>
          </a:p>
          <a:p>
            <a:pPr lvl="1" eaLnBrk="1" hangingPunct="1">
              <a:lnSpc>
                <a:spcPct val="80000"/>
              </a:lnSpc>
              <a:spcBef>
                <a:spcPct val="0"/>
              </a:spcBef>
              <a:buFont typeface="Wingdings" pitchFamily="-64" charset="2"/>
              <a:buNone/>
            </a:pPr>
            <a:r>
              <a:rPr lang="en-US" altLang="en-US" sz="2000" smtClean="0"/>
              <a:t>	near objects distinctly, </a:t>
            </a:r>
          </a:p>
          <a:p>
            <a:pPr lvl="1" eaLnBrk="1" hangingPunct="1">
              <a:lnSpc>
                <a:spcPct val="80000"/>
              </a:lnSpc>
              <a:spcBef>
                <a:spcPct val="0"/>
              </a:spcBef>
              <a:buFont typeface="Wingdings" pitchFamily="-64" charset="2"/>
              <a:buNone/>
            </a:pPr>
            <a:r>
              <a:rPr lang="en-US" altLang="en-US" sz="2000" smtClean="0"/>
              <a:t>	because the incident light </a:t>
            </a:r>
          </a:p>
          <a:p>
            <a:pPr lvl="1" eaLnBrk="1" hangingPunct="1">
              <a:lnSpc>
                <a:spcPct val="80000"/>
              </a:lnSpc>
              <a:spcBef>
                <a:spcPct val="0"/>
              </a:spcBef>
              <a:buFont typeface="Wingdings" pitchFamily="-64" charset="2"/>
              <a:buNone/>
            </a:pPr>
            <a:r>
              <a:rPr lang="en-US" altLang="en-US" sz="2000" smtClean="0"/>
              <a:t>	rays are already diverging </a:t>
            </a:r>
          </a:p>
          <a:p>
            <a:pPr lvl="1" eaLnBrk="1" hangingPunct="1">
              <a:lnSpc>
                <a:spcPct val="80000"/>
              </a:lnSpc>
              <a:spcBef>
                <a:spcPct val="0"/>
              </a:spcBef>
              <a:buFont typeface="Wingdings" pitchFamily="-64" charset="2"/>
              <a:buNone/>
            </a:pPr>
            <a:r>
              <a:rPr lang="en-US" altLang="en-US" sz="2000" smtClean="0"/>
              <a:t>	instead of coming in parallel.</a:t>
            </a:r>
            <a:endParaRPr lang="en-US" altLang="en-US" sz="2000" smtClean="0">
              <a:solidFill>
                <a:srgbClr val="FAA368"/>
              </a:solidFill>
            </a:endParaRPr>
          </a:p>
        </p:txBody>
      </p:sp>
      <p:pic>
        <p:nvPicPr>
          <p:cNvPr id="46083" name="Picture 8" descr="17_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925" y="3048000"/>
            <a:ext cx="407987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6099">
                                            <p:txEl>
                                              <p:pRg st="0" end="0"/>
                                            </p:txEl>
                                          </p:spTgt>
                                        </p:tgtEl>
                                        <p:attrNameLst>
                                          <p:attrName>style.visibility</p:attrName>
                                        </p:attrNameLst>
                                      </p:cBhvr>
                                      <p:to>
                                        <p:strVal val="visible"/>
                                      </p:to>
                                    </p:set>
                                    <p:animEffect transition="in" filter="fade">
                                      <p:cBhvr>
                                        <p:cTn id="7" dur="1000"/>
                                        <p:tgtEl>
                                          <p:spTgt spid="1156099">
                                            <p:txEl>
                                              <p:pRg st="0" end="0"/>
                                            </p:txEl>
                                          </p:spTgt>
                                        </p:tgtEl>
                                      </p:cBhvr>
                                    </p:animEffect>
                                    <p:anim calcmode="lin" valueType="num">
                                      <p:cBhvr>
                                        <p:cTn id="8" dur="1000" fill="hold"/>
                                        <p:tgtEl>
                                          <p:spTgt spid="1156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56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6099">
                                            <p:txEl>
                                              <p:pRg st="1" end="1"/>
                                            </p:txEl>
                                          </p:spTgt>
                                        </p:tgtEl>
                                        <p:attrNameLst>
                                          <p:attrName>style.visibility</p:attrName>
                                        </p:attrNameLst>
                                      </p:cBhvr>
                                      <p:to>
                                        <p:strVal val="visible"/>
                                      </p:to>
                                    </p:set>
                                    <p:animEffect transition="in" filter="fade">
                                      <p:cBhvr>
                                        <p:cTn id="14" dur="1000"/>
                                        <p:tgtEl>
                                          <p:spTgt spid="1156099">
                                            <p:txEl>
                                              <p:pRg st="1" end="1"/>
                                            </p:txEl>
                                          </p:spTgt>
                                        </p:tgtEl>
                                      </p:cBhvr>
                                    </p:animEffect>
                                    <p:anim calcmode="lin" valueType="num">
                                      <p:cBhvr>
                                        <p:cTn id="15" dur="1000" fill="hold"/>
                                        <p:tgtEl>
                                          <p:spTgt spid="1156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56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6099">
                                            <p:txEl>
                                              <p:pRg st="2" end="2"/>
                                            </p:txEl>
                                          </p:spTgt>
                                        </p:tgtEl>
                                        <p:attrNameLst>
                                          <p:attrName>style.visibility</p:attrName>
                                        </p:attrNameLst>
                                      </p:cBhvr>
                                      <p:to>
                                        <p:strVal val="visible"/>
                                      </p:to>
                                    </p:set>
                                    <p:animEffect transition="in" filter="fade">
                                      <p:cBhvr>
                                        <p:cTn id="21" dur="1000"/>
                                        <p:tgtEl>
                                          <p:spTgt spid="1156099">
                                            <p:txEl>
                                              <p:pRg st="2" end="2"/>
                                            </p:txEl>
                                          </p:spTgt>
                                        </p:tgtEl>
                                      </p:cBhvr>
                                    </p:animEffect>
                                    <p:anim calcmode="lin" valueType="num">
                                      <p:cBhvr>
                                        <p:cTn id="22" dur="1000" fill="hold"/>
                                        <p:tgtEl>
                                          <p:spTgt spid="1156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56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56099">
                                            <p:txEl>
                                              <p:pRg st="3" end="3"/>
                                            </p:txEl>
                                          </p:spTgt>
                                        </p:tgtEl>
                                        <p:attrNameLst>
                                          <p:attrName>style.visibility</p:attrName>
                                        </p:attrNameLst>
                                      </p:cBhvr>
                                      <p:to>
                                        <p:strVal val="visible"/>
                                      </p:to>
                                    </p:set>
                                    <p:animEffect transition="in" filter="fade">
                                      <p:cBhvr>
                                        <p:cTn id="28" dur="1000"/>
                                        <p:tgtEl>
                                          <p:spTgt spid="1156099">
                                            <p:txEl>
                                              <p:pRg st="3" end="3"/>
                                            </p:txEl>
                                          </p:spTgt>
                                        </p:tgtEl>
                                      </p:cBhvr>
                                    </p:animEffect>
                                    <p:anim calcmode="lin" valueType="num">
                                      <p:cBhvr>
                                        <p:cTn id="29" dur="1000" fill="hold"/>
                                        <p:tgtEl>
                                          <p:spTgt spid="11560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56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6099">
                                            <p:txEl>
                                              <p:pRg st="4" end="4"/>
                                            </p:txEl>
                                          </p:spTgt>
                                        </p:tgtEl>
                                        <p:attrNameLst>
                                          <p:attrName>style.visibility</p:attrName>
                                        </p:attrNameLst>
                                      </p:cBhvr>
                                      <p:to>
                                        <p:strVal val="visible"/>
                                      </p:to>
                                    </p:set>
                                    <p:animEffect transition="in" filter="fade">
                                      <p:cBhvr>
                                        <p:cTn id="35" dur="1000"/>
                                        <p:tgtEl>
                                          <p:spTgt spid="1156099">
                                            <p:txEl>
                                              <p:pRg st="4" end="4"/>
                                            </p:txEl>
                                          </p:spTgt>
                                        </p:tgtEl>
                                      </p:cBhvr>
                                    </p:animEffect>
                                    <p:anim calcmode="lin" valueType="num">
                                      <p:cBhvr>
                                        <p:cTn id="36" dur="1000" fill="hold"/>
                                        <p:tgtEl>
                                          <p:spTgt spid="11560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56099">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56099">
                                            <p:txEl>
                                              <p:pRg st="5" end="5"/>
                                            </p:txEl>
                                          </p:spTgt>
                                        </p:tgtEl>
                                        <p:attrNameLst>
                                          <p:attrName>style.visibility</p:attrName>
                                        </p:attrNameLst>
                                      </p:cBhvr>
                                      <p:to>
                                        <p:strVal val="visible"/>
                                      </p:to>
                                    </p:set>
                                    <p:animEffect transition="in" filter="fade">
                                      <p:cBhvr>
                                        <p:cTn id="40" dur="1000"/>
                                        <p:tgtEl>
                                          <p:spTgt spid="1156099">
                                            <p:txEl>
                                              <p:pRg st="5" end="5"/>
                                            </p:txEl>
                                          </p:spTgt>
                                        </p:tgtEl>
                                      </p:cBhvr>
                                    </p:animEffect>
                                    <p:anim calcmode="lin" valueType="num">
                                      <p:cBhvr>
                                        <p:cTn id="41" dur="1000" fill="hold"/>
                                        <p:tgtEl>
                                          <p:spTgt spid="115609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156099">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56099">
                                            <p:txEl>
                                              <p:pRg st="6" end="6"/>
                                            </p:txEl>
                                          </p:spTgt>
                                        </p:tgtEl>
                                        <p:attrNameLst>
                                          <p:attrName>style.visibility</p:attrName>
                                        </p:attrNameLst>
                                      </p:cBhvr>
                                      <p:to>
                                        <p:strVal val="visible"/>
                                      </p:to>
                                    </p:set>
                                    <p:animEffect transition="in" filter="fade">
                                      <p:cBhvr>
                                        <p:cTn id="45" dur="1000"/>
                                        <p:tgtEl>
                                          <p:spTgt spid="1156099">
                                            <p:txEl>
                                              <p:pRg st="6" end="6"/>
                                            </p:txEl>
                                          </p:spTgt>
                                        </p:tgtEl>
                                      </p:cBhvr>
                                    </p:animEffect>
                                    <p:anim calcmode="lin" valueType="num">
                                      <p:cBhvr>
                                        <p:cTn id="46" dur="1000" fill="hold"/>
                                        <p:tgtEl>
                                          <p:spTgt spid="1156099">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156099">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56099">
                                            <p:txEl>
                                              <p:pRg st="7" end="7"/>
                                            </p:txEl>
                                          </p:spTgt>
                                        </p:tgtEl>
                                        <p:attrNameLst>
                                          <p:attrName>style.visibility</p:attrName>
                                        </p:attrNameLst>
                                      </p:cBhvr>
                                      <p:to>
                                        <p:strVal val="visible"/>
                                      </p:to>
                                    </p:set>
                                    <p:animEffect transition="in" filter="fade">
                                      <p:cBhvr>
                                        <p:cTn id="50" dur="1000"/>
                                        <p:tgtEl>
                                          <p:spTgt spid="1156099">
                                            <p:txEl>
                                              <p:pRg st="7" end="7"/>
                                            </p:txEl>
                                          </p:spTgt>
                                        </p:tgtEl>
                                      </p:cBhvr>
                                    </p:animEffect>
                                    <p:anim calcmode="lin" valueType="num">
                                      <p:cBhvr>
                                        <p:cTn id="51" dur="1000" fill="hold"/>
                                        <p:tgtEl>
                                          <p:spTgt spid="1156099">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1156099">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56099">
                                            <p:txEl>
                                              <p:pRg st="8" end="8"/>
                                            </p:txEl>
                                          </p:spTgt>
                                        </p:tgtEl>
                                        <p:attrNameLst>
                                          <p:attrName>style.visibility</p:attrName>
                                        </p:attrNameLst>
                                      </p:cBhvr>
                                      <p:to>
                                        <p:strVal val="visible"/>
                                      </p:to>
                                    </p:set>
                                    <p:animEffect transition="in" filter="fade">
                                      <p:cBhvr>
                                        <p:cTn id="55" dur="1000"/>
                                        <p:tgtEl>
                                          <p:spTgt spid="1156099">
                                            <p:txEl>
                                              <p:pRg st="8" end="8"/>
                                            </p:txEl>
                                          </p:spTgt>
                                        </p:tgtEl>
                                      </p:cBhvr>
                                    </p:animEffect>
                                    <p:anim calcmode="lin" valueType="num">
                                      <p:cBhvr>
                                        <p:cTn id="56" dur="1000" fill="hold"/>
                                        <p:tgtEl>
                                          <p:spTgt spid="1156099">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115609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099"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5282" name="Rectangle 2"/>
          <p:cNvSpPr>
            <a:spLocks noGrp="1" noChangeArrowheads="1"/>
          </p:cNvSpPr>
          <p:nvPr>
            <p:ph type="body" idx="1"/>
          </p:nvPr>
        </p:nvSpPr>
        <p:spPr>
          <a:xfrm>
            <a:off x="228600" y="457200"/>
            <a:ext cx="8915400" cy="3733800"/>
          </a:xfrm>
        </p:spPr>
        <p:txBody>
          <a:bodyPr/>
          <a:lstStyle/>
          <a:p>
            <a:pPr eaLnBrk="1" hangingPunct="1">
              <a:lnSpc>
                <a:spcPct val="80000"/>
              </a:lnSpc>
              <a:spcBef>
                <a:spcPct val="30000"/>
              </a:spcBef>
            </a:pPr>
            <a:r>
              <a:rPr lang="en-US" altLang="en-US" sz="2400" smtClean="0"/>
              <a:t>A </a:t>
            </a:r>
            <a:r>
              <a:rPr lang="en-US" altLang="en-US" sz="2400" b="1" i="1" smtClean="0">
                <a:solidFill>
                  <a:schemeClr val="accent1"/>
                </a:solidFill>
              </a:rPr>
              <a:t>microscope</a:t>
            </a:r>
            <a:r>
              <a:rPr lang="en-US" altLang="en-US" sz="2400" smtClean="0"/>
              <a:t> consists of two positive lenses held together by a connecting tube (not shown).</a:t>
            </a:r>
          </a:p>
          <a:p>
            <a:pPr lvl="1" eaLnBrk="1" hangingPunct="1">
              <a:lnSpc>
                <a:spcPct val="80000"/>
              </a:lnSpc>
              <a:spcBef>
                <a:spcPct val="30000"/>
              </a:spcBef>
            </a:pPr>
            <a:r>
              <a:rPr lang="en-US" altLang="en-US" sz="2000" smtClean="0"/>
              <a:t>The object being viewed is placed near the first lens or </a:t>
            </a:r>
            <a:r>
              <a:rPr lang="en-US" altLang="en-US" sz="2000" smtClean="0">
                <a:solidFill>
                  <a:schemeClr val="accent1"/>
                </a:solidFill>
              </a:rPr>
              <a:t>objective lens</a:t>
            </a:r>
            <a:r>
              <a:rPr lang="en-US" altLang="en-US" sz="2000" smtClean="0"/>
              <a:t>.</a:t>
            </a:r>
          </a:p>
          <a:p>
            <a:pPr lvl="1" eaLnBrk="1" hangingPunct="1">
              <a:lnSpc>
                <a:spcPct val="80000"/>
              </a:lnSpc>
              <a:spcBef>
                <a:spcPct val="30000"/>
              </a:spcBef>
            </a:pPr>
            <a:r>
              <a:rPr lang="en-US" altLang="en-US" sz="2000" smtClean="0"/>
              <a:t>The objective lens forms a real, inverted image.</a:t>
            </a:r>
          </a:p>
          <a:p>
            <a:pPr lvl="1" eaLnBrk="1" hangingPunct="1">
              <a:lnSpc>
                <a:spcPct val="80000"/>
              </a:lnSpc>
              <a:spcBef>
                <a:spcPct val="30000"/>
              </a:spcBef>
            </a:pPr>
            <a:r>
              <a:rPr lang="en-US" altLang="en-US" sz="2000" smtClean="0"/>
              <a:t>This real image becomes the object for the second lens, the eyepiece or </a:t>
            </a:r>
            <a:r>
              <a:rPr lang="en-US" altLang="en-US" sz="2000" smtClean="0">
                <a:solidFill>
                  <a:schemeClr val="accent1"/>
                </a:solidFill>
              </a:rPr>
              <a:t>ocular</a:t>
            </a:r>
            <a:r>
              <a:rPr lang="en-US" altLang="en-US" sz="2000" smtClean="0"/>
              <a:t> lens.</a:t>
            </a:r>
          </a:p>
          <a:p>
            <a:pPr lvl="1" eaLnBrk="1" hangingPunct="1">
              <a:lnSpc>
                <a:spcPct val="80000"/>
              </a:lnSpc>
              <a:spcBef>
                <a:spcPct val="30000"/>
              </a:spcBef>
            </a:pPr>
            <a:r>
              <a:rPr lang="en-US" altLang="en-US" sz="2000" smtClean="0"/>
              <a:t>The magnification of each lens is multiplied to give the overall magnification of the microscope.</a:t>
            </a:r>
          </a:p>
          <a:p>
            <a:pPr lvl="1" eaLnBrk="1" hangingPunct="1">
              <a:lnSpc>
                <a:spcPct val="80000"/>
              </a:lnSpc>
              <a:spcBef>
                <a:spcPct val="30000"/>
              </a:spcBef>
            </a:pPr>
            <a:r>
              <a:rPr lang="en-US" altLang="en-US" sz="2000" smtClean="0"/>
              <a:t>The microscope is a striking example of how developments in one area of science have a dramatic impact on other areas such as medicine and biology.</a:t>
            </a:r>
          </a:p>
        </p:txBody>
      </p:sp>
      <p:pic>
        <p:nvPicPr>
          <p:cNvPr id="47107" name="Picture 4" descr="17_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3829050"/>
            <a:ext cx="68834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45282">
                                            <p:txEl>
                                              <p:pRg st="0" end="0"/>
                                            </p:txEl>
                                          </p:spTgt>
                                        </p:tgtEl>
                                        <p:attrNameLst>
                                          <p:attrName>style.visibility</p:attrName>
                                        </p:attrNameLst>
                                      </p:cBhvr>
                                      <p:to>
                                        <p:strVal val="visible"/>
                                      </p:to>
                                    </p:set>
                                    <p:animEffect transition="in" filter="fade">
                                      <p:cBhvr>
                                        <p:cTn id="7" dur="1000"/>
                                        <p:tgtEl>
                                          <p:spTgt spid="2145282">
                                            <p:txEl>
                                              <p:pRg st="0" end="0"/>
                                            </p:txEl>
                                          </p:spTgt>
                                        </p:tgtEl>
                                      </p:cBhvr>
                                    </p:animEffect>
                                    <p:anim calcmode="lin" valueType="num">
                                      <p:cBhvr>
                                        <p:cTn id="8" dur="1000" fill="hold"/>
                                        <p:tgtEl>
                                          <p:spTgt spid="21452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452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45282">
                                            <p:txEl>
                                              <p:pRg st="1" end="1"/>
                                            </p:txEl>
                                          </p:spTgt>
                                        </p:tgtEl>
                                        <p:attrNameLst>
                                          <p:attrName>style.visibility</p:attrName>
                                        </p:attrNameLst>
                                      </p:cBhvr>
                                      <p:to>
                                        <p:strVal val="visible"/>
                                      </p:to>
                                    </p:set>
                                    <p:animEffect transition="in" filter="fade">
                                      <p:cBhvr>
                                        <p:cTn id="14" dur="1000"/>
                                        <p:tgtEl>
                                          <p:spTgt spid="2145282">
                                            <p:txEl>
                                              <p:pRg st="1" end="1"/>
                                            </p:txEl>
                                          </p:spTgt>
                                        </p:tgtEl>
                                      </p:cBhvr>
                                    </p:animEffect>
                                    <p:anim calcmode="lin" valueType="num">
                                      <p:cBhvr>
                                        <p:cTn id="15" dur="1000" fill="hold"/>
                                        <p:tgtEl>
                                          <p:spTgt spid="214528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452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45282">
                                            <p:txEl>
                                              <p:pRg st="2" end="2"/>
                                            </p:txEl>
                                          </p:spTgt>
                                        </p:tgtEl>
                                        <p:attrNameLst>
                                          <p:attrName>style.visibility</p:attrName>
                                        </p:attrNameLst>
                                      </p:cBhvr>
                                      <p:to>
                                        <p:strVal val="visible"/>
                                      </p:to>
                                    </p:set>
                                    <p:animEffect transition="in" filter="fade">
                                      <p:cBhvr>
                                        <p:cTn id="21" dur="1000"/>
                                        <p:tgtEl>
                                          <p:spTgt spid="2145282">
                                            <p:txEl>
                                              <p:pRg st="2" end="2"/>
                                            </p:txEl>
                                          </p:spTgt>
                                        </p:tgtEl>
                                      </p:cBhvr>
                                    </p:animEffect>
                                    <p:anim calcmode="lin" valueType="num">
                                      <p:cBhvr>
                                        <p:cTn id="22" dur="1000" fill="hold"/>
                                        <p:tgtEl>
                                          <p:spTgt spid="214528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452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45282">
                                            <p:txEl>
                                              <p:pRg st="3" end="3"/>
                                            </p:txEl>
                                          </p:spTgt>
                                        </p:tgtEl>
                                        <p:attrNameLst>
                                          <p:attrName>style.visibility</p:attrName>
                                        </p:attrNameLst>
                                      </p:cBhvr>
                                      <p:to>
                                        <p:strVal val="visible"/>
                                      </p:to>
                                    </p:set>
                                    <p:animEffect transition="in" filter="fade">
                                      <p:cBhvr>
                                        <p:cTn id="28" dur="1000"/>
                                        <p:tgtEl>
                                          <p:spTgt spid="2145282">
                                            <p:txEl>
                                              <p:pRg st="3" end="3"/>
                                            </p:txEl>
                                          </p:spTgt>
                                        </p:tgtEl>
                                      </p:cBhvr>
                                    </p:animEffect>
                                    <p:anim calcmode="lin" valueType="num">
                                      <p:cBhvr>
                                        <p:cTn id="29" dur="1000" fill="hold"/>
                                        <p:tgtEl>
                                          <p:spTgt spid="214528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452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45282">
                                            <p:txEl>
                                              <p:pRg st="4" end="4"/>
                                            </p:txEl>
                                          </p:spTgt>
                                        </p:tgtEl>
                                        <p:attrNameLst>
                                          <p:attrName>style.visibility</p:attrName>
                                        </p:attrNameLst>
                                      </p:cBhvr>
                                      <p:to>
                                        <p:strVal val="visible"/>
                                      </p:to>
                                    </p:set>
                                    <p:animEffect transition="in" filter="fade">
                                      <p:cBhvr>
                                        <p:cTn id="35" dur="1000"/>
                                        <p:tgtEl>
                                          <p:spTgt spid="2145282">
                                            <p:txEl>
                                              <p:pRg st="4" end="4"/>
                                            </p:txEl>
                                          </p:spTgt>
                                        </p:tgtEl>
                                      </p:cBhvr>
                                    </p:animEffect>
                                    <p:anim calcmode="lin" valueType="num">
                                      <p:cBhvr>
                                        <p:cTn id="36" dur="1000" fill="hold"/>
                                        <p:tgtEl>
                                          <p:spTgt spid="214528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4528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45282">
                                            <p:txEl>
                                              <p:pRg st="5" end="5"/>
                                            </p:txEl>
                                          </p:spTgt>
                                        </p:tgtEl>
                                        <p:attrNameLst>
                                          <p:attrName>style.visibility</p:attrName>
                                        </p:attrNameLst>
                                      </p:cBhvr>
                                      <p:to>
                                        <p:strVal val="visible"/>
                                      </p:to>
                                    </p:set>
                                    <p:animEffect transition="in" filter="fade">
                                      <p:cBhvr>
                                        <p:cTn id="42" dur="1000"/>
                                        <p:tgtEl>
                                          <p:spTgt spid="2145282">
                                            <p:txEl>
                                              <p:pRg st="5" end="5"/>
                                            </p:txEl>
                                          </p:spTgt>
                                        </p:tgtEl>
                                      </p:cBhvr>
                                    </p:animEffect>
                                    <p:anim calcmode="lin" valueType="num">
                                      <p:cBhvr>
                                        <p:cTn id="43" dur="1000" fill="hold"/>
                                        <p:tgtEl>
                                          <p:spTgt spid="214528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4528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282"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7330" name="Rectangle 2"/>
          <p:cNvSpPr>
            <a:spLocks noGrp="1" noChangeArrowheads="1"/>
          </p:cNvSpPr>
          <p:nvPr>
            <p:ph type="body" idx="1"/>
          </p:nvPr>
        </p:nvSpPr>
        <p:spPr>
          <a:xfrm>
            <a:off x="228600" y="762000"/>
            <a:ext cx="8915400" cy="3733800"/>
          </a:xfrm>
        </p:spPr>
        <p:txBody>
          <a:bodyPr/>
          <a:lstStyle/>
          <a:p>
            <a:pPr eaLnBrk="1" hangingPunct="1">
              <a:lnSpc>
                <a:spcPct val="80000"/>
              </a:lnSpc>
              <a:spcBef>
                <a:spcPct val="30000"/>
              </a:spcBef>
            </a:pPr>
            <a:r>
              <a:rPr lang="en-US" altLang="en-US" sz="2800" smtClean="0"/>
              <a:t>The invention of the </a:t>
            </a:r>
            <a:r>
              <a:rPr lang="en-US" altLang="en-US" sz="2800" b="1" i="1" smtClean="0">
                <a:solidFill>
                  <a:schemeClr val="accent1"/>
                </a:solidFill>
              </a:rPr>
              <a:t>telescope</a:t>
            </a:r>
            <a:r>
              <a:rPr lang="en-US" altLang="en-US" sz="2800" smtClean="0"/>
              <a:t> had an equally dramatic impact on areas such as astronomy.</a:t>
            </a:r>
          </a:p>
          <a:p>
            <a:pPr lvl="1" eaLnBrk="1" hangingPunct="1">
              <a:lnSpc>
                <a:spcPct val="80000"/>
              </a:lnSpc>
              <a:spcBef>
                <a:spcPct val="30000"/>
              </a:spcBef>
            </a:pPr>
            <a:r>
              <a:rPr lang="en-US" altLang="en-US" sz="2400" smtClean="0"/>
              <a:t>Large objects appear tiny when they are very far away.</a:t>
            </a:r>
          </a:p>
          <a:p>
            <a:pPr lvl="1" eaLnBrk="1" hangingPunct="1">
              <a:lnSpc>
                <a:spcPct val="80000"/>
              </a:lnSpc>
              <a:spcBef>
                <a:spcPct val="30000"/>
              </a:spcBef>
            </a:pPr>
            <a:r>
              <a:rPr lang="en-US" altLang="en-US" sz="2400" smtClean="0"/>
              <a:t>The objective lens of a telescope forms a real image which is reduced in size rather than magnified.</a:t>
            </a:r>
          </a:p>
          <a:p>
            <a:pPr lvl="1" eaLnBrk="1" hangingPunct="1">
              <a:lnSpc>
                <a:spcPct val="80000"/>
              </a:lnSpc>
              <a:spcBef>
                <a:spcPct val="30000"/>
              </a:spcBef>
            </a:pPr>
            <a:r>
              <a:rPr lang="en-US" altLang="en-US" sz="2400" smtClean="0"/>
              <a:t>This image is smaller than the actual object, but since it is much closer to the eye, it forms a larger image on the retina when viewed through the eyepiece.</a:t>
            </a:r>
          </a:p>
        </p:txBody>
      </p:sp>
      <p:pic>
        <p:nvPicPr>
          <p:cNvPr id="48131" name="Picture 4" descr="17_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33813"/>
            <a:ext cx="885666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47330">
                                            <p:txEl>
                                              <p:pRg st="0" end="0"/>
                                            </p:txEl>
                                          </p:spTgt>
                                        </p:tgtEl>
                                        <p:attrNameLst>
                                          <p:attrName>style.visibility</p:attrName>
                                        </p:attrNameLst>
                                      </p:cBhvr>
                                      <p:to>
                                        <p:strVal val="visible"/>
                                      </p:to>
                                    </p:set>
                                    <p:animEffect transition="in" filter="fade">
                                      <p:cBhvr>
                                        <p:cTn id="7" dur="1000"/>
                                        <p:tgtEl>
                                          <p:spTgt spid="2147330">
                                            <p:txEl>
                                              <p:pRg st="0" end="0"/>
                                            </p:txEl>
                                          </p:spTgt>
                                        </p:tgtEl>
                                      </p:cBhvr>
                                    </p:animEffect>
                                    <p:anim calcmode="lin" valueType="num">
                                      <p:cBhvr>
                                        <p:cTn id="8" dur="1000" fill="hold"/>
                                        <p:tgtEl>
                                          <p:spTgt spid="21473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473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47330">
                                            <p:txEl>
                                              <p:pRg st="1" end="1"/>
                                            </p:txEl>
                                          </p:spTgt>
                                        </p:tgtEl>
                                        <p:attrNameLst>
                                          <p:attrName>style.visibility</p:attrName>
                                        </p:attrNameLst>
                                      </p:cBhvr>
                                      <p:to>
                                        <p:strVal val="visible"/>
                                      </p:to>
                                    </p:set>
                                    <p:animEffect transition="in" filter="fade">
                                      <p:cBhvr>
                                        <p:cTn id="14" dur="1000"/>
                                        <p:tgtEl>
                                          <p:spTgt spid="2147330">
                                            <p:txEl>
                                              <p:pRg st="1" end="1"/>
                                            </p:txEl>
                                          </p:spTgt>
                                        </p:tgtEl>
                                      </p:cBhvr>
                                    </p:animEffect>
                                    <p:anim calcmode="lin" valueType="num">
                                      <p:cBhvr>
                                        <p:cTn id="15" dur="1000" fill="hold"/>
                                        <p:tgtEl>
                                          <p:spTgt spid="21473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473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47330">
                                            <p:txEl>
                                              <p:pRg st="2" end="2"/>
                                            </p:txEl>
                                          </p:spTgt>
                                        </p:tgtEl>
                                        <p:attrNameLst>
                                          <p:attrName>style.visibility</p:attrName>
                                        </p:attrNameLst>
                                      </p:cBhvr>
                                      <p:to>
                                        <p:strVal val="visible"/>
                                      </p:to>
                                    </p:set>
                                    <p:animEffect transition="in" filter="fade">
                                      <p:cBhvr>
                                        <p:cTn id="21" dur="1000"/>
                                        <p:tgtEl>
                                          <p:spTgt spid="2147330">
                                            <p:txEl>
                                              <p:pRg st="2" end="2"/>
                                            </p:txEl>
                                          </p:spTgt>
                                        </p:tgtEl>
                                      </p:cBhvr>
                                    </p:animEffect>
                                    <p:anim calcmode="lin" valueType="num">
                                      <p:cBhvr>
                                        <p:cTn id="22" dur="1000" fill="hold"/>
                                        <p:tgtEl>
                                          <p:spTgt spid="21473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473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47330">
                                            <p:txEl>
                                              <p:pRg st="3" end="3"/>
                                            </p:txEl>
                                          </p:spTgt>
                                        </p:tgtEl>
                                        <p:attrNameLst>
                                          <p:attrName>style.visibility</p:attrName>
                                        </p:attrNameLst>
                                      </p:cBhvr>
                                      <p:to>
                                        <p:strVal val="visible"/>
                                      </p:to>
                                    </p:set>
                                    <p:animEffect transition="in" filter="fade">
                                      <p:cBhvr>
                                        <p:cTn id="28" dur="1000"/>
                                        <p:tgtEl>
                                          <p:spTgt spid="2147330">
                                            <p:txEl>
                                              <p:pRg st="3" end="3"/>
                                            </p:txEl>
                                          </p:spTgt>
                                        </p:tgtEl>
                                      </p:cBhvr>
                                    </p:animEffect>
                                    <p:anim calcmode="lin" valueType="num">
                                      <p:cBhvr>
                                        <p:cTn id="29" dur="1000" fill="hold"/>
                                        <p:tgtEl>
                                          <p:spTgt spid="21473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4733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7330"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9378" name="Rectangle 2"/>
          <p:cNvSpPr>
            <a:spLocks noGrp="1" noChangeArrowheads="1"/>
          </p:cNvSpPr>
          <p:nvPr>
            <p:ph type="body" idx="1"/>
          </p:nvPr>
        </p:nvSpPr>
        <p:spPr>
          <a:xfrm>
            <a:off x="228600" y="762000"/>
            <a:ext cx="8915400" cy="3733800"/>
          </a:xfrm>
        </p:spPr>
        <p:txBody>
          <a:bodyPr/>
          <a:lstStyle/>
          <a:p>
            <a:pPr eaLnBrk="1" hangingPunct="1">
              <a:lnSpc>
                <a:spcPct val="80000"/>
              </a:lnSpc>
              <a:spcBef>
                <a:spcPct val="30000"/>
              </a:spcBef>
            </a:pPr>
            <a:r>
              <a:rPr lang="en-US" altLang="en-US" sz="2800" smtClean="0"/>
              <a:t>Two objects of the same size but at different distances from the eye form different-sized images on the retina.</a:t>
            </a:r>
          </a:p>
          <a:p>
            <a:pPr lvl="1" eaLnBrk="1" hangingPunct="1">
              <a:lnSpc>
                <a:spcPct val="80000"/>
              </a:lnSpc>
              <a:spcBef>
                <a:spcPct val="30000"/>
              </a:spcBef>
            </a:pPr>
            <a:r>
              <a:rPr lang="en-US" altLang="en-US" sz="2400" smtClean="0"/>
              <a:t>We can see more detail on the nearer object.</a:t>
            </a:r>
          </a:p>
          <a:p>
            <a:pPr lvl="1" eaLnBrk="1" hangingPunct="1">
              <a:lnSpc>
                <a:spcPct val="80000"/>
              </a:lnSpc>
              <a:spcBef>
                <a:spcPct val="30000"/>
              </a:spcBef>
            </a:pPr>
            <a:r>
              <a:rPr lang="en-US" altLang="en-US" sz="2400" smtClean="0"/>
              <a:t>We have achieved an </a:t>
            </a:r>
            <a:r>
              <a:rPr lang="en-US" altLang="en-US" sz="2400" smtClean="0">
                <a:solidFill>
                  <a:schemeClr val="accent1"/>
                </a:solidFill>
              </a:rPr>
              <a:t>angular magnification</a:t>
            </a:r>
            <a:r>
              <a:rPr lang="en-US" altLang="en-US" sz="2400" smtClean="0"/>
              <a:t>.</a:t>
            </a:r>
          </a:p>
          <a:p>
            <a:pPr lvl="1" eaLnBrk="1" hangingPunct="1">
              <a:lnSpc>
                <a:spcPct val="80000"/>
              </a:lnSpc>
              <a:spcBef>
                <a:spcPct val="30000"/>
              </a:spcBef>
            </a:pPr>
            <a:r>
              <a:rPr lang="en-US" altLang="en-US" sz="2400" smtClean="0"/>
              <a:t>The overall angular magnification produced by a telescope is equal to the ratio of the focal length of the objective lens to the focal length of the eyepiece lens.</a:t>
            </a:r>
          </a:p>
          <a:p>
            <a:pPr lvl="1" eaLnBrk="1" hangingPunct="1">
              <a:lnSpc>
                <a:spcPct val="80000"/>
              </a:lnSpc>
              <a:spcBef>
                <a:spcPct val="30000"/>
              </a:spcBef>
              <a:buFont typeface="Wingdings" pitchFamily="-64" charset="2"/>
              <a:buNone/>
            </a:pPr>
            <a:endParaRPr lang="en-US" altLang="en-US" sz="2400" smtClean="0">
              <a:solidFill>
                <a:srgbClr val="FAA368"/>
              </a:solidFill>
            </a:endParaRPr>
          </a:p>
        </p:txBody>
      </p:sp>
      <p:pic>
        <p:nvPicPr>
          <p:cNvPr id="17412" name="Picture 4" descr="17_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810000"/>
            <a:ext cx="56642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49381" name="Object 5"/>
          <p:cNvGraphicFramePr>
            <a:graphicFrameLocks noChangeAspect="1"/>
          </p:cNvGraphicFramePr>
          <p:nvPr/>
        </p:nvGraphicFramePr>
        <p:xfrm>
          <a:off x="1295400" y="4648200"/>
          <a:ext cx="1287463" cy="731838"/>
        </p:xfrm>
        <a:graphic>
          <a:graphicData uri="http://schemas.openxmlformats.org/presentationml/2006/ole">
            <mc:AlternateContent xmlns:mc="http://schemas.openxmlformats.org/markup-compatibility/2006">
              <mc:Choice xmlns:v="urn:schemas-microsoft-com:vml" Requires="v">
                <p:oleObj spid="_x0000_s17415" name="Equation" r:id="rId5" imgW="711200" imgH="406400" progId="Equation.3">
                  <p:embed/>
                </p:oleObj>
              </mc:Choice>
              <mc:Fallback>
                <p:oleObj name="Equation" r:id="rId5" imgW="711200" imgH="406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648200"/>
                        <a:ext cx="1287463" cy="73183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49378">
                                            <p:txEl>
                                              <p:pRg st="0" end="0"/>
                                            </p:txEl>
                                          </p:spTgt>
                                        </p:tgtEl>
                                        <p:attrNameLst>
                                          <p:attrName>style.visibility</p:attrName>
                                        </p:attrNameLst>
                                      </p:cBhvr>
                                      <p:to>
                                        <p:strVal val="visible"/>
                                      </p:to>
                                    </p:set>
                                    <p:animEffect transition="in" filter="fade">
                                      <p:cBhvr>
                                        <p:cTn id="7" dur="1000"/>
                                        <p:tgtEl>
                                          <p:spTgt spid="2149378">
                                            <p:txEl>
                                              <p:pRg st="0" end="0"/>
                                            </p:txEl>
                                          </p:spTgt>
                                        </p:tgtEl>
                                      </p:cBhvr>
                                    </p:animEffect>
                                    <p:anim calcmode="lin" valueType="num">
                                      <p:cBhvr>
                                        <p:cTn id="8" dur="1000" fill="hold"/>
                                        <p:tgtEl>
                                          <p:spTgt spid="214937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493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49378">
                                            <p:txEl>
                                              <p:pRg st="1" end="1"/>
                                            </p:txEl>
                                          </p:spTgt>
                                        </p:tgtEl>
                                        <p:attrNameLst>
                                          <p:attrName>style.visibility</p:attrName>
                                        </p:attrNameLst>
                                      </p:cBhvr>
                                      <p:to>
                                        <p:strVal val="visible"/>
                                      </p:to>
                                    </p:set>
                                    <p:animEffect transition="in" filter="fade">
                                      <p:cBhvr>
                                        <p:cTn id="14" dur="1000"/>
                                        <p:tgtEl>
                                          <p:spTgt spid="2149378">
                                            <p:txEl>
                                              <p:pRg st="1" end="1"/>
                                            </p:txEl>
                                          </p:spTgt>
                                        </p:tgtEl>
                                      </p:cBhvr>
                                    </p:animEffect>
                                    <p:anim calcmode="lin" valueType="num">
                                      <p:cBhvr>
                                        <p:cTn id="15" dur="1000" fill="hold"/>
                                        <p:tgtEl>
                                          <p:spTgt spid="214937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493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49378">
                                            <p:txEl>
                                              <p:pRg st="2" end="2"/>
                                            </p:txEl>
                                          </p:spTgt>
                                        </p:tgtEl>
                                        <p:attrNameLst>
                                          <p:attrName>style.visibility</p:attrName>
                                        </p:attrNameLst>
                                      </p:cBhvr>
                                      <p:to>
                                        <p:strVal val="visible"/>
                                      </p:to>
                                    </p:set>
                                    <p:animEffect transition="in" filter="fade">
                                      <p:cBhvr>
                                        <p:cTn id="21" dur="1000"/>
                                        <p:tgtEl>
                                          <p:spTgt spid="2149378">
                                            <p:txEl>
                                              <p:pRg st="2" end="2"/>
                                            </p:txEl>
                                          </p:spTgt>
                                        </p:tgtEl>
                                      </p:cBhvr>
                                    </p:animEffect>
                                    <p:anim calcmode="lin" valueType="num">
                                      <p:cBhvr>
                                        <p:cTn id="22" dur="1000" fill="hold"/>
                                        <p:tgtEl>
                                          <p:spTgt spid="214937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493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49378">
                                            <p:txEl>
                                              <p:pRg st="3" end="3"/>
                                            </p:txEl>
                                          </p:spTgt>
                                        </p:tgtEl>
                                        <p:attrNameLst>
                                          <p:attrName>style.visibility</p:attrName>
                                        </p:attrNameLst>
                                      </p:cBhvr>
                                      <p:to>
                                        <p:strVal val="visible"/>
                                      </p:to>
                                    </p:set>
                                    <p:animEffect transition="in" filter="fade">
                                      <p:cBhvr>
                                        <p:cTn id="28" dur="1000"/>
                                        <p:tgtEl>
                                          <p:spTgt spid="2149378">
                                            <p:txEl>
                                              <p:pRg st="3" end="3"/>
                                            </p:txEl>
                                          </p:spTgt>
                                        </p:tgtEl>
                                      </p:cBhvr>
                                    </p:animEffect>
                                    <p:anim calcmode="lin" valueType="num">
                                      <p:cBhvr>
                                        <p:cTn id="29" dur="1000" fill="hold"/>
                                        <p:tgtEl>
                                          <p:spTgt spid="214937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49378">
                                            <p:txEl>
                                              <p:pRg st="3" end="3"/>
                                            </p:txEl>
                                          </p:spTgt>
                                        </p:tgtEl>
                                        <p:attrNameLst>
                                          <p:attrName>ppt_y</p:attrName>
                                        </p:attrNameLst>
                                      </p:cBhvr>
                                      <p:tavLst>
                                        <p:tav tm="0">
                                          <p:val>
                                            <p:strVal val="#ppt_y+.1"/>
                                          </p:val>
                                        </p:tav>
                                        <p:tav tm="100000">
                                          <p:val>
                                            <p:strVal val="#ppt_y"/>
                                          </p:val>
                                        </p:tav>
                                      </p:tavLst>
                                    </p:anim>
                                  </p:childTnLst>
                                </p:cTn>
                              </p:par>
                              <p:par>
                                <p:cTn id="31" presetID="3" presetClass="entr" presetSubtype="10" fill="hold" nodeType="withEffect">
                                  <p:stCondLst>
                                    <p:cond delay="0"/>
                                  </p:stCondLst>
                                  <p:childTnLst>
                                    <p:set>
                                      <p:cBhvr>
                                        <p:cTn id="32" dur="1" fill="hold">
                                          <p:stCondLst>
                                            <p:cond delay="0"/>
                                          </p:stCondLst>
                                        </p:cTn>
                                        <p:tgtEl>
                                          <p:spTgt spid="2149381"/>
                                        </p:tgtEl>
                                        <p:attrNameLst>
                                          <p:attrName>style.visibility</p:attrName>
                                        </p:attrNameLst>
                                      </p:cBhvr>
                                      <p:to>
                                        <p:strVal val="visible"/>
                                      </p:to>
                                    </p:set>
                                    <p:animEffect transition="in" filter="blinds(horizontal)">
                                      <p:cBhvr>
                                        <p:cTn id="33" dur="500"/>
                                        <p:tgtEl>
                                          <p:spTgt spid="2149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9378"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26" name="Rectangle 2"/>
          <p:cNvSpPr>
            <a:spLocks noGrp="1" noChangeArrowheads="1"/>
          </p:cNvSpPr>
          <p:nvPr>
            <p:ph type="body" idx="1"/>
          </p:nvPr>
        </p:nvSpPr>
        <p:spPr>
          <a:xfrm>
            <a:off x="228600" y="762000"/>
            <a:ext cx="8915400" cy="3733800"/>
          </a:xfrm>
        </p:spPr>
        <p:txBody>
          <a:bodyPr/>
          <a:lstStyle/>
          <a:p>
            <a:pPr eaLnBrk="1" hangingPunct="1">
              <a:lnSpc>
                <a:spcPct val="80000"/>
              </a:lnSpc>
              <a:spcBef>
                <a:spcPct val="30000"/>
              </a:spcBef>
            </a:pPr>
            <a:r>
              <a:rPr lang="en-US" altLang="en-US" sz="2400" smtClean="0"/>
              <a:t>The image formed by most astronomical telescopes is inverted, which is not desirable for viewing objects on earth.</a:t>
            </a:r>
          </a:p>
          <a:p>
            <a:pPr lvl="1" eaLnBrk="1" hangingPunct="1">
              <a:lnSpc>
                <a:spcPct val="80000"/>
              </a:lnSpc>
              <a:spcBef>
                <a:spcPct val="30000"/>
              </a:spcBef>
            </a:pPr>
            <a:r>
              <a:rPr lang="en-US" altLang="en-US" sz="2000" smtClean="0"/>
              <a:t>The most familiar form of terrestrial telescope is a pair of </a:t>
            </a:r>
            <a:r>
              <a:rPr lang="en-US" altLang="en-US" sz="2000" smtClean="0">
                <a:solidFill>
                  <a:srgbClr val="FFD4BA"/>
                </a:solidFill>
              </a:rPr>
              <a:t>prism binoculars</a:t>
            </a:r>
            <a:r>
              <a:rPr lang="en-US" altLang="en-US" sz="2000" smtClean="0"/>
              <a:t>, which use multiple reflections in prisms to reinvert the image.</a:t>
            </a:r>
          </a:p>
          <a:p>
            <a:pPr lvl="1" eaLnBrk="1" hangingPunct="1">
              <a:lnSpc>
                <a:spcPct val="80000"/>
              </a:lnSpc>
              <a:spcBef>
                <a:spcPct val="30000"/>
              </a:spcBef>
            </a:pPr>
            <a:r>
              <a:rPr lang="en-US" altLang="en-US" sz="2000" smtClean="0">
                <a:solidFill>
                  <a:srgbClr val="FFD4BA"/>
                </a:solidFill>
              </a:rPr>
              <a:t>Opera glasses</a:t>
            </a:r>
            <a:r>
              <a:rPr lang="en-US" altLang="en-US" sz="2000" smtClean="0"/>
              <a:t> are a simpler form of terrestrial telescope, which uses negative lenses for the eyepieces in order to reinvert the image.</a:t>
            </a:r>
          </a:p>
          <a:p>
            <a:pPr lvl="1" eaLnBrk="1" hangingPunct="1">
              <a:lnSpc>
                <a:spcPct val="80000"/>
              </a:lnSpc>
              <a:spcBef>
                <a:spcPct val="30000"/>
              </a:spcBef>
            </a:pPr>
            <a:r>
              <a:rPr lang="en-US" altLang="en-US" sz="2000" smtClean="0"/>
              <a:t>This also makes the tubes shorter so the opera glasses are smaller and easier to carry, but has the disadvantage of a narrow field of view and weak magnification.</a:t>
            </a:r>
          </a:p>
        </p:txBody>
      </p:sp>
      <p:pic>
        <p:nvPicPr>
          <p:cNvPr id="49155" name="Picture 4" descr="17_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29000"/>
            <a:ext cx="46482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1426">
                                            <p:txEl>
                                              <p:pRg st="0" end="0"/>
                                            </p:txEl>
                                          </p:spTgt>
                                        </p:tgtEl>
                                        <p:attrNameLst>
                                          <p:attrName>style.visibility</p:attrName>
                                        </p:attrNameLst>
                                      </p:cBhvr>
                                      <p:to>
                                        <p:strVal val="visible"/>
                                      </p:to>
                                    </p:set>
                                    <p:animEffect transition="in" filter="fade">
                                      <p:cBhvr>
                                        <p:cTn id="7" dur="1000"/>
                                        <p:tgtEl>
                                          <p:spTgt spid="2151426">
                                            <p:txEl>
                                              <p:pRg st="0" end="0"/>
                                            </p:txEl>
                                          </p:spTgt>
                                        </p:tgtEl>
                                      </p:cBhvr>
                                    </p:animEffect>
                                    <p:anim calcmode="lin" valueType="num">
                                      <p:cBhvr>
                                        <p:cTn id="8" dur="1000" fill="hold"/>
                                        <p:tgtEl>
                                          <p:spTgt spid="21514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14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1426">
                                            <p:txEl>
                                              <p:pRg st="1" end="1"/>
                                            </p:txEl>
                                          </p:spTgt>
                                        </p:tgtEl>
                                        <p:attrNameLst>
                                          <p:attrName>style.visibility</p:attrName>
                                        </p:attrNameLst>
                                      </p:cBhvr>
                                      <p:to>
                                        <p:strVal val="visible"/>
                                      </p:to>
                                    </p:set>
                                    <p:animEffect transition="in" filter="fade">
                                      <p:cBhvr>
                                        <p:cTn id="14" dur="1000"/>
                                        <p:tgtEl>
                                          <p:spTgt spid="2151426">
                                            <p:txEl>
                                              <p:pRg st="1" end="1"/>
                                            </p:txEl>
                                          </p:spTgt>
                                        </p:tgtEl>
                                      </p:cBhvr>
                                    </p:animEffect>
                                    <p:anim calcmode="lin" valueType="num">
                                      <p:cBhvr>
                                        <p:cTn id="15" dur="1000" fill="hold"/>
                                        <p:tgtEl>
                                          <p:spTgt spid="21514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14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51426">
                                            <p:txEl>
                                              <p:pRg st="2" end="2"/>
                                            </p:txEl>
                                          </p:spTgt>
                                        </p:tgtEl>
                                        <p:attrNameLst>
                                          <p:attrName>style.visibility</p:attrName>
                                        </p:attrNameLst>
                                      </p:cBhvr>
                                      <p:to>
                                        <p:strVal val="visible"/>
                                      </p:to>
                                    </p:set>
                                    <p:animEffect transition="in" filter="fade">
                                      <p:cBhvr>
                                        <p:cTn id="21" dur="1000"/>
                                        <p:tgtEl>
                                          <p:spTgt spid="2151426">
                                            <p:txEl>
                                              <p:pRg st="2" end="2"/>
                                            </p:txEl>
                                          </p:spTgt>
                                        </p:tgtEl>
                                      </p:cBhvr>
                                    </p:animEffect>
                                    <p:anim calcmode="lin" valueType="num">
                                      <p:cBhvr>
                                        <p:cTn id="22" dur="1000" fill="hold"/>
                                        <p:tgtEl>
                                          <p:spTgt spid="21514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14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51426">
                                            <p:txEl>
                                              <p:pRg st="3" end="3"/>
                                            </p:txEl>
                                          </p:spTgt>
                                        </p:tgtEl>
                                        <p:attrNameLst>
                                          <p:attrName>style.visibility</p:attrName>
                                        </p:attrNameLst>
                                      </p:cBhvr>
                                      <p:to>
                                        <p:strVal val="visible"/>
                                      </p:to>
                                    </p:set>
                                    <p:animEffect transition="in" filter="fade">
                                      <p:cBhvr>
                                        <p:cTn id="28" dur="1000"/>
                                        <p:tgtEl>
                                          <p:spTgt spid="2151426">
                                            <p:txEl>
                                              <p:pRg st="3" end="3"/>
                                            </p:txEl>
                                          </p:spTgt>
                                        </p:tgtEl>
                                      </p:cBhvr>
                                    </p:animEffect>
                                    <p:anim calcmode="lin" valueType="num">
                                      <p:cBhvr>
                                        <p:cTn id="29" dur="1000" fill="hold"/>
                                        <p:tgtEl>
                                          <p:spTgt spid="21514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14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26"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35013"/>
            <a:ext cx="9144000" cy="1066800"/>
          </a:xfrm>
        </p:spPr>
        <p:txBody>
          <a:bodyPr/>
          <a:lstStyle/>
          <a:p>
            <a:pPr eaLnBrk="1" hangingPunct="1"/>
            <a:r>
              <a:rPr lang="en-US" altLang="en-US" sz="3200" smtClean="0">
                <a:solidFill>
                  <a:srgbClr val="EFFF5D"/>
                </a:solidFill>
                <a:latin typeface="Comic Sans MS" pitchFamily="-64" charset="0"/>
              </a:rPr>
              <a:t>How is your image in a bathroom mirror produced?</a:t>
            </a:r>
            <a:endParaRPr lang="en-US" altLang="en-US" sz="4000" smtClean="0">
              <a:solidFill>
                <a:srgbClr val="EFFF5D"/>
              </a:solidFill>
              <a:latin typeface="Comic Sans MS" pitchFamily="-64" charset="0"/>
            </a:endParaRPr>
          </a:p>
        </p:txBody>
      </p:sp>
      <p:sp>
        <p:nvSpPr>
          <p:cNvPr id="1244164" name="Text Box 4"/>
          <p:cNvSpPr txBox="1">
            <a:spLocks noChangeArrowheads="1"/>
          </p:cNvSpPr>
          <p:nvPr/>
        </p:nvSpPr>
        <p:spPr bwMode="auto">
          <a:xfrm>
            <a:off x="762000" y="4114800"/>
            <a:ext cx="38100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64" charset="0"/>
              </a:defRPr>
            </a:lvl1pPr>
            <a:lvl2pPr marL="742950" indent="-285750" eaLnBrk="0" hangingPunct="0">
              <a:defRPr sz="2400">
                <a:solidFill>
                  <a:schemeClr val="tx1"/>
                </a:solidFill>
                <a:latin typeface="Times New Roman" pitchFamily="-64" charset="0"/>
              </a:defRPr>
            </a:lvl2pPr>
            <a:lvl3pPr marL="1143000" indent="-228600" eaLnBrk="0" hangingPunct="0">
              <a:defRPr sz="2400">
                <a:solidFill>
                  <a:schemeClr val="tx1"/>
                </a:solidFill>
                <a:latin typeface="Times New Roman" pitchFamily="-64" charset="0"/>
              </a:defRPr>
            </a:lvl3pPr>
            <a:lvl4pPr marL="1600200" indent="-228600" eaLnBrk="0" hangingPunct="0">
              <a:defRPr sz="2400">
                <a:solidFill>
                  <a:schemeClr val="tx1"/>
                </a:solidFill>
                <a:latin typeface="Times New Roman" pitchFamily="-64" charset="0"/>
              </a:defRPr>
            </a:lvl4pPr>
            <a:lvl5pPr marL="2057400" indent="-228600" eaLnBrk="0" hangingPunct="0">
              <a:defRPr sz="2400">
                <a:solidFill>
                  <a:schemeClr val="tx1"/>
                </a:solidFill>
                <a:latin typeface="Times New Roman" pitchFamily="-64" charset="0"/>
              </a:defRPr>
            </a:lvl5pPr>
            <a:lvl6pPr marL="2514600" indent="-228600" eaLnBrk="0" fontAlgn="base" hangingPunct="0">
              <a:spcBef>
                <a:spcPct val="0"/>
              </a:spcBef>
              <a:spcAft>
                <a:spcPct val="0"/>
              </a:spcAft>
              <a:defRPr sz="2400">
                <a:solidFill>
                  <a:schemeClr val="tx1"/>
                </a:solidFill>
                <a:latin typeface="Times New Roman" pitchFamily="-64" charset="0"/>
              </a:defRPr>
            </a:lvl6pPr>
            <a:lvl7pPr marL="2971800" indent="-228600" eaLnBrk="0" fontAlgn="base" hangingPunct="0">
              <a:spcBef>
                <a:spcPct val="0"/>
              </a:spcBef>
              <a:spcAft>
                <a:spcPct val="0"/>
              </a:spcAft>
              <a:defRPr sz="2400">
                <a:solidFill>
                  <a:schemeClr val="tx1"/>
                </a:solidFill>
                <a:latin typeface="Times New Roman" pitchFamily="-64" charset="0"/>
              </a:defRPr>
            </a:lvl7pPr>
            <a:lvl8pPr marL="3429000" indent="-228600" eaLnBrk="0" fontAlgn="base" hangingPunct="0">
              <a:spcBef>
                <a:spcPct val="0"/>
              </a:spcBef>
              <a:spcAft>
                <a:spcPct val="0"/>
              </a:spcAft>
              <a:defRPr sz="2400">
                <a:solidFill>
                  <a:schemeClr val="tx1"/>
                </a:solidFill>
                <a:latin typeface="Times New Roman" pitchFamily="-64" charset="0"/>
              </a:defRPr>
            </a:lvl8pPr>
            <a:lvl9pPr marL="3886200" indent="-228600" eaLnBrk="0" fontAlgn="base" hangingPunct="0">
              <a:spcBef>
                <a:spcPct val="0"/>
              </a:spcBef>
              <a:spcAft>
                <a:spcPct val="0"/>
              </a:spcAft>
              <a:defRPr sz="2400">
                <a:solidFill>
                  <a:schemeClr val="tx1"/>
                </a:solidFill>
                <a:latin typeface="Times New Roman" pitchFamily="-64" charset="0"/>
              </a:defRPr>
            </a:lvl9pPr>
          </a:lstStyle>
          <a:p>
            <a:pPr eaLnBrk="1" hangingPunct="1">
              <a:lnSpc>
                <a:spcPct val="90000"/>
              </a:lnSpc>
              <a:spcBef>
                <a:spcPct val="30000"/>
              </a:spcBef>
              <a:buClr>
                <a:schemeClr val="tx2"/>
              </a:buClr>
              <a:buSzPct val="85000"/>
              <a:buFont typeface="Wingdings" pitchFamily="-64" charset="2"/>
              <a:buChar char="§"/>
            </a:pPr>
            <a:r>
              <a:rPr lang="en-US" altLang="en-US">
                <a:latin typeface="Arial" charset="0"/>
              </a:rPr>
              <a:t>You could trace the path of one particular light ray as it strikes one point on your face, travels to the mirror, and is reflected back to your eyes.</a:t>
            </a:r>
            <a:endParaRPr lang="en-US" altLang="en-US">
              <a:solidFill>
                <a:srgbClr val="FAA368"/>
              </a:solidFill>
              <a:latin typeface="Arial" charset="0"/>
            </a:endParaRPr>
          </a:p>
        </p:txBody>
      </p:sp>
      <p:pic>
        <p:nvPicPr>
          <p:cNvPr id="23556" name="Picture 10" descr="17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05238"/>
            <a:ext cx="43529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4171" name="Rectangle 11"/>
          <p:cNvSpPr>
            <a:spLocks noGrp="1" noChangeArrowheads="1"/>
          </p:cNvSpPr>
          <p:nvPr>
            <p:ph type="body" idx="1"/>
          </p:nvPr>
        </p:nvSpPr>
        <p:spPr>
          <a:xfrm>
            <a:off x="228600" y="2057400"/>
            <a:ext cx="8915400" cy="4343400"/>
          </a:xfrm>
          <a:noFill/>
        </p:spPr>
        <p:txBody>
          <a:bodyPr/>
          <a:lstStyle/>
          <a:p>
            <a:pPr eaLnBrk="1" hangingPunct="1">
              <a:lnSpc>
                <a:spcPct val="80000"/>
              </a:lnSpc>
              <a:spcBef>
                <a:spcPct val="30000"/>
              </a:spcBef>
            </a:pPr>
            <a:r>
              <a:rPr lang="en-US" altLang="en-US" sz="2800" smtClean="0"/>
              <a:t>Light waves from the bathroom light are scattered off your face in all directions.</a:t>
            </a:r>
          </a:p>
          <a:p>
            <a:pPr eaLnBrk="1" hangingPunct="1">
              <a:lnSpc>
                <a:spcPct val="80000"/>
              </a:lnSpc>
              <a:spcBef>
                <a:spcPct val="30000"/>
              </a:spcBef>
            </a:pPr>
            <a:r>
              <a:rPr lang="en-US" altLang="en-US" sz="2800" smtClean="0"/>
              <a:t>Some of that light travels to the mirror.</a:t>
            </a:r>
          </a:p>
          <a:p>
            <a:pPr eaLnBrk="1" hangingPunct="1">
              <a:lnSpc>
                <a:spcPct val="80000"/>
              </a:lnSpc>
              <a:spcBef>
                <a:spcPct val="30000"/>
              </a:spcBef>
            </a:pPr>
            <a:r>
              <a:rPr lang="en-US" altLang="en-US" sz="2800" smtClean="0"/>
              <a:t>At the mirror, the light waves are reflected.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4171">
                                            <p:txEl>
                                              <p:pRg st="0" end="0"/>
                                            </p:txEl>
                                          </p:spTgt>
                                        </p:tgtEl>
                                        <p:attrNameLst>
                                          <p:attrName>style.visibility</p:attrName>
                                        </p:attrNameLst>
                                      </p:cBhvr>
                                      <p:to>
                                        <p:strVal val="visible"/>
                                      </p:to>
                                    </p:set>
                                    <p:animEffect transition="in" filter="fade">
                                      <p:cBhvr>
                                        <p:cTn id="7" dur="1000"/>
                                        <p:tgtEl>
                                          <p:spTgt spid="1244171">
                                            <p:txEl>
                                              <p:pRg st="0" end="0"/>
                                            </p:txEl>
                                          </p:spTgt>
                                        </p:tgtEl>
                                      </p:cBhvr>
                                    </p:animEffect>
                                    <p:anim calcmode="lin" valueType="num">
                                      <p:cBhvr>
                                        <p:cTn id="8" dur="1000" fill="hold"/>
                                        <p:tgtEl>
                                          <p:spTgt spid="1244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44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44171">
                                            <p:txEl>
                                              <p:pRg st="1" end="1"/>
                                            </p:txEl>
                                          </p:spTgt>
                                        </p:tgtEl>
                                        <p:attrNameLst>
                                          <p:attrName>style.visibility</p:attrName>
                                        </p:attrNameLst>
                                      </p:cBhvr>
                                      <p:to>
                                        <p:strVal val="visible"/>
                                      </p:to>
                                    </p:set>
                                    <p:animEffect transition="in" filter="fade">
                                      <p:cBhvr>
                                        <p:cTn id="14" dur="1000"/>
                                        <p:tgtEl>
                                          <p:spTgt spid="1244171">
                                            <p:txEl>
                                              <p:pRg st="1" end="1"/>
                                            </p:txEl>
                                          </p:spTgt>
                                        </p:tgtEl>
                                      </p:cBhvr>
                                    </p:animEffect>
                                    <p:anim calcmode="lin" valueType="num">
                                      <p:cBhvr>
                                        <p:cTn id="15" dur="1000" fill="hold"/>
                                        <p:tgtEl>
                                          <p:spTgt spid="1244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44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44171">
                                            <p:txEl>
                                              <p:pRg st="2" end="2"/>
                                            </p:txEl>
                                          </p:spTgt>
                                        </p:tgtEl>
                                        <p:attrNameLst>
                                          <p:attrName>style.visibility</p:attrName>
                                        </p:attrNameLst>
                                      </p:cBhvr>
                                      <p:to>
                                        <p:strVal val="visible"/>
                                      </p:to>
                                    </p:set>
                                    <p:animEffect transition="in" filter="fade">
                                      <p:cBhvr>
                                        <p:cTn id="21" dur="1000"/>
                                        <p:tgtEl>
                                          <p:spTgt spid="1244171">
                                            <p:txEl>
                                              <p:pRg st="2" end="2"/>
                                            </p:txEl>
                                          </p:spTgt>
                                        </p:tgtEl>
                                      </p:cBhvr>
                                    </p:animEffect>
                                    <p:anim calcmode="lin" valueType="num">
                                      <p:cBhvr>
                                        <p:cTn id="22" dur="1000" fill="hold"/>
                                        <p:tgtEl>
                                          <p:spTgt spid="1244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44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244164"/>
                                        </p:tgtEl>
                                        <p:attrNameLst>
                                          <p:attrName>style.visibility</p:attrName>
                                        </p:attrNameLst>
                                      </p:cBhvr>
                                      <p:to>
                                        <p:strVal val="visible"/>
                                      </p:to>
                                    </p:set>
                                    <p:anim from="(-#ppt_w/2)" to="(#ppt_x)" calcmode="lin" valueType="num">
                                      <p:cBhvr>
                                        <p:cTn id="28" dur="600" fill="hold">
                                          <p:stCondLst>
                                            <p:cond delay="0"/>
                                          </p:stCondLst>
                                        </p:cTn>
                                        <p:tgtEl>
                                          <p:spTgt spid="1244164"/>
                                        </p:tgtEl>
                                        <p:attrNameLst>
                                          <p:attrName>ppt_x</p:attrName>
                                        </p:attrNameLst>
                                      </p:cBhvr>
                                    </p:anim>
                                    <p:anim from="0" to="-1.0" calcmode="lin" valueType="num">
                                      <p:cBhvr>
                                        <p:cTn id="29" dur="200" decel="50000" autoRev="1" fill="hold">
                                          <p:stCondLst>
                                            <p:cond delay="600"/>
                                          </p:stCondLst>
                                        </p:cTn>
                                        <p:tgtEl>
                                          <p:spTgt spid="1244164"/>
                                        </p:tgtEl>
                                        <p:attrNameLst>
                                          <p:attrName>xshear</p:attrName>
                                        </p:attrNameLst>
                                      </p:cBhvr>
                                    </p:anim>
                                    <p:animScale>
                                      <p:cBhvr>
                                        <p:cTn id="30" dur="200" decel="100000" autoRev="1" fill="hold">
                                          <p:stCondLst>
                                            <p:cond delay="600"/>
                                          </p:stCondLst>
                                        </p:cTn>
                                        <p:tgtEl>
                                          <p:spTgt spid="1244164"/>
                                        </p:tgtEl>
                                      </p:cBhvr>
                                      <p:from x="100000" y="100000"/>
                                      <p:to x="80000" y="100000"/>
                                    </p:animScale>
                                    <p:anim by="(#ppt_h/3+#ppt_w*0.1)" calcmode="lin" valueType="num">
                                      <p:cBhvr additive="sum">
                                        <p:cTn id="31" dur="200" decel="100000" autoRev="1" fill="hold">
                                          <p:stCondLst>
                                            <p:cond delay="600"/>
                                          </p:stCondLst>
                                        </p:cTn>
                                        <p:tgtEl>
                                          <p:spTgt spid="124416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4" grpId="0"/>
      <p:bldP spid="1244171"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body" idx="1"/>
          </p:nvPr>
        </p:nvSpPr>
        <p:spPr>
          <a:xfrm>
            <a:off x="304800" y="1066800"/>
            <a:ext cx="4876800" cy="5181600"/>
          </a:xfrm>
        </p:spPr>
        <p:txBody>
          <a:bodyPr/>
          <a:lstStyle/>
          <a:p>
            <a:pPr eaLnBrk="1" hangingPunct="1">
              <a:lnSpc>
                <a:spcPct val="80000"/>
              </a:lnSpc>
              <a:spcBef>
                <a:spcPct val="30000"/>
              </a:spcBef>
            </a:pPr>
            <a:r>
              <a:rPr lang="en-US" altLang="en-US" sz="2800" smtClean="0"/>
              <a:t>Light rays are drawn so that they are everywhere perpendicular to the wavefronts.</a:t>
            </a:r>
          </a:p>
          <a:p>
            <a:pPr lvl="1" eaLnBrk="1" hangingPunct="1">
              <a:lnSpc>
                <a:spcPct val="80000"/>
              </a:lnSpc>
              <a:spcBef>
                <a:spcPct val="30000"/>
              </a:spcBef>
            </a:pPr>
            <a:r>
              <a:rPr lang="en-US" altLang="en-US" sz="2400" smtClean="0"/>
              <a:t>As the scattered waves travel outward in all directions, the light rays would spread out or diverge.</a:t>
            </a:r>
          </a:p>
          <a:p>
            <a:pPr lvl="1" eaLnBrk="1" hangingPunct="1">
              <a:lnSpc>
                <a:spcPct val="80000"/>
              </a:lnSpc>
              <a:spcBef>
                <a:spcPct val="30000"/>
              </a:spcBef>
            </a:pPr>
            <a:r>
              <a:rPr lang="en-US" altLang="en-US" sz="2400" smtClean="0"/>
              <a:t>If the waves travel with uniform speed, the rays are straight lines.</a:t>
            </a:r>
            <a:endParaRPr lang="en-US" altLang="en-US" sz="2400" smtClean="0">
              <a:solidFill>
                <a:srgbClr val="FAA368"/>
              </a:solidFill>
            </a:endParaRPr>
          </a:p>
        </p:txBody>
      </p:sp>
      <p:pic>
        <p:nvPicPr>
          <p:cNvPr id="24579" name="Picture 6" descr="17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838200"/>
            <a:ext cx="36925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4290">
                                            <p:txEl>
                                              <p:pRg st="0" end="0"/>
                                            </p:txEl>
                                          </p:spTgt>
                                        </p:tgtEl>
                                        <p:attrNameLst>
                                          <p:attrName>style.visibility</p:attrName>
                                        </p:attrNameLst>
                                      </p:cBhvr>
                                      <p:to>
                                        <p:strVal val="visible"/>
                                      </p:to>
                                    </p:set>
                                    <p:animEffect transition="in" filter="fade">
                                      <p:cBhvr>
                                        <p:cTn id="7" dur="1000"/>
                                        <p:tgtEl>
                                          <p:spTgt spid="1164290">
                                            <p:txEl>
                                              <p:pRg st="0" end="0"/>
                                            </p:txEl>
                                          </p:spTgt>
                                        </p:tgtEl>
                                      </p:cBhvr>
                                    </p:animEffect>
                                    <p:anim calcmode="lin" valueType="num">
                                      <p:cBhvr>
                                        <p:cTn id="8" dur="1000" fill="hold"/>
                                        <p:tgtEl>
                                          <p:spTgt spid="11642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642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64290">
                                            <p:txEl>
                                              <p:pRg st="1" end="1"/>
                                            </p:txEl>
                                          </p:spTgt>
                                        </p:tgtEl>
                                        <p:attrNameLst>
                                          <p:attrName>style.visibility</p:attrName>
                                        </p:attrNameLst>
                                      </p:cBhvr>
                                      <p:to>
                                        <p:strVal val="visible"/>
                                      </p:to>
                                    </p:set>
                                    <p:animEffect transition="in" filter="fade">
                                      <p:cBhvr>
                                        <p:cTn id="14" dur="1000"/>
                                        <p:tgtEl>
                                          <p:spTgt spid="1164290">
                                            <p:txEl>
                                              <p:pRg st="1" end="1"/>
                                            </p:txEl>
                                          </p:spTgt>
                                        </p:tgtEl>
                                      </p:cBhvr>
                                    </p:animEffect>
                                    <p:anim calcmode="lin" valueType="num">
                                      <p:cBhvr>
                                        <p:cTn id="15" dur="1000" fill="hold"/>
                                        <p:tgtEl>
                                          <p:spTgt spid="11642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642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64290">
                                            <p:txEl>
                                              <p:pRg st="2" end="2"/>
                                            </p:txEl>
                                          </p:spTgt>
                                        </p:tgtEl>
                                        <p:attrNameLst>
                                          <p:attrName>style.visibility</p:attrName>
                                        </p:attrNameLst>
                                      </p:cBhvr>
                                      <p:to>
                                        <p:strVal val="visible"/>
                                      </p:to>
                                    </p:set>
                                    <p:animEffect transition="in" filter="fade">
                                      <p:cBhvr>
                                        <p:cTn id="21" dur="1000"/>
                                        <p:tgtEl>
                                          <p:spTgt spid="1164290">
                                            <p:txEl>
                                              <p:pRg st="2" end="2"/>
                                            </p:txEl>
                                          </p:spTgt>
                                        </p:tgtEl>
                                      </p:cBhvr>
                                    </p:animEffect>
                                    <p:anim calcmode="lin" valueType="num">
                                      <p:cBhvr>
                                        <p:cTn id="22" dur="1000" fill="hold"/>
                                        <p:tgtEl>
                                          <p:spTgt spid="11642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6429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4290"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609600"/>
            <a:ext cx="9144000" cy="579438"/>
          </a:xfrm>
        </p:spPr>
        <p:txBody>
          <a:bodyPr/>
          <a:lstStyle/>
          <a:p>
            <a:pPr eaLnBrk="1" hangingPunct="1"/>
            <a:r>
              <a:rPr lang="en-US" altLang="en-US" sz="3200" smtClean="0"/>
              <a:t>Reflection of light by a flat mirror</a:t>
            </a:r>
            <a:endParaRPr lang="en-US" altLang="en-US" smtClean="0"/>
          </a:p>
        </p:txBody>
      </p:sp>
      <p:sp>
        <p:nvSpPr>
          <p:cNvPr id="1180675" name="Rectangle 3"/>
          <p:cNvSpPr>
            <a:spLocks noGrp="1" noChangeArrowheads="1"/>
          </p:cNvSpPr>
          <p:nvPr>
            <p:ph type="body" idx="1"/>
          </p:nvPr>
        </p:nvSpPr>
        <p:spPr>
          <a:xfrm>
            <a:off x="-381000" y="1676400"/>
            <a:ext cx="5257800" cy="4648200"/>
          </a:xfrm>
        </p:spPr>
        <p:txBody>
          <a:bodyPr/>
          <a:lstStyle/>
          <a:p>
            <a:pPr lvl="1" eaLnBrk="1" hangingPunct="1"/>
            <a:r>
              <a:rPr lang="en-US" altLang="en-US" sz="2400" smtClean="0"/>
              <a:t>Consider plane wavefronts (no curvature) approaching a flat mirror at an angle:</a:t>
            </a:r>
          </a:p>
          <a:p>
            <a:pPr lvl="2" eaLnBrk="1" hangingPunct="1"/>
            <a:r>
              <a:rPr lang="en-US" altLang="en-US" sz="2000" smtClean="0"/>
              <a:t>After reflection they travel away from the mirror with the same speed as before reflection.</a:t>
            </a:r>
          </a:p>
          <a:p>
            <a:pPr lvl="2" eaLnBrk="1" hangingPunct="1"/>
            <a:r>
              <a:rPr lang="en-US" altLang="en-US" sz="2000" smtClean="0"/>
              <a:t>Some parts of the wavefront are reflected sooner than others.</a:t>
            </a:r>
          </a:p>
          <a:p>
            <a:pPr lvl="2" eaLnBrk="1" hangingPunct="1"/>
            <a:r>
              <a:rPr lang="en-US" altLang="en-US" sz="2000" smtClean="0"/>
              <a:t>The reflected wavefronts have the same speed and spacing but a new direction.</a:t>
            </a:r>
          </a:p>
          <a:p>
            <a:pPr lvl="2" eaLnBrk="1" hangingPunct="1"/>
            <a:r>
              <a:rPr lang="en-US" altLang="en-US" sz="2000" smtClean="0"/>
              <a:t>The angle between the wavefronts and the mirror is the same for the emerging wave.</a:t>
            </a:r>
          </a:p>
        </p:txBody>
      </p:sp>
      <p:pic>
        <p:nvPicPr>
          <p:cNvPr id="25604" name="Picture 7" descr="17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50" y="1676400"/>
            <a:ext cx="4159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0675">
                                            <p:txEl>
                                              <p:pRg st="0" end="0"/>
                                            </p:txEl>
                                          </p:spTgt>
                                        </p:tgtEl>
                                        <p:attrNameLst>
                                          <p:attrName>style.visibility</p:attrName>
                                        </p:attrNameLst>
                                      </p:cBhvr>
                                      <p:to>
                                        <p:strVal val="visible"/>
                                      </p:to>
                                    </p:set>
                                    <p:animEffect transition="in" filter="fade">
                                      <p:cBhvr>
                                        <p:cTn id="7" dur="1000"/>
                                        <p:tgtEl>
                                          <p:spTgt spid="1180675">
                                            <p:txEl>
                                              <p:pRg st="0" end="0"/>
                                            </p:txEl>
                                          </p:spTgt>
                                        </p:tgtEl>
                                      </p:cBhvr>
                                    </p:animEffect>
                                    <p:anim calcmode="lin" valueType="num">
                                      <p:cBhvr>
                                        <p:cTn id="8" dur="1000" fill="hold"/>
                                        <p:tgtEl>
                                          <p:spTgt spid="1180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80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0675">
                                            <p:txEl>
                                              <p:pRg st="1" end="1"/>
                                            </p:txEl>
                                          </p:spTgt>
                                        </p:tgtEl>
                                        <p:attrNameLst>
                                          <p:attrName>style.visibility</p:attrName>
                                        </p:attrNameLst>
                                      </p:cBhvr>
                                      <p:to>
                                        <p:strVal val="visible"/>
                                      </p:to>
                                    </p:set>
                                    <p:animEffect transition="in" filter="fade">
                                      <p:cBhvr>
                                        <p:cTn id="14" dur="1000"/>
                                        <p:tgtEl>
                                          <p:spTgt spid="1180675">
                                            <p:txEl>
                                              <p:pRg st="1" end="1"/>
                                            </p:txEl>
                                          </p:spTgt>
                                        </p:tgtEl>
                                      </p:cBhvr>
                                    </p:animEffect>
                                    <p:anim calcmode="lin" valueType="num">
                                      <p:cBhvr>
                                        <p:cTn id="15" dur="1000" fill="hold"/>
                                        <p:tgtEl>
                                          <p:spTgt spid="1180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80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80675">
                                            <p:txEl>
                                              <p:pRg st="2" end="2"/>
                                            </p:txEl>
                                          </p:spTgt>
                                        </p:tgtEl>
                                        <p:attrNameLst>
                                          <p:attrName>style.visibility</p:attrName>
                                        </p:attrNameLst>
                                      </p:cBhvr>
                                      <p:to>
                                        <p:strVal val="visible"/>
                                      </p:to>
                                    </p:set>
                                    <p:animEffect transition="in" filter="fade">
                                      <p:cBhvr>
                                        <p:cTn id="21" dur="1000"/>
                                        <p:tgtEl>
                                          <p:spTgt spid="1180675">
                                            <p:txEl>
                                              <p:pRg st="2" end="2"/>
                                            </p:txEl>
                                          </p:spTgt>
                                        </p:tgtEl>
                                      </p:cBhvr>
                                    </p:animEffect>
                                    <p:anim calcmode="lin" valueType="num">
                                      <p:cBhvr>
                                        <p:cTn id="22" dur="1000" fill="hold"/>
                                        <p:tgtEl>
                                          <p:spTgt spid="1180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80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80675">
                                            <p:txEl>
                                              <p:pRg st="3" end="3"/>
                                            </p:txEl>
                                          </p:spTgt>
                                        </p:tgtEl>
                                        <p:attrNameLst>
                                          <p:attrName>style.visibility</p:attrName>
                                        </p:attrNameLst>
                                      </p:cBhvr>
                                      <p:to>
                                        <p:strVal val="visible"/>
                                      </p:to>
                                    </p:set>
                                    <p:animEffect transition="in" filter="fade">
                                      <p:cBhvr>
                                        <p:cTn id="28" dur="1000"/>
                                        <p:tgtEl>
                                          <p:spTgt spid="1180675">
                                            <p:txEl>
                                              <p:pRg st="3" end="3"/>
                                            </p:txEl>
                                          </p:spTgt>
                                        </p:tgtEl>
                                      </p:cBhvr>
                                    </p:animEffect>
                                    <p:anim calcmode="lin" valueType="num">
                                      <p:cBhvr>
                                        <p:cTn id="29" dur="1000" fill="hold"/>
                                        <p:tgtEl>
                                          <p:spTgt spid="11806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80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80675">
                                            <p:txEl>
                                              <p:pRg st="4" end="4"/>
                                            </p:txEl>
                                          </p:spTgt>
                                        </p:tgtEl>
                                        <p:attrNameLst>
                                          <p:attrName>style.visibility</p:attrName>
                                        </p:attrNameLst>
                                      </p:cBhvr>
                                      <p:to>
                                        <p:strVal val="visible"/>
                                      </p:to>
                                    </p:set>
                                    <p:animEffect transition="in" filter="fade">
                                      <p:cBhvr>
                                        <p:cTn id="35" dur="1000"/>
                                        <p:tgtEl>
                                          <p:spTgt spid="1180675">
                                            <p:txEl>
                                              <p:pRg st="4" end="4"/>
                                            </p:txEl>
                                          </p:spTgt>
                                        </p:tgtEl>
                                      </p:cBhvr>
                                    </p:animEffect>
                                    <p:anim calcmode="lin" valueType="num">
                                      <p:cBhvr>
                                        <p:cTn id="36" dur="1000" fill="hold"/>
                                        <p:tgtEl>
                                          <p:spTgt spid="11806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80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7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609600"/>
            <a:ext cx="9144000" cy="579438"/>
          </a:xfrm>
        </p:spPr>
        <p:txBody>
          <a:bodyPr/>
          <a:lstStyle/>
          <a:p>
            <a:pPr eaLnBrk="1" hangingPunct="1"/>
            <a:r>
              <a:rPr lang="en-US" altLang="en-US" sz="3200" b="1" i="1" smtClean="0"/>
              <a:t>Law of Reflection</a:t>
            </a:r>
            <a:endParaRPr lang="en-US" altLang="en-US" smtClean="0"/>
          </a:p>
        </p:txBody>
      </p:sp>
      <p:sp>
        <p:nvSpPr>
          <p:cNvPr id="2073603" name="Rectangle 3"/>
          <p:cNvSpPr>
            <a:spLocks noGrp="1" noChangeArrowheads="1"/>
          </p:cNvSpPr>
          <p:nvPr>
            <p:ph type="body" idx="1"/>
          </p:nvPr>
        </p:nvSpPr>
        <p:spPr>
          <a:xfrm>
            <a:off x="-381000" y="1676400"/>
            <a:ext cx="5257800" cy="4648200"/>
          </a:xfrm>
        </p:spPr>
        <p:txBody>
          <a:bodyPr/>
          <a:lstStyle/>
          <a:p>
            <a:pPr lvl="1" eaLnBrk="1" hangingPunct="1"/>
            <a:r>
              <a:rPr lang="en-US" altLang="en-US" sz="2400" smtClean="0"/>
              <a:t>We usually measure the angles with respect to the </a:t>
            </a:r>
            <a:r>
              <a:rPr lang="en-US" altLang="en-US" sz="2400" b="1" i="1" smtClean="0">
                <a:solidFill>
                  <a:schemeClr val="accent1"/>
                </a:solidFill>
              </a:rPr>
              <a:t>surface normal</a:t>
            </a:r>
            <a:r>
              <a:rPr lang="en-US" altLang="en-US" sz="2400" smtClean="0"/>
              <a:t>, a line drawn perpendicular to the surface of the mirror.</a:t>
            </a:r>
          </a:p>
          <a:p>
            <a:pPr lvl="1" eaLnBrk="1" hangingPunct="1"/>
            <a:r>
              <a:rPr lang="en-US" altLang="en-US" sz="2400" i="1" smtClean="0">
                <a:solidFill>
                  <a:srgbClr val="EFFF5D"/>
                </a:solidFill>
              </a:rPr>
              <a:t>The angle of incidence is equal to the angle of reflection.</a:t>
            </a:r>
          </a:p>
          <a:p>
            <a:pPr lvl="1" eaLnBrk="1" hangingPunct="1"/>
            <a:endParaRPr lang="en-US" altLang="en-US" sz="2400" i="1" smtClean="0">
              <a:solidFill>
                <a:srgbClr val="EFFF5D"/>
              </a:solidFill>
            </a:endParaRPr>
          </a:p>
        </p:txBody>
      </p:sp>
      <p:pic>
        <p:nvPicPr>
          <p:cNvPr id="2053" name="Picture 4" descr="17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1676400"/>
            <a:ext cx="4159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73605" name="Object 5"/>
          <p:cNvGraphicFramePr>
            <a:graphicFrameLocks noChangeAspect="1"/>
          </p:cNvGraphicFramePr>
          <p:nvPr/>
        </p:nvGraphicFramePr>
        <p:xfrm>
          <a:off x="1744663" y="4737100"/>
          <a:ext cx="1019175" cy="538163"/>
        </p:xfrm>
        <a:graphic>
          <a:graphicData uri="http://schemas.openxmlformats.org/presentationml/2006/ole">
            <mc:AlternateContent xmlns:mc="http://schemas.openxmlformats.org/markup-compatibility/2006">
              <mc:Choice xmlns:v="urn:schemas-microsoft-com:vml" Requires="v">
                <p:oleObj spid="_x0000_s2056" name="Equation" r:id="rId5" imgW="431640" imgH="228600" progId="Equation.3">
                  <p:embed/>
                </p:oleObj>
              </mc:Choice>
              <mc:Fallback>
                <p:oleObj name="Equation" r:id="rId5" imgW="43164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4663" y="4737100"/>
                        <a:ext cx="1019175" cy="5381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73603">
                                            <p:txEl>
                                              <p:pRg st="0" end="0"/>
                                            </p:txEl>
                                          </p:spTgt>
                                        </p:tgtEl>
                                        <p:attrNameLst>
                                          <p:attrName>style.visibility</p:attrName>
                                        </p:attrNameLst>
                                      </p:cBhvr>
                                      <p:to>
                                        <p:strVal val="visible"/>
                                      </p:to>
                                    </p:set>
                                    <p:animEffect transition="in" filter="fade">
                                      <p:cBhvr>
                                        <p:cTn id="7" dur="1000"/>
                                        <p:tgtEl>
                                          <p:spTgt spid="2073603">
                                            <p:txEl>
                                              <p:pRg st="0" end="0"/>
                                            </p:txEl>
                                          </p:spTgt>
                                        </p:tgtEl>
                                      </p:cBhvr>
                                    </p:animEffect>
                                    <p:anim calcmode="lin" valueType="num">
                                      <p:cBhvr>
                                        <p:cTn id="8" dur="1000" fill="hold"/>
                                        <p:tgtEl>
                                          <p:spTgt spid="2073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73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73603">
                                            <p:txEl>
                                              <p:pRg st="1" end="1"/>
                                            </p:txEl>
                                          </p:spTgt>
                                        </p:tgtEl>
                                        <p:attrNameLst>
                                          <p:attrName>style.visibility</p:attrName>
                                        </p:attrNameLst>
                                      </p:cBhvr>
                                      <p:to>
                                        <p:strVal val="visible"/>
                                      </p:to>
                                    </p:set>
                                    <p:animEffect transition="in" filter="fade">
                                      <p:cBhvr>
                                        <p:cTn id="14" dur="1000"/>
                                        <p:tgtEl>
                                          <p:spTgt spid="2073603">
                                            <p:txEl>
                                              <p:pRg st="1" end="1"/>
                                            </p:txEl>
                                          </p:spTgt>
                                        </p:tgtEl>
                                      </p:cBhvr>
                                    </p:animEffect>
                                    <p:anim calcmode="lin" valueType="num">
                                      <p:cBhvr>
                                        <p:cTn id="15" dur="1000" fill="hold"/>
                                        <p:tgtEl>
                                          <p:spTgt spid="2073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73603">
                                            <p:txEl>
                                              <p:pRg st="1" end="1"/>
                                            </p:txEl>
                                          </p:spTgt>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2" presetClass="entr" presetSubtype="0" fill="hold" nodeType="afterEffect">
                                  <p:stCondLst>
                                    <p:cond delay="0"/>
                                  </p:stCondLst>
                                  <p:childTnLst>
                                    <p:set>
                                      <p:cBhvr>
                                        <p:cTn id="19" dur="1" fill="hold">
                                          <p:stCondLst>
                                            <p:cond delay="0"/>
                                          </p:stCondLst>
                                        </p:cTn>
                                        <p:tgtEl>
                                          <p:spTgt spid="2073605"/>
                                        </p:tgtEl>
                                        <p:attrNameLst>
                                          <p:attrName>style.visibility</p:attrName>
                                        </p:attrNameLst>
                                      </p:cBhvr>
                                      <p:to>
                                        <p:strVal val="visible"/>
                                      </p:to>
                                    </p:set>
                                    <p:animEffect transition="in" filter="fade">
                                      <p:cBhvr>
                                        <p:cTn id="20" dur="1000"/>
                                        <p:tgtEl>
                                          <p:spTgt spid="2073605"/>
                                        </p:tgtEl>
                                      </p:cBhvr>
                                    </p:animEffect>
                                    <p:anim calcmode="lin" valueType="num">
                                      <p:cBhvr>
                                        <p:cTn id="21" dur="1000" fill="hold"/>
                                        <p:tgtEl>
                                          <p:spTgt spid="2073605"/>
                                        </p:tgtEl>
                                        <p:attrNameLst>
                                          <p:attrName>ppt_x</p:attrName>
                                        </p:attrNameLst>
                                      </p:cBhvr>
                                      <p:tavLst>
                                        <p:tav tm="0">
                                          <p:val>
                                            <p:strVal val="#ppt_x"/>
                                          </p:val>
                                        </p:tav>
                                        <p:tav tm="100000">
                                          <p:val>
                                            <p:strVal val="#ppt_x"/>
                                          </p:val>
                                        </p:tav>
                                      </p:tavLst>
                                    </p:anim>
                                    <p:anim calcmode="lin" valueType="num">
                                      <p:cBhvr>
                                        <p:cTn id="22" dur="1000" fill="hold"/>
                                        <p:tgtEl>
                                          <p:spTgt spid="2073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735013"/>
            <a:ext cx="9144000" cy="1066800"/>
          </a:xfrm>
        </p:spPr>
        <p:txBody>
          <a:bodyPr/>
          <a:lstStyle/>
          <a:p>
            <a:pPr eaLnBrk="1" hangingPunct="1"/>
            <a:r>
              <a:rPr lang="en-US" altLang="en-US" sz="3200" smtClean="0">
                <a:solidFill>
                  <a:srgbClr val="EFFF5D"/>
                </a:solidFill>
                <a:latin typeface="Comic Sans MS" pitchFamily="-64" charset="0"/>
              </a:rPr>
              <a:t>Back to the example of your reflection in the bathroom mirror...</a:t>
            </a:r>
            <a:endParaRPr lang="en-US" altLang="en-US" sz="4000" smtClean="0">
              <a:solidFill>
                <a:srgbClr val="EFFF5D"/>
              </a:solidFill>
              <a:latin typeface="Comic Sans MS" pitchFamily="-64" charset="0"/>
            </a:endParaRPr>
          </a:p>
        </p:txBody>
      </p:sp>
      <p:sp>
        <p:nvSpPr>
          <p:cNvPr id="2077699" name="Rectangle 3"/>
          <p:cNvSpPr>
            <a:spLocks noGrp="1" noChangeArrowheads="1"/>
          </p:cNvSpPr>
          <p:nvPr>
            <p:ph type="body" idx="1"/>
          </p:nvPr>
        </p:nvSpPr>
        <p:spPr>
          <a:xfrm>
            <a:off x="228600" y="2057400"/>
            <a:ext cx="8915400" cy="4343400"/>
          </a:xfrm>
          <a:noFill/>
        </p:spPr>
        <p:txBody>
          <a:bodyPr/>
          <a:lstStyle/>
          <a:p>
            <a:pPr eaLnBrk="1" hangingPunct="1">
              <a:lnSpc>
                <a:spcPct val="80000"/>
              </a:lnSpc>
              <a:spcBef>
                <a:spcPct val="30000"/>
              </a:spcBef>
            </a:pPr>
            <a:r>
              <a:rPr lang="en-US" altLang="en-US" sz="2400" smtClean="0"/>
              <a:t>Light rays scattered from your nose are reflected at the mirror according to the law of reflection.</a:t>
            </a:r>
          </a:p>
          <a:p>
            <a:pPr eaLnBrk="1" hangingPunct="1">
              <a:lnSpc>
                <a:spcPct val="80000"/>
              </a:lnSpc>
              <a:spcBef>
                <a:spcPct val="30000"/>
              </a:spcBef>
            </a:pPr>
            <a:r>
              <a:rPr lang="en-US" altLang="en-US" sz="2400" smtClean="0"/>
              <a:t>If we extend the reflected rays backward from the mirror, they intersect at a point behind the mirror.</a:t>
            </a:r>
          </a:p>
          <a:p>
            <a:pPr eaLnBrk="1" hangingPunct="1">
              <a:lnSpc>
                <a:spcPct val="80000"/>
              </a:lnSpc>
              <a:spcBef>
                <a:spcPct val="30000"/>
              </a:spcBef>
            </a:pPr>
            <a:r>
              <a:rPr lang="en-US" altLang="en-US" sz="2400" smtClean="0"/>
              <a:t>As your eye collects the </a:t>
            </a:r>
          </a:p>
          <a:p>
            <a:pPr eaLnBrk="1" hangingPunct="1">
              <a:lnSpc>
                <a:spcPct val="80000"/>
              </a:lnSpc>
              <a:spcBef>
                <a:spcPct val="0"/>
              </a:spcBef>
              <a:buFont typeface="Wingdings" pitchFamily="-64" charset="2"/>
              <a:buNone/>
            </a:pPr>
            <a:r>
              <a:rPr lang="en-US" altLang="en-US" sz="2400" smtClean="0"/>
              <a:t>	reflected rays, it perceives </a:t>
            </a:r>
          </a:p>
          <a:p>
            <a:pPr eaLnBrk="1" hangingPunct="1">
              <a:lnSpc>
                <a:spcPct val="80000"/>
              </a:lnSpc>
              <a:spcBef>
                <a:spcPct val="0"/>
              </a:spcBef>
              <a:buFont typeface="Wingdings" pitchFamily="-64" charset="2"/>
              <a:buNone/>
            </a:pPr>
            <a:r>
              <a:rPr lang="en-US" altLang="en-US" sz="2400" smtClean="0"/>
              <a:t>	an image that appears to lie </a:t>
            </a:r>
          </a:p>
          <a:p>
            <a:pPr eaLnBrk="1" hangingPunct="1">
              <a:lnSpc>
                <a:spcPct val="80000"/>
              </a:lnSpc>
              <a:spcBef>
                <a:spcPct val="0"/>
              </a:spcBef>
              <a:buFont typeface="Wingdings" pitchFamily="-64" charset="2"/>
              <a:buNone/>
            </a:pPr>
            <a:r>
              <a:rPr lang="en-US" altLang="en-US" sz="2400" smtClean="0"/>
              <a:t>	at this point of intersection.</a:t>
            </a:r>
          </a:p>
          <a:p>
            <a:pPr eaLnBrk="1" hangingPunct="1">
              <a:lnSpc>
                <a:spcPct val="80000"/>
              </a:lnSpc>
              <a:spcBef>
                <a:spcPct val="30000"/>
              </a:spcBef>
            </a:pPr>
            <a:r>
              <a:rPr lang="en-US" altLang="en-US" sz="2400" smtClean="0"/>
              <a:t>The distance of the image </a:t>
            </a:r>
          </a:p>
          <a:p>
            <a:pPr eaLnBrk="1" hangingPunct="1">
              <a:lnSpc>
                <a:spcPct val="80000"/>
              </a:lnSpc>
              <a:spcBef>
                <a:spcPct val="0"/>
              </a:spcBef>
              <a:buFont typeface="Wingdings" pitchFamily="-64" charset="2"/>
              <a:buNone/>
            </a:pPr>
            <a:r>
              <a:rPr lang="en-US" altLang="en-US" sz="2400" smtClean="0"/>
              <a:t>	behind the mirror is equal to </a:t>
            </a:r>
          </a:p>
          <a:p>
            <a:pPr eaLnBrk="1" hangingPunct="1">
              <a:lnSpc>
                <a:spcPct val="80000"/>
              </a:lnSpc>
              <a:spcBef>
                <a:spcPct val="0"/>
              </a:spcBef>
              <a:buFont typeface="Wingdings" pitchFamily="-64" charset="2"/>
              <a:buNone/>
            </a:pPr>
            <a:r>
              <a:rPr lang="en-US" altLang="en-US" sz="2400" smtClean="0"/>
              <a:t>	the distance of the original </a:t>
            </a:r>
          </a:p>
          <a:p>
            <a:pPr eaLnBrk="1" hangingPunct="1">
              <a:lnSpc>
                <a:spcPct val="80000"/>
              </a:lnSpc>
              <a:spcBef>
                <a:spcPct val="0"/>
              </a:spcBef>
              <a:buFont typeface="Wingdings" pitchFamily="-64" charset="2"/>
              <a:buNone/>
            </a:pPr>
            <a:r>
              <a:rPr lang="en-US" altLang="en-US" sz="2400" smtClean="0"/>
              <a:t>	object from the front of the </a:t>
            </a:r>
          </a:p>
          <a:p>
            <a:pPr eaLnBrk="1" hangingPunct="1">
              <a:lnSpc>
                <a:spcPct val="80000"/>
              </a:lnSpc>
              <a:spcBef>
                <a:spcPct val="0"/>
              </a:spcBef>
              <a:buFont typeface="Wingdings" pitchFamily="-64" charset="2"/>
              <a:buNone/>
            </a:pPr>
            <a:r>
              <a:rPr lang="en-US" altLang="en-US" sz="2400" smtClean="0"/>
              <a:t>	mirror.</a:t>
            </a:r>
          </a:p>
        </p:txBody>
      </p:sp>
      <p:pic>
        <p:nvPicPr>
          <p:cNvPr id="26628" name="Picture 4" descr="17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3429000"/>
            <a:ext cx="43529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77699">
                                            <p:txEl>
                                              <p:pRg st="0" end="0"/>
                                            </p:txEl>
                                          </p:spTgt>
                                        </p:tgtEl>
                                        <p:attrNameLst>
                                          <p:attrName>style.visibility</p:attrName>
                                        </p:attrNameLst>
                                      </p:cBhvr>
                                      <p:to>
                                        <p:strVal val="visible"/>
                                      </p:to>
                                    </p:set>
                                    <p:animEffect transition="in" filter="fade">
                                      <p:cBhvr>
                                        <p:cTn id="7" dur="1000"/>
                                        <p:tgtEl>
                                          <p:spTgt spid="2077699">
                                            <p:txEl>
                                              <p:pRg st="0" end="0"/>
                                            </p:txEl>
                                          </p:spTgt>
                                        </p:tgtEl>
                                      </p:cBhvr>
                                    </p:animEffect>
                                    <p:anim calcmode="lin" valueType="num">
                                      <p:cBhvr>
                                        <p:cTn id="8" dur="1000" fill="hold"/>
                                        <p:tgtEl>
                                          <p:spTgt spid="2077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77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77699">
                                            <p:txEl>
                                              <p:pRg st="1" end="1"/>
                                            </p:txEl>
                                          </p:spTgt>
                                        </p:tgtEl>
                                        <p:attrNameLst>
                                          <p:attrName>style.visibility</p:attrName>
                                        </p:attrNameLst>
                                      </p:cBhvr>
                                      <p:to>
                                        <p:strVal val="visible"/>
                                      </p:to>
                                    </p:set>
                                    <p:animEffect transition="in" filter="fade">
                                      <p:cBhvr>
                                        <p:cTn id="14" dur="1000"/>
                                        <p:tgtEl>
                                          <p:spTgt spid="2077699">
                                            <p:txEl>
                                              <p:pRg st="1" end="1"/>
                                            </p:txEl>
                                          </p:spTgt>
                                        </p:tgtEl>
                                      </p:cBhvr>
                                    </p:animEffect>
                                    <p:anim calcmode="lin" valueType="num">
                                      <p:cBhvr>
                                        <p:cTn id="15" dur="1000" fill="hold"/>
                                        <p:tgtEl>
                                          <p:spTgt spid="2077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77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77699">
                                            <p:txEl>
                                              <p:pRg st="2" end="2"/>
                                            </p:txEl>
                                          </p:spTgt>
                                        </p:tgtEl>
                                        <p:attrNameLst>
                                          <p:attrName>style.visibility</p:attrName>
                                        </p:attrNameLst>
                                      </p:cBhvr>
                                      <p:to>
                                        <p:strVal val="visible"/>
                                      </p:to>
                                    </p:set>
                                    <p:animEffect transition="in" filter="fade">
                                      <p:cBhvr>
                                        <p:cTn id="21" dur="1000"/>
                                        <p:tgtEl>
                                          <p:spTgt spid="2077699">
                                            <p:txEl>
                                              <p:pRg st="2" end="2"/>
                                            </p:txEl>
                                          </p:spTgt>
                                        </p:tgtEl>
                                      </p:cBhvr>
                                    </p:animEffect>
                                    <p:anim calcmode="lin" valueType="num">
                                      <p:cBhvr>
                                        <p:cTn id="22" dur="1000" fill="hold"/>
                                        <p:tgtEl>
                                          <p:spTgt spid="20776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7769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077699">
                                            <p:txEl>
                                              <p:pRg st="3" end="3"/>
                                            </p:txEl>
                                          </p:spTgt>
                                        </p:tgtEl>
                                        <p:attrNameLst>
                                          <p:attrName>style.visibility</p:attrName>
                                        </p:attrNameLst>
                                      </p:cBhvr>
                                      <p:to>
                                        <p:strVal val="visible"/>
                                      </p:to>
                                    </p:set>
                                    <p:animEffect transition="in" filter="fade">
                                      <p:cBhvr>
                                        <p:cTn id="26" dur="1000"/>
                                        <p:tgtEl>
                                          <p:spTgt spid="2077699">
                                            <p:txEl>
                                              <p:pRg st="3" end="3"/>
                                            </p:txEl>
                                          </p:spTgt>
                                        </p:tgtEl>
                                      </p:cBhvr>
                                    </p:animEffect>
                                    <p:anim calcmode="lin" valueType="num">
                                      <p:cBhvr>
                                        <p:cTn id="27" dur="1000" fill="hold"/>
                                        <p:tgtEl>
                                          <p:spTgt spid="207769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07769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077699">
                                            <p:txEl>
                                              <p:pRg st="4" end="4"/>
                                            </p:txEl>
                                          </p:spTgt>
                                        </p:tgtEl>
                                        <p:attrNameLst>
                                          <p:attrName>style.visibility</p:attrName>
                                        </p:attrNameLst>
                                      </p:cBhvr>
                                      <p:to>
                                        <p:strVal val="visible"/>
                                      </p:to>
                                    </p:set>
                                    <p:animEffect transition="in" filter="fade">
                                      <p:cBhvr>
                                        <p:cTn id="31" dur="1000"/>
                                        <p:tgtEl>
                                          <p:spTgt spid="2077699">
                                            <p:txEl>
                                              <p:pRg st="4" end="4"/>
                                            </p:txEl>
                                          </p:spTgt>
                                        </p:tgtEl>
                                      </p:cBhvr>
                                    </p:animEffect>
                                    <p:anim calcmode="lin" valueType="num">
                                      <p:cBhvr>
                                        <p:cTn id="32" dur="1000" fill="hold"/>
                                        <p:tgtEl>
                                          <p:spTgt spid="207769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07769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77699">
                                            <p:txEl>
                                              <p:pRg st="5" end="5"/>
                                            </p:txEl>
                                          </p:spTgt>
                                        </p:tgtEl>
                                        <p:attrNameLst>
                                          <p:attrName>style.visibility</p:attrName>
                                        </p:attrNameLst>
                                      </p:cBhvr>
                                      <p:to>
                                        <p:strVal val="visible"/>
                                      </p:to>
                                    </p:set>
                                    <p:animEffect transition="in" filter="fade">
                                      <p:cBhvr>
                                        <p:cTn id="36" dur="1000"/>
                                        <p:tgtEl>
                                          <p:spTgt spid="2077699">
                                            <p:txEl>
                                              <p:pRg st="5" end="5"/>
                                            </p:txEl>
                                          </p:spTgt>
                                        </p:tgtEl>
                                      </p:cBhvr>
                                    </p:animEffect>
                                    <p:anim calcmode="lin" valueType="num">
                                      <p:cBhvr>
                                        <p:cTn id="37" dur="1000" fill="hold"/>
                                        <p:tgtEl>
                                          <p:spTgt spid="207769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0776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77699">
                                            <p:txEl>
                                              <p:pRg st="6" end="6"/>
                                            </p:txEl>
                                          </p:spTgt>
                                        </p:tgtEl>
                                        <p:attrNameLst>
                                          <p:attrName>style.visibility</p:attrName>
                                        </p:attrNameLst>
                                      </p:cBhvr>
                                      <p:to>
                                        <p:strVal val="visible"/>
                                      </p:to>
                                    </p:set>
                                    <p:animEffect transition="in" filter="fade">
                                      <p:cBhvr>
                                        <p:cTn id="43" dur="1000"/>
                                        <p:tgtEl>
                                          <p:spTgt spid="2077699">
                                            <p:txEl>
                                              <p:pRg st="6" end="6"/>
                                            </p:txEl>
                                          </p:spTgt>
                                        </p:tgtEl>
                                      </p:cBhvr>
                                    </p:animEffect>
                                    <p:anim calcmode="lin" valueType="num">
                                      <p:cBhvr>
                                        <p:cTn id="44" dur="1000" fill="hold"/>
                                        <p:tgtEl>
                                          <p:spTgt spid="2077699">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077699">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77699">
                                            <p:txEl>
                                              <p:pRg st="7" end="7"/>
                                            </p:txEl>
                                          </p:spTgt>
                                        </p:tgtEl>
                                        <p:attrNameLst>
                                          <p:attrName>style.visibility</p:attrName>
                                        </p:attrNameLst>
                                      </p:cBhvr>
                                      <p:to>
                                        <p:strVal val="visible"/>
                                      </p:to>
                                    </p:set>
                                    <p:animEffect transition="in" filter="fade">
                                      <p:cBhvr>
                                        <p:cTn id="48" dur="1000"/>
                                        <p:tgtEl>
                                          <p:spTgt spid="2077699">
                                            <p:txEl>
                                              <p:pRg st="7" end="7"/>
                                            </p:txEl>
                                          </p:spTgt>
                                        </p:tgtEl>
                                      </p:cBhvr>
                                    </p:animEffect>
                                    <p:anim calcmode="lin" valueType="num">
                                      <p:cBhvr>
                                        <p:cTn id="49" dur="1000" fill="hold"/>
                                        <p:tgtEl>
                                          <p:spTgt spid="2077699">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077699">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77699">
                                            <p:txEl>
                                              <p:pRg st="8" end="8"/>
                                            </p:txEl>
                                          </p:spTgt>
                                        </p:tgtEl>
                                        <p:attrNameLst>
                                          <p:attrName>style.visibility</p:attrName>
                                        </p:attrNameLst>
                                      </p:cBhvr>
                                      <p:to>
                                        <p:strVal val="visible"/>
                                      </p:to>
                                    </p:set>
                                    <p:animEffect transition="in" filter="fade">
                                      <p:cBhvr>
                                        <p:cTn id="53" dur="1000"/>
                                        <p:tgtEl>
                                          <p:spTgt spid="2077699">
                                            <p:txEl>
                                              <p:pRg st="8" end="8"/>
                                            </p:txEl>
                                          </p:spTgt>
                                        </p:tgtEl>
                                      </p:cBhvr>
                                    </p:animEffect>
                                    <p:anim calcmode="lin" valueType="num">
                                      <p:cBhvr>
                                        <p:cTn id="54" dur="1000" fill="hold"/>
                                        <p:tgtEl>
                                          <p:spTgt spid="2077699">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077699">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77699">
                                            <p:txEl>
                                              <p:pRg st="9" end="9"/>
                                            </p:txEl>
                                          </p:spTgt>
                                        </p:tgtEl>
                                        <p:attrNameLst>
                                          <p:attrName>style.visibility</p:attrName>
                                        </p:attrNameLst>
                                      </p:cBhvr>
                                      <p:to>
                                        <p:strVal val="visible"/>
                                      </p:to>
                                    </p:set>
                                    <p:animEffect transition="in" filter="fade">
                                      <p:cBhvr>
                                        <p:cTn id="58" dur="1000"/>
                                        <p:tgtEl>
                                          <p:spTgt spid="2077699">
                                            <p:txEl>
                                              <p:pRg st="9" end="9"/>
                                            </p:txEl>
                                          </p:spTgt>
                                        </p:tgtEl>
                                      </p:cBhvr>
                                    </p:animEffect>
                                    <p:anim calcmode="lin" valueType="num">
                                      <p:cBhvr>
                                        <p:cTn id="59" dur="1000" fill="hold"/>
                                        <p:tgtEl>
                                          <p:spTgt spid="2077699">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2077699">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77699">
                                            <p:txEl>
                                              <p:pRg st="10" end="10"/>
                                            </p:txEl>
                                          </p:spTgt>
                                        </p:tgtEl>
                                        <p:attrNameLst>
                                          <p:attrName>style.visibility</p:attrName>
                                        </p:attrNameLst>
                                      </p:cBhvr>
                                      <p:to>
                                        <p:strVal val="visible"/>
                                      </p:to>
                                    </p:set>
                                    <p:animEffect transition="in" filter="fade">
                                      <p:cBhvr>
                                        <p:cTn id="63" dur="1000"/>
                                        <p:tgtEl>
                                          <p:spTgt spid="2077699">
                                            <p:txEl>
                                              <p:pRg st="10" end="10"/>
                                            </p:txEl>
                                          </p:spTgt>
                                        </p:tgtEl>
                                      </p:cBhvr>
                                    </p:animEffect>
                                    <p:anim calcmode="lin" valueType="num">
                                      <p:cBhvr>
                                        <p:cTn id="64" dur="1000" fill="hold"/>
                                        <p:tgtEl>
                                          <p:spTgt spid="2077699">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07769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build="p" bldLvl="2"/>
    </p:bldLst>
  </p:timing>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32680</TotalTime>
  <Words>3137</Words>
  <Application>Microsoft Office PowerPoint</Application>
  <PresentationFormat>On-screen Show (4:3)</PresentationFormat>
  <Paragraphs>335</Paragraphs>
  <Slides>46</Slides>
  <Notes>46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46</vt:i4>
      </vt:variant>
    </vt:vector>
  </HeadingPairs>
  <TitlesOfParts>
    <vt:vector size="58" baseType="lpstr">
      <vt:lpstr>Times New Roman</vt:lpstr>
      <vt:lpstr>Arial</vt:lpstr>
      <vt:lpstr>Arial Black</vt:lpstr>
      <vt:lpstr>Wingdings</vt:lpstr>
      <vt:lpstr>Comic Sans MS</vt:lpstr>
      <vt:lpstr>Symbol</vt:lpstr>
      <vt:lpstr>ＭＳ Ｐゴシック</vt:lpstr>
      <vt:lpstr>arny</vt:lpstr>
      <vt:lpstr>Microsoft Word Document</vt:lpstr>
      <vt:lpstr>Microsoft Equation 3.0</vt:lpstr>
      <vt:lpstr>Microsoft Equation</vt:lpstr>
      <vt:lpstr>MathType 5.0 Equation</vt:lpstr>
      <vt:lpstr>Chapter 17 Light and Image Formation</vt:lpstr>
      <vt:lpstr>Reflection and Refraction</vt:lpstr>
      <vt:lpstr>Reflection and Image Formation</vt:lpstr>
      <vt:lpstr>PowerPoint Presentation</vt:lpstr>
      <vt:lpstr>How is your image in a bathroom mirror produced?</vt:lpstr>
      <vt:lpstr>PowerPoint Presentation</vt:lpstr>
      <vt:lpstr>Reflection of light by a flat mirror</vt:lpstr>
      <vt:lpstr>Law of Reflection</vt:lpstr>
      <vt:lpstr>Back to the example of your reflection in the bathroom mirror...</vt:lpstr>
      <vt:lpstr>PowerPoint Presentation</vt:lpstr>
      <vt:lpstr>PowerPoint Presentation</vt:lpstr>
      <vt:lpstr>PowerPoint Presentation</vt:lpstr>
      <vt:lpstr>Objects A, B, and C lie in the next room hidden from direct view of the person in the diagram.  A plane mirror is placed on the wall of the passageway between the two rooms.  Which of the objects will the person be able to see in the mirror?</vt:lpstr>
      <vt:lpstr>Refraction of Light</vt:lpstr>
      <vt:lpstr>PowerPoint Presentation</vt:lpstr>
      <vt:lpstr>Law of Refraction</vt:lpstr>
      <vt:lpstr>Apparent Depth</vt:lpstr>
      <vt:lpstr>If you are standing on a bridge over a stream looking down at a fish that is 1 m below the surface, what is the apparent location of the fish? (The index of refraction of air is 1.00 and the index of refraction of water is 1.33.)</vt:lpstr>
      <vt:lpstr>A girl swimming underwater views a dragonfly hovering over her in the air.  The dragonfly appears to be 60 cm above the water surface.  What is the actual height of the dragonfly above the water? (The index of refraction of air is 1.00 and the index of refraction of water is 1.33.)</vt:lpstr>
      <vt:lpstr>Total Internal Reflection</vt:lpstr>
      <vt:lpstr>Dispersion</vt:lpstr>
      <vt:lpstr>How is a rainbow formed? Where should you look to see a rainbow?</vt:lpstr>
      <vt:lpstr>PowerPoint Presentation</vt:lpstr>
      <vt:lpstr>PowerPoint Presentation</vt:lpstr>
      <vt:lpstr>Look carefully at the rainbow again. Can you see a second, fainter rainbow farther from the center of the arc?</vt:lpstr>
      <vt:lpstr>PowerPoint Presentation</vt:lpstr>
      <vt:lpstr>Lenses and Image Formation</vt:lpstr>
      <vt:lpstr>PowerPoint Presentation</vt:lpstr>
      <vt:lpstr>PowerPoint Presentation</vt:lpstr>
      <vt:lpstr>An object 2 cm in height lies 10 cm to the left of a positive lens with a focal length of 20 cm. Where is the image located?</vt:lpstr>
      <vt:lpstr>An object 2 cm in height lies 10 cm to the left of a positive lens with a focal length of 20 cm. What is its magnification?</vt:lpstr>
      <vt:lpstr>PowerPoint Presentation</vt:lpstr>
      <vt:lpstr>PowerPoint Presentation</vt:lpstr>
      <vt:lpstr>Focusing Light with Curved Mirrors</vt:lpstr>
      <vt:lpstr>Focusing Light with Curved Mirrors</vt:lpstr>
      <vt:lpstr>PowerPoint Presentation</vt:lpstr>
      <vt:lpstr>PowerPoint Presentation</vt:lpstr>
      <vt:lpstr>An object lies 5 cm to the left of a concave mirror with a focal length of +10 cm. Where is the image located?   Is it real or virtual?</vt:lpstr>
      <vt:lpstr>PowerPoint Presentation</vt:lpstr>
      <vt:lpstr>PowerPoint Presentation</vt:lpstr>
      <vt:lpstr>Eyeglasses, Microscopes, and Telescopes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subject>Griffith Physics 7th</dc:subject>
  <dc:creator>edited by Brian Carter</dc:creator>
  <cp:lastModifiedBy>Maheswaranathan, Ponn</cp:lastModifiedBy>
  <cp:revision>98</cp:revision>
  <cp:lastPrinted>2006-03-07T20:21:09Z</cp:lastPrinted>
  <dcterms:created xsi:type="dcterms:W3CDTF">2006-01-07T22:20:33Z</dcterms:created>
  <dcterms:modified xsi:type="dcterms:W3CDTF">2014-06-17T18:54:16Z</dcterms:modified>
</cp:coreProperties>
</file>