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894" r:id="rId3"/>
    <p:sldId id="517" r:id="rId4"/>
    <p:sldId id="615" r:id="rId5"/>
    <p:sldId id="895" r:id="rId6"/>
    <p:sldId id="896" r:id="rId7"/>
    <p:sldId id="898" r:id="rId8"/>
    <p:sldId id="899" r:id="rId9"/>
    <p:sldId id="900" r:id="rId10"/>
    <p:sldId id="890" r:id="rId11"/>
    <p:sldId id="901" r:id="rId12"/>
    <p:sldId id="902" r:id="rId13"/>
    <p:sldId id="903" r:id="rId14"/>
    <p:sldId id="904" r:id="rId15"/>
    <p:sldId id="719" r:id="rId16"/>
    <p:sldId id="905" r:id="rId17"/>
    <p:sldId id="891" r:id="rId18"/>
    <p:sldId id="906" r:id="rId19"/>
    <p:sldId id="907" r:id="rId20"/>
    <p:sldId id="817" r:id="rId21"/>
    <p:sldId id="908" r:id="rId22"/>
    <p:sldId id="892" r:id="rId23"/>
    <p:sldId id="909" r:id="rId24"/>
    <p:sldId id="910" r:id="rId25"/>
    <p:sldId id="911" r:id="rId26"/>
    <p:sldId id="912" r:id="rId27"/>
    <p:sldId id="913" r:id="rId28"/>
    <p:sldId id="919" r:id="rId29"/>
    <p:sldId id="914" r:id="rId30"/>
    <p:sldId id="915" r:id="rId31"/>
    <p:sldId id="916" r:id="rId32"/>
    <p:sldId id="917" r:id="rId33"/>
    <p:sldId id="610" r:id="rId34"/>
    <p:sldId id="91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D772E"/>
    <a:srgbClr val="FA4F9F"/>
    <a:srgbClr val="EFFF5D"/>
    <a:srgbClr val="FFBF8A"/>
    <a:srgbClr val="FAA3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0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3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3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BD7D16-A85C-45D6-BA81-2CCD38F0CC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57C171-BE1A-44E9-A9AC-801DD1A5C4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5638B-D77E-4EB6-8713-A617F7AAAA99}" type="slidenum">
              <a:rPr lang="en-US"/>
              <a:pPr/>
              <a:t>1</a:t>
            </a:fld>
            <a:endParaRPr lang="en-US"/>
          </a:p>
        </p:txBody>
      </p:sp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466D1-D886-4E2C-A806-905E7DA72534}" type="slidenum">
              <a:rPr lang="en-US"/>
              <a:pPr/>
              <a:t>10</a:t>
            </a:fld>
            <a:endParaRPr lang="en-US"/>
          </a:p>
        </p:txBody>
      </p:sp>
      <p:sp>
        <p:nvSpPr>
          <p:cNvPr id="1536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7740E-7A7C-4CDE-949D-E2F4431C6E21}" type="slidenum">
              <a:rPr lang="en-US"/>
              <a:pPr/>
              <a:t>11</a:t>
            </a:fld>
            <a:endParaRPr lang="en-US"/>
          </a:p>
        </p:txBody>
      </p:sp>
      <p:sp>
        <p:nvSpPr>
          <p:cNvPr id="1558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376D9-BB8F-4803-BD1C-DD39196B97AD}" type="slidenum">
              <a:rPr lang="en-US"/>
              <a:pPr/>
              <a:t>12</a:t>
            </a:fld>
            <a:endParaRPr lang="en-US"/>
          </a:p>
        </p:txBody>
      </p:sp>
      <p:sp>
        <p:nvSpPr>
          <p:cNvPr id="1560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AC6E8-804E-4C22-A311-59AC5E283C55}" type="slidenum">
              <a:rPr lang="en-US"/>
              <a:pPr/>
              <a:t>13</a:t>
            </a:fld>
            <a:endParaRPr lang="en-US"/>
          </a:p>
        </p:txBody>
      </p:sp>
      <p:sp>
        <p:nvSpPr>
          <p:cNvPr id="1562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09E45-2E07-41C9-93B0-6A012A99B30A}" type="slidenum">
              <a:rPr lang="en-US"/>
              <a:pPr/>
              <a:t>14</a:t>
            </a:fld>
            <a:endParaRPr lang="en-US"/>
          </a:p>
        </p:txBody>
      </p:sp>
      <p:sp>
        <p:nvSpPr>
          <p:cNvPr id="1564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D5A08-6306-4796-91E7-35364C1D786B}" type="slidenum">
              <a:rPr lang="en-US"/>
              <a:pPr/>
              <a:t>15</a:t>
            </a:fld>
            <a:endParaRPr lang="en-US"/>
          </a:p>
        </p:txBody>
      </p:sp>
      <p:sp>
        <p:nvSpPr>
          <p:cNvPr id="1136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66725-B7CF-4D8E-B68C-0D269E08D968}" type="slidenum">
              <a:rPr lang="en-US"/>
              <a:pPr/>
              <a:t>16</a:t>
            </a:fld>
            <a:endParaRPr lang="en-US"/>
          </a:p>
        </p:txBody>
      </p:sp>
      <p:sp>
        <p:nvSpPr>
          <p:cNvPr id="1566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B0F26-973D-4E29-8910-7D6B886C2FF4}" type="slidenum">
              <a:rPr lang="en-US"/>
              <a:pPr/>
              <a:t>17</a:t>
            </a:fld>
            <a:endParaRPr lang="en-US"/>
          </a:p>
        </p:txBody>
      </p:sp>
      <p:sp>
        <p:nvSpPr>
          <p:cNvPr id="1538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AC5A6-03AB-4D71-AE6B-B1FAC4272C2C}" type="slidenum">
              <a:rPr lang="en-US"/>
              <a:pPr/>
              <a:t>18</a:t>
            </a:fld>
            <a:endParaRPr lang="en-US"/>
          </a:p>
        </p:txBody>
      </p:sp>
      <p:sp>
        <p:nvSpPr>
          <p:cNvPr id="1568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BD821-6037-469D-8FE2-D6510453AE68}" type="slidenum">
              <a:rPr lang="en-US"/>
              <a:pPr/>
              <a:t>19</a:t>
            </a:fld>
            <a:endParaRPr lang="en-US"/>
          </a:p>
        </p:txBody>
      </p:sp>
      <p:sp>
        <p:nvSpPr>
          <p:cNvPr id="1570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E94ED-8CD5-4AF4-8337-1C204A5B0E80}" type="slidenum">
              <a:rPr lang="en-US"/>
              <a:pPr/>
              <a:t>2</a:t>
            </a:fld>
            <a:endParaRPr lang="en-US"/>
          </a:p>
        </p:txBody>
      </p:sp>
      <p:sp>
        <p:nvSpPr>
          <p:cNvPr id="15441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41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3C892-81DD-4EDA-B061-6EC4B5267320}" type="slidenum">
              <a:rPr lang="en-US"/>
              <a:pPr/>
              <a:t>20</a:t>
            </a:fld>
            <a:endParaRPr lang="en-US"/>
          </a:p>
        </p:txBody>
      </p:sp>
      <p:sp>
        <p:nvSpPr>
          <p:cNvPr id="139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5219C-6B0A-40A0-876B-F2E008382E20}" type="slidenum">
              <a:rPr lang="en-US"/>
              <a:pPr/>
              <a:t>21</a:t>
            </a:fld>
            <a:endParaRPr lang="en-US"/>
          </a:p>
        </p:txBody>
      </p:sp>
      <p:sp>
        <p:nvSpPr>
          <p:cNvPr id="1572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4A1A12-E317-442C-B38B-0B193107FF20}" type="slidenum">
              <a:rPr lang="en-US"/>
              <a:pPr/>
              <a:t>22</a:t>
            </a:fld>
            <a:endParaRPr lang="en-US"/>
          </a:p>
        </p:txBody>
      </p:sp>
      <p:sp>
        <p:nvSpPr>
          <p:cNvPr id="1540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00CF1-3A4A-4C4C-B841-72C09BBED57F}" type="slidenum">
              <a:rPr lang="en-US"/>
              <a:pPr/>
              <a:t>23</a:t>
            </a:fld>
            <a:endParaRPr lang="en-US"/>
          </a:p>
        </p:txBody>
      </p:sp>
      <p:sp>
        <p:nvSpPr>
          <p:cNvPr id="1574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EF4F4-24F5-4E21-BC2E-71A1CEDAB5B1}" type="slidenum">
              <a:rPr lang="en-US"/>
              <a:pPr/>
              <a:t>24</a:t>
            </a:fld>
            <a:endParaRPr lang="en-US"/>
          </a:p>
        </p:txBody>
      </p:sp>
      <p:sp>
        <p:nvSpPr>
          <p:cNvPr id="1576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27778-06DB-4619-B449-591CA4B5A07C}" type="slidenum">
              <a:rPr lang="en-US"/>
              <a:pPr/>
              <a:t>25</a:t>
            </a:fld>
            <a:endParaRPr lang="en-US"/>
          </a:p>
        </p:txBody>
      </p:sp>
      <p:sp>
        <p:nvSpPr>
          <p:cNvPr id="1579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C4396-B6BE-447D-9FE3-3BD85B631EE1}" type="slidenum">
              <a:rPr lang="en-US"/>
              <a:pPr/>
              <a:t>26</a:t>
            </a:fld>
            <a:endParaRPr lang="en-US"/>
          </a:p>
        </p:txBody>
      </p:sp>
      <p:sp>
        <p:nvSpPr>
          <p:cNvPr id="1581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D6C78-FA7C-490E-9584-DF3775D0B6DF}" type="slidenum">
              <a:rPr lang="en-US"/>
              <a:pPr/>
              <a:t>27</a:t>
            </a:fld>
            <a:endParaRPr lang="en-US"/>
          </a:p>
        </p:txBody>
      </p:sp>
      <p:sp>
        <p:nvSpPr>
          <p:cNvPr id="1583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3BDA4-30A9-4305-AA64-A28575072948}" type="slidenum">
              <a:rPr lang="en-US"/>
              <a:pPr/>
              <a:t>28</a:t>
            </a:fld>
            <a:endParaRPr lang="en-US"/>
          </a:p>
        </p:txBody>
      </p:sp>
      <p:sp>
        <p:nvSpPr>
          <p:cNvPr id="1597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ACDB7-5AA3-46F7-B269-9F19E6C3C62C}" type="slidenum">
              <a:rPr lang="en-US"/>
              <a:pPr/>
              <a:t>29</a:t>
            </a:fld>
            <a:endParaRPr lang="en-US"/>
          </a:p>
        </p:txBody>
      </p:sp>
      <p:sp>
        <p:nvSpPr>
          <p:cNvPr id="1585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1F197-C4EB-4713-ADEA-5BD5948B83D1}" type="slidenum">
              <a:rPr lang="en-US"/>
              <a:pPr/>
              <a:t>3</a:t>
            </a:fld>
            <a:endParaRPr lang="en-US"/>
          </a:p>
        </p:txBody>
      </p:sp>
      <p:sp>
        <p:nvSpPr>
          <p:cNvPr id="5928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28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9C124-9E1F-4599-A306-E66A8598997C}" type="slidenum">
              <a:rPr lang="en-US"/>
              <a:pPr/>
              <a:t>30</a:t>
            </a:fld>
            <a:endParaRPr lang="en-US"/>
          </a:p>
        </p:txBody>
      </p:sp>
      <p:sp>
        <p:nvSpPr>
          <p:cNvPr id="1587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390EF-0714-48D0-A2FB-9A7B654AB200}" type="slidenum">
              <a:rPr lang="en-US"/>
              <a:pPr/>
              <a:t>31</a:t>
            </a:fld>
            <a:endParaRPr lang="en-US"/>
          </a:p>
        </p:txBody>
      </p:sp>
      <p:sp>
        <p:nvSpPr>
          <p:cNvPr id="1589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BBA8B-75D3-4F4A-B005-DC8A60ED62F8}" type="slidenum">
              <a:rPr lang="en-US"/>
              <a:pPr/>
              <a:t>32</a:t>
            </a:fld>
            <a:endParaRPr lang="en-US"/>
          </a:p>
        </p:txBody>
      </p:sp>
      <p:sp>
        <p:nvSpPr>
          <p:cNvPr id="1591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431E2-53B3-45CE-B01C-46533D454C1F}" type="slidenum">
              <a:rPr lang="en-US"/>
              <a:pPr/>
              <a:t>33</a:t>
            </a:fld>
            <a:endParaRPr lang="en-US"/>
          </a:p>
        </p:txBody>
      </p:sp>
      <p:sp>
        <p:nvSpPr>
          <p:cNvPr id="843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1A60C-E6FD-4EC8-9977-6C54AD914CD3}" type="slidenum">
              <a:rPr lang="en-US"/>
              <a:pPr/>
              <a:t>34</a:t>
            </a:fld>
            <a:endParaRPr lang="en-US"/>
          </a:p>
        </p:txBody>
      </p:sp>
      <p:sp>
        <p:nvSpPr>
          <p:cNvPr id="1593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CB48F-1B93-4C7B-AE6A-90F904F13865}" type="slidenum">
              <a:rPr lang="en-US"/>
              <a:pPr/>
              <a:t>4</a:t>
            </a:fld>
            <a:endParaRPr lang="en-US"/>
          </a:p>
        </p:txBody>
      </p:sp>
      <p:sp>
        <p:nvSpPr>
          <p:cNvPr id="854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C75E4-8CDC-4737-8F65-D6FCCF1C4A11}" type="slidenum">
              <a:rPr lang="en-US"/>
              <a:pPr/>
              <a:t>5</a:t>
            </a:fld>
            <a:endParaRPr lang="en-US"/>
          </a:p>
        </p:txBody>
      </p:sp>
      <p:sp>
        <p:nvSpPr>
          <p:cNvPr id="1546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079A6-595B-4CD4-8633-1D87A303AF8E}" type="slidenum">
              <a:rPr lang="en-US"/>
              <a:pPr/>
              <a:t>6</a:t>
            </a:fld>
            <a:endParaRPr lang="en-US"/>
          </a:p>
        </p:txBody>
      </p:sp>
      <p:sp>
        <p:nvSpPr>
          <p:cNvPr id="1548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1B206-A540-44C7-B71C-6AFD24D4F23F}" type="slidenum">
              <a:rPr lang="en-US"/>
              <a:pPr/>
              <a:t>7</a:t>
            </a:fld>
            <a:endParaRPr lang="en-US"/>
          </a:p>
        </p:txBody>
      </p:sp>
      <p:sp>
        <p:nvSpPr>
          <p:cNvPr id="15523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2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BE52A-1B03-4634-B7DB-04F90B4A7FE8}" type="slidenum">
              <a:rPr lang="en-US"/>
              <a:pPr/>
              <a:t>8</a:t>
            </a:fld>
            <a:endParaRPr lang="en-US"/>
          </a:p>
        </p:txBody>
      </p:sp>
      <p:sp>
        <p:nvSpPr>
          <p:cNvPr id="15544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44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D252F-D869-497A-921A-2163E341B6FB}" type="slidenum">
              <a:rPr lang="en-US"/>
              <a:pPr/>
              <a:t>9</a:t>
            </a:fld>
            <a:endParaRPr lang="en-US"/>
          </a:p>
        </p:txBody>
      </p:sp>
      <p:sp>
        <p:nvSpPr>
          <p:cNvPr id="15564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76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</p:spPr>
        </p:pic>
      </p:grpSp>
      <p:sp>
        <p:nvSpPr>
          <p:cNvPr id="6177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7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 typeface="Wingdings" pitchFamily="-6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79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180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81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D20A0D-7616-4458-9E6B-FC6B384FB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5120E-9179-47AD-BAC1-07C32DE20D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17C97-AE5E-46DA-97E4-D70C7C168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11030-635B-450B-8E57-DAB28373B8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D895D-EC3F-4721-8E4F-214EFD2113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BA79D-773D-4489-844B-87B3F780A3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D433B-A875-4015-8DC3-0309F29D6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43570-A47E-491C-B43E-627DDE04B4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32EB6-0B3A-4948-9EC8-CB407E5D9A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C1921-B604-4DE5-97C9-55AE3C577A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EEDCB-B8B8-4741-9719-179DED095F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50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51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52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203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0960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54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13488"/>
            <a:ext cx="155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C898FDEB-5478-4908-907F-773D555C881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-64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64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64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-64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133600"/>
            <a:ext cx="7239000" cy="1905000"/>
          </a:xfrm>
        </p:spPr>
        <p:txBody>
          <a:bodyPr/>
          <a:lstStyle/>
          <a:p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Chapter 10</a:t>
            </a:r>
            <a:b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 and Heat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3" name="Picture 5" descr="Griffith7e12tlm_n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1000"/>
            <a:ext cx="1905000" cy="24384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124200" y="5334000"/>
            <a:ext cx="261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Lecture PowerPoint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000">
                <a:latin typeface="Arial" charset="0"/>
                <a:ea typeface="ＭＳ Ｐゴシック" pitchFamily="-109" charset="-128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 and Specific Heat Capacity</a:t>
            </a:r>
          </a:p>
        </p:txBody>
      </p:sp>
      <p:sp>
        <p:nvSpPr>
          <p:cNvPr id="153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59436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-64" charset="2"/>
              <a:buChar char="Ø"/>
            </a:pPr>
            <a:r>
              <a:rPr lang="en-US" sz="2800"/>
              <a:t>What happens when objects or fluids at different temperatures come in contact with one another?</a:t>
            </a:r>
          </a:p>
          <a:p>
            <a:pPr lvl="1">
              <a:lnSpc>
                <a:spcPct val="80000"/>
              </a:lnSpc>
              <a:buFont typeface="Wingdings" pitchFamily="-64" charset="2"/>
              <a:buChar char="Ø"/>
            </a:pPr>
            <a:r>
              <a:rPr lang="en-US" sz="2400"/>
              <a:t>The colder object gets hotter, and the hotter object gets colder, until they both reach the same temperature.</a:t>
            </a:r>
          </a:p>
          <a:p>
            <a:pPr lvl="1">
              <a:lnSpc>
                <a:spcPct val="80000"/>
              </a:lnSpc>
              <a:buFont typeface="Wingdings" pitchFamily="-64" charset="2"/>
              <a:buChar char="Ø"/>
            </a:pPr>
            <a:r>
              <a:rPr lang="en-US" sz="2400"/>
              <a:t>What is it that flows between the objects to account for this?</a:t>
            </a:r>
          </a:p>
          <a:p>
            <a:pPr>
              <a:lnSpc>
                <a:spcPct val="80000"/>
              </a:lnSpc>
            </a:pPr>
            <a:r>
              <a:rPr lang="en-US" sz="2800"/>
              <a:t>We use the term </a:t>
            </a:r>
            <a:r>
              <a:rPr lang="en-US" sz="2800" b="1" i="1">
                <a:solidFill>
                  <a:schemeClr val="accent1"/>
                </a:solidFill>
              </a:rPr>
              <a:t>heat</a:t>
            </a:r>
            <a:r>
              <a:rPr lang="en-US" sz="2800"/>
              <a:t> for this quantity.</a:t>
            </a:r>
          </a:p>
        </p:txBody>
      </p:sp>
      <p:pic>
        <p:nvPicPr>
          <p:cNvPr id="1534983" name="Picture 7" descr="10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800" y="2133600"/>
            <a:ext cx="3251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4979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431925"/>
          </a:xfrm>
        </p:spPr>
        <p:txBody>
          <a:bodyPr/>
          <a:lstStyle/>
          <a:p>
            <a:r>
              <a:rPr lang="en-US"/>
              <a:t>Heat and Specific Heat Capacity</a:t>
            </a:r>
          </a:p>
        </p:txBody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763000" cy="213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Heat flow is a form of energy transfer between objects.</a:t>
            </a:r>
          </a:p>
          <a:p>
            <a:pPr>
              <a:lnSpc>
                <a:spcPct val="80000"/>
              </a:lnSpc>
            </a:pPr>
            <a:r>
              <a:rPr lang="en-US" sz="2800"/>
              <a:t>One-hundred grams of room-temperature water is more effective than 100 grams of room-temperature steel shot in cooling a hot cup of water.</a:t>
            </a:r>
          </a:p>
        </p:txBody>
      </p:sp>
      <p:pic>
        <p:nvPicPr>
          <p:cNvPr id="1557510" name="Picture 6" descr="10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41910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57511" name="Rectangle 7"/>
          <p:cNvSpPr>
            <a:spLocks noChangeArrowheads="1"/>
          </p:cNvSpPr>
          <p:nvPr/>
        </p:nvSpPr>
        <p:spPr bwMode="auto">
          <a:xfrm>
            <a:off x="4648200" y="4191000"/>
            <a:ext cx="43434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tx2"/>
              </a:buClr>
              <a:buSzPct val="70000"/>
              <a:buFont typeface="Wingdings" pitchFamily="-64" charset="2"/>
              <a:buChar char="l"/>
            </a:pPr>
            <a:r>
              <a:rPr lang="en-US">
                <a:latin typeface="Arial" charset="0"/>
              </a:rPr>
              <a:t>Steel has a lower </a:t>
            </a:r>
            <a:r>
              <a:rPr lang="en-US" b="1" i="1">
                <a:solidFill>
                  <a:schemeClr val="accent1"/>
                </a:solidFill>
                <a:latin typeface="Arial" charset="0"/>
              </a:rPr>
              <a:t>specific heat capacity</a:t>
            </a:r>
            <a:r>
              <a:rPr lang="en-US">
                <a:latin typeface="Arial" charset="0"/>
              </a:rPr>
              <a:t> than water.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4" charset="2"/>
              <a:buChar char="l"/>
            </a:pPr>
            <a:r>
              <a:rPr lang="en-US">
                <a:latin typeface="Arial" charset="0"/>
              </a:rPr>
              <a:t>The </a:t>
            </a:r>
            <a:r>
              <a:rPr lang="en-US" b="1" i="1">
                <a:solidFill>
                  <a:schemeClr val="accent1"/>
                </a:solidFill>
                <a:latin typeface="Arial" charset="0"/>
              </a:rPr>
              <a:t>specific heat capacity</a:t>
            </a:r>
            <a:r>
              <a:rPr lang="en-US">
                <a:latin typeface="Arial" charset="0"/>
              </a:rPr>
              <a:t> of a material is the relative amount of heat needed to raise its temperature.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7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7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7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57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507" grpId="0" build="p" bldLvl="2"/>
      <p:bldP spid="15575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647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</a:t>
            </a:r>
            <a:r>
              <a:rPr lang="en-US" sz="2800" b="1" i="1">
                <a:solidFill>
                  <a:schemeClr val="accent1"/>
                </a:solidFill>
              </a:rPr>
              <a:t>specific heat capacity</a:t>
            </a:r>
            <a:r>
              <a:rPr lang="en-US" sz="2800"/>
              <a:t> of a material is the quantity of heat needed to change a unit mass of the material by a unit amount in temperature.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For example, to change 1 gram by 1 Celsius degree.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It is a property of the material, determined by experiment.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 specific heat capacity of water is 1 cal/g</a:t>
            </a:r>
            <a:r>
              <a:rPr lang="en-US" sz="2400">
                <a:sym typeface="Symbol" pitchFamily="28" charset="2"/>
              </a:rPr>
              <a:t>C: it takes 1 </a:t>
            </a:r>
            <a:r>
              <a:rPr lang="en-US" sz="2400" b="1" i="1">
                <a:solidFill>
                  <a:schemeClr val="accent1"/>
                </a:solidFill>
                <a:sym typeface="Symbol" pitchFamily="28" charset="2"/>
              </a:rPr>
              <a:t>calorie</a:t>
            </a:r>
            <a:r>
              <a:rPr lang="en-US" sz="2400">
                <a:sym typeface="Symbol" pitchFamily="28" charset="2"/>
              </a:rPr>
              <a:t> of heat to raise the temperature of 1 gram of water by 1C.</a:t>
            </a:r>
          </a:p>
          <a:p>
            <a:pPr>
              <a:lnSpc>
                <a:spcPct val="80000"/>
              </a:lnSpc>
            </a:pPr>
            <a:r>
              <a:rPr lang="en-US" sz="2800">
                <a:sym typeface="Symbol" pitchFamily="28" charset="2"/>
              </a:rPr>
              <a:t>We can then calculate how much heat must be absorbed by a material to change its temperature by a given amount:</a:t>
            </a:r>
          </a:p>
          <a:p>
            <a:pPr>
              <a:lnSpc>
                <a:spcPct val="80000"/>
              </a:lnSpc>
              <a:buFont typeface="Wingdings" pitchFamily="-64" charset="2"/>
              <a:buNone/>
            </a:pPr>
            <a:r>
              <a:rPr lang="en-US" sz="2800">
                <a:sym typeface="Symbol" pitchFamily="28" charset="2"/>
              </a:rPr>
              <a:t>	</a:t>
            </a:r>
            <a:r>
              <a:rPr lang="en-US" sz="2800" b="1" i="1">
                <a:solidFill>
                  <a:srgbClr val="FAA368"/>
                </a:solidFill>
                <a:latin typeface="Times New Roman" pitchFamily="-64" charset="0"/>
              </a:rPr>
              <a:t>Q = mc</a:t>
            </a:r>
            <a:r>
              <a:rPr lang="en-US" sz="2800" b="1" i="1">
                <a:solidFill>
                  <a:srgbClr val="FAA368"/>
                </a:solidFill>
                <a:latin typeface="Times New Roman" pitchFamily="-64" charset="0"/>
                <a:sym typeface="Symbol" pitchFamily="28" charset="2"/>
              </a:rPr>
              <a:t>T     </a:t>
            </a:r>
            <a:r>
              <a:rPr lang="en-US" sz="2800" b="1">
                <a:solidFill>
                  <a:srgbClr val="FAA368"/>
                </a:solidFill>
                <a:latin typeface="Times New Roman" pitchFamily="-64" charset="0"/>
                <a:sym typeface="Symbol" pitchFamily="28" charset="2"/>
              </a:rPr>
              <a:t>where</a:t>
            </a:r>
            <a:r>
              <a:rPr lang="en-US" sz="2800" b="1" i="1">
                <a:solidFill>
                  <a:srgbClr val="FAA368"/>
                </a:solidFill>
                <a:latin typeface="Times New Roman" pitchFamily="-64" charset="0"/>
                <a:sym typeface="Symbol" pitchFamily="28" charset="2"/>
              </a:rPr>
              <a:t>	Q = </a:t>
            </a:r>
            <a:r>
              <a:rPr lang="en-US" sz="2800" b="1">
                <a:solidFill>
                  <a:srgbClr val="FAA368"/>
                </a:solidFill>
                <a:latin typeface="Times New Roman" pitchFamily="-64" charset="0"/>
                <a:sym typeface="Symbol" pitchFamily="28" charset="2"/>
              </a:rPr>
              <a:t>quantity of heat</a:t>
            </a:r>
            <a:endParaRPr lang="en-US" sz="2800" b="1" i="1">
              <a:solidFill>
                <a:srgbClr val="FAA368"/>
              </a:solidFill>
              <a:latin typeface="Times New Roman" pitchFamily="-64" charset="0"/>
              <a:sym typeface="Symbol" pitchFamily="28" charset="2"/>
            </a:endParaRPr>
          </a:p>
          <a:p>
            <a:pPr>
              <a:lnSpc>
                <a:spcPct val="80000"/>
              </a:lnSpc>
              <a:buFont typeface="Wingdings" pitchFamily="-64" charset="2"/>
              <a:buNone/>
            </a:pPr>
            <a:r>
              <a:rPr lang="en-US" sz="2800" b="1" i="1">
                <a:solidFill>
                  <a:srgbClr val="FAA368"/>
                </a:solidFill>
                <a:latin typeface="Times New Roman" pitchFamily="-64" charset="0"/>
                <a:sym typeface="Symbol" pitchFamily="28" charset="2"/>
              </a:rPr>
              <a:t>					m = </a:t>
            </a:r>
            <a:r>
              <a:rPr lang="en-US" sz="2800" b="1">
                <a:solidFill>
                  <a:srgbClr val="FAA368"/>
                </a:solidFill>
                <a:latin typeface="Times New Roman" pitchFamily="-64" charset="0"/>
                <a:sym typeface="Symbol" pitchFamily="28" charset="2"/>
              </a:rPr>
              <a:t>mass</a:t>
            </a:r>
            <a:endParaRPr lang="en-US" sz="2800" b="1" i="1">
              <a:solidFill>
                <a:srgbClr val="FAA368"/>
              </a:solidFill>
              <a:latin typeface="Times New Roman" pitchFamily="-64" charset="0"/>
              <a:sym typeface="Symbol" pitchFamily="28" charset="2"/>
            </a:endParaRPr>
          </a:p>
          <a:p>
            <a:pPr>
              <a:lnSpc>
                <a:spcPct val="80000"/>
              </a:lnSpc>
              <a:buFont typeface="Wingdings" pitchFamily="-64" charset="2"/>
              <a:buNone/>
            </a:pPr>
            <a:r>
              <a:rPr lang="en-US" sz="2800" b="1" i="1">
                <a:solidFill>
                  <a:srgbClr val="FAA368"/>
                </a:solidFill>
                <a:latin typeface="Times New Roman" pitchFamily="-64" charset="0"/>
                <a:sym typeface="Symbol" pitchFamily="28" charset="2"/>
              </a:rPr>
              <a:t>					c = </a:t>
            </a:r>
            <a:r>
              <a:rPr lang="en-US" sz="2800" b="1">
                <a:solidFill>
                  <a:srgbClr val="FAA368"/>
                </a:solidFill>
                <a:latin typeface="Times New Roman" pitchFamily="-64" charset="0"/>
                <a:sym typeface="Symbol" pitchFamily="28" charset="2"/>
              </a:rPr>
              <a:t>specific heat capacity</a:t>
            </a:r>
          </a:p>
          <a:p>
            <a:pPr>
              <a:lnSpc>
                <a:spcPct val="80000"/>
              </a:lnSpc>
              <a:buFont typeface="Wingdings" pitchFamily="-64" charset="2"/>
              <a:buNone/>
            </a:pPr>
            <a:r>
              <a:rPr lang="en-US" sz="2800" b="1" i="1">
                <a:solidFill>
                  <a:srgbClr val="FAA368"/>
                </a:solidFill>
                <a:latin typeface="Times New Roman" pitchFamily="-64" charset="0"/>
                <a:sym typeface="Symbol" pitchFamily="28" charset="2"/>
              </a:rPr>
              <a:t>					T = </a:t>
            </a:r>
            <a:r>
              <a:rPr lang="en-US" sz="2800" b="1">
                <a:solidFill>
                  <a:srgbClr val="FAA368"/>
                </a:solidFill>
                <a:latin typeface="Times New Roman" pitchFamily="-64" charset="0"/>
                <a:sym typeface="Symbol" pitchFamily="28" charset="2"/>
              </a:rPr>
              <a:t>change in temperature</a:t>
            </a:r>
            <a:endParaRPr lang="en-US" sz="2800" b="1" i="1">
              <a:solidFill>
                <a:srgbClr val="FAA368"/>
              </a:solidFill>
              <a:latin typeface="Times New Roman" pitchFamily="-64" charset="0"/>
              <a:sym typeface="Symbol" pitchFamily="2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5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5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5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5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5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5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5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5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5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9555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647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When two objects at different temperatures are placed in contact, heat will flow from the object with the higher temperature to the object with the lower temperature.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sz="2800"/>
              <a:t>Heat added increases temperature, and heat removed decreases temperature.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/>
              <a:t>Heat and temperature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Font typeface="Wingdings" pitchFamily="-64" charset="2"/>
              <a:buNone/>
            </a:pPr>
            <a:r>
              <a:rPr lang="en-US" sz="2800"/>
              <a:t>	are not the same.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/>
              <a:t>Temperature is a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-64" charset="2"/>
              <a:buNone/>
            </a:pPr>
            <a:r>
              <a:rPr lang="en-US" sz="2800"/>
              <a:t>	quantity that tells us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-64" charset="2"/>
              <a:buNone/>
            </a:pPr>
            <a:r>
              <a:rPr lang="en-US" sz="2800"/>
              <a:t>	which direction the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-64" charset="2"/>
              <a:buNone/>
            </a:pPr>
            <a:r>
              <a:rPr lang="en-US" sz="2800"/>
              <a:t>	heat will flow.</a:t>
            </a:r>
            <a:endParaRPr lang="en-US" sz="2800">
              <a:sym typeface="Symbol" pitchFamily="28" charset="2"/>
            </a:endParaRPr>
          </a:p>
        </p:txBody>
      </p:sp>
      <p:pic>
        <p:nvPicPr>
          <p:cNvPr id="1561603" name="Picture 3" descr="10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05113"/>
            <a:ext cx="473392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1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1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1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1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61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61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61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61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61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61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61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61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61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61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1602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686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When an object goes through a </a:t>
            </a:r>
            <a:r>
              <a:rPr lang="en-US" sz="2800" b="1" i="1">
                <a:solidFill>
                  <a:schemeClr val="accent1"/>
                </a:solidFill>
              </a:rPr>
              <a:t>change of phase</a:t>
            </a:r>
            <a:r>
              <a:rPr lang="en-US" sz="2800"/>
              <a:t> or state, heat is added or removed without changing the temperature.  Instead, the </a:t>
            </a:r>
            <a:r>
              <a:rPr lang="en-US" sz="2800" b="1" i="1">
                <a:solidFill>
                  <a:schemeClr val="accent1"/>
                </a:solidFill>
              </a:rPr>
              <a:t>state of matter</a:t>
            </a:r>
            <a:r>
              <a:rPr lang="en-US" sz="2800"/>
              <a:t> changes: solid to liquid, for example.</a:t>
            </a:r>
          </a:p>
          <a:p>
            <a:pPr>
              <a:lnSpc>
                <a:spcPct val="80000"/>
              </a:lnSpc>
            </a:pPr>
            <a:r>
              <a:rPr lang="en-US" sz="2800"/>
              <a:t>The amount of heat needed per unit mass to produce a phase change is called the </a:t>
            </a:r>
            <a:r>
              <a:rPr lang="en-US" sz="2800" b="1" i="1">
                <a:solidFill>
                  <a:schemeClr val="accent1"/>
                </a:solidFill>
              </a:rPr>
              <a:t>latent heat</a:t>
            </a:r>
            <a:r>
              <a:rPr lang="en-US" sz="280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 latent heat of fusion of water corresponds to the amount of heat needed to melt one gram of ice.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 latent heat of vaporization of water corresponds to the amount of heat needed to turn one gram of water into steam.</a:t>
            </a:r>
          </a:p>
        </p:txBody>
      </p:sp>
      <p:sp>
        <p:nvSpPr>
          <p:cNvPr id="1563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431925"/>
          </a:xfrm>
          <a:noFill/>
          <a:ln/>
        </p:spPr>
        <p:txBody>
          <a:bodyPr/>
          <a:lstStyle/>
          <a:p>
            <a:r>
              <a:rPr lang="en-US"/>
              <a:t>Phase Changes and Latent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3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3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3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3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3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3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3650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2528888"/>
          </a:xfrm>
          <a:noFill/>
        </p:spPr>
        <p:txBody>
          <a:bodyPr/>
          <a:lstStyle/>
          <a:p>
            <a:r>
              <a:rPr lang="en-US" sz="3200">
                <a:solidFill>
                  <a:srgbClr val="EFFF5D"/>
                </a:solidFill>
                <a:latin typeface="Comic Sans MS" pitchFamily="-64" charset="0"/>
              </a:rPr>
              <a:t>If the specific heat capacity of ice is 0.5 cal/g</a:t>
            </a:r>
            <a:r>
              <a:rPr lang="en-US" sz="3200">
                <a:solidFill>
                  <a:srgbClr val="EFFF5D"/>
                </a:solidFill>
                <a:latin typeface="Symbol" pitchFamily="28" charset="2"/>
                <a:sym typeface="Symbol" pitchFamily="28" charset="2"/>
              </a:rPr>
              <a:t> </a:t>
            </a:r>
            <a:r>
              <a:rPr lang="en-US" sz="3200">
                <a:solidFill>
                  <a:srgbClr val="EFFF5D"/>
                </a:solidFill>
                <a:latin typeface="Comic Sans MS" pitchFamily="-64" charset="0"/>
              </a:rPr>
              <a:t>°C, how much heat would have to be added to 200 g of ice, initially at a temperature of -10°C, to raise the ice to the melting point?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33800"/>
            <a:ext cx="2590800" cy="1752600"/>
          </a:xfrm>
        </p:spPr>
        <p:txBody>
          <a:bodyPr/>
          <a:lstStyle/>
          <a:p>
            <a:pPr marL="609600" indent="-609600">
              <a:lnSpc>
                <a:spcPct val="100000"/>
              </a:lnSpc>
              <a:buClr>
                <a:schemeClr val="tx2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-64" charset="0"/>
              </a:rPr>
              <a:t>1,000 cal</a:t>
            </a:r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-64" charset="0"/>
              </a:rPr>
              <a:t>2,000 cal</a:t>
            </a:r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-64" charset="0"/>
              </a:rPr>
              <a:t>4,000 cal</a:t>
            </a:r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-64" charset="0"/>
              </a:rPr>
              <a:t>0 cal</a:t>
            </a:r>
          </a:p>
        </p:txBody>
      </p:sp>
      <p:sp>
        <p:nvSpPr>
          <p:cNvPr id="1135622" name="Text Box 6"/>
          <p:cNvSpPr txBox="1">
            <a:spLocks noChangeArrowheads="1"/>
          </p:cNvSpPr>
          <p:nvPr/>
        </p:nvSpPr>
        <p:spPr bwMode="auto">
          <a:xfrm>
            <a:off x="3124200" y="3200400"/>
            <a:ext cx="5715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Symbol" pitchFamily="28" charset="2"/>
              <a:buNone/>
            </a:pPr>
            <a:r>
              <a:rPr lang="en-US" i="1"/>
              <a:t>m</a:t>
            </a:r>
            <a:r>
              <a:rPr lang="en-US">
                <a:latin typeface="Arial" charset="0"/>
                <a:sym typeface="Symbol" pitchFamily="28" charset="2"/>
              </a:rPr>
              <a:t> = 200 g				</a:t>
            </a:r>
          </a:p>
          <a:p>
            <a:pPr marL="457200" indent="-457200">
              <a:buFont typeface="Symbol" pitchFamily="28" charset="2"/>
              <a:buNone/>
            </a:pPr>
            <a:r>
              <a:rPr lang="en-US" i="1"/>
              <a:t>c</a:t>
            </a:r>
            <a:r>
              <a:rPr lang="en-US">
                <a:latin typeface="Arial" charset="0"/>
                <a:sym typeface="Symbol" pitchFamily="28" charset="2"/>
              </a:rPr>
              <a:t> = 0.5 </a:t>
            </a:r>
            <a:r>
              <a:rPr lang="en-US">
                <a:latin typeface="Arial" charset="0"/>
              </a:rPr>
              <a:t>cal/g</a:t>
            </a:r>
            <a:r>
              <a:rPr lang="en-US">
                <a:latin typeface="Symbol" pitchFamily="28" charset="2"/>
                <a:sym typeface="Symbol" pitchFamily="28" charset="2"/>
              </a:rPr>
              <a:t> </a:t>
            </a:r>
            <a:r>
              <a:rPr lang="en-US">
                <a:latin typeface="Arial" charset="0"/>
              </a:rPr>
              <a:t>°C</a:t>
            </a:r>
          </a:p>
          <a:p>
            <a:pPr marL="457200" indent="-457200">
              <a:buFont typeface="Symbol" pitchFamily="28" charset="2"/>
              <a:buNone/>
            </a:pPr>
            <a:r>
              <a:rPr lang="en-US" i="1"/>
              <a:t>T</a:t>
            </a:r>
            <a:r>
              <a:rPr lang="en-US">
                <a:latin typeface="Arial" charset="0"/>
              </a:rPr>
              <a:t> = -10°C			</a:t>
            </a:r>
          </a:p>
          <a:p>
            <a:pPr marL="457200" indent="-457200">
              <a:buFont typeface="Symbol" pitchFamily="28" charset="2"/>
              <a:buNone/>
            </a:pPr>
            <a:endParaRPr lang="en-US" i="1"/>
          </a:p>
          <a:p>
            <a:pPr marL="457200" indent="-457200">
              <a:buClr>
                <a:schemeClr val="tx2"/>
              </a:buClr>
              <a:buSzPct val="85000"/>
              <a:buFont typeface="Arial" charset="0"/>
              <a:buAutoNum type="alphaLcParenR"/>
            </a:pPr>
            <a:r>
              <a:rPr lang="en-US" i="1"/>
              <a:t>Q</a:t>
            </a:r>
            <a:r>
              <a:rPr lang="en-US">
                <a:latin typeface="Arial" charset="0"/>
              </a:rPr>
              <a:t> = </a:t>
            </a:r>
            <a:r>
              <a:rPr lang="en-US" i="1"/>
              <a:t>mc</a:t>
            </a:r>
            <a:r>
              <a:rPr lang="en-US" i="1">
                <a:sym typeface="Symbol" pitchFamily="28" charset="2"/>
              </a:rPr>
              <a:t>T</a:t>
            </a:r>
            <a:r>
              <a:rPr lang="en-US">
                <a:latin typeface="Arial" charset="0"/>
              </a:rPr>
              <a:t> </a:t>
            </a:r>
          </a:p>
          <a:p>
            <a:pPr marL="457200" indent="-457200">
              <a:buFont typeface="Symbol" pitchFamily="28" charset="2"/>
              <a:buNone/>
            </a:pPr>
            <a:r>
              <a:rPr lang="en-US">
                <a:latin typeface="Arial" charset="0"/>
              </a:rPr>
              <a:t>	= (200 g)(</a:t>
            </a:r>
            <a:r>
              <a:rPr lang="en-US">
                <a:latin typeface="Arial" charset="0"/>
                <a:sym typeface="Symbol" pitchFamily="28" charset="2"/>
              </a:rPr>
              <a:t>0.5 </a:t>
            </a:r>
            <a:r>
              <a:rPr lang="en-US">
                <a:latin typeface="Arial" charset="0"/>
              </a:rPr>
              <a:t>cal/g</a:t>
            </a:r>
            <a:r>
              <a:rPr lang="en-US">
                <a:latin typeface="Symbol" pitchFamily="28" charset="2"/>
                <a:sym typeface="Symbol" pitchFamily="28" charset="2"/>
              </a:rPr>
              <a:t> </a:t>
            </a:r>
            <a:r>
              <a:rPr lang="en-US">
                <a:latin typeface="Arial" charset="0"/>
              </a:rPr>
              <a:t>°C)(10°C) 		= </a:t>
            </a:r>
            <a:r>
              <a:rPr lang="en-US">
                <a:solidFill>
                  <a:srgbClr val="FA4F9F"/>
                </a:solidFill>
                <a:latin typeface="Arial" charset="0"/>
              </a:rPr>
              <a:t>1,000 cal </a:t>
            </a:r>
          </a:p>
          <a:p>
            <a:pPr marL="457200" indent="-457200">
              <a:buFont typeface="Symbol" pitchFamily="28" charset="2"/>
              <a:buNone/>
            </a:pPr>
            <a:r>
              <a:rPr lang="en-US">
                <a:solidFill>
                  <a:srgbClr val="FA4F9F"/>
                </a:solidFill>
                <a:latin typeface="Arial" charset="0"/>
              </a:rPr>
              <a:t>(heat required to raise the temperature)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56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56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2528888"/>
          </a:xfrm>
          <a:noFill/>
        </p:spPr>
        <p:txBody>
          <a:bodyPr/>
          <a:lstStyle/>
          <a:p>
            <a:r>
              <a:rPr lang="en-US" sz="3200">
                <a:solidFill>
                  <a:srgbClr val="EFFF5D"/>
                </a:solidFill>
                <a:latin typeface="Comic Sans MS" pitchFamily="-64" charset="0"/>
              </a:rPr>
              <a:t>If the specific heat capacity of ice is 0.5 cal/g</a:t>
            </a:r>
            <a:r>
              <a:rPr lang="en-US" sz="3200">
                <a:solidFill>
                  <a:srgbClr val="EFFF5D"/>
                </a:solidFill>
                <a:latin typeface="Symbol" pitchFamily="28" charset="2"/>
                <a:sym typeface="Symbol" pitchFamily="28" charset="2"/>
              </a:rPr>
              <a:t> </a:t>
            </a:r>
            <a:r>
              <a:rPr lang="en-US" sz="3200">
                <a:solidFill>
                  <a:srgbClr val="EFFF5D"/>
                </a:solidFill>
                <a:latin typeface="Comic Sans MS" pitchFamily="-64" charset="0"/>
              </a:rPr>
              <a:t>°C, how much heat would have to be added to 200 g of ice, initially at a temperature of -10°C, to completely melt the ice?</a:t>
            </a:r>
          </a:p>
        </p:txBody>
      </p:sp>
      <p:sp>
        <p:nvSpPr>
          <p:cNvPr id="156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33800"/>
            <a:ext cx="2590800" cy="1752600"/>
          </a:xfrm>
        </p:spPr>
        <p:txBody>
          <a:bodyPr/>
          <a:lstStyle/>
          <a:p>
            <a:pPr marL="609600" indent="-609600">
              <a:lnSpc>
                <a:spcPct val="100000"/>
              </a:lnSpc>
              <a:buClr>
                <a:schemeClr val="tx2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-64" charset="0"/>
              </a:rPr>
              <a:t>1,000 cal</a:t>
            </a:r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-64" charset="0"/>
              </a:rPr>
              <a:t>14,000 cal</a:t>
            </a:r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-64" charset="0"/>
              </a:rPr>
              <a:t>16,000 cal</a:t>
            </a:r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-64" charset="0"/>
              </a:rPr>
              <a:t>17,000 cal</a:t>
            </a:r>
          </a:p>
        </p:txBody>
      </p:sp>
      <p:sp>
        <p:nvSpPr>
          <p:cNvPr id="1565701" name="Text Box 5"/>
          <p:cNvSpPr txBox="1">
            <a:spLocks noChangeArrowheads="1"/>
          </p:cNvSpPr>
          <p:nvPr/>
        </p:nvSpPr>
        <p:spPr bwMode="auto">
          <a:xfrm>
            <a:off x="2590800" y="3200400"/>
            <a:ext cx="6248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Symbol" pitchFamily="28" charset="2"/>
              <a:buNone/>
            </a:pPr>
            <a:r>
              <a:rPr lang="en-US" i="1"/>
              <a:t>L</a:t>
            </a:r>
            <a:r>
              <a:rPr lang="en-US" i="1" baseline="-25000"/>
              <a:t>f</a:t>
            </a:r>
            <a:r>
              <a:rPr lang="en-US">
                <a:latin typeface="Arial" charset="0"/>
                <a:sym typeface="Symbol" pitchFamily="28" charset="2"/>
              </a:rPr>
              <a:t> = 80 cal/g		 </a:t>
            </a:r>
            <a:r>
              <a:rPr lang="en-US" i="1"/>
              <a:t>Q</a:t>
            </a:r>
            <a:r>
              <a:rPr lang="en-US">
                <a:latin typeface="Arial" charset="0"/>
              </a:rPr>
              <a:t> = </a:t>
            </a:r>
            <a:r>
              <a:rPr lang="en-US" i="1"/>
              <a:t>mL</a:t>
            </a:r>
            <a:r>
              <a:rPr lang="en-US" i="1" baseline="-25000"/>
              <a:t>f</a:t>
            </a:r>
            <a:r>
              <a:rPr lang="en-US">
                <a:latin typeface="Arial" charset="0"/>
              </a:rPr>
              <a:t> </a:t>
            </a:r>
          </a:p>
          <a:p>
            <a:pPr marL="457200" indent="-457200">
              <a:buFont typeface="Symbol" pitchFamily="28" charset="2"/>
              <a:buNone/>
            </a:pPr>
            <a:r>
              <a:rPr lang="en-US">
                <a:latin typeface="Arial" charset="0"/>
              </a:rPr>
              <a:t>			= (200 g)(</a:t>
            </a:r>
            <a:r>
              <a:rPr lang="en-US">
                <a:latin typeface="Arial" charset="0"/>
                <a:sym typeface="Symbol" pitchFamily="28" charset="2"/>
              </a:rPr>
              <a:t>80 cal/g</a:t>
            </a:r>
            <a:r>
              <a:rPr lang="en-US">
                <a:latin typeface="Arial" charset="0"/>
              </a:rPr>
              <a:t>) 				= </a:t>
            </a:r>
            <a:r>
              <a:rPr lang="en-US">
                <a:solidFill>
                  <a:srgbClr val="FA4F9F"/>
                </a:solidFill>
                <a:latin typeface="Arial" charset="0"/>
              </a:rPr>
              <a:t>16,000 cal</a:t>
            </a:r>
          </a:p>
          <a:p>
            <a:pPr marL="457200" indent="-457200">
              <a:buFont typeface="Symbol" pitchFamily="28" charset="2"/>
              <a:buNone/>
            </a:pPr>
            <a:r>
              <a:rPr lang="en-US">
                <a:solidFill>
                  <a:srgbClr val="FA4F9F"/>
                </a:solidFill>
                <a:latin typeface="Arial" charset="0"/>
              </a:rPr>
              <a:t>		(heat required to melt the ice) </a:t>
            </a:r>
            <a:r>
              <a:rPr lang="en-US">
                <a:latin typeface="Arial" charset="0"/>
                <a:sym typeface="Symbol" pitchFamily="28" charset="2"/>
              </a:rPr>
              <a:t>				</a:t>
            </a:r>
          </a:p>
          <a:p>
            <a:pPr marL="457200" indent="-457200">
              <a:buClr>
                <a:schemeClr val="tx2"/>
              </a:buClr>
              <a:buSzPct val="85000"/>
              <a:buFont typeface="Arial" charset="0"/>
              <a:buAutoNum type="alphaLcParenR" startAt="4"/>
            </a:pPr>
            <a:r>
              <a:rPr lang="en-US">
                <a:latin typeface="Arial" charset="0"/>
              </a:rPr>
              <a:t>Total heat required to raise the ice to 0°C and then to melt the ice is:		</a:t>
            </a:r>
          </a:p>
          <a:p>
            <a:pPr marL="457200" indent="-457200">
              <a:buFont typeface="Symbol" pitchFamily="28" charset="2"/>
              <a:buNone/>
            </a:pPr>
            <a:r>
              <a:rPr lang="en-US">
                <a:latin typeface="Arial" charset="0"/>
              </a:rPr>
              <a:t>1,000 cal + 16,000 cal =</a:t>
            </a:r>
            <a:r>
              <a:rPr lang="en-US">
                <a:solidFill>
                  <a:srgbClr val="FA4F9F"/>
                </a:solidFill>
                <a:latin typeface="Arial" charset="0"/>
              </a:rPr>
              <a:t> 17,000 cal </a:t>
            </a:r>
            <a:r>
              <a:rPr lang="en-US">
                <a:latin typeface="Arial" charset="0"/>
              </a:rPr>
              <a:t>= </a:t>
            </a:r>
            <a:r>
              <a:rPr lang="en-US">
                <a:solidFill>
                  <a:srgbClr val="FA4F9F"/>
                </a:solidFill>
                <a:latin typeface="Arial" charset="0"/>
              </a:rPr>
              <a:t>17 kcal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57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57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57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2400" cy="2101850"/>
          </a:xfrm>
        </p:spPr>
        <p:txBody>
          <a:bodyPr/>
          <a:lstStyle/>
          <a:p>
            <a:r>
              <a:rPr lang="en-US"/>
              <a:t>Joule’s Experiment </a:t>
            </a:r>
            <a:br>
              <a:rPr lang="en-US"/>
            </a:br>
            <a:r>
              <a:rPr lang="en-US"/>
              <a:t>and the First Law of Thermodynamics</a:t>
            </a:r>
          </a:p>
        </p:txBody>
      </p:sp>
      <p:sp>
        <p:nvSpPr>
          <p:cNvPr id="153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2438400"/>
            <a:ext cx="48006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Rumford noticed that cannon barrels became hot during drilling.</a:t>
            </a:r>
          </a:p>
          <a:p>
            <a:pPr>
              <a:lnSpc>
                <a:spcPct val="80000"/>
              </a:lnSpc>
            </a:pPr>
            <a:r>
              <a:rPr lang="en-US" sz="2400"/>
              <a:t>Joule performed a series of experiments showing that mechanical work could raise the temperature of a system.</a:t>
            </a:r>
          </a:p>
          <a:p>
            <a:pPr>
              <a:lnSpc>
                <a:spcPct val="80000"/>
              </a:lnSpc>
            </a:pPr>
            <a:r>
              <a:rPr lang="en-US" sz="2400"/>
              <a:t>In one such experiment, a falling mass turns a paddle in an insulated beaker of water, producing an increase in temperature. </a:t>
            </a:r>
          </a:p>
        </p:txBody>
      </p:sp>
      <p:pic>
        <p:nvPicPr>
          <p:cNvPr id="1537031" name="Picture 7" descr="10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4413"/>
            <a:ext cx="40259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27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2400" cy="2101850"/>
          </a:xfrm>
        </p:spPr>
        <p:txBody>
          <a:bodyPr/>
          <a:lstStyle/>
          <a:p>
            <a:r>
              <a:rPr lang="en-US"/>
              <a:t>Joule’s Experiment </a:t>
            </a:r>
            <a:br>
              <a:rPr lang="en-US"/>
            </a:br>
            <a:r>
              <a:rPr lang="en-US"/>
              <a:t>and the First Law of Thermodynamics</a:t>
            </a:r>
          </a:p>
        </p:txBody>
      </p:sp>
      <p:sp>
        <p:nvSpPr>
          <p:cNvPr id="156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91440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Joule’s experiments led to Kelvin’s statement of the </a:t>
            </a:r>
            <a:r>
              <a:rPr lang="en-US" sz="2400" b="1" i="1">
                <a:solidFill>
                  <a:schemeClr val="accent1"/>
                </a:solidFill>
              </a:rPr>
              <a:t>first law of thermodynamics</a:t>
            </a:r>
            <a:r>
              <a:rPr lang="en-US" sz="240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Both work and heat represent transfers of energy into or out of a system.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If energy is added to a system either as work or heat, the internal energy of the system increases accordingly.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BF8A"/>
                </a:solidFill>
              </a:rPr>
              <a:t>The increase in the internal </a:t>
            </a:r>
          </a:p>
          <a:p>
            <a:pPr>
              <a:lnSpc>
                <a:spcPct val="80000"/>
              </a:lnSpc>
              <a:buFont typeface="Wingdings" pitchFamily="-64" charset="2"/>
              <a:buNone/>
            </a:pPr>
            <a:r>
              <a:rPr lang="en-US" sz="2400" b="1">
                <a:solidFill>
                  <a:srgbClr val="FFBF8A"/>
                </a:solidFill>
              </a:rPr>
              <a:t>	energy of a system is equal </a:t>
            </a:r>
          </a:p>
          <a:p>
            <a:pPr>
              <a:lnSpc>
                <a:spcPct val="80000"/>
              </a:lnSpc>
              <a:buFont typeface="Wingdings" pitchFamily="-64" charset="2"/>
              <a:buNone/>
            </a:pPr>
            <a:r>
              <a:rPr lang="en-US" sz="2400" b="1">
                <a:solidFill>
                  <a:srgbClr val="FFBF8A"/>
                </a:solidFill>
              </a:rPr>
              <a:t>	to the amount of heat added </a:t>
            </a:r>
          </a:p>
          <a:p>
            <a:pPr>
              <a:lnSpc>
                <a:spcPct val="80000"/>
              </a:lnSpc>
              <a:buFont typeface="Wingdings" pitchFamily="-64" charset="2"/>
              <a:buNone/>
            </a:pPr>
            <a:r>
              <a:rPr lang="en-US" sz="2400" b="1">
                <a:solidFill>
                  <a:srgbClr val="FFBF8A"/>
                </a:solidFill>
              </a:rPr>
              <a:t>	to a system minus the </a:t>
            </a:r>
          </a:p>
          <a:p>
            <a:pPr>
              <a:lnSpc>
                <a:spcPct val="80000"/>
              </a:lnSpc>
              <a:buFont typeface="Wingdings" pitchFamily="-64" charset="2"/>
              <a:buNone/>
            </a:pPr>
            <a:r>
              <a:rPr lang="en-US" sz="2400" b="1">
                <a:solidFill>
                  <a:srgbClr val="FFBF8A"/>
                </a:solidFill>
              </a:rPr>
              <a:t>	amount of work done by the </a:t>
            </a:r>
          </a:p>
          <a:p>
            <a:pPr>
              <a:lnSpc>
                <a:spcPct val="80000"/>
              </a:lnSpc>
              <a:buFont typeface="Wingdings" pitchFamily="-64" charset="2"/>
              <a:buNone/>
            </a:pPr>
            <a:r>
              <a:rPr lang="en-US" sz="2400" b="1">
                <a:solidFill>
                  <a:srgbClr val="FFBF8A"/>
                </a:solidFill>
              </a:rPr>
              <a:t>	system.	</a:t>
            </a:r>
            <a:r>
              <a:rPr lang="en-US" sz="2400" b="1">
                <a:solidFill>
                  <a:srgbClr val="FD772E"/>
                </a:solidFill>
                <a:sym typeface="Symbol" pitchFamily="28" charset="2"/>
              </a:rPr>
              <a:t></a:t>
            </a:r>
            <a:r>
              <a:rPr lang="en-US" sz="2400" b="1" i="1">
                <a:solidFill>
                  <a:srgbClr val="FD772E"/>
                </a:solidFill>
                <a:latin typeface="Times New Roman" pitchFamily="-64" charset="0"/>
              </a:rPr>
              <a:t>U = Q - W</a:t>
            </a:r>
          </a:p>
        </p:txBody>
      </p:sp>
      <p:pic>
        <p:nvPicPr>
          <p:cNvPr id="1567750" name="Picture 6" descr="10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038600"/>
            <a:ext cx="44958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6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6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6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6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6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6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6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6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6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6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6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6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6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6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6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6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6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6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6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6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7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2400" cy="2101850"/>
          </a:xfrm>
        </p:spPr>
        <p:txBody>
          <a:bodyPr/>
          <a:lstStyle/>
          <a:p>
            <a:r>
              <a:rPr lang="en-US"/>
              <a:t>Joule’s Experiment </a:t>
            </a:r>
            <a:br>
              <a:rPr lang="en-US"/>
            </a:br>
            <a:r>
              <a:rPr lang="en-US"/>
              <a:t>and the First Law of Thermodynamics</a:t>
            </a:r>
          </a:p>
        </p:txBody>
      </p:sp>
      <p:sp>
        <p:nvSpPr>
          <p:cNvPr id="156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590800"/>
            <a:ext cx="88392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This introduced the concept of the </a:t>
            </a:r>
            <a:r>
              <a:rPr lang="en-US" sz="2400" b="1" i="1">
                <a:solidFill>
                  <a:schemeClr val="accent1"/>
                </a:solidFill>
              </a:rPr>
              <a:t>internal energy</a:t>
            </a:r>
            <a:r>
              <a:rPr lang="en-US" sz="2400"/>
              <a:t> of a system.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An increase in internal energy may show up as an increase in temperature, or as a change in phase, or any other increase in the kinetic and/or potential energy of the atoms or molecules making up the system.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Internal energy is a property of the system uniquely determined by the state of the system.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AA368"/>
                </a:solidFill>
              </a:rPr>
              <a:t>The internal energy of the system is the sum of the kinetic and potential energies of the atoms and molecules making up the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6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6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6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6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6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6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795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267200" cy="2101850"/>
          </a:xfrm>
        </p:spPr>
        <p:txBody>
          <a:bodyPr/>
          <a:lstStyle/>
          <a:p>
            <a:r>
              <a:rPr lang="en-US" b="1">
                <a:latin typeface="Comic Sans MS" pitchFamily="-64" charset="0"/>
              </a:rPr>
              <a:t>What are temperature and heat?</a:t>
            </a:r>
            <a:endParaRPr lang="en-US"/>
          </a:p>
        </p:txBody>
      </p:sp>
      <p:sp>
        <p:nvSpPr>
          <p:cNvPr id="1543173" name="Rectangle 5"/>
          <p:cNvSpPr>
            <a:spLocks noChangeArrowheads="1"/>
          </p:cNvSpPr>
          <p:nvPr/>
        </p:nvSpPr>
        <p:spPr bwMode="auto">
          <a:xfrm>
            <a:off x="4038600" y="3476625"/>
            <a:ext cx="5105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400" b="1">
                <a:solidFill>
                  <a:schemeClr val="tx2"/>
                </a:solidFill>
                <a:latin typeface="Comic Sans MS" pitchFamily="-64" charset="0"/>
              </a:rPr>
              <a:t>Are they the same?  </a:t>
            </a:r>
            <a:br>
              <a:rPr lang="en-US" sz="4400" b="1">
                <a:solidFill>
                  <a:schemeClr val="tx2"/>
                </a:solidFill>
                <a:latin typeface="Comic Sans MS" pitchFamily="-64" charset="0"/>
              </a:rPr>
            </a:br>
            <a:r>
              <a:rPr lang="en-US" sz="4400" b="1">
                <a:solidFill>
                  <a:schemeClr val="tx2"/>
                </a:solidFill>
                <a:latin typeface="Comic Sans MS" pitchFamily="-64" charset="0"/>
              </a:rPr>
              <a:t>What causes heat?</a:t>
            </a:r>
          </a:p>
        </p:txBody>
      </p:sp>
      <p:pic>
        <p:nvPicPr>
          <p:cNvPr id="1543174" name="Picture 6" descr="10_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0"/>
            <a:ext cx="487680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3175" name="Picture 7" descr="10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57550"/>
            <a:ext cx="3810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486400" cy="2647950"/>
          </a:xfrm>
        </p:spPr>
        <p:txBody>
          <a:bodyPr/>
          <a:lstStyle/>
          <a:p>
            <a:pPr algn="l"/>
            <a:r>
              <a:rPr lang="en-US" sz="2400">
                <a:solidFill>
                  <a:srgbClr val="EFFF5D"/>
                </a:solidFill>
                <a:latin typeface="Comic Sans MS" pitchFamily="-64" charset="0"/>
              </a:rPr>
              <a:t>A hot plate is used to transfer 400 cal of heat to a beaker containing ice and water; 500 J of work are also done on the contents of the beaker by stirring.  What is the increase in internal energy of the ice-water mixture?</a:t>
            </a:r>
            <a:endParaRPr lang="en-US" sz="4000">
              <a:solidFill>
                <a:srgbClr val="EFFF5D"/>
              </a:solidFill>
              <a:latin typeface="Comic Sans MS" pitchFamily="-64" charset="0"/>
            </a:endParaRPr>
          </a:p>
        </p:txBody>
      </p:sp>
      <p:sp>
        <p:nvSpPr>
          <p:cNvPr id="1389573" name="Rectangle 5"/>
          <p:cNvSpPr>
            <a:spLocks noChangeArrowheads="1"/>
          </p:cNvSpPr>
          <p:nvPr/>
        </p:nvSpPr>
        <p:spPr bwMode="auto">
          <a:xfrm>
            <a:off x="381000" y="35814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85000"/>
              <a:buFont typeface="Arial" charset="0"/>
              <a:buAutoNum type="alphaLcParenR"/>
            </a:pPr>
            <a:r>
              <a:rPr lang="en-US">
                <a:latin typeface="Arial" charset="0"/>
              </a:rPr>
              <a:t>900 J</a:t>
            </a:r>
            <a:endParaRPr lang="en-US" sz="2000">
              <a:latin typeface="Comic Sans MS" pitchFamily="-6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85000"/>
              <a:buFont typeface="Arial" charset="0"/>
              <a:buAutoNum type="alphaLcParenR"/>
            </a:pPr>
            <a:r>
              <a:rPr lang="en-US">
                <a:latin typeface="Arial" charset="0"/>
              </a:rPr>
              <a:t>1180 J</a:t>
            </a:r>
            <a:endParaRPr lang="en-US" sz="2000">
              <a:latin typeface="Comic Sans MS" pitchFamily="-6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85000"/>
              <a:buFont typeface="Arial" charset="0"/>
              <a:buAutoNum type="alphaLcParenR"/>
            </a:pPr>
            <a:r>
              <a:rPr lang="en-US">
                <a:latin typeface="Arial" charset="0"/>
              </a:rPr>
              <a:t>1680 J</a:t>
            </a:r>
            <a:endParaRPr lang="en-US" sz="2000">
              <a:latin typeface="Comic Sans MS" pitchFamily="-6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85000"/>
              <a:buFont typeface="Arial" charset="0"/>
              <a:buAutoNum type="alphaLcParenR"/>
            </a:pPr>
            <a:r>
              <a:rPr lang="en-US">
                <a:latin typeface="Arial" charset="0"/>
              </a:rPr>
              <a:t>2180 J</a:t>
            </a:r>
            <a:endParaRPr lang="en-US" sz="2000">
              <a:latin typeface="Comic Sans MS" pitchFamily="-64" charset="0"/>
            </a:endParaRPr>
          </a:p>
        </p:txBody>
      </p:sp>
      <p:pic>
        <p:nvPicPr>
          <p:cNvPr id="1389575" name="Picture 7" descr="10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0"/>
            <a:ext cx="37338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9576" name="Text Box 8"/>
          <p:cNvSpPr txBox="1">
            <a:spLocks noChangeArrowheads="1"/>
          </p:cNvSpPr>
          <p:nvPr/>
        </p:nvSpPr>
        <p:spPr bwMode="auto">
          <a:xfrm>
            <a:off x="4267200" y="3505200"/>
            <a:ext cx="4648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Symbol" pitchFamily="28" charset="2"/>
              <a:buNone/>
            </a:pPr>
            <a:r>
              <a:rPr lang="en-US" i="1"/>
              <a:t>W </a:t>
            </a:r>
            <a:r>
              <a:rPr lang="en-US">
                <a:latin typeface="Arial" charset="0"/>
                <a:sym typeface="Symbol" pitchFamily="28" charset="2"/>
              </a:rPr>
              <a:t>= -500 J</a:t>
            </a:r>
            <a:endParaRPr lang="en-US" i="1"/>
          </a:p>
          <a:p>
            <a:pPr marL="457200" indent="-457200">
              <a:buFont typeface="Symbol" pitchFamily="28" charset="2"/>
              <a:buNone/>
            </a:pPr>
            <a:r>
              <a:rPr lang="en-US" i="1"/>
              <a:t>Q</a:t>
            </a:r>
            <a:r>
              <a:rPr lang="en-US">
                <a:latin typeface="Arial" charset="0"/>
                <a:sym typeface="Symbol" pitchFamily="28" charset="2"/>
              </a:rPr>
              <a:t> = 400 cal </a:t>
            </a:r>
          </a:p>
          <a:p>
            <a:pPr marL="457200" indent="-457200">
              <a:buFont typeface="Symbol" pitchFamily="28" charset="2"/>
              <a:buNone/>
            </a:pPr>
            <a:r>
              <a:rPr lang="en-US">
                <a:latin typeface="Arial" charset="0"/>
                <a:sym typeface="Symbol" pitchFamily="28" charset="2"/>
              </a:rPr>
              <a:t>	= (400 cal)(4.19 J/cal) </a:t>
            </a:r>
          </a:p>
          <a:p>
            <a:pPr marL="457200" indent="-457200">
              <a:buFont typeface="Symbol" pitchFamily="28" charset="2"/>
              <a:buNone/>
            </a:pPr>
            <a:r>
              <a:rPr lang="en-US">
                <a:latin typeface="Arial" charset="0"/>
                <a:sym typeface="Symbol" pitchFamily="28" charset="2"/>
              </a:rPr>
              <a:t>	= 1680 J		</a:t>
            </a:r>
          </a:p>
          <a:p>
            <a:pPr marL="457200" indent="-457200">
              <a:buClr>
                <a:schemeClr val="tx2"/>
              </a:buClr>
              <a:buSzPct val="85000"/>
              <a:buFont typeface="Arial" charset="0"/>
              <a:buAutoNum type="alphaLcParenR" startAt="4"/>
            </a:pPr>
            <a:r>
              <a:rPr lang="en-US" i="1">
                <a:sym typeface="Symbol" pitchFamily="28" charset="2"/>
              </a:rPr>
              <a:t></a:t>
            </a:r>
            <a:r>
              <a:rPr lang="en-US" i="1"/>
              <a:t>U</a:t>
            </a:r>
            <a:r>
              <a:rPr lang="en-US">
                <a:latin typeface="Arial" charset="0"/>
                <a:sym typeface="Symbol" pitchFamily="28" charset="2"/>
              </a:rPr>
              <a:t> = </a:t>
            </a:r>
            <a:r>
              <a:rPr lang="en-US" i="1"/>
              <a:t>Q</a:t>
            </a:r>
            <a:r>
              <a:rPr lang="en-US">
                <a:latin typeface="Arial" charset="0"/>
                <a:sym typeface="Symbol" pitchFamily="28" charset="2"/>
              </a:rPr>
              <a:t> - </a:t>
            </a:r>
            <a:r>
              <a:rPr lang="en-US" i="1"/>
              <a:t>W</a:t>
            </a:r>
            <a:r>
              <a:rPr lang="en-US">
                <a:latin typeface="Arial" charset="0"/>
                <a:sym typeface="Symbol" pitchFamily="28" charset="2"/>
              </a:rPr>
              <a:t> </a:t>
            </a:r>
          </a:p>
          <a:p>
            <a:pPr marL="457200" indent="-457200">
              <a:buFont typeface="Symbol" pitchFamily="28" charset="2"/>
              <a:buNone/>
            </a:pPr>
            <a:r>
              <a:rPr lang="en-US">
                <a:latin typeface="Arial" charset="0"/>
                <a:sym typeface="Symbol" pitchFamily="28" charset="2"/>
              </a:rPr>
              <a:t>	= 1680 J - (-500 J)</a:t>
            </a:r>
          </a:p>
          <a:p>
            <a:pPr marL="457200" indent="-457200">
              <a:buFont typeface="Symbol" pitchFamily="28" charset="2"/>
              <a:buNone/>
            </a:pPr>
            <a:r>
              <a:rPr lang="en-US">
                <a:latin typeface="Arial" charset="0"/>
                <a:sym typeface="Symbol" pitchFamily="28" charset="2"/>
              </a:rPr>
              <a:t>	= </a:t>
            </a:r>
            <a:r>
              <a:rPr lang="en-US">
                <a:solidFill>
                  <a:srgbClr val="FA4F9F"/>
                </a:solidFill>
                <a:latin typeface="Arial" charset="0"/>
                <a:sym typeface="Symbol" pitchFamily="28" charset="2"/>
              </a:rPr>
              <a:t>2180 J</a:t>
            </a:r>
            <a:endParaRPr lang="en-US">
              <a:solidFill>
                <a:srgbClr val="FA4F9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95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95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95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1163"/>
            <a:ext cx="5486400" cy="2282825"/>
          </a:xfrm>
        </p:spPr>
        <p:txBody>
          <a:bodyPr/>
          <a:lstStyle/>
          <a:p>
            <a:pPr algn="l"/>
            <a:r>
              <a:rPr lang="en-US" sz="2400">
                <a:solidFill>
                  <a:srgbClr val="EFFF5D"/>
                </a:solidFill>
                <a:latin typeface="Comic Sans MS" pitchFamily="-64" charset="0"/>
              </a:rPr>
              <a:t>A hot plate is used to transfer 400 cal of heat to a beaker containing ice and water; 500 J of work are also done on the contents of the beaker by stirring.  How much ice melts in this process?</a:t>
            </a:r>
            <a:endParaRPr lang="en-US" sz="4000">
              <a:solidFill>
                <a:srgbClr val="EFFF5D"/>
              </a:solidFill>
              <a:latin typeface="Comic Sans MS" pitchFamily="-64" charset="0"/>
            </a:endParaRPr>
          </a:p>
        </p:txBody>
      </p:sp>
      <p:sp>
        <p:nvSpPr>
          <p:cNvPr id="1571843" name="Rectangle 3"/>
          <p:cNvSpPr>
            <a:spLocks noChangeArrowheads="1"/>
          </p:cNvSpPr>
          <p:nvPr/>
        </p:nvSpPr>
        <p:spPr bwMode="auto">
          <a:xfrm>
            <a:off x="381000" y="35814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85000"/>
              <a:buFont typeface="Arial" charset="0"/>
              <a:buAutoNum type="alphaLcParenR"/>
            </a:pPr>
            <a:r>
              <a:rPr lang="en-US">
                <a:latin typeface="Arial" charset="0"/>
              </a:rPr>
              <a:t>0.037 g</a:t>
            </a:r>
            <a:endParaRPr lang="en-US" sz="2000">
              <a:latin typeface="Comic Sans MS" pitchFamily="-6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85000"/>
              <a:buFont typeface="Arial" charset="0"/>
              <a:buAutoNum type="alphaLcParenR"/>
            </a:pPr>
            <a:r>
              <a:rPr lang="en-US">
                <a:latin typeface="Arial" charset="0"/>
              </a:rPr>
              <a:t>0.154 g</a:t>
            </a:r>
            <a:endParaRPr lang="en-US" sz="2000">
              <a:latin typeface="Comic Sans MS" pitchFamily="-6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85000"/>
              <a:buFont typeface="Arial" charset="0"/>
              <a:buAutoNum type="alphaLcParenR"/>
            </a:pPr>
            <a:r>
              <a:rPr lang="en-US">
                <a:latin typeface="Arial" charset="0"/>
              </a:rPr>
              <a:t>6.5 g</a:t>
            </a:r>
            <a:endParaRPr lang="en-US" sz="2000">
              <a:latin typeface="Comic Sans MS" pitchFamily="-6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85000"/>
              <a:buFont typeface="Arial" charset="0"/>
              <a:buAutoNum type="alphaLcParenR"/>
            </a:pPr>
            <a:r>
              <a:rPr lang="en-US">
                <a:latin typeface="Arial" charset="0"/>
              </a:rPr>
              <a:t>27.25 g</a:t>
            </a:r>
            <a:endParaRPr lang="en-US" sz="2000">
              <a:latin typeface="Comic Sans MS" pitchFamily="-64" charset="0"/>
            </a:endParaRPr>
          </a:p>
        </p:txBody>
      </p:sp>
      <p:pic>
        <p:nvPicPr>
          <p:cNvPr id="1571844" name="Picture 4" descr="10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0"/>
            <a:ext cx="37338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1845" name="Text Box 5"/>
          <p:cNvSpPr txBox="1">
            <a:spLocks noChangeArrowheads="1"/>
          </p:cNvSpPr>
          <p:nvPr/>
        </p:nvSpPr>
        <p:spPr bwMode="auto">
          <a:xfrm>
            <a:off x="4267200" y="3505200"/>
            <a:ext cx="4648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Symbol" pitchFamily="28" charset="2"/>
              <a:buNone/>
            </a:pPr>
            <a:r>
              <a:rPr lang="en-US" i="1"/>
              <a:t>L</a:t>
            </a:r>
            <a:r>
              <a:rPr lang="en-US" i="1" baseline="-25000"/>
              <a:t>f</a:t>
            </a:r>
            <a:r>
              <a:rPr lang="en-US" i="1"/>
              <a:t> </a:t>
            </a:r>
            <a:r>
              <a:rPr lang="en-US">
                <a:latin typeface="Arial" charset="0"/>
                <a:sym typeface="Symbol" pitchFamily="28" charset="2"/>
              </a:rPr>
              <a:t>= 80 cal/g </a:t>
            </a:r>
          </a:p>
          <a:p>
            <a:pPr marL="457200" indent="-457200">
              <a:buFont typeface="Symbol" pitchFamily="28" charset="2"/>
              <a:buNone/>
            </a:pPr>
            <a:r>
              <a:rPr lang="en-US">
                <a:latin typeface="Arial" charset="0"/>
                <a:sym typeface="Symbol" pitchFamily="28" charset="2"/>
              </a:rPr>
              <a:t>	= (80 cal/g)(4.19 J/cal) </a:t>
            </a:r>
          </a:p>
          <a:p>
            <a:pPr marL="457200" indent="-457200">
              <a:buFont typeface="Symbol" pitchFamily="28" charset="2"/>
              <a:buNone/>
            </a:pPr>
            <a:r>
              <a:rPr lang="en-US">
                <a:latin typeface="Arial" charset="0"/>
                <a:sym typeface="Symbol" pitchFamily="28" charset="2"/>
              </a:rPr>
              <a:t>	= 335 J/g	</a:t>
            </a:r>
          </a:p>
          <a:p>
            <a:pPr marL="457200" indent="-457200">
              <a:buFont typeface="Symbol" pitchFamily="28" charset="2"/>
              <a:buNone/>
            </a:pPr>
            <a:r>
              <a:rPr lang="en-US" i="1">
                <a:sym typeface="Symbol" pitchFamily="28" charset="2"/>
              </a:rPr>
              <a:t></a:t>
            </a:r>
            <a:r>
              <a:rPr lang="en-US" i="1"/>
              <a:t>U</a:t>
            </a:r>
            <a:r>
              <a:rPr lang="en-US">
                <a:latin typeface="Arial" charset="0"/>
                <a:sym typeface="Symbol" pitchFamily="28" charset="2"/>
              </a:rPr>
              <a:t> = </a:t>
            </a:r>
            <a:r>
              <a:rPr lang="en-US" i="1"/>
              <a:t>mL</a:t>
            </a:r>
            <a:r>
              <a:rPr lang="en-US" i="1" baseline="-25000"/>
              <a:t>f</a:t>
            </a:r>
            <a:endParaRPr lang="en-US" i="1"/>
          </a:p>
          <a:p>
            <a:pPr marL="457200" indent="-457200">
              <a:buClr>
                <a:schemeClr val="tx2"/>
              </a:buClr>
              <a:buSzPct val="85000"/>
              <a:buFont typeface="Arial" charset="0"/>
              <a:buAutoNum type="alphaLcParenR" startAt="3"/>
            </a:pPr>
            <a:r>
              <a:rPr lang="en-US" i="1"/>
              <a:t>m</a:t>
            </a:r>
            <a:r>
              <a:rPr lang="en-US">
                <a:latin typeface="Arial" charset="0"/>
                <a:sym typeface="Symbol" pitchFamily="28" charset="2"/>
              </a:rPr>
              <a:t> = </a:t>
            </a:r>
            <a:r>
              <a:rPr lang="en-US" i="1">
                <a:sym typeface="Symbol" pitchFamily="28" charset="2"/>
              </a:rPr>
              <a:t></a:t>
            </a:r>
            <a:r>
              <a:rPr lang="en-US" i="1"/>
              <a:t>U</a:t>
            </a:r>
            <a:r>
              <a:rPr lang="en-US">
                <a:latin typeface="Arial" charset="0"/>
                <a:sym typeface="Symbol" pitchFamily="28" charset="2"/>
              </a:rPr>
              <a:t> </a:t>
            </a:r>
            <a:r>
              <a:rPr lang="en-US" i="1"/>
              <a:t>/ L</a:t>
            </a:r>
            <a:r>
              <a:rPr lang="en-US" i="1" baseline="-25000"/>
              <a:t>f</a:t>
            </a:r>
            <a:r>
              <a:rPr lang="en-US" i="1"/>
              <a:t> </a:t>
            </a:r>
            <a:r>
              <a:rPr lang="en-US">
                <a:latin typeface="Arial" charset="0"/>
                <a:sym typeface="Symbol" pitchFamily="28" charset="2"/>
              </a:rPr>
              <a:t>	</a:t>
            </a:r>
          </a:p>
          <a:p>
            <a:pPr marL="457200" indent="-457200">
              <a:buFont typeface="Symbol" pitchFamily="28" charset="2"/>
              <a:buNone/>
            </a:pPr>
            <a:r>
              <a:rPr lang="en-US">
                <a:latin typeface="Arial" charset="0"/>
                <a:sym typeface="Symbol" pitchFamily="28" charset="2"/>
              </a:rPr>
              <a:t>	= (2180 J) / (335 J/g) </a:t>
            </a:r>
          </a:p>
          <a:p>
            <a:pPr marL="457200" indent="-457200">
              <a:buFont typeface="Symbol" pitchFamily="28" charset="2"/>
              <a:buNone/>
            </a:pPr>
            <a:r>
              <a:rPr lang="en-US">
                <a:latin typeface="Arial" charset="0"/>
                <a:sym typeface="Symbol" pitchFamily="28" charset="2"/>
              </a:rPr>
              <a:t>	= </a:t>
            </a:r>
            <a:r>
              <a:rPr lang="en-US">
                <a:solidFill>
                  <a:srgbClr val="FA4F9F"/>
                </a:solidFill>
                <a:latin typeface="Arial" charset="0"/>
                <a:sym typeface="Symbol" pitchFamily="28" charset="2"/>
              </a:rPr>
              <a:t>6.5 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18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18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1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8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 Behavior and The First Law</a:t>
            </a:r>
          </a:p>
        </p:txBody>
      </p:sp>
      <p:sp>
        <p:nvSpPr>
          <p:cNvPr id="153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-64" charset="2"/>
              <a:buNone/>
            </a:pPr>
            <a:r>
              <a:rPr lang="en-US" sz="2800"/>
              <a:t>Consider a gas in a cylinder with a movable piston.  </a:t>
            </a:r>
          </a:p>
          <a:p>
            <a:pPr algn="ctr">
              <a:lnSpc>
                <a:spcPct val="80000"/>
              </a:lnSpc>
              <a:buFont typeface="Wingdings" pitchFamily="-64" charset="2"/>
              <a:buNone/>
            </a:pPr>
            <a:r>
              <a:rPr lang="en-US" sz="2800"/>
              <a:t>If the piston is pushed inward by an external force, work is done on the gas, adding energy to the system.</a:t>
            </a:r>
          </a:p>
        </p:txBody>
      </p:sp>
      <p:sp>
        <p:nvSpPr>
          <p:cNvPr id="1539077" name="Text Box 5"/>
          <p:cNvSpPr txBox="1">
            <a:spLocks noChangeArrowheads="1"/>
          </p:cNvSpPr>
          <p:nvPr/>
        </p:nvSpPr>
        <p:spPr bwMode="auto">
          <a:xfrm>
            <a:off x="152400" y="3352800"/>
            <a:ext cx="4648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-64" charset="2"/>
              <a:buChar char="§"/>
            </a:pPr>
            <a:r>
              <a:rPr lang="en-US">
                <a:latin typeface="Arial" charset="0"/>
              </a:rPr>
              <a:t>The force exerted on the piston by the gas equals the pressure of the gas times the area of the piston:    </a:t>
            </a:r>
            <a:r>
              <a:rPr lang="en-US" b="1" i="1">
                <a:solidFill>
                  <a:srgbClr val="FFBF8A"/>
                </a:solidFill>
              </a:rPr>
              <a:t>F = PA</a:t>
            </a:r>
            <a:endParaRPr lang="en-US"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-64" charset="2"/>
              <a:buChar char="§"/>
            </a:pPr>
            <a:r>
              <a:rPr lang="en-US">
                <a:latin typeface="Arial" charset="0"/>
              </a:rPr>
              <a:t>The work done equals the force exerted by the piston times the distance the piston moves:</a:t>
            </a:r>
          </a:p>
          <a:p>
            <a:pPr>
              <a:buClr>
                <a:schemeClr val="folHlink"/>
              </a:buClr>
              <a:buFont typeface="Wingdings" pitchFamily="-64" charset="2"/>
              <a:buNone/>
            </a:pPr>
            <a:r>
              <a:rPr lang="en-US" b="1" i="1">
                <a:solidFill>
                  <a:srgbClr val="FFBF8A"/>
                </a:solidFill>
              </a:rPr>
              <a:t>	W = Fd = (PA)d = P</a:t>
            </a:r>
            <a:r>
              <a:rPr lang="en-US" b="1" i="1">
                <a:solidFill>
                  <a:srgbClr val="FFBF8A"/>
                </a:solidFill>
                <a:sym typeface="Symbol" pitchFamily="28" charset="2"/>
              </a:rPr>
              <a:t>V</a:t>
            </a:r>
            <a:endParaRPr lang="en-US"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-64" charset="2"/>
              <a:buChar char="§"/>
            </a:pPr>
            <a:endParaRPr lang="en-US">
              <a:latin typeface="Arial" charset="0"/>
            </a:endParaRPr>
          </a:p>
        </p:txBody>
      </p:sp>
      <p:pic>
        <p:nvPicPr>
          <p:cNvPr id="1539079" name="Picture 7" descr="10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602038"/>
            <a:ext cx="44196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075" grpId="0" build="p" bldLvl="2"/>
      <p:bldP spid="153907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3962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/>
              <a:t>If the gas is being compressed, the change in volume is negative, and the work done is negative.</a:t>
            </a:r>
          </a:p>
          <a:p>
            <a:pPr lvl="1">
              <a:lnSpc>
                <a:spcPct val="100000"/>
              </a:lnSpc>
            </a:pPr>
            <a:r>
              <a:rPr lang="en-US" sz="2400"/>
              <a:t>Work done </a:t>
            </a:r>
            <a:r>
              <a:rPr lang="en-US" sz="2400" b="1" i="1"/>
              <a:t>on</a:t>
            </a:r>
            <a:r>
              <a:rPr lang="en-US" sz="2400"/>
              <a:t> the system is negative.</a:t>
            </a:r>
          </a:p>
          <a:p>
            <a:pPr lvl="1">
              <a:lnSpc>
                <a:spcPct val="100000"/>
              </a:lnSpc>
            </a:pPr>
            <a:r>
              <a:rPr lang="en-US" sz="2400"/>
              <a:t>Negative work increases the energy of the system.</a:t>
            </a:r>
          </a:p>
          <a:p>
            <a:pPr>
              <a:lnSpc>
                <a:spcPct val="100000"/>
              </a:lnSpc>
            </a:pPr>
            <a:r>
              <a:rPr lang="en-US" sz="2800"/>
              <a:t>If the gas is expanding, positive work is done by the gas on its surroundings, and the internal energy of the gas decreases.</a:t>
            </a:r>
          </a:p>
        </p:txBody>
      </p:sp>
      <p:pic>
        <p:nvPicPr>
          <p:cNvPr id="1573894" name="Picture 6" descr="10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602038"/>
            <a:ext cx="44196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7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7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7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7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7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3891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48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/>
              <a:t>An </a:t>
            </a:r>
            <a:r>
              <a:rPr lang="en-US" sz="2400" b="1" i="1">
                <a:solidFill>
                  <a:schemeClr val="accent1"/>
                </a:solidFill>
              </a:rPr>
              <a:t>ideal gas</a:t>
            </a:r>
            <a:r>
              <a:rPr lang="en-US" sz="2400"/>
              <a:t> is a gas for which the forces between atoms are small enough to be ignored.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For an ideal gas, absolute </a:t>
            </a:r>
          </a:p>
          <a:p>
            <a:pPr lvl="1">
              <a:lnSpc>
                <a:spcPct val="100000"/>
              </a:lnSpc>
              <a:buFont typeface="Wingdings" pitchFamily="-64" charset="2"/>
              <a:buNone/>
            </a:pPr>
            <a:r>
              <a:rPr lang="en-US" sz="2000"/>
              <a:t>	temperature is directly </a:t>
            </a:r>
          </a:p>
          <a:p>
            <a:pPr lvl="1">
              <a:lnSpc>
                <a:spcPct val="100000"/>
              </a:lnSpc>
              <a:buFont typeface="Wingdings" pitchFamily="-64" charset="2"/>
              <a:buNone/>
            </a:pPr>
            <a:r>
              <a:rPr lang="en-US" sz="2000"/>
              <a:t>	related to the average </a:t>
            </a:r>
          </a:p>
          <a:p>
            <a:pPr lvl="1">
              <a:lnSpc>
                <a:spcPct val="100000"/>
              </a:lnSpc>
              <a:buFont typeface="Wingdings" pitchFamily="-64" charset="2"/>
              <a:buNone/>
            </a:pPr>
            <a:r>
              <a:rPr lang="en-US" sz="2000"/>
              <a:t>	kinetic energy of the </a:t>
            </a:r>
          </a:p>
          <a:p>
            <a:pPr lvl="1">
              <a:lnSpc>
                <a:spcPct val="100000"/>
              </a:lnSpc>
              <a:buFont typeface="Wingdings" pitchFamily="-64" charset="2"/>
              <a:buNone/>
            </a:pPr>
            <a:r>
              <a:rPr lang="en-US" sz="2000"/>
              <a:t>	molecules of the system.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Most gases behave </a:t>
            </a:r>
          </a:p>
          <a:p>
            <a:pPr lvl="1">
              <a:lnSpc>
                <a:spcPct val="100000"/>
              </a:lnSpc>
              <a:buFont typeface="Wingdings" pitchFamily="-64" charset="2"/>
              <a:buNone/>
            </a:pPr>
            <a:r>
              <a:rPr lang="en-US" sz="2000"/>
              <a:t>	approximately as </a:t>
            </a:r>
          </a:p>
          <a:p>
            <a:pPr lvl="1">
              <a:lnSpc>
                <a:spcPct val="100000"/>
              </a:lnSpc>
              <a:buFont typeface="Wingdings" pitchFamily="-64" charset="2"/>
              <a:buNone/>
            </a:pPr>
            <a:r>
              <a:rPr lang="en-US" sz="2000"/>
              <a:t>	ideal gases.</a:t>
            </a:r>
          </a:p>
          <a:p>
            <a:pPr lvl="1">
              <a:lnSpc>
                <a:spcPct val="100000"/>
              </a:lnSpc>
              <a:buFont typeface="Wingdings" pitchFamily="-64" charset="2"/>
              <a:buNone/>
            </a:pPr>
            <a:endParaRPr lang="en-US" sz="2000"/>
          </a:p>
          <a:p>
            <a:pPr>
              <a:lnSpc>
                <a:spcPct val="100000"/>
              </a:lnSpc>
            </a:pPr>
            <a:r>
              <a:rPr lang="en-US" sz="2400"/>
              <a:t>If the process is </a:t>
            </a:r>
            <a:r>
              <a:rPr lang="en-US" sz="2400" b="1" i="1">
                <a:solidFill>
                  <a:schemeClr val="accent1"/>
                </a:solidFill>
              </a:rPr>
              <a:t>adiabatic</a:t>
            </a:r>
            <a:r>
              <a:rPr lang="en-US" sz="2400"/>
              <a:t>, no heat flows into or out of the gas.</a:t>
            </a:r>
          </a:p>
          <a:p>
            <a:pPr>
              <a:lnSpc>
                <a:spcPct val="100000"/>
              </a:lnSpc>
            </a:pPr>
            <a:r>
              <a:rPr lang="en-US" sz="2400"/>
              <a:t>Even though no heat is added, the temperature of a gas will increase in an adiabatic compression, since the internal energy increases.</a:t>
            </a:r>
          </a:p>
        </p:txBody>
      </p:sp>
      <p:pic>
        <p:nvPicPr>
          <p:cNvPr id="1575941" name="Picture 5" descr="10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371600"/>
            <a:ext cx="49530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5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5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5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7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7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75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75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75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75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75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75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75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75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75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75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75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75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75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75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75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75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75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75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75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75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75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75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75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75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759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759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759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5938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48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/>
              <a:t>In an </a:t>
            </a:r>
            <a:r>
              <a:rPr lang="en-US" sz="2400" b="1" i="1">
                <a:solidFill>
                  <a:schemeClr val="accent1"/>
                </a:solidFill>
              </a:rPr>
              <a:t>isothermal</a:t>
            </a:r>
            <a:r>
              <a:rPr lang="en-US" sz="2400"/>
              <a:t> process, the temperature does not change.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The internal energy must be constant.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The change in internal energy, </a:t>
            </a:r>
            <a:r>
              <a:rPr lang="en-US" sz="2000" b="1">
                <a:solidFill>
                  <a:srgbClr val="FFBF8A"/>
                </a:solidFill>
                <a:sym typeface="Symbol" pitchFamily="28" charset="2"/>
              </a:rPr>
              <a:t></a:t>
            </a:r>
            <a:r>
              <a:rPr lang="en-US" sz="2000" b="1" i="1">
                <a:solidFill>
                  <a:srgbClr val="FFBF8A"/>
                </a:solidFill>
                <a:latin typeface="Times New Roman" pitchFamily="-64" charset="0"/>
              </a:rPr>
              <a:t>U</a:t>
            </a:r>
            <a:r>
              <a:rPr lang="en-US" sz="2000"/>
              <a:t>, is zero.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If an amount of heat Q is added to the gas, an equal amount of work W will be done by the gas on its surroundings, from </a:t>
            </a:r>
            <a:r>
              <a:rPr lang="en-US" sz="2000" b="1">
                <a:solidFill>
                  <a:srgbClr val="FFBF8A"/>
                </a:solidFill>
                <a:sym typeface="Symbol" pitchFamily="28" charset="2"/>
              </a:rPr>
              <a:t></a:t>
            </a:r>
            <a:r>
              <a:rPr lang="en-US" sz="2000" b="1" i="1">
                <a:solidFill>
                  <a:srgbClr val="FFBF8A"/>
                </a:solidFill>
                <a:latin typeface="Times New Roman" pitchFamily="-64" charset="0"/>
              </a:rPr>
              <a:t>U = Q - W</a:t>
            </a:r>
            <a:r>
              <a:rPr lang="en-US" sz="2000"/>
              <a:t>.</a:t>
            </a:r>
          </a:p>
          <a:p>
            <a:pPr>
              <a:lnSpc>
                <a:spcPct val="100000"/>
              </a:lnSpc>
            </a:pPr>
            <a:r>
              <a:rPr lang="en-US" sz="2400"/>
              <a:t>In an </a:t>
            </a:r>
            <a:r>
              <a:rPr lang="en-US" sz="2400" b="1" i="1">
                <a:solidFill>
                  <a:schemeClr val="accent1"/>
                </a:solidFill>
              </a:rPr>
              <a:t>isobaric</a:t>
            </a:r>
            <a:r>
              <a:rPr lang="en-US" sz="2400"/>
              <a:t> process, the pressure of the gas remains constant.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The internal energy increases as the gas is heated, and so does the temperature.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The gas also expands, removing some of the internal energy.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Experiments determined that the pressure, volume, and absolute temperature of an ideal gas are related by the </a:t>
            </a:r>
            <a:r>
              <a:rPr lang="en-US" sz="2000" b="1" i="1">
                <a:solidFill>
                  <a:schemeClr val="accent1"/>
                </a:solidFill>
              </a:rPr>
              <a:t>equation of state</a:t>
            </a:r>
            <a:r>
              <a:rPr lang="en-US" sz="2000"/>
              <a:t>: </a:t>
            </a:r>
          </a:p>
          <a:p>
            <a:pPr lvl="1">
              <a:lnSpc>
                <a:spcPct val="100000"/>
              </a:lnSpc>
              <a:buFont typeface="Wingdings" pitchFamily="-64" charset="2"/>
              <a:buNone/>
            </a:pPr>
            <a:r>
              <a:rPr lang="en-US" sz="2000"/>
              <a:t>			</a:t>
            </a:r>
            <a:r>
              <a:rPr lang="en-US" sz="2400" b="1" i="1">
                <a:solidFill>
                  <a:srgbClr val="FAA368"/>
                </a:solidFill>
                <a:latin typeface="Times New Roman" pitchFamily="-64" charset="0"/>
              </a:rPr>
              <a:t>PV = NkT	</a:t>
            </a:r>
            <a:r>
              <a:rPr lang="en-US" sz="2000"/>
              <a:t>where </a:t>
            </a:r>
            <a:r>
              <a:rPr lang="en-US" sz="2000" b="1" i="1">
                <a:latin typeface="Times New Roman" pitchFamily="-64" charset="0"/>
              </a:rPr>
              <a:t>N</a:t>
            </a:r>
            <a:r>
              <a:rPr lang="en-US" sz="2000"/>
              <a:t> is the number of molecules</a:t>
            </a:r>
            <a:endParaRPr lang="en-US" sz="2000" b="1" i="1">
              <a:solidFill>
                <a:srgbClr val="FAA368"/>
              </a:solidFill>
            </a:endParaRPr>
          </a:p>
          <a:p>
            <a:pPr lvl="1">
              <a:lnSpc>
                <a:spcPct val="100000"/>
              </a:lnSpc>
              <a:buFont typeface="Wingdings" pitchFamily="-64" charset="2"/>
              <a:buNone/>
            </a:pPr>
            <a:r>
              <a:rPr lang="en-US" sz="2000"/>
              <a:t>					and </a:t>
            </a:r>
            <a:r>
              <a:rPr lang="en-US" sz="2000" b="1" i="1">
                <a:latin typeface="Times New Roman" pitchFamily="-64" charset="0"/>
              </a:rPr>
              <a:t>k</a:t>
            </a:r>
            <a:r>
              <a:rPr lang="en-US" sz="2000"/>
              <a:t> is Boltzmann’s constant.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7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7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7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7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7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77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77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77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77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77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77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7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7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7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77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77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77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7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7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7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77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77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77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986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51816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When gas is heated in a hot-air balloon, the pressure, not the temperature, remains constant.</a:t>
            </a:r>
          </a:p>
          <a:p>
            <a:pPr>
              <a:lnSpc>
                <a:spcPct val="80000"/>
              </a:lnSpc>
            </a:pPr>
            <a:r>
              <a:rPr lang="en-US" sz="2800"/>
              <a:t>The gas undergoes an isobaric expansion.</a:t>
            </a:r>
          </a:p>
          <a:p>
            <a:pPr>
              <a:lnSpc>
                <a:spcPct val="80000"/>
              </a:lnSpc>
            </a:pPr>
            <a:r>
              <a:rPr lang="en-US" sz="2800"/>
              <a:t>Since the gas has expanded, the density has decreased.</a:t>
            </a:r>
          </a:p>
          <a:p>
            <a:pPr>
              <a:lnSpc>
                <a:spcPct val="80000"/>
              </a:lnSpc>
            </a:pPr>
            <a:r>
              <a:rPr lang="en-US" sz="2800"/>
              <a:t>The balloon experiences a buoyant force because the gas inside the balloon is less dense than the surrounding atmosphere.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>
              <a:sym typeface="Symbol" pitchFamily="28" charset="2"/>
            </a:endParaRPr>
          </a:p>
        </p:txBody>
      </p:sp>
      <p:pic>
        <p:nvPicPr>
          <p:cNvPr id="1580036" name="Picture 4" descr="10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113" y="1447800"/>
            <a:ext cx="3798887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80037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066800"/>
          </a:xfrm>
          <a:noFill/>
          <a:ln/>
        </p:spPr>
        <p:txBody>
          <a:bodyPr/>
          <a:lstStyle/>
          <a:p>
            <a:r>
              <a:rPr lang="en-US" sz="3200">
                <a:solidFill>
                  <a:srgbClr val="EFFF5D"/>
                </a:solidFill>
                <a:latin typeface="Comic Sans MS" pitchFamily="-64" charset="0"/>
              </a:rPr>
              <a:t>What process makes a hot-air balloon rise?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0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0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0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0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0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0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0034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The Flow of Heat</a:t>
            </a:r>
          </a:p>
        </p:txBody>
      </p:sp>
      <p:sp>
        <p:nvSpPr>
          <p:cNvPr id="158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3600"/>
              <a:t>There are three basic processes for heat flow: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3600"/>
              <a:t>Conduction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3600"/>
              <a:t>Convection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3600"/>
              <a:t>Radiation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8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8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8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8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8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8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8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8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8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208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772400" cy="41148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400"/>
              <a:t>In </a:t>
            </a:r>
            <a:r>
              <a:rPr lang="en-US" sz="2400" b="1" i="1">
                <a:solidFill>
                  <a:schemeClr val="accent1"/>
                </a:solidFill>
              </a:rPr>
              <a:t>conduction</a:t>
            </a:r>
            <a:r>
              <a:rPr lang="en-US" sz="2400"/>
              <a:t>, heat flows through a material when objects at different temperatures are placed in contact with one another.</a:t>
            </a:r>
          </a:p>
          <a:p>
            <a:pPr>
              <a:buFont typeface="Wingdings" pitchFamily="-64" charset="2"/>
              <a:buNone/>
            </a:pPr>
            <a:endParaRPr lang="en-US"/>
          </a:p>
        </p:txBody>
      </p:sp>
      <p:pic>
        <p:nvPicPr>
          <p:cNvPr id="1596420" name="Picture 4" descr="10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78486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228600"/>
            <a:ext cx="4267200" cy="5410200"/>
          </a:xfrm>
        </p:spPr>
        <p:txBody>
          <a:bodyPr/>
          <a:lstStyle/>
          <a:p>
            <a:pPr lvl="1">
              <a:lnSpc>
                <a:spcPct val="85000"/>
              </a:lnSpc>
              <a:spcBef>
                <a:spcPct val="25000"/>
              </a:spcBef>
              <a:buClr>
                <a:schemeClr val="hlink"/>
              </a:buClr>
              <a:buSzPct val="65000"/>
              <a:buFont typeface="Wingdings" pitchFamily="-64" charset="2"/>
              <a:buNone/>
            </a:pPr>
            <a:r>
              <a:rPr lang="en-US" sz="2000"/>
              <a:t>Conduction</a:t>
            </a:r>
          </a:p>
          <a:p>
            <a:pPr lvl="1">
              <a:lnSpc>
                <a:spcPct val="85000"/>
              </a:lnSpc>
              <a:spcBef>
                <a:spcPct val="25000"/>
              </a:spcBef>
              <a:buClr>
                <a:schemeClr val="hlink"/>
              </a:buClr>
              <a:buSzPct val="65000"/>
            </a:pPr>
            <a:r>
              <a:rPr lang="en-US" sz="2000"/>
              <a:t>The rate of heat flow depends on the temperature difference between the objects.</a:t>
            </a:r>
          </a:p>
          <a:p>
            <a:pPr lvl="1">
              <a:lnSpc>
                <a:spcPct val="85000"/>
              </a:lnSpc>
              <a:spcBef>
                <a:spcPct val="25000"/>
              </a:spcBef>
              <a:buClr>
                <a:schemeClr val="hlink"/>
              </a:buClr>
              <a:buSzPct val="65000"/>
            </a:pPr>
            <a:r>
              <a:rPr lang="en-US" sz="2000"/>
              <a:t>It also depends on the </a:t>
            </a:r>
            <a:r>
              <a:rPr lang="en-US" sz="2000" b="1" i="1">
                <a:solidFill>
                  <a:schemeClr val="accent1"/>
                </a:solidFill>
              </a:rPr>
              <a:t>thermal conductivity</a:t>
            </a:r>
            <a:r>
              <a:rPr lang="en-US" sz="2000"/>
              <a:t> of the materials, a measure of how well the materials conduct heat.</a:t>
            </a:r>
          </a:p>
          <a:p>
            <a:pPr lvl="1">
              <a:lnSpc>
                <a:spcPct val="85000"/>
              </a:lnSpc>
              <a:spcBef>
                <a:spcPct val="25000"/>
              </a:spcBef>
              <a:buClr>
                <a:schemeClr val="hlink"/>
              </a:buClr>
              <a:buSzPct val="65000"/>
            </a:pPr>
            <a:r>
              <a:rPr lang="en-US" sz="2000"/>
              <a:t>For example, a metal block at room temperature will feel colder than a wood block of the exact same temperature.</a:t>
            </a:r>
          </a:p>
          <a:p>
            <a:pPr lvl="1">
              <a:lnSpc>
                <a:spcPct val="85000"/>
              </a:lnSpc>
              <a:spcBef>
                <a:spcPct val="25000"/>
              </a:spcBef>
              <a:buClr>
                <a:schemeClr val="hlink"/>
              </a:buClr>
              <a:buSzPct val="65000"/>
            </a:pPr>
            <a:r>
              <a:rPr lang="en-US" sz="2000"/>
              <a:t>The metal block is a better thermal conductor, so heat flows more readily from your hand into the metal.</a:t>
            </a:r>
          </a:p>
          <a:p>
            <a:pPr lvl="1">
              <a:lnSpc>
                <a:spcPct val="85000"/>
              </a:lnSpc>
              <a:spcBef>
                <a:spcPct val="25000"/>
              </a:spcBef>
              <a:buClr>
                <a:schemeClr val="hlink"/>
              </a:buClr>
              <a:buSzPct val="65000"/>
            </a:pPr>
            <a:r>
              <a:rPr lang="en-US" sz="2000"/>
              <a:t>Since contact with the metal cools your hand more rapidly, the metal feels colder.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endParaRPr lang="en-US" sz="2000"/>
          </a:p>
        </p:txBody>
      </p:sp>
      <p:pic>
        <p:nvPicPr>
          <p:cNvPr id="1584133" name="Picture 5" descr="10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163" y="762000"/>
            <a:ext cx="5049837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8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8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8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8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8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8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8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8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8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8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8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8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8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8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8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4131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5" name="Text Box 3"/>
          <p:cNvSpPr txBox="1">
            <a:spLocks noChangeArrowheads="1"/>
          </p:cNvSpPr>
          <p:nvPr/>
        </p:nvSpPr>
        <p:spPr bwMode="auto">
          <a:xfrm>
            <a:off x="0" y="1752600"/>
            <a:ext cx="36576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-64" charset="2"/>
              <a:buNone/>
            </a:pPr>
            <a:r>
              <a:rPr lang="en-US" sz="4000">
                <a:latin typeface="Comic Sans MS" pitchFamily="-64" charset="0"/>
              </a:rPr>
              <a:t>How do we measure temperature?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-64" charset="2"/>
              <a:buNone/>
            </a:pPr>
            <a:r>
              <a:rPr lang="en-US" sz="4000">
                <a:latin typeface="Comic Sans MS" pitchFamily="-64" charset="0"/>
              </a:rPr>
              <a:t>What are we actually measuring?</a:t>
            </a:r>
            <a:endParaRPr lang="en-US" sz="4000">
              <a:latin typeface="Arial" charset="0"/>
            </a:endParaRPr>
          </a:p>
        </p:txBody>
      </p:sp>
      <p:sp>
        <p:nvSpPr>
          <p:cNvPr id="591876" name="Text Box 4"/>
          <p:cNvSpPr txBox="1">
            <a:spLocks noChangeArrowheads="1"/>
          </p:cNvSpPr>
          <p:nvPr/>
        </p:nvSpPr>
        <p:spPr bwMode="auto">
          <a:xfrm>
            <a:off x="5089525" y="46243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18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  <a:noFill/>
          <a:ln/>
        </p:spPr>
        <p:txBody>
          <a:bodyPr/>
          <a:lstStyle/>
          <a:p>
            <a:r>
              <a:rPr lang="en-US"/>
              <a:t>What Is Temperature?</a:t>
            </a:r>
          </a:p>
        </p:txBody>
      </p:sp>
      <p:pic>
        <p:nvPicPr>
          <p:cNvPr id="591881" name="Picture 9" descr="10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628775"/>
            <a:ext cx="533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991600" cy="5562600"/>
          </a:xfrm>
        </p:spPr>
        <p:txBody>
          <a:bodyPr/>
          <a:lstStyle/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sz="2400"/>
              <a:t>In </a:t>
            </a:r>
            <a:r>
              <a:rPr lang="en-US" sz="2400" b="1" i="1">
                <a:solidFill>
                  <a:schemeClr val="accent1"/>
                </a:solidFill>
              </a:rPr>
              <a:t>convection</a:t>
            </a:r>
            <a:r>
              <a:rPr lang="en-US" sz="2400"/>
              <a:t>, heat is transferred by the motion of a fluid containing thermal energy.</a:t>
            </a:r>
          </a:p>
          <a:p>
            <a:pPr lvl="2">
              <a:lnSpc>
                <a:spcPct val="85000"/>
              </a:lnSpc>
              <a:spcBef>
                <a:spcPct val="25000"/>
              </a:spcBef>
            </a:pPr>
            <a:r>
              <a:rPr lang="en-US" sz="1800"/>
              <a:t>Convection is the main method of heating a house.</a:t>
            </a:r>
          </a:p>
          <a:p>
            <a:pPr lvl="2">
              <a:lnSpc>
                <a:spcPct val="85000"/>
              </a:lnSpc>
              <a:spcBef>
                <a:spcPct val="25000"/>
              </a:spcBef>
            </a:pPr>
            <a:r>
              <a:rPr lang="en-US" sz="1800"/>
              <a:t>It is also the main method heat is lost from buildings.</a:t>
            </a:r>
          </a:p>
        </p:txBody>
      </p:sp>
      <p:pic>
        <p:nvPicPr>
          <p:cNvPr id="1586180" name="Picture 4" descr="10_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514600"/>
            <a:ext cx="4633913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6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6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6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6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6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86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6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86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86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78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5486400" cy="5562600"/>
          </a:xfrm>
        </p:spPr>
        <p:txBody>
          <a:bodyPr/>
          <a:lstStyle/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sz="2400"/>
              <a:t>In </a:t>
            </a:r>
            <a:r>
              <a:rPr lang="en-US" sz="2400" b="1" i="1">
                <a:solidFill>
                  <a:schemeClr val="accent1"/>
                </a:solidFill>
              </a:rPr>
              <a:t>radiation</a:t>
            </a:r>
            <a:r>
              <a:rPr lang="en-US" sz="2400"/>
              <a:t>, heat energy is transferred by electromagnetic waves.</a:t>
            </a:r>
          </a:p>
          <a:p>
            <a:pPr lvl="2">
              <a:lnSpc>
                <a:spcPct val="85000"/>
              </a:lnSpc>
              <a:spcBef>
                <a:spcPct val="25000"/>
              </a:spcBef>
            </a:pPr>
            <a:r>
              <a:rPr lang="en-US" sz="2000"/>
              <a:t>The electromagnetic waves involved in the transfer of heat lie primarily in the infrared portion of the spectrum.</a:t>
            </a:r>
          </a:p>
          <a:p>
            <a:pPr lvl="2">
              <a:lnSpc>
                <a:spcPct val="85000"/>
              </a:lnSpc>
              <a:spcBef>
                <a:spcPct val="25000"/>
              </a:spcBef>
            </a:pPr>
            <a:r>
              <a:rPr lang="en-US" sz="2000"/>
              <a:t>Unlike conduction and convection, which both require a medium to travel through, radiation can take place across a vacuum.</a:t>
            </a:r>
          </a:p>
          <a:p>
            <a:pPr lvl="2">
              <a:lnSpc>
                <a:spcPct val="85000"/>
              </a:lnSpc>
              <a:spcBef>
                <a:spcPct val="25000"/>
              </a:spcBef>
            </a:pPr>
            <a:r>
              <a:rPr lang="en-US" sz="2000"/>
              <a:t>For example, the evacuated space in a thermos bottle.</a:t>
            </a:r>
          </a:p>
          <a:p>
            <a:pPr lvl="2">
              <a:lnSpc>
                <a:spcPct val="85000"/>
              </a:lnSpc>
              <a:spcBef>
                <a:spcPct val="25000"/>
              </a:spcBef>
            </a:pPr>
            <a:r>
              <a:rPr lang="en-US" sz="2000"/>
              <a:t>The radiation is reduced to a minimum by silvering the facing walls of the evacuated space.</a:t>
            </a:r>
          </a:p>
        </p:txBody>
      </p:sp>
      <p:pic>
        <p:nvPicPr>
          <p:cNvPr id="1588228" name="Picture 4" descr="10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188" y="838200"/>
            <a:ext cx="3325812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8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8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8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8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8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8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88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88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88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226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8" name="Text Box 6"/>
          <p:cNvSpPr txBox="1">
            <a:spLocks noChangeArrowheads="1"/>
          </p:cNvSpPr>
          <p:nvPr/>
        </p:nvSpPr>
        <p:spPr bwMode="auto">
          <a:xfrm>
            <a:off x="457200" y="838200"/>
            <a:ext cx="8240713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50000"/>
              </a:spcAft>
              <a:buClr>
                <a:schemeClr val="folHlink"/>
              </a:buClr>
              <a:buFont typeface="Wingdings" pitchFamily="-64" charset="2"/>
              <a:buChar char="Ø"/>
            </a:pPr>
            <a:r>
              <a:rPr lang="en-US" sz="2200" b="1">
                <a:solidFill>
                  <a:srgbClr val="EFFF5D"/>
                </a:solidFill>
                <a:latin typeface="Comic Sans MS" pitchFamily="-64" charset="0"/>
              </a:rPr>
              <a:t>What process makes a car’s interior heat up when parked in the sun?</a:t>
            </a:r>
          </a:p>
          <a:p>
            <a:pPr>
              <a:spcAft>
                <a:spcPct val="50000"/>
              </a:spcAft>
              <a:buClr>
                <a:schemeClr val="folHlink"/>
              </a:buClr>
              <a:buFont typeface="Wingdings" pitchFamily="-64" charset="2"/>
              <a:buNone/>
            </a:pPr>
            <a:r>
              <a:rPr lang="en-US" sz="2200" b="1">
                <a:latin typeface="Comic Sans MS" pitchFamily="-64" charset="0"/>
              </a:rPr>
              <a:t>radiation</a:t>
            </a:r>
            <a:endParaRPr lang="en-US" sz="2200" b="1">
              <a:solidFill>
                <a:srgbClr val="EFFF5D"/>
              </a:solidFill>
              <a:latin typeface="Comic Sans MS" pitchFamily="-64" charset="0"/>
            </a:endParaRPr>
          </a:p>
          <a:p>
            <a:pPr>
              <a:spcAft>
                <a:spcPct val="50000"/>
              </a:spcAft>
              <a:buClr>
                <a:schemeClr val="folHlink"/>
              </a:buClr>
              <a:buFont typeface="Wingdings" pitchFamily="-64" charset="2"/>
              <a:buChar char="Ø"/>
            </a:pPr>
            <a:r>
              <a:rPr lang="en-US" sz="2200" b="1">
                <a:solidFill>
                  <a:srgbClr val="EFFF5D"/>
                </a:solidFill>
                <a:latin typeface="Comic Sans MS" pitchFamily="-64" charset="0"/>
              </a:rPr>
              <a:t>Why are houses insulated with material in the walls instead of just empty space?</a:t>
            </a:r>
          </a:p>
          <a:p>
            <a:pPr>
              <a:spcAft>
                <a:spcPct val="50000"/>
              </a:spcAft>
              <a:buClr>
                <a:schemeClr val="folHlink"/>
              </a:buClr>
              <a:buFont typeface="Wingdings" pitchFamily="-64" charset="2"/>
              <a:buChar char="Ø"/>
            </a:pPr>
            <a:r>
              <a:rPr lang="en-US" sz="2200" b="1">
                <a:latin typeface="Comic Sans MS" pitchFamily="-64" charset="0"/>
              </a:rPr>
              <a:t>To reduce convection and conduction</a:t>
            </a:r>
            <a:endParaRPr lang="en-US" sz="2200" b="1">
              <a:solidFill>
                <a:srgbClr val="EFFF5D"/>
              </a:solidFill>
              <a:latin typeface="Comic Sans MS" pitchFamily="-64" charset="0"/>
            </a:endParaRPr>
          </a:p>
          <a:p>
            <a:pPr>
              <a:spcAft>
                <a:spcPct val="50000"/>
              </a:spcAft>
              <a:buClr>
                <a:schemeClr val="folHlink"/>
              </a:buClr>
              <a:buFont typeface="Wingdings" pitchFamily="-64" charset="2"/>
              <a:buChar char="Ø"/>
            </a:pPr>
            <a:r>
              <a:rPr lang="en-US" sz="2200" b="1">
                <a:solidFill>
                  <a:srgbClr val="EFFF5D"/>
                </a:solidFill>
                <a:latin typeface="Comic Sans MS" pitchFamily="-64" charset="0"/>
              </a:rPr>
              <a:t>Why is this insulated material often foil-backed?</a:t>
            </a:r>
          </a:p>
          <a:p>
            <a:pPr>
              <a:spcAft>
                <a:spcPct val="50000"/>
              </a:spcAft>
              <a:buClr>
                <a:schemeClr val="folHlink"/>
              </a:buClr>
              <a:buFont typeface="Wingdings" pitchFamily="-64" charset="2"/>
              <a:buChar char="Ø"/>
            </a:pPr>
            <a:r>
              <a:rPr lang="en-US" sz="2200" b="1">
                <a:latin typeface="Comic Sans MS" pitchFamily="-64" charset="0"/>
              </a:rPr>
              <a:t>To limit radiation</a:t>
            </a:r>
            <a:endParaRPr lang="en-US" sz="2200" b="1">
              <a:solidFill>
                <a:srgbClr val="EFFF5D"/>
              </a:solidFill>
              <a:latin typeface="Comic Sans MS" pitchFamily="-64" charset="0"/>
            </a:endParaRPr>
          </a:p>
          <a:p>
            <a:pPr>
              <a:spcAft>
                <a:spcPct val="50000"/>
              </a:spcAft>
              <a:buClr>
                <a:schemeClr val="folHlink"/>
              </a:buClr>
              <a:buFont typeface="Wingdings" pitchFamily="-64" charset="2"/>
              <a:buChar char="Ø"/>
            </a:pPr>
            <a:r>
              <a:rPr lang="en-US" sz="2200" b="1">
                <a:solidFill>
                  <a:srgbClr val="EFFF5D"/>
                </a:solidFill>
                <a:latin typeface="Comic Sans MS" pitchFamily="-64" charset="0"/>
              </a:rPr>
              <a:t>Is a light-colored roof or a dark-colored roof more energy efficient?</a:t>
            </a:r>
          </a:p>
          <a:p>
            <a:pPr>
              <a:spcAft>
                <a:spcPct val="50000"/>
              </a:spcAft>
              <a:buClr>
                <a:schemeClr val="folHlink"/>
              </a:buClr>
              <a:buFont typeface="Wingdings" pitchFamily="-64" charset="2"/>
              <a:buChar char="Ø"/>
            </a:pPr>
            <a:r>
              <a:rPr lang="en-US" sz="2200" b="1">
                <a:latin typeface="Comic Sans MS" pitchFamily="-64" charset="0"/>
              </a:rPr>
              <a:t>Light colored roofs keep a house cooler reducing cooling costs.</a:t>
            </a:r>
            <a:endParaRPr lang="en-US" b="1">
              <a:latin typeface="Comic Sans MS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0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0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90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90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0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0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90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90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90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90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90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90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90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90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027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153400" cy="1066800"/>
          </a:xfrm>
          <a:noFill/>
        </p:spPr>
        <p:txBody>
          <a:bodyPr/>
          <a:lstStyle/>
          <a:p>
            <a:r>
              <a:rPr lang="en-US" sz="3200">
                <a:solidFill>
                  <a:srgbClr val="EFFF5D"/>
                </a:solidFill>
                <a:latin typeface="Comic Sans MS" pitchFamily="-64" charset="0"/>
              </a:rPr>
              <a:t>What heat-flow processes are involved in the greenhouse effect?</a:t>
            </a:r>
          </a:p>
        </p:txBody>
      </p:sp>
      <p:pic>
        <p:nvPicPr>
          <p:cNvPr id="842766" name="Picture 14" descr="epb10_0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133600"/>
            <a:ext cx="60198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153400" cy="1066800"/>
          </a:xfrm>
          <a:noFill/>
        </p:spPr>
        <p:txBody>
          <a:bodyPr/>
          <a:lstStyle/>
          <a:p>
            <a:r>
              <a:rPr lang="en-US" sz="3200">
                <a:solidFill>
                  <a:srgbClr val="EFFF5D"/>
                </a:solidFill>
                <a:latin typeface="Comic Sans MS" pitchFamily="-64" charset="0"/>
              </a:rPr>
              <a:t>What heat-flow processes are involved in solar collectors?</a:t>
            </a:r>
            <a:endParaRPr lang="en-US"/>
          </a:p>
        </p:txBody>
      </p:sp>
      <p:pic>
        <p:nvPicPr>
          <p:cNvPr id="1592323" name="Picture 3" descr="epb10_0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86000"/>
            <a:ext cx="6181725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Temperature and Its Measurement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If two objects are in contact with one another long enough, the two objects have the same temperature.</a:t>
            </a:r>
          </a:p>
          <a:p>
            <a:pPr>
              <a:lnSpc>
                <a:spcPct val="80000"/>
              </a:lnSpc>
            </a:pPr>
            <a:r>
              <a:rPr lang="en-US" sz="2800"/>
              <a:t>This begins to define </a:t>
            </a:r>
            <a:r>
              <a:rPr lang="en-US" sz="2800" b="1" i="1">
                <a:solidFill>
                  <a:schemeClr val="accent1"/>
                </a:solidFill>
              </a:rPr>
              <a:t>temperature</a:t>
            </a:r>
            <a:r>
              <a:rPr lang="en-US" sz="2800"/>
              <a:t>, by defining when two objects have the same temperature.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When the physical properties are no longer changing, the objects are said to be in </a:t>
            </a:r>
            <a:r>
              <a:rPr lang="en-US" sz="2400" b="1" i="1">
                <a:solidFill>
                  <a:schemeClr val="accent1"/>
                </a:solidFill>
              </a:rPr>
              <a:t>thermal equilibrium</a:t>
            </a:r>
            <a:r>
              <a:rPr lang="en-US" sz="240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b="1">
                <a:solidFill>
                  <a:srgbClr val="FAA368"/>
                </a:solidFill>
              </a:rPr>
              <a:t>Two or more objects in thermal equilibrium have the same temperature.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This is the </a:t>
            </a:r>
            <a:r>
              <a:rPr lang="en-US" sz="2400" b="1" i="1">
                <a:solidFill>
                  <a:schemeClr val="accent1"/>
                </a:solidFill>
              </a:rPr>
              <a:t>zeroth law of thermodynamics</a:t>
            </a:r>
            <a:r>
              <a:rPr lang="en-US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5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5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54102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first widely used temperature scale was devised by Gabriel Fahrenheit.</a:t>
            </a:r>
          </a:p>
          <a:p>
            <a:pPr>
              <a:lnSpc>
                <a:spcPct val="80000"/>
              </a:lnSpc>
            </a:pPr>
            <a:r>
              <a:rPr lang="en-US" sz="2800"/>
              <a:t>Another widely used scale was devised by Anders Celsius.</a:t>
            </a:r>
          </a:p>
          <a:p>
            <a:pPr>
              <a:lnSpc>
                <a:spcPct val="80000"/>
              </a:lnSpc>
            </a:pPr>
            <a:r>
              <a:rPr lang="en-US" sz="2800"/>
              <a:t>The Celsius degree is larger than the Fahrenheit degree: the ratio of Fahrenheit degrees to Celsius degrees is 180/100, or 9/5.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They are both equal at -40</a:t>
            </a:r>
            <a:r>
              <a:rPr lang="en-US" sz="2800">
                <a:sym typeface="Symbol" pitchFamily="28" charset="2"/>
              </a:rPr>
              <a:t>.</a:t>
            </a:r>
            <a:endParaRPr lang="en-US" sz="2800"/>
          </a:p>
        </p:txBody>
      </p:sp>
      <p:pic>
        <p:nvPicPr>
          <p:cNvPr id="1545221" name="Picture 5" descr="10_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3850" y="77788"/>
            <a:ext cx="3740150" cy="678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45223" name="Object 7"/>
          <p:cNvGraphicFramePr>
            <a:graphicFrameLocks noChangeAspect="1"/>
          </p:cNvGraphicFramePr>
          <p:nvPr/>
        </p:nvGraphicFramePr>
        <p:xfrm>
          <a:off x="1752600" y="3581400"/>
          <a:ext cx="2308225" cy="1857375"/>
        </p:xfrm>
        <a:graphic>
          <a:graphicData uri="http://schemas.openxmlformats.org/presentationml/2006/ole">
            <p:oleObj spid="_x0000_s1545223" name="Equation" r:id="rId5" imgW="977900" imgH="787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4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4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4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45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45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45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45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4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4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4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219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5410200" cy="5867400"/>
          </a:xfrm>
        </p:spPr>
        <p:txBody>
          <a:bodyPr/>
          <a:lstStyle/>
          <a:p>
            <a:r>
              <a:rPr lang="en-US" sz="2800"/>
              <a:t>The zero point on the Fahrenheit scale was based on the temperature of a mixture of salt and ice in a saturated salt solution.</a:t>
            </a:r>
          </a:p>
          <a:p>
            <a:r>
              <a:rPr lang="en-US" sz="2800"/>
              <a:t>The zero point on the Celsius scale is the freezing point of water.</a:t>
            </a:r>
          </a:p>
          <a:p>
            <a:r>
              <a:rPr lang="en-US" sz="2800"/>
              <a:t>Both scales go below zero.</a:t>
            </a:r>
          </a:p>
          <a:p>
            <a:r>
              <a:rPr lang="en-US" sz="2800"/>
              <a:t>Is there such a thing as </a:t>
            </a:r>
            <a:r>
              <a:rPr lang="en-US" sz="2800" b="1" i="1">
                <a:solidFill>
                  <a:schemeClr val="accent1"/>
                </a:solidFill>
              </a:rPr>
              <a:t>absolute zero</a:t>
            </a:r>
            <a:r>
              <a:rPr lang="en-US" sz="2800"/>
              <a:t>?</a:t>
            </a:r>
          </a:p>
        </p:txBody>
      </p:sp>
      <p:pic>
        <p:nvPicPr>
          <p:cNvPr id="1547267" name="Picture 3" descr="10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850" y="77788"/>
            <a:ext cx="3740150" cy="678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7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7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7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47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7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7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47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7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47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47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47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47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266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41350"/>
          </a:xfrm>
        </p:spPr>
        <p:txBody>
          <a:bodyPr/>
          <a:lstStyle/>
          <a:p>
            <a:r>
              <a:rPr lang="en-US" sz="3600" b="1">
                <a:solidFill>
                  <a:srgbClr val="EFFF5D"/>
                </a:solidFill>
                <a:latin typeface="Comic Sans MS" pitchFamily="-64" charset="0"/>
              </a:rPr>
              <a:t>What is </a:t>
            </a:r>
            <a:r>
              <a:rPr lang="en-US" sz="3600" b="1" i="1">
                <a:solidFill>
                  <a:schemeClr val="accent1"/>
                </a:solidFill>
                <a:latin typeface="Comic Sans MS" pitchFamily="-64" charset="0"/>
              </a:rPr>
              <a:t>absolute zero</a:t>
            </a:r>
            <a:r>
              <a:rPr lang="en-US" sz="3600" b="1">
                <a:solidFill>
                  <a:srgbClr val="EFFF5D"/>
                </a:solidFill>
                <a:latin typeface="Comic Sans MS" pitchFamily="-64" charset="0"/>
              </a:rPr>
              <a:t>?</a:t>
            </a:r>
            <a:endParaRPr lang="en-US"/>
          </a:p>
        </p:txBody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1148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rgbClr val="FFFEC9"/>
                </a:solidFill>
              </a:rPr>
              <a:t>If the volume of a gas is kept constant while the temperature is increased, the pressure will increase.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FEC9"/>
                </a:solidFill>
              </a:rPr>
              <a:t>This can be used as a means of measuring temperature.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FEC9"/>
                </a:solidFill>
              </a:rPr>
              <a:t>A constant-volume gas thermometer allows the pressure to change with temperature while the volume is held constant.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FEC9"/>
                </a:solidFill>
              </a:rPr>
              <a:t>The difference in height of the two mercury columns is proportional to the pressure.</a:t>
            </a:r>
          </a:p>
        </p:txBody>
      </p:sp>
      <p:pic>
        <p:nvPicPr>
          <p:cNvPr id="1551365" name="Picture 5" descr="10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2575" y="1447800"/>
            <a:ext cx="50514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5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266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rgbClr val="FFFEC9"/>
                </a:solidFill>
              </a:rPr>
              <a:t>We can then plot the pressure of a gas as a function of the temperature.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FEC9"/>
                </a:solidFill>
              </a:rPr>
              <a:t>The curves for different gases or amounts are all straight lines.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FEC9"/>
                </a:solidFill>
              </a:rPr>
              <a:t>When these lines are extended backward to zero pressure, they all intersect at the same temperature, </a:t>
            </a:r>
            <a:r>
              <a:rPr lang="en-US" sz="2400" b="1">
                <a:solidFill>
                  <a:schemeClr val="accent1"/>
                </a:solidFill>
              </a:rPr>
              <a:t>-</a:t>
            </a:r>
            <a:r>
              <a:rPr lang="en-US" sz="2400" b="1" i="1">
                <a:solidFill>
                  <a:schemeClr val="accent1"/>
                </a:solidFill>
              </a:rPr>
              <a:t>273.2</a:t>
            </a:r>
            <a:r>
              <a:rPr lang="en-US" sz="2400" b="1">
                <a:solidFill>
                  <a:schemeClr val="accent1"/>
                </a:solidFill>
                <a:sym typeface="Symbol" pitchFamily="28" charset="2"/>
              </a:rPr>
              <a:t></a:t>
            </a:r>
            <a:r>
              <a:rPr lang="en-US" sz="2400" b="1" i="1">
                <a:solidFill>
                  <a:schemeClr val="accent1"/>
                </a:solidFill>
                <a:sym typeface="Symbol" pitchFamily="28" charset="2"/>
              </a:rPr>
              <a:t>C</a:t>
            </a:r>
            <a:r>
              <a:rPr lang="en-US" sz="2400">
                <a:solidFill>
                  <a:srgbClr val="FFFEC9"/>
                </a:solidFill>
                <a:sym typeface="Symbol" pitchFamily="28" charset="2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FEC9"/>
                </a:solidFill>
                <a:sym typeface="Symbol" pitchFamily="28" charset="2"/>
              </a:rPr>
              <a:t>Since negative pressure has no meaning, this suggests that the temperature can never get lower than </a:t>
            </a:r>
            <a:r>
              <a:rPr lang="en-US" sz="2400" b="1">
                <a:solidFill>
                  <a:schemeClr val="accent1"/>
                </a:solidFill>
              </a:rPr>
              <a:t>-</a:t>
            </a:r>
            <a:r>
              <a:rPr lang="en-US" sz="2400" b="1" i="1">
                <a:solidFill>
                  <a:schemeClr val="accent1"/>
                </a:solidFill>
              </a:rPr>
              <a:t>273.2</a:t>
            </a:r>
            <a:r>
              <a:rPr lang="en-US" sz="2400" b="1">
                <a:solidFill>
                  <a:schemeClr val="accent1"/>
                </a:solidFill>
                <a:sym typeface="Symbol" pitchFamily="28" charset="2"/>
              </a:rPr>
              <a:t></a:t>
            </a:r>
            <a:r>
              <a:rPr lang="en-US" sz="2400" b="1" i="1">
                <a:solidFill>
                  <a:schemeClr val="accent1"/>
                </a:solidFill>
                <a:sym typeface="Symbol" pitchFamily="28" charset="2"/>
              </a:rPr>
              <a:t>C</a:t>
            </a:r>
            <a:r>
              <a:rPr lang="en-US" sz="2400">
                <a:solidFill>
                  <a:srgbClr val="FFFEC9"/>
                </a:solidFill>
                <a:sym typeface="Symbol" pitchFamily="28" charset="2"/>
              </a:rPr>
              <a:t>, or </a:t>
            </a:r>
            <a:r>
              <a:rPr lang="en-US" sz="2400" b="1" i="1">
                <a:solidFill>
                  <a:schemeClr val="accent1"/>
                </a:solidFill>
                <a:sym typeface="Symbol" pitchFamily="28" charset="2"/>
              </a:rPr>
              <a:t>0 K (kelvin)</a:t>
            </a:r>
            <a:r>
              <a:rPr lang="en-US" sz="2400">
                <a:solidFill>
                  <a:srgbClr val="FFFEC9"/>
                </a:solidFill>
                <a:sym typeface="Symbol" pitchFamily="28" charset="2"/>
              </a:rPr>
              <a:t>.</a:t>
            </a:r>
          </a:p>
        </p:txBody>
      </p:sp>
      <p:pic>
        <p:nvPicPr>
          <p:cNvPr id="1553413" name="Picture 5" descr="10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743200"/>
            <a:ext cx="65532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53415" name="Object 7"/>
          <p:cNvGraphicFramePr>
            <a:graphicFrameLocks noChangeAspect="1"/>
          </p:cNvGraphicFramePr>
          <p:nvPr/>
        </p:nvGraphicFramePr>
        <p:xfrm>
          <a:off x="1600200" y="3352800"/>
          <a:ext cx="2278063" cy="420688"/>
        </p:xfrm>
        <a:graphic>
          <a:graphicData uri="http://schemas.openxmlformats.org/presentationml/2006/ole">
            <p:oleObj spid="_x0000_s1553415" name="Equation" r:id="rId5" imgW="9652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5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5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5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5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" decel="100000"/>
                                        <p:tgtEl>
                                          <p:spTgt spid="1553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85" decel="100000"/>
                                        <p:tgtEl>
                                          <p:spTgt spid="15534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534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155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5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155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5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411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839200" cy="2667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-64" charset="2"/>
              <a:buChar char="Ø"/>
            </a:pPr>
            <a:r>
              <a:rPr lang="en-US" sz="3600">
                <a:solidFill>
                  <a:srgbClr val="EFFF5D"/>
                </a:solidFill>
                <a:latin typeface="Comic Sans MS" pitchFamily="-64" charset="0"/>
              </a:rPr>
              <a:t>Can anything ever get </a:t>
            </a:r>
            <a:r>
              <a:rPr lang="en-US" sz="3600" b="1" i="1">
                <a:solidFill>
                  <a:srgbClr val="EFFF5D"/>
                </a:solidFill>
                <a:latin typeface="Comic Sans MS" pitchFamily="-64" charset="0"/>
              </a:rPr>
              <a:t>colder</a:t>
            </a:r>
            <a:r>
              <a:rPr lang="en-US" sz="3600">
                <a:solidFill>
                  <a:srgbClr val="EFFF5D"/>
                </a:solidFill>
                <a:latin typeface="Comic Sans MS" pitchFamily="-64" charset="0"/>
              </a:rPr>
              <a:t> than 0 K?</a:t>
            </a:r>
          </a:p>
          <a:p>
            <a:pPr lvl="1">
              <a:lnSpc>
                <a:spcPct val="80000"/>
              </a:lnSpc>
              <a:buFont typeface="Wingdings" pitchFamily="-64" charset="2"/>
              <a:buChar char="Ø"/>
            </a:pPr>
            <a:r>
              <a:rPr lang="en-US" sz="3200">
                <a:solidFill>
                  <a:srgbClr val="EFFF5D"/>
                </a:solidFill>
                <a:latin typeface="Comic Sans MS" pitchFamily="-64" charset="0"/>
              </a:rPr>
              <a:t>No.</a:t>
            </a:r>
          </a:p>
          <a:p>
            <a:pPr>
              <a:lnSpc>
                <a:spcPct val="80000"/>
              </a:lnSpc>
              <a:buFont typeface="Wingdings" pitchFamily="-64" charset="2"/>
              <a:buChar char="Ø"/>
            </a:pPr>
            <a:r>
              <a:rPr lang="en-US" sz="3600">
                <a:solidFill>
                  <a:srgbClr val="EFFF5D"/>
                </a:solidFill>
                <a:latin typeface="Comic Sans MS" pitchFamily="-64" charset="0"/>
              </a:rPr>
              <a:t>Can absolute zero ever be reached?</a:t>
            </a:r>
          </a:p>
          <a:p>
            <a:pPr lvl="1">
              <a:lnSpc>
                <a:spcPct val="80000"/>
              </a:lnSpc>
              <a:buFont typeface="Wingdings" pitchFamily="-64" charset="2"/>
              <a:buChar char="Ø"/>
            </a:pPr>
            <a:r>
              <a:rPr lang="en-US" sz="3200">
                <a:solidFill>
                  <a:srgbClr val="EFFF5D"/>
                </a:solidFill>
                <a:latin typeface="Comic Sans MS" pitchFamily="-64" charset="0"/>
              </a:rPr>
              <a:t>No. </a:t>
            </a:r>
          </a:p>
        </p:txBody>
      </p:sp>
      <p:pic>
        <p:nvPicPr>
          <p:cNvPr id="1555459" name="Picture 3" descr="10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743200"/>
            <a:ext cx="65532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55460" name="Object 4"/>
          <p:cNvGraphicFramePr>
            <a:graphicFrameLocks noChangeAspect="1"/>
          </p:cNvGraphicFramePr>
          <p:nvPr/>
        </p:nvGraphicFramePr>
        <p:xfrm>
          <a:off x="1600200" y="3352800"/>
          <a:ext cx="2278063" cy="420688"/>
        </p:xfrm>
        <a:graphic>
          <a:graphicData uri="http://schemas.openxmlformats.org/presentationml/2006/ole">
            <p:oleObj spid="_x0000_s1555460" name="Equation" r:id="rId5" imgW="9652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5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5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5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5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5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5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5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5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5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5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5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5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5458" grpId="0" build="p" bldLvl="3"/>
    </p:bldLst>
  </p:timing>
</p:sld>
</file>

<file path=ppt/theme/theme1.xml><?xml version="1.0" encoding="utf-8"?>
<a:theme xmlns:a="http://schemas.openxmlformats.org/drawingml/2006/main" name="arny">
  <a:themeElements>
    <a:clrScheme name="arny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arny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64" charset="0"/>
          </a:defRPr>
        </a:defPPr>
      </a:lstStyle>
    </a:lnDef>
  </a:objectDefaults>
  <a:extraClrSchemeLst>
    <a:extraClrScheme>
      <a:clrScheme name="arny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y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y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HD:Applications:Microsoft Office 2004:Templates:My Templates:arny.pot</Template>
  <TotalTime>27071</TotalTime>
  <Words>1966</Words>
  <Application>Microsoft Office PowerPoint</Application>
  <PresentationFormat>On-screen Show (4:3)</PresentationFormat>
  <Paragraphs>237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Times New Roman</vt:lpstr>
      <vt:lpstr>Arial Black</vt:lpstr>
      <vt:lpstr>Arial</vt:lpstr>
      <vt:lpstr>Wingdings</vt:lpstr>
      <vt:lpstr>Comic Sans MS</vt:lpstr>
      <vt:lpstr>Symbol</vt:lpstr>
      <vt:lpstr>ＭＳ Ｐゴシック</vt:lpstr>
      <vt:lpstr>arny</vt:lpstr>
      <vt:lpstr>Microsoft Equation</vt:lpstr>
      <vt:lpstr>Chapter 10 Temperature and Heat</vt:lpstr>
      <vt:lpstr>What are temperature and heat?</vt:lpstr>
      <vt:lpstr>What Is Temperature?</vt:lpstr>
      <vt:lpstr>Temperature and Its Measurement</vt:lpstr>
      <vt:lpstr>Slide 5</vt:lpstr>
      <vt:lpstr>Slide 6</vt:lpstr>
      <vt:lpstr>What is absolute zero?</vt:lpstr>
      <vt:lpstr>Slide 8</vt:lpstr>
      <vt:lpstr>Slide 9</vt:lpstr>
      <vt:lpstr>Heat and Specific Heat Capacity</vt:lpstr>
      <vt:lpstr>Heat and Specific Heat Capacity</vt:lpstr>
      <vt:lpstr>Slide 12</vt:lpstr>
      <vt:lpstr>Slide 13</vt:lpstr>
      <vt:lpstr>Phase Changes and Latent Heat</vt:lpstr>
      <vt:lpstr>If the specific heat capacity of ice is 0.5 cal/g °C, how much heat would have to be added to 200 g of ice, initially at a temperature of -10°C, to raise the ice to the melting point?</vt:lpstr>
      <vt:lpstr>If the specific heat capacity of ice is 0.5 cal/g °C, how much heat would have to be added to 200 g of ice, initially at a temperature of -10°C, to completely melt the ice?</vt:lpstr>
      <vt:lpstr>Joule’s Experiment  and the First Law of Thermodynamics</vt:lpstr>
      <vt:lpstr>Joule’s Experiment  and the First Law of Thermodynamics</vt:lpstr>
      <vt:lpstr>Joule’s Experiment  and the First Law of Thermodynamics</vt:lpstr>
      <vt:lpstr>A hot plate is used to transfer 400 cal of heat to a beaker containing ice and water; 500 J of work are also done on the contents of the beaker by stirring.  What is the increase in internal energy of the ice-water mixture?</vt:lpstr>
      <vt:lpstr>A hot plate is used to transfer 400 cal of heat to a beaker containing ice and water; 500 J of work are also done on the contents of the beaker by stirring.  How much ice melts in this process?</vt:lpstr>
      <vt:lpstr>Gas Behavior and The First Law</vt:lpstr>
      <vt:lpstr>Slide 23</vt:lpstr>
      <vt:lpstr>Slide 24</vt:lpstr>
      <vt:lpstr>Slide 25</vt:lpstr>
      <vt:lpstr>What process makes a hot-air balloon rise?</vt:lpstr>
      <vt:lpstr>The Flow of Heat</vt:lpstr>
      <vt:lpstr>Slide 28</vt:lpstr>
      <vt:lpstr>Slide 29</vt:lpstr>
      <vt:lpstr>Slide 30</vt:lpstr>
      <vt:lpstr>Slide 31</vt:lpstr>
      <vt:lpstr>Slide 32</vt:lpstr>
      <vt:lpstr>What heat-flow processes are involved in the greenhouse effect?</vt:lpstr>
      <vt:lpstr>What heat-flow processes are involved in solar collectors?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subject>Griffith Physics 7th</dc:subject>
  <dc:creator>edited by Brian Carter</dc:creator>
  <cp:lastModifiedBy>mahes</cp:lastModifiedBy>
  <cp:revision>69</cp:revision>
  <cp:lastPrinted>2006-03-07T20:21:09Z</cp:lastPrinted>
  <dcterms:created xsi:type="dcterms:W3CDTF">2006-01-07T22:20:33Z</dcterms:created>
  <dcterms:modified xsi:type="dcterms:W3CDTF">2013-06-25T12:27:37Z</dcterms:modified>
</cp:coreProperties>
</file>