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56" r:id="rId2"/>
    <p:sldId id="517" r:id="rId3"/>
    <p:sldId id="667" r:id="rId4"/>
    <p:sldId id="615" r:id="rId5"/>
    <p:sldId id="581" r:id="rId6"/>
    <p:sldId id="668" r:id="rId7"/>
    <p:sldId id="669" r:id="rId8"/>
    <p:sldId id="670" r:id="rId9"/>
    <p:sldId id="671" r:id="rId10"/>
    <p:sldId id="672" r:id="rId11"/>
    <p:sldId id="674" r:id="rId12"/>
    <p:sldId id="630" r:id="rId13"/>
    <p:sldId id="631" r:id="rId14"/>
    <p:sldId id="675" r:id="rId15"/>
    <p:sldId id="676" r:id="rId16"/>
    <p:sldId id="616" r:id="rId17"/>
    <p:sldId id="677" r:id="rId18"/>
    <p:sldId id="678" r:id="rId19"/>
    <p:sldId id="685" r:id="rId20"/>
    <p:sldId id="679" r:id="rId21"/>
    <p:sldId id="617" r:id="rId22"/>
    <p:sldId id="680" r:id="rId23"/>
    <p:sldId id="682" r:id="rId24"/>
    <p:sldId id="681" r:id="rId25"/>
    <p:sldId id="618" r:id="rId26"/>
    <p:sldId id="610" r:id="rId27"/>
    <p:sldId id="603" r:id="rId28"/>
    <p:sldId id="688" r:id="rId29"/>
    <p:sldId id="689" r:id="rId30"/>
    <p:sldId id="690" r:id="rId31"/>
    <p:sldId id="691" r:id="rId32"/>
    <p:sldId id="619" r:id="rId33"/>
    <p:sldId id="692" r:id="rId34"/>
    <p:sldId id="693" r:id="rId35"/>
    <p:sldId id="694" r:id="rId36"/>
    <p:sldId id="695" r:id="rId37"/>
    <p:sldId id="696" r:id="rId38"/>
    <p:sldId id="697" r:id="rId39"/>
    <p:sldId id="698" r:id="rId40"/>
    <p:sldId id="699" r:id="rId41"/>
    <p:sldId id="607"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64" charset="0"/>
        <a:ea typeface="+mn-ea"/>
        <a:cs typeface="+mn-cs"/>
      </a:defRPr>
    </a:lvl1pPr>
    <a:lvl2pPr marL="457200" algn="l" rtl="0" fontAlgn="base">
      <a:spcBef>
        <a:spcPct val="0"/>
      </a:spcBef>
      <a:spcAft>
        <a:spcPct val="0"/>
      </a:spcAft>
      <a:defRPr sz="2400" kern="1200">
        <a:solidFill>
          <a:schemeClr val="tx1"/>
        </a:solidFill>
        <a:latin typeface="Times New Roman" pitchFamily="-64" charset="0"/>
        <a:ea typeface="+mn-ea"/>
        <a:cs typeface="+mn-cs"/>
      </a:defRPr>
    </a:lvl2pPr>
    <a:lvl3pPr marL="914400" algn="l" rtl="0" fontAlgn="base">
      <a:spcBef>
        <a:spcPct val="0"/>
      </a:spcBef>
      <a:spcAft>
        <a:spcPct val="0"/>
      </a:spcAft>
      <a:defRPr sz="2400" kern="1200">
        <a:solidFill>
          <a:schemeClr val="tx1"/>
        </a:solidFill>
        <a:latin typeface="Times New Roman" pitchFamily="-64" charset="0"/>
        <a:ea typeface="+mn-ea"/>
        <a:cs typeface="+mn-cs"/>
      </a:defRPr>
    </a:lvl3pPr>
    <a:lvl4pPr marL="1371600" algn="l" rtl="0" fontAlgn="base">
      <a:spcBef>
        <a:spcPct val="0"/>
      </a:spcBef>
      <a:spcAft>
        <a:spcPct val="0"/>
      </a:spcAft>
      <a:defRPr sz="2400" kern="1200">
        <a:solidFill>
          <a:schemeClr val="tx1"/>
        </a:solidFill>
        <a:latin typeface="Times New Roman" pitchFamily="-64" charset="0"/>
        <a:ea typeface="+mn-ea"/>
        <a:cs typeface="+mn-cs"/>
      </a:defRPr>
    </a:lvl4pPr>
    <a:lvl5pPr marL="1828800" algn="l" rtl="0" fontAlgn="base">
      <a:spcBef>
        <a:spcPct val="0"/>
      </a:spcBef>
      <a:spcAft>
        <a:spcPct val="0"/>
      </a:spcAft>
      <a:defRPr sz="2400" kern="1200">
        <a:solidFill>
          <a:schemeClr val="tx1"/>
        </a:solidFill>
        <a:latin typeface="Times New Roman" pitchFamily="-64" charset="0"/>
        <a:ea typeface="+mn-ea"/>
        <a:cs typeface="+mn-cs"/>
      </a:defRPr>
    </a:lvl5pPr>
    <a:lvl6pPr marL="2286000" algn="l" defTabSz="914400" rtl="0" eaLnBrk="1" latinLnBrk="0" hangingPunct="1">
      <a:defRPr sz="2400" kern="1200">
        <a:solidFill>
          <a:schemeClr val="tx1"/>
        </a:solidFill>
        <a:latin typeface="Times New Roman" pitchFamily="-64" charset="0"/>
        <a:ea typeface="+mn-ea"/>
        <a:cs typeface="+mn-cs"/>
      </a:defRPr>
    </a:lvl6pPr>
    <a:lvl7pPr marL="2743200" algn="l" defTabSz="914400" rtl="0" eaLnBrk="1" latinLnBrk="0" hangingPunct="1">
      <a:defRPr sz="2400" kern="1200">
        <a:solidFill>
          <a:schemeClr val="tx1"/>
        </a:solidFill>
        <a:latin typeface="Times New Roman" pitchFamily="-64" charset="0"/>
        <a:ea typeface="+mn-ea"/>
        <a:cs typeface="+mn-cs"/>
      </a:defRPr>
    </a:lvl7pPr>
    <a:lvl8pPr marL="3200400" algn="l" defTabSz="914400" rtl="0" eaLnBrk="1" latinLnBrk="0" hangingPunct="1">
      <a:defRPr sz="2400" kern="1200">
        <a:solidFill>
          <a:schemeClr val="tx1"/>
        </a:solidFill>
        <a:latin typeface="Times New Roman" pitchFamily="-64" charset="0"/>
        <a:ea typeface="+mn-ea"/>
        <a:cs typeface="+mn-cs"/>
      </a:defRPr>
    </a:lvl8pPr>
    <a:lvl9pPr marL="3657600" algn="l" defTabSz="914400" rtl="0" eaLnBrk="1" latinLnBrk="0" hangingPunct="1">
      <a:defRPr sz="2400" kern="1200">
        <a:solidFill>
          <a:schemeClr val="tx1"/>
        </a:solidFill>
        <a:latin typeface="Times New Roman" pitchFamily="-6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EFFF5D"/>
    <a:srgbClr val="FFBF8A"/>
    <a:srgbClr val="FAA3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5" autoAdjust="0"/>
    <p:restoredTop sz="81908" autoAdjust="0"/>
  </p:normalViewPr>
  <p:slideViewPr>
    <p:cSldViewPr>
      <p:cViewPr varScale="1">
        <p:scale>
          <a:sx n="79" d="100"/>
          <a:sy n="79" d="100"/>
        </p:scale>
        <p:origin x="-9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05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smtClean="0"/>
            </a:lvl1pPr>
          </a:lstStyle>
          <a:p>
            <a:pPr>
              <a:defRPr/>
            </a:pPr>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smtClean="0"/>
            </a:lvl1pPr>
          </a:lstStyle>
          <a:p>
            <a:pPr>
              <a:defRPr/>
            </a:pPr>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lvl1pPr>
          </a:lstStyle>
          <a:p>
            <a:pPr>
              <a:defRPr/>
            </a:pPr>
            <a:fld id="{3BE2A391-DC8B-41C2-BA19-0A4297B107D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506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B20B828-3B1C-4AEB-9D8D-5FCA5E1BE5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79"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79"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79"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79"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7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bert.ulrich@hq.nasa.gov"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mailto:jsc.cio@jsc.nasa.gov" TargetMode="External"/><Relationship Id="rId5" Type="http://schemas.openxmlformats.org/officeDocument/2006/relationships/hyperlink" Target="mailto:herbert.j.babineaux@nasa.gov" TargetMode="External"/><Relationship Id="rId4" Type="http://schemas.openxmlformats.org/officeDocument/2006/relationships/hyperlink" Target="http://www.jsc.nasa.gov/policies.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35541A7-35D3-4FCD-BED9-B1C772D5FBE6}" type="slidenum">
              <a:rPr lang="en-US"/>
              <a:pPr/>
              <a:t>1</a:t>
            </a:fld>
            <a:endParaRPr lang="en-US"/>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AD0714E-671F-46C1-8F9A-F839E88FCD75}" type="slidenum">
              <a:rPr lang="en-US"/>
              <a:pPr/>
              <a:t>10</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05E2369-7E65-44E9-8D7E-EAEB33D375D9}" type="slidenum">
              <a:rPr lang="en-US"/>
              <a:pPr/>
              <a:t>11</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060AEA-76A8-40F7-A12D-7803D198B92E}" type="slidenum">
              <a:rPr lang="en-US"/>
              <a:pPr/>
              <a:t>12</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8993FC3-8A75-44CC-8C02-394681CAB554}" type="slidenum">
              <a:rPr lang="en-US"/>
              <a:pPr/>
              <a:t>13</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6234045-0C34-4C29-9A2F-A82539CF436B}" type="slidenum">
              <a:rPr lang="en-US"/>
              <a:pPr/>
              <a:t>14</a:t>
            </a:fld>
            <a:endParaRPr lang="en-US"/>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83BA8A0-BF1B-4DE7-B238-F83AB9052787}" type="slidenum">
              <a:rPr lang="en-US"/>
              <a:pPr/>
              <a:t>15</a:t>
            </a:fld>
            <a:endParaRPr lang="en-US"/>
          </a:p>
        </p:txBody>
      </p:sp>
      <p:sp>
        <p:nvSpPr>
          <p:cNvPr id="60419" name="Rectangle 2"/>
          <p:cNvSpPr>
            <a:spLocks noChangeArrowheads="1" noTextEdit="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ln>
        </p:spPr>
        <p:txBody>
          <a:bodyPr/>
          <a:lstStyle/>
          <a:p>
            <a:pPr eaLnBrk="1" hangingPunct="1"/>
            <a:r>
              <a:rPr lang="en-CA" smtClean="0">
                <a:latin typeface="Times New Roman" pitchFamily="-64" charset="0"/>
              </a:rPr>
              <a:t>Fig. 2.co</a:t>
            </a:r>
          </a:p>
          <a:p>
            <a:pPr eaLnBrk="1" hangingPunct="1"/>
            <a:r>
              <a:rPr lang="en-US" b="1" smtClean="0">
                <a:solidFill>
                  <a:srgbClr val="00127C"/>
                </a:solidFill>
                <a:latin typeface="Arial" charset="0"/>
              </a:rPr>
              <a:t>Guidelines Regarding the Use or Reproduction of NASA Material Obtained From a JSC Web Pages</a:t>
            </a:r>
          </a:p>
          <a:p>
            <a:pPr eaLnBrk="1" hangingPunct="1"/>
            <a:r>
              <a:rPr lang="en-US" smtClean="0">
                <a:solidFill>
                  <a:srgbClr val="00127C"/>
                </a:solidFill>
                <a:latin typeface="Arial" charset="0"/>
              </a:rPr>
              <a:t>NASA generally has no objection to the reproduction and use of NASA material (e.g., audio transmissions and recordings; video transmission or recordings; still or motion picture photography; or World Wide Web pages), subject to the following conditions:  1. You may use NASA imagery, video and audio material if it is for educational or informational purposes, including photo collections, textbooks, public exhibits and Internet Web pages.  2. This general permission does not include the NASA insignia logo (the blue "meatball" insignia), the NASA logotype (the red "worm" logo), and the NASA seal. These images may not be used by persons who are not NASA employees or on products (including web pages) that are not NASA sponsored.  3. NASA material may not be used to state or imply the endorsement by NASA or by any NASA employee of a commercial product, service, or activity, or used in any manner that might mislead. If the NASA material is to be used for commercial purposes, especially including advertisements, it must not explicitly or implicitly convey NASA's endorsement of commercial goods or services. If a NASA image includes an identifiable person, using the image for commercial purposes may infringe that person's right of privacy or publicity, and permission should be obtained from the person.  4. NASA should be acknowledged as the source of the material.  5. It is unlawful to falsely claim copyright or other rights in NASA material.  6. NASA shall in no way be liable for any costs, expenses, claims, or demands arising out of the use of NASA material by a recipient or a recipient's distributees.  7. NASA does not indemnify nor hold harmless users of NASA material, nor release such users from copyright infringement, nor grant exclusive use rights with respect to NASA material.   8. NASA material is not protected by copyright unless noted. If copyrighted, permission should be obtained from the copyright owner prior to use. If not copyrighted, NASA material may be reproduced and distributed without further permission from NASA.  9. Some NASA material may incorporate music or footage that is copyrighted and licensed for the particular NASA work. Any editing or otherwise altering of the work may not be covered under the original license, and therefore would require permission of the copyright owner.  10. NASA does not endorse or sponsor any commercial product, service, or activity.  11. Use of the NASA name or initials as an identifying symbol by organizations other than NASA (such as on foods, packaging, containers, signs, or any promotional material) is prohibited. The only exceptions are noted immediately below.-- NASA does permit the use of the NASA Logo and Insignia on novelty and souvenir-type items.However, such items may be sold and manufactured only after a proposal has been submitted to and approved by a representative from the Public Services Division (202/358-1750) in accordance with 14 CFR (Code of Federal Regulations) Part 1221. NASA does not grant anyone exclusive rights to use any of the Agency identities.  12. NASA emblems should be reproduced only from original reproduction proofs, transparencies, or computer files available from NASA Headquarters. Please be advised that approval must be granted by the Public Services Division (see above) before any reproduction materials can be obtained.  13. NASA personnel are not authorized to sign indemnity or hold harmless statements, releases from copyright infringement, or documents granting exclusive use rights.  14. Photographs are not protected by copyright unless noted. If copyrighted, permission should be obtained from the copyright owner prior to use. If not copyrighted, photographs may be reproduced and distributed without further permission from NASA. If a recognizable person appears in the photograph, use for commercial purposes may infringe a right of privacy or publicity and permission should be obtained from the recognizable person.  15. Audio recordings are not protected by copyright unless noted. A cassette may be excerpted or reproduced and distributed, without further permission from NASA. However, use of a portion or segment of an audiotape, such as talent, narration or music, may infringe a right of publicity or copyright and permission should be obtained from the source.16. Videotape and Motion Picture recordings are not protected by copyright unless noted. A recording may be reproduced and distributed, without further permission from NASA. Copyrighted music or footage, which is incorporated in a production, may not be used unless permission is obtained from the copyright owner. While in most instances using non-copyrighted segments is permitted, use for a commercial purpose of a portion or segment containing talent or a recognizable person may infringe a right of publicity and permission should be obtained from the talent or recognizable person. These guidelines also apply to NASA's "live television" satellite broadcasts.For answers to additional questions, contact:Bert Ulrich NASA Headquarters Public Services Division (POS) 300 E St. SW Washington, DC 20546  Internet: </a:t>
            </a:r>
            <a:r>
              <a:rPr lang="en-US" u="sng" smtClean="0">
                <a:solidFill>
                  <a:srgbClr val="001595"/>
                </a:solidFill>
                <a:latin typeface="Arial" charset="0"/>
                <a:hlinkClick r:id="rId3"/>
              </a:rPr>
              <a:t>bert.ulrich@hq.nasa.gov</a:t>
            </a:r>
            <a:r>
              <a:rPr lang="en-US" smtClean="0">
                <a:solidFill>
                  <a:srgbClr val="00127C"/>
                </a:solidFill>
                <a:latin typeface="Arial" charset="0"/>
                <a:hlinkClick r:id="rId4"/>
              </a:rPr>
              <a:t>Back to Top</a:t>
            </a:r>
            <a:r>
              <a:rPr lang="en-US" b="1" smtClean="0">
                <a:solidFill>
                  <a:srgbClr val="00127C"/>
                </a:solidFill>
                <a:latin typeface="Arial" charset="0"/>
              </a:rPr>
              <a:t>NASA</a:t>
            </a:r>
            <a:r>
              <a:rPr lang="en-US" b="1" smtClean="0">
                <a:solidFill>
                  <a:srgbClr val="00127C"/>
                </a:solidFill>
                <a:latin typeface="Lucida Grande" pitchFamily="-64" charset="0"/>
              </a:rPr>
              <a:t>�</a:t>
            </a:r>
            <a:r>
              <a:rPr lang="en-US" b="1" smtClean="0">
                <a:solidFill>
                  <a:srgbClr val="00127C"/>
                </a:solidFill>
                <a:latin typeface="Arial" charset="0"/>
              </a:rPr>
              <a:t>s Use of Third Party Media</a:t>
            </a:r>
            <a:r>
              <a:rPr lang="en-US" smtClean="0">
                <a:solidFill>
                  <a:srgbClr val="00127C"/>
                </a:solidFill>
                <a:latin typeface="Arial" charset="0"/>
              </a:rPr>
              <a:t>NASA makes every attempt to use media on our web pages (e.g., graphics, artwork, sounds), provided by other parties, that is free for use or in the public domain. If you notice copyright violations on a NASA JSC web page, please contact the Web Curator. Of course, it is not our intention to use material illegally. Many items are collected from the Internet, where copyright information is often not available.</a:t>
            </a:r>
            <a:r>
              <a:rPr lang="en-US" b="1" smtClean="0">
                <a:solidFill>
                  <a:srgbClr val="00127C"/>
                </a:solidFill>
                <a:latin typeface="Arial" charset="0"/>
              </a:rPr>
              <a:t>References</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Freedom of Information Act (5 USC 552, 14 CFR 1206, 1213)</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Privacy Act of 1974 (5 USC 552a, 14 CFR 1212)</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Government Wide Employee Ethics Regulations (5 CFR 2635)</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Use of NASA Seal and Other Devices (14 CFR 1221)</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NASA CIO memo, "Guidance on Implementation of NASA Website Privacy Statement" dated June 1, 1998</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"Policy on Placement of Information on Unprotected Computer Systems" in JPD 2800.4,</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"JSC Internal Web Page Policies" in JPD 2800.4,</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"Policies Regarding External Links on JSC Web Pages" in JPD 2800.4,</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International Traffic in Arms Regulations (22 CFR 120)</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Department of Commerce Export Administration Regulations with Commerce Control List (15 CFR 730-74)</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OMB Memo M-99-18, </a:t>
            </a:r>
            <a:r>
              <a:rPr lang="en-US" smtClean="0">
                <a:solidFill>
                  <a:srgbClr val="00127C"/>
                </a:solidFill>
                <a:latin typeface="Lucida Grande" pitchFamily="-64" charset="0"/>
              </a:rPr>
              <a:t>�</a:t>
            </a:r>
            <a:r>
              <a:rPr lang="en-US" smtClean="0">
                <a:solidFill>
                  <a:srgbClr val="00127C"/>
                </a:solidFill>
                <a:latin typeface="Arial" charset="0"/>
              </a:rPr>
              <a:t>Privacy Policies on Federal Web Sites</a:t>
            </a:r>
            <a:r>
              <a:rPr lang="en-US" smtClean="0">
                <a:solidFill>
                  <a:srgbClr val="00127C"/>
                </a:solidFill>
                <a:latin typeface="Lucida Grande" pitchFamily="-64" charset="0"/>
              </a:rPr>
              <a:t>�</a:t>
            </a:r>
            <a:r>
              <a:rPr lang="en-US" smtClean="0">
                <a:solidFill>
                  <a:srgbClr val="00127C"/>
                </a:solidFill>
                <a:latin typeface="Arial" charset="0"/>
              </a:rPr>
              <a:t> dated June 22, 1999</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OMB Memo M-00-13, </a:t>
            </a:r>
            <a:r>
              <a:rPr lang="en-US" smtClean="0">
                <a:solidFill>
                  <a:srgbClr val="00127C"/>
                </a:solidFill>
                <a:latin typeface="Lucida Grande" pitchFamily="-64" charset="0"/>
              </a:rPr>
              <a:t>�</a:t>
            </a:r>
            <a:r>
              <a:rPr lang="en-US" smtClean="0">
                <a:solidFill>
                  <a:srgbClr val="00127C"/>
                </a:solidFill>
                <a:latin typeface="Arial" charset="0"/>
              </a:rPr>
              <a:t>Privacy Policies and Data Collection on Federal Web Sites</a:t>
            </a:r>
            <a:r>
              <a:rPr lang="en-US" smtClean="0">
                <a:solidFill>
                  <a:srgbClr val="00127C"/>
                </a:solidFill>
                <a:latin typeface="Lucida Grande" pitchFamily="-64" charset="0"/>
              </a:rPr>
              <a:t>�</a:t>
            </a:r>
            <a:r>
              <a:rPr lang="en-US" smtClean="0">
                <a:solidFill>
                  <a:srgbClr val="00127C"/>
                </a:solidFill>
                <a:latin typeface="Arial" charset="0"/>
                <a:ea typeface="ヒラギノ角ゴ Pro W3" pitchFamily="-64" charset="-128"/>
              </a:rPr>
              <a:t>･</a:t>
            </a:r>
            <a:r>
              <a:rPr lang="en-US" smtClean="0">
                <a:solidFill>
                  <a:srgbClr val="00127C"/>
                </a:solidFill>
                <a:latin typeface="Arial" charset="0"/>
              </a:rPr>
              <a:t>NASA CIO Memo, </a:t>
            </a:r>
            <a:r>
              <a:rPr lang="en-US" smtClean="0">
                <a:solidFill>
                  <a:srgbClr val="00127C"/>
                </a:solidFill>
                <a:latin typeface="Lucida Grande" pitchFamily="-64" charset="0"/>
              </a:rPr>
              <a:t>�</a:t>
            </a:r>
            <a:r>
              <a:rPr lang="en-US" smtClean="0">
                <a:solidFill>
                  <a:srgbClr val="00127C"/>
                </a:solidFill>
                <a:latin typeface="Arial" charset="0"/>
              </a:rPr>
              <a:t>NASA Web Site Privacy Policy</a:t>
            </a:r>
            <a:r>
              <a:rPr lang="en-US" smtClean="0">
                <a:solidFill>
                  <a:srgbClr val="00127C"/>
                </a:solidFill>
                <a:latin typeface="Lucida Grande" pitchFamily="-64" charset="0"/>
              </a:rPr>
              <a:t>�</a:t>
            </a:r>
            <a:r>
              <a:rPr lang="en-US" smtClean="0">
                <a:solidFill>
                  <a:srgbClr val="00127C"/>
                </a:solidFill>
                <a:latin typeface="Arial" charset="0"/>
              </a:rPr>
              <a:t> dated May 22, 2003</a:t>
            </a:r>
            <a:r>
              <a:rPr lang="en-US" smtClean="0">
                <a:solidFill>
                  <a:srgbClr val="00127C"/>
                </a:solidFill>
                <a:latin typeface="Arial" charset="0"/>
                <a:hlinkClick r:id="rId4"/>
              </a:rPr>
              <a:t>Back to Top</a:t>
            </a:r>
            <a:r>
              <a:rPr lang="ja-JP" altLang="en-US" smtClean="0">
                <a:solidFill>
                  <a:srgbClr val="00127C"/>
                </a:solidFill>
                <a:latin typeface="Arial" charset="0"/>
                <a:ea typeface="ヒラギノ角ゴ Pro W3" pitchFamily="-64" charset="-128"/>
              </a:rPr>
              <a:t>ﾊﾊ</a:t>
            </a:r>
            <a:r>
              <a:rPr lang="ja-JP" smtClean="0">
                <a:solidFill>
                  <a:srgbClr val="00127C"/>
                </a:solidFill>
                <a:latin typeface="Arial" charset="0"/>
              </a:rPr>
              <a:t> </a:t>
            </a:r>
            <a:r>
              <a:rPr lang="en-US" smtClean="0">
                <a:solidFill>
                  <a:srgbClr val="00127C"/>
                </a:solidFill>
                <a:latin typeface="Arial" charset="0"/>
              </a:rPr>
              <a:t>Curator: Herbert Babineaux</a:t>
            </a:r>
            <a:r>
              <a:rPr lang="en-US" u="sng" smtClean="0">
                <a:solidFill>
                  <a:srgbClr val="001595"/>
                </a:solidFill>
                <a:latin typeface="Arial" charset="0"/>
                <a:hlinkClick r:id="rId5"/>
              </a:rPr>
              <a:t>(herbert.j.babineaux@nasa.gov</a:t>
            </a:r>
            <a:r>
              <a:rPr lang="en-US" smtClean="0">
                <a:solidFill>
                  <a:srgbClr val="00127C"/>
                </a:solidFill>
                <a:latin typeface="Arial" charset="0"/>
              </a:rPr>
              <a:t>) Responsible NASA Official: Jean E. Carter (</a:t>
            </a:r>
            <a:r>
              <a:rPr lang="en-US" u="sng" smtClean="0">
                <a:solidFill>
                  <a:srgbClr val="001595"/>
                </a:solidFill>
                <a:latin typeface="Arial" charset="0"/>
                <a:hlinkClick r:id="rId6"/>
              </a:rPr>
              <a:t>jsc.cio@jsc.nasa.gov</a:t>
            </a:r>
            <a:r>
              <a:rPr lang="en-US" smtClean="0">
                <a:solidFill>
                  <a:srgbClr val="00127C"/>
                </a:solidFill>
                <a:latin typeface="Arial" charset="0"/>
              </a:rPr>
              <a:t>) Page Updated: 04 October 2004</a:t>
            </a:r>
            <a:endParaRPr lang="en-CA" smtClean="0">
              <a:solidFill>
                <a:srgbClr val="00127C"/>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5769613-B1C6-48E7-9704-04C8265D9EC2}" type="slidenum">
              <a:rPr lang="en-US"/>
              <a:pPr/>
              <a:t>16</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2BBBD37-D707-4099-BE8C-5628A885E89B}" type="slidenum">
              <a:rPr lang="en-US"/>
              <a:pPr/>
              <a:t>17</a:t>
            </a:fld>
            <a:endParaRPr 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B4C957A-6C58-4CCB-872B-9877FC3B224D}" type="slidenum">
              <a:rPr lang="en-US"/>
              <a:pPr/>
              <a:t>18</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25E1679-3E40-48DF-A286-AE6773E9B844}" type="slidenum">
              <a:rPr lang="en-US"/>
              <a:pPr/>
              <a:t>19</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0C74CE-4687-4F9F-AB4C-C1148CC7D190}" type="slidenum">
              <a:rPr lang="en-US"/>
              <a:pPr/>
              <a:t>2</a:t>
            </a:fld>
            <a:endParaRPr lang="en-US"/>
          </a:p>
        </p:txBody>
      </p:sp>
      <p:sp>
        <p:nvSpPr>
          <p:cNvPr id="47107" name="Rectangle 2"/>
          <p:cNvSpPr>
            <a:spLocks noChangeArrowheads="1" noTextEdit="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58B5158-A852-46EB-A4BC-7A76FB646597}" type="slidenum">
              <a:rPr lang="en-US"/>
              <a:pPr/>
              <a:t>20</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8184D9C-6566-4682-AF1B-0FAC1AC0A077}" type="slidenum">
              <a:rPr lang="en-US"/>
              <a:pPr/>
              <a:t>21</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3CF4D32-FC53-49DD-869B-EA6D7005D0DE}" type="slidenum">
              <a:rPr lang="en-US"/>
              <a:pPr/>
              <a:t>22</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E215B2B-C64A-4D98-84D7-62444646CD91}" type="slidenum">
              <a:rPr lang="en-US"/>
              <a:pPr/>
              <a:t>23</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312A89-89AA-49C1-BDFD-5EEAA445FEC1}" type="slidenum">
              <a:rPr lang="en-US"/>
              <a:pPr/>
              <a:t>24</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6CC8B9E-9541-481C-8466-26C230A5F9F5}" type="slidenum">
              <a:rPr lang="en-US"/>
              <a:pPr/>
              <a:t>25</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B1BE447-AC99-4925-8DD2-257B098251C1}" type="slidenum">
              <a:rPr lang="en-US"/>
              <a:pPr/>
              <a:t>26</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spcBef>
                <a:spcPct val="0"/>
              </a:spcBef>
            </a:pPr>
            <a:r>
              <a:rPr lang="en-US" sz="2400" i="1" smtClean="0">
                <a:latin typeface="Arial" charset="0"/>
              </a:rPr>
              <a:t>(Speed: when the bus “jumps”; </a:t>
            </a:r>
          </a:p>
          <a:p>
            <a:pPr eaLnBrk="1" hangingPunct="1">
              <a:spcBef>
                <a:spcPct val="0"/>
              </a:spcBef>
            </a:pPr>
            <a:r>
              <a:rPr lang="en-US" sz="2400" i="1" smtClean="0">
                <a:latin typeface="Arial" charset="0"/>
              </a:rPr>
              <a:t>Spider-man 2: when he suddenly loses </a:t>
            </a:r>
          </a:p>
          <a:p>
            <a:pPr eaLnBrk="1" hangingPunct="1">
              <a:spcBef>
                <a:spcPct val="0"/>
              </a:spcBef>
            </a:pPr>
            <a:r>
              <a:rPr lang="en-US" sz="2400" i="1" smtClean="0">
                <a:latin typeface="Arial" charset="0"/>
              </a:rPr>
              <a:t>his web power.)</a:t>
            </a:r>
            <a:endParaRPr lang="en-US" sz="2400" smtClean="0">
              <a:latin typeface="Arial" charset="0"/>
            </a:endParaRPr>
          </a:p>
          <a:p>
            <a:pPr eaLnBrk="1" hangingPunct="1"/>
            <a:endParaRPr lang="en-US" smtClean="0">
              <a:latin typeface="Times New Roman" pitchFamily="-6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7E55B23-9234-45A2-91AE-270FA5677D1D}" type="slidenum">
              <a:rPr lang="en-US"/>
              <a:pPr/>
              <a:t>27</a:t>
            </a:fld>
            <a:endParaRPr lang="en-US"/>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6412F0-26FF-4D1E-AF2E-524FBDBBBA35}" type="slidenum">
              <a:rPr lang="en-US"/>
              <a:pPr/>
              <a:t>28</a:t>
            </a:fld>
            <a:endParaRPr lang="en-US"/>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C11F010-0C2B-41E3-82D2-3F13EAE6E657}" type="slidenum">
              <a:rPr lang="en-US"/>
              <a:pPr/>
              <a:t>29</a:t>
            </a:fld>
            <a:endParaRPr lang="en-US"/>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D04F672-155C-491D-A8B0-97A7E662F06B}" type="slidenum">
              <a:rPr lang="en-US"/>
              <a:pPr/>
              <a:t>3</a:t>
            </a:fld>
            <a:endParaRPr lang="en-US"/>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9F1D3D-D80D-41A7-8B90-83F1315BDCC6}" type="slidenum">
              <a:rPr lang="en-US"/>
              <a:pPr/>
              <a:t>30</a:t>
            </a:fld>
            <a:endParaRPr lang="en-US"/>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AC5E779-9000-41C0-ACF3-FD17A9B4C264}" type="slidenum">
              <a:rPr lang="en-US"/>
              <a:pPr/>
              <a:t>31</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5D0979-339C-4A4D-A20C-F9645C58AF97}" type="slidenum">
              <a:rPr lang="en-US"/>
              <a:pPr/>
              <a:t>32</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3D87337-03E1-43AE-9E1D-1EBEBEF44293}" type="slidenum">
              <a:rPr lang="en-US"/>
              <a:pPr/>
              <a:t>33</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6F57D0C-1365-4B46-A001-3B806D11657E}" type="slidenum">
              <a:rPr lang="en-US"/>
              <a:pPr/>
              <a:t>34</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426147A-1396-43EB-B764-7C61BDDB8355}" type="slidenum">
              <a:rPr lang="en-US"/>
              <a:pPr/>
              <a:t>35</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9C5816C-F10D-46EA-8D9D-99F8C687FA36}" type="slidenum">
              <a:rPr lang="en-US"/>
              <a:pPr/>
              <a:t>36</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B7F8268-B785-4B40-92F6-48AFF7CCAD92}" type="slidenum">
              <a:rPr lang="en-US"/>
              <a:pPr/>
              <a:t>37</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688AF31-93D0-40BF-8596-31341A3581A8}" type="slidenum">
              <a:rPr lang="en-US"/>
              <a:pPr/>
              <a:t>38</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spcBef>
                <a:spcPct val="0"/>
              </a:spcBef>
            </a:pPr>
            <a:endParaRPr lang="en-US" smtClean="0">
              <a:latin typeface="Times New Roman" pitchFamily="-6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5D0B4B0-F636-4FC4-A22B-73A29A74907B}" type="slidenum">
              <a:rPr lang="en-US"/>
              <a:pPr/>
              <a:t>39</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C3592AD-9079-44AF-8A25-723C653E3278}" type="slidenum">
              <a:rPr lang="en-US"/>
              <a:pPr/>
              <a:t>4</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37296BC-EBE2-40E5-BEC6-269F5C2A1AD5}" type="slidenum">
              <a:rPr lang="en-US"/>
              <a:pPr/>
              <a:t>40</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1087614-40EB-4829-A9BD-5FF14B9F0A51}" type="slidenum">
              <a:rPr lang="en-US"/>
              <a:pPr/>
              <a:t>41</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A57A4B2-5065-41DA-86BD-ED7412962944}" type="slidenum">
              <a:rPr lang="en-US"/>
              <a:pPr/>
              <a:t>5</a:t>
            </a:fld>
            <a:endParaRPr lang="en-US"/>
          </a:p>
        </p:txBody>
      </p:sp>
      <p:sp>
        <p:nvSpPr>
          <p:cNvPr id="50179" name="Rectangle 2"/>
          <p:cNvSpPr>
            <a:spLocks noChangeArrowheads="1" noTextEdit="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latin typeface="Times New Roman" pitchFamily="-6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4C4F34F-5E7A-4D19-9A17-F2F2F90A50F7}" type="slidenum">
              <a:rPr lang="en-US"/>
              <a:pPr/>
              <a:t>6</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3EF9B16-65FD-4CB2-9227-2A216AA2A057}" type="slidenum">
              <a:rPr lang="en-US"/>
              <a:pPr/>
              <a:t>7</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10969D9-0BD4-4705-B778-83BC3C1A76C8}" type="slidenum">
              <a:rPr lang="en-US"/>
              <a:pPr/>
              <a:t>8</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7B13189-23D8-4A21-8F32-6983A90AB40E}" type="slidenum">
              <a:rPr lang="en-US"/>
              <a:pPr/>
              <a:t>9</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Times New Roman" pitchFamily="-6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4" name="Picture 32" descr="BTZBUL1A"/>
            <p:cNvPicPr>
              <a:picLocks noChangeAspect="1" noChangeArrowheads="1"/>
            </p:cNvPicPr>
            <p:nvPr/>
          </p:nvPicPr>
          <p:blipFill>
            <a:blip r:embed="rId2" cstate="print"/>
            <a:srcRect/>
            <a:stretch>
              <a:fillRect/>
            </a:stretch>
          </p:blipFill>
          <p:spPr bwMode="auto">
            <a:xfrm>
              <a:off x="786" y="1650"/>
              <a:ext cx="204" cy="204"/>
            </a:xfrm>
            <a:prstGeom prst="rect">
              <a:avLst/>
            </a:prstGeom>
            <a:noFill/>
            <a:ln w="9525">
              <a:noFill/>
              <a:miter lim="800000"/>
              <a:headEnd/>
              <a:tailEnd/>
            </a:ln>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79" charset="2"/>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smtClean="0">
                <a:solidFill>
                  <a:schemeClr val="tx1"/>
                </a:solidFill>
              </a:defRPr>
            </a:lvl1pPr>
          </a:lstStyle>
          <a:p>
            <a:pPr>
              <a:defRPr/>
            </a:pPr>
            <a:endParaRPr lang="en-US"/>
          </a:p>
        </p:txBody>
      </p:sp>
      <p:sp>
        <p:nvSpPr>
          <p:cNvPr id="36" name="Rectangle 36"/>
          <p:cNvSpPr>
            <a:spLocks noGrp="1" noChangeArrowheads="1"/>
          </p:cNvSpPr>
          <p:nvPr>
            <p:ph type="ftr" sz="quarter" idx="11"/>
          </p:nvPr>
        </p:nvSpPr>
        <p:spPr>
          <a:xfrm>
            <a:off x="3124200" y="6096000"/>
            <a:ext cx="2895600" cy="457200"/>
          </a:xfrm>
        </p:spPr>
        <p:txBody>
          <a:bodyPr/>
          <a:lstStyle>
            <a:lvl1pPr>
              <a:defRPr smtClean="0"/>
            </a:lvl1pPr>
          </a:lstStyle>
          <a:p>
            <a:pPr>
              <a:defRPr/>
            </a:pPr>
            <a:endParaRPr lang="en-US"/>
          </a:p>
        </p:txBody>
      </p:sp>
      <p:sp>
        <p:nvSpPr>
          <p:cNvPr id="37" name="Rectangle 37"/>
          <p:cNvSpPr>
            <a:spLocks noGrp="1" noChangeArrowheads="1"/>
          </p:cNvSpPr>
          <p:nvPr>
            <p:ph type="sldNum" sz="quarter" idx="12"/>
          </p:nvPr>
        </p:nvSpPr>
        <p:spPr>
          <a:xfrm>
            <a:off x="6553200" y="6324600"/>
            <a:ext cx="1905000" cy="457200"/>
          </a:xfrm>
        </p:spPr>
        <p:txBody>
          <a:bodyPr/>
          <a:lstStyle>
            <a:lvl1pPr>
              <a:defRPr smtClean="0">
                <a:solidFill>
                  <a:schemeClr val="tx1"/>
                </a:solidFill>
              </a:defRPr>
            </a:lvl1pPr>
          </a:lstStyle>
          <a:p>
            <a:pPr>
              <a:defRPr/>
            </a:pPr>
            <a:fld id="{0A68EA99-570D-4171-AF7F-E220DACB8466}" type="slidenum">
              <a:rPr lang="en-US"/>
              <a:pPr>
                <a:defRPr/>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F7BA4C0C-AD73-4143-A0D9-B3C960B70A71}" type="slidenum">
              <a:rPr lang="en-US"/>
              <a:pPr>
                <a:defRPr/>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4E1666DE-0114-44C9-987C-9AC301FA4876}" type="slidenum">
              <a:rPr lang="en-US"/>
              <a:pPr>
                <a:defRPr/>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2B22BC9E-F87A-49CC-B856-E3966E63F123}" type="slidenum">
              <a:rPr lang="en-US"/>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92A21B19-17D3-46FA-A6D5-164FBD3F34C5}" type="slidenum">
              <a:rPr lang="en-US"/>
              <a:pPr>
                <a:defRPr/>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0E031684-D2D6-4C9F-8FA9-596321DECBAB}" type="slidenum">
              <a:rPr lang="en-US"/>
              <a:pPr>
                <a:defRPr/>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6D01B849-958B-4478-8A3B-FC3B2A7B6D0A}" type="slidenum">
              <a:rPr lang="en-US"/>
              <a:pPr>
                <a:defRPr/>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3"/>
          <p:cNvSpPr>
            <a:spLocks noGrp="1" noChangeArrowheads="1"/>
          </p:cNvSpPr>
          <p:nvPr>
            <p:ph type="ftr" sz="quarter" idx="11"/>
          </p:nvPr>
        </p:nvSpPr>
        <p:spPr>
          <a:ln/>
        </p:spPr>
        <p:txBody>
          <a:bodyPr/>
          <a:lstStyle>
            <a:lvl1pPr>
              <a:defRPr/>
            </a:lvl1pPr>
          </a:lstStyle>
          <a:p>
            <a:pPr>
              <a:defRPr/>
            </a:pPr>
            <a:endParaRPr lang="en-US"/>
          </a:p>
        </p:txBody>
      </p:sp>
      <p:sp>
        <p:nvSpPr>
          <p:cNvPr id="9" name="Rectangle 34"/>
          <p:cNvSpPr>
            <a:spLocks noGrp="1" noChangeArrowheads="1"/>
          </p:cNvSpPr>
          <p:nvPr>
            <p:ph type="sldNum" sz="quarter" idx="12"/>
          </p:nvPr>
        </p:nvSpPr>
        <p:spPr>
          <a:ln/>
        </p:spPr>
        <p:txBody>
          <a:bodyPr/>
          <a:lstStyle>
            <a:lvl1pPr>
              <a:defRPr/>
            </a:lvl1pPr>
          </a:lstStyle>
          <a:p>
            <a:pPr>
              <a:defRPr/>
            </a:pPr>
            <a:fld id="{9AB9B236-4962-44C3-93DB-8BBACEBD10EA}" type="slidenum">
              <a:rPr lang="en-US"/>
              <a:pPr>
                <a:defRPr/>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3"/>
          <p:cNvSpPr>
            <a:spLocks noGrp="1" noChangeArrowheads="1"/>
          </p:cNvSpPr>
          <p:nvPr>
            <p:ph type="ftr" sz="quarter" idx="11"/>
          </p:nvPr>
        </p:nvSpPr>
        <p:spPr>
          <a:ln/>
        </p:spPr>
        <p:txBody>
          <a:bodyPr/>
          <a:lstStyle>
            <a:lvl1pPr>
              <a:defRPr/>
            </a:lvl1pPr>
          </a:lstStyle>
          <a:p>
            <a:pPr>
              <a:defRPr/>
            </a:pPr>
            <a:endParaRPr lang="en-US"/>
          </a:p>
        </p:txBody>
      </p:sp>
      <p:sp>
        <p:nvSpPr>
          <p:cNvPr id="5" name="Rectangle 34"/>
          <p:cNvSpPr>
            <a:spLocks noGrp="1" noChangeArrowheads="1"/>
          </p:cNvSpPr>
          <p:nvPr>
            <p:ph type="sldNum" sz="quarter" idx="12"/>
          </p:nvPr>
        </p:nvSpPr>
        <p:spPr>
          <a:ln/>
        </p:spPr>
        <p:txBody>
          <a:bodyPr/>
          <a:lstStyle>
            <a:lvl1pPr>
              <a:defRPr/>
            </a:lvl1pPr>
          </a:lstStyle>
          <a:p>
            <a:pPr>
              <a:defRPr/>
            </a:pPr>
            <a:fld id="{65DA74C6-B473-4692-9B83-82F3F41474AF}" type="slidenum">
              <a:rPr lang="en-US"/>
              <a:pPr>
                <a:defRPr/>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pPr>
              <a:defRPr/>
            </a:pPr>
            <a:fld id="{23BE7EBE-86A8-4B13-9C21-21DD5225C7A7}" type="slidenum">
              <a:rPr lang="en-US"/>
              <a:pPr>
                <a:defRPr/>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FF039BBB-2BDD-4645-A693-862387FBD3F9}" type="slidenum">
              <a:rPr lang="en-US"/>
              <a:pPr>
                <a:defRPr/>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D9B5FFF0-3809-417B-A571-E959EADD216E}" type="slidenum">
              <a:rPr lang="en-US"/>
              <a:pPr>
                <a:defRPr/>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2"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3"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25"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26"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512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2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2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5135"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6"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7"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8"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latin typeface="Times New Roman" pitchFamily="79" charset="0"/>
              </a:endParaRPr>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p>
          </p:txBody>
        </p:sp>
        <p:sp>
          <p:nvSpPr>
            <p:cNvPr id="514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pitchFamily="79" charset="0"/>
              </a:endParaRPr>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p>
          </p:txBody>
        </p:sp>
      </p:grpSp>
      <p:sp>
        <p:nvSpPr>
          <p:cNvPr id="5123"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5124"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solidFill>
                  <a:schemeClr val="tx2"/>
                </a:solidFill>
                <a:latin typeface="Arial" charset="0"/>
              </a:defRPr>
            </a:lvl1pPr>
          </a:lstStyle>
          <a:p>
            <a:pPr>
              <a:defRPr/>
            </a:pPr>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Arial" charset="0"/>
              </a:defRPr>
            </a:lvl1pPr>
          </a:lstStyle>
          <a:p>
            <a:pPr>
              <a:defRPr/>
            </a:pPr>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2"/>
                </a:solidFill>
                <a:latin typeface="Arial" charset="0"/>
              </a:defRPr>
            </a:lvl1pPr>
          </a:lstStyle>
          <a:p>
            <a:pPr>
              <a:defRPr/>
            </a:pPr>
            <a:fld id="{0421CE4E-8D7B-4962-B9E4-224FCEED362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79" charset="0"/>
        </a:defRPr>
      </a:lvl2pPr>
      <a:lvl3pPr algn="ctr" rtl="0" eaLnBrk="0" fontAlgn="base" hangingPunct="0">
        <a:spcBef>
          <a:spcPct val="0"/>
        </a:spcBef>
        <a:spcAft>
          <a:spcPct val="0"/>
        </a:spcAft>
        <a:defRPr sz="4400">
          <a:solidFill>
            <a:schemeClr val="tx2"/>
          </a:solidFill>
          <a:latin typeface="Arial Black" pitchFamily="79" charset="0"/>
        </a:defRPr>
      </a:lvl3pPr>
      <a:lvl4pPr algn="ctr" rtl="0" eaLnBrk="0" fontAlgn="base" hangingPunct="0">
        <a:spcBef>
          <a:spcPct val="0"/>
        </a:spcBef>
        <a:spcAft>
          <a:spcPct val="0"/>
        </a:spcAft>
        <a:defRPr sz="4400">
          <a:solidFill>
            <a:schemeClr val="tx2"/>
          </a:solidFill>
          <a:latin typeface="Arial Black" pitchFamily="79" charset="0"/>
        </a:defRPr>
      </a:lvl4pPr>
      <a:lvl5pPr algn="ctr" rtl="0" eaLnBrk="0" fontAlgn="base" hangingPunct="0">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eaLnBrk="0" fontAlgn="base" hangingPunct="0">
        <a:lnSpc>
          <a:spcPct val="90000"/>
        </a:lnSpc>
        <a:spcBef>
          <a:spcPct val="20000"/>
        </a:spcBef>
        <a:spcAft>
          <a:spcPct val="0"/>
        </a:spcAft>
        <a:buClr>
          <a:schemeClr val="folHlink"/>
        </a:buClr>
        <a:buSzPct val="85000"/>
        <a:buFont typeface="Wingdings" pitchFamily="-64"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tx2"/>
        </a:buClr>
        <a:buSzPct val="70000"/>
        <a:buFont typeface="Wingdings" pitchFamily="-64" charset="2"/>
        <a:buChar char="l"/>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hlink"/>
        </a:buClr>
        <a:buSzPct val="65000"/>
        <a:buFont typeface="Wingdings" pitchFamily="-64" charset="2"/>
        <a:buChar char="l"/>
        <a:defRPr sz="24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SzPct val="60000"/>
        <a:buFont typeface="Wingdings" pitchFamily="-64" charset="2"/>
        <a:buChar char="l"/>
        <a:defRPr sz="2000">
          <a:solidFill>
            <a:schemeClr val="tx1"/>
          </a:solidFill>
          <a:latin typeface="+mn-lt"/>
        </a:defRPr>
      </a:lvl4pPr>
      <a:lvl5pPr marL="2057400" indent="-228600" algn="l" rtl="0" eaLnBrk="0" fontAlgn="base" hangingPunct="0">
        <a:lnSpc>
          <a:spcPct val="90000"/>
        </a:lnSpc>
        <a:spcBef>
          <a:spcPct val="20000"/>
        </a:spcBef>
        <a:spcAft>
          <a:spcPct val="0"/>
        </a:spcAft>
        <a:buClr>
          <a:schemeClr val="accent2"/>
        </a:buClr>
        <a:buSzPct val="60000"/>
        <a:buFont typeface="Wingdings" pitchFamily="-64"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www.youtube.com/watch?v=PE81zGhnb0w"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6.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6400" y="2346325"/>
            <a:ext cx="7239000" cy="1616075"/>
          </a:xfrm>
        </p:spPr>
        <p:txBody>
          <a:bodyPr/>
          <a:lstStyle/>
          <a:p>
            <a:pPr eaLnBrk="1" hangingPunct="1">
              <a:defRPr/>
            </a:pPr>
            <a:r>
              <a:rPr lang="en-US" i="1" smtClean="0">
                <a:effectLst>
                  <a:outerShdw blurRad="38100" dist="38100" dir="2700000" algn="tl">
                    <a:srgbClr val="000000"/>
                  </a:outerShdw>
                </a:effectLst>
              </a:rPr>
              <a:t>Chapter 3</a:t>
            </a:r>
            <a:br>
              <a:rPr lang="en-US" i="1" smtClean="0">
                <a:effectLst>
                  <a:outerShdw blurRad="38100" dist="38100" dir="2700000" algn="tl">
                    <a:srgbClr val="000000"/>
                  </a:outerShdw>
                </a:effectLst>
              </a:rPr>
            </a:br>
            <a:r>
              <a:rPr lang="en-US" sz="2800" b="1" smtClean="0">
                <a:effectLst>
                  <a:outerShdw blurRad="38100" dist="38100" dir="2700000" algn="tl">
                    <a:srgbClr val="000000"/>
                  </a:outerShdw>
                </a:effectLst>
              </a:rPr>
              <a:t>Falling Objects and Projectile Motion</a:t>
            </a:r>
            <a:endParaRPr lang="en-US" sz="2800" smtClean="0">
              <a:effectLst>
                <a:outerShdw blurRad="38100" dist="38100" dir="2700000" algn="tl">
                  <a:srgbClr val="000000"/>
                </a:outerShdw>
              </a:effectLst>
            </a:endParaRPr>
          </a:p>
        </p:txBody>
      </p:sp>
      <p:pic>
        <p:nvPicPr>
          <p:cNvPr id="7171" name="Picture 4" descr="Griffith7e12tlm_nm2"/>
          <p:cNvPicPr>
            <a:picLocks noChangeAspect="1" noChangeArrowheads="1"/>
          </p:cNvPicPr>
          <p:nvPr/>
        </p:nvPicPr>
        <p:blipFill>
          <a:blip r:embed="rId3" cstate="print"/>
          <a:srcRect/>
          <a:stretch>
            <a:fillRect/>
          </a:stretch>
        </p:blipFill>
        <p:spPr bwMode="auto">
          <a:xfrm>
            <a:off x="6705600" y="381000"/>
            <a:ext cx="1905000" cy="2438400"/>
          </a:xfrm>
          <a:prstGeom prst="rect">
            <a:avLst/>
          </a:prstGeom>
          <a:noFill/>
          <a:ln w="9525">
            <a:noFill/>
            <a:miter lim="800000"/>
            <a:headEnd/>
            <a:tailEnd/>
          </a:ln>
        </p:spPr>
      </p:pic>
      <p:sp>
        <p:nvSpPr>
          <p:cNvPr id="7172" name="Rectangle 5"/>
          <p:cNvSpPr>
            <a:spLocks noChangeArrowheads="1"/>
          </p:cNvSpPr>
          <p:nvPr/>
        </p:nvSpPr>
        <p:spPr bwMode="auto">
          <a:xfrm>
            <a:off x="3124200" y="5334000"/>
            <a:ext cx="2611438" cy="457200"/>
          </a:xfrm>
          <a:prstGeom prst="rect">
            <a:avLst/>
          </a:prstGeom>
          <a:noFill/>
          <a:ln w="9525">
            <a:noFill/>
            <a:miter lim="800000"/>
            <a:headEnd/>
            <a:tailEnd/>
          </a:ln>
        </p:spPr>
        <p:txBody>
          <a:bodyPr wrap="none">
            <a:spAutoFit/>
          </a:bodyPr>
          <a:lstStyle/>
          <a:p>
            <a:r>
              <a:rPr lang="en-US">
                <a:solidFill>
                  <a:schemeClr val="accent1"/>
                </a:solidFill>
              </a:rPr>
              <a:t>Lecture PowerPoint</a:t>
            </a:r>
          </a:p>
        </p:txBody>
      </p:sp>
      <p:sp>
        <p:nvSpPr>
          <p:cNvPr id="7173" name="Rectangle 6"/>
          <p:cNvSpPr>
            <a:spLocks noChangeArrowheads="1"/>
          </p:cNvSpPr>
          <p:nvPr/>
        </p:nvSpPr>
        <p:spPr bwMode="auto">
          <a:xfrm>
            <a:off x="0" y="6613525"/>
            <a:ext cx="9144000" cy="244475"/>
          </a:xfrm>
          <a:prstGeom prst="rect">
            <a:avLst/>
          </a:prstGeom>
          <a:noFill/>
          <a:ln w="9525">
            <a:noFill/>
            <a:miter lim="800000"/>
            <a:headEnd/>
            <a:tailEnd/>
          </a:ln>
        </p:spPr>
        <p:txBody>
          <a:bodyPr anchor="ctr">
            <a:spAutoFit/>
          </a:bodyPr>
          <a:lstStyle/>
          <a:p>
            <a:pPr algn="ctr"/>
            <a:r>
              <a:rPr lang="en-US" sz="1000">
                <a:latin typeface="Arial" charset="0"/>
                <a:ea typeface="ＭＳ Ｐゴシック" pitchFamily="-109" charset="-128"/>
              </a:rPr>
              <a:t>Copyright © The McGraw-Hill Companies, Inc. Permission required for reproduction or display.</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body" sz="half" idx="2"/>
          </p:nvPr>
        </p:nvSpPr>
        <p:spPr>
          <a:xfrm>
            <a:off x="3962400" y="304800"/>
            <a:ext cx="5181600" cy="6248400"/>
          </a:xfrm>
        </p:spPr>
        <p:txBody>
          <a:bodyPr/>
          <a:lstStyle/>
          <a:p>
            <a:pPr eaLnBrk="1" hangingPunct="1"/>
            <a:r>
              <a:rPr lang="en-US" sz="2800" smtClean="0"/>
              <a:t>The slope of the line is constant.</a:t>
            </a:r>
          </a:p>
          <a:p>
            <a:pPr eaLnBrk="1" hangingPunct="1"/>
            <a:r>
              <a:rPr lang="en-US" sz="2800" smtClean="0"/>
              <a:t>Thus, the acceleration is constant.</a:t>
            </a:r>
          </a:p>
        </p:txBody>
      </p:sp>
      <p:pic>
        <p:nvPicPr>
          <p:cNvPr id="15363" name="Picture 3" descr="03_03"/>
          <p:cNvPicPr>
            <a:picLocks noChangeAspect="1" noChangeArrowheads="1"/>
          </p:cNvPicPr>
          <p:nvPr>
            <p:ph sz="half" idx="1"/>
          </p:nvPr>
        </p:nvPicPr>
        <p:blipFill>
          <a:blip r:embed="rId3" cstate="print"/>
          <a:srcRect/>
          <a:stretch>
            <a:fillRect/>
          </a:stretch>
        </p:blipFill>
        <p:spPr>
          <a:xfrm>
            <a:off x="0" y="152400"/>
            <a:ext cx="3844925" cy="6096000"/>
          </a:xfrm>
        </p:spPr>
      </p:pic>
      <p:pic>
        <p:nvPicPr>
          <p:cNvPr id="15364" name="Picture 4" descr="03_04"/>
          <p:cNvPicPr>
            <a:picLocks noChangeAspect="1" noChangeArrowheads="1"/>
          </p:cNvPicPr>
          <p:nvPr/>
        </p:nvPicPr>
        <p:blipFill>
          <a:blip r:embed="rId4" cstate="print"/>
          <a:srcRect/>
          <a:stretch>
            <a:fillRect/>
          </a:stretch>
        </p:blipFill>
        <p:spPr bwMode="auto">
          <a:xfrm>
            <a:off x="3810000" y="2178050"/>
            <a:ext cx="5334000" cy="4075113"/>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3586">
                                            <p:txEl>
                                              <p:pRg st="0" end="0"/>
                                            </p:txEl>
                                          </p:spTgt>
                                        </p:tgtEl>
                                        <p:attrNameLst>
                                          <p:attrName>style.visibility</p:attrName>
                                        </p:attrNameLst>
                                      </p:cBhvr>
                                      <p:to>
                                        <p:strVal val="visible"/>
                                      </p:to>
                                    </p:set>
                                    <p:animEffect transition="in" filter="fade">
                                      <p:cBhvr>
                                        <p:cTn id="7" dur="500"/>
                                        <p:tgtEl>
                                          <p:spTgt spid="9635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3586">
                                            <p:txEl>
                                              <p:pRg st="1" end="1"/>
                                            </p:txEl>
                                          </p:spTgt>
                                        </p:tgtEl>
                                        <p:attrNameLst>
                                          <p:attrName>style.visibility</p:attrName>
                                        </p:attrNameLst>
                                      </p:cBhvr>
                                      <p:to>
                                        <p:strVal val="visible"/>
                                      </p:to>
                                    </p:set>
                                    <p:animEffect transition="in" filter="fade">
                                      <p:cBhvr>
                                        <p:cTn id="12" dur="500"/>
                                        <p:tgtEl>
                                          <p:spTgt spid="9635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027" descr="03_03"/>
          <p:cNvPicPr>
            <a:picLocks noChangeAspect="1" noChangeArrowheads="1"/>
          </p:cNvPicPr>
          <p:nvPr>
            <p:ph sz="half" idx="1"/>
          </p:nvPr>
        </p:nvPicPr>
        <p:blipFill>
          <a:blip r:embed="rId4" cstate="print"/>
          <a:srcRect/>
          <a:stretch>
            <a:fillRect/>
          </a:stretch>
        </p:blipFill>
        <p:spPr>
          <a:xfrm>
            <a:off x="0" y="152400"/>
            <a:ext cx="3844925" cy="6096000"/>
          </a:xfrm>
        </p:spPr>
      </p:pic>
      <p:pic>
        <p:nvPicPr>
          <p:cNvPr id="2052" name="Picture 1028" descr="03_04"/>
          <p:cNvPicPr>
            <a:picLocks noChangeAspect="1" noChangeArrowheads="1"/>
          </p:cNvPicPr>
          <p:nvPr/>
        </p:nvPicPr>
        <p:blipFill>
          <a:blip r:embed="rId5" cstate="print"/>
          <a:srcRect/>
          <a:stretch>
            <a:fillRect/>
          </a:stretch>
        </p:blipFill>
        <p:spPr bwMode="auto">
          <a:xfrm>
            <a:off x="3810000" y="2178050"/>
            <a:ext cx="5334000" cy="4075113"/>
          </a:xfrm>
          <a:prstGeom prst="rect">
            <a:avLst/>
          </a:prstGeom>
          <a:noFill/>
          <a:ln w="9525">
            <a:noFill/>
            <a:miter lim="800000"/>
            <a:headEnd/>
            <a:tailEnd/>
          </a:ln>
        </p:spPr>
      </p:pic>
      <p:graphicFrame>
        <p:nvGraphicFramePr>
          <p:cNvPr id="966661" name="Object 1029"/>
          <p:cNvGraphicFramePr>
            <a:graphicFrameLocks noChangeAspect="1"/>
          </p:cNvGraphicFramePr>
          <p:nvPr/>
        </p:nvGraphicFramePr>
        <p:xfrm>
          <a:off x="4724400" y="228600"/>
          <a:ext cx="3595688" cy="2627313"/>
        </p:xfrm>
        <a:graphic>
          <a:graphicData uri="http://schemas.openxmlformats.org/presentationml/2006/ole">
            <p:oleObj spid="_x0000_s2050" name="Equation" r:id="rId6" imgW="1790700" imgH="1308100" progId="Equation.3">
              <p:embed/>
            </p:oleObj>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66661"/>
                                        </p:tgtEl>
                                        <p:attrNameLst>
                                          <p:attrName>style.visibility</p:attrName>
                                        </p:attrNameLst>
                                      </p:cBhvr>
                                      <p:to>
                                        <p:strVal val="visible"/>
                                      </p:to>
                                    </p:set>
                                    <p:animEffect transition="in" filter="plus(in)">
                                      <p:cBhvr>
                                        <p:cTn id="7" dur="500"/>
                                        <p:tgtEl>
                                          <p:spTgt spid="966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534400" cy="2530475"/>
          </a:xfrm>
        </p:spPr>
        <p:txBody>
          <a:bodyPr/>
          <a:lstStyle/>
          <a:p>
            <a:pPr eaLnBrk="1" hangingPunct="1"/>
            <a:r>
              <a:rPr lang="en-US" sz="4000" smtClean="0">
                <a:solidFill>
                  <a:srgbClr val="EFFF5D"/>
                </a:solidFill>
                <a:latin typeface="Comic Sans MS" pitchFamily="-64" charset="0"/>
              </a:rPr>
              <a:t>The diagram shows the positions at 0.10-sec intervals of a ball moving left to right.  Is the ball accelerated?</a:t>
            </a:r>
            <a:endParaRPr lang="en-US" smtClean="0"/>
          </a:p>
        </p:txBody>
      </p:sp>
      <p:sp>
        <p:nvSpPr>
          <p:cNvPr id="16387" name="Rectangle 3"/>
          <p:cNvSpPr>
            <a:spLocks noGrp="1" noChangeArrowheads="1"/>
          </p:cNvSpPr>
          <p:nvPr>
            <p:ph type="body" idx="1"/>
          </p:nvPr>
        </p:nvSpPr>
        <p:spPr>
          <a:xfrm>
            <a:off x="457200" y="3810000"/>
            <a:ext cx="7772400" cy="1524000"/>
          </a:xfrm>
        </p:spPr>
        <p:txBody>
          <a:bodyPr/>
          <a:lstStyle/>
          <a:p>
            <a:pPr marL="609600" indent="-609600" eaLnBrk="1" hangingPunct="1">
              <a:buClr>
                <a:schemeClr val="tx2"/>
              </a:buClr>
              <a:buFont typeface="Arial" charset="0"/>
              <a:buAutoNum type="alphaLcParenR"/>
            </a:pPr>
            <a:r>
              <a:rPr lang="en-US" sz="2000" smtClean="0">
                <a:latin typeface="Comic Sans MS" pitchFamily="-64" charset="0"/>
              </a:rPr>
              <a:t>Yes.</a:t>
            </a:r>
          </a:p>
          <a:p>
            <a:pPr marL="609600" indent="-609600" eaLnBrk="1" hangingPunct="1">
              <a:buClr>
                <a:schemeClr val="tx2"/>
              </a:buClr>
              <a:buFont typeface="Arial" charset="0"/>
              <a:buAutoNum type="alphaLcParenR"/>
            </a:pPr>
            <a:r>
              <a:rPr lang="en-US" sz="2000" smtClean="0">
                <a:latin typeface="Comic Sans MS" pitchFamily="-64" charset="0"/>
              </a:rPr>
              <a:t>No.</a:t>
            </a:r>
          </a:p>
          <a:p>
            <a:pPr marL="609600" indent="-609600" eaLnBrk="1" hangingPunct="1">
              <a:buClr>
                <a:schemeClr val="tx2"/>
              </a:buClr>
              <a:buFont typeface="Arial" charset="0"/>
              <a:buAutoNum type="alphaLcParenR"/>
            </a:pPr>
            <a:r>
              <a:rPr lang="en-US" sz="2000" smtClean="0">
                <a:latin typeface="Comic Sans MS" pitchFamily="-64" charset="0"/>
              </a:rPr>
              <a:t>Unable to determine.</a:t>
            </a:r>
            <a:endParaRPr lang="en-US" sz="2400" smtClean="0">
              <a:latin typeface="Comic Sans MS" pitchFamily="-64" charset="0"/>
            </a:endParaRPr>
          </a:p>
        </p:txBody>
      </p:sp>
      <p:sp>
        <p:nvSpPr>
          <p:cNvPr id="883716" name="Text Box 4"/>
          <p:cNvSpPr txBox="1">
            <a:spLocks noChangeArrowheads="1"/>
          </p:cNvSpPr>
          <p:nvPr/>
        </p:nvSpPr>
        <p:spPr bwMode="auto">
          <a:xfrm>
            <a:off x="0" y="5029200"/>
            <a:ext cx="8991600" cy="1187450"/>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2"/>
            </a:pPr>
            <a:r>
              <a:rPr lang="en-US">
                <a:latin typeface="Arial" charset="0"/>
              </a:rPr>
              <a:t>The ball moves an equal distance during each 0.10-sec interval, so the speed does not change.  Since the ball moves in a straight line at a constant speed, it is not accelerated.</a:t>
            </a:r>
          </a:p>
        </p:txBody>
      </p:sp>
      <p:pic>
        <p:nvPicPr>
          <p:cNvPr id="16389" name="Picture 6" descr="03_p053d"/>
          <p:cNvPicPr>
            <a:picLocks noChangeAspect="1" noChangeArrowheads="1"/>
          </p:cNvPicPr>
          <p:nvPr/>
        </p:nvPicPr>
        <p:blipFill>
          <a:blip r:embed="rId3" cstate="print"/>
          <a:srcRect/>
          <a:stretch>
            <a:fillRect/>
          </a:stretch>
        </p:blipFill>
        <p:spPr bwMode="auto">
          <a:xfrm>
            <a:off x="152400" y="2895600"/>
            <a:ext cx="8856663" cy="606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3716"/>
                                        </p:tgtEl>
                                        <p:attrNameLst>
                                          <p:attrName>style.visibility</p:attrName>
                                        </p:attrNameLst>
                                      </p:cBhvr>
                                      <p:to>
                                        <p:strVal val="visible"/>
                                      </p:to>
                                    </p:set>
                                    <p:anim from="(-#ppt_w/2)" to="(#ppt_x)" calcmode="lin" valueType="num">
                                      <p:cBhvr>
                                        <p:cTn id="7" dur="600" fill="hold">
                                          <p:stCondLst>
                                            <p:cond delay="0"/>
                                          </p:stCondLst>
                                        </p:cTn>
                                        <p:tgtEl>
                                          <p:spTgt spid="883716"/>
                                        </p:tgtEl>
                                        <p:attrNameLst>
                                          <p:attrName>ppt_x</p:attrName>
                                        </p:attrNameLst>
                                      </p:cBhvr>
                                    </p:anim>
                                    <p:anim from="0" to="-1.0" calcmode="lin" valueType="num">
                                      <p:cBhvr>
                                        <p:cTn id="8" dur="200" decel="50000" autoRev="1" fill="hold">
                                          <p:stCondLst>
                                            <p:cond delay="600"/>
                                          </p:stCondLst>
                                        </p:cTn>
                                        <p:tgtEl>
                                          <p:spTgt spid="883716"/>
                                        </p:tgtEl>
                                        <p:attrNameLst>
                                          <p:attrName>xshear</p:attrName>
                                        </p:attrNameLst>
                                      </p:cBhvr>
                                    </p:anim>
                                    <p:animScale>
                                      <p:cBhvr>
                                        <p:cTn id="9" dur="200" decel="100000" autoRev="1" fill="hold">
                                          <p:stCondLst>
                                            <p:cond delay="600"/>
                                          </p:stCondLst>
                                        </p:cTn>
                                        <p:tgtEl>
                                          <p:spTgt spid="883716"/>
                                        </p:tgtEl>
                                      </p:cBhvr>
                                      <p:from x="100000" y="100000"/>
                                      <p:to x="80000" y="100000"/>
                                    </p:animScale>
                                    <p:anim by="(#ppt_h/3+#ppt_w*0.1)" calcmode="lin" valueType="num">
                                      <p:cBhvr additive="sum">
                                        <p:cTn id="10" dur="200" decel="100000" autoRev="1" fill="hold">
                                          <p:stCondLst>
                                            <p:cond delay="600"/>
                                          </p:stCondLst>
                                        </p:cTn>
                                        <p:tgtEl>
                                          <p:spTgt spid="8837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152400"/>
            <a:ext cx="8534400" cy="2530475"/>
          </a:xfrm>
        </p:spPr>
        <p:txBody>
          <a:bodyPr/>
          <a:lstStyle/>
          <a:p>
            <a:pPr eaLnBrk="1" hangingPunct="1"/>
            <a:r>
              <a:rPr lang="en-US" sz="4000" smtClean="0">
                <a:solidFill>
                  <a:srgbClr val="EFFF5D"/>
                </a:solidFill>
                <a:latin typeface="Comic Sans MS" pitchFamily="-64" charset="0"/>
              </a:rPr>
              <a:t>The diagram shows the positions at 0.05-sec intervals of two balls moving left to right.  Are either or both of these balls accelerated?</a:t>
            </a:r>
            <a:endParaRPr lang="en-US" smtClean="0"/>
          </a:p>
        </p:txBody>
      </p:sp>
      <p:sp>
        <p:nvSpPr>
          <p:cNvPr id="17411" name="Rectangle 3"/>
          <p:cNvSpPr>
            <a:spLocks noGrp="1" noChangeArrowheads="1"/>
          </p:cNvSpPr>
          <p:nvPr>
            <p:ph type="body" idx="1"/>
          </p:nvPr>
        </p:nvSpPr>
        <p:spPr>
          <a:xfrm>
            <a:off x="152400" y="4572000"/>
            <a:ext cx="7772400" cy="1524000"/>
          </a:xfrm>
        </p:spPr>
        <p:txBody>
          <a:bodyPr/>
          <a:lstStyle/>
          <a:p>
            <a:pPr marL="609600" indent="-609600" eaLnBrk="1" hangingPunct="1">
              <a:buClr>
                <a:schemeClr val="tx2"/>
              </a:buClr>
              <a:buFont typeface="Arial" charset="0"/>
              <a:buAutoNum type="alphaLcParenR"/>
            </a:pPr>
            <a:r>
              <a:rPr lang="en-US" sz="2000" smtClean="0">
                <a:latin typeface="Comic Sans MS" pitchFamily="-64" charset="0"/>
              </a:rPr>
              <a:t>Ball A is accelerated.</a:t>
            </a:r>
          </a:p>
          <a:p>
            <a:pPr marL="609600" indent="-609600" eaLnBrk="1" hangingPunct="1">
              <a:buClr>
                <a:schemeClr val="tx2"/>
              </a:buClr>
              <a:buFont typeface="Arial" charset="0"/>
              <a:buAutoNum type="alphaLcParenR"/>
            </a:pPr>
            <a:r>
              <a:rPr lang="en-US" sz="2000" smtClean="0">
                <a:latin typeface="Comic Sans MS" pitchFamily="-64" charset="0"/>
              </a:rPr>
              <a:t>Ball B is accelerated.</a:t>
            </a:r>
          </a:p>
          <a:p>
            <a:pPr marL="609600" indent="-609600" eaLnBrk="1" hangingPunct="1">
              <a:buClr>
                <a:schemeClr val="tx2"/>
              </a:buClr>
              <a:buFont typeface="Arial" charset="0"/>
              <a:buAutoNum type="alphaLcParenR"/>
            </a:pPr>
            <a:r>
              <a:rPr lang="en-US" sz="2000" smtClean="0">
                <a:latin typeface="Comic Sans MS" pitchFamily="-64" charset="0"/>
              </a:rPr>
              <a:t>Both balls are accelerated.</a:t>
            </a:r>
          </a:p>
          <a:p>
            <a:pPr marL="609600" indent="-609600" eaLnBrk="1" hangingPunct="1">
              <a:buClr>
                <a:schemeClr val="tx2"/>
              </a:buClr>
              <a:buFont typeface="Arial" charset="0"/>
              <a:buAutoNum type="alphaLcParenR"/>
            </a:pPr>
            <a:r>
              <a:rPr lang="en-US" sz="2000" smtClean="0">
                <a:latin typeface="Comic Sans MS" pitchFamily="-64" charset="0"/>
              </a:rPr>
              <a:t>Neither ball is accelerated.</a:t>
            </a:r>
            <a:endParaRPr lang="en-US" sz="2400" smtClean="0">
              <a:latin typeface="Comic Sans MS" pitchFamily="-64" charset="0"/>
            </a:endParaRPr>
          </a:p>
        </p:txBody>
      </p:sp>
      <p:sp>
        <p:nvSpPr>
          <p:cNvPr id="885764" name="Text Box 4"/>
          <p:cNvSpPr txBox="1">
            <a:spLocks noChangeArrowheads="1"/>
          </p:cNvSpPr>
          <p:nvPr/>
        </p:nvSpPr>
        <p:spPr bwMode="auto">
          <a:xfrm>
            <a:off x="3886200" y="4343400"/>
            <a:ext cx="5105400" cy="1920875"/>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3"/>
            </a:pPr>
            <a:r>
              <a:rPr lang="en-US" sz="2000">
                <a:latin typeface="Arial" charset="0"/>
              </a:rPr>
              <a:t>Both balls are accelerated.  Ball A covers an increasing distance in each 0.05-sec interval, so it is speeding up.  Ball B is covering less and less distance with each interval, so it is slowing down.  Both are accelerations.</a:t>
            </a:r>
            <a:endParaRPr lang="en-US">
              <a:latin typeface="Arial" charset="0"/>
            </a:endParaRPr>
          </a:p>
        </p:txBody>
      </p:sp>
      <p:pic>
        <p:nvPicPr>
          <p:cNvPr id="17413" name="Picture 6" descr="03_p053e"/>
          <p:cNvPicPr>
            <a:picLocks noChangeAspect="1" noChangeArrowheads="1"/>
          </p:cNvPicPr>
          <p:nvPr/>
        </p:nvPicPr>
        <p:blipFill>
          <a:blip r:embed="rId3" cstate="print"/>
          <a:srcRect/>
          <a:stretch>
            <a:fillRect/>
          </a:stretch>
        </p:blipFill>
        <p:spPr bwMode="auto">
          <a:xfrm>
            <a:off x="134938" y="2743200"/>
            <a:ext cx="8856662" cy="152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5764"/>
                                        </p:tgtEl>
                                        <p:attrNameLst>
                                          <p:attrName>style.visibility</p:attrName>
                                        </p:attrNameLst>
                                      </p:cBhvr>
                                      <p:to>
                                        <p:strVal val="visible"/>
                                      </p:to>
                                    </p:set>
                                    <p:anim from="(-#ppt_w/2)" to="(#ppt_x)" calcmode="lin" valueType="num">
                                      <p:cBhvr>
                                        <p:cTn id="7" dur="600" fill="hold">
                                          <p:stCondLst>
                                            <p:cond delay="0"/>
                                          </p:stCondLst>
                                        </p:cTn>
                                        <p:tgtEl>
                                          <p:spTgt spid="885764"/>
                                        </p:tgtEl>
                                        <p:attrNameLst>
                                          <p:attrName>ppt_x</p:attrName>
                                        </p:attrNameLst>
                                      </p:cBhvr>
                                    </p:anim>
                                    <p:anim from="0" to="-1.0" calcmode="lin" valueType="num">
                                      <p:cBhvr>
                                        <p:cTn id="8" dur="200" decel="50000" autoRev="1" fill="hold">
                                          <p:stCondLst>
                                            <p:cond delay="600"/>
                                          </p:stCondLst>
                                        </p:cTn>
                                        <p:tgtEl>
                                          <p:spTgt spid="885764"/>
                                        </p:tgtEl>
                                        <p:attrNameLst>
                                          <p:attrName>xshear</p:attrName>
                                        </p:attrNameLst>
                                      </p:cBhvr>
                                    </p:anim>
                                    <p:animScale>
                                      <p:cBhvr>
                                        <p:cTn id="9" dur="200" decel="100000" autoRev="1" fill="hold">
                                          <p:stCondLst>
                                            <p:cond delay="600"/>
                                          </p:stCondLst>
                                        </p:cTn>
                                        <p:tgtEl>
                                          <p:spTgt spid="885764"/>
                                        </p:tgtEl>
                                      </p:cBhvr>
                                      <p:from x="100000" y="100000"/>
                                      <p:to x="80000" y="100000"/>
                                    </p:animScale>
                                    <p:anim by="(#ppt_h/3+#ppt_w*0.1)" calcmode="lin" valueType="num">
                                      <p:cBhvr additive="sum">
                                        <p:cTn id="10" dur="200" decel="100000" autoRev="1" fill="hold">
                                          <p:stCondLst>
                                            <p:cond delay="600"/>
                                          </p:stCondLst>
                                        </p:cTn>
                                        <p:tgtEl>
                                          <p:spTgt spid="8857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CA" smtClean="0"/>
              <a:t>How does a dropped object behave?</a:t>
            </a:r>
          </a:p>
        </p:txBody>
      </p:sp>
      <p:sp>
        <p:nvSpPr>
          <p:cNvPr id="968707" name="Text Box 3"/>
          <p:cNvSpPr txBox="1">
            <a:spLocks noChangeArrowheads="1"/>
          </p:cNvSpPr>
          <p:nvPr/>
        </p:nvSpPr>
        <p:spPr bwMode="auto">
          <a:xfrm>
            <a:off x="0" y="1981200"/>
            <a:ext cx="4038600" cy="4362450"/>
          </a:xfrm>
          <a:prstGeom prst="rect">
            <a:avLst/>
          </a:prstGeom>
          <a:noFill/>
          <a:ln w="9525">
            <a:noFill/>
            <a:miter lim="800000"/>
            <a:headEnd/>
            <a:tailEnd/>
          </a:ln>
        </p:spPr>
        <p:txBody>
          <a:bodyPr>
            <a:spAutoFit/>
          </a:bodyPr>
          <a:lstStyle/>
          <a:p>
            <a:pPr>
              <a:buClr>
                <a:schemeClr val="folHlink"/>
              </a:buClr>
              <a:buFont typeface="Wingdings" pitchFamily="-64" charset="2"/>
              <a:buChar char="Ø"/>
            </a:pPr>
            <a:r>
              <a:rPr lang="en-US" sz="2800">
                <a:latin typeface="Arial" charset="0"/>
              </a:rPr>
              <a:t>Do two objects behave differently if they have:</a:t>
            </a:r>
          </a:p>
          <a:p>
            <a:pPr lvl="1">
              <a:buClr>
                <a:schemeClr val="hlink"/>
              </a:buClr>
              <a:buFont typeface="Wingdings" pitchFamily="-64" charset="2"/>
              <a:buChar char="Ø"/>
            </a:pPr>
            <a:r>
              <a:rPr lang="en-US" sz="2800">
                <a:latin typeface="Arial" charset="0"/>
              </a:rPr>
              <a:t>different masses?</a:t>
            </a:r>
          </a:p>
          <a:p>
            <a:pPr lvl="1">
              <a:buClr>
                <a:schemeClr val="hlink"/>
              </a:buClr>
              <a:buFont typeface="Wingdings" pitchFamily="-64" charset="2"/>
              <a:buChar char="Ø"/>
            </a:pPr>
            <a:r>
              <a:rPr lang="en-US" sz="2800">
                <a:latin typeface="Arial" charset="0"/>
              </a:rPr>
              <a:t>different shapes?</a:t>
            </a:r>
          </a:p>
          <a:p>
            <a:pPr>
              <a:buClr>
                <a:schemeClr val="folHlink"/>
              </a:buClr>
              <a:buFont typeface="Wingdings" pitchFamily="-64" charset="2"/>
              <a:buChar char="v"/>
            </a:pPr>
            <a:r>
              <a:rPr lang="en-US" sz="2800">
                <a:latin typeface="Arial" charset="0"/>
              </a:rPr>
              <a:t>The feather falls more slowly than the brick.</a:t>
            </a:r>
          </a:p>
          <a:p>
            <a:pPr>
              <a:buClr>
                <a:schemeClr val="folHlink"/>
              </a:buClr>
              <a:buFont typeface="Wingdings" pitchFamily="-64" charset="2"/>
              <a:buChar char="v"/>
            </a:pPr>
            <a:r>
              <a:rPr lang="en-US" sz="2800">
                <a:latin typeface="Arial" charset="0"/>
              </a:rPr>
              <a:t>But what is the REAL reason?</a:t>
            </a:r>
          </a:p>
          <a:p>
            <a:pPr>
              <a:buClr>
                <a:schemeClr val="folHlink"/>
              </a:buClr>
              <a:buFont typeface="Wingdings" pitchFamily="-64" charset="2"/>
              <a:buChar char="v"/>
            </a:pPr>
            <a:r>
              <a:rPr lang="en-US" sz="2800">
                <a:latin typeface="Arial" charset="0"/>
              </a:rPr>
              <a:t>Air resistance!</a:t>
            </a:r>
          </a:p>
        </p:txBody>
      </p:sp>
      <p:pic>
        <p:nvPicPr>
          <p:cNvPr id="18436" name="Picture 4" descr="03_01"/>
          <p:cNvPicPr>
            <a:picLocks noChangeAspect="1" noChangeArrowheads="1"/>
          </p:cNvPicPr>
          <p:nvPr/>
        </p:nvPicPr>
        <p:blipFill>
          <a:blip r:embed="rId3" cstate="print"/>
          <a:srcRect/>
          <a:stretch>
            <a:fillRect/>
          </a:stretch>
        </p:blipFill>
        <p:spPr bwMode="auto">
          <a:xfrm>
            <a:off x="3962400" y="2133600"/>
            <a:ext cx="5181600" cy="4124325"/>
          </a:xfrm>
          <a:prstGeom prst="rect">
            <a:avLst/>
          </a:prstGeom>
          <a:noFill/>
          <a:ln w="9525">
            <a:noFill/>
            <a:miter lim="800000"/>
            <a:headEnd/>
            <a:tailEnd/>
          </a:ln>
        </p:spPr>
      </p:pic>
      <p:pic>
        <p:nvPicPr>
          <p:cNvPr id="968709" name="Picture 5" descr="03_05"/>
          <p:cNvPicPr>
            <a:picLocks noChangeAspect="1" noChangeArrowheads="1"/>
          </p:cNvPicPr>
          <p:nvPr/>
        </p:nvPicPr>
        <p:blipFill>
          <a:blip r:embed="rId4" cstate="print"/>
          <a:srcRect/>
          <a:stretch>
            <a:fillRect/>
          </a:stretch>
        </p:blipFill>
        <p:spPr bwMode="auto">
          <a:xfrm>
            <a:off x="3975100" y="2133600"/>
            <a:ext cx="5168900" cy="4129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8707">
                                            <p:txEl>
                                              <p:pRg st="0" end="0"/>
                                            </p:txEl>
                                          </p:spTgt>
                                        </p:tgtEl>
                                        <p:attrNameLst>
                                          <p:attrName>style.visibility</p:attrName>
                                        </p:attrNameLst>
                                      </p:cBhvr>
                                      <p:to>
                                        <p:strVal val="visible"/>
                                      </p:to>
                                    </p:set>
                                    <p:anim calcmode="lin" valueType="num">
                                      <p:cBhvr additive="base">
                                        <p:cTn id="7" dur="500" fill="hold"/>
                                        <p:tgtEl>
                                          <p:spTgt spid="968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8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8707">
                                            <p:txEl>
                                              <p:pRg st="1" end="1"/>
                                            </p:txEl>
                                          </p:spTgt>
                                        </p:tgtEl>
                                        <p:attrNameLst>
                                          <p:attrName>style.visibility</p:attrName>
                                        </p:attrNameLst>
                                      </p:cBhvr>
                                      <p:to>
                                        <p:strVal val="visible"/>
                                      </p:to>
                                    </p:set>
                                    <p:anim calcmode="lin" valueType="num">
                                      <p:cBhvr additive="base">
                                        <p:cTn id="13" dur="500" fill="hold"/>
                                        <p:tgtEl>
                                          <p:spTgt spid="968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8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8707">
                                            <p:txEl>
                                              <p:pRg st="2" end="2"/>
                                            </p:txEl>
                                          </p:spTgt>
                                        </p:tgtEl>
                                        <p:attrNameLst>
                                          <p:attrName>style.visibility</p:attrName>
                                        </p:attrNameLst>
                                      </p:cBhvr>
                                      <p:to>
                                        <p:strVal val="visible"/>
                                      </p:to>
                                    </p:set>
                                    <p:anim calcmode="lin" valueType="num">
                                      <p:cBhvr additive="base">
                                        <p:cTn id="19" dur="500" fill="hold"/>
                                        <p:tgtEl>
                                          <p:spTgt spid="968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8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68709"/>
                                        </p:tgtEl>
                                        <p:attrNameLst>
                                          <p:attrName>style.visibility</p:attrName>
                                        </p:attrNameLst>
                                      </p:cBhvr>
                                      <p:to>
                                        <p:strVal val="visible"/>
                                      </p:to>
                                    </p:set>
                                    <p:animEffect transition="in" filter="dissolve">
                                      <p:cBhvr>
                                        <p:cTn id="25" dur="500"/>
                                        <p:tgtEl>
                                          <p:spTgt spid="96870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1" nodeType="clickEffect">
                                  <p:stCondLst>
                                    <p:cond delay="0"/>
                                  </p:stCondLst>
                                  <p:childTnLst>
                                    <p:animEffect transition="out" filter="fade">
                                      <p:cBhvr>
                                        <p:cTn id="29" dur="1000" tmFilter="0, 0; .2, .5; .8, .5; 1, 0"/>
                                        <p:tgtEl>
                                          <p:spTgt spid="968707">
                                            <p:txEl>
                                              <p:pRg st="1" end="1"/>
                                            </p:txEl>
                                          </p:spTgt>
                                        </p:tgtEl>
                                      </p:cBhvr>
                                    </p:animEffect>
                                    <p:animScale>
                                      <p:cBhvr>
                                        <p:cTn id="30" dur="500" autoRev="1" fill="hold"/>
                                        <p:tgtEl>
                                          <p:spTgt spid="968707">
                                            <p:txEl>
                                              <p:pRg st="1" end="1"/>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2" nodeType="clickEffect">
                                  <p:stCondLst>
                                    <p:cond delay="0"/>
                                  </p:stCondLst>
                                  <p:childTnLst>
                                    <p:set>
                                      <p:cBhvr>
                                        <p:cTn id="34" dur="1" fill="hold">
                                          <p:stCondLst>
                                            <p:cond delay="0"/>
                                          </p:stCondLst>
                                        </p:cTn>
                                        <p:tgtEl>
                                          <p:spTgt spid="968707">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968707">
                                            <p:txEl>
                                              <p:pRg st="3" end="3"/>
                                            </p:txEl>
                                          </p:spTgt>
                                        </p:tgtEl>
                                        <p:attrNameLst>
                                          <p:attrName>ppt_x</p:attrName>
                                        </p:attrNameLst>
                                      </p:cBhvr>
                                    </p:anim>
                                    <p:anim from="0" to="-1.0" calcmode="lin" valueType="num">
                                      <p:cBhvr>
                                        <p:cTn id="36" dur="200" decel="50000" autoRev="1" fill="hold">
                                          <p:stCondLst>
                                            <p:cond delay="600"/>
                                          </p:stCondLst>
                                        </p:cTn>
                                        <p:tgtEl>
                                          <p:spTgt spid="968707">
                                            <p:txEl>
                                              <p:pRg st="3" end="3"/>
                                            </p:txEl>
                                          </p:spTgt>
                                        </p:tgtEl>
                                        <p:attrNameLst>
                                          <p:attrName>xshear</p:attrName>
                                        </p:attrNameLst>
                                      </p:cBhvr>
                                    </p:anim>
                                    <p:animScale>
                                      <p:cBhvr>
                                        <p:cTn id="37" dur="200" decel="100000" autoRev="1" fill="hold">
                                          <p:stCondLst>
                                            <p:cond delay="600"/>
                                          </p:stCondLst>
                                        </p:cTn>
                                        <p:tgtEl>
                                          <p:spTgt spid="968707">
                                            <p:txEl>
                                              <p:pRg st="3" end="3"/>
                                            </p:txEl>
                                          </p:spTgt>
                                        </p:tgtEl>
                                      </p:cBhvr>
                                      <p:from x="100000" y="100000"/>
                                      <p:to x="80000" y="100000"/>
                                    </p:animScale>
                                    <p:anim by="(#ppt_h/3+#ppt_w*0.1)" calcmode="lin" valueType="num">
                                      <p:cBhvr additive="sum">
                                        <p:cTn id="38" dur="200" decel="100000" autoRev="1" fill="hold">
                                          <p:stCondLst>
                                            <p:cond delay="600"/>
                                          </p:stCondLst>
                                        </p:cTn>
                                        <p:tgtEl>
                                          <p:spTgt spid="968707">
                                            <p:txEl>
                                              <p:pRg st="3" end="3"/>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2" nodeType="clickEffect">
                                  <p:stCondLst>
                                    <p:cond delay="0"/>
                                  </p:stCondLst>
                                  <p:childTnLst>
                                    <p:set>
                                      <p:cBhvr>
                                        <p:cTn id="42" dur="1" fill="hold">
                                          <p:stCondLst>
                                            <p:cond delay="0"/>
                                          </p:stCondLst>
                                        </p:cTn>
                                        <p:tgtEl>
                                          <p:spTgt spid="968707">
                                            <p:txEl>
                                              <p:pRg st="4" end="4"/>
                                            </p:txEl>
                                          </p:spTgt>
                                        </p:tgtEl>
                                        <p:attrNameLst>
                                          <p:attrName>style.visibility</p:attrName>
                                        </p:attrNameLst>
                                      </p:cBhvr>
                                      <p:to>
                                        <p:strVal val="visible"/>
                                      </p:to>
                                    </p:set>
                                    <p:anim from="(-#ppt_w/2)" to="(#ppt_x)" calcmode="lin" valueType="num">
                                      <p:cBhvr>
                                        <p:cTn id="43" dur="600" fill="hold">
                                          <p:stCondLst>
                                            <p:cond delay="0"/>
                                          </p:stCondLst>
                                        </p:cTn>
                                        <p:tgtEl>
                                          <p:spTgt spid="968707">
                                            <p:txEl>
                                              <p:pRg st="4" end="4"/>
                                            </p:txEl>
                                          </p:spTgt>
                                        </p:tgtEl>
                                        <p:attrNameLst>
                                          <p:attrName>ppt_x</p:attrName>
                                        </p:attrNameLst>
                                      </p:cBhvr>
                                    </p:anim>
                                    <p:anim from="0" to="-1.0" calcmode="lin" valueType="num">
                                      <p:cBhvr>
                                        <p:cTn id="44" dur="200" decel="50000" autoRev="1" fill="hold">
                                          <p:stCondLst>
                                            <p:cond delay="600"/>
                                          </p:stCondLst>
                                        </p:cTn>
                                        <p:tgtEl>
                                          <p:spTgt spid="968707">
                                            <p:txEl>
                                              <p:pRg st="4" end="4"/>
                                            </p:txEl>
                                          </p:spTgt>
                                        </p:tgtEl>
                                        <p:attrNameLst>
                                          <p:attrName>xshear</p:attrName>
                                        </p:attrNameLst>
                                      </p:cBhvr>
                                    </p:anim>
                                    <p:animScale>
                                      <p:cBhvr>
                                        <p:cTn id="45" dur="200" decel="100000" autoRev="1" fill="hold">
                                          <p:stCondLst>
                                            <p:cond delay="600"/>
                                          </p:stCondLst>
                                        </p:cTn>
                                        <p:tgtEl>
                                          <p:spTgt spid="968707">
                                            <p:txEl>
                                              <p:pRg st="4" end="4"/>
                                            </p:txEl>
                                          </p:spTgt>
                                        </p:tgtEl>
                                      </p:cBhvr>
                                      <p:from x="100000" y="100000"/>
                                      <p:to x="80000" y="100000"/>
                                    </p:animScale>
                                    <p:anim by="(#ppt_h/3+#ppt_w*0.1)" calcmode="lin" valueType="num">
                                      <p:cBhvr additive="sum">
                                        <p:cTn id="46" dur="200" decel="100000" autoRev="1" fill="hold">
                                          <p:stCondLst>
                                            <p:cond delay="600"/>
                                          </p:stCondLst>
                                        </p:cTn>
                                        <p:tgtEl>
                                          <p:spTgt spid="968707">
                                            <p:txEl>
                                              <p:pRg st="4" end="4"/>
                                            </p:txEl>
                                          </p:spTgt>
                                        </p:tgtEl>
                                        <p:attrNameLst>
                                          <p:attrName>ppt_x</p:attrName>
                                        </p:attrNameLst>
                                      </p:cBhvr>
                                    </p:anim>
                                  </p:childTnLst>
                                </p:cTn>
                              </p:par>
                              <p:par>
                                <p:cTn id="47" presetID="34" presetClass="entr" presetSubtype="0" fill="hold" grpId="2" nodeType="withEffect">
                                  <p:stCondLst>
                                    <p:cond delay="0"/>
                                  </p:stCondLst>
                                  <p:childTnLst>
                                    <p:set>
                                      <p:cBhvr>
                                        <p:cTn id="48" dur="1" fill="hold">
                                          <p:stCondLst>
                                            <p:cond delay="0"/>
                                          </p:stCondLst>
                                        </p:cTn>
                                        <p:tgtEl>
                                          <p:spTgt spid="968707">
                                            <p:txEl>
                                              <p:pRg st="5" end="5"/>
                                            </p:txEl>
                                          </p:spTgt>
                                        </p:tgtEl>
                                        <p:attrNameLst>
                                          <p:attrName>style.visibility</p:attrName>
                                        </p:attrNameLst>
                                      </p:cBhvr>
                                      <p:to>
                                        <p:strVal val="visible"/>
                                      </p:to>
                                    </p:set>
                                    <p:anim from="(-#ppt_w/2)" to="(#ppt_x)" calcmode="lin" valueType="num">
                                      <p:cBhvr>
                                        <p:cTn id="49" dur="600" fill="hold">
                                          <p:stCondLst>
                                            <p:cond delay="0"/>
                                          </p:stCondLst>
                                        </p:cTn>
                                        <p:tgtEl>
                                          <p:spTgt spid="968707">
                                            <p:txEl>
                                              <p:pRg st="5" end="5"/>
                                            </p:txEl>
                                          </p:spTgt>
                                        </p:tgtEl>
                                        <p:attrNameLst>
                                          <p:attrName>ppt_x</p:attrName>
                                        </p:attrNameLst>
                                      </p:cBhvr>
                                    </p:anim>
                                    <p:anim from="0" to="-1.0" calcmode="lin" valueType="num">
                                      <p:cBhvr>
                                        <p:cTn id="50" dur="200" decel="50000" autoRev="1" fill="hold">
                                          <p:stCondLst>
                                            <p:cond delay="600"/>
                                          </p:stCondLst>
                                        </p:cTn>
                                        <p:tgtEl>
                                          <p:spTgt spid="968707">
                                            <p:txEl>
                                              <p:pRg st="5" end="5"/>
                                            </p:txEl>
                                          </p:spTgt>
                                        </p:tgtEl>
                                        <p:attrNameLst>
                                          <p:attrName>xshear</p:attrName>
                                        </p:attrNameLst>
                                      </p:cBhvr>
                                    </p:anim>
                                    <p:animScale>
                                      <p:cBhvr>
                                        <p:cTn id="51" dur="200" decel="100000" autoRev="1" fill="hold">
                                          <p:stCondLst>
                                            <p:cond delay="600"/>
                                          </p:stCondLst>
                                        </p:cTn>
                                        <p:tgtEl>
                                          <p:spTgt spid="968707">
                                            <p:txEl>
                                              <p:pRg st="5" end="5"/>
                                            </p:txEl>
                                          </p:spTgt>
                                        </p:tgtEl>
                                      </p:cBhvr>
                                      <p:from x="100000" y="100000"/>
                                      <p:to x="80000" y="100000"/>
                                    </p:animScale>
                                    <p:anim by="(#ppt_h/3+#ppt_w*0.1)" calcmode="lin" valueType="num">
                                      <p:cBhvr additive="sum">
                                        <p:cTn id="52" dur="200" decel="100000" autoRev="1" fill="hold">
                                          <p:stCondLst>
                                            <p:cond delay="600"/>
                                          </p:stCondLst>
                                        </p:cTn>
                                        <p:tgtEl>
                                          <p:spTgt spid="968707">
                                            <p:txEl>
                                              <p:pRg st="5" end="5"/>
                                            </p:txEl>
                                          </p:spTgt>
                                        </p:tgtEl>
                                        <p:attrNameLst>
                                          <p:attrName>ppt_x</p:attrName>
                                        </p:attrNameLst>
                                      </p:cBhvr>
                                    </p:anim>
                                  </p:childTnLst>
                                </p:cTn>
                              </p:par>
                            </p:childTnLst>
                          </p:cTn>
                        </p:par>
                        <p:par>
                          <p:cTn id="53" fill="hold">
                            <p:stCondLst>
                              <p:cond delay="1000"/>
                            </p:stCondLst>
                            <p:childTnLst>
                              <p:par>
                                <p:cTn id="54" presetID="26" presetClass="emph" presetSubtype="0" fill="hold" grpId="3" nodeType="afterEffect">
                                  <p:stCondLst>
                                    <p:cond delay="0"/>
                                  </p:stCondLst>
                                  <p:childTnLst>
                                    <p:animEffect transition="out" filter="fade">
                                      <p:cBhvr>
                                        <p:cTn id="55" dur="500" tmFilter="0, 0; .2, .5; .8, .5; 1, 0"/>
                                        <p:tgtEl>
                                          <p:spTgt spid="968707">
                                            <p:txEl>
                                              <p:pRg st="2" end="2"/>
                                            </p:txEl>
                                          </p:spTgt>
                                        </p:tgtEl>
                                      </p:cBhvr>
                                    </p:animEffect>
                                    <p:animScale>
                                      <p:cBhvr>
                                        <p:cTn id="56" dur="250" autoRev="1" fill="hold"/>
                                        <p:tgtEl>
                                          <p:spTgt spid="968707">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7" grpId="0" build="p" bldLvl="2" autoUpdateAnimBg="0"/>
      <p:bldP spid="968707" grpId="1" build="p" bldLvl="2"/>
      <p:bldP spid="968707" grpId="2" build="allAtOnce"/>
      <p:bldP spid="968707" grpId="3"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CA" smtClean="0"/>
              <a:t>How does a dropped object behave?</a:t>
            </a:r>
          </a:p>
        </p:txBody>
      </p:sp>
      <p:sp>
        <p:nvSpPr>
          <p:cNvPr id="970755" name="Text Box 3"/>
          <p:cNvSpPr txBox="1">
            <a:spLocks noChangeArrowheads="1"/>
          </p:cNvSpPr>
          <p:nvPr/>
        </p:nvSpPr>
        <p:spPr bwMode="auto">
          <a:xfrm>
            <a:off x="0" y="2819400"/>
            <a:ext cx="3962400" cy="2647950"/>
          </a:xfrm>
          <a:prstGeom prst="rect">
            <a:avLst/>
          </a:prstGeom>
          <a:noFill/>
          <a:ln w="9525">
            <a:noFill/>
            <a:miter lim="800000"/>
            <a:headEnd/>
            <a:tailEnd/>
          </a:ln>
        </p:spPr>
        <p:txBody>
          <a:bodyPr>
            <a:spAutoFit/>
          </a:bodyPr>
          <a:lstStyle/>
          <a:p>
            <a:pPr>
              <a:buClr>
                <a:schemeClr val="folHlink"/>
              </a:buClr>
              <a:buFont typeface="Wingdings" pitchFamily="-64" charset="2"/>
              <a:buChar char="v"/>
            </a:pPr>
            <a:r>
              <a:rPr lang="en-US">
                <a:latin typeface="Arial" charset="0"/>
              </a:rPr>
              <a:t>If we drop a feather and a brick in a vacuum, they reach the ground at the same time.</a:t>
            </a:r>
          </a:p>
          <a:p>
            <a:pPr>
              <a:buClr>
                <a:schemeClr val="folHlink"/>
              </a:buClr>
              <a:buFont typeface="Wingdings" pitchFamily="-64" charset="2"/>
              <a:buChar char="v"/>
            </a:pPr>
            <a:r>
              <a:rPr lang="en-US">
                <a:latin typeface="Arial" charset="0"/>
              </a:rPr>
              <a:t>Gravitational acceleration does NOT depend on the weight of the object.</a:t>
            </a:r>
            <a:endParaRPr lang="en-US" sz="2800">
              <a:latin typeface="Arial" charset="0"/>
            </a:endParaRPr>
          </a:p>
        </p:txBody>
      </p:sp>
      <p:pic>
        <p:nvPicPr>
          <p:cNvPr id="19460" name="Picture 4" descr="03_01"/>
          <p:cNvPicPr>
            <a:picLocks noChangeAspect="1" noChangeArrowheads="1"/>
          </p:cNvPicPr>
          <p:nvPr/>
        </p:nvPicPr>
        <p:blipFill>
          <a:blip r:embed="rId3" cstate="print"/>
          <a:srcRect/>
          <a:stretch>
            <a:fillRect/>
          </a:stretch>
        </p:blipFill>
        <p:spPr bwMode="auto">
          <a:xfrm>
            <a:off x="4191000" y="2133600"/>
            <a:ext cx="4953000" cy="4124325"/>
          </a:xfrm>
          <a:prstGeom prst="rect">
            <a:avLst/>
          </a:prstGeom>
          <a:noFill/>
          <a:ln w="9525">
            <a:noFill/>
            <a:miter lim="800000"/>
            <a:headEnd/>
            <a:tailEnd/>
          </a:ln>
        </p:spPr>
      </p:pic>
      <p:pic>
        <p:nvPicPr>
          <p:cNvPr id="970757" name="Picture 5" descr="03_05"/>
          <p:cNvPicPr>
            <a:picLocks noChangeAspect="1" noChangeArrowheads="1"/>
          </p:cNvPicPr>
          <p:nvPr/>
        </p:nvPicPr>
        <p:blipFill>
          <a:blip r:embed="rId4" cstate="print"/>
          <a:srcRect/>
          <a:stretch>
            <a:fillRect/>
          </a:stretch>
        </p:blipFill>
        <p:spPr bwMode="auto">
          <a:xfrm>
            <a:off x="3975100" y="2133600"/>
            <a:ext cx="5168900" cy="4129088"/>
          </a:xfrm>
          <a:prstGeom prst="rect">
            <a:avLst/>
          </a:prstGeom>
          <a:noFill/>
          <a:ln w="9525">
            <a:noFill/>
            <a:miter lim="800000"/>
            <a:headEnd/>
            <a:tailEnd/>
          </a:ln>
        </p:spPr>
      </p:pic>
      <p:sp>
        <p:nvSpPr>
          <p:cNvPr id="19462" name="AutoShape 6">
            <a:hlinkClick r:id="rId5"/>
          </p:cNvPr>
          <p:cNvSpPr>
            <a:spLocks noChangeArrowheads="1"/>
          </p:cNvSpPr>
          <p:nvPr/>
        </p:nvSpPr>
        <p:spPr bwMode="auto">
          <a:xfrm>
            <a:off x="304800" y="1143000"/>
            <a:ext cx="1042988" cy="1042988"/>
          </a:xfrm>
          <a:prstGeom prst="actionButtonMovie">
            <a:avLst/>
          </a:prstGeom>
          <a:solidFill>
            <a:schemeClr val="accent1"/>
          </a:solidFill>
          <a:ln w="9525">
            <a:solidFill>
              <a:schemeClr val="tx1"/>
            </a:solidFill>
            <a:miter lim="800000"/>
            <a:headEnd/>
            <a:tailEnd/>
          </a:ln>
        </p:spPr>
        <p:txBody>
          <a:bodyPr wrap="none" anchor="ctr"/>
          <a:lstStyle/>
          <a:p>
            <a:endParaRPr lang="en-US"/>
          </a:p>
        </p:txBody>
      </p:sp>
      <p:sp>
        <p:nvSpPr>
          <p:cNvPr id="19463" name="Rectangle 7"/>
          <p:cNvSpPr>
            <a:spLocks noChangeArrowheads="1"/>
          </p:cNvSpPr>
          <p:nvPr/>
        </p:nvSpPr>
        <p:spPr bwMode="auto">
          <a:xfrm>
            <a:off x="304800" y="2122488"/>
            <a:ext cx="3595688" cy="457200"/>
          </a:xfrm>
          <a:prstGeom prst="rect">
            <a:avLst/>
          </a:prstGeom>
          <a:noFill/>
          <a:ln w="9525">
            <a:noFill/>
            <a:miter lim="800000"/>
            <a:headEnd/>
            <a:tailEnd/>
          </a:ln>
        </p:spPr>
        <p:txBody>
          <a:bodyPr wrap="none">
            <a:spAutoFit/>
          </a:bodyPr>
          <a:lstStyle/>
          <a:p>
            <a:r>
              <a:rPr lang="en-US" sz="1200"/>
              <a:t>http://www.youtube.com/watch?v=PE81zGhnb0w</a:t>
            </a:r>
          </a:p>
          <a:p>
            <a:r>
              <a:rPr lang="en-US" sz="1200"/>
              <a:t>Dave Scott on the Moon, dropping feather and hammer.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70757"/>
                                        </p:tgtEl>
                                        <p:attrNameLst>
                                          <p:attrName>style.visibility</p:attrName>
                                        </p:attrNameLst>
                                      </p:cBhvr>
                                      <p:to>
                                        <p:strVal val="visible"/>
                                      </p:to>
                                    </p:set>
                                    <p:animEffect transition="in" filter="dissolve">
                                      <p:cBhvr>
                                        <p:cTn id="7" dur="500"/>
                                        <p:tgtEl>
                                          <p:spTgt spid="970757"/>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970755">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970755">
                                            <p:txEl>
                                              <p:pRg st="0" end="0"/>
                                            </p:txEl>
                                          </p:spTgt>
                                        </p:tgtEl>
                                        <p:attrNameLst>
                                          <p:attrName>ppt_x</p:attrName>
                                        </p:attrNameLst>
                                      </p:cBhvr>
                                    </p:anim>
                                    <p:anim from="0" to="-1.0" calcmode="lin" valueType="num">
                                      <p:cBhvr>
                                        <p:cTn id="11" dur="200" decel="50000" autoRev="1" fill="hold">
                                          <p:stCondLst>
                                            <p:cond delay="600"/>
                                          </p:stCondLst>
                                        </p:cTn>
                                        <p:tgtEl>
                                          <p:spTgt spid="970755">
                                            <p:txEl>
                                              <p:pRg st="0" end="0"/>
                                            </p:txEl>
                                          </p:spTgt>
                                        </p:tgtEl>
                                        <p:attrNameLst>
                                          <p:attrName>xshear</p:attrName>
                                        </p:attrNameLst>
                                      </p:cBhvr>
                                    </p:anim>
                                    <p:animScale>
                                      <p:cBhvr>
                                        <p:cTn id="12" dur="200" decel="100000" autoRev="1" fill="hold">
                                          <p:stCondLst>
                                            <p:cond delay="600"/>
                                          </p:stCondLst>
                                        </p:cTn>
                                        <p:tgtEl>
                                          <p:spTgt spid="970755">
                                            <p:txEl>
                                              <p:pRg st="0" end="0"/>
                                            </p:txEl>
                                          </p:spTgt>
                                        </p:tgtEl>
                                      </p:cBhvr>
                                      <p:from x="100000" y="100000"/>
                                      <p:to x="80000" y="100000"/>
                                    </p:animScale>
                                    <p:anim by="(#ppt_h/3+#ppt_w*0.1)" calcmode="lin" valueType="num">
                                      <p:cBhvr additive="sum">
                                        <p:cTn id="13" dur="200" decel="100000" autoRev="1" fill="hold">
                                          <p:stCondLst>
                                            <p:cond delay="600"/>
                                          </p:stCondLst>
                                        </p:cTn>
                                        <p:tgtEl>
                                          <p:spTgt spid="970755">
                                            <p:txEl>
                                              <p:pRg st="0" end="0"/>
                                            </p:txEl>
                                          </p:spTgt>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970755">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970755">
                                            <p:txEl>
                                              <p:pRg st="1" end="1"/>
                                            </p:txEl>
                                          </p:spTgt>
                                        </p:tgtEl>
                                        <p:attrNameLst>
                                          <p:attrName>ppt_x</p:attrName>
                                        </p:attrNameLst>
                                      </p:cBhvr>
                                    </p:anim>
                                    <p:anim from="0" to="-1.0" calcmode="lin" valueType="num">
                                      <p:cBhvr>
                                        <p:cTn id="19" dur="200" decel="50000" autoRev="1" fill="hold">
                                          <p:stCondLst>
                                            <p:cond delay="600"/>
                                          </p:stCondLst>
                                        </p:cTn>
                                        <p:tgtEl>
                                          <p:spTgt spid="970755">
                                            <p:txEl>
                                              <p:pRg st="1" end="1"/>
                                            </p:txEl>
                                          </p:spTgt>
                                        </p:tgtEl>
                                        <p:attrNameLst>
                                          <p:attrName>xshear</p:attrName>
                                        </p:attrNameLst>
                                      </p:cBhvr>
                                    </p:anim>
                                    <p:animScale>
                                      <p:cBhvr>
                                        <p:cTn id="20" dur="200" decel="100000" autoRev="1" fill="hold">
                                          <p:stCondLst>
                                            <p:cond delay="600"/>
                                          </p:stCondLst>
                                        </p:cTn>
                                        <p:tgtEl>
                                          <p:spTgt spid="970755">
                                            <p:txEl>
                                              <p:pRg st="1" end="1"/>
                                            </p:txEl>
                                          </p:spTgt>
                                        </p:tgtEl>
                                      </p:cBhvr>
                                      <p:from x="100000" y="100000"/>
                                      <p:to x="80000" y="100000"/>
                                    </p:animScale>
                                    <p:anim by="(#ppt_h/3+#ppt_w*0.1)" calcmode="lin" valueType="num">
                                      <p:cBhvr additive="sum">
                                        <p:cTn id="21" dur="200" decel="100000" autoRev="1" fill="hold">
                                          <p:stCondLst>
                                            <p:cond delay="600"/>
                                          </p:stCondLst>
                                        </p:cTn>
                                        <p:tgtEl>
                                          <p:spTgt spid="970755">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431925"/>
          </a:xfrm>
        </p:spPr>
        <p:txBody>
          <a:bodyPr/>
          <a:lstStyle/>
          <a:p>
            <a:pPr eaLnBrk="1" hangingPunct="1"/>
            <a:r>
              <a:rPr lang="en-US" smtClean="0"/>
              <a:t>Tracking a Falling Object</a:t>
            </a:r>
          </a:p>
        </p:txBody>
      </p:sp>
      <p:sp>
        <p:nvSpPr>
          <p:cNvPr id="855043" name="Rectangle 3"/>
          <p:cNvSpPr>
            <a:spLocks noGrp="1" noChangeArrowheads="1"/>
          </p:cNvSpPr>
          <p:nvPr>
            <p:ph type="body" idx="1"/>
          </p:nvPr>
        </p:nvSpPr>
        <p:spPr>
          <a:xfrm>
            <a:off x="0" y="1981200"/>
            <a:ext cx="6019800" cy="4114800"/>
          </a:xfrm>
        </p:spPr>
        <p:txBody>
          <a:bodyPr/>
          <a:lstStyle/>
          <a:p>
            <a:pPr eaLnBrk="1" hangingPunct="1">
              <a:lnSpc>
                <a:spcPct val="80000"/>
              </a:lnSpc>
            </a:pPr>
            <a:r>
              <a:rPr lang="en-US" smtClean="0"/>
              <a:t>How long does it take for the ball to reach the ground?</a:t>
            </a:r>
          </a:p>
          <a:p>
            <a:pPr eaLnBrk="1" hangingPunct="1">
              <a:lnSpc>
                <a:spcPct val="80000"/>
              </a:lnSpc>
            </a:pPr>
            <a:r>
              <a:rPr lang="en-US" smtClean="0"/>
              <a:t>How fast is it traveling when it gets there?</a:t>
            </a:r>
          </a:p>
          <a:p>
            <a:pPr lvl="1" eaLnBrk="1" hangingPunct="1"/>
            <a:r>
              <a:rPr lang="en-US" smtClean="0"/>
              <a:t>Assuming air resistance effects are small, the ball accelerates at </a:t>
            </a:r>
            <a:r>
              <a:rPr lang="en-US" smtClean="0">
                <a:solidFill>
                  <a:srgbClr val="FFBF8A"/>
                </a:solidFill>
              </a:rPr>
              <a:t>9.8 m/s</a:t>
            </a:r>
            <a:r>
              <a:rPr lang="en-US" baseline="30000" smtClean="0">
                <a:solidFill>
                  <a:srgbClr val="FFBF8A"/>
                </a:solidFill>
              </a:rPr>
              <a:t>2</a:t>
            </a:r>
            <a:r>
              <a:rPr lang="en-US" smtClean="0">
                <a:solidFill>
                  <a:srgbClr val="FFBF8A"/>
                </a:solidFill>
              </a:rPr>
              <a:t> ≈ 10 m/s</a:t>
            </a:r>
            <a:r>
              <a:rPr lang="en-US" baseline="30000" smtClean="0">
                <a:solidFill>
                  <a:srgbClr val="FFBF8A"/>
                </a:solidFill>
              </a:rPr>
              <a:t>2</a:t>
            </a:r>
            <a:r>
              <a:rPr lang="en-US" smtClean="0"/>
              <a:t>.</a:t>
            </a:r>
          </a:p>
          <a:p>
            <a:pPr lvl="1" eaLnBrk="1" hangingPunct="1"/>
            <a:r>
              <a:rPr lang="en-US" smtClean="0">
                <a:solidFill>
                  <a:srgbClr val="FFBF8A"/>
                </a:solidFill>
              </a:rPr>
              <a:t>Each second</a:t>
            </a:r>
            <a:r>
              <a:rPr lang="en-US" smtClean="0"/>
              <a:t>, its velocity increases by </a:t>
            </a:r>
            <a:r>
              <a:rPr lang="en-US" smtClean="0">
                <a:solidFill>
                  <a:srgbClr val="FFBF8A"/>
                </a:solidFill>
              </a:rPr>
              <a:t>10 m/s</a:t>
            </a:r>
            <a:r>
              <a:rPr lang="en-US" smtClean="0"/>
              <a:t>.</a:t>
            </a:r>
          </a:p>
        </p:txBody>
      </p:sp>
      <p:pic>
        <p:nvPicPr>
          <p:cNvPr id="20484" name="Picture 5" descr="03_06"/>
          <p:cNvPicPr>
            <a:picLocks noChangeAspect="1" noChangeArrowheads="1"/>
          </p:cNvPicPr>
          <p:nvPr/>
        </p:nvPicPr>
        <p:blipFill>
          <a:blip r:embed="rId3" cstate="print"/>
          <a:srcRect/>
          <a:stretch>
            <a:fillRect/>
          </a:stretch>
        </p:blipFill>
        <p:spPr bwMode="auto">
          <a:xfrm>
            <a:off x="6075363" y="1641475"/>
            <a:ext cx="3068637" cy="521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5043">
                                            <p:txEl>
                                              <p:pRg st="0" end="0"/>
                                            </p:txEl>
                                          </p:spTgt>
                                        </p:tgtEl>
                                        <p:attrNameLst>
                                          <p:attrName>style.visibility</p:attrName>
                                        </p:attrNameLst>
                                      </p:cBhvr>
                                      <p:to>
                                        <p:strVal val="visible"/>
                                      </p:to>
                                    </p:set>
                                    <p:animEffect transition="in" filter="fade">
                                      <p:cBhvr>
                                        <p:cTn id="7" dur="1000"/>
                                        <p:tgtEl>
                                          <p:spTgt spid="855043">
                                            <p:txEl>
                                              <p:pRg st="0" end="0"/>
                                            </p:txEl>
                                          </p:spTgt>
                                        </p:tgtEl>
                                      </p:cBhvr>
                                    </p:animEffect>
                                    <p:anim calcmode="lin" valueType="num">
                                      <p:cBhvr>
                                        <p:cTn id="8" dur="1000" fill="hold"/>
                                        <p:tgtEl>
                                          <p:spTgt spid="855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550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5043">
                                            <p:txEl>
                                              <p:pRg st="1" end="1"/>
                                            </p:txEl>
                                          </p:spTgt>
                                        </p:tgtEl>
                                        <p:attrNameLst>
                                          <p:attrName>style.visibility</p:attrName>
                                        </p:attrNameLst>
                                      </p:cBhvr>
                                      <p:to>
                                        <p:strVal val="visible"/>
                                      </p:to>
                                    </p:set>
                                    <p:animEffect transition="in" filter="fade">
                                      <p:cBhvr>
                                        <p:cTn id="14" dur="1000"/>
                                        <p:tgtEl>
                                          <p:spTgt spid="855043">
                                            <p:txEl>
                                              <p:pRg st="1" end="1"/>
                                            </p:txEl>
                                          </p:spTgt>
                                        </p:tgtEl>
                                      </p:cBhvr>
                                    </p:animEffect>
                                    <p:anim calcmode="lin" valueType="num">
                                      <p:cBhvr>
                                        <p:cTn id="15" dur="1000" fill="hold"/>
                                        <p:tgtEl>
                                          <p:spTgt spid="8550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550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5043">
                                            <p:txEl>
                                              <p:pRg st="2" end="2"/>
                                            </p:txEl>
                                          </p:spTgt>
                                        </p:tgtEl>
                                        <p:attrNameLst>
                                          <p:attrName>style.visibility</p:attrName>
                                        </p:attrNameLst>
                                      </p:cBhvr>
                                      <p:to>
                                        <p:strVal val="visible"/>
                                      </p:to>
                                    </p:set>
                                    <p:animEffect transition="in" filter="fade">
                                      <p:cBhvr>
                                        <p:cTn id="21" dur="1000"/>
                                        <p:tgtEl>
                                          <p:spTgt spid="855043">
                                            <p:txEl>
                                              <p:pRg st="2" end="2"/>
                                            </p:txEl>
                                          </p:spTgt>
                                        </p:tgtEl>
                                      </p:cBhvr>
                                    </p:animEffect>
                                    <p:anim calcmode="lin" valueType="num">
                                      <p:cBhvr>
                                        <p:cTn id="22" dur="1000" fill="hold"/>
                                        <p:tgtEl>
                                          <p:spTgt spid="8550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550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55043">
                                            <p:txEl>
                                              <p:pRg st="3" end="3"/>
                                            </p:txEl>
                                          </p:spTgt>
                                        </p:tgtEl>
                                        <p:attrNameLst>
                                          <p:attrName>style.visibility</p:attrName>
                                        </p:attrNameLst>
                                      </p:cBhvr>
                                      <p:to>
                                        <p:strVal val="visible"/>
                                      </p:to>
                                    </p:set>
                                    <p:animEffect transition="in" filter="fade">
                                      <p:cBhvr>
                                        <p:cTn id="28" dur="1000"/>
                                        <p:tgtEl>
                                          <p:spTgt spid="855043">
                                            <p:txEl>
                                              <p:pRg st="3" end="3"/>
                                            </p:txEl>
                                          </p:spTgt>
                                        </p:tgtEl>
                                      </p:cBhvr>
                                    </p:animEffect>
                                    <p:anim calcmode="lin" valueType="num">
                                      <p:cBhvr>
                                        <p:cTn id="29" dur="1000" fill="hold"/>
                                        <p:tgtEl>
                                          <p:spTgt spid="8550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550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431925"/>
          </a:xfrm>
        </p:spPr>
        <p:txBody>
          <a:bodyPr/>
          <a:lstStyle/>
          <a:p>
            <a:pPr eaLnBrk="1" hangingPunct="1"/>
            <a:r>
              <a:rPr lang="en-US" smtClean="0"/>
              <a:t>Tracking a Falling Object</a:t>
            </a:r>
          </a:p>
        </p:txBody>
      </p:sp>
      <p:sp>
        <p:nvSpPr>
          <p:cNvPr id="972803" name="Rectangle 3"/>
          <p:cNvSpPr>
            <a:spLocks noGrp="1" noChangeArrowheads="1"/>
          </p:cNvSpPr>
          <p:nvPr>
            <p:ph type="body" idx="1"/>
          </p:nvPr>
        </p:nvSpPr>
        <p:spPr>
          <a:xfrm>
            <a:off x="0" y="1828800"/>
            <a:ext cx="5638800" cy="4114800"/>
          </a:xfrm>
        </p:spPr>
        <p:txBody>
          <a:bodyPr/>
          <a:lstStyle/>
          <a:p>
            <a:pPr eaLnBrk="1" hangingPunct="1">
              <a:lnSpc>
                <a:spcPct val="80000"/>
              </a:lnSpc>
            </a:pPr>
            <a:r>
              <a:rPr lang="en-US" sz="2800" smtClean="0"/>
              <a:t>Starting from rest, its velocity has increased to 10 m/s after the first second; to 20 m/s after 2 s; to 30 m/s after 3 s; etc.</a:t>
            </a:r>
          </a:p>
          <a:p>
            <a:pPr lvl="1" eaLnBrk="1" hangingPunct="1">
              <a:lnSpc>
                <a:spcPct val="80000"/>
              </a:lnSpc>
            </a:pPr>
            <a:r>
              <a:rPr lang="en-US" sz="2400" smtClean="0"/>
              <a:t>10 m/s ≈ 22 MPH</a:t>
            </a:r>
          </a:p>
          <a:p>
            <a:pPr lvl="1" eaLnBrk="1" hangingPunct="1">
              <a:lnSpc>
                <a:spcPct val="80000"/>
              </a:lnSpc>
            </a:pPr>
            <a:r>
              <a:rPr lang="en-US" sz="2400" smtClean="0"/>
              <a:t>30 m/s ≈ 70 MPH!</a:t>
            </a:r>
          </a:p>
          <a:p>
            <a:pPr eaLnBrk="1" hangingPunct="1">
              <a:lnSpc>
                <a:spcPct val="80000"/>
              </a:lnSpc>
            </a:pPr>
            <a:r>
              <a:rPr lang="en-US" sz="2800" smtClean="0"/>
              <a:t>During the first second, its average velocity is 10 m/s ÷ 2 = 5 m/s, during which time it travels 5 m.  In the first half second, it travels 1.25 m.</a:t>
            </a:r>
          </a:p>
          <a:p>
            <a:pPr lvl="1" eaLnBrk="1" hangingPunct="1">
              <a:lnSpc>
                <a:spcPct val="80000"/>
              </a:lnSpc>
            </a:pPr>
            <a:endParaRPr lang="en-US" sz="2400" smtClean="0"/>
          </a:p>
        </p:txBody>
      </p:sp>
      <p:pic>
        <p:nvPicPr>
          <p:cNvPr id="21508" name="Picture 5" descr="03_07"/>
          <p:cNvPicPr>
            <a:picLocks noChangeAspect="1" noChangeArrowheads="1"/>
          </p:cNvPicPr>
          <p:nvPr/>
        </p:nvPicPr>
        <p:blipFill>
          <a:blip r:embed="rId3" cstate="print"/>
          <a:srcRect/>
          <a:stretch>
            <a:fillRect/>
          </a:stretch>
        </p:blipFill>
        <p:spPr bwMode="auto">
          <a:xfrm>
            <a:off x="5627688" y="1647825"/>
            <a:ext cx="3516312" cy="521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03">
                                            <p:txEl>
                                              <p:pRg st="0" end="0"/>
                                            </p:txEl>
                                          </p:spTgt>
                                        </p:tgtEl>
                                        <p:attrNameLst>
                                          <p:attrName>style.visibility</p:attrName>
                                        </p:attrNameLst>
                                      </p:cBhvr>
                                      <p:to>
                                        <p:strVal val="visible"/>
                                      </p:to>
                                    </p:set>
                                    <p:animEffect transition="in" filter="wipe(left)">
                                      <p:cBhvr>
                                        <p:cTn id="7" dur="500"/>
                                        <p:tgtEl>
                                          <p:spTgt spid="972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03">
                                            <p:txEl>
                                              <p:pRg st="1" end="1"/>
                                            </p:txEl>
                                          </p:spTgt>
                                        </p:tgtEl>
                                        <p:attrNameLst>
                                          <p:attrName>style.visibility</p:attrName>
                                        </p:attrNameLst>
                                      </p:cBhvr>
                                      <p:to>
                                        <p:strVal val="visible"/>
                                      </p:to>
                                    </p:set>
                                    <p:animEffect transition="in" filter="wipe(left)">
                                      <p:cBhvr>
                                        <p:cTn id="12" dur="500"/>
                                        <p:tgtEl>
                                          <p:spTgt spid="972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2803">
                                            <p:txEl>
                                              <p:pRg st="2" end="2"/>
                                            </p:txEl>
                                          </p:spTgt>
                                        </p:tgtEl>
                                        <p:attrNameLst>
                                          <p:attrName>style.visibility</p:attrName>
                                        </p:attrNameLst>
                                      </p:cBhvr>
                                      <p:to>
                                        <p:strVal val="visible"/>
                                      </p:to>
                                    </p:set>
                                    <p:animEffect transition="in" filter="wipe(left)">
                                      <p:cBhvr>
                                        <p:cTn id="17" dur="500"/>
                                        <p:tgtEl>
                                          <p:spTgt spid="972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2803">
                                            <p:txEl>
                                              <p:pRg st="3" end="3"/>
                                            </p:txEl>
                                          </p:spTgt>
                                        </p:tgtEl>
                                        <p:attrNameLst>
                                          <p:attrName>style.visibility</p:attrName>
                                        </p:attrNameLst>
                                      </p:cBhvr>
                                      <p:to>
                                        <p:strVal val="visible"/>
                                      </p:to>
                                    </p:set>
                                    <p:animEffect transition="in" filter="wipe(left)">
                                      <p:cBhvr>
                                        <p:cTn id="22" dur="500"/>
                                        <p:tgtEl>
                                          <p:spTgt spid="972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228600"/>
            <a:ext cx="7772400" cy="1431925"/>
          </a:xfrm>
        </p:spPr>
        <p:txBody>
          <a:bodyPr/>
          <a:lstStyle/>
          <a:p>
            <a:pPr eaLnBrk="1" hangingPunct="1"/>
            <a:r>
              <a:rPr lang="en-US" smtClean="0"/>
              <a:t>Tracking a Falling Object</a:t>
            </a:r>
          </a:p>
        </p:txBody>
      </p:sp>
      <p:sp>
        <p:nvSpPr>
          <p:cNvPr id="974851" name="Rectangle 3"/>
          <p:cNvSpPr>
            <a:spLocks noGrp="1" noChangeArrowheads="1"/>
          </p:cNvSpPr>
          <p:nvPr>
            <p:ph type="body" idx="1"/>
          </p:nvPr>
        </p:nvSpPr>
        <p:spPr>
          <a:xfrm>
            <a:off x="0" y="1600200"/>
            <a:ext cx="5638800" cy="4114800"/>
          </a:xfrm>
        </p:spPr>
        <p:txBody>
          <a:bodyPr/>
          <a:lstStyle/>
          <a:p>
            <a:pPr eaLnBrk="1" hangingPunct="1">
              <a:lnSpc>
                <a:spcPct val="80000"/>
              </a:lnSpc>
            </a:pPr>
            <a:r>
              <a:rPr lang="en-US" sz="2800" smtClean="0"/>
              <a:t>The distance increases in proportion to the square of the time:</a:t>
            </a:r>
          </a:p>
        </p:txBody>
      </p:sp>
      <p:pic>
        <p:nvPicPr>
          <p:cNvPr id="3077" name="Picture 4" descr="03_07"/>
          <p:cNvPicPr>
            <a:picLocks noChangeAspect="1" noChangeArrowheads="1"/>
          </p:cNvPicPr>
          <p:nvPr/>
        </p:nvPicPr>
        <p:blipFill>
          <a:blip r:embed="rId4" cstate="print"/>
          <a:srcRect/>
          <a:stretch>
            <a:fillRect/>
          </a:stretch>
        </p:blipFill>
        <p:spPr bwMode="auto">
          <a:xfrm>
            <a:off x="5627688" y="1647825"/>
            <a:ext cx="3516312" cy="5210175"/>
          </a:xfrm>
          <a:prstGeom prst="rect">
            <a:avLst/>
          </a:prstGeom>
          <a:noFill/>
          <a:ln w="9525">
            <a:noFill/>
            <a:miter lim="800000"/>
            <a:headEnd/>
            <a:tailEnd/>
          </a:ln>
        </p:spPr>
      </p:pic>
      <p:pic>
        <p:nvPicPr>
          <p:cNvPr id="974853" name="Picture 5" descr="03_08"/>
          <p:cNvPicPr>
            <a:picLocks noChangeAspect="1" noChangeArrowheads="1"/>
          </p:cNvPicPr>
          <p:nvPr/>
        </p:nvPicPr>
        <p:blipFill>
          <a:blip r:embed="rId5" cstate="print"/>
          <a:srcRect/>
          <a:stretch>
            <a:fillRect/>
          </a:stretch>
        </p:blipFill>
        <p:spPr bwMode="auto">
          <a:xfrm>
            <a:off x="457200" y="3048000"/>
            <a:ext cx="3768725" cy="3184525"/>
          </a:xfrm>
          <a:prstGeom prst="rect">
            <a:avLst/>
          </a:prstGeom>
          <a:noFill/>
          <a:ln w="9525">
            <a:noFill/>
            <a:miter lim="800000"/>
            <a:headEnd/>
            <a:tailEnd/>
          </a:ln>
        </p:spPr>
      </p:pic>
      <p:graphicFrame>
        <p:nvGraphicFramePr>
          <p:cNvPr id="974854" name="Object 6"/>
          <p:cNvGraphicFramePr>
            <a:graphicFrameLocks noChangeAspect="1"/>
          </p:cNvGraphicFramePr>
          <p:nvPr/>
        </p:nvGraphicFramePr>
        <p:xfrm>
          <a:off x="1320800" y="2413000"/>
          <a:ext cx="4178300" cy="790575"/>
        </p:xfrm>
        <a:graphic>
          <a:graphicData uri="http://schemas.openxmlformats.org/presentationml/2006/ole">
            <p:oleObj spid="_x0000_s3074" name="Equation" r:id="rId6" imgW="208260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4851">
                                            <p:txEl>
                                              <p:pRg st="0" end="0"/>
                                            </p:txEl>
                                          </p:spTgt>
                                        </p:tgtEl>
                                        <p:attrNameLst>
                                          <p:attrName>style.visibility</p:attrName>
                                        </p:attrNameLst>
                                      </p:cBhvr>
                                      <p:to>
                                        <p:strVal val="visible"/>
                                      </p:to>
                                    </p:set>
                                    <p:animEffect transition="in" filter="fade">
                                      <p:cBhvr>
                                        <p:cTn id="7" dur="1000"/>
                                        <p:tgtEl>
                                          <p:spTgt spid="974851">
                                            <p:txEl>
                                              <p:pRg st="0" end="0"/>
                                            </p:txEl>
                                          </p:spTgt>
                                        </p:tgtEl>
                                      </p:cBhvr>
                                    </p:animEffect>
                                    <p:anim calcmode="lin" valueType="num">
                                      <p:cBhvr>
                                        <p:cTn id="8" dur="1000" fill="hold"/>
                                        <p:tgtEl>
                                          <p:spTgt spid="974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74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974854"/>
                                        </p:tgtEl>
                                        <p:attrNameLst>
                                          <p:attrName>style.visibility</p:attrName>
                                        </p:attrNameLst>
                                      </p:cBhvr>
                                      <p:to>
                                        <p:strVal val="visible"/>
                                      </p:to>
                                    </p:set>
                                    <p:animEffect transition="in" filter="plus(in)">
                                      <p:cBhvr>
                                        <p:cTn id="14" dur="500"/>
                                        <p:tgtEl>
                                          <p:spTgt spid="97485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974853"/>
                                        </p:tgtEl>
                                        <p:attrNameLst>
                                          <p:attrName>style.visibility</p:attrName>
                                        </p:attrNameLst>
                                      </p:cBhvr>
                                      <p:to>
                                        <p:strVal val="visible"/>
                                      </p:to>
                                    </p:set>
                                    <p:animScale>
                                      <p:cBhvr>
                                        <p:cTn id="19" dur="1000" decel="50000" fill="hold">
                                          <p:stCondLst>
                                            <p:cond delay="0"/>
                                          </p:stCondLst>
                                        </p:cTn>
                                        <p:tgtEl>
                                          <p:spTgt spid="9748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74853"/>
                                        </p:tgtEl>
                                        <p:attrNameLst>
                                          <p:attrName>ppt_x</p:attrName>
                                          <p:attrName>ppt_y</p:attrName>
                                        </p:attrNameLst>
                                      </p:cBhvr>
                                    </p:animMotion>
                                    <p:animEffect transition="in" filter="fade">
                                      <p:cBhvr>
                                        <p:cTn id="21" dur="1000"/>
                                        <p:tgtEl>
                                          <p:spTgt spid="97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4763"/>
            <a:ext cx="8534400" cy="2530475"/>
          </a:xfrm>
        </p:spPr>
        <p:txBody>
          <a:bodyPr/>
          <a:lstStyle/>
          <a:p>
            <a:pPr eaLnBrk="1" hangingPunct="1"/>
            <a:r>
              <a:rPr lang="en-US" sz="4000" smtClean="0">
                <a:solidFill>
                  <a:srgbClr val="EFFF5D"/>
                </a:solidFill>
                <a:latin typeface="Comic Sans MS" pitchFamily="-64" charset="0"/>
              </a:rPr>
              <a:t>The velocity-versus-time graph for a certain falling object is shown.  Is the acceleration of this object constant?</a:t>
            </a:r>
            <a:endParaRPr lang="en-US" smtClean="0"/>
          </a:p>
        </p:txBody>
      </p:sp>
      <p:sp>
        <p:nvSpPr>
          <p:cNvPr id="22531" name="Rectangle 3"/>
          <p:cNvSpPr>
            <a:spLocks noGrp="1" noChangeArrowheads="1"/>
          </p:cNvSpPr>
          <p:nvPr>
            <p:ph type="body" idx="1"/>
          </p:nvPr>
        </p:nvSpPr>
        <p:spPr>
          <a:xfrm>
            <a:off x="457200" y="2667000"/>
            <a:ext cx="7772400" cy="1524000"/>
          </a:xfrm>
        </p:spPr>
        <p:txBody>
          <a:bodyPr/>
          <a:lstStyle/>
          <a:p>
            <a:pPr marL="609600" indent="-609600" eaLnBrk="1" hangingPunct="1">
              <a:lnSpc>
                <a:spcPct val="80000"/>
              </a:lnSpc>
              <a:buClr>
                <a:schemeClr val="tx2"/>
              </a:buClr>
              <a:buFont typeface="Arial" charset="0"/>
              <a:buAutoNum type="alphaLcParenR"/>
            </a:pPr>
            <a:r>
              <a:rPr lang="en-US" sz="2000" smtClean="0">
                <a:latin typeface="Comic Sans MS" pitchFamily="-64" charset="0"/>
              </a:rPr>
              <a:t>Yes. </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No. </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Impossible to tell </a:t>
            </a:r>
          </a:p>
          <a:p>
            <a:pPr marL="609600" indent="-609600" eaLnBrk="1" hangingPunct="1">
              <a:lnSpc>
                <a:spcPct val="80000"/>
              </a:lnSpc>
              <a:buFont typeface="Arial" charset="0"/>
              <a:buNone/>
            </a:pPr>
            <a:r>
              <a:rPr lang="en-US" sz="2000" smtClean="0">
                <a:latin typeface="Comic Sans MS" pitchFamily="-64" charset="0"/>
              </a:rPr>
              <a:t>	from this graph.</a:t>
            </a:r>
          </a:p>
        </p:txBody>
      </p:sp>
      <p:sp>
        <p:nvSpPr>
          <p:cNvPr id="989188" name="Text Box 4"/>
          <p:cNvSpPr txBox="1">
            <a:spLocks noChangeArrowheads="1"/>
          </p:cNvSpPr>
          <p:nvPr/>
        </p:nvSpPr>
        <p:spPr bwMode="auto">
          <a:xfrm>
            <a:off x="228600" y="4038600"/>
            <a:ext cx="4724400" cy="2282825"/>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2"/>
            </a:pPr>
            <a:r>
              <a:rPr lang="en-US">
                <a:latin typeface="Arial" charset="0"/>
              </a:rPr>
              <a:t>Constant acceleration would require the v vs. t curve to be a straight line.  This graph is curving upward, so the slope (and the acceleration) is increasing.  </a:t>
            </a:r>
          </a:p>
        </p:txBody>
      </p:sp>
      <p:pic>
        <p:nvPicPr>
          <p:cNvPr id="22533" name="Picture 5" descr="03_p054a"/>
          <p:cNvPicPr>
            <a:picLocks noChangeAspect="1" noChangeArrowheads="1"/>
          </p:cNvPicPr>
          <p:nvPr/>
        </p:nvPicPr>
        <p:blipFill>
          <a:blip r:embed="rId3" cstate="print"/>
          <a:srcRect/>
          <a:stretch>
            <a:fillRect/>
          </a:stretch>
        </p:blipFill>
        <p:spPr bwMode="auto">
          <a:xfrm>
            <a:off x="4953000" y="2667000"/>
            <a:ext cx="4191000" cy="313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89188"/>
                                        </p:tgtEl>
                                        <p:attrNameLst>
                                          <p:attrName>style.visibility</p:attrName>
                                        </p:attrNameLst>
                                      </p:cBhvr>
                                      <p:to>
                                        <p:strVal val="visible"/>
                                      </p:to>
                                    </p:set>
                                    <p:animEffect transition="in" filter="fade">
                                      <p:cBhvr>
                                        <p:cTn id="7" dur="1000"/>
                                        <p:tgtEl>
                                          <p:spTgt spid="989188"/>
                                        </p:tgtEl>
                                      </p:cBhvr>
                                    </p:animEffect>
                                    <p:anim calcmode="lin" valueType="num">
                                      <p:cBhvr>
                                        <p:cTn id="8" dur="1000" fill="hold"/>
                                        <p:tgtEl>
                                          <p:spTgt spid="989188"/>
                                        </p:tgtEl>
                                        <p:attrNameLst>
                                          <p:attrName>ppt_x</p:attrName>
                                        </p:attrNameLst>
                                      </p:cBhvr>
                                      <p:tavLst>
                                        <p:tav tm="0">
                                          <p:val>
                                            <p:strVal val="#ppt_x"/>
                                          </p:val>
                                        </p:tav>
                                        <p:tav tm="100000">
                                          <p:val>
                                            <p:strVal val="#ppt_x"/>
                                          </p:val>
                                        </p:tav>
                                      </p:tavLst>
                                    </p:anim>
                                    <p:anim calcmode="lin" valueType="num">
                                      <p:cBhvr>
                                        <p:cTn id="9" dur="900" decel="100000" fill="hold"/>
                                        <p:tgtEl>
                                          <p:spTgt spid="98918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8918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5089525" y="4624388"/>
            <a:ext cx="184150" cy="457200"/>
          </a:xfrm>
          <a:prstGeom prst="rect">
            <a:avLst/>
          </a:prstGeom>
          <a:noFill/>
          <a:ln w="9525">
            <a:noFill/>
            <a:miter lim="800000"/>
            <a:headEnd/>
            <a:tailEnd/>
          </a:ln>
        </p:spPr>
        <p:txBody>
          <a:bodyPr wrap="none">
            <a:spAutoFit/>
          </a:bodyPr>
          <a:lstStyle/>
          <a:p>
            <a:endParaRPr lang="en-US"/>
          </a:p>
        </p:txBody>
      </p:sp>
      <p:sp>
        <p:nvSpPr>
          <p:cNvPr id="8195" name="Rectangle 5"/>
          <p:cNvSpPr>
            <a:spLocks noGrp="1" noChangeArrowheads="1"/>
          </p:cNvSpPr>
          <p:nvPr>
            <p:ph type="title"/>
          </p:nvPr>
        </p:nvSpPr>
        <p:spPr>
          <a:xfrm>
            <a:off x="685800" y="228600"/>
            <a:ext cx="7772400" cy="1555750"/>
          </a:xfrm>
          <a:noFill/>
        </p:spPr>
        <p:txBody>
          <a:bodyPr/>
          <a:lstStyle/>
          <a:p>
            <a:pPr eaLnBrk="1" hangingPunct="1"/>
            <a:r>
              <a:rPr lang="en-US" sz="4800" smtClean="0">
                <a:latin typeface="Comic Sans MS" pitchFamily="-64" charset="0"/>
              </a:rPr>
              <a:t>Gravity influences motion in a particular way.</a:t>
            </a:r>
            <a:endParaRPr lang="en-US" sz="3200" smtClean="0">
              <a:solidFill>
                <a:schemeClr val="tx1"/>
              </a:solidFill>
              <a:latin typeface="Arial" charset="0"/>
            </a:endParaRPr>
          </a:p>
        </p:txBody>
      </p:sp>
      <p:pic>
        <p:nvPicPr>
          <p:cNvPr id="8196" name="Picture 7" descr="03_co"/>
          <p:cNvPicPr>
            <a:picLocks noChangeAspect="1" noChangeArrowheads="1"/>
          </p:cNvPicPr>
          <p:nvPr/>
        </p:nvPicPr>
        <p:blipFill>
          <a:blip r:embed="rId3" cstate="print"/>
          <a:srcRect/>
          <a:stretch>
            <a:fillRect/>
          </a:stretch>
        </p:blipFill>
        <p:spPr bwMode="auto">
          <a:xfrm>
            <a:off x="1752600" y="2362200"/>
            <a:ext cx="5668963" cy="386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Throwing a ball downward</a:t>
            </a:r>
          </a:p>
        </p:txBody>
      </p:sp>
      <p:sp>
        <p:nvSpPr>
          <p:cNvPr id="976899" name="Rectangle 3"/>
          <p:cNvSpPr>
            <a:spLocks noGrp="1" noChangeArrowheads="1"/>
          </p:cNvSpPr>
          <p:nvPr>
            <p:ph type="body" idx="1"/>
          </p:nvPr>
        </p:nvSpPr>
        <p:spPr/>
        <p:txBody>
          <a:bodyPr/>
          <a:lstStyle/>
          <a:p>
            <a:pPr eaLnBrk="1" hangingPunct="1">
              <a:lnSpc>
                <a:spcPct val="80000"/>
              </a:lnSpc>
            </a:pPr>
            <a:r>
              <a:rPr lang="en-US" smtClean="0"/>
              <a:t>Let the ball be thrown downward instead of being dropped.</a:t>
            </a:r>
          </a:p>
          <a:p>
            <a:pPr lvl="1" eaLnBrk="1" hangingPunct="1">
              <a:lnSpc>
                <a:spcPct val="80000"/>
              </a:lnSpc>
            </a:pPr>
            <a:r>
              <a:rPr lang="en-US" smtClean="0"/>
              <a:t>It will have a starting velocity different from zero.</a:t>
            </a:r>
          </a:p>
          <a:p>
            <a:pPr lvl="1" eaLnBrk="1" hangingPunct="1">
              <a:lnSpc>
                <a:spcPct val="80000"/>
              </a:lnSpc>
            </a:pPr>
            <a:r>
              <a:rPr lang="en-US" smtClean="0"/>
              <a:t>It will reach the ground more rapidly.</a:t>
            </a:r>
          </a:p>
          <a:p>
            <a:pPr lvl="1" eaLnBrk="1" hangingPunct="1">
              <a:lnSpc>
                <a:spcPct val="80000"/>
              </a:lnSpc>
            </a:pPr>
            <a:r>
              <a:rPr lang="en-US" smtClean="0"/>
              <a:t>It will have a larger velocity when it reaches the ground.</a:t>
            </a:r>
          </a:p>
        </p:txBody>
      </p:sp>
      <p:graphicFrame>
        <p:nvGraphicFramePr>
          <p:cNvPr id="976900" name="Object 4"/>
          <p:cNvGraphicFramePr>
            <a:graphicFrameLocks noChangeAspect="1"/>
          </p:cNvGraphicFramePr>
          <p:nvPr/>
        </p:nvGraphicFramePr>
        <p:xfrm>
          <a:off x="3657600" y="4572000"/>
          <a:ext cx="2066925" cy="1677988"/>
        </p:xfrm>
        <a:graphic>
          <a:graphicData uri="http://schemas.openxmlformats.org/presentationml/2006/ole">
            <p:oleObj spid="_x0000_s4098" name="Equation" r:id="rId4" imgW="876300" imgH="71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6899">
                                            <p:txEl>
                                              <p:pRg st="0" end="0"/>
                                            </p:txEl>
                                          </p:spTgt>
                                        </p:tgtEl>
                                        <p:attrNameLst>
                                          <p:attrName>style.visibility</p:attrName>
                                        </p:attrNameLst>
                                      </p:cBhvr>
                                      <p:to>
                                        <p:strVal val="visible"/>
                                      </p:to>
                                    </p:set>
                                    <p:animEffect transition="in" filter="fade">
                                      <p:cBhvr>
                                        <p:cTn id="7" dur="1000"/>
                                        <p:tgtEl>
                                          <p:spTgt spid="976899">
                                            <p:txEl>
                                              <p:pRg st="0" end="0"/>
                                            </p:txEl>
                                          </p:spTgt>
                                        </p:tgtEl>
                                      </p:cBhvr>
                                    </p:animEffect>
                                    <p:anim calcmode="lin" valueType="num">
                                      <p:cBhvr>
                                        <p:cTn id="8" dur="1000" fill="hold"/>
                                        <p:tgtEl>
                                          <p:spTgt spid="9768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768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76899">
                                            <p:txEl>
                                              <p:pRg st="1" end="1"/>
                                            </p:txEl>
                                          </p:spTgt>
                                        </p:tgtEl>
                                        <p:attrNameLst>
                                          <p:attrName>style.visibility</p:attrName>
                                        </p:attrNameLst>
                                      </p:cBhvr>
                                      <p:to>
                                        <p:strVal val="visible"/>
                                      </p:to>
                                    </p:set>
                                    <p:animEffect transition="in" filter="fade">
                                      <p:cBhvr>
                                        <p:cTn id="14" dur="1000"/>
                                        <p:tgtEl>
                                          <p:spTgt spid="976899">
                                            <p:txEl>
                                              <p:pRg st="1" end="1"/>
                                            </p:txEl>
                                          </p:spTgt>
                                        </p:tgtEl>
                                      </p:cBhvr>
                                    </p:animEffect>
                                    <p:anim calcmode="lin" valueType="num">
                                      <p:cBhvr>
                                        <p:cTn id="15" dur="1000" fill="hold"/>
                                        <p:tgtEl>
                                          <p:spTgt spid="9768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768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76899">
                                            <p:txEl>
                                              <p:pRg st="2" end="2"/>
                                            </p:txEl>
                                          </p:spTgt>
                                        </p:tgtEl>
                                        <p:attrNameLst>
                                          <p:attrName>style.visibility</p:attrName>
                                        </p:attrNameLst>
                                      </p:cBhvr>
                                      <p:to>
                                        <p:strVal val="visible"/>
                                      </p:to>
                                    </p:set>
                                    <p:animEffect transition="in" filter="fade">
                                      <p:cBhvr>
                                        <p:cTn id="21" dur="1000"/>
                                        <p:tgtEl>
                                          <p:spTgt spid="976899">
                                            <p:txEl>
                                              <p:pRg st="2" end="2"/>
                                            </p:txEl>
                                          </p:spTgt>
                                        </p:tgtEl>
                                      </p:cBhvr>
                                    </p:animEffect>
                                    <p:anim calcmode="lin" valueType="num">
                                      <p:cBhvr>
                                        <p:cTn id="22" dur="1000" fill="hold"/>
                                        <p:tgtEl>
                                          <p:spTgt spid="9768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768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76899">
                                            <p:txEl>
                                              <p:pRg st="3" end="3"/>
                                            </p:txEl>
                                          </p:spTgt>
                                        </p:tgtEl>
                                        <p:attrNameLst>
                                          <p:attrName>style.visibility</p:attrName>
                                        </p:attrNameLst>
                                      </p:cBhvr>
                                      <p:to>
                                        <p:strVal val="visible"/>
                                      </p:to>
                                    </p:set>
                                    <p:animEffect transition="in" filter="fade">
                                      <p:cBhvr>
                                        <p:cTn id="28" dur="1000"/>
                                        <p:tgtEl>
                                          <p:spTgt spid="976899">
                                            <p:txEl>
                                              <p:pRg st="3" end="3"/>
                                            </p:txEl>
                                          </p:spTgt>
                                        </p:tgtEl>
                                      </p:cBhvr>
                                    </p:animEffect>
                                    <p:anim calcmode="lin" valueType="num">
                                      <p:cBhvr>
                                        <p:cTn id="29" dur="1000" fill="hold"/>
                                        <p:tgtEl>
                                          <p:spTgt spid="9768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768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76900"/>
                                        </p:tgtEl>
                                        <p:attrNameLst>
                                          <p:attrName>style.visibility</p:attrName>
                                        </p:attrNameLst>
                                      </p:cBhvr>
                                      <p:to>
                                        <p:strVal val="visible"/>
                                      </p:to>
                                    </p:set>
                                    <p:animEffect transition="in" filter="fade">
                                      <p:cBhvr>
                                        <p:cTn id="35" dur="1000"/>
                                        <p:tgtEl>
                                          <p:spTgt spid="976900"/>
                                        </p:tgtEl>
                                      </p:cBhvr>
                                    </p:animEffect>
                                    <p:anim calcmode="lin" valueType="num">
                                      <p:cBhvr>
                                        <p:cTn id="36" dur="1000" fill="hold"/>
                                        <p:tgtEl>
                                          <p:spTgt spid="976900"/>
                                        </p:tgtEl>
                                        <p:attrNameLst>
                                          <p:attrName>ppt_x</p:attrName>
                                        </p:attrNameLst>
                                      </p:cBhvr>
                                      <p:tavLst>
                                        <p:tav tm="0">
                                          <p:val>
                                            <p:strVal val="#ppt_x"/>
                                          </p:val>
                                        </p:tav>
                                        <p:tav tm="100000">
                                          <p:val>
                                            <p:strVal val="#ppt_x"/>
                                          </p:val>
                                        </p:tav>
                                      </p:tavLst>
                                    </p:anim>
                                    <p:anim calcmode="lin" valueType="num">
                                      <p:cBhvr>
                                        <p:cTn id="37" dur="1000" fill="hold"/>
                                        <p:tgtEl>
                                          <p:spTgt spid="9769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Beyond Free Fall: Throwing a Ball Upward</a:t>
            </a:r>
          </a:p>
        </p:txBody>
      </p:sp>
      <p:sp>
        <p:nvSpPr>
          <p:cNvPr id="857091" name="Rectangle 3"/>
          <p:cNvSpPr>
            <a:spLocks noGrp="1" noChangeArrowheads="1"/>
          </p:cNvSpPr>
          <p:nvPr>
            <p:ph type="body" idx="1"/>
          </p:nvPr>
        </p:nvSpPr>
        <p:spPr>
          <a:xfrm>
            <a:off x="0" y="2133600"/>
            <a:ext cx="5867400" cy="4114800"/>
          </a:xfrm>
        </p:spPr>
        <p:txBody>
          <a:bodyPr/>
          <a:lstStyle/>
          <a:p>
            <a:pPr eaLnBrk="1" hangingPunct="1">
              <a:lnSpc>
                <a:spcPct val="80000"/>
              </a:lnSpc>
              <a:buFont typeface="Wingdings" pitchFamily="-64" charset="2"/>
              <a:buChar char="Ø"/>
            </a:pPr>
            <a:r>
              <a:rPr lang="en-US" smtClean="0"/>
              <a:t>What if the ball is thrown upward?</a:t>
            </a:r>
          </a:p>
          <a:p>
            <a:pPr lvl="1" eaLnBrk="1" hangingPunct="1">
              <a:lnSpc>
                <a:spcPct val="80000"/>
              </a:lnSpc>
              <a:buFont typeface="Wingdings" pitchFamily="-64" charset="2"/>
              <a:buChar char="Ø"/>
            </a:pPr>
            <a:r>
              <a:rPr lang="en-US" smtClean="0"/>
              <a:t>Gravitational acceleration is always directed downward, toward the center of the Earth.</a:t>
            </a:r>
          </a:p>
          <a:p>
            <a:pPr lvl="1" eaLnBrk="1" hangingPunct="1">
              <a:lnSpc>
                <a:spcPct val="80000"/>
              </a:lnSpc>
              <a:buFont typeface="Wingdings" pitchFamily="-64" charset="2"/>
              <a:buChar char="Ø"/>
            </a:pPr>
            <a:r>
              <a:rPr lang="en-US" smtClean="0"/>
              <a:t>Here, the acceleration is in the opposite direction to the original upward velocity.</a:t>
            </a:r>
          </a:p>
        </p:txBody>
      </p:sp>
      <p:pic>
        <p:nvPicPr>
          <p:cNvPr id="23556" name="Picture 5" descr="03_09"/>
          <p:cNvPicPr>
            <a:picLocks noChangeAspect="1" noChangeArrowheads="1"/>
          </p:cNvPicPr>
          <p:nvPr/>
        </p:nvPicPr>
        <p:blipFill>
          <a:blip r:embed="rId3" cstate="print"/>
          <a:srcRect/>
          <a:stretch>
            <a:fillRect/>
          </a:stretch>
        </p:blipFill>
        <p:spPr bwMode="auto">
          <a:xfrm>
            <a:off x="5803900" y="1981200"/>
            <a:ext cx="3340100" cy="429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7091">
                                            <p:txEl>
                                              <p:pRg st="0" end="0"/>
                                            </p:txEl>
                                          </p:spTgt>
                                        </p:tgtEl>
                                        <p:attrNameLst>
                                          <p:attrName>style.visibility</p:attrName>
                                        </p:attrNameLst>
                                      </p:cBhvr>
                                      <p:to>
                                        <p:strVal val="visible"/>
                                      </p:to>
                                    </p:set>
                                    <p:animEffect transition="in" filter="fade">
                                      <p:cBhvr>
                                        <p:cTn id="7" dur="1000"/>
                                        <p:tgtEl>
                                          <p:spTgt spid="857091">
                                            <p:txEl>
                                              <p:pRg st="0" end="0"/>
                                            </p:txEl>
                                          </p:spTgt>
                                        </p:tgtEl>
                                      </p:cBhvr>
                                    </p:animEffect>
                                    <p:anim calcmode="lin" valueType="num">
                                      <p:cBhvr>
                                        <p:cTn id="8" dur="1000" fill="hold"/>
                                        <p:tgtEl>
                                          <p:spTgt spid="8570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570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7091">
                                            <p:txEl>
                                              <p:pRg st="1" end="1"/>
                                            </p:txEl>
                                          </p:spTgt>
                                        </p:tgtEl>
                                        <p:attrNameLst>
                                          <p:attrName>style.visibility</p:attrName>
                                        </p:attrNameLst>
                                      </p:cBhvr>
                                      <p:to>
                                        <p:strVal val="visible"/>
                                      </p:to>
                                    </p:set>
                                    <p:animEffect transition="in" filter="fade">
                                      <p:cBhvr>
                                        <p:cTn id="14" dur="1000"/>
                                        <p:tgtEl>
                                          <p:spTgt spid="857091">
                                            <p:txEl>
                                              <p:pRg st="1" end="1"/>
                                            </p:txEl>
                                          </p:spTgt>
                                        </p:tgtEl>
                                      </p:cBhvr>
                                    </p:animEffect>
                                    <p:anim calcmode="lin" valueType="num">
                                      <p:cBhvr>
                                        <p:cTn id="15" dur="1000" fill="hold"/>
                                        <p:tgtEl>
                                          <p:spTgt spid="8570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570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7091">
                                            <p:txEl>
                                              <p:pRg st="2" end="2"/>
                                            </p:txEl>
                                          </p:spTgt>
                                        </p:tgtEl>
                                        <p:attrNameLst>
                                          <p:attrName>style.visibility</p:attrName>
                                        </p:attrNameLst>
                                      </p:cBhvr>
                                      <p:to>
                                        <p:strVal val="visible"/>
                                      </p:to>
                                    </p:set>
                                    <p:animEffect transition="in" filter="fade">
                                      <p:cBhvr>
                                        <p:cTn id="21" dur="1000"/>
                                        <p:tgtEl>
                                          <p:spTgt spid="857091">
                                            <p:txEl>
                                              <p:pRg st="2" end="2"/>
                                            </p:txEl>
                                          </p:spTgt>
                                        </p:tgtEl>
                                      </p:cBhvr>
                                    </p:animEffect>
                                    <p:anim calcmode="lin" valueType="num">
                                      <p:cBhvr>
                                        <p:cTn id="22" dur="1000" fill="hold"/>
                                        <p:tgtEl>
                                          <p:spTgt spid="8570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570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7" name="Rectangle 3"/>
          <p:cNvSpPr>
            <a:spLocks noGrp="1" noChangeArrowheads="1"/>
          </p:cNvSpPr>
          <p:nvPr>
            <p:ph type="body" idx="1"/>
          </p:nvPr>
        </p:nvSpPr>
        <p:spPr>
          <a:xfrm>
            <a:off x="0" y="304800"/>
            <a:ext cx="5334000" cy="5943600"/>
          </a:xfrm>
        </p:spPr>
        <p:txBody>
          <a:bodyPr/>
          <a:lstStyle/>
          <a:p>
            <a:pPr eaLnBrk="1" hangingPunct="1">
              <a:lnSpc>
                <a:spcPct val="80000"/>
              </a:lnSpc>
            </a:pPr>
            <a:r>
              <a:rPr lang="en-US" sz="2800" smtClean="0"/>
              <a:t>Let the initial velocity be 20 m/s </a:t>
            </a:r>
            <a:r>
              <a:rPr lang="en-US" sz="2800" b="1" i="1" smtClean="0">
                <a:solidFill>
                  <a:srgbClr val="FAA368"/>
                </a:solidFill>
              </a:rPr>
              <a:t>upward</a:t>
            </a:r>
            <a:r>
              <a:rPr lang="en-US" sz="2800" smtClean="0"/>
              <a:t>.</a:t>
            </a:r>
          </a:p>
          <a:p>
            <a:pPr lvl="1" eaLnBrk="1" hangingPunct="1">
              <a:lnSpc>
                <a:spcPct val="80000"/>
              </a:lnSpc>
            </a:pPr>
            <a:r>
              <a:rPr lang="en-US" sz="2400" smtClean="0"/>
              <a:t>It immediately starts experiencing a </a:t>
            </a:r>
            <a:r>
              <a:rPr lang="en-US" sz="2400" b="1" i="1" smtClean="0">
                <a:solidFill>
                  <a:srgbClr val="FAA368"/>
                </a:solidFill>
              </a:rPr>
              <a:t>downward</a:t>
            </a:r>
            <a:r>
              <a:rPr lang="en-US" sz="2400" smtClean="0"/>
              <a:t> acceleration due to gravity, of approximately 10 m/s.</a:t>
            </a:r>
          </a:p>
          <a:p>
            <a:pPr lvl="1" eaLnBrk="1" hangingPunct="1">
              <a:lnSpc>
                <a:spcPct val="80000"/>
              </a:lnSpc>
            </a:pPr>
            <a:r>
              <a:rPr lang="en-US" sz="2400" smtClean="0"/>
              <a:t>Every second, the velocity </a:t>
            </a:r>
            <a:r>
              <a:rPr lang="en-US" sz="2400" b="1" i="1" smtClean="0">
                <a:solidFill>
                  <a:srgbClr val="FAA368"/>
                </a:solidFill>
              </a:rPr>
              <a:t>decreases</a:t>
            </a:r>
            <a:r>
              <a:rPr lang="en-US" sz="2400" smtClean="0"/>
              <a:t> by 10 m/s.</a:t>
            </a:r>
          </a:p>
          <a:p>
            <a:pPr eaLnBrk="1" hangingPunct="1">
              <a:lnSpc>
                <a:spcPct val="80000"/>
              </a:lnSpc>
            </a:pPr>
            <a:r>
              <a:rPr lang="en-US" sz="2800" smtClean="0"/>
              <a:t>After 2 s, the ball has reached its highest point.</a:t>
            </a:r>
          </a:p>
          <a:p>
            <a:pPr lvl="1" eaLnBrk="1" hangingPunct="1">
              <a:lnSpc>
                <a:spcPct val="80000"/>
              </a:lnSpc>
            </a:pPr>
            <a:r>
              <a:rPr lang="en-US" sz="2400" smtClean="0"/>
              <a:t>Its velocity changes direction, from upward to downward, passing through a value of 0 m/s.</a:t>
            </a:r>
          </a:p>
          <a:p>
            <a:pPr eaLnBrk="1" hangingPunct="1">
              <a:lnSpc>
                <a:spcPct val="80000"/>
              </a:lnSpc>
            </a:pPr>
            <a:r>
              <a:rPr lang="en-US" sz="2800" smtClean="0"/>
              <a:t>Now, the downward acceleration </a:t>
            </a:r>
            <a:r>
              <a:rPr lang="en-US" sz="2800" b="1" i="1" smtClean="0">
                <a:solidFill>
                  <a:srgbClr val="FAA368"/>
                </a:solidFill>
              </a:rPr>
              <a:t>increases</a:t>
            </a:r>
            <a:r>
              <a:rPr lang="en-US" sz="2800" smtClean="0"/>
              <a:t> the </a:t>
            </a:r>
            <a:r>
              <a:rPr lang="en-US" sz="2800" b="1" i="1" smtClean="0">
                <a:solidFill>
                  <a:srgbClr val="FAA368"/>
                </a:solidFill>
              </a:rPr>
              <a:t>downward</a:t>
            </a:r>
            <a:r>
              <a:rPr lang="en-US" sz="2800" smtClean="0"/>
              <a:t> velocity.</a:t>
            </a:r>
          </a:p>
        </p:txBody>
      </p:sp>
      <p:pic>
        <p:nvPicPr>
          <p:cNvPr id="24579" name="Picture 6" descr="03_10"/>
          <p:cNvPicPr>
            <a:picLocks noChangeAspect="1" noChangeArrowheads="1"/>
          </p:cNvPicPr>
          <p:nvPr/>
        </p:nvPicPr>
        <p:blipFill>
          <a:blip r:embed="rId3" cstate="print"/>
          <a:srcRect/>
          <a:stretch>
            <a:fillRect/>
          </a:stretch>
        </p:blipFill>
        <p:spPr bwMode="auto">
          <a:xfrm>
            <a:off x="5297488" y="304800"/>
            <a:ext cx="3846512"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animEffect transition="in" filter="fade">
                                      <p:cBhvr>
                                        <p:cTn id="7" dur="1000"/>
                                        <p:tgtEl>
                                          <p:spTgt spid="978947">
                                            <p:txEl>
                                              <p:pRg st="0" end="0"/>
                                            </p:txEl>
                                          </p:spTgt>
                                        </p:tgtEl>
                                      </p:cBhvr>
                                    </p:animEffect>
                                    <p:anim calcmode="lin" valueType="num">
                                      <p:cBhvr>
                                        <p:cTn id="8" dur="1000" fill="hold"/>
                                        <p:tgtEl>
                                          <p:spTgt spid="9789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78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78947">
                                            <p:txEl>
                                              <p:pRg st="1" end="1"/>
                                            </p:txEl>
                                          </p:spTgt>
                                        </p:tgtEl>
                                        <p:attrNameLst>
                                          <p:attrName>style.visibility</p:attrName>
                                        </p:attrNameLst>
                                      </p:cBhvr>
                                      <p:to>
                                        <p:strVal val="visible"/>
                                      </p:to>
                                    </p:set>
                                    <p:animEffect transition="in" filter="fade">
                                      <p:cBhvr>
                                        <p:cTn id="14" dur="1000"/>
                                        <p:tgtEl>
                                          <p:spTgt spid="978947">
                                            <p:txEl>
                                              <p:pRg st="1" end="1"/>
                                            </p:txEl>
                                          </p:spTgt>
                                        </p:tgtEl>
                                      </p:cBhvr>
                                    </p:animEffect>
                                    <p:anim calcmode="lin" valueType="num">
                                      <p:cBhvr>
                                        <p:cTn id="15" dur="1000" fill="hold"/>
                                        <p:tgtEl>
                                          <p:spTgt spid="9789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789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78947">
                                            <p:txEl>
                                              <p:pRg st="2" end="2"/>
                                            </p:txEl>
                                          </p:spTgt>
                                        </p:tgtEl>
                                        <p:attrNameLst>
                                          <p:attrName>style.visibility</p:attrName>
                                        </p:attrNameLst>
                                      </p:cBhvr>
                                      <p:to>
                                        <p:strVal val="visible"/>
                                      </p:to>
                                    </p:set>
                                    <p:animEffect transition="in" filter="fade">
                                      <p:cBhvr>
                                        <p:cTn id="21" dur="1000"/>
                                        <p:tgtEl>
                                          <p:spTgt spid="978947">
                                            <p:txEl>
                                              <p:pRg st="2" end="2"/>
                                            </p:txEl>
                                          </p:spTgt>
                                        </p:tgtEl>
                                      </p:cBhvr>
                                    </p:animEffect>
                                    <p:anim calcmode="lin" valueType="num">
                                      <p:cBhvr>
                                        <p:cTn id="22" dur="1000" fill="hold"/>
                                        <p:tgtEl>
                                          <p:spTgt spid="9789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789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78947">
                                            <p:txEl>
                                              <p:pRg st="3" end="3"/>
                                            </p:txEl>
                                          </p:spTgt>
                                        </p:tgtEl>
                                        <p:attrNameLst>
                                          <p:attrName>style.visibility</p:attrName>
                                        </p:attrNameLst>
                                      </p:cBhvr>
                                      <p:to>
                                        <p:strVal val="visible"/>
                                      </p:to>
                                    </p:set>
                                    <p:animEffect transition="in" filter="fade">
                                      <p:cBhvr>
                                        <p:cTn id="28" dur="1000"/>
                                        <p:tgtEl>
                                          <p:spTgt spid="978947">
                                            <p:txEl>
                                              <p:pRg st="3" end="3"/>
                                            </p:txEl>
                                          </p:spTgt>
                                        </p:tgtEl>
                                      </p:cBhvr>
                                    </p:animEffect>
                                    <p:anim calcmode="lin" valueType="num">
                                      <p:cBhvr>
                                        <p:cTn id="29" dur="1000" fill="hold"/>
                                        <p:tgtEl>
                                          <p:spTgt spid="9789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789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78947">
                                            <p:txEl>
                                              <p:pRg st="4" end="4"/>
                                            </p:txEl>
                                          </p:spTgt>
                                        </p:tgtEl>
                                        <p:attrNameLst>
                                          <p:attrName>style.visibility</p:attrName>
                                        </p:attrNameLst>
                                      </p:cBhvr>
                                      <p:to>
                                        <p:strVal val="visible"/>
                                      </p:to>
                                    </p:set>
                                    <p:animEffect transition="in" filter="fade">
                                      <p:cBhvr>
                                        <p:cTn id="35" dur="1000"/>
                                        <p:tgtEl>
                                          <p:spTgt spid="978947">
                                            <p:txEl>
                                              <p:pRg st="4" end="4"/>
                                            </p:txEl>
                                          </p:spTgt>
                                        </p:tgtEl>
                                      </p:cBhvr>
                                    </p:animEffect>
                                    <p:anim calcmode="lin" valueType="num">
                                      <p:cBhvr>
                                        <p:cTn id="36" dur="1000" fill="hold"/>
                                        <p:tgtEl>
                                          <p:spTgt spid="9789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789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78947">
                                            <p:txEl>
                                              <p:pRg st="5" end="5"/>
                                            </p:txEl>
                                          </p:spTgt>
                                        </p:tgtEl>
                                        <p:attrNameLst>
                                          <p:attrName>style.visibility</p:attrName>
                                        </p:attrNameLst>
                                      </p:cBhvr>
                                      <p:to>
                                        <p:strVal val="visible"/>
                                      </p:to>
                                    </p:set>
                                    <p:animEffect transition="in" filter="fade">
                                      <p:cBhvr>
                                        <p:cTn id="42" dur="1000"/>
                                        <p:tgtEl>
                                          <p:spTgt spid="978947">
                                            <p:txEl>
                                              <p:pRg st="5" end="5"/>
                                            </p:txEl>
                                          </p:spTgt>
                                        </p:tgtEl>
                                      </p:cBhvr>
                                    </p:animEffect>
                                    <p:anim calcmode="lin" valueType="num">
                                      <p:cBhvr>
                                        <p:cTn id="43" dur="1000" fill="hold"/>
                                        <p:tgtEl>
                                          <p:spTgt spid="9789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789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03_10"/>
          <p:cNvPicPr>
            <a:picLocks noChangeAspect="1" noChangeArrowheads="1"/>
          </p:cNvPicPr>
          <p:nvPr/>
        </p:nvPicPr>
        <p:blipFill>
          <a:blip r:embed="rId3" cstate="print"/>
          <a:srcRect/>
          <a:stretch>
            <a:fillRect/>
          </a:stretch>
        </p:blipFill>
        <p:spPr bwMode="auto">
          <a:xfrm>
            <a:off x="5297488" y="304800"/>
            <a:ext cx="3846512" cy="5943600"/>
          </a:xfrm>
          <a:prstGeom prst="rect">
            <a:avLst/>
          </a:prstGeom>
          <a:noFill/>
          <a:ln w="9525">
            <a:noFill/>
            <a:miter lim="800000"/>
            <a:headEnd/>
            <a:tailEnd/>
          </a:ln>
        </p:spPr>
      </p:pic>
      <p:sp>
        <p:nvSpPr>
          <p:cNvPr id="25603" name="Rectangle 4"/>
          <p:cNvSpPr>
            <a:spLocks noGrp="1" noChangeArrowheads="1"/>
          </p:cNvSpPr>
          <p:nvPr>
            <p:ph type="title"/>
          </p:nvPr>
        </p:nvSpPr>
        <p:spPr>
          <a:xfrm>
            <a:off x="228600" y="228600"/>
            <a:ext cx="4953000" cy="2530475"/>
          </a:xfrm>
          <a:noFill/>
        </p:spPr>
        <p:txBody>
          <a:bodyPr/>
          <a:lstStyle/>
          <a:p>
            <a:pPr eaLnBrk="1" hangingPunct="1"/>
            <a:r>
              <a:rPr lang="en-US" sz="4000" smtClean="0">
                <a:solidFill>
                  <a:srgbClr val="EFFF5D"/>
                </a:solidFill>
                <a:latin typeface="Comic Sans MS" pitchFamily="-64" charset="0"/>
              </a:rPr>
              <a:t>What is the ball’s acceleration at the top of its path </a:t>
            </a:r>
            <a:br>
              <a:rPr lang="en-US" sz="4000" smtClean="0">
                <a:solidFill>
                  <a:srgbClr val="EFFF5D"/>
                </a:solidFill>
                <a:latin typeface="Comic Sans MS" pitchFamily="-64" charset="0"/>
              </a:rPr>
            </a:br>
            <a:r>
              <a:rPr lang="en-US" sz="4000" smtClean="0">
                <a:solidFill>
                  <a:srgbClr val="EFFF5D"/>
                </a:solidFill>
                <a:latin typeface="Comic Sans MS" pitchFamily="-64" charset="0"/>
              </a:rPr>
              <a:t>(at t=2 s)?</a:t>
            </a:r>
            <a:endParaRPr lang="en-US" smtClean="0"/>
          </a:p>
        </p:txBody>
      </p:sp>
      <p:sp>
        <p:nvSpPr>
          <p:cNvPr id="25604" name="Rectangle 6"/>
          <p:cNvSpPr>
            <a:spLocks noGrp="1" noChangeArrowheads="1"/>
          </p:cNvSpPr>
          <p:nvPr>
            <p:ph type="body" idx="1"/>
          </p:nvPr>
        </p:nvSpPr>
        <p:spPr>
          <a:xfrm>
            <a:off x="457200" y="2819400"/>
            <a:ext cx="4343400" cy="1371600"/>
          </a:xfrm>
          <a:noFill/>
        </p:spPr>
        <p:txBody>
          <a:bodyPr/>
          <a:lstStyle/>
          <a:p>
            <a:pPr marL="609600" indent="-609600" eaLnBrk="1" hangingPunct="1">
              <a:lnSpc>
                <a:spcPct val="80000"/>
              </a:lnSpc>
              <a:buClr>
                <a:schemeClr val="tx2"/>
              </a:buClr>
              <a:buFont typeface="Arial" charset="0"/>
              <a:buAutoNum type="alphaLcParenR"/>
            </a:pPr>
            <a:r>
              <a:rPr lang="en-US" sz="1800" smtClean="0">
                <a:latin typeface="Comic Sans MS" pitchFamily="-64" charset="0"/>
              </a:rPr>
              <a:t>zero.</a:t>
            </a:r>
          </a:p>
          <a:p>
            <a:pPr marL="609600" indent="-609600" eaLnBrk="1" hangingPunct="1">
              <a:lnSpc>
                <a:spcPct val="80000"/>
              </a:lnSpc>
              <a:buClr>
                <a:schemeClr val="tx2"/>
              </a:buClr>
              <a:buFont typeface="Arial" charset="0"/>
              <a:buAutoNum type="alphaLcParenR"/>
            </a:pPr>
            <a:r>
              <a:rPr lang="en-US" sz="1800" smtClean="0">
                <a:latin typeface="Comic Sans MS" pitchFamily="-64" charset="0"/>
              </a:rPr>
              <a:t>+10 m/s</a:t>
            </a:r>
          </a:p>
          <a:p>
            <a:pPr marL="609600" indent="-609600" eaLnBrk="1" hangingPunct="1">
              <a:lnSpc>
                <a:spcPct val="80000"/>
              </a:lnSpc>
              <a:buClr>
                <a:schemeClr val="tx2"/>
              </a:buClr>
              <a:buFont typeface="Arial" charset="0"/>
              <a:buAutoNum type="alphaLcParenR"/>
            </a:pPr>
            <a:r>
              <a:rPr lang="en-US" sz="1800" smtClean="0">
                <a:latin typeface="Comic Sans MS" pitchFamily="-64" charset="0"/>
              </a:rPr>
              <a:t>-10 m/s</a:t>
            </a:r>
          </a:p>
          <a:p>
            <a:pPr marL="609600" indent="-609600" eaLnBrk="1" hangingPunct="1">
              <a:lnSpc>
                <a:spcPct val="80000"/>
              </a:lnSpc>
              <a:buClr>
                <a:schemeClr val="tx2"/>
              </a:buClr>
              <a:buFont typeface="Arial" charset="0"/>
              <a:buAutoNum type="alphaLcParenR"/>
            </a:pPr>
            <a:r>
              <a:rPr lang="en-US" sz="1800" smtClean="0">
                <a:latin typeface="Comic Sans MS" pitchFamily="-64" charset="0"/>
              </a:rPr>
              <a:t>+10 m/s</a:t>
            </a:r>
            <a:r>
              <a:rPr lang="en-US" sz="1800" baseline="30000" smtClean="0">
                <a:latin typeface="Comic Sans MS" pitchFamily="-64" charset="0"/>
              </a:rPr>
              <a:t>2</a:t>
            </a:r>
            <a:endParaRPr lang="en-US" sz="1800" smtClean="0">
              <a:latin typeface="Comic Sans MS" pitchFamily="-64" charset="0"/>
            </a:endParaRPr>
          </a:p>
          <a:p>
            <a:pPr marL="609600" indent="-609600" eaLnBrk="1" hangingPunct="1">
              <a:lnSpc>
                <a:spcPct val="80000"/>
              </a:lnSpc>
              <a:buClr>
                <a:schemeClr val="tx2"/>
              </a:buClr>
              <a:buFont typeface="Arial" charset="0"/>
              <a:buAutoNum type="alphaLcParenR"/>
            </a:pPr>
            <a:r>
              <a:rPr lang="en-US" sz="1800" smtClean="0">
                <a:latin typeface="Comic Sans MS" pitchFamily="-64" charset="0"/>
              </a:rPr>
              <a:t>-10 m/s</a:t>
            </a:r>
            <a:r>
              <a:rPr lang="en-US" sz="1800" baseline="30000" smtClean="0">
                <a:latin typeface="Comic Sans MS" pitchFamily="-64" charset="0"/>
              </a:rPr>
              <a:t>2</a:t>
            </a:r>
            <a:endParaRPr lang="en-US" sz="1800" smtClean="0">
              <a:latin typeface="Comic Sans MS" pitchFamily="-64" charset="0"/>
            </a:endParaRPr>
          </a:p>
        </p:txBody>
      </p:sp>
      <p:sp>
        <p:nvSpPr>
          <p:cNvPr id="983047" name="Text Box 7"/>
          <p:cNvSpPr txBox="1">
            <a:spLocks noChangeArrowheads="1"/>
          </p:cNvSpPr>
          <p:nvPr/>
        </p:nvSpPr>
        <p:spPr bwMode="auto">
          <a:xfrm>
            <a:off x="0" y="4267200"/>
            <a:ext cx="5257800" cy="1920875"/>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3"/>
            </a:pPr>
            <a:r>
              <a:rPr lang="en-US" sz="2000">
                <a:latin typeface="Arial" charset="0"/>
              </a:rPr>
              <a:t>Gravity does not “turn off” at the top!  The ball’s velocity is still changing, as it changes from going up to going down.  For a moment the </a:t>
            </a:r>
            <a:r>
              <a:rPr lang="en-US" sz="2000" b="1" i="1">
                <a:solidFill>
                  <a:srgbClr val="FAA368"/>
                </a:solidFill>
                <a:latin typeface="Arial" charset="0"/>
              </a:rPr>
              <a:t>velocity is zero</a:t>
            </a:r>
            <a:r>
              <a:rPr lang="en-US" sz="2000">
                <a:latin typeface="Arial" charset="0"/>
              </a:rPr>
              <a:t>, but the </a:t>
            </a:r>
            <a:r>
              <a:rPr lang="en-US" sz="2000" b="1" i="1">
                <a:solidFill>
                  <a:srgbClr val="FAA368"/>
                </a:solidFill>
                <a:latin typeface="Arial" charset="0"/>
              </a:rPr>
              <a:t>gravitational acceleration is a constant</a:t>
            </a:r>
            <a:r>
              <a:rPr lang="en-US" sz="2000">
                <a:latin typeface="Arial" charset="0"/>
              </a:rPr>
              <a:t> throughout the path.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83047"/>
                                        </p:tgtEl>
                                        <p:attrNameLst>
                                          <p:attrName>style.visibility</p:attrName>
                                        </p:attrNameLst>
                                      </p:cBhvr>
                                      <p:to>
                                        <p:strVal val="visible"/>
                                      </p:to>
                                    </p:set>
                                    <p:anim from="(-#ppt_w/2)" to="(#ppt_x)" calcmode="lin" valueType="num">
                                      <p:cBhvr>
                                        <p:cTn id="7" dur="600" fill="hold">
                                          <p:stCondLst>
                                            <p:cond delay="0"/>
                                          </p:stCondLst>
                                        </p:cTn>
                                        <p:tgtEl>
                                          <p:spTgt spid="983047"/>
                                        </p:tgtEl>
                                        <p:attrNameLst>
                                          <p:attrName>ppt_x</p:attrName>
                                        </p:attrNameLst>
                                      </p:cBhvr>
                                    </p:anim>
                                    <p:anim from="0" to="-1.0" calcmode="lin" valueType="num">
                                      <p:cBhvr>
                                        <p:cTn id="8" dur="200" decel="50000" autoRev="1" fill="hold">
                                          <p:stCondLst>
                                            <p:cond delay="600"/>
                                          </p:stCondLst>
                                        </p:cTn>
                                        <p:tgtEl>
                                          <p:spTgt spid="983047"/>
                                        </p:tgtEl>
                                        <p:attrNameLst>
                                          <p:attrName>xshear</p:attrName>
                                        </p:attrNameLst>
                                      </p:cBhvr>
                                    </p:anim>
                                    <p:animScale>
                                      <p:cBhvr>
                                        <p:cTn id="9" dur="200" decel="100000" autoRev="1" fill="hold">
                                          <p:stCondLst>
                                            <p:cond delay="600"/>
                                          </p:stCondLst>
                                        </p:cTn>
                                        <p:tgtEl>
                                          <p:spTgt spid="983047"/>
                                        </p:tgtEl>
                                      </p:cBhvr>
                                      <p:from x="100000" y="100000"/>
                                      <p:to x="80000" y="100000"/>
                                    </p:animScale>
                                    <p:anim by="(#ppt_h/3+#ppt_w*0.1)" calcmode="lin" valueType="num">
                                      <p:cBhvr additive="sum">
                                        <p:cTn id="10" dur="200" decel="100000" autoRev="1" fill="hold">
                                          <p:stCondLst>
                                            <p:cond delay="600"/>
                                          </p:stCondLst>
                                        </p:cTn>
                                        <p:tgtEl>
                                          <p:spTgt spid="98304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body" idx="1"/>
          </p:nvPr>
        </p:nvSpPr>
        <p:spPr>
          <a:xfrm>
            <a:off x="0" y="381000"/>
            <a:ext cx="5257800" cy="6019800"/>
          </a:xfrm>
        </p:spPr>
        <p:txBody>
          <a:bodyPr/>
          <a:lstStyle/>
          <a:p>
            <a:pPr eaLnBrk="1" hangingPunct="1">
              <a:lnSpc>
                <a:spcPct val="80000"/>
              </a:lnSpc>
            </a:pPr>
            <a:r>
              <a:rPr lang="en-US" sz="2000" smtClean="0"/>
              <a:t>The velocity-vs-time plot starts with +20 m/s (upward) at time t=0 and changes at a steady rate of -10 m/s</a:t>
            </a:r>
            <a:r>
              <a:rPr lang="en-US" sz="2000" baseline="30000" smtClean="0"/>
              <a:t>2</a:t>
            </a:r>
            <a:r>
              <a:rPr lang="en-US" sz="2000" smtClean="0"/>
              <a:t> (decreasing 10 m/s each second).  </a:t>
            </a:r>
          </a:p>
          <a:p>
            <a:pPr eaLnBrk="1" hangingPunct="1">
              <a:lnSpc>
                <a:spcPct val="80000"/>
              </a:lnSpc>
            </a:pPr>
            <a:r>
              <a:rPr lang="en-US" sz="2000" smtClean="0"/>
              <a:t>Positive velocities correspond to upward motion; negative velocities correspond to downward motion.</a:t>
            </a:r>
          </a:p>
          <a:p>
            <a:pPr eaLnBrk="1" hangingPunct="1">
              <a:lnSpc>
                <a:spcPct val="80000"/>
              </a:lnSpc>
            </a:pPr>
            <a:r>
              <a:rPr lang="en-US" sz="2000" smtClean="0"/>
              <a:t>The slope is constant and negative (for constant downward acceleration).</a:t>
            </a:r>
          </a:p>
        </p:txBody>
      </p:sp>
      <p:pic>
        <p:nvPicPr>
          <p:cNvPr id="26627" name="Picture 3" descr="03_10"/>
          <p:cNvPicPr>
            <a:picLocks noChangeAspect="1" noChangeArrowheads="1"/>
          </p:cNvPicPr>
          <p:nvPr/>
        </p:nvPicPr>
        <p:blipFill>
          <a:blip r:embed="rId3" cstate="print"/>
          <a:srcRect/>
          <a:stretch>
            <a:fillRect/>
          </a:stretch>
        </p:blipFill>
        <p:spPr bwMode="auto">
          <a:xfrm>
            <a:off x="5297488" y="304800"/>
            <a:ext cx="3846512" cy="5943600"/>
          </a:xfrm>
          <a:prstGeom prst="rect">
            <a:avLst/>
          </a:prstGeom>
          <a:noFill/>
          <a:ln w="9525">
            <a:noFill/>
            <a:miter lim="800000"/>
            <a:headEnd/>
            <a:tailEnd/>
          </a:ln>
        </p:spPr>
      </p:pic>
      <p:pic>
        <p:nvPicPr>
          <p:cNvPr id="26628" name="Picture 4" descr="03_11"/>
          <p:cNvPicPr>
            <a:picLocks noChangeAspect="1" noChangeArrowheads="1"/>
          </p:cNvPicPr>
          <p:nvPr/>
        </p:nvPicPr>
        <p:blipFill>
          <a:blip r:embed="rId4" cstate="print"/>
          <a:srcRect/>
          <a:stretch>
            <a:fillRect/>
          </a:stretch>
        </p:blipFill>
        <p:spPr bwMode="auto">
          <a:xfrm>
            <a:off x="0" y="3017838"/>
            <a:ext cx="5334000" cy="324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80994">
                                            <p:txEl>
                                              <p:pRg st="0" end="0"/>
                                            </p:txEl>
                                          </p:spTgt>
                                        </p:tgtEl>
                                        <p:attrNameLst>
                                          <p:attrName>style.visibility</p:attrName>
                                        </p:attrNameLst>
                                      </p:cBhvr>
                                      <p:to>
                                        <p:strVal val="visible"/>
                                      </p:to>
                                    </p:set>
                                    <p:anim calcmode="lin" valueType="num">
                                      <p:cBhvr>
                                        <p:cTn id="7" dur="500" fill="hold"/>
                                        <p:tgtEl>
                                          <p:spTgt spid="98099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98099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98099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98099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98099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80994">
                                            <p:txEl>
                                              <p:pRg st="1" end="1"/>
                                            </p:txEl>
                                          </p:spTgt>
                                        </p:tgtEl>
                                        <p:attrNameLst>
                                          <p:attrName>style.visibility</p:attrName>
                                        </p:attrNameLst>
                                      </p:cBhvr>
                                      <p:to>
                                        <p:strVal val="visible"/>
                                      </p:to>
                                    </p:set>
                                    <p:anim calcmode="lin" valueType="num">
                                      <p:cBhvr>
                                        <p:cTn id="16" dur="500" fill="hold"/>
                                        <p:tgtEl>
                                          <p:spTgt spid="980994">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980994">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980994">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980994">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9809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980994">
                                            <p:txEl>
                                              <p:pRg st="2" end="2"/>
                                            </p:txEl>
                                          </p:spTgt>
                                        </p:tgtEl>
                                        <p:attrNameLst>
                                          <p:attrName>style.visibility</p:attrName>
                                        </p:attrNameLst>
                                      </p:cBhvr>
                                      <p:to>
                                        <p:strVal val="visible"/>
                                      </p:to>
                                    </p:set>
                                    <p:anim calcmode="lin" valueType="num">
                                      <p:cBhvr>
                                        <p:cTn id="25" dur="500" fill="hold"/>
                                        <p:tgtEl>
                                          <p:spTgt spid="980994">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980994">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980994">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980994">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9809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800100"/>
            <a:ext cx="7772400" cy="762000"/>
          </a:xfrm>
        </p:spPr>
        <p:txBody>
          <a:bodyPr/>
          <a:lstStyle/>
          <a:p>
            <a:pPr eaLnBrk="1" hangingPunct="1"/>
            <a:r>
              <a:rPr lang="en-US" smtClean="0"/>
              <a:t>Projectile Motion</a:t>
            </a:r>
          </a:p>
        </p:txBody>
      </p:sp>
      <p:sp>
        <p:nvSpPr>
          <p:cNvPr id="859139" name="Rectangle 3"/>
          <p:cNvSpPr>
            <a:spLocks noGrp="1" noChangeArrowheads="1"/>
          </p:cNvSpPr>
          <p:nvPr>
            <p:ph type="body" idx="1"/>
          </p:nvPr>
        </p:nvSpPr>
        <p:spPr/>
        <p:txBody>
          <a:bodyPr/>
          <a:lstStyle/>
          <a:p>
            <a:pPr eaLnBrk="1" hangingPunct="1">
              <a:lnSpc>
                <a:spcPct val="80000"/>
              </a:lnSpc>
            </a:pPr>
            <a:r>
              <a:rPr lang="en-US" sz="2800" smtClean="0"/>
              <a:t>The path that a moving object follows is called its </a:t>
            </a:r>
            <a:r>
              <a:rPr lang="en-US" sz="2800" b="1" i="1" smtClean="0">
                <a:solidFill>
                  <a:schemeClr val="accent1"/>
                </a:solidFill>
              </a:rPr>
              <a:t>trajectory</a:t>
            </a:r>
            <a:r>
              <a:rPr lang="en-US" sz="2800" smtClean="0"/>
              <a:t>.</a:t>
            </a:r>
          </a:p>
          <a:p>
            <a:pPr lvl="1" eaLnBrk="1" hangingPunct="1">
              <a:lnSpc>
                <a:spcPct val="80000"/>
              </a:lnSpc>
            </a:pPr>
            <a:r>
              <a:rPr lang="en-US" sz="2400" smtClean="0"/>
              <a:t>An object thrown horizontally is accelerated downward under the influence of gravity.</a:t>
            </a:r>
          </a:p>
          <a:p>
            <a:pPr lvl="1" eaLnBrk="1" hangingPunct="1">
              <a:lnSpc>
                <a:spcPct val="80000"/>
              </a:lnSpc>
            </a:pPr>
            <a:r>
              <a:rPr lang="en-US" sz="2400" smtClean="0"/>
              <a:t>Gravitational acceleration is only vertical, not horizontal.</a:t>
            </a:r>
          </a:p>
          <a:p>
            <a:pPr lvl="1" eaLnBrk="1" hangingPunct="1">
              <a:lnSpc>
                <a:spcPct val="80000"/>
              </a:lnSpc>
            </a:pPr>
            <a:r>
              <a:rPr lang="en-US" sz="2400" smtClean="0"/>
              <a:t>The object’s horizontal velocity is unchanged, if we can neglect air resistance.</a:t>
            </a:r>
          </a:p>
          <a:p>
            <a:pPr eaLnBrk="1" hangingPunct="1">
              <a:lnSpc>
                <a:spcPct val="80000"/>
              </a:lnSpc>
            </a:pPr>
            <a:r>
              <a:rPr lang="en-US" sz="2800" b="1" i="1" smtClean="0">
                <a:solidFill>
                  <a:schemeClr val="accent1"/>
                </a:solidFill>
              </a:rPr>
              <a:t>Projectile motion</a:t>
            </a:r>
            <a:r>
              <a:rPr lang="en-US" sz="2800" smtClean="0"/>
              <a:t> involves the trajectories and velocities of objects that have been launched, shot, or thrown.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fade">
                                      <p:cBhvr>
                                        <p:cTn id="7" dur="1000"/>
                                        <p:tgtEl>
                                          <p:spTgt spid="859139">
                                            <p:txEl>
                                              <p:pRg st="0" end="0"/>
                                            </p:txEl>
                                          </p:spTgt>
                                        </p:tgtEl>
                                      </p:cBhvr>
                                    </p:animEffect>
                                    <p:anim calcmode="lin" valueType="num">
                                      <p:cBhvr>
                                        <p:cTn id="8" dur="1000" fill="hold"/>
                                        <p:tgtEl>
                                          <p:spTgt spid="8591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591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9139">
                                            <p:txEl>
                                              <p:pRg st="1" end="1"/>
                                            </p:txEl>
                                          </p:spTgt>
                                        </p:tgtEl>
                                        <p:attrNameLst>
                                          <p:attrName>style.visibility</p:attrName>
                                        </p:attrNameLst>
                                      </p:cBhvr>
                                      <p:to>
                                        <p:strVal val="visible"/>
                                      </p:to>
                                    </p:set>
                                    <p:animEffect transition="in" filter="fade">
                                      <p:cBhvr>
                                        <p:cTn id="14" dur="1000"/>
                                        <p:tgtEl>
                                          <p:spTgt spid="859139">
                                            <p:txEl>
                                              <p:pRg st="1" end="1"/>
                                            </p:txEl>
                                          </p:spTgt>
                                        </p:tgtEl>
                                      </p:cBhvr>
                                    </p:animEffect>
                                    <p:anim calcmode="lin" valueType="num">
                                      <p:cBhvr>
                                        <p:cTn id="15" dur="1000" fill="hold"/>
                                        <p:tgtEl>
                                          <p:spTgt spid="8591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591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9139">
                                            <p:txEl>
                                              <p:pRg st="2" end="2"/>
                                            </p:txEl>
                                          </p:spTgt>
                                        </p:tgtEl>
                                        <p:attrNameLst>
                                          <p:attrName>style.visibility</p:attrName>
                                        </p:attrNameLst>
                                      </p:cBhvr>
                                      <p:to>
                                        <p:strVal val="visible"/>
                                      </p:to>
                                    </p:set>
                                    <p:animEffect transition="in" filter="fade">
                                      <p:cBhvr>
                                        <p:cTn id="21" dur="1000"/>
                                        <p:tgtEl>
                                          <p:spTgt spid="859139">
                                            <p:txEl>
                                              <p:pRg st="2" end="2"/>
                                            </p:txEl>
                                          </p:spTgt>
                                        </p:tgtEl>
                                      </p:cBhvr>
                                    </p:animEffect>
                                    <p:anim calcmode="lin" valueType="num">
                                      <p:cBhvr>
                                        <p:cTn id="22" dur="1000" fill="hold"/>
                                        <p:tgtEl>
                                          <p:spTgt spid="8591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591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59139">
                                            <p:txEl>
                                              <p:pRg st="3" end="3"/>
                                            </p:txEl>
                                          </p:spTgt>
                                        </p:tgtEl>
                                        <p:attrNameLst>
                                          <p:attrName>style.visibility</p:attrName>
                                        </p:attrNameLst>
                                      </p:cBhvr>
                                      <p:to>
                                        <p:strVal val="visible"/>
                                      </p:to>
                                    </p:set>
                                    <p:animEffect transition="in" filter="fade">
                                      <p:cBhvr>
                                        <p:cTn id="28" dur="1000"/>
                                        <p:tgtEl>
                                          <p:spTgt spid="859139">
                                            <p:txEl>
                                              <p:pRg st="3" end="3"/>
                                            </p:txEl>
                                          </p:spTgt>
                                        </p:tgtEl>
                                      </p:cBhvr>
                                    </p:animEffect>
                                    <p:anim calcmode="lin" valueType="num">
                                      <p:cBhvr>
                                        <p:cTn id="29" dur="1000" fill="hold"/>
                                        <p:tgtEl>
                                          <p:spTgt spid="8591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591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59139">
                                            <p:txEl>
                                              <p:pRg st="4" end="4"/>
                                            </p:txEl>
                                          </p:spTgt>
                                        </p:tgtEl>
                                        <p:attrNameLst>
                                          <p:attrName>style.visibility</p:attrName>
                                        </p:attrNameLst>
                                      </p:cBhvr>
                                      <p:to>
                                        <p:strVal val="visible"/>
                                      </p:to>
                                    </p:set>
                                    <p:animEffect transition="in" filter="fade">
                                      <p:cBhvr>
                                        <p:cTn id="35" dur="1000"/>
                                        <p:tgtEl>
                                          <p:spTgt spid="859139">
                                            <p:txEl>
                                              <p:pRg st="4" end="4"/>
                                            </p:txEl>
                                          </p:spTgt>
                                        </p:tgtEl>
                                      </p:cBhvr>
                                    </p:animEffect>
                                    <p:anim calcmode="lin" valueType="num">
                                      <p:cBhvr>
                                        <p:cTn id="36" dur="1000" fill="hold"/>
                                        <p:tgtEl>
                                          <p:spTgt spid="8591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591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614363"/>
            <a:ext cx="8534400" cy="1311275"/>
          </a:xfrm>
        </p:spPr>
        <p:txBody>
          <a:bodyPr/>
          <a:lstStyle/>
          <a:p>
            <a:pPr eaLnBrk="1" hangingPunct="1"/>
            <a:r>
              <a:rPr lang="en-US" sz="4000" smtClean="0">
                <a:solidFill>
                  <a:srgbClr val="EFFF5D"/>
                </a:solidFill>
                <a:latin typeface="Comic Sans MS" pitchFamily="-64" charset="0"/>
              </a:rPr>
              <a:t>Does this represent a realistic trajectory?</a:t>
            </a:r>
            <a:endParaRPr lang="en-US" smtClean="0"/>
          </a:p>
        </p:txBody>
      </p:sp>
      <p:sp>
        <p:nvSpPr>
          <p:cNvPr id="28675" name="Rectangle 3"/>
          <p:cNvSpPr>
            <a:spLocks noGrp="1" noChangeArrowheads="1"/>
          </p:cNvSpPr>
          <p:nvPr>
            <p:ph type="body" idx="1"/>
          </p:nvPr>
        </p:nvSpPr>
        <p:spPr>
          <a:xfrm>
            <a:off x="457200" y="2057400"/>
            <a:ext cx="7772400" cy="1524000"/>
          </a:xfrm>
        </p:spPr>
        <p:txBody>
          <a:bodyPr/>
          <a:lstStyle/>
          <a:p>
            <a:pPr marL="609600" indent="-609600" eaLnBrk="1" hangingPunct="1">
              <a:lnSpc>
                <a:spcPct val="80000"/>
              </a:lnSpc>
              <a:buClr>
                <a:schemeClr val="tx2"/>
              </a:buClr>
              <a:buFont typeface="Arial" charset="0"/>
              <a:buAutoNum type="alphaLcParenR"/>
            </a:pPr>
            <a:r>
              <a:rPr lang="en-US" sz="2000" smtClean="0">
                <a:latin typeface="Comic Sans MS" pitchFamily="-64" charset="0"/>
              </a:rPr>
              <a:t>Yes. </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No. </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Maybe.</a:t>
            </a:r>
          </a:p>
        </p:txBody>
      </p:sp>
      <p:sp>
        <p:nvSpPr>
          <p:cNvPr id="842756" name="Text Box 4"/>
          <p:cNvSpPr txBox="1">
            <a:spLocks noChangeArrowheads="1"/>
          </p:cNvSpPr>
          <p:nvPr/>
        </p:nvSpPr>
        <p:spPr bwMode="auto">
          <a:xfrm>
            <a:off x="0" y="2971800"/>
            <a:ext cx="4267200" cy="3378200"/>
          </a:xfrm>
          <a:prstGeom prst="rect">
            <a:avLst/>
          </a:prstGeom>
          <a:noFill/>
          <a:ln w="9525">
            <a:noFill/>
            <a:miter lim="800000"/>
            <a:headEnd/>
            <a:tailEnd/>
          </a:ln>
        </p:spPr>
        <p:txBody>
          <a:bodyPr>
            <a:spAutoFit/>
          </a:bodyPr>
          <a:lstStyle/>
          <a:p>
            <a:pPr marL="457200" indent="-457200">
              <a:buClr>
                <a:schemeClr val="tx2"/>
              </a:buClr>
              <a:buFont typeface="Arial" charset="0"/>
              <a:buAutoNum type="alphaLcParenR" startAt="2"/>
            </a:pPr>
            <a:r>
              <a:rPr lang="en-US">
                <a:latin typeface="Arial" charset="0"/>
              </a:rPr>
              <a:t>The coyote would not go straight horizontally, pause, and then fall straight down.  There are many examples in movies and on television of unrealistic trajectories.  Can you think of any others?  </a:t>
            </a:r>
          </a:p>
        </p:txBody>
      </p:sp>
      <p:pic>
        <p:nvPicPr>
          <p:cNvPr id="28677" name="Picture 9" descr="03_12"/>
          <p:cNvPicPr>
            <a:picLocks noChangeAspect="1" noChangeArrowheads="1"/>
          </p:cNvPicPr>
          <p:nvPr/>
        </p:nvPicPr>
        <p:blipFill>
          <a:blip r:embed="rId3" cstate="print"/>
          <a:srcRect/>
          <a:stretch>
            <a:fillRect/>
          </a:stretch>
        </p:blipFill>
        <p:spPr bwMode="auto">
          <a:xfrm>
            <a:off x="4410075" y="2133600"/>
            <a:ext cx="4733925" cy="3484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42756"/>
                                        </p:tgtEl>
                                        <p:attrNameLst>
                                          <p:attrName>style.visibility</p:attrName>
                                        </p:attrNameLst>
                                      </p:cBhvr>
                                      <p:to>
                                        <p:strVal val="visible"/>
                                      </p:to>
                                    </p:set>
                                    <p:animEffect transition="in" filter="fade">
                                      <p:cBhvr>
                                        <p:cTn id="7" dur="1000"/>
                                        <p:tgtEl>
                                          <p:spTgt spid="842756"/>
                                        </p:tgtEl>
                                      </p:cBhvr>
                                    </p:animEffect>
                                    <p:anim calcmode="lin" valueType="num">
                                      <p:cBhvr>
                                        <p:cTn id="8" dur="1000" fill="hold"/>
                                        <p:tgtEl>
                                          <p:spTgt spid="842756"/>
                                        </p:tgtEl>
                                        <p:attrNameLst>
                                          <p:attrName>ppt_x</p:attrName>
                                        </p:attrNameLst>
                                      </p:cBhvr>
                                      <p:tavLst>
                                        <p:tav tm="0">
                                          <p:val>
                                            <p:strVal val="#ppt_x"/>
                                          </p:val>
                                        </p:tav>
                                        <p:tav tm="100000">
                                          <p:val>
                                            <p:strVal val="#ppt_x"/>
                                          </p:val>
                                        </p:tav>
                                      </p:tavLst>
                                    </p:anim>
                                    <p:anim calcmode="lin" valueType="num">
                                      <p:cBhvr>
                                        <p:cTn id="9" dur="900" decel="100000" fill="hold"/>
                                        <p:tgtEl>
                                          <p:spTgt spid="8427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27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152400"/>
            <a:ext cx="9144000" cy="641350"/>
          </a:xfrm>
          <a:prstGeom prst="rect">
            <a:avLst/>
          </a:prstGeom>
          <a:noFill/>
          <a:ln w="9525">
            <a:noFill/>
            <a:miter lim="800000"/>
            <a:headEnd/>
            <a:tailEnd/>
          </a:ln>
        </p:spPr>
        <p:txBody>
          <a:bodyPr>
            <a:spAutoFit/>
          </a:bodyPr>
          <a:lstStyle/>
          <a:p>
            <a:pPr algn="ctr"/>
            <a:r>
              <a:rPr lang="en-US" sz="3600">
                <a:solidFill>
                  <a:srgbClr val="EFFF5D"/>
                </a:solidFill>
                <a:latin typeface="Arial" charset="0"/>
              </a:rPr>
              <a:t>What does the trajectory look like?</a:t>
            </a:r>
          </a:p>
        </p:txBody>
      </p:sp>
      <p:sp>
        <p:nvSpPr>
          <p:cNvPr id="828419" name="Text Box 3"/>
          <p:cNvSpPr txBox="1">
            <a:spLocks noChangeArrowheads="1"/>
          </p:cNvSpPr>
          <p:nvPr/>
        </p:nvSpPr>
        <p:spPr bwMode="auto">
          <a:xfrm>
            <a:off x="0" y="990600"/>
            <a:ext cx="9144000" cy="5210175"/>
          </a:xfrm>
          <a:prstGeom prst="rect">
            <a:avLst/>
          </a:prstGeom>
          <a:noFill/>
          <a:ln w="9525">
            <a:noFill/>
            <a:miter lim="800000"/>
            <a:headEnd/>
            <a:tailEnd/>
          </a:ln>
        </p:spPr>
        <p:txBody>
          <a:bodyPr>
            <a:spAutoFit/>
          </a:bodyPr>
          <a:lstStyle/>
          <a:p>
            <a:pPr>
              <a:buClr>
                <a:schemeClr val="folHlink"/>
              </a:buClr>
              <a:buFont typeface="Wingdings" pitchFamily="-64" charset="2"/>
              <a:buChar char="§"/>
            </a:pPr>
            <a:r>
              <a:rPr lang="en-US">
                <a:solidFill>
                  <a:srgbClr val="FAA368"/>
                </a:solidFill>
                <a:latin typeface="Arial" charset="0"/>
              </a:rPr>
              <a:t>The acceleration of the horizontal motion is zero</a:t>
            </a:r>
            <a:r>
              <a:rPr lang="en-US">
                <a:latin typeface="Arial" charset="0"/>
              </a:rPr>
              <a:t> (in the absence of air resistance).</a:t>
            </a:r>
          </a:p>
          <a:p>
            <a:pPr lvl="1">
              <a:buClr>
                <a:schemeClr val="folHlink"/>
              </a:buClr>
              <a:buFont typeface="Wingdings" pitchFamily="-64" charset="2"/>
              <a:buChar char="§"/>
            </a:pPr>
            <a:r>
              <a:rPr lang="en-US" sz="2000">
                <a:latin typeface="Arial" charset="0"/>
              </a:rPr>
              <a:t>The object moves with </a:t>
            </a:r>
          </a:p>
          <a:p>
            <a:pPr lvl="1">
              <a:buClr>
                <a:schemeClr val="folHlink"/>
              </a:buClr>
              <a:buFont typeface="Wingdings" pitchFamily="-64" charset="2"/>
              <a:buNone/>
            </a:pPr>
            <a:r>
              <a:rPr lang="en-US" sz="2000">
                <a:latin typeface="Arial" charset="0"/>
              </a:rPr>
              <a:t>  constant horizontal velocity.</a:t>
            </a:r>
          </a:p>
          <a:p>
            <a:pPr lvl="1">
              <a:buClr>
                <a:schemeClr val="folHlink"/>
              </a:buClr>
              <a:buFont typeface="Wingdings" pitchFamily="-64" charset="2"/>
              <a:buChar char="§"/>
            </a:pPr>
            <a:r>
              <a:rPr lang="en-US" sz="2000">
                <a:latin typeface="Arial" charset="0"/>
              </a:rPr>
              <a:t>It travels equal horizontal </a:t>
            </a:r>
          </a:p>
          <a:p>
            <a:pPr lvl="1">
              <a:buClr>
                <a:schemeClr val="folHlink"/>
              </a:buClr>
              <a:buFont typeface="Wingdings" pitchFamily="-64" charset="2"/>
              <a:buNone/>
            </a:pPr>
            <a:r>
              <a:rPr lang="en-US" sz="2000">
                <a:latin typeface="Arial" charset="0"/>
              </a:rPr>
              <a:t>  distances in equal time  </a:t>
            </a:r>
          </a:p>
          <a:p>
            <a:pPr lvl="1">
              <a:buClr>
                <a:schemeClr val="folHlink"/>
              </a:buClr>
              <a:buFont typeface="Wingdings" pitchFamily="-64" charset="2"/>
              <a:buNone/>
            </a:pPr>
            <a:r>
              <a:rPr lang="en-US" sz="2000">
                <a:latin typeface="Arial" charset="0"/>
              </a:rPr>
              <a:t>  intervals.</a:t>
            </a:r>
          </a:p>
          <a:p>
            <a:pPr>
              <a:buClr>
                <a:schemeClr val="folHlink"/>
              </a:buClr>
              <a:buFont typeface="Wingdings" pitchFamily="-64" charset="2"/>
              <a:buChar char="§"/>
            </a:pPr>
            <a:r>
              <a:rPr lang="en-US">
                <a:solidFill>
                  <a:srgbClr val="FAA368"/>
                </a:solidFill>
                <a:latin typeface="Arial" charset="0"/>
              </a:rPr>
              <a:t>The acceleration in the </a:t>
            </a:r>
          </a:p>
          <a:p>
            <a:pPr>
              <a:buClr>
                <a:schemeClr val="folHlink"/>
              </a:buClr>
              <a:buFont typeface="Wingdings" pitchFamily="-64" charset="2"/>
              <a:buNone/>
            </a:pPr>
            <a:r>
              <a:rPr lang="en-US">
                <a:solidFill>
                  <a:srgbClr val="FAA368"/>
                </a:solidFill>
                <a:latin typeface="Arial" charset="0"/>
              </a:rPr>
              <a:t>vertical direction is constant.</a:t>
            </a:r>
            <a:endParaRPr lang="en-US">
              <a:latin typeface="Arial" charset="0"/>
            </a:endParaRPr>
          </a:p>
          <a:p>
            <a:pPr lvl="1">
              <a:buClr>
                <a:schemeClr val="folHlink"/>
              </a:buClr>
              <a:buFont typeface="Wingdings" pitchFamily="-64" charset="2"/>
              <a:buChar char="§"/>
            </a:pPr>
            <a:r>
              <a:rPr lang="en-US" sz="2000">
                <a:latin typeface="Arial" charset="0"/>
              </a:rPr>
              <a:t>Its vertical velocity increases </a:t>
            </a:r>
          </a:p>
          <a:p>
            <a:pPr lvl="1">
              <a:buClr>
                <a:schemeClr val="folHlink"/>
              </a:buClr>
              <a:buFont typeface="Wingdings" pitchFamily="-64" charset="2"/>
              <a:buNone/>
            </a:pPr>
            <a:r>
              <a:rPr lang="en-US" sz="2000">
                <a:latin typeface="Arial" charset="0"/>
              </a:rPr>
              <a:t>  downward just like the falling </a:t>
            </a:r>
          </a:p>
          <a:p>
            <a:pPr lvl="1">
              <a:buClr>
                <a:schemeClr val="folHlink"/>
              </a:buClr>
              <a:buFont typeface="Wingdings" pitchFamily="-64" charset="2"/>
              <a:buNone/>
            </a:pPr>
            <a:r>
              <a:rPr lang="en-US" sz="2000">
                <a:latin typeface="Arial" charset="0"/>
              </a:rPr>
              <a:t>  ball.</a:t>
            </a:r>
          </a:p>
          <a:p>
            <a:pPr lvl="1">
              <a:buClr>
                <a:schemeClr val="folHlink"/>
              </a:buClr>
              <a:buFont typeface="Wingdings" pitchFamily="-64" charset="2"/>
              <a:buChar char="§"/>
            </a:pPr>
            <a:r>
              <a:rPr lang="en-US" sz="2000">
                <a:latin typeface="Arial" charset="0"/>
              </a:rPr>
              <a:t>In each successive time </a:t>
            </a:r>
          </a:p>
          <a:p>
            <a:pPr lvl="1">
              <a:buClr>
                <a:schemeClr val="folHlink"/>
              </a:buClr>
              <a:buFont typeface="Wingdings" pitchFamily="-64" charset="2"/>
              <a:buNone/>
            </a:pPr>
            <a:r>
              <a:rPr lang="en-US" sz="2000">
                <a:latin typeface="Arial" charset="0"/>
              </a:rPr>
              <a:t>  interval, it falls a greater </a:t>
            </a:r>
          </a:p>
          <a:p>
            <a:pPr lvl="1">
              <a:buClr>
                <a:schemeClr val="folHlink"/>
              </a:buClr>
              <a:buFont typeface="Wingdings" pitchFamily="-64" charset="2"/>
              <a:buNone/>
            </a:pPr>
            <a:r>
              <a:rPr lang="en-US" sz="2000">
                <a:latin typeface="Arial" charset="0"/>
              </a:rPr>
              <a:t>  distance than in the previous </a:t>
            </a:r>
          </a:p>
          <a:p>
            <a:pPr lvl="1">
              <a:buClr>
                <a:schemeClr val="folHlink"/>
              </a:buClr>
              <a:buFont typeface="Wingdings" pitchFamily="-64" charset="2"/>
              <a:buNone/>
            </a:pPr>
            <a:r>
              <a:rPr lang="en-US" sz="2000">
                <a:latin typeface="Arial" charset="0"/>
              </a:rPr>
              <a:t>  time interval.</a:t>
            </a:r>
          </a:p>
        </p:txBody>
      </p:sp>
      <p:pic>
        <p:nvPicPr>
          <p:cNvPr id="29700" name="Picture 7" descr="03_13"/>
          <p:cNvPicPr>
            <a:picLocks noChangeAspect="1" noChangeArrowheads="1"/>
          </p:cNvPicPr>
          <p:nvPr/>
        </p:nvPicPr>
        <p:blipFill>
          <a:blip r:embed="rId3" cstate="print"/>
          <a:srcRect/>
          <a:stretch>
            <a:fillRect/>
          </a:stretch>
        </p:blipFill>
        <p:spPr bwMode="auto">
          <a:xfrm>
            <a:off x="4114800" y="2057400"/>
            <a:ext cx="5029200" cy="4141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8419">
                                            <p:txEl>
                                              <p:pRg st="0" end="0"/>
                                            </p:txEl>
                                          </p:spTgt>
                                        </p:tgtEl>
                                        <p:attrNameLst>
                                          <p:attrName>style.visibility</p:attrName>
                                        </p:attrNameLst>
                                      </p:cBhvr>
                                      <p:to>
                                        <p:strVal val="visible"/>
                                      </p:to>
                                    </p:set>
                                    <p:animEffect transition="in" filter="checkerboard(across)">
                                      <p:cBhvr>
                                        <p:cTn id="7" dur="500"/>
                                        <p:tgtEl>
                                          <p:spTgt spid="82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8419">
                                            <p:txEl>
                                              <p:pRg st="1" end="1"/>
                                            </p:txEl>
                                          </p:spTgt>
                                        </p:tgtEl>
                                        <p:attrNameLst>
                                          <p:attrName>style.visibility</p:attrName>
                                        </p:attrNameLst>
                                      </p:cBhvr>
                                      <p:to>
                                        <p:strVal val="visible"/>
                                      </p:to>
                                    </p:set>
                                    <p:animEffect transition="in" filter="checkerboard(across)">
                                      <p:cBhvr>
                                        <p:cTn id="12" dur="500"/>
                                        <p:tgtEl>
                                          <p:spTgt spid="828419">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28419">
                                            <p:txEl>
                                              <p:pRg st="2" end="2"/>
                                            </p:txEl>
                                          </p:spTgt>
                                        </p:tgtEl>
                                        <p:attrNameLst>
                                          <p:attrName>style.visibility</p:attrName>
                                        </p:attrNameLst>
                                      </p:cBhvr>
                                      <p:to>
                                        <p:strVal val="visible"/>
                                      </p:to>
                                    </p:set>
                                    <p:animEffect transition="in" filter="checkerboard(across)">
                                      <p:cBhvr>
                                        <p:cTn id="15" dur="500"/>
                                        <p:tgtEl>
                                          <p:spTgt spid="8284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28419">
                                            <p:txEl>
                                              <p:pRg st="3" end="3"/>
                                            </p:txEl>
                                          </p:spTgt>
                                        </p:tgtEl>
                                        <p:attrNameLst>
                                          <p:attrName>style.visibility</p:attrName>
                                        </p:attrNameLst>
                                      </p:cBhvr>
                                      <p:to>
                                        <p:strVal val="visible"/>
                                      </p:to>
                                    </p:set>
                                    <p:animEffect transition="in" filter="checkerboard(across)">
                                      <p:cBhvr>
                                        <p:cTn id="20" dur="500"/>
                                        <p:tgtEl>
                                          <p:spTgt spid="828419">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28419">
                                            <p:txEl>
                                              <p:pRg st="4" end="4"/>
                                            </p:txEl>
                                          </p:spTgt>
                                        </p:tgtEl>
                                        <p:attrNameLst>
                                          <p:attrName>style.visibility</p:attrName>
                                        </p:attrNameLst>
                                      </p:cBhvr>
                                      <p:to>
                                        <p:strVal val="visible"/>
                                      </p:to>
                                    </p:set>
                                    <p:animEffect transition="in" filter="checkerboard(across)">
                                      <p:cBhvr>
                                        <p:cTn id="23" dur="500"/>
                                        <p:tgtEl>
                                          <p:spTgt spid="828419">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28419">
                                            <p:txEl>
                                              <p:pRg st="5" end="5"/>
                                            </p:txEl>
                                          </p:spTgt>
                                        </p:tgtEl>
                                        <p:attrNameLst>
                                          <p:attrName>style.visibility</p:attrName>
                                        </p:attrNameLst>
                                      </p:cBhvr>
                                      <p:to>
                                        <p:strVal val="visible"/>
                                      </p:to>
                                    </p:set>
                                    <p:animEffect transition="in" filter="checkerboard(across)">
                                      <p:cBhvr>
                                        <p:cTn id="26" dur="500"/>
                                        <p:tgtEl>
                                          <p:spTgt spid="8284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28419">
                                            <p:txEl>
                                              <p:pRg st="6" end="6"/>
                                            </p:txEl>
                                          </p:spTgt>
                                        </p:tgtEl>
                                        <p:attrNameLst>
                                          <p:attrName>style.visibility</p:attrName>
                                        </p:attrNameLst>
                                      </p:cBhvr>
                                      <p:to>
                                        <p:strVal val="visible"/>
                                      </p:to>
                                    </p:set>
                                    <p:animEffect transition="in" filter="checkerboard(across)">
                                      <p:cBhvr>
                                        <p:cTn id="31" dur="500"/>
                                        <p:tgtEl>
                                          <p:spTgt spid="828419">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828419">
                                            <p:txEl>
                                              <p:pRg st="7" end="7"/>
                                            </p:txEl>
                                          </p:spTgt>
                                        </p:tgtEl>
                                        <p:attrNameLst>
                                          <p:attrName>style.visibility</p:attrName>
                                        </p:attrNameLst>
                                      </p:cBhvr>
                                      <p:to>
                                        <p:strVal val="visible"/>
                                      </p:to>
                                    </p:set>
                                    <p:animEffect transition="in" filter="checkerboard(across)">
                                      <p:cBhvr>
                                        <p:cTn id="34" dur="500"/>
                                        <p:tgtEl>
                                          <p:spTgt spid="82841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828419">
                                            <p:txEl>
                                              <p:pRg st="8" end="8"/>
                                            </p:txEl>
                                          </p:spTgt>
                                        </p:tgtEl>
                                        <p:attrNameLst>
                                          <p:attrName>style.visibility</p:attrName>
                                        </p:attrNameLst>
                                      </p:cBhvr>
                                      <p:to>
                                        <p:strVal val="visible"/>
                                      </p:to>
                                    </p:set>
                                    <p:animEffect transition="in" filter="checkerboard(across)">
                                      <p:cBhvr>
                                        <p:cTn id="39" dur="500"/>
                                        <p:tgtEl>
                                          <p:spTgt spid="828419">
                                            <p:txEl>
                                              <p:pRg st="8" end="8"/>
                                            </p:txEl>
                                          </p:spTgt>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828419">
                                            <p:txEl>
                                              <p:pRg st="9" end="9"/>
                                            </p:txEl>
                                          </p:spTgt>
                                        </p:tgtEl>
                                        <p:attrNameLst>
                                          <p:attrName>style.visibility</p:attrName>
                                        </p:attrNameLst>
                                      </p:cBhvr>
                                      <p:to>
                                        <p:strVal val="visible"/>
                                      </p:to>
                                    </p:set>
                                    <p:animEffect transition="in" filter="checkerboard(across)">
                                      <p:cBhvr>
                                        <p:cTn id="42" dur="500"/>
                                        <p:tgtEl>
                                          <p:spTgt spid="828419">
                                            <p:txEl>
                                              <p:pRg st="9" end="9"/>
                                            </p:txEl>
                                          </p:spTgt>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828419">
                                            <p:txEl>
                                              <p:pRg st="10" end="10"/>
                                            </p:txEl>
                                          </p:spTgt>
                                        </p:tgtEl>
                                        <p:attrNameLst>
                                          <p:attrName>style.visibility</p:attrName>
                                        </p:attrNameLst>
                                      </p:cBhvr>
                                      <p:to>
                                        <p:strVal val="visible"/>
                                      </p:to>
                                    </p:set>
                                    <p:animEffect transition="in" filter="checkerboard(across)">
                                      <p:cBhvr>
                                        <p:cTn id="45" dur="500"/>
                                        <p:tgtEl>
                                          <p:spTgt spid="828419">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828419">
                                            <p:txEl>
                                              <p:pRg st="11" end="11"/>
                                            </p:txEl>
                                          </p:spTgt>
                                        </p:tgtEl>
                                        <p:attrNameLst>
                                          <p:attrName>style.visibility</p:attrName>
                                        </p:attrNameLst>
                                      </p:cBhvr>
                                      <p:to>
                                        <p:strVal val="visible"/>
                                      </p:to>
                                    </p:set>
                                    <p:animEffect transition="in" filter="checkerboard(across)">
                                      <p:cBhvr>
                                        <p:cTn id="50" dur="500"/>
                                        <p:tgtEl>
                                          <p:spTgt spid="828419">
                                            <p:txEl>
                                              <p:pRg st="11" end="11"/>
                                            </p:txEl>
                                          </p:spTgt>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828419">
                                            <p:txEl>
                                              <p:pRg st="12" end="12"/>
                                            </p:txEl>
                                          </p:spTgt>
                                        </p:tgtEl>
                                        <p:attrNameLst>
                                          <p:attrName>style.visibility</p:attrName>
                                        </p:attrNameLst>
                                      </p:cBhvr>
                                      <p:to>
                                        <p:strVal val="visible"/>
                                      </p:to>
                                    </p:set>
                                    <p:animEffect transition="in" filter="checkerboard(across)">
                                      <p:cBhvr>
                                        <p:cTn id="53" dur="500"/>
                                        <p:tgtEl>
                                          <p:spTgt spid="828419">
                                            <p:txEl>
                                              <p:pRg st="12" end="12"/>
                                            </p:txEl>
                                          </p:spTgt>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828419">
                                            <p:txEl>
                                              <p:pRg st="13" end="13"/>
                                            </p:txEl>
                                          </p:spTgt>
                                        </p:tgtEl>
                                        <p:attrNameLst>
                                          <p:attrName>style.visibility</p:attrName>
                                        </p:attrNameLst>
                                      </p:cBhvr>
                                      <p:to>
                                        <p:strVal val="visible"/>
                                      </p:to>
                                    </p:set>
                                    <p:animEffect transition="in" filter="checkerboard(across)">
                                      <p:cBhvr>
                                        <p:cTn id="56" dur="500"/>
                                        <p:tgtEl>
                                          <p:spTgt spid="828419">
                                            <p:txEl>
                                              <p:pRg st="13" end="13"/>
                                            </p:txEl>
                                          </p:spTgt>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828419">
                                            <p:txEl>
                                              <p:pRg st="14" end="14"/>
                                            </p:txEl>
                                          </p:spTgt>
                                        </p:tgtEl>
                                        <p:attrNameLst>
                                          <p:attrName>style.visibility</p:attrName>
                                        </p:attrNameLst>
                                      </p:cBhvr>
                                      <p:to>
                                        <p:strVal val="visible"/>
                                      </p:to>
                                    </p:set>
                                    <p:animEffect transition="in" filter="checkerboard(across)">
                                      <p:cBhvr>
                                        <p:cTn id="59" dur="500"/>
                                        <p:tgtEl>
                                          <p:spTgt spid="8284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52400"/>
            <a:ext cx="9144000" cy="641350"/>
          </a:xfrm>
          <a:prstGeom prst="rect">
            <a:avLst/>
          </a:prstGeom>
          <a:noFill/>
          <a:ln w="9525">
            <a:noFill/>
            <a:miter lim="800000"/>
            <a:headEnd/>
            <a:tailEnd/>
          </a:ln>
        </p:spPr>
        <p:txBody>
          <a:bodyPr>
            <a:spAutoFit/>
          </a:bodyPr>
          <a:lstStyle/>
          <a:p>
            <a:pPr algn="ctr"/>
            <a:r>
              <a:rPr lang="en-US" sz="3600">
                <a:solidFill>
                  <a:srgbClr val="EFFF5D"/>
                </a:solidFill>
                <a:latin typeface="Arial" charset="0"/>
              </a:rPr>
              <a:t>What does the trajectory look like?</a:t>
            </a:r>
          </a:p>
        </p:txBody>
      </p:sp>
      <p:sp>
        <p:nvSpPr>
          <p:cNvPr id="995331" name="Text Box 3"/>
          <p:cNvSpPr txBox="1">
            <a:spLocks noChangeArrowheads="1"/>
          </p:cNvSpPr>
          <p:nvPr/>
        </p:nvSpPr>
        <p:spPr bwMode="auto">
          <a:xfrm>
            <a:off x="0" y="990600"/>
            <a:ext cx="9144000" cy="5327650"/>
          </a:xfrm>
          <a:prstGeom prst="rect">
            <a:avLst/>
          </a:prstGeom>
          <a:noFill/>
          <a:ln w="9525">
            <a:noFill/>
            <a:miter lim="800000"/>
            <a:headEnd/>
            <a:tailEnd/>
          </a:ln>
        </p:spPr>
        <p:txBody>
          <a:bodyPr>
            <a:spAutoFit/>
          </a:bodyPr>
          <a:lstStyle/>
          <a:p>
            <a:pPr>
              <a:buClr>
                <a:schemeClr val="folHlink"/>
              </a:buClr>
              <a:buFont typeface="Wingdings" pitchFamily="-64" charset="2"/>
              <a:buChar char="§"/>
            </a:pPr>
            <a:r>
              <a:rPr lang="en-US" sz="3200">
                <a:latin typeface="Arial" charset="0"/>
              </a:rPr>
              <a:t>The </a:t>
            </a:r>
            <a:r>
              <a:rPr lang="en-US" sz="3200">
                <a:solidFill>
                  <a:srgbClr val="FAA368"/>
                </a:solidFill>
                <a:latin typeface="Arial" charset="0"/>
              </a:rPr>
              <a:t>total velocity at any point</a:t>
            </a:r>
            <a:r>
              <a:rPr lang="en-US" sz="3200">
                <a:latin typeface="Arial" charset="0"/>
              </a:rPr>
              <a:t> is found by adding the vertical component of the velocity, at that point, to the horizontal component of the velocity at that point.</a:t>
            </a:r>
          </a:p>
          <a:p>
            <a:pPr>
              <a:buClr>
                <a:schemeClr val="folHlink"/>
              </a:buClr>
              <a:buFont typeface="Wingdings" pitchFamily="-64" charset="2"/>
              <a:buChar char="§"/>
            </a:pPr>
            <a:r>
              <a:rPr lang="en-US">
                <a:latin typeface="Arial" charset="0"/>
              </a:rPr>
              <a:t>The horizontal velocity </a:t>
            </a:r>
          </a:p>
          <a:p>
            <a:pPr>
              <a:buClr>
                <a:schemeClr val="folHlink"/>
              </a:buClr>
              <a:buFont typeface="Wingdings" pitchFamily="-64" charset="2"/>
              <a:buNone/>
            </a:pPr>
            <a:r>
              <a:rPr lang="en-US">
                <a:latin typeface="Arial" charset="0"/>
              </a:rPr>
              <a:t>  remains constant, because </a:t>
            </a:r>
          </a:p>
          <a:p>
            <a:pPr>
              <a:buClr>
                <a:schemeClr val="folHlink"/>
              </a:buClr>
              <a:buFont typeface="Wingdings" pitchFamily="-64" charset="2"/>
              <a:buNone/>
            </a:pPr>
            <a:r>
              <a:rPr lang="en-US">
                <a:latin typeface="Arial" charset="0"/>
              </a:rPr>
              <a:t>  there is no acceleration in </a:t>
            </a:r>
          </a:p>
          <a:p>
            <a:pPr>
              <a:buClr>
                <a:schemeClr val="folHlink"/>
              </a:buClr>
              <a:buFont typeface="Wingdings" pitchFamily="-64" charset="2"/>
              <a:buNone/>
            </a:pPr>
            <a:r>
              <a:rPr lang="en-US">
                <a:latin typeface="Arial" charset="0"/>
              </a:rPr>
              <a:t>  that direction.</a:t>
            </a:r>
          </a:p>
          <a:p>
            <a:pPr>
              <a:buClr>
                <a:schemeClr val="folHlink"/>
              </a:buClr>
              <a:buFont typeface="Wingdings" pitchFamily="-64" charset="2"/>
              <a:buChar char="§"/>
            </a:pPr>
            <a:r>
              <a:rPr lang="en-US">
                <a:latin typeface="Arial" charset="0"/>
              </a:rPr>
              <a:t>The length of the horizontal </a:t>
            </a:r>
          </a:p>
          <a:p>
            <a:pPr>
              <a:buClr>
                <a:schemeClr val="folHlink"/>
              </a:buClr>
              <a:buFont typeface="Wingdings" pitchFamily="-64" charset="2"/>
              <a:buNone/>
            </a:pPr>
            <a:r>
              <a:rPr lang="en-US">
                <a:latin typeface="Arial" charset="0"/>
              </a:rPr>
              <a:t>  velocity vector doesn’t </a:t>
            </a:r>
          </a:p>
          <a:p>
            <a:pPr>
              <a:buClr>
                <a:schemeClr val="folHlink"/>
              </a:buClr>
              <a:buFont typeface="Wingdings" pitchFamily="-64" charset="2"/>
              <a:buNone/>
            </a:pPr>
            <a:r>
              <a:rPr lang="en-US">
                <a:latin typeface="Arial" charset="0"/>
              </a:rPr>
              <a:t>  change.</a:t>
            </a:r>
          </a:p>
          <a:p>
            <a:pPr>
              <a:buClr>
                <a:schemeClr val="folHlink"/>
              </a:buClr>
              <a:buFont typeface="Wingdings" pitchFamily="-64" charset="2"/>
              <a:buChar char="§"/>
            </a:pPr>
            <a:r>
              <a:rPr lang="en-US">
                <a:latin typeface="Arial" charset="0"/>
              </a:rPr>
              <a:t>The downward (vertical) velocity gets larger and larger, due to</a:t>
            </a:r>
          </a:p>
          <a:p>
            <a:pPr>
              <a:buClr>
                <a:schemeClr val="folHlink"/>
              </a:buClr>
              <a:buFont typeface="Wingdings" pitchFamily="-64" charset="2"/>
              <a:buNone/>
            </a:pPr>
            <a:r>
              <a:rPr lang="en-US">
                <a:latin typeface="Arial" charset="0"/>
              </a:rPr>
              <a:t>  the acceleration due to gravity.</a:t>
            </a:r>
          </a:p>
        </p:txBody>
      </p:sp>
      <p:pic>
        <p:nvPicPr>
          <p:cNvPr id="30724" name="Picture 5" descr="03_14"/>
          <p:cNvPicPr>
            <a:picLocks noChangeAspect="1" noChangeArrowheads="1"/>
          </p:cNvPicPr>
          <p:nvPr/>
        </p:nvPicPr>
        <p:blipFill>
          <a:blip r:embed="rId3" cstate="print"/>
          <a:srcRect/>
          <a:stretch>
            <a:fillRect/>
          </a:stretch>
        </p:blipFill>
        <p:spPr bwMode="auto">
          <a:xfrm>
            <a:off x="4081463" y="2667000"/>
            <a:ext cx="5062537" cy="273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5331">
                                            <p:txEl>
                                              <p:pRg st="0" end="0"/>
                                            </p:txEl>
                                          </p:spTgt>
                                        </p:tgtEl>
                                        <p:attrNameLst>
                                          <p:attrName>style.visibility</p:attrName>
                                        </p:attrNameLst>
                                      </p:cBhvr>
                                      <p:to>
                                        <p:strVal val="visible"/>
                                      </p:to>
                                    </p:set>
                                    <p:animEffect transition="in" filter="checkerboard(across)">
                                      <p:cBhvr>
                                        <p:cTn id="7" dur="500"/>
                                        <p:tgtEl>
                                          <p:spTgt spid="995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5331">
                                            <p:txEl>
                                              <p:pRg st="1" end="1"/>
                                            </p:txEl>
                                          </p:spTgt>
                                        </p:tgtEl>
                                        <p:attrNameLst>
                                          <p:attrName>style.visibility</p:attrName>
                                        </p:attrNameLst>
                                      </p:cBhvr>
                                      <p:to>
                                        <p:strVal val="visible"/>
                                      </p:to>
                                    </p:set>
                                    <p:animEffect transition="in" filter="checkerboard(across)">
                                      <p:cBhvr>
                                        <p:cTn id="12" dur="500"/>
                                        <p:tgtEl>
                                          <p:spTgt spid="995331">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95331">
                                            <p:txEl>
                                              <p:pRg st="2" end="2"/>
                                            </p:txEl>
                                          </p:spTgt>
                                        </p:tgtEl>
                                        <p:attrNameLst>
                                          <p:attrName>style.visibility</p:attrName>
                                        </p:attrNameLst>
                                      </p:cBhvr>
                                      <p:to>
                                        <p:strVal val="visible"/>
                                      </p:to>
                                    </p:set>
                                    <p:animEffect transition="in" filter="checkerboard(across)">
                                      <p:cBhvr>
                                        <p:cTn id="15" dur="500"/>
                                        <p:tgtEl>
                                          <p:spTgt spid="995331">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95331">
                                            <p:txEl>
                                              <p:pRg st="3" end="3"/>
                                            </p:txEl>
                                          </p:spTgt>
                                        </p:tgtEl>
                                        <p:attrNameLst>
                                          <p:attrName>style.visibility</p:attrName>
                                        </p:attrNameLst>
                                      </p:cBhvr>
                                      <p:to>
                                        <p:strVal val="visible"/>
                                      </p:to>
                                    </p:set>
                                    <p:animEffect transition="in" filter="checkerboard(across)">
                                      <p:cBhvr>
                                        <p:cTn id="18" dur="500"/>
                                        <p:tgtEl>
                                          <p:spTgt spid="995331">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95331">
                                            <p:txEl>
                                              <p:pRg st="4" end="4"/>
                                            </p:txEl>
                                          </p:spTgt>
                                        </p:tgtEl>
                                        <p:attrNameLst>
                                          <p:attrName>style.visibility</p:attrName>
                                        </p:attrNameLst>
                                      </p:cBhvr>
                                      <p:to>
                                        <p:strVal val="visible"/>
                                      </p:to>
                                    </p:set>
                                    <p:animEffect transition="in" filter="checkerboard(across)">
                                      <p:cBhvr>
                                        <p:cTn id="21" dur="500"/>
                                        <p:tgtEl>
                                          <p:spTgt spid="99533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95331">
                                            <p:txEl>
                                              <p:pRg st="5" end="5"/>
                                            </p:txEl>
                                          </p:spTgt>
                                        </p:tgtEl>
                                        <p:attrNameLst>
                                          <p:attrName>style.visibility</p:attrName>
                                        </p:attrNameLst>
                                      </p:cBhvr>
                                      <p:to>
                                        <p:strVal val="visible"/>
                                      </p:to>
                                    </p:set>
                                    <p:animEffect transition="in" filter="checkerboard(across)">
                                      <p:cBhvr>
                                        <p:cTn id="26" dur="500"/>
                                        <p:tgtEl>
                                          <p:spTgt spid="995331">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95331">
                                            <p:txEl>
                                              <p:pRg st="6" end="6"/>
                                            </p:txEl>
                                          </p:spTgt>
                                        </p:tgtEl>
                                        <p:attrNameLst>
                                          <p:attrName>style.visibility</p:attrName>
                                        </p:attrNameLst>
                                      </p:cBhvr>
                                      <p:to>
                                        <p:strVal val="visible"/>
                                      </p:to>
                                    </p:set>
                                    <p:animEffect transition="in" filter="checkerboard(across)">
                                      <p:cBhvr>
                                        <p:cTn id="29" dur="500"/>
                                        <p:tgtEl>
                                          <p:spTgt spid="995331">
                                            <p:txEl>
                                              <p:pRg st="6" end="6"/>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995331">
                                            <p:txEl>
                                              <p:pRg st="7" end="7"/>
                                            </p:txEl>
                                          </p:spTgt>
                                        </p:tgtEl>
                                        <p:attrNameLst>
                                          <p:attrName>style.visibility</p:attrName>
                                        </p:attrNameLst>
                                      </p:cBhvr>
                                      <p:to>
                                        <p:strVal val="visible"/>
                                      </p:to>
                                    </p:set>
                                    <p:animEffect transition="in" filter="checkerboard(across)">
                                      <p:cBhvr>
                                        <p:cTn id="32" dur="500"/>
                                        <p:tgtEl>
                                          <p:spTgt spid="9953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95331">
                                            <p:txEl>
                                              <p:pRg st="8" end="8"/>
                                            </p:txEl>
                                          </p:spTgt>
                                        </p:tgtEl>
                                        <p:attrNameLst>
                                          <p:attrName>style.visibility</p:attrName>
                                        </p:attrNameLst>
                                      </p:cBhvr>
                                      <p:to>
                                        <p:strVal val="visible"/>
                                      </p:to>
                                    </p:set>
                                    <p:animEffect transition="in" filter="checkerboard(across)">
                                      <p:cBhvr>
                                        <p:cTn id="37" dur="500"/>
                                        <p:tgtEl>
                                          <p:spTgt spid="995331">
                                            <p:txEl>
                                              <p:pRg st="8" end="8"/>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995331">
                                            <p:txEl>
                                              <p:pRg st="9" end="9"/>
                                            </p:txEl>
                                          </p:spTgt>
                                        </p:tgtEl>
                                        <p:attrNameLst>
                                          <p:attrName>style.visibility</p:attrName>
                                        </p:attrNameLst>
                                      </p:cBhvr>
                                      <p:to>
                                        <p:strVal val="visible"/>
                                      </p:to>
                                    </p:set>
                                    <p:animEffect transition="in" filter="checkerboard(across)">
                                      <p:cBhvr>
                                        <p:cTn id="40" dur="500"/>
                                        <p:tgtEl>
                                          <p:spTgt spid="995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52400"/>
            <a:ext cx="9144000" cy="641350"/>
          </a:xfrm>
          <a:prstGeom prst="rect">
            <a:avLst/>
          </a:prstGeom>
          <a:noFill/>
          <a:ln w="9525">
            <a:noFill/>
            <a:miter lim="800000"/>
            <a:headEnd/>
            <a:tailEnd/>
          </a:ln>
        </p:spPr>
        <p:txBody>
          <a:bodyPr>
            <a:spAutoFit/>
          </a:bodyPr>
          <a:lstStyle/>
          <a:p>
            <a:pPr algn="ctr"/>
            <a:r>
              <a:rPr lang="en-US" sz="3600">
                <a:solidFill>
                  <a:srgbClr val="EFFF5D"/>
                </a:solidFill>
                <a:latin typeface="Arial" charset="0"/>
              </a:rPr>
              <a:t>What does the trajectory look like?</a:t>
            </a:r>
          </a:p>
        </p:txBody>
      </p:sp>
      <p:sp>
        <p:nvSpPr>
          <p:cNvPr id="997379" name="Text Box 3"/>
          <p:cNvSpPr txBox="1">
            <a:spLocks noChangeArrowheads="1"/>
          </p:cNvSpPr>
          <p:nvPr/>
        </p:nvSpPr>
        <p:spPr bwMode="auto">
          <a:xfrm>
            <a:off x="0" y="990600"/>
            <a:ext cx="9144000" cy="4238625"/>
          </a:xfrm>
          <a:prstGeom prst="rect">
            <a:avLst/>
          </a:prstGeom>
          <a:noFill/>
          <a:ln w="9525">
            <a:noFill/>
            <a:miter lim="800000"/>
            <a:headEnd/>
            <a:tailEnd/>
          </a:ln>
        </p:spPr>
        <p:txBody>
          <a:bodyPr>
            <a:spAutoFit/>
          </a:bodyPr>
          <a:lstStyle/>
          <a:p>
            <a:pPr>
              <a:buClr>
                <a:schemeClr val="folHlink"/>
              </a:buClr>
              <a:buFont typeface="Wingdings" pitchFamily="-64" charset="2"/>
              <a:buChar char="§"/>
            </a:pPr>
            <a:r>
              <a:rPr lang="en-US" sz="2800">
                <a:latin typeface="Arial" charset="0"/>
              </a:rPr>
              <a:t>Trajectories for different </a:t>
            </a:r>
            <a:r>
              <a:rPr lang="en-US" sz="2800">
                <a:solidFill>
                  <a:srgbClr val="FAA368"/>
                </a:solidFill>
                <a:latin typeface="Arial" charset="0"/>
              </a:rPr>
              <a:t>initial velocities</a:t>
            </a:r>
            <a:r>
              <a:rPr lang="en-US" sz="2800">
                <a:latin typeface="Arial" charset="0"/>
              </a:rPr>
              <a:t> of a ball rolling off a table:</a:t>
            </a:r>
          </a:p>
          <a:p>
            <a:pPr lvl="1">
              <a:buClr>
                <a:schemeClr val="folHlink"/>
              </a:buClr>
              <a:buFont typeface="Wingdings" pitchFamily="-64" charset="2"/>
              <a:buChar char="§"/>
            </a:pPr>
            <a:r>
              <a:rPr lang="en-US">
                <a:latin typeface="Arial" charset="0"/>
              </a:rPr>
              <a:t>The largest initial velocity is </a:t>
            </a:r>
            <a:r>
              <a:rPr lang="en-US" i="1">
                <a:latin typeface="Helvetica" pitchFamily="-64" charset="0"/>
              </a:rPr>
              <a:t>v</a:t>
            </a:r>
            <a:r>
              <a:rPr lang="en-US" baseline="-25000">
                <a:latin typeface="Helvetica" pitchFamily="-64" charset="0"/>
              </a:rPr>
              <a:t>3</a:t>
            </a:r>
            <a:r>
              <a:rPr lang="en-US">
                <a:latin typeface="Arial" charset="0"/>
              </a:rPr>
              <a:t>.</a:t>
            </a:r>
          </a:p>
          <a:p>
            <a:pPr lvl="1">
              <a:buClr>
                <a:schemeClr val="folHlink"/>
              </a:buClr>
              <a:buFont typeface="Wingdings" pitchFamily="-64" charset="2"/>
              <a:buChar char="§"/>
            </a:pPr>
            <a:r>
              <a:rPr lang="en-US">
                <a:latin typeface="Arial" charset="0"/>
              </a:rPr>
              <a:t>The smallest initial velocity is </a:t>
            </a:r>
            <a:r>
              <a:rPr lang="en-US" i="1">
                <a:latin typeface="Helvetica" pitchFamily="-64" charset="0"/>
              </a:rPr>
              <a:t>v</a:t>
            </a:r>
            <a:r>
              <a:rPr lang="en-US" baseline="-25000">
                <a:latin typeface="Helvetica" pitchFamily="-64" charset="0"/>
              </a:rPr>
              <a:t>1</a:t>
            </a:r>
            <a:r>
              <a:rPr lang="en-US">
                <a:latin typeface="Arial" charset="0"/>
              </a:rPr>
              <a:t>.</a:t>
            </a:r>
          </a:p>
          <a:p>
            <a:pPr>
              <a:buClr>
                <a:schemeClr val="folHlink"/>
              </a:buClr>
              <a:buFont typeface="Wingdings" pitchFamily="-64" charset="2"/>
              <a:buChar char="§"/>
            </a:pPr>
            <a:r>
              <a:rPr lang="en-US" sz="2800">
                <a:latin typeface="Arial" charset="0"/>
              </a:rPr>
              <a:t>The ball travels </a:t>
            </a:r>
          </a:p>
          <a:p>
            <a:pPr>
              <a:buClr>
                <a:schemeClr val="folHlink"/>
              </a:buClr>
              <a:buFont typeface="Wingdings" pitchFamily="-64" charset="2"/>
              <a:buNone/>
            </a:pPr>
            <a:r>
              <a:rPr lang="en-US" sz="2800">
                <a:latin typeface="Arial" charset="0"/>
              </a:rPr>
              <a:t>  greater horizontal </a:t>
            </a:r>
          </a:p>
          <a:p>
            <a:pPr>
              <a:buClr>
                <a:schemeClr val="folHlink"/>
              </a:buClr>
              <a:buFont typeface="Wingdings" pitchFamily="-64" charset="2"/>
              <a:buNone/>
            </a:pPr>
            <a:r>
              <a:rPr lang="en-US" sz="2800">
                <a:latin typeface="Arial" charset="0"/>
              </a:rPr>
              <a:t>  distances when </a:t>
            </a:r>
          </a:p>
          <a:p>
            <a:pPr>
              <a:buClr>
                <a:schemeClr val="folHlink"/>
              </a:buClr>
              <a:buFont typeface="Wingdings" pitchFamily="-64" charset="2"/>
              <a:buNone/>
            </a:pPr>
            <a:r>
              <a:rPr lang="en-US" sz="2800">
                <a:latin typeface="Arial" charset="0"/>
              </a:rPr>
              <a:t>  projected with a </a:t>
            </a:r>
          </a:p>
          <a:p>
            <a:pPr>
              <a:buClr>
                <a:schemeClr val="folHlink"/>
              </a:buClr>
              <a:buFont typeface="Wingdings" pitchFamily="-64" charset="2"/>
              <a:buNone/>
            </a:pPr>
            <a:r>
              <a:rPr lang="en-US" sz="2800">
                <a:latin typeface="Arial" charset="0"/>
              </a:rPr>
              <a:t>  larger initial </a:t>
            </a:r>
          </a:p>
          <a:p>
            <a:pPr>
              <a:buClr>
                <a:schemeClr val="folHlink"/>
              </a:buClr>
              <a:buFont typeface="Wingdings" pitchFamily="-64" charset="2"/>
              <a:buNone/>
            </a:pPr>
            <a:r>
              <a:rPr lang="en-US" sz="2800">
                <a:latin typeface="Arial" charset="0"/>
              </a:rPr>
              <a:t>  horizontal velocity.</a:t>
            </a:r>
          </a:p>
        </p:txBody>
      </p:sp>
      <p:pic>
        <p:nvPicPr>
          <p:cNvPr id="31748" name="Picture 5" descr="03_15"/>
          <p:cNvPicPr>
            <a:picLocks noChangeAspect="1" noChangeArrowheads="1"/>
          </p:cNvPicPr>
          <p:nvPr/>
        </p:nvPicPr>
        <p:blipFill>
          <a:blip r:embed="rId3" cstate="print"/>
          <a:srcRect/>
          <a:stretch>
            <a:fillRect/>
          </a:stretch>
        </p:blipFill>
        <p:spPr bwMode="auto">
          <a:xfrm>
            <a:off x="3886200" y="2671763"/>
            <a:ext cx="5257800" cy="3538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animEffect transition="in" filter="checkerboard(across)">
                                      <p:cBhvr>
                                        <p:cTn id="7" dur="500"/>
                                        <p:tgtEl>
                                          <p:spTgt spid="99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7379">
                                            <p:txEl>
                                              <p:pRg st="1" end="1"/>
                                            </p:txEl>
                                          </p:spTgt>
                                        </p:tgtEl>
                                        <p:attrNameLst>
                                          <p:attrName>style.visibility</p:attrName>
                                        </p:attrNameLst>
                                      </p:cBhvr>
                                      <p:to>
                                        <p:strVal val="visible"/>
                                      </p:to>
                                    </p:set>
                                    <p:animEffect transition="in" filter="checkerboard(across)">
                                      <p:cBhvr>
                                        <p:cTn id="12" dur="500"/>
                                        <p:tgtEl>
                                          <p:spTgt spid="997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97379">
                                            <p:txEl>
                                              <p:pRg st="2" end="2"/>
                                            </p:txEl>
                                          </p:spTgt>
                                        </p:tgtEl>
                                        <p:attrNameLst>
                                          <p:attrName>style.visibility</p:attrName>
                                        </p:attrNameLst>
                                      </p:cBhvr>
                                      <p:to>
                                        <p:strVal val="visible"/>
                                      </p:to>
                                    </p:set>
                                    <p:animEffect transition="in" filter="checkerboard(across)">
                                      <p:cBhvr>
                                        <p:cTn id="17" dur="500"/>
                                        <p:tgtEl>
                                          <p:spTgt spid="997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97379">
                                            <p:txEl>
                                              <p:pRg st="3" end="3"/>
                                            </p:txEl>
                                          </p:spTgt>
                                        </p:tgtEl>
                                        <p:attrNameLst>
                                          <p:attrName>style.visibility</p:attrName>
                                        </p:attrNameLst>
                                      </p:cBhvr>
                                      <p:to>
                                        <p:strVal val="visible"/>
                                      </p:to>
                                    </p:set>
                                    <p:animEffect transition="in" filter="checkerboard(across)">
                                      <p:cBhvr>
                                        <p:cTn id="22" dur="500"/>
                                        <p:tgtEl>
                                          <p:spTgt spid="997379">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97379">
                                            <p:txEl>
                                              <p:pRg st="4" end="4"/>
                                            </p:txEl>
                                          </p:spTgt>
                                        </p:tgtEl>
                                        <p:attrNameLst>
                                          <p:attrName>style.visibility</p:attrName>
                                        </p:attrNameLst>
                                      </p:cBhvr>
                                      <p:to>
                                        <p:strVal val="visible"/>
                                      </p:to>
                                    </p:set>
                                    <p:animEffect transition="in" filter="checkerboard(across)">
                                      <p:cBhvr>
                                        <p:cTn id="25" dur="500"/>
                                        <p:tgtEl>
                                          <p:spTgt spid="997379">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97379">
                                            <p:txEl>
                                              <p:pRg st="5" end="5"/>
                                            </p:txEl>
                                          </p:spTgt>
                                        </p:tgtEl>
                                        <p:attrNameLst>
                                          <p:attrName>style.visibility</p:attrName>
                                        </p:attrNameLst>
                                      </p:cBhvr>
                                      <p:to>
                                        <p:strVal val="visible"/>
                                      </p:to>
                                    </p:set>
                                    <p:animEffect transition="in" filter="checkerboard(across)">
                                      <p:cBhvr>
                                        <p:cTn id="28" dur="500"/>
                                        <p:tgtEl>
                                          <p:spTgt spid="997379">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97379">
                                            <p:txEl>
                                              <p:pRg st="6" end="6"/>
                                            </p:txEl>
                                          </p:spTgt>
                                        </p:tgtEl>
                                        <p:attrNameLst>
                                          <p:attrName>style.visibility</p:attrName>
                                        </p:attrNameLst>
                                      </p:cBhvr>
                                      <p:to>
                                        <p:strVal val="visible"/>
                                      </p:to>
                                    </p:set>
                                    <p:animEffect transition="in" filter="checkerboard(across)">
                                      <p:cBhvr>
                                        <p:cTn id="31" dur="500"/>
                                        <p:tgtEl>
                                          <p:spTgt spid="997379">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997379">
                                            <p:txEl>
                                              <p:pRg st="7" end="7"/>
                                            </p:txEl>
                                          </p:spTgt>
                                        </p:tgtEl>
                                        <p:attrNameLst>
                                          <p:attrName>style.visibility</p:attrName>
                                        </p:attrNameLst>
                                      </p:cBhvr>
                                      <p:to>
                                        <p:strVal val="visible"/>
                                      </p:to>
                                    </p:set>
                                    <p:animEffect transition="in" filter="checkerboard(across)">
                                      <p:cBhvr>
                                        <p:cTn id="34" dur="500"/>
                                        <p:tgtEl>
                                          <p:spTgt spid="997379">
                                            <p:txEl>
                                              <p:pRg st="7" end="7"/>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97379">
                                            <p:txEl>
                                              <p:pRg st="8" end="8"/>
                                            </p:txEl>
                                          </p:spTgt>
                                        </p:tgtEl>
                                        <p:attrNameLst>
                                          <p:attrName>style.visibility</p:attrName>
                                        </p:attrNameLst>
                                      </p:cBhvr>
                                      <p:to>
                                        <p:strVal val="visible"/>
                                      </p:to>
                                    </p:set>
                                    <p:animEffect transition="in" filter="checkerboard(across)">
                                      <p:cBhvr>
                                        <p:cTn id="37" dur="500"/>
                                        <p:tgtEl>
                                          <p:spTgt spid="9973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CA" smtClean="0"/>
              <a:t>How does a dropped object behave?</a:t>
            </a:r>
          </a:p>
        </p:txBody>
      </p:sp>
      <p:sp>
        <p:nvSpPr>
          <p:cNvPr id="957443" name="Text Box 3"/>
          <p:cNvSpPr txBox="1">
            <a:spLocks noChangeArrowheads="1"/>
          </p:cNvSpPr>
          <p:nvPr/>
        </p:nvSpPr>
        <p:spPr bwMode="auto">
          <a:xfrm>
            <a:off x="152400" y="2286000"/>
            <a:ext cx="3962400" cy="3508375"/>
          </a:xfrm>
          <a:prstGeom prst="rect">
            <a:avLst/>
          </a:prstGeom>
          <a:noFill/>
          <a:ln w="9525">
            <a:noFill/>
            <a:miter lim="800000"/>
            <a:headEnd/>
            <a:tailEnd/>
          </a:ln>
        </p:spPr>
        <p:txBody>
          <a:bodyPr>
            <a:spAutoFit/>
          </a:bodyPr>
          <a:lstStyle/>
          <a:p>
            <a:pPr>
              <a:buClr>
                <a:schemeClr val="folHlink"/>
              </a:buClr>
              <a:buFont typeface="Wingdings" pitchFamily="-64" charset="2"/>
              <a:buChar char="Ø"/>
            </a:pPr>
            <a:r>
              <a:rPr lang="en-US" sz="2800">
                <a:latin typeface="Arial" charset="0"/>
              </a:rPr>
              <a:t>Does the object accelerate, or is the speed constant?</a:t>
            </a:r>
          </a:p>
          <a:p>
            <a:pPr>
              <a:buClr>
                <a:schemeClr val="folHlink"/>
              </a:buClr>
              <a:buFont typeface="Wingdings" pitchFamily="-64" charset="2"/>
              <a:buChar char="Ø"/>
            </a:pPr>
            <a:r>
              <a:rPr lang="en-US" sz="2800">
                <a:latin typeface="Arial" charset="0"/>
              </a:rPr>
              <a:t>Do two objects behave differently if they have:</a:t>
            </a:r>
          </a:p>
          <a:p>
            <a:pPr lvl="1">
              <a:buClr>
                <a:schemeClr val="hlink"/>
              </a:buClr>
              <a:buFont typeface="Wingdings" pitchFamily="-64" charset="2"/>
              <a:buChar char="Ø"/>
            </a:pPr>
            <a:r>
              <a:rPr lang="en-US" sz="2800">
                <a:latin typeface="Arial" charset="0"/>
              </a:rPr>
              <a:t>different masses?</a:t>
            </a:r>
          </a:p>
          <a:p>
            <a:pPr lvl="1">
              <a:buClr>
                <a:schemeClr val="hlink"/>
              </a:buClr>
              <a:buFont typeface="Wingdings" pitchFamily="-64" charset="2"/>
              <a:buChar char="Ø"/>
            </a:pPr>
            <a:r>
              <a:rPr lang="en-US" sz="2800">
                <a:latin typeface="Arial" charset="0"/>
              </a:rPr>
              <a:t>different shapes?</a:t>
            </a:r>
          </a:p>
        </p:txBody>
      </p:sp>
      <p:pic>
        <p:nvPicPr>
          <p:cNvPr id="9220" name="Picture 4" descr="03_01"/>
          <p:cNvPicPr>
            <a:picLocks noChangeAspect="1" noChangeArrowheads="1"/>
          </p:cNvPicPr>
          <p:nvPr/>
        </p:nvPicPr>
        <p:blipFill>
          <a:blip r:embed="rId3" cstate="print"/>
          <a:srcRect/>
          <a:stretch>
            <a:fillRect/>
          </a:stretch>
        </p:blipFill>
        <p:spPr bwMode="auto">
          <a:xfrm>
            <a:off x="4191000" y="2133600"/>
            <a:ext cx="4953000" cy="412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7443">
                                            <p:txEl>
                                              <p:pRg st="0" end="0"/>
                                            </p:txEl>
                                          </p:spTgt>
                                        </p:tgtEl>
                                        <p:attrNameLst>
                                          <p:attrName>style.visibility</p:attrName>
                                        </p:attrNameLst>
                                      </p:cBhvr>
                                      <p:to>
                                        <p:strVal val="visible"/>
                                      </p:to>
                                    </p:set>
                                    <p:anim calcmode="lin" valueType="num">
                                      <p:cBhvr additive="base">
                                        <p:cTn id="7" dur="500" fill="hold"/>
                                        <p:tgtEl>
                                          <p:spTgt spid="957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7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7443">
                                            <p:txEl>
                                              <p:pRg st="1" end="1"/>
                                            </p:txEl>
                                          </p:spTgt>
                                        </p:tgtEl>
                                        <p:attrNameLst>
                                          <p:attrName>style.visibility</p:attrName>
                                        </p:attrNameLst>
                                      </p:cBhvr>
                                      <p:to>
                                        <p:strVal val="visible"/>
                                      </p:to>
                                    </p:set>
                                    <p:anim calcmode="lin" valueType="num">
                                      <p:cBhvr additive="base">
                                        <p:cTn id="13" dur="500" fill="hold"/>
                                        <p:tgtEl>
                                          <p:spTgt spid="957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74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57443">
                                            <p:txEl>
                                              <p:pRg st="2" end="2"/>
                                            </p:txEl>
                                          </p:spTgt>
                                        </p:tgtEl>
                                        <p:attrNameLst>
                                          <p:attrName>style.visibility</p:attrName>
                                        </p:attrNameLst>
                                      </p:cBhvr>
                                      <p:to>
                                        <p:strVal val="visible"/>
                                      </p:to>
                                    </p:set>
                                    <p:anim calcmode="lin" valueType="num">
                                      <p:cBhvr additive="base">
                                        <p:cTn id="17" dur="500" fill="hold"/>
                                        <p:tgtEl>
                                          <p:spTgt spid="9574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5744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57443">
                                            <p:txEl>
                                              <p:pRg st="3" end="3"/>
                                            </p:txEl>
                                          </p:spTgt>
                                        </p:tgtEl>
                                        <p:attrNameLst>
                                          <p:attrName>style.visibility</p:attrName>
                                        </p:attrNameLst>
                                      </p:cBhvr>
                                      <p:to>
                                        <p:strVal val="visible"/>
                                      </p:to>
                                    </p:set>
                                    <p:anim calcmode="lin" valueType="num">
                                      <p:cBhvr additive="base">
                                        <p:cTn id="21" dur="500" fill="hold"/>
                                        <p:tgtEl>
                                          <p:spTgt spid="9574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574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03_15"/>
          <p:cNvPicPr>
            <a:picLocks noChangeAspect="1" noChangeArrowheads="1"/>
          </p:cNvPicPr>
          <p:nvPr/>
        </p:nvPicPr>
        <p:blipFill>
          <a:blip r:embed="rId3" cstate="print"/>
          <a:srcRect/>
          <a:stretch>
            <a:fillRect/>
          </a:stretch>
        </p:blipFill>
        <p:spPr bwMode="auto">
          <a:xfrm>
            <a:off x="3886200" y="2671763"/>
            <a:ext cx="5257800" cy="3538537"/>
          </a:xfrm>
          <a:prstGeom prst="rect">
            <a:avLst/>
          </a:prstGeom>
          <a:noFill/>
          <a:ln w="9525">
            <a:noFill/>
            <a:miter lim="800000"/>
            <a:headEnd/>
            <a:tailEnd/>
          </a:ln>
        </p:spPr>
      </p:pic>
      <p:sp>
        <p:nvSpPr>
          <p:cNvPr id="32771" name="Rectangle 5"/>
          <p:cNvSpPr>
            <a:spLocks noGrp="1" noChangeArrowheads="1"/>
          </p:cNvSpPr>
          <p:nvPr>
            <p:ph type="title"/>
          </p:nvPr>
        </p:nvSpPr>
        <p:spPr>
          <a:xfrm>
            <a:off x="228600" y="152400"/>
            <a:ext cx="8763000" cy="1920875"/>
          </a:xfrm>
          <a:noFill/>
        </p:spPr>
        <p:txBody>
          <a:bodyPr/>
          <a:lstStyle/>
          <a:p>
            <a:pPr eaLnBrk="1" hangingPunct="1"/>
            <a:r>
              <a:rPr lang="en-US" sz="4000" smtClean="0">
                <a:solidFill>
                  <a:srgbClr val="EFFF5D"/>
                </a:solidFill>
                <a:latin typeface="Comic Sans MS" pitchFamily="-64" charset="0"/>
              </a:rPr>
              <a:t>Which of these three balls would hit the floor first if all three left the tabletop at the same time?</a:t>
            </a:r>
            <a:endParaRPr lang="en-US" smtClean="0"/>
          </a:p>
        </p:txBody>
      </p:sp>
      <p:sp>
        <p:nvSpPr>
          <p:cNvPr id="32772" name="Rectangle 6"/>
          <p:cNvSpPr>
            <a:spLocks noChangeArrowheads="1"/>
          </p:cNvSpPr>
          <p:nvPr/>
        </p:nvSpPr>
        <p:spPr bwMode="auto">
          <a:xfrm>
            <a:off x="0" y="2209800"/>
            <a:ext cx="3886200" cy="2133600"/>
          </a:xfrm>
          <a:prstGeom prst="rect">
            <a:avLst/>
          </a:prstGeom>
          <a:noFill/>
          <a:ln w="9525">
            <a:noFill/>
            <a:miter lim="800000"/>
            <a:headEnd/>
            <a:tailEnd/>
          </a:ln>
        </p:spPr>
        <p:txBody>
          <a:bodyPr/>
          <a:lstStyle/>
          <a:p>
            <a:pPr marL="609600" indent="-609600">
              <a:lnSpc>
                <a:spcPct val="80000"/>
              </a:lnSpc>
              <a:spcBef>
                <a:spcPct val="20000"/>
              </a:spcBef>
              <a:buClr>
                <a:schemeClr val="tx2"/>
              </a:buClr>
              <a:buSzPct val="85000"/>
              <a:buFont typeface="Arial" charset="0"/>
              <a:buAutoNum type="alphaLcParenR"/>
            </a:pPr>
            <a:r>
              <a:rPr lang="en-US" sz="1700">
                <a:latin typeface="Comic Sans MS" pitchFamily="-64" charset="0"/>
              </a:rPr>
              <a:t>The ball with initial velocity </a:t>
            </a:r>
            <a:r>
              <a:rPr lang="en-US" sz="1700" i="1">
                <a:latin typeface="Helvetica" pitchFamily="-64" charset="0"/>
              </a:rPr>
              <a:t>v</a:t>
            </a:r>
            <a:r>
              <a:rPr lang="en-US" sz="1700" baseline="-25000">
                <a:latin typeface="Helvetica" pitchFamily="-64" charset="0"/>
              </a:rPr>
              <a:t>1</a:t>
            </a:r>
            <a:r>
              <a:rPr lang="en-US" sz="1700">
                <a:latin typeface="Comic Sans MS" pitchFamily="-64" charset="0"/>
              </a:rPr>
              <a:t>.</a:t>
            </a:r>
          </a:p>
          <a:p>
            <a:pPr marL="609600" indent="-609600">
              <a:lnSpc>
                <a:spcPct val="80000"/>
              </a:lnSpc>
              <a:spcBef>
                <a:spcPct val="20000"/>
              </a:spcBef>
              <a:buClr>
                <a:schemeClr val="tx2"/>
              </a:buClr>
              <a:buSzPct val="85000"/>
              <a:buFont typeface="Arial" charset="0"/>
              <a:buAutoNum type="alphaLcParenR"/>
            </a:pPr>
            <a:r>
              <a:rPr lang="en-US" sz="1700">
                <a:latin typeface="Comic Sans MS" pitchFamily="-64" charset="0"/>
              </a:rPr>
              <a:t>The ball with initial velocity </a:t>
            </a:r>
            <a:r>
              <a:rPr lang="en-US" sz="1700" i="1">
                <a:latin typeface="Helvetica" pitchFamily="-64" charset="0"/>
              </a:rPr>
              <a:t>v</a:t>
            </a:r>
            <a:r>
              <a:rPr lang="en-US" sz="1700" baseline="-25000">
                <a:latin typeface="Helvetica" pitchFamily="-64" charset="0"/>
              </a:rPr>
              <a:t>2</a:t>
            </a:r>
            <a:r>
              <a:rPr lang="en-US" sz="1700">
                <a:latin typeface="Comic Sans MS" pitchFamily="-64" charset="0"/>
              </a:rPr>
              <a:t>.</a:t>
            </a:r>
          </a:p>
          <a:p>
            <a:pPr marL="609600" indent="-609600">
              <a:lnSpc>
                <a:spcPct val="80000"/>
              </a:lnSpc>
              <a:spcBef>
                <a:spcPct val="20000"/>
              </a:spcBef>
              <a:buClr>
                <a:schemeClr val="tx2"/>
              </a:buClr>
              <a:buSzPct val="85000"/>
              <a:buFont typeface="Arial" charset="0"/>
              <a:buAutoNum type="alphaLcParenR"/>
            </a:pPr>
            <a:r>
              <a:rPr lang="en-US" sz="1700">
                <a:latin typeface="Comic Sans MS" pitchFamily="-64" charset="0"/>
              </a:rPr>
              <a:t>The ball with initial velocity </a:t>
            </a:r>
            <a:r>
              <a:rPr lang="en-US" sz="1700" i="1">
                <a:latin typeface="Helvetica" pitchFamily="-64" charset="0"/>
              </a:rPr>
              <a:t>v</a:t>
            </a:r>
            <a:r>
              <a:rPr lang="en-US" sz="1700" baseline="-25000">
                <a:latin typeface="Helvetica" pitchFamily="-64" charset="0"/>
              </a:rPr>
              <a:t>3</a:t>
            </a:r>
            <a:r>
              <a:rPr lang="en-US" sz="1700">
                <a:latin typeface="Comic Sans MS" pitchFamily="-64" charset="0"/>
              </a:rPr>
              <a:t>.</a:t>
            </a:r>
          </a:p>
          <a:p>
            <a:pPr marL="609600" indent="-609600">
              <a:lnSpc>
                <a:spcPct val="80000"/>
              </a:lnSpc>
              <a:spcBef>
                <a:spcPct val="20000"/>
              </a:spcBef>
              <a:buClr>
                <a:schemeClr val="tx2"/>
              </a:buClr>
              <a:buSzPct val="85000"/>
              <a:buFont typeface="Arial" charset="0"/>
              <a:buAutoNum type="alphaLcParenR"/>
            </a:pPr>
            <a:r>
              <a:rPr lang="en-US" sz="1700">
                <a:latin typeface="Comic Sans MS" pitchFamily="-64" charset="0"/>
              </a:rPr>
              <a:t>They would all hit at the same time.</a:t>
            </a:r>
            <a:endParaRPr lang="en-US" sz="1800" baseline="30000">
              <a:latin typeface="Comic Sans MS" pitchFamily="-64" charset="0"/>
            </a:endParaRPr>
          </a:p>
        </p:txBody>
      </p:sp>
      <p:sp>
        <p:nvSpPr>
          <p:cNvPr id="999431" name="Text Box 7"/>
          <p:cNvSpPr txBox="1">
            <a:spLocks noChangeArrowheads="1"/>
          </p:cNvSpPr>
          <p:nvPr/>
        </p:nvSpPr>
        <p:spPr bwMode="auto">
          <a:xfrm>
            <a:off x="0" y="3581400"/>
            <a:ext cx="3962400" cy="2225675"/>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startAt="4"/>
            </a:pPr>
            <a:r>
              <a:rPr lang="en-US" sz="2000">
                <a:latin typeface="Arial" charset="0"/>
              </a:rPr>
              <a:t>Since all three balls undergo the same downward acceleration, and they all start with a vertical velocity of zero, they would all </a:t>
            </a:r>
            <a:r>
              <a:rPr lang="en-US" sz="2000" b="1" i="1">
                <a:solidFill>
                  <a:srgbClr val="FAA368"/>
                </a:solidFill>
                <a:latin typeface="Arial" charset="0"/>
              </a:rPr>
              <a:t>fall</a:t>
            </a:r>
            <a:r>
              <a:rPr lang="en-US" sz="2000">
                <a:latin typeface="Arial" charset="0"/>
              </a:rPr>
              <a:t> the same distance in the same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99431"/>
                                        </p:tgtEl>
                                        <p:attrNameLst>
                                          <p:attrName>style.visibility</p:attrName>
                                        </p:attrNameLst>
                                      </p:cBhvr>
                                      <p:to>
                                        <p:strVal val="visible"/>
                                      </p:to>
                                    </p:set>
                                    <p:anim from="(-#ppt_w/2)" to="(#ppt_x)" calcmode="lin" valueType="num">
                                      <p:cBhvr>
                                        <p:cTn id="7" dur="600" fill="hold">
                                          <p:stCondLst>
                                            <p:cond delay="0"/>
                                          </p:stCondLst>
                                        </p:cTn>
                                        <p:tgtEl>
                                          <p:spTgt spid="999431"/>
                                        </p:tgtEl>
                                        <p:attrNameLst>
                                          <p:attrName>ppt_x</p:attrName>
                                        </p:attrNameLst>
                                      </p:cBhvr>
                                    </p:anim>
                                    <p:anim from="0" to="-1.0" calcmode="lin" valueType="num">
                                      <p:cBhvr>
                                        <p:cTn id="8" dur="200" decel="50000" autoRev="1" fill="hold">
                                          <p:stCondLst>
                                            <p:cond delay="600"/>
                                          </p:stCondLst>
                                        </p:cTn>
                                        <p:tgtEl>
                                          <p:spTgt spid="999431"/>
                                        </p:tgtEl>
                                        <p:attrNameLst>
                                          <p:attrName>xshear</p:attrName>
                                        </p:attrNameLst>
                                      </p:cBhvr>
                                    </p:anim>
                                    <p:animScale>
                                      <p:cBhvr>
                                        <p:cTn id="9" dur="200" decel="100000" autoRev="1" fill="hold">
                                          <p:stCondLst>
                                            <p:cond delay="600"/>
                                          </p:stCondLst>
                                        </p:cTn>
                                        <p:tgtEl>
                                          <p:spTgt spid="999431"/>
                                        </p:tgtEl>
                                      </p:cBhvr>
                                      <p:from x="100000" y="100000"/>
                                      <p:to x="80000" y="100000"/>
                                    </p:animScale>
                                    <p:anim by="(#ppt_h/3+#ppt_w*0.1)" calcmode="lin" valueType="num">
                                      <p:cBhvr additive="sum">
                                        <p:cTn id="10" dur="200" decel="100000" autoRev="1" fill="hold">
                                          <p:stCondLst>
                                            <p:cond delay="600"/>
                                          </p:stCondLst>
                                        </p:cTn>
                                        <p:tgtEl>
                                          <p:spTgt spid="99943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00100"/>
            <a:ext cx="7772400" cy="762000"/>
          </a:xfrm>
        </p:spPr>
        <p:txBody>
          <a:bodyPr/>
          <a:lstStyle/>
          <a:p>
            <a:pPr eaLnBrk="1" hangingPunct="1"/>
            <a:r>
              <a:rPr lang="en-US" smtClean="0"/>
              <a:t>Projectile Motion</a:t>
            </a:r>
          </a:p>
        </p:txBody>
      </p:sp>
      <p:sp>
        <p:nvSpPr>
          <p:cNvPr id="1001475" name="Rectangle 3"/>
          <p:cNvSpPr>
            <a:spLocks noGrp="1" noChangeArrowheads="1"/>
          </p:cNvSpPr>
          <p:nvPr>
            <p:ph type="body" idx="1"/>
          </p:nvPr>
        </p:nvSpPr>
        <p:spPr/>
        <p:txBody>
          <a:bodyPr/>
          <a:lstStyle/>
          <a:p>
            <a:pPr eaLnBrk="1" hangingPunct="1">
              <a:lnSpc>
                <a:spcPct val="80000"/>
              </a:lnSpc>
            </a:pPr>
            <a:r>
              <a:rPr lang="en-US" sz="2800" smtClean="0"/>
              <a:t>Treating the vertical motion independently of the horizontal motion, and then combining them to find the trajectory, is the secret.</a:t>
            </a:r>
          </a:p>
          <a:p>
            <a:pPr lvl="1" eaLnBrk="1" hangingPunct="1">
              <a:lnSpc>
                <a:spcPct val="80000"/>
              </a:lnSpc>
            </a:pPr>
            <a:r>
              <a:rPr lang="en-US" sz="2400" smtClean="0"/>
              <a:t>A horizontal glide combines with a vertical plunge to produce a graceful curve.</a:t>
            </a:r>
          </a:p>
          <a:p>
            <a:pPr lvl="1" eaLnBrk="1" hangingPunct="1">
              <a:lnSpc>
                <a:spcPct val="80000"/>
              </a:lnSpc>
            </a:pPr>
            <a:r>
              <a:rPr lang="en-US" sz="2400" smtClean="0"/>
              <a:t>The downward gravitational acceleration behaves the same as for any falling object.</a:t>
            </a:r>
          </a:p>
          <a:p>
            <a:pPr lvl="1" eaLnBrk="1" hangingPunct="1">
              <a:lnSpc>
                <a:spcPct val="80000"/>
              </a:lnSpc>
            </a:pPr>
            <a:r>
              <a:rPr lang="en-US" sz="2400" smtClean="0"/>
              <a:t>There is no acceleration in the horizontal direction if air resistance can be ignored.</a:t>
            </a:r>
          </a:p>
          <a:p>
            <a:pPr lvl="1" eaLnBrk="1" hangingPunct="1">
              <a:lnSpc>
                <a:spcPct val="80000"/>
              </a:lnSpc>
            </a:pPr>
            <a:r>
              <a:rPr lang="en-US" sz="2400" smtClean="0"/>
              <a:t>The projectile moves with constant horizontal velocity while it is accelerating downward.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1475">
                                            <p:txEl>
                                              <p:pRg st="0" end="0"/>
                                            </p:txEl>
                                          </p:spTgt>
                                        </p:tgtEl>
                                        <p:attrNameLst>
                                          <p:attrName>style.visibility</p:attrName>
                                        </p:attrNameLst>
                                      </p:cBhvr>
                                      <p:to>
                                        <p:strVal val="visible"/>
                                      </p:to>
                                    </p:set>
                                    <p:animEffect transition="in" filter="fade">
                                      <p:cBhvr>
                                        <p:cTn id="7" dur="1000"/>
                                        <p:tgtEl>
                                          <p:spTgt spid="1001475">
                                            <p:txEl>
                                              <p:pRg st="0" end="0"/>
                                            </p:txEl>
                                          </p:spTgt>
                                        </p:tgtEl>
                                      </p:cBhvr>
                                    </p:animEffect>
                                    <p:anim calcmode="lin" valueType="num">
                                      <p:cBhvr>
                                        <p:cTn id="8" dur="1000" fill="hold"/>
                                        <p:tgtEl>
                                          <p:spTgt spid="10014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1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1475">
                                            <p:txEl>
                                              <p:pRg st="1" end="1"/>
                                            </p:txEl>
                                          </p:spTgt>
                                        </p:tgtEl>
                                        <p:attrNameLst>
                                          <p:attrName>style.visibility</p:attrName>
                                        </p:attrNameLst>
                                      </p:cBhvr>
                                      <p:to>
                                        <p:strVal val="visible"/>
                                      </p:to>
                                    </p:set>
                                    <p:animEffect transition="in" filter="fade">
                                      <p:cBhvr>
                                        <p:cTn id="14" dur="1000"/>
                                        <p:tgtEl>
                                          <p:spTgt spid="1001475">
                                            <p:txEl>
                                              <p:pRg st="1" end="1"/>
                                            </p:txEl>
                                          </p:spTgt>
                                        </p:tgtEl>
                                      </p:cBhvr>
                                    </p:animEffect>
                                    <p:anim calcmode="lin" valueType="num">
                                      <p:cBhvr>
                                        <p:cTn id="15" dur="1000" fill="hold"/>
                                        <p:tgtEl>
                                          <p:spTgt spid="10014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14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1475">
                                            <p:txEl>
                                              <p:pRg st="2" end="2"/>
                                            </p:txEl>
                                          </p:spTgt>
                                        </p:tgtEl>
                                        <p:attrNameLst>
                                          <p:attrName>style.visibility</p:attrName>
                                        </p:attrNameLst>
                                      </p:cBhvr>
                                      <p:to>
                                        <p:strVal val="visible"/>
                                      </p:to>
                                    </p:set>
                                    <p:animEffect transition="in" filter="fade">
                                      <p:cBhvr>
                                        <p:cTn id="21" dur="1000"/>
                                        <p:tgtEl>
                                          <p:spTgt spid="1001475">
                                            <p:txEl>
                                              <p:pRg st="2" end="2"/>
                                            </p:txEl>
                                          </p:spTgt>
                                        </p:tgtEl>
                                      </p:cBhvr>
                                    </p:animEffect>
                                    <p:anim calcmode="lin" valueType="num">
                                      <p:cBhvr>
                                        <p:cTn id="22" dur="1000" fill="hold"/>
                                        <p:tgtEl>
                                          <p:spTgt spid="10014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01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01475">
                                            <p:txEl>
                                              <p:pRg st="3" end="3"/>
                                            </p:txEl>
                                          </p:spTgt>
                                        </p:tgtEl>
                                        <p:attrNameLst>
                                          <p:attrName>style.visibility</p:attrName>
                                        </p:attrNameLst>
                                      </p:cBhvr>
                                      <p:to>
                                        <p:strVal val="visible"/>
                                      </p:to>
                                    </p:set>
                                    <p:animEffect transition="in" filter="fade">
                                      <p:cBhvr>
                                        <p:cTn id="28" dur="1000"/>
                                        <p:tgtEl>
                                          <p:spTgt spid="1001475">
                                            <p:txEl>
                                              <p:pRg st="3" end="3"/>
                                            </p:txEl>
                                          </p:spTgt>
                                        </p:tgtEl>
                                      </p:cBhvr>
                                    </p:animEffect>
                                    <p:anim calcmode="lin" valueType="num">
                                      <p:cBhvr>
                                        <p:cTn id="29" dur="1000" fill="hold"/>
                                        <p:tgtEl>
                                          <p:spTgt spid="10014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014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01475">
                                            <p:txEl>
                                              <p:pRg st="4" end="4"/>
                                            </p:txEl>
                                          </p:spTgt>
                                        </p:tgtEl>
                                        <p:attrNameLst>
                                          <p:attrName>style.visibility</p:attrName>
                                        </p:attrNameLst>
                                      </p:cBhvr>
                                      <p:to>
                                        <p:strVal val="visible"/>
                                      </p:to>
                                    </p:set>
                                    <p:animEffect transition="in" filter="fade">
                                      <p:cBhvr>
                                        <p:cTn id="35" dur="1000"/>
                                        <p:tgtEl>
                                          <p:spTgt spid="1001475">
                                            <p:txEl>
                                              <p:pRg st="4" end="4"/>
                                            </p:txEl>
                                          </p:spTgt>
                                        </p:tgtEl>
                                      </p:cBhvr>
                                    </p:animEffect>
                                    <p:anim calcmode="lin" valueType="num">
                                      <p:cBhvr>
                                        <p:cTn id="36" dur="1000" fill="hold"/>
                                        <p:tgtEl>
                                          <p:spTgt spid="10014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014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800100"/>
            <a:ext cx="7772400" cy="762000"/>
          </a:xfrm>
        </p:spPr>
        <p:txBody>
          <a:bodyPr/>
          <a:lstStyle/>
          <a:p>
            <a:pPr eaLnBrk="1" hangingPunct="1"/>
            <a:r>
              <a:rPr lang="en-US" smtClean="0"/>
              <a:t>Hitting a Target</a:t>
            </a:r>
          </a:p>
        </p:txBody>
      </p:sp>
      <p:sp>
        <p:nvSpPr>
          <p:cNvPr id="861187" name="Rectangle 3"/>
          <p:cNvSpPr>
            <a:spLocks noGrp="1" noChangeArrowheads="1"/>
          </p:cNvSpPr>
          <p:nvPr>
            <p:ph type="body" idx="1"/>
          </p:nvPr>
        </p:nvSpPr>
        <p:spPr>
          <a:xfrm>
            <a:off x="685800" y="2133600"/>
            <a:ext cx="7772400" cy="4114800"/>
          </a:xfrm>
        </p:spPr>
        <p:txBody>
          <a:bodyPr/>
          <a:lstStyle/>
          <a:p>
            <a:pPr eaLnBrk="1" hangingPunct="1">
              <a:lnSpc>
                <a:spcPct val="80000"/>
              </a:lnSpc>
              <a:buFont typeface="Wingdings" pitchFamily="-64" charset="2"/>
              <a:buChar char="Ø"/>
            </a:pPr>
            <a:r>
              <a:rPr lang="en-US" smtClean="0"/>
              <a:t>If the rifle is fired directly at the target in a horizontal direction, will the bullet hit the center of the target?</a:t>
            </a:r>
          </a:p>
          <a:p>
            <a:pPr eaLnBrk="1" hangingPunct="1">
              <a:lnSpc>
                <a:spcPct val="80000"/>
              </a:lnSpc>
              <a:buFont typeface="Wingdings" pitchFamily="-64" charset="2"/>
              <a:buChar char="Ø"/>
            </a:pPr>
            <a:r>
              <a:rPr lang="en-US" smtClean="0"/>
              <a:t>Does the bullet fall during its flight?</a:t>
            </a:r>
          </a:p>
        </p:txBody>
      </p:sp>
      <p:pic>
        <p:nvPicPr>
          <p:cNvPr id="34820" name="Picture 5" descr="03_17"/>
          <p:cNvPicPr>
            <a:picLocks noChangeAspect="1" noChangeArrowheads="1"/>
          </p:cNvPicPr>
          <p:nvPr/>
        </p:nvPicPr>
        <p:blipFill>
          <a:blip r:embed="rId3" cstate="print"/>
          <a:srcRect/>
          <a:stretch>
            <a:fillRect/>
          </a:stretch>
        </p:blipFill>
        <p:spPr bwMode="auto">
          <a:xfrm>
            <a:off x="152400" y="4419600"/>
            <a:ext cx="8856663" cy="128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animEffect transition="in" filter="fade">
                                      <p:cBhvr>
                                        <p:cTn id="7" dur="1000"/>
                                        <p:tgtEl>
                                          <p:spTgt spid="861187">
                                            <p:txEl>
                                              <p:pRg st="0" end="0"/>
                                            </p:txEl>
                                          </p:spTgt>
                                        </p:tgtEl>
                                      </p:cBhvr>
                                    </p:animEffect>
                                    <p:anim calcmode="lin" valueType="num">
                                      <p:cBhvr>
                                        <p:cTn id="8" dur="1000" fill="hold"/>
                                        <p:tgtEl>
                                          <p:spTgt spid="8611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611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1187">
                                            <p:txEl>
                                              <p:pRg st="1" end="1"/>
                                            </p:txEl>
                                          </p:spTgt>
                                        </p:tgtEl>
                                        <p:attrNameLst>
                                          <p:attrName>style.visibility</p:attrName>
                                        </p:attrNameLst>
                                      </p:cBhvr>
                                      <p:to>
                                        <p:strVal val="visible"/>
                                      </p:to>
                                    </p:set>
                                    <p:animEffect transition="in" filter="fade">
                                      <p:cBhvr>
                                        <p:cTn id="14" dur="1000"/>
                                        <p:tgtEl>
                                          <p:spTgt spid="861187">
                                            <p:txEl>
                                              <p:pRg st="1" end="1"/>
                                            </p:txEl>
                                          </p:spTgt>
                                        </p:tgtEl>
                                      </p:cBhvr>
                                    </p:animEffect>
                                    <p:anim calcmode="lin" valueType="num">
                                      <p:cBhvr>
                                        <p:cTn id="15" dur="1000" fill="hold"/>
                                        <p:tgtEl>
                                          <p:spTgt spid="8611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611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800100"/>
            <a:ext cx="7772400" cy="762000"/>
          </a:xfrm>
        </p:spPr>
        <p:txBody>
          <a:bodyPr/>
          <a:lstStyle/>
          <a:p>
            <a:pPr eaLnBrk="1" hangingPunct="1"/>
            <a:r>
              <a:rPr lang="en-US" smtClean="0"/>
              <a:t>Hitting a Target</a:t>
            </a:r>
          </a:p>
        </p:txBody>
      </p:sp>
      <p:sp>
        <p:nvSpPr>
          <p:cNvPr id="1003523" name="Rectangle 3"/>
          <p:cNvSpPr>
            <a:spLocks noGrp="1" noChangeArrowheads="1"/>
          </p:cNvSpPr>
          <p:nvPr>
            <p:ph type="body" idx="1"/>
          </p:nvPr>
        </p:nvSpPr>
        <p:spPr>
          <a:xfrm>
            <a:off x="685800" y="2133600"/>
            <a:ext cx="7772400" cy="4114800"/>
          </a:xfrm>
        </p:spPr>
        <p:txBody>
          <a:bodyPr/>
          <a:lstStyle/>
          <a:p>
            <a:pPr eaLnBrk="1" hangingPunct="1">
              <a:lnSpc>
                <a:spcPct val="80000"/>
              </a:lnSpc>
              <a:buFont typeface="Wingdings" pitchFamily="-64" charset="2"/>
              <a:buChar char="Ø"/>
            </a:pPr>
            <a:r>
              <a:rPr lang="en-US" smtClean="0"/>
              <a:t>The trajectory depends on the initial velocity.</a:t>
            </a:r>
          </a:p>
          <a:p>
            <a:pPr eaLnBrk="1" hangingPunct="1">
              <a:lnSpc>
                <a:spcPct val="80000"/>
              </a:lnSpc>
              <a:buFont typeface="Wingdings" pitchFamily="-64" charset="2"/>
              <a:buChar char="Ø"/>
            </a:pPr>
            <a:r>
              <a:rPr lang="en-US" smtClean="0"/>
              <a:t>The trajectory depends on the launch angle.</a:t>
            </a:r>
          </a:p>
        </p:txBody>
      </p:sp>
      <p:pic>
        <p:nvPicPr>
          <p:cNvPr id="35844" name="Picture 5" descr="03_18"/>
          <p:cNvPicPr>
            <a:picLocks noChangeAspect="1" noChangeArrowheads="1"/>
          </p:cNvPicPr>
          <p:nvPr/>
        </p:nvPicPr>
        <p:blipFill>
          <a:blip r:embed="rId3" cstate="print"/>
          <a:srcRect/>
          <a:stretch>
            <a:fillRect/>
          </a:stretch>
        </p:blipFill>
        <p:spPr bwMode="auto">
          <a:xfrm>
            <a:off x="152400" y="3886200"/>
            <a:ext cx="8856663" cy="236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23">
                                            <p:txEl>
                                              <p:pRg st="0" end="0"/>
                                            </p:txEl>
                                          </p:spTgt>
                                        </p:tgtEl>
                                        <p:attrNameLst>
                                          <p:attrName>style.visibility</p:attrName>
                                        </p:attrNameLst>
                                      </p:cBhvr>
                                      <p:to>
                                        <p:strVal val="visible"/>
                                      </p:to>
                                    </p:set>
                                    <p:animEffect transition="in" filter="fade">
                                      <p:cBhvr>
                                        <p:cTn id="7" dur="1000"/>
                                        <p:tgtEl>
                                          <p:spTgt spid="1003523">
                                            <p:txEl>
                                              <p:pRg st="0" end="0"/>
                                            </p:txEl>
                                          </p:spTgt>
                                        </p:tgtEl>
                                      </p:cBhvr>
                                    </p:animEffect>
                                    <p:anim calcmode="lin" valueType="num">
                                      <p:cBhvr>
                                        <p:cTn id="8" dur="1000" fill="hold"/>
                                        <p:tgtEl>
                                          <p:spTgt spid="10035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3523">
                                            <p:txEl>
                                              <p:pRg st="1" end="1"/>
                                            </p:txEl>
                                          </p:spTgt>
                                        </p:tgtEl>
                                        <p:attrNameLst>
                                          <p:attrName>style.visibility</p:attrName>
                                        </p:attrNameLst>
                                      </p:cBhvr>
                                      <p:to>
                                        <p:strVal val="visible"/>
                                      </p:to>
                                    </p:set>
                                    <p:animEffect transition="in" filter="fade">
                                      <p:cBhvr>
                                        <p:cTn id="14" dur="1000"/>
                                        <p:tgtEl>
                                          <p:spTgt spid="1003523">
                                            <p:txEl>
                                              <p:pRg st="1" end="1"/>
                                            </p:txEl>
                                          </p:spTgt>
                                        </p:tgtEl>
                                      </p:cBhvr>
                                    </p:animEffect>
                                    <p:anim calcmode="lin" valueType="num">
                                      <p:cBhvr>
                                        <p:cTn id="15" dur="1000" fill="hold"/>
                                        <p:tgtEl>
                                          <p:spTgt spid="10035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35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762000"/>
          </a:xfrm>
        </p:spPr>
        <p:txBody>
          <a:bodyPr/>
          <a:lstStyle/>
          <a:p>
            <a:pPr eaLnBrk="1" hangingPunct="1"/>
            <a:r>
              <a:rPr lang="en-US" smtClean="0"/>
              <a:t>Hitting a Target</a:t>
            </a:r>
          </a:p>
        </p:txBody>
      </p:sp>
      <p:sp>
        <p:nvSpPr>
          <p:cNvPr id="1005571" name="Rectangle 3"/>
          <p:cNvSpPr>
            <a:spLocks noGrp="1" noChangeArrowheads="1"/>
          </p:cNvSpPr>
          <p:nvPr>
            <p:ph type="body" idx="1"/>
          </p:nvPr>
        </p:nvSpPr>
        <p:spPr>
          <a:xfrm>
            <a:off x="685800" y="1295400"/>
            <a:ext cx="7772400" cy="4114800"/>
          </a:xfrm>
        </p:spPr>
        <p:txBody>
          <a:bodyPr/>
          <a:lstStyle/>
          <a:p>
            <a:pPr eaLnBrk="1" hangingPunct="1">
              <a:lnSpc>
                <a:spcPct val="80000"/>
              </a:lnSpc>
              <a:buFont typeface="Wingdings" pitchFamily="-64" charset="2"/>
              <a:buChar char="Ø"/>
            </a:pPr>
            <a:r>
              <a:rPr lang="en-US" smtClean="0"/>
              <a:t>The greatest distance is achieved using an angle close to 45° if the effects of air resistance are negligible.</a:t>
            </a:r>
          </a:p>
        </p:txBody>
      </p:sp>
      <p:pic>
        <p:nvPicPr>
          <p:cNvPr id="36868" name="Picture 5" descr="03_19"/>
          <p:cNvPicPr>
            <a:picLocks noChangeAspect="1" noChangeArrowheads="1"/>
          </p:cNvPicPr>
          <p:nvPr/>
        </p:nvPicPr>
        <p:blipFill>
          <a:blip r:embed="rId3" cstate="print"/>
          <a:srcRect/>
          <a:stretch>
            <a:fillRect/>
          </a:stretch>
        </p:blipFill>
        <p:spPr bwMode="auto">
          <a:xfrm>
            <a:off x="1295400" y="2819400"/>
            <a:ext cx="6781800" cy="3449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animEffect transition="in" filter="fade">
                                      <p:cBhvr>
                                        <p:cTn id="7" dur="1000"/>
                                        <p:tgtEl>
                                          <p:spTgt spid="1005571">
                                            <p:txEl>
                                              <p:pRg st="0" end="0"/>
                                            </p:txEl>
                                          </p:spTgt>
                                        </p:tgtEl>
                                      </p:cBhvr>
                                    </p:animEffect>
                                    <p:anim calcmode="lin" valueType="num">
                                      <p:cBhvr>
                                        <p:cTn id="8" dur="1000" fill="hold"/>
                                        <p:tgtEl>
                                          <p:spTgt spid="1005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55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762000"/>
          </a:xfrm>
        </p:spPr>
        <p:txBody>
          <a:bodyPr/>
          <a:lstStyle/>
          <a:p>
            <a:pPr eaLnBrk="1" hangingPunct="1"/>
            <a:r>
              <a:rPr lang="en-US" smtClean="0"/>
              <a:t>Hitting a Target</a:t>
            </a:r>
          </a:p>
        </p:txBody>
      </p:sp>
      <p:sp>
        <p:nvSpPr>
          <p:cNvPr id="1007619" name="Rectangle 3"/>
          <p:cNvSpPr>
            <a:spLocks noGrp="1" noChangeArrowheads="1"/>
          </p:cNvSpPr>
          <p:nvPr>
            <p:ph type="body" idx="1"/>
          </p:nvPr>
        </p:nvSpPr>
        <p:spPr>
          <a:xfrm>
            <a:off x="685800" y="1066800"/>
            <a:ext cx="7772400" cy="4114800"/>
          </a:xfrm>
        </p:spPr>
        <p:txBody>
          <a:bodyPr/>
          <a:lstStyle/>
          <a:p>
            <a:pPr eaLnBrk="1" hangingPunct="1">
              <a:lnSpc>
                <a:spcPct val="80000"/>
              </a:lnSpc>
              <a:buFont typeface="Wingdings" pitchFamily="-64" charset="2"/>
              <a:buChar char="Ø"/>
            </a:pPr>
            <a:r>
              <a:rPr lang="en-US" smtClean="0"/>
              <a:t>For the lowest angle, the horizontal velocity is much greater than the initial vertical velocity.</a:t>
            </a:r>
          </a:p>
          <a:p>
            <a:pPr lvl="1" eaLnBrk="1" hangingPunct="1">
              <a:lnSpc>
                <a:spcPct val="80000"/>
              </a:lnSpc>
              <a:buFont typeface="Wingdings" pitchFamily="-64" charset="2"/>
              <a:buChar char="Ø"/>
            </a:pPr>
            <a:r>
              <a:rPr lang="en-US" smtClean="0"/>
              <a:t>The ball does not go very high, so its time of flight is short.</a:t>
            </a:r>
          </a:p>
        </p:txBody>
      </p:sp>
      <p:pic>
        <p:nvPicPr>
          <p:cNvPr id="37892" name="Picture 5" descr="03_20"/>
          <p:cNvPicPr>
            <a:picLocks noChangeAspect="1" noChangeArrowheads="1"/>
          </p:cNvPicPr>
          <p:nvPr/>
        </p:nvPicPr>
        <p:blipFill>
          <a:blip r:embed="rId3" cstate="print"/>
          <a:srcRect/>
          <a:stretch>
            <a:fillRect/>
          </a:stretch>
        </p:blipFill>
        <p:spPr bwMode="auto">
          <a:xfrm>
            <a:off x="1219200" y="3429000"/>
            <a:ext cx="6943725" cy="284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Effect transition="in" filter="fade">
                                      <p:cBhvr>
                                        <p:cTn id="7" dur="1000"/>
                                        <p:tgtEl>
                                          <p:spTgt spid="1007619">
                                            <p:txEl>
                                              <p:pRg st="0" end="0"/>
                                            </p:txEl>
                                          </p:spTgt>
                                        </p:tgtEl>
                                      </p:cBhvr>
                                    </p:animEffect>
                                    <p:anim calcmode="lin" valueType="num">
                                      <p:cBhvr>
                                        <p:cTn id="8" dur="1000" fill="hold"/>
                                        <p:tgtEl>
                                          <p:spTgt spid="1007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7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7619">
                                            <p:txEl>
                                              <p:pRg st="1" end="1"/>
                                            </p:txEl>
                                          </p:spTgt>
                                        </p:tgtEl>
                                        <p:attrNameLst>
                                          <p:attrName>style.visibility</p:attrName>
                                        </p:attrNameLst>
                                      </p:cBhvr>
                                      <p:to>
                                        <p:strVal val="visible"/>
                                      </p:to>
                                    </p:set>
                                    <p:animEffect transition="in" filter="fade">
                                      <p:cBhvr>
                                        <p:cTn id="14" dur="1000"/>
                                        <p:tgtEl>
                                          <p:spTgt spid="1007619">
                                            <p:txEl>
                                              <p:pRg st="1" end="1"/>
                                            </p:txEl>
                                          </p:spTgt>
                                        </p:tgtEl>
                                      </p:cBhvr>
                                    </p:animEffect>
                                    <p:anim calcmode="lin" valueType="num">
                                      <p:cBhvr>
                                        <p:cTn id="15" dur="1000" fill="hold"/>
                                        <p:tgtEl>
                                          <p:spTgt spid="1007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76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19"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762000"/>
          </a:xfrm>
        </p:spPr>
        <p:txBody>
          <a:bodyPr/>
          <a:lstStyle/>
          <a:p>
            <a:pPr eaLnBrk="1" hangingPunct="1"/>
            <a:r>
              <a:rPr lang="en-US" smtClean="0"/>
              <a:t>Hitting a Target</a:t>
            </a:r>
          </a:p>
        </p:txBody>
      </p:sp>
      <p:sp>
        <p:nvSpPr>
          <p:cNvPr id="1009667" name="Rectangle 3"/>
          <p:cNvSpPr>
            <a:spLocks noGrp="1" noChangeArrowheads="1"/>
          </p:cNvSpPr>
          <p:nvPr>
            <p:ph type="body" idx="1"/>
          </p:nvPr>
        </p:nvSpPr>
        <p:spPr>
          <a:xfrm>
            <a:off x="685800" y="1066800"/>
            <a:ext cx="7772400" cy="4114800"/>
          </a:xfrm>
        </p:spPr>
        <p:txBody>
          <a:bodyPr/>
          <a:lstStyle/>
          <a:p>
            <a:pPr eaLnBrk="1" hangingPunct="1">
              <a:lnSpc>
                <a:spcPct val="80000"/>
              </a:lnSpc>
              <a:buFont typeface="Wingdings" pitchFamily="-64" charset="2"/>
              <a:buChar char="Ø"/>
            </a:pPr>
            <a:r>
              <a:rPr lang="en-US" smtClean="0"/>
              <a:t>For the highest angle, the initial vertical velocity is much greater than the horizontal velocity.</a:t>
            </a:r>
          </a:p>
          <a:p>
            <a:pPr lvl="1" eaLnBrk="1" hangingPunct="1">
              <a:lnSpc>
                <a:spcPct val="80000"/>
              </a:lnSpc>
              <a:buFont typeface="Wingdings" pitchFamily="-64" charset="2"/>
              <a:buChar char="Ø"/>
            </a:pPr>
            <a:r>
              <a:rPr lang="en-US" smtClean="0"/>
              <a:t>The ball goes higher, so its time of flight is longer, but it does not travel very far horizontally.</a:t>
            </a:r>
          </a:p>
        </p:txBody>
      </p:sp>
      <p:pic>
        <p:nvPicPr>
          <p:cNvPr id="38916" name="Picture 4" descr="03_20"/>
          <p:cNvPicPr>
            <a:picLocks noChangeAspect="1" noChangeArrowheads="1"/>
          </p:cNvPicPr>
          <p:nvPr/>
        </p:nvPicPr>
        <p:blipFill>
          <a:blip r:embed="rId3" cstate="print"/>
          <a:srcRect/>
          <a:stretch>
            <a:fillRect/>
          </a:stretch>
        </p:blipFill>
        <p:spPr bwMode="auto">
          <a:xfrm>
            <a:off x="1219200" y="3429000"/>
            <a:ext cx="6943725" cy="284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animEffect transition="in" filter="fade">
                                      <p:cBhvr>
                                        <p:cTn id="7" dur="1000"/>
                                        <p:tgtEl>
                                          <p:spTgt spid="1009667">
                                            <p:txEl>
                                              <p:pRg st="0" end="0"/>
                                            </p:txEl>
                                          </p:spTgt>
                                        </p:tgtEl>
                                      </p:cBhvr>
                                    </p:animEffect>
                                    <p:anim calcmode="lin" valueType="num">
                                      <p:cBhvr>
                                        <p:cTn id="8" dur="1000" fill="hold"/>
                                        <p:tgtEl>
                                          <p:spTgt spid="1009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9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9667">
                                            <p:txEl>
                                              <p:pRg st="1" end="1"/>
                                            </p:txEl>
                                          </p:spTgt>
                                        </p:tgtEl>
                                        <p:attrNameLst>
                                          <p:attrName>style.visibility</p:attrName>
                                        </p:attrNameLst>
                                      </p:cBhvr>
                                      <p:to>
                                        <p:strVal val="visible"/>
                                      </p:to>
                                    </p:set>
                                    <p:animEffect transition="in" filter="fade">
                                      <p:cBhvr>
                                        <p:cTn id="14" dur="1000"/>
                                        <p:tgtEl>
                                          <p:spTgt spid="1009667">
                                            <p:txEl>
                                              <p:pRg st="1" end="1"/>
                                            </p:txEl>
                                          </p:spTgt>
                                        </p:tgtEl>
                                      </p:cBhvr>
                                    </p:animEffect>
                                    <p:anim calcmode="lin" valueType="num">
                                      <p:cBhvr>
                                        <p:cTn id="15" dur="1000" fill="hold"/>
                                        <p:tgtEl>
                                          <p:spTgt spid="10096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96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762000"/>
          </a:xfrm>
        </p:spPr>
        <p:txBody>
          <a:bodyPr/>
          <a:lstStyle/>
          <a:p>
            <a:pPr eaLnBrk="1" hangingPunct="1"/>
            <a:r>
              <a:rPr lang="en-US" smtClean="0"/>
              <a:t>Hitting a Target</a:t>
            </a:r>
          </a:p>
        </p:txBody>
      </p:sp>
      <p:sp>
        <p:nvSpPr>
          <p:cNvPr id="1011715" name="Rectangle 3"/>
          <p:cNvSpPr>
            <a:spLocks noGrp="1" noChangeArrowheads="1"/>
          </p:cNvSpPr>
          <p:nvPr>
            <p:ph type="body" idx="1"/>
          </p:nvPr>
        </p:nvSpPr>
        <p:spPr>
          <a:xfrm>
            <a:off x="685800" y="1066800"/>
            <a:ext cx="7772400" cy="4114800"/>
          </a:xfrm>
        </p:spPr>
        <p:txBody>
          <a:bodyPr/>
          <a:lstStyle/>
          <a:p>
            <a:pPr eaLnBrk="1" hangingPunct="1">
              <a:lnSpc>
                <a:spcPct val="80000"/>
              </a:lnSpc>
              <a:buFont typeface="Wingdings" pitchFamily="-64" charset="2"/>
              <a:buChar char="Ø"/>
            </a:pPr>
            <a:r>
              <a:rPr lang="en-US" smtClean="0"/>
              <a:t>The intermediate angle of 45° divides the initial velocity equally between the vertical and the horizontal.</a:t>
            </a:r>
          </a:p>
          <a:p>
            <a:pPr lvl="1" eaLnBrk="1" hangingPunct="1">
              <a:lnSpc>
                <a:spcPct val="80000"/>
              </a:lnSpc>
              <a:buFont typeface="Wingdings" pitchFamily="-64" charset="2"/>
              <a:buChar char="Ø"/>
            </a:pPr>
            <a:r>
              <a:rPr lang="en-US" smtClean="0"/>
              <a:t>The ball stays in the air longer than at low angles, but also travels with a greater horizontal velocity than at high angles.</a:t>
            </a:r>
          </a:p>
        </p:txBody>
      </p:sp>
      <p:pic>
        <p:nvPicPr>
          <p:cNvPr id="39940" name="Picture 4" descr="03_20"/>
          <p:cNvPicPr>
            <a:picLocks noChangeAspect="1" noChangeArrowheads="1"/>
          </p:cNvPicPr>
          <p:nvPr/>
        </p:nvPicPr>
        <p:blipFill>
          <a:blip r:embed="rId3" cstate="print"/>
          <a:srcRect/>
          <a:stretch>
            <a:fillRect/>
          </a:stretch>
        </p:blipFill>
        <p:spPr bwMode="auto">
          <a:xfrm>
            <a:off x="1219200" y="3429000"/>
            <a:ext cx="6943725" cy="284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animEffect transition="in" filter="fade">
                                      <p:cBhvr>
                                        <p:cTn id="7" dur="1000"/>
                                        <p:tgtEl>
                                          <p:spTgt spid="1011715">
                                            <p:txEl>
                                              <p:pRg st="0" end="0"/>
                                            </p:txEl>
                                          </p:spTgt>
                                        </p:tgtEl>
                                      </p:cBhvr>
                                    </p:animEffect>
                                    <p:anim calcmode="lin" valueType="num">
                                      <p:cBhvr>
                                        <p:cTn id="8" dur="1000" fill="hold"/>
                                        <p:tgtEl>
                                          <p:spTgt spid="1011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1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11715">
                                            <p:txEl>
                                              <p:pRg st="1" end="1"/>
                                            </p:txEl>
                                          </p:spTgt>
                                        </p:tgtEl>
                                        <p:attrNameLst>
                                          <p:attrName>style.visibility</p:attrName>
                                        </p:attrNameLst>
                                      </p:cBhvr>
                                      <p:to>
                                        <p:strVal val="visible"/>
                                      </p:to>
                                    </p:set>
                                    <p:animEffect transition="in" filter="fade">
                                      <p:cBhvr>
                                        <p:cTn id="14" dur="1000"/>
                                        <p:tgtEl>
                                          <p:spTgt spid="1011715">
                                            <p:txEl>
                                              <p:pRg st="1" end="1"/>
                                            </p:txEl>
                                          </p:spTgt>
                                        </p:tgtEl>
                                      </p:cBhvr>
                                    </p:animEffect>
                                    <p:anim calcmode="lin" valueType="num">
                                      <p:cBhvr>
                                        <p:cTn id="15" dur="1000" fill="hold"/>
                                        <p:tgtEl>
                                          <p:spTgt spid="10117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117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15"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614363"/>
            <a:ext cx="8534400" cy="1311275"/>
          </a:xfrm>
        </p:spPr>
        <p:txBody>
          <a:bodyPr/>
          <a:lstStyle/>
          <a:p>
            <a:pPr eaLnBrk="1" hangingPunct="1"/>
            <a:r>
              <a:rPr lang="en-US" sz="4000" smtClean="0">
                <a:solidFill>
                  <a:srgbClr val="EFFF5D"/>
                </a:solidFill>
                <a:latin typeface="Comic Sans MS" pitchFamily="-64" charset="0"/>
              </a:rPr>
              <a:t>Which free-throw trajectory has the greatest chance of success?</a:t>
            </a:r>
            <a:endParaRPr lang="en-US" smtClean="0"/>
          </a:p>
        </p:txBody>
      </p:sp>
      <p:sp>
        <p:nvSpPr>
          <p:cNvPr id="40963" name="Rectangle 3"/>
          <p:cNvSpPr>
            <a:spLocks noGrp="1" noChangeArrowheads="1"/>
          </p:cNvSpPr>
          <p:nvPr>
            <p:ph type="body" idx="1"/>
          </p:nvPr>
        </p:nvSpPr>
        <p:spPr>
          <a:xfrm>
            <a:off x="457200" y="1905000"/>
            <a:ext cx="7772400" cy="1524000"/>
          </a:xfrm>
        </p:spPr>
        <p:txBody>
          <a:bodyPr/>
          <a:lstStyle/>
          <a:p>
            <a:pPr marL="609600" indent="-609600" eaLnBrk="1" hangingPunct="1">
              <a:lnSpc>
                <a:spcPct val="80000"/>
              </a:lnSpc>
              <a:buClr>
                <a:schemeClr val="tx2"/>
              </a:buClr>
              <a:buFont typeface="Arial" charset="0"/>
              <a:buAutoNum type="alphaLcParenR"/>
            </a:pPr>
            <a:r>
              <a:rPr lang="en-US" sz="2000" smtClean="0">
                <a:latin typeface="Comic Sans MS" pitchFamily="-64" charset="0"/>
              </a:rPr>
              <a:t>upper. </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middle. </a:t>
            </a:r>
          </a:p>
          <a:p>
            <a:pPr marL="609600" indent="-609600" eaLnBrk="1" hangingPunct="1">
              <a:lnSpc>
                <a:spcPct val="80000"/>
              </a:lnSpc>
              <a:buClr>
                <a:schemeClr val="tx2"/>
              </a:buClr>
              <a:buFont typeface="Arial" charset="0"/>
              <a:buAutoNum type="alphaLcParenR"/>
            </a:pPr>
            <a:r>
              <a:rPr lang="en-US" sz="2000" smtClean="0">
                <a:latin typeface="Comic Sans MS" pitchFamily="-64" charset="0"/>
              </a:rPr>
              <a:t>lower.</a:t>
            </a:r>
          </a:p>
        </p:txBody>
      </p:sp>
      <p:sp>
        <p:nvSpPr>
          <p:cNvPr id="1013764" name="Text Box 4"/>
          <p:cNvSpPr txBox="1">
            <a:spLocks noChangeArrowheads="1"/>
          </p:cNvSpPr>
          <p:nvPr/>
        </p:nvSpPr>
        <p:spPr bwMode="auto">
          <a:xfrm>
            <a:off x="228600" y="2895600"/>
            <a:ext cx="3733800" cy="3378200"/>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a:pPr>
            <a:r>
              <a:rPr lang="en-US">
                <a:latin typeface="Arial" charset="0"/>
              </a:rPr>
              <a:t>The upper path is more likely to go thru if the ball player has the same control for either path.</a:t>
            </a:r>
          </a:p>
          <a:p>
            <a:pPr marL="457200" indent="-457200">
              <a:buFont typeface="Arial" charset="0"/>
              <a:buNone/>
            </a:pPr>
            <a:r>
              <a:rPr lang="en-US">
                <a:latin typeface="Arial" charset="0"/>
              </a:rPr>
              <a:t>What factors determine the best trajectory?</a:t>
            </a:r>
          </a:p>
          <a:p>
            <a:pPr marL="457200" indent="-457200"/>
            <a:r>
              <a:rPr lang="en-US">
                <a:latin typeface="Arial" charset="0"/>
              </a:rPr>
              <a:t>Are these factors different for different situations?</a:t>
            </a:r>
          </a:p>
        </p:txBody>
      </p:sp>
      <p:pic>
        <p:nvPicPr>
          <p:cNvPr id="40965" name="Picture 6" descr="epb03_01a"/>
          <p:cNvPicPr>
            <a:picLocks noChangeAspect="1" noChangeArrowheads="1"/>
          </p:cNvPicPr>
          <p:nvPr/>
        </p:nvPicPr>
        <p:blipFill>
          <a:blip r:embed="rId3" cstate="print"/>
          <a:srcRect/>
          <a:stretch>
            <a:fillRect/>
          </a:stretch>
        </p:blipFill>
        <p:spPr bwMode="auto">
          <a:xfrm>
            <a:off x="4114800" y="1963738"/>
            <a:ext cx="5029200" cy="427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13764"/>
                                        </p:tgtEl>
                                        <p:attrNameLst>
                                          <p:attrName>style.visibility</p:attrName>
                                        </p:attrNameLst>
                                      </p:cBhvr>
                                      <p:to>
                                        <p:strVal val="visible"/>
                                      </p:to>
                                    </p:set>
                                    <p:animEffect transition="in" filter="fade">
                                      <p:cBhvr>
                                        <p:cTn id="7" dur="1000"/>
                                        <p:tgtEl>
                                          <p:spTgt spid="1013764"/>
                                        </p:tgtEl>
                                      </p:cBhvr>
                                    </p:animEffect>
                                    <p:anim calcmode="lin" valueType="num">
                                      <p:cBhvr>
                                        <p:cTn id="8" dur="1000" fill="hold"/>
                                        <p:tgtEl>
                                          <p:spTgt spid="1013764"/>
                                        </p:tgtEl>
                                        <p:attrNameLst>
                                          <p:attrName>ppt_x</p:attrName>
                                        </p:attrNameLst>
                                      </p:cBhvr>
                                      <p:tavLst>
                                        <p:tav tm="0">
                                          <p:val>
                                            <p:strVal val="#ppt_x"/>
                                          </p:val>
                                        </p:tav>
                                        <p:tav tm="100000">
                                          <p:val>
                                            <p:strVal val="#ppt_x"/>
                                          </p:val>
                                        </p:tav>
                                      </p:tavLst>
                                    </p:anim>
                                    <p:anim calcmode="lin" valueType="num">
                                      <p:cBhvr>
                                        <p:cTn id="9" dur="900" decel="100000" fill="hold"/>
                                        <p:tgtEl>
                                          <p:spTgt spid="10137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37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1822450"/>
            <a:ext cx="3886200" cy="3140075"/>
          </a:xfrm>
        </p:spPr>
        <p:txBody>
          <a:bodyPr/>
          <a:lstStyle/>
          <a:p>
            <a:pPr eaLnBrk="1" hangingPunct="1"/>
            <a:r>
              <a:rPr lang="en-US" sz="4000" smtClean="0">
                <a:solidFill>
                  <a:srgbClr val="EFFF5D"/>
                </a:solidFill>
                <a:latin typeface="Comic Sans MS" pitchFamily="-64" charset="0"/>
              </a:rPr>
              <a:t>The ball coming straight down has a wider range of possible paths.</a:t>
            </a:r>
            <a:endParaRPr lang="en-US" smtClean="0"/>
          </a:p>
        </p:txBody>
      </p:sp>
      <p:pic>
        <p:nvPicPr>
          <p:cNvPr id="41987" name="Picture 6" descr="epb03_01b"/>
          <p:cNvPicPr>
            <a:picLocks noChangeAspect="1" noChangeArrowheads="1"/>
          </p:cNvPicPr>
          <p:nvPr/>
        </p:nvPicPr>
        <p:blipFill>
          <a:blip r:embed="rId3" cstate="print"/>
          <a:srcRect/>
          <a:stretch>
            <a:fillRect/>
          </a:stretch>
        </p:blipFill>
        <p:spPr bwMode="auto">
          <a:xfrm>
            <a:off x="4216400" y="152400"/>
            <a:ext cx="4927600"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Acceleration Due to Gravity</a:t>
            </a:r>
          </a:p>
        </p:txBody>
      </p:sp>
      <p:sp>
        <p:nvSpPr>
          <p:cNvPr id="852995" name="Rectangle 3"/>
          <p:cNvSpPr>
            <a:spLocks noGrp="1" noChangeArrowheads="1"/>
          </p:cNvSpPr>
          <p:nvPr>
            <p:ph type="body" idx="1"/>
          </p:nvPr>
        </p:nvSpPr>
        <p:spPr/>
        <p:txBody>
          <a:bodyPr/>
          <a:lstStyle/>
          <a:p>
            <a:pPr eaLnBrk="1" hangingPunct="1">
              <a:lnSpc>
                <a:spcPct val="80000"/>
              </a:lnSpc>
            </a:pPr>
            <a:r>
              <a:rPr lang="en-US" sz="2800" smtClean="0"/>
              <a:t>Earth exerts a gravitational force on objects that is attractive (towards Earth’s surface).</a:t>
            </a:r>
          </a:p>
          <a:p>
            <a:pPr eaLnBrk="1" hangingPunct="1">
              <a:lnSpc>
                <a:spcPct val="80000"/>
              </a:lnSpc>
            </a:pPr>
            <a:r>
              <a:rPr lang="en-US" sz="2800" smtClean="0"/>
              <a:t>Near Earth’s surface, this force produces a constant acceleration downward.</a:t>
            </a:r>
          </a:p>
          <a:p>
            <a:pPr lvl="1" eaLnBrk="1" hangingPunct="1">
              <a:lnSpc>
                <a:spcPct val="80000"/>
              </a:lnSpc>
            </a:pPr>
            <a:r>
              <a:rPr lang="en-US" sz="2400" smtClean="0"/>
              <a:t>To measure this acceleration, we need to slow down the action.</a:t>
            </a:r>
          </a:p>
          <a:p>
            <a:pPr lvl="1" eaLnBrk="1" hangingPunct="1">
              <a:lnSpc>
                <a:spcPct val="80000"/>
              </a:lnSpc>
            </a:pPr>
            <a:r>
              <a:rPr lang="en-US" sz="2400" smtClean="0"/>
              <a:t>Galileo was the first to accurately measure this </a:t>
            </a:r>
            <a:r>
              <a:rPr lang="en-US" sz="2400" b="1" i="1" smtClean="0">
                <a:solidFill>
                  <a:schemeClr val="accent1"/>
                </a:solidFill>
              </a:rPr>
              <a:t>acceleration due to gravity</a:t>
            </a:r>
            <a:r>
              <a:rPr lang="en-US" sz="2400" smtClean="0"/>
              <a:t>.</a:t>
            </a:r>
          </a:p>
          <a:p>
            <a:pPr lvl="1" eaLnBrk="1" hangingPunct="1">
              <a:lnSpc>
                <a:spcPct val="80000"/>
              </a:lnSpc>
            </a:pPr>
            <a:r>
              <a:rPr lang="en-US" sz="2400" smtClean="0"/>
              <a:t>By rolling objects down an inclined plane, he slowed the motion enough to establish that the </a:t>
            </a:r>
            <a:r>
              <a:rPr lang="en-US" sz="2400" b="1" i="1" smtClean="0">
                <a:solidFill>
                  <a:schemeClr val="accent1"/>
                </a:solidFill>
              </a:rPr>
              <a:t>gravitational acceleration</a:t>
            </a:r>
            <a:r>
              <a:rPr lang="en-US" sz="2400" smtClean="0"/>
              <a:t> is uniform, or constant with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2995">
                                            <p:txEl>
                                              <p:pRg st="0" end="0"/>
                                            </p:txEl>
                                          </p:spTgt>
                                        </p:tgtEl>
                                        <p:attrNameLst>
                                          <p:attrName>style.visibility</p:attrName>
                                        </p:attrNameLst>
                                      </p:cBhvr>
                                      <p:to>
                                        <p:strVal val="visible"/>
                                      </p:to>
                                    </p:set>
                                    <p:animEffect transition="in" filter="fade">
                                      <p:cBhvr>
                                        <p:cTn id="7" dur="1000"/>
                                        <p:tgtEl>
                                          <p:spTgt spid="852995">
                                            <p:txEl>
                                              <p:pRg st="0" end="0"/>
                                            </p:txEl>
                                          </p:spTgt>
                                        </p:tgtEl>
                                      </p:cBhvr>
                                    </p:animEffect>
                                    <p:anim calcmode="lin" valueType="num">
                                      <p:cBhvr>
                                        <p:cTn id="8" dur="1000" fill="hold"/>
                                        <p:tgtEl>
                                          <p:spTgt spid="852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529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2995">
                                            <p:txEl>
                                              <p:pRg st="1" end="1"/>
                                            </p:txEl>
                                          </p:spTgt>
                                        </p:tgtEl>
                                        <p:attrNameLst>
                                          <p:attrName>style.visibility</p:attrName>
                                        </p:attrNameLst>
                                      </p:cBhvr>
                                      <p:to>
                                        <p:strVal val="visible"/>
                                      </p:to>
                                    </p:set>
                                    <p:animEffect transition="in" filter="fade">
                                      <p:cBhvr>
                                        <p:cTn id="14" dur="1000"/>
                                        <p:tgtEl>
                                          <p:spTgt spid="852995">
                                            <p:txEl>
                                              <p:pRg st="1" end="1"/>
                                            </p:txEl>
                                          </p:spTgt>
                                        </p:tgtEl>
                                      </p:cBhvr>
                                    </p:animEffect>
                                    <p:anim calcmode="lin" valueType="num">
                                      <p:cBhvr>
                                        <p:cTn id="15" dur="1000" fill="hold"/>
                                        <p:tgtEl>
                                          <p:spTgt spid="8529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529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2995">
                                            <p:txEl>
                                              <p:pRg st="2" end="2"/>
                                            </p:txEl>
                                          </p:spTgt>
                                        </p:tgtEl>
                                        <p:attrNameLst>
                                          <p:attrName>style.visibility</p:attrName>
                                        </p:attrNameLst>
                                      </p:cBhvr>
                                      <p:to>
                                        <p:strVal val="visible"/>
                                      </p:to>
                                    </p:set>
                                    <p:animEffect transition="in" filter="fade">
                                      <p:cBhvr>
                                        <p:cTn id="21" dur="1000"/>
                                        <p:tgtEl>
                                          <p:spTgt spid="852995">
                                            <p:txEl>
                                              <p:pRg st="2" end="2"/>
                                            </p:txEl>
                                          </p:spTgt>
                                        </p:tgtEl>
                                      </p:cBhvr>
                                    </p:animEffect>
                                    <p:anim calcmode="lin" valueType="num">
                                      <p:cBhvr>
                                        <p:cTn id="22" dur="1000" fill="hold"/>
                                        <p:tgtEl>
                                          <p:spTgt spid="8529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529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52995">
                                            <p:txEl>
                                              <p:pRg st="3" end="3"/>
                                            </p:txEl>
                                          </p:spTgt>
                                        </p:tgtEl>
                                        <p:attrNameLst>
                                          <p:attrName>style.visibility</p:attrName>
                                        </p:attrNameLst>
                                      </p:cBhvr>
                                      <p:to>
                                        <p:strVal val="visible"/>
                                      </p:to>
                                    </p:set>
                                    <p:animEffect transition="in" filter="fade">
                                      <p:cBhvr>
                                        <p:cTn id="28" dur="1000"/>
                                        <p:tgtEl>
                                          <p:spTgt spid="852995">
                                            <p:txEl>
                                              <p:pRg st="3" end="3"/>
                                            </p:txEl>
                                          </p:spTgt>
                                        </p:tgtEl>
                                      </p:cBhvr>
                                    </p:animEffect>
                                    <p:anim calcmode="lin" valueType="num">
                                      <p:cBhvr>
                                        <p:cTn id="29" dur="1000" fill="hold"/>
                                        <p:tgtEl>
                                          <p:spTgt spid="8529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529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52995">
                                            <p:txEl>
                                              <p:pRg st="4" end="4"/>
                                            </p:txEl>
                                          </p:spTgt>
                                        </p:tgtEl>
                                        <p:attrNameLst>
                                          <p:attrName>style.visibility</p:attrName>
                                        </p:attrNameLst>
                                      </p:cBhvr>
                                      <p:to>
                                        <p:strVal val="visible"/>
                                      </p:to>
                                    </p:set>
                                    <p:animEffect transition="in" filter="fade">
                                      <p:cBhvr>
                                        <p:cTn id="35" dur="1000"/>
                                        <p:tgtEl>
                                          <p:spTgt spid="852995">
                                            <p:txEl>
                                              <p:pRg st="4" end="4"/>
                                            </p:txEl>
                                          </p:spTgt>
                                        </p:tgtEl>
                                      </p:cBhvr>
                                    </p:animEffect>
                                    <p:anim calcmode="lin" valueType="num">
                                      <p:cBhvr>
                                        <p:cTn id="36" dur="1000" fill="hold"/>
                                        <p:tgtEl>
                                          <p:spTgt spid="8529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529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5"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1920875"/>
          </a:xfrm>
        </p:spPr>
        <p:txBody>
          <a:bodyPr/>
          <a:lstStyle/>
          <a:p>
            <a:pPr eaLnBrk="1" hangingPunct="1"/>
            <a:r>
              <a:rPr lang="en-US" sz="4000" smtClean="0">
                <a:solidFill>
                  <a:srgbClr val="EFFF5D"/>
                </a:solidFill>
                <a:latin typeface="Comic Sans MS" pitchFamily="-64" charset="0"/>
              </a:rPr>
              <a:t>An arched shot from farther away stays in the air longer than an arched shot from closer to the basket.</a:t>
            </a:r>
            <a:endParaRPr lang="en-US" smtClean="0"/>
          </a:p>
        </p:txBody>
      </p:sp>
      <p:pic>
        <p:nvPicPr>
          <p:cNvPr id="43011" name="Picture 4" descr="epb03_01c"/>
          <p:cNvPicPr>
            <a:picLocks noChangeAspect="1" noChangeArrowheads="1"/>
          </p:cNvPicPr>
          <p:nvPr/>
        </p:nvPicPr>
        <p:blipFill>
          <a:blip r:embed="rId3" cstate="print"/>
          <a:srcRect/>
          <a:stretch>
            <a:fillRect/>
          </a:stretch>
        </p:blipFill>
        <p:spPr bwMode="auto">
          <a:xfrm>
            <a:off x="3962400" y="1925638"/>
            <a:ext cx="5181600" cy="4343400"/>
          </a:xfrm>
          <a:prstGeom prst="rect">
            <a:avLst/>
          </a:prstGeom>
          <a:noFill/>
          <a:ln w="9525">
            <a:noFill/>
            <a:miter lim="800000"/>
            <a:headEnd/>
            <a:tailEnd/>
          </a:ln>
        </p:spPr>
      </p:pic>
      <p:sp>
        <p:nvSpPr>
          <p:cNvPr id="1017861" name="Text Box 5"/>
          <p:cNvSpPr txBox="1">
            <a:spLocks noChangeArrowheads="1"/>
          </p:cNvSpPr>
          <p:nvPr/>
        </p:nvSpPr>
        <p:spPr bwMode="auto">
          <a:xfrm>
            <a:off x="228600" y="2667000"/>
            <a:ext cx="3733800" cy="2647950"/>
          </a:xfrm>
          <a:prstGeom prst="rect">
            <a:avLst/>
          </a:prstGeom>
          <a:noFill/>
          <a:ln w="9525">
            <a:noFill/>
            <a:miter lim="800000"/>
            <a:headEnd/>
            <a:tailEnd/>
          </a:ln>
        </p:spPr>
        <p:txBody>
          <a:bodyPr>
            <a:spAutoFit/>
          </a:bodyPr>
          <a:lstStyle/>
          <a:p>
            <a:r>
              <a:rPr lang="en-US">
                <a:latin typeface="Arial" charset="0"/>
              </a:rPr>
              <a:t>Away from the basket, flatter trajectories allow more accurate control.</a:t>
            </a:r>
          </a:p>
          <a:p>
            <a:r>
              <a:rPr lang="en-US">
                <a:latin typeface="Arial" charset="0"/>
              </a:rPr>
              <a:t>Spin of the basketball, height of release, and other factors also play a 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17861"/>
                                        </p:tgtEl>
                                        <p:attrNameLst>
                                          <p:attrName>style.visibility</p:attrName>
                                        </p:attrNameLst>
                                      </p:cBhvr>
                                      <p:to>
                                        <p:strVal val="visible"/>
                                      </p:to>
                                    </p:set>
                                    <p:animEffect transition="in" filter="fade">
                                      <p:cBhvr>
                                        <p:cTn id="7" dur="1000"/>
                                        <p:tgtEl>
                                          <p:spTgt spid="1017861"/>
                                        </p:tgtEl>
                                      </p:cBhvr>
                                    </p:animEffect>
                                    <p:anim calcmode="lin" valueType="num">
                                      <p:cBhvr>
                                        <p:cTn id="8" dur="1000" fill="hold"/>
                                        <p:tgtEl>
                                          <p:spTgt spid="1017861"/>
                                        </p:tgtEl>
                                        <p:attrNameLst>
                                          <p:attrName>ppt_x</p:attrName>
                                        </p:attrNameLst>
                                      </p:cBhvr>
                                      <p:tavLst>
                                        <p:tav tm="0">
                                          <p:val>
                                            <p:strVal val="#ppt_x"/>
                                          </p:val>
                                        </p:tav>
                                        <p:tav tm="100000">
                                          <p:val>
                                            <p:strVal val="#ppt_x"/>
                                          </p:val>
                                        </p:tav>
                                      </p:tavLst>
                                    </p:anim>
                                    <p:anim calcmode="lin" valueType="num">
                                      <p:cBhvr>
                                        <p:cTn id="9" dur="900" decel="100000" fill="hold"/>
                                        <p:tgtEl>
                                          <p:spTgt spid="101786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78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6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152400"/>
            <a:ext cx="8534400" cy="1920875"/>
          </a:xfrm>
        </p:spPr>
        <p:txBody>
          <a:bodyPr/>
          <a:lstStyle/>
          <a:p>
            <a:pPr eaLnBrk="1" hangingPunct="1"/>
            <a:r>
              <a:rPr lang="en-US" sz="4000" smtClean="0">
                <a:solidFill>
                  <a:srgbClr val="EFFF5D"/>
                </a:solidFill>
                <a:latin typeface="Comic Sans MS" pitchFamily="-64" charset="0"/>
              </a:rPr>
              <a:t>Which of the two trajectories shown will result in a longer time  for the ball to reach home plate?</a:t>
            </a:r>
            <a:endParaRPr lang="en-US" smtClean="0"/>
          </a:p>
        </p:txBody>
      </p:sp>
      <p:sp>
        <p:nvSpPr>
          <p:cNvPr id="44035" name="Rectangle 3"/>
          <p:cNvSpPr>
            <a:spLocks noGrp="1" noChangeArrowheads="1"/>
          </p:cNvSpPr>
          <p:nvPr>
            <p:ph type="body" idx="1"/>
          </p:nvPr>
        </p:nvSpPr>
        <p:spPr>
          <a:xfrm>
            <a:off x="152400" y="2362200"/>
            <a:ext cx="4343400" cy="1524000"/>
          </a:xfrm>
        </p:spPr>
        <p:txBody>
          <a:bodyPr/>
          <a:lstStyle/>
          <a:p>
            <a:pPr marL="609600" indent="-609600" eaLnBrk="1" hangingPunct="1">
              <a:buClr>
                <a:schemeClr val="tx2"/>
              </a:buClr>
              <a:buFont typeface="Arial" charset="0"/>
              <a:buAutoNum type="alphaLcParenR"/>
            </a:pPr>
            <a:r>
              <a:rPr lang="en-US" sz="2000" smtClean="0">
                <a:latin typeface="Comic Sans MS" pitchFamily="-64" charset="0"/>
              </a:rPr>
              <a:t>The higher trajectory.</a:t>
            </a:r>
          </a:p>
          <a:p>
            <a:pPr marL="609600" indent="-609600" eaLnBrk="1" hangingPunct="1">
              <a:buClr>
                <a:schemeClr val="tx2"/>
              </a:buClr>
              <a:buFont typeface="Arial" charset="0"/>
              <a:buAutoNum type="alphaLcParenR"/>
            </a:pPr>
            <a:r>
              <a:rPr lang="en-US" sz="2000" smtClean="0">
                <a:latin typeface="Comic Sans MS" pitchFamily="-64" charset="0"/>
              </a:rPr>
              <a:t>The lower trajectory.</a:t>
            </a:r>
          </a:p>
          <a:p>
            <a:pPr marL="609600" indent="-609600" eaLnBrk="1" hangingPunct="1">
              <a:buClr>
                <a:schemeClr val="tx2"/>
              </a:buClr>
              <a:buFont typeface="Arial" charset="0"/>
              <a:buAutoNum type="alphaLcParenR"/>
            </a:pPr>
            <a:r>
              <a:rPr lang="en-US" sz="2000" smtClean="0">
                <a:latin typeface="Comic Sans MS" pitchFamily="-64" charset="0"/>
              </a:rPr>
              <a:t>They will take the same time.</a:t>
            </a:r>
            <a:endParaRPr lang="en-US" sz="2400" smtClean="0">
              <a:latin typeface="Comic Sans MS" pitchFamily="-64" charset="0"/>
            </a:endParaRPr>
          </a:p>
        </p:txBody>
      </p:sp>
      <p:sp>
        <p:nvSpPr>
          <p:cNvPr id="836612" name="Text Box 4"/>
          <p:cNvSpPr txBox="1">
            <a:spLocks noChangeArrowheads="1"/>
          </p:cNvSpPr>
          <p:nvPr/>
        </p:nvSpPr>
        <p:spPr bwMode="auto">
          <a:xfrm>
            <a:off x="4419600" y="2209800"/>
            <a:ext cx="4724400" cy="1616075"/>
          </a:xfrm>
          <a:prstGeom prst="rect">
            <a:avLst/>
          </a:prstGeom>
          <a:noFill/>
          <a:ln w="9525">
            <a:noFill/>
            <a:miter lim="800000"/>
            <a:headEnd/>
            <a:tailEnd/>
          </a:ln>
        </p:spPr>
        <p:txBody>
          <a:bodyPr>
            <a:spAutoFit/>
          </a:bodyPr>
          <a:lstStyle/>
          <a:p>
            <a:pPr marL="457200" indent="-457200">
              <a:buClr>
                <a:schemeClr val="tx2"/>
              </a:buClr>
              <a:buSzPct val="85000"/>
              <a:buFont typeface="Arial" charset="0"/>
              <a:buAutoNum type="alphaLcParenR"/>
            </a:pPr>
            <a:r>
              <a:rPr lang="en-US" sz="2000">
                <a:latin typeface="Arial" charset="0"/>
              </a:rPr>
              <a:t>The higher trajectory takes longer.  The time of flight is determined by the initial vertical velocity component which also determines the maximum height reached.</a:t>
            </a:r>
            <a:endParaRPr lang="en-US">
              <a:latin typeface="Arial" charset="0"/>
            </a:endParaRPr>
          </a:p>
        </p:txBody>
      </p:sp>
      <p:pic>
        <p:nvPicPr>
          <p:cNvPr id="44037" name="Picture 6" descr="03_p054b"/>
          <p:cNvPicPr>
            <a:picLocks noChangeAspect="1" noChangeArrowheads="1"/>
          </p:cNvPicPr>
          <p:nvPr/>
        </p:nvPicPr>
        <p:blipFill>
          <a:blip r:embed="rId3" cstate="print"/>
          <a:srcRect/>
          <a:stretch>
            <a:fillRect/>
          </a:stretch>
        </p:blipFill>
        <p:spPr bwMode="auto">
          <a:xfrm>
            <a:off x="152400" y="4114800"/>
            <a:ext cx="8856663" cy="2168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36612"/>
                                        </p:tgtEl>
                                        <p:attrNameLst>
                                          <p:attrName>style.visibility</p:attrName>
                                        </p:attrNameLst>
                                      </p:cBhvr>
                                      <p:to>
                                        <p:strVal val="visible"/>
                                      </p:to>
                                    </p:set>
                                    <p:anim from="(-#ppt_w/2)" to="(#ppt_x)" calcmode="lin" valueType="num">
                                      <p:cBhvr>
                                        <p:cTn id="7" dur="600" fill="hold">
                                          <p:stCondLst>
                                            <p:cond delay="0"/>
                                          </p:stCondLst>
                                        </p:cTn>
                                        <p:tgtEl>
                                          <p:spTgt spid="836612"/>
                                        </p:tgtEl>
                                        <p:attrNameLst>
                                          <p:attrName>ppt_x</p:attrName>
                                        </p:attrNameLst>
                                      </p:cBhvr>
                                    </p:anim>
                                    <p:anim from="0" to="-1.0" calcmode="lin" valueType="num">
                                      <p:cBhvr>
                                        <p:cTn id="8" dur="200" decel="50000" autoRev="1" fill="hold">
                                          <p:stCondLst>
                                            <p:cond delay="600"/>
                                          </p:stCondLst>
                                        </p:cTn>
                                        <p:tgtEl>
                                          <p:spTgt spid="836612"/>
                                        </p:tgtEl>
                                        <p:attrNameLst>
                                          <p:attrName>xshear</p:attrName>
                                        </p:attrNameLst>
                                      </p:cBhvr>
                                    </p:anim>
                                    <p:animScale>
                                      <p:cBhvr>
                                        <p:cTn id="9" dur="200" decel="100000" autoRev="1" fill="hold">
                                          <p:stCondLst>
                                            <p:cond delay="600"/>
                                          </p:stCondLst>
                                        </p:cTn>
                                        <p:tgtEl>
                                          <p:spTgt spid="836612"/>
                                        </p:tgtEl>
                                      </p:cBhvr>
                                      <p:from x="100000" y="100000"/>
                                      <p:to x="80000" y="100000"/>
                                    </p:animScale>
                                    <p:anim by="(#ppt_h/3+#ppt_w*0.1)" calcmode="lin" valueType="num">
                                      <p:cBhvr additive="sum">
                                        <p:cTn id="10" dur="200" decel="100000" autoRev="1" fill="hold">
                                          <p:stCondLst>
                                            <p:cond delay="600"/>
                                          </p:stCondLst>
                                        </p:cTn>
                                        <p:tgtEl>
                                          <p:spTgt spid="8366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685800" y="152400"/>
            <a:ext cx="7772400" cy="1431925"/>
          </a:xfrm>
        </p:spPr>
        <p:txBody>
          <a:bodyPr/>
          <a:lstStyle/>
          <a:p>
            <a:pPr eaLnBrk="1" hangingPunct="1"/>
            <a:r>
              <a:rPr lang="en-US" smtClean="0"/>
              <a:t>Inclined Plane Experiment</a:t>
            </a:r>
            <a:endParaRPr lang="en-CA" smtClean="0"/>
          </a:p>
        </p:txBody>
      </p:sp>
      <p:sp>
        <p:nvSpPr>
          <p:cNvPr id="783364" name="Text Box 4"/>
          <p:cNvSpPr txBox="1">
            <a:spLocks noChangeArrowheads="1"/>
          </p:cNvSpPr>
          <p:nvPr/>
        </p:nvSpPr>
        <p:spPr bwMode="auto">
          <a:xfrm>
            <a:off x="304800" y="1828800"/>
            <a:ext cx="8534400" cy="1373188"/>
          </a:xfrm>
          <a:prstGeom prst="rect">
            <a:avLst/>
          </a:prstGeom>
          <a:noFill/>
          <a:ln w="9525">
            <a:noFill/>
            <a:miter lim="800000"/>
            <a:headEnd/>
            <a:tailEnd/>
          </a:ln>
        </p:spPr>
        <p:txBody>
          <a:bodyPr>
            <a:spAutoFit/>
          </a:bodyPr>
          <a:lstStyle/>
          <a:p>
            <a:pPr>
              <a:buClr>
                <a:schemeClr val="folHlink"/>
              </a:buClr>
              <a:buFont typeface="Wingdings" pitchFamily="-64" charset="2"/>
              <a:buChar char="Ø"/>
            </a:pPr>
            <a:r>
              <a:rPr lang="en-US" sz="2800">
                <a:latin typeface="Arial" charset="0"/>
              </a:rPr>
              <a:t>Does the marble pick up speed as it rolls?</a:t>
            </a:r>
          </a:p>
          <a:p>
            <a:pPr>
              <a:buClr>
                <a:schemeClr val="folHlink"/>
              </a:buClr>
              <a:buFont typeface="Wingdings" pitchFamily="-64" charset="2"/>
              <a:buChar char="Ø"/>
            </a:pPr>
            <a:r>
              <a:rPr lang="en-US" sz="2800">
                <a:latin typeface="Arial" charset="0"/>
              </a:rPr>
              <a:t>Is it moving faster at the bottom of the incline than it was halfway down?</a:t>
            </a:r>
          </a:p>
        </p:txBody>
      </p:sp>
      <p:pic>
        <p:nvPicPr>
          <p:cNvPr id="11268" name="Picture 6" descr="03_02"/>
          <p:cNvPicPr>
            <a:picLocks noChangeAspect="1" noChangeArrowheads="1"/>
          </p:cNvPicPr>
          <p:nvPr/>
        </p:nvPicPr>
        <p:blipFill>
          <a:blip r:embed="rId3" cstate="print"/>
          <a:srcRect/>
          <a:stretch>
            <a:fillRect/>
          </a:stretch>
        </p:blipFill>
        <p:spPr bwMode="auto">
          <a:xfrm>
            <a:off x="4114800" y="2895600"/>
            <a:ext cx="4873625" cy="331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83364">
                                            <p:txEl>
                                              <p:pRg st="0" end="0"/>
                                            </p:txEl>
                                          </p:spTgt>
                                        </p:tgtEl>
                                        <p:attrNameLst>
                                          <p:attrName>style.visibility</p:attrName>
                                        </p:attrNameLst>
                                      </p:cBhvr>
                                      <p:to>
                                        <p:strVal val="visible"/>
                                      </p:to>
                                    </p:set>
                                    <p:animEffect transition="in" filter="barn(inHorizontal)">
                                      <p:cBhvr>
                                        <p:cTn id="7" dur="500"/>
                                        <p:tgtEl>
                                          <p:spTgt spid="783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83364">
                                            <p:txEl>
                                              <p:pRg st="1" end="1"/>
                                            </p:txEl>
                                          </p:spTgt>
                                        </p:tgtEl>
                                        <p:attrNameLst>
                                          <p:attrName>style.visibility</p:attrName>
                                        </p:attrNameLst>
                                      </p:cBhvr>
                                      <p:to>
                                        <p:strVal val="visible"/>
                                      </p:to>
                                    </p:set>
                                    <p:animEffect transition="in" filter="barn(inHorizontal)">
                                      <p:cBhvr>
                                        <p:cTn id="12" dur="500"/>
                                        <p:tgtEl>
                                          <p:spTgt spid="7833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2" name="Rectangle 4"/>
          <p:cNvSpPr>
            <a:spLocks noGrp="1" noChangeArrowheads="1"/>
          </p:cNvSpPr>
          <p:nvPr>
            <p:ph type="body" sz="half" idx="2"/>
          </p:nvPr>
        </p:nvSpPr>
        <p:spPr>
          <a:xfrm>
            <a:off x="3962400" y="304800"/>
            <a:ext cx="5181600" cy="6248400"/>
          </a:xfrm>
        </p:spPr>
        <p:txBody>
          <a:bodyPr/>
          <a:lstStyle/>
          <a:p>
            <a:pPr eaLnBrk="1" hangingPunct="1"/>
            <a:r>
              <a:rPr lang="en-US" sz="2800" smtClean="0"/>
              <a:t>Flashes of a stroboscope illuminate a falling ball at equal time intervals.</a:t>
            </a:r>
          </a:p>
          <a:p>
            <a:pPr eaLnBrk="1" hangingPunct="1"/>
            <a:r>
              <a:rPr lang="en-US" sz="2800" smtClean="0"/>
              <a:t>Distance covered in successive time intervals increases regularly.</a:t>
            </a:r>
          </a:p>
          <a:p>
            <a:pPr eaLnBrk="1" hangingPunct="1"/>
            <a:r>
              <a:rPr lang="en-US" sz="2800" smtClean="0"/>
              <a:t>Since distance covered in equal time intervals is increasing, the velocity must be increasing.</a:t>
            </a:r>
          </a:p>
        </p:txBody>
      </p:sp>
      <p:pic>
        <p:nvPicPr>
          <p:cNvPr id="12291" name="Picture 5" descr="03_03"/>
          <p:cNvPicPr>
            <a:picLocks noChangeAspect="1" noChangeArrowheads="1"/>
          </p:cNvPicPr>
          <p:nvPr>
            <p:ph sz="half" idx="1"/>
          </p:nvPr>
        </p:nvPicPr>
        <p:blipFill>
          <a:blip r:embed="rId3" cstate="print"/>
          <a:srcRect/>
          <a:stretch>
            <a:fillRect/>
          </a:stretch>
        </p:blipFill>
        <p:spPr>
          <a:xfrm>
            <a:off x="0" y="152400"/>
            <a:ext cx="3844925" cy="6096000"/>
          </a:xfr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9492">
                                            <p:txEl>
                                              <p:pRg st="0" end="0"/>
                                            </p:txEl>
                                          </p:spTgt>
                                        </p:tgtEl>
                                        <p:attrNameLst>
                                          <p:attrName>style.visibility</p:attrName>
                                        </p:attrNameLst>
                                      </p:cBhvr>
                                      <p:to>
                                        <p:strVal val="visible"/>
                                      </p:to>
                                    </p:set>
                                    <p:animEffect transition="in" filter="fade">
                                      <p:cBhvr>
                                        <p:cTn id="7" dur="500"/>
                                        <p:tgtEl>
                                          <p:spTgt spid="9594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9492">
                                            <p:txEl>
                                              <p:pRg st="1" end="1"/>
                                            </p:txEl>
                                          </p:spTgt>
                                        </p:tgtEl>
                                        <p:attrNameLst>
                                          <p:attrName>style.visibility</p:attrName>
                                        </p:attrNameLst>
                                      </p:cBhvr>
                                      <p:to>
                                        <p:strVal val="visible"/>
                                      </p:to>
                                    </p:set>
                                    <p:animEffect transition="in" filter="fade">
                                      <p:cBhvr>
                                        <p:cTn id="12" dur="500"/>
                                        <p:tgtEl>
                                          <p:spTgt spid="9594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9492">
                                            <p:txEl>
                                              <p:pRg st="2" end="2"/>
                                            </p:txEl>
                                          </p:spTgt>
                                        </p:tgtEl>
                                        <p:attrNameLst>
                                          <p:attrName>style.visibility</p:attrName>
                                        </p:attrNameLst>
                                      </p:cBhvr>
                                      <p:to>
                                        <p:strVal val="visible"/>
                                      </p:to>
                                    </p:set>
                                    <p:animEffect transition="in" filter="fade">
                                      <p:cBhvr>
                                        <p:cTn id="17" dur="500"/>
                                        <p:tgtEl>
                                          <p:spTgt spid="9594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body" sz="half" idx="2"/>
          </p:nvPr>
        </p:nvSpPr>
        <p:spPr>
          <a:xfrm>
            <a:off x="3962400" y="304800"/>
            <a:ext cx="5181600" cy="6248400"/>
          </a:xfrm>
        </p:spPr>
        <p:txBody>
          <a:bodyPr/>
          <a:lstStyle/>
          <a:p>
            <a:pPr eaLnBrk="1" hangingPunct="1"/>
            <a:r>
              <a:rPr lang="en-US" sz="2800" smtClean="0"/>
              <a:t>Average velocity for a time interval is given by dividing the distance traveled in that time interval by the time of the interval.</a:t>
            </a:r>
          </a:p>
          <a:p>
            <a:pPr eaLnBrk="1" hangingPunct="1"/>
            <a:r>
              <a:rPr lang="en-US" sz="2800" smtClean="0"/>
              <a:t>For example, between the 2</a:t>
            </a:r>
            <a:r>
              <a:rPr lang="en-US" sz="2800" baseline="30000" smtClean="0"/>
              <a:t>nd</a:t>
            </a:r>
            <a:r>
              <a:rPr lang="en-US" sz="2800" smtClean="0"/>
              <a:t> and 3</a:t>
            </a:r>
            <a:r>
              <a:rPr lang="en-US" sz="2800" baseline="30000" smtClean="0"/>
              <a:t>rd</a:t>
            </a:r>
            <a:r>
              <a:rPr lang="en-US" sz="2800" smtClean="0"/>
              <a:t> flashes, the ball travels a distance of</a:t>
            </a:r>
          </a:p>
          <a:p>
            <a:pPr eaLnBrk="1" hangingPunct="1">
              <a:buFont typeface="Wingdings" pitchFamily="-64" charset="2"/>
              <a:buNone/>
            </a:pPr>
            <a:r>
              <a:rPr lang="en-US" sz="2800" smtClean="0"/>
              <a:t>	</a:t>
            </a:r>
            <a:r>
              <a:rPr lang="en-US" sz="2800" smtClean="0">
                <a:solidFill>
                  <a:srgbClr val="FFBF8A"/>
                </a:solidFill>
              </a:rPr>
              <a:t>4.8 cm - 1.2 cm = 3.6 cm</a:t>
            </a:r>
            <a:r>
              <a:rPr lang="en-US" sz="2800" smtClean="0"/>
              <a:t> </a:t>
            </a:r>
          </a:p>
          <a:p>
            <a:pPr eaLnBrk="1" hangingPunct="1">
              <a:buFont typeface="Wingdings" pitchFamily="-64" charset="2"/>
              <a:buNone/>
            </a:pPr>
            <a:r>
              <a:rPr lang="en-US" sz="2800" smtClean="0"/>
              <a:t>	in a time of </a:t>
            </a:r>
            <a:r>
              <a:rPr lang="en-US" sz="2800" smtClean="0">
                <a:solidFill>
                  <a:srgbClr val="FFBF8A"/>
                </a:solidFill>
              </a:rPr>
              <a:t>0.05 s</a:t>
            </a:r>
            <a:r>
              <a:rPr lang="en-US" sz="2800" smtClean="0"/>
              <a:t>:</a:t>
            </a:r>
          </a:p>
        </p:txBody>
      </p:sp>
      <p:pic>
        <p:nvPicPr>
          <p:cNvPr id="1028" name="Picture 3" descr="03_03"/>
          <p:cNvPicPr>
            <a:picLocks noChangeAspect="1" noChangeArrowheads="1"/>
          </p:cNvPicPr>
          <p:nvPr>
            <p:ph sz="half" idx="1"/>
          </p:nvPr>
        </p:nvPicPr>
        <p:blipFill>
          <a:blip r:embed="rId4" cstate="print"/>
          <a:srcRect/>
          <a:stretch>
            <a:fillRect/>
          </a:stretch>
        </p:blipFill>
        <p:spPr>
          <a:xfrm>
            <a:off x="0" y="152400"/>
            <a:ext cx="3844925" cy="6096000"/>
          </a:xfrm>
        </p:spPr>
      </p:pic>
      <p:graphicFrame>
        <p:nvGraphicFramePr>
          <p:cNvPr id="1025024" name="Object 0"/>
          <p:cNvGraphicFramePr>
            <a:graphicFrameLocks noChangeAspect="1"/>
          </p:cNvGraphicFramePr>
          <p:nvPr/>
        </p:nvGraphicFramePr>
        <p:xfrm>
          <a:off x="5181600" y="4648200"/>
          <a:ext cx="2676525" cy="739775"/>
        </p:xfrm>
        <a:graphic>
          <a:graphicData uri="http://schemas.openxmlformats.org/presentationml/2006/ole">
            <p:oleObj spid="_x0000_s1026" name="Equation" r:id="rId5" imgW="1333500" imgH="368300" progId="Equation.3">
              <p:embed/>
            </p:oleObj>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0514">
                                            <p:txEl>
                                              <p:pRg st="0" end="0"/>
                                            </p:txEl>
                                          </p:spTgt>
                                        </p:tgtEl>
                                        <p:attrNameLst>
                                          <p:attrName>style.visibility</p:attrName>
                                        </p:attrNameLst>
                                      </p:cBhvr>
                                      <p:to>
                                        <p:strVal val="visible"/>
                                      </p:to>
                                    </p:set>
                                    <p:animEffect transition="in" filter="fade">
                                      <p:cBhvr>
                                        <p:cTn id="7" dur="500"/>
                                        <p:tgtEl>
                                          <p:spTgt spid="960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0514">
                                            <p:txEl>
                                              <p:pRg st="1" end="1"/>
                                            </p:txEl>
                                          </p:spTgt>
                                        </p:tgtEl>
                                        <p:attrNameLst>
                                          <p:attrName>style.visibility</p:attrName>
                                        </p:attrNameLst>
                                      </p:cBhvr>
                                      <p:to>
                                        <p:strVal val="visible"/>
                                      </p:to>
                                    </p:set>
                                    <p:animEffect transition="in" filter="fade">
                                      <p:cBhvr>
                                        <p:cTn id="12" dur="500"/>
                                        <p:tgtEl>
                                          <p:spTgt spid="9605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0514">
                                            <p:txEl>
                                              <p:pRg st="2" end="2"/>
                                            </p:txEl>
                                          </p:spTgt>
                                        </p:tgtEl>
                                        <p:attrNameLst>
                                          <p:attrName>style.visibility</p:attrName>
                                        </p:attrNameLst>
                                      </p:cBhvr>
                                      <p:to>
                                        <p:strVal val="visible"/>
                                      </p:to>
                                    </p:set>
                                    <p:animEffect transition="in" filter="fade">
                                      <p:cBhvr>
                                        <p:cTn id="17" dur="500"/>
                                        <p:tgtEl>
                                          <p:spTgt spid="9605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0514">
                                            <p:txEl>
                                              <p:pRg st="3" end="3"/>
                                            </p:txEl>
                                          </p:spTgt>
                                        </p:tgtEl>
                                        <p:attrNameLst>
                                          <p:attrName>style.visibility</p:attrName>
                                        </p:attrNameLst>
                                      </p:cBhvr>
                                      <p:to>
                                        <p:strVal val="visible"/>
                                      </p:to>
                                    </p:set>
                                    <p:animEffect transition="in" filter="fade">
                                      <p:cBhvr>
                                        <p:cTn id="22" dur="500"/>
                                        <p:tgtEl>
                                          <p:spTgt spid="9605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25024"/>
                                        </p:tgtEl>
                                        <p:attrNameLst>
                                          <p:attrName>style.visibility</p:attrName>
                                        </p:attrNameLst>
                                      </p:cBhvr>
                                      <p:to>
                                        <p:strVal val="visible"/>
                                      </p:to>
                                    </p:set>
                                    <p:animEffect transition="in" filter="plus(in)">
                                      <p:cBhvr>
                                        <p:cTn id="27" dur="500"/>
                                        <p:tgtEl>
                                          <p:spTgt spid="1025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1538" name="Rectangle 2"/>
          <p:cNvSpPr>
            <a:spLocks noGrp="1" noChangeArrowheads="1"/>
          </p:cNvSpPr>
          <p:nvPr>
            <p:ph type="body" sz="half" idx="2"/>
          </p:nvPr>
        </p:nvSpPr>
        <p:spPr>
          <a:xfrm>
            <a:off x="3962400" y="304800"/>
            <a:ext cx="5181600" cy="6248400"/>
          </a:xfrm>
        </p:spPr>
        <p:txBody>
          <a:bodyPr/>
          <a:lstStyle/>
          <a:p>
            <a:pPr eaLnBrk="1" hangingPunct="1"/>
            <a:r>
              <a:rPr lang="en-US" sz="2800" smtClean="0"/>
              <a:t>The velocity values steadily increase.</a:t>
            </a:r>
          </a:p>
        </p:txBody>
      </p:sp>
      <p:pic>
        <p:nvPicPr>
          <p:cNvPr id="13315" name="Picture 3" descr="03_03"/>
          <p:cNvPicPr>
            <a:picLocks noChangeAspect="1" noChangeArrowheads="1"/>
          </p:cNvPicPr>
          <p:nvPr>
            <p:ph sz="half" idx="1"/>
          </p:nvPr>
        </p:nvPicPr>
        <p:blipFill>
          <a:blip r:embed="rId3" cstate="print"/>
          <a:srcRect/>
          <a:stretch>
            <a:fillRect/>
          </a:stretch>
        </p:blipFill>
        <p:spPr>
          <a:xfrm>
            <a:off x="0" y="152400"/>
            <a:ext cx="3844925" cy="6096000"/>
          </a:xfrm>
        </p:spPr>
      </p:pic>
      <p:graphicFrame>
        <p:nvGraphicFramePr>
          <p:cNvPr id="961693" name="Group 157"/>
          <p:cNvGraphicFramePr>
            <a:graphicFrameLocks noGrp="1"/>
          </p:cNvGraphicFramePr>
          <p:nvPr/>
        </p:nvGraphicFramePr>
        <p:xfrm>
          <a:off x="4114800" y="2057400"/>
          <a:ext cx="4800600" cy="3291840"/>
        </p:xfrm>
        <a:graphic>
          <a:graphicData uri="http://schemas.openxmlformats.org/drawingml/2006/table">
            <a:tbl>
              <a:tblPr/>
              <a:tblGrid>
                <a:gridCol w="1143000"/>
                <a:gridCol w="1371600"/>
                <a:gridCol w="2286000"/>
              </a:tblGrid>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Average velocity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0.05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1.2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24 cm/s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0.10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4.8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72 cm/s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0.15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11.0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124 cm/s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0.20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19.7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174 cm/s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0.25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30.6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218 cm/s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0.30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44.0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268 cm/s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0.35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60.0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folHlink"/>
                        </a:buClr>
                        <a:buSzPct val="85000"/>
                        <a:buFont typeface="Wingdings" pitchFamily="-64" charset="2"/>
                        <a:buNone/>
                        <a:tabLst/>
                      </a:pPr>
                      <a:r>
                        <a:rPr kumimoji="0" lang="en-US" sz="2000" b="0" i="0" u="none" strike="noStrike" cap="none" normalizeH="0" baseline="0" smtClean="0">
                          <a:ln>
                            <a:noFill/>
                          </a:ln>
                          <a:solidFill>
                            <a:schemeClr val="tx1"/>
                          </a:solidFill>
                          <a:effectLst/>
                          <a:latin typeface="Arial" charset="0"/>
                        </a:rPr>
                        <a:t>320 cm/s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1538">
                                            <p:txEl>
                                              <p:pRg st="0" end="0"/>
                                            </p:txEl>
                                          </p:spTgt>
                                        </p:tgtEl>
                                        <p:attrNameLst>
                                          <p:attrName>style.visibility</p:attrName>
                                        </p:attrNameLst>
                                      </p:cBhvr>
                                      <p:to>
                                        <p:strVal val="visible"/>
                                      </p:to>
                                    </p:set>
                                    <p:animEffect transition="in" filter="fade">
                                      <p:cBhvr>
                                        <p:cTn id="7" dur="500"/>
                                        <p:tgtEl>
                                          <p:spTgt spid="961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61693"/>
                                        </p:tgtEl>
                                        <p:attrNameLst>
                                          <p:attrName>style.visibility</p:attrName>
                                        </p:attrNameLst>
                                      </p:cBhvr>
                                      <p:to>
                                        <p:strVal val="visible"/>
                                      </p:to>
                                    </p:set>
                                    <p:animEffect transition="in" filter="wipe(up)">
                                      <p:cBhvr>
                                        <p:cTn id="12" dur="500"/>
                                        <p:tgtEl>
                                          <p:spTgt spid="96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3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body" sz="half" idx="2"/>
          </p:nvPr>
        </p:nvSpPr>
        <p:spPr>
          <a:xfrm>
            <a:off x="3962400" y="304800"/>
            <a:ext cx="5181600" cy="6248400"/>
          </a:xfrm>
        </p:spPr>
        <p:txBody>
          <a:bodyPr/>
          <a:lstStyle/>
          <a:p>
            <a:pPr eaLnBrk="1" hangingPunct="1"/>
            <a:r>
              <a:rPr lang="en-US" sz="2800" smtClean="0"/>
              <a:t>The velocity values steadily increase.</a:t>
            </a:r>
          </a:p>
          <a:p>
            <a:pPr lvl="1" eaLnBrk="1" hangingPunct="1"/>
            <a:r>
              <a:rPr lang="en-US" sz="2400" smtClean="0"/>
              <a:t>Each point is plotted at the midpoint between the two times.</a:t>
            </a:r>
          </a:p>
        </p:txBody>
      </p:sp>
      <p:pic>
        <p:nvPicPr>
          <p:cNvPr id="14339" name="Picture 3" descr="03_03"/>
          <p:cNvPicPr>
            <a:picLocks noChangeAspect="1" noChangeArrowheads="1"/>
          </p:cNvPicPr>
          <p:nvPr>
            <p:ph sz="half" idx="1"/>
          </p:nvPr>
        </p:nvPicPr>
        <p:blipFill>
          <a:blip r:embed="rId3" cstate="print"/>
          <a:srcRect/>
          <a:stretch>
            <a:fillRect/>
          </a:stretch>
        </p:blipFill>
        <p:spPr>
          <a:xfrm>
            <a:off x="0" y="152400"/>
            <a:ext cx="3844925" cy="6096000"/>
          </a:xfrm>
        </p:spPr>
      </p:pic>
      <p:pic>
        <p:nvPicPr>
          <p:cNvPr id="14340" name="Picture 4" descr="03_04"/>
          <p:cNvPicPr>
            <a:picLocks noChangeAspect="1" noChangeArrowheads="1"/>
          </p:cNvPicPr>
          <p:nvPr/>
        </p:nvPicPr>
        <p:blipFill>
          <a:blip r:embed="rId4" cstate="print"/>
          <a:srcRect/>
          <a:stretch>
            <a:fillRect/>
          </a:stretch>
        </p:blipFill>
        <p:spPr bwMode="auto">
          <a:xfrm>
            <a:off x="3810000" y="2178050"/>
            <a:ext cx="5334000" cy="4075113"/>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62">
                                            <p:txEl>
                                              <p:pRg st="0" end="0"/>
                                            </p:txEl>
                                          </p:spTgt>
                                        </p:tgtEl>
                                        <p:attrNameLst>
                                          <p:attrName>style.visibility</p:attrName>
                                        </p:attrNameLst>
                                      </p:cBhvr>
                                      <p:to>
                                        <p:strVal val="visible"/>
                                      </p:to>
                                    </p:set>
                                    <p:animEffect transition="in" filter="fade">
                                      <p:cBhvr>
                                        <p:cTn id="7" dur="500"/>
                                        <p:tgtEl>
                                          <p:spTgt spid="96256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2562">
                                            <p:txEl>
                                              <p:pRg st="1" end="1"/>
                                            </p:txEl>
                                          </p:spTgt>
                                        </p:tgtEl>
                                        <p:attrNameLst>
                                          <p:attrName>style.visibility</p:attrName>
                                        </p:attrNameLst>
                                      </p:cBhvr>
                                      <p:to>
                                        <p:strVal val="visible"/>
                                      </p:to>
                                    </p:set>
                                    <p:animEffect transition="in" filter="fade">
                                      <p:cBhvr>
                                        <p:cTn id="10" dur="500"/>
                                        <p:tgtEl>
                                          <p:spTgt spid="9625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2" grpId="0" build="p" autoUpdateAnimBg="0"/>
    </p:bldLst>
  </p:timing>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22880</TotalTime>
  <Words>2964</Words>
  <Application>Microsoft Office PowerPoint</Application>
  <PresentationFormat>On-screen Show (4:3)</PresentationFormat>
  <Paragraphs>262</Paragraphs>
  <Slides>41</Slides>
  <Notes>41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3" baseType="lpstr">
      <vt:lpstr>Times New Roman</vt:lpstr>
      <vt:lpstr>Arial</vt:lpstr>
      <vt:lpstr>Arial Black</vt:lpstr>
      <vt:lpstr>Wingdings</vt:lpstr>
      <vt:lpstr>ＭＳ Ｐゴシック</vt:lpstr>
      <vt:lpstr>Comic Sans MS</vt:lpstr>
      <vt:lpstr>Helvetica</vt:lpstr>
      <vt:lpstr>Lucida Grande</vt:lpstr>
      <vt:lpstr>ヒラギノ角ゴ Pro W3</vt:lpstr>
      <vt:lpstr>arny</vt:lpstr>
      <vt:lpstr>Microsoft Equation</vt:lpstr>
      <vt:lpstr>Microsoft Equation 3.0</vt:lpstr>
      <vt:lpstr>Chapter 3 Falling Objects and Projectile Motion</vt:lpstr>
      <vt:lpstr>Gravity influences motion in a particular way.</vt:lpstr>
      <vt:lpstr>How does a dropped object behave?</vt:lpstr>
      <vt:lpstr>Acceleration Due to Gravity</vt:lpstr>
      <vt:lpstr>Inclined Plane Experiment</vt:lpstr>
      <vt:lpstr>Slide 6</vt:lpstr>
      <vt:lpstr>Slide 7</vt:lpstr>
      <vt:lpstr>Slide 8</vt:lpstr>
      <vt:lpstr>Slide 9</vt:lpstr>
      <vt:lpstr>Slide 10</vt:lpstr>
      <vt:lpstr>Slide 11</vt:lpstr>
      <vt:lpstr>The diagram shows the positions at 0.10-sec intervals of a ball moving left to right.  Is the ball accelerated?</vt:lpstr>
      <vt:lpstr>The diagram shows the positions at 0.05-sec intervals of two balls moving left to right.  Are either or both of these balls accelerated?</vt:lpstr>
      <vt:lpstr>How does a dropped object behave?</vt:lpstr>
      <vt:lpstr>How does a dropped object behave?</vt:lpstr>
      <vt:lpstr>Tracking a Falling Object</vt:lpstr>
      <vt:lpstr>Tracking a Falling Object</vt:lpstr>
      <vt:lpstr>Tracking a Falling Object</vt:lpstr>
      <vt:lpstr>The velocity-versus-time graph for a certain falling object is shown.  Is the acceleration of this object constant?</vt:lpstr>
      <vt:lpstr>Throwing a ball downward</vt:lpstr>
      <vt:lpstr>Beyond Free Fall: Throwing a Ball Upward</vt:lpstr>
      <vt:lpstr>Slide 22</vt:lpstr>
      <vt:lpstr>What is the ball’s acceleration at the top of its path  (at t=2 s)?</vt:lpstr>
      <vt:lpstr>Slide 24</vt:lpstr>
      <vt:lpstr>Projectile Motion</vt:lpstr>
      <vt:lpstr>Does this represent a realistic trajectory?</vt:lpstr>
      <vt:lpstr>Slide 27</vt:lpstr>
      <vt:lpstr>Slide 28</vt:lpstr>
      <vt:lpstr>Slide 29</vt:lpstr>
      <vt:lpstr>Which of these three balls would hit the floor first if all three left the tabletop at the same time?</vt:lpstr>
      <vt:lpstr>Projectile Motion</vt:lpstr>
      <vt:lpstr>Hitting a Target</vt:lpstr>
      <vt:lpstr>Hitting a Target</vt:lpstr>
      <vt:lpstr>Hitting a Target</vt:lpstr>
      <vt:lpstr>Hitting a Target</vt:lpstr>
      <vt:lpstr>Hitting a Target</vt:lpstr>
      <vt:lpstr>Hitting a Target</vt:lpstr>
      <vt:lpstr>Which free-throw trajectory has the greatest chance of success?</vt:lpstr>
      <vt:lpstr>The ball coming straight down has a wider range of possible paths.</vt:lpstr>
      <vt:lpstr>An arched shot from farther away stays in the air longer than an arched shot from closer to the basket.</vt:lpstr>
      <vt:lpstr>Which of the two trajectories shown will result in a longer time  for the ball to reach home plate?</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03</dc:title>
  <dc:subject>Griffith Physics 7th</dc:subject>
  <dc:creator>modified by Brian Carter</dc:creator>
  <cp:lastModifiedBy>mahesp</cp:lastModifiedBy>
  <cp:revision>67</cp:revision>
  <cp:lastPrinted>2006-03-07T20:21:09Z</cp:lastPrinted>
  <dcterms:created xsi:type="dcterms:W3CDTF">2006-01-07T22:20:33Z</dcterms:created>
  <dcterms:modified xsi:type="dcterms:W3CDTF">2013-06-26T16:17:58Z</dcterms:modified>
</cp:coreProperties>
</file>