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6" r:id="rId3"/>
    <p:sldId id="270" r:id="rId4"/>
    <p:sldId id="273" r:id="rId5"/>
    <p:sldId id="277" r:id="rId6"/>
    <p:sldId id="279" r:id="rId7"/>
    <p:sldId id="282" r:id="rId8"/>
    <p:sldId id="304" r:id="rId9"/>
    <p:sldId id="289" r:id="rId10"/>
    <p:sldId id="292" r:id="rId11"/>
    <p:sldId id="308" r:id="rId12"/>
    <p:sldId id="310" r:id="rId13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989E474-BCB6-4624-BA07-3DE8F876DBD2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06AADC2-95B0-46EB-B707-1939DE5FC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61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CC10A-6D5E-45CD-A560-610D9A5F9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B2096-2A74-404D-A562-F0C76B3F9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86770-153F-42B0-87C8-89CA8A7C7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D7F36-8F43-4B27-BDDC-308D3EB70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0B776-3802-4F4C-A883-0AF69F530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466B-A75F-4FE6-A545-A33770713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D881-382B-4208-B76C-60C3A6CD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ED5D8-2955-4205-BC2A-1AAEEDC06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DA7A-0CDC-41B9-872B-93A3BE256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E0494-368B-46FE-9458-71F192459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E15B-7E58-4BD4-A899-12E4410F0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BB277A-37B0-424A-95B1-8B25ABEE1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.ehow.com/images/a06/vt/1c/replace-absorber-jeep-cherokee-sport-800X800.jpg" TargetMode="Externa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VxEEn3w68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Times New Roman" pitchFamily="18" charset="0"/>
              </a:rPr>
              <a:t>Chapter-6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  </a:t>
            </a:r>
            <a:br>
              <a:rPr lang="en-US" b="1" dirty="0" smtClean="0">
                <a:latin typeface="Arial" charset="0"/>
                <a:cs typeface="Times New Roman" pitchFamily="18" charset="0"/>
              </a:rPr>
            </a:br>
            <a:r>
              <a:rPr lang="en-US" b="1" dirty="0" smtClean="0">
                <a:latin typeface="Arial" charset="0"/>
                <a:cs typeface="Times New Roman" pitchFamily="18" charset="0"/>
              </a:rPr>
              <a:t>Work, Power, Energy 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752600"/>
            <a:ext cx="7772400" cy="4267200"/>
          </a:xfrm>
          <a:prstGeom prst="rect">
            <a:avLst/>
          </a:prstGeom>
        </p:spPr>
        <p:txBody>
          <a:bodyPr/>
          <a:lstStyle/>
          <a:p>
            <a:pPr marL="609600" indent="-609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Arial" charset="0"/>
                <a:cs typeface="Times New Roman" pitchFamily="18" charset="0"/>
              </a:rPr>
              <a:t>Work </a:t>
            </a:r>
            <a:r>
              <a:rPr lang="en-US" sz="2800" kern="0" dirty="0">
                <a:latin typeface="Arial" charset="0"/>
                <a:cs typeface="Times New Roman" pitchFamily="18" charset="0"/>
              </a:rPr>
              <a:t>and Power</a:t>
            </a:r>
            <a:endParaRPr lang="en-US" sz="2800" kern="0" dirty="0">
              <a:latin typeface="+mn-lt"/>
              <a:cs typeface="Times New Roman" pitchFamily="18" charset="0"/>
            </a:endParaRPr>
          </a:p>
          <a:p>
            <a:pPr marL="609600" indent="-609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>
                <a:latin typeface="Arial" charset="0"/>
                <a:cs typeface="Times New Roman" pitchFamily="18" charset="0"/>
              </a:rPr>
              <a:t>Kinetic Energy</a:t>
            </a:r>
            <a:endParaRPr lang="en-US" sz="2800" kern="0" dirty="0">
              <a:latin typeface="+mn-lt"/>
              <a:cs typeface="Times New Roman" pitchFamily="18" charset="0"/>
            </a:endParaRPr>
          </a:p>
          <a:p>
            <a:pPr marL="609600" indent="-609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>
                <a:latin typeface="Arial" charset="0"/>
                <a:cs typeface="Times New Roman" pitchFamily="18" charset="0"/>
              </a:rPr>
              <a:t>Potential Energy: Gravitational &amp; Elastic</a:t>
            </a:r>
          </a:p>
          <a:p>
            <a:pPr marL="609600" indent="-609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>
                <a:latin typeface="Arial" charset="0"/>
                <a:cs typeface="Times New Roman" pitchFamily="18" charset="0"/>
              </a:rPr>
              <a:t>Conservation of </a:t>
            </a:r>
            <a:r>
              <a:rPr lang="en-US" sz="2800" kern="0" dirty="0" smtClean="0">
                <a:latin typeface="Arial" charset="0"/>
                <a:cs typeface="Times New Roman" pitchFamily="18" charset="0"/>
              </a:rPr>
              <a:t>Energy</a:t>
            </a:r>
          </a:p>
          <a:p>
            <a:pPr marL="609600" indent="-609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Arial" charset="0"/>
                <a:cs typeface="Times New Roman" pitchFamily="18" charset="0"/>
              </a:rPr>
              <a:t>Energy Transformations </a:t>
            </a:r>
            <a:endParaRPr lang="en-US" sz="2800" kern="0" dirty="0" smtClean="0">
              <a:cs typeface="Times New Roman" pitchFamily="18" charset="0"/>
            </a:endParaRPr>
          </a:p>
          <a:p>
            <a:pPr marL="609600" indent="-609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i="1" kern="0" dirty="0" smtClean="0">
                <a:latin typeface="Arial" charset="0"/>
                <a:cs typeface="Times New Roman" pitchFamily="18" charset="0"/>
              </a:rPr>
              <a:t>Energy and the Pole Vault</a:t>
            </a:r>
          </a:p>
          <a:p>
            <a:pPr marL="609600" indent="-609600" algn="just">
              <a:spcBef>
                <a:spcPct val="20000"/>
              </a:spcBef>
              <a:defRPr/>
            </a:pPr>
            <a:endParaRPr lang="en-US" sz="2800" kern="0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is energy analysis like accounting?</a:t>
            </a:r>
          </a:p>
        </p:txBody>
      </p:sp>
      <p:pic>
        <p:nvPicPr>
          <p:cNvPr id="13315" name="Picture 4" descr="06_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981200"/>
            <a:ext cx="6675438" cy="2798763"/>
          </a:xfrm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Try SP5, </a:t>
            </a:r>
            <a:r>
              <a:rPr lang="en-US" dirty="0" err="1" smtClean="0"/>
              <a:t>Hwk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Times New Roman" pitchFamily="18" charset="0"/>
              </a:rPr>
              <a:t/>
            </a:r>
            <a:br>
              <a:rPr lang="en-US" b="1" dirty="0" smtClean="0">
                <a:latin typeface="Arial" charset="0"/>
                <a:cs typeface="Times New Roman" pitchFamily="18" charset="0"/>
              </a:rPr>
            </a:br>
            <a:r>
              <a:rPr lang="en-US" sz="3600" b="1" dirty="0" smtClean="0">
                <a:latin typeface="Arial" charset="0"/>
                <a:cs typeface="Times New Roman" pitchFamily="18" charset="0"/>
              </a:rPr>
              <a:t>Energy: Forms and Transformations</a:t>
            </a:r>
            <a:endParaRPr lang="en-US" sz="3600" dirty="0" smtClean="0"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924800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Energy Transformations in</a:t>
            </a:r>
            <a:br>
              <a:rPr lang="en-US" dirty="0" smtClean="0"/>
            </a:br>
            <a:r>
              <a:rPr lang="en-US" dirty="0" smtClean="0"/>
              <a:t>Pole Vault (p114, textbook)  </a:t>
            </a:r>
          </a:p>
        </p:txBody>
      </p:sp>
      <p:pic>
        <p:nvPicPr>
          <p:cNvPr id="16387" name="Picture 4" descr="epb06_0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3810000" cy="4021138"/>
          </a:xfrm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038600" y="1371600"/>
            <a:ext cx="234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Forms of Energy: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0" y="5715000"/>
            <a:ext cx="3244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Energy Transformations: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4800" smtClean="0"/>
              <a:t>Work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2133600"/>
            <a:ext cx="8382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Work done in moving an object by a force is defined as follows: 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Work = Force </a:t>
            </a:r>
            <a:r>
              <a:rPr lang="en-US">
                <a:cs typeface="Times New Roman" pitchFamily="18" charset="0"/>
                <a:sym typeface="Symbol" pitchFamily="18" charset="2"/>
              </a:rPr>
              <a:t></a:t>
            </a:r>
            <a:r>
              <a:rPr lang="en-US">
                <a:cs typeface="Times New Roman" pitchFamily="18" charset="0"/>
              </a:rPr>
              <a:t> Distance. 	</a:t>
            </a:r>
            <a:r>
              <a:rPr lang="en-US" i="1">
                <a:cs typeface="Times New Roman" pitchFamily="18" charset="0"/>
              </a:rPr>
              <a:t>W</a:t>
            </a:r>
            <a:r>
              <a:rPr lang="en-US">
                <a:cs typeface="Times New Roman" pitchFamily="18" charset="0"/>
              </a:rPr>
              <a:t> = </a:t>
            </a:r>
            <a:r>
              <a:rPr lang="en-US" i="1">
                <a:cs typeface="Times New Roman" pitchFamily="18" charset="0"/>
              </a:rPr>
              <a:t>F</a:t>
            </a:r>
            <a:r>
              <a:rPr lang="en-US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  <a:sym typeface="Symbol" pitchFamily="18" charset="2"/>
              </a:rPr>
              <a:t></a:t>
            </a:r>
            <a:r>
              <a:rPr lang="en-US">
                <a:cs typeface="Times New Roman" pitchFamily="18" charset="0"/>
              </a:rPr>
              <a:t> </a:t>
            </a:r>
            <a:r>
              <a:rPr lang="en-US" i="1">
                <a:cs typeface="Times New Roman" pitchFamily="18" charset="0"/>
              </a:rPr>
              <a:t>d</a:t>
            </a:r>
            <a:r>
              <a:rPr lang="en-US"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Here the force acts along the distance. 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Work is a scalar. The SI unit for work is, N.m = joule = J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620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4724400"/>
            <a:ext cx="8562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34340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Q: Ramps enable loading easy. Explain why?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00863" y="6248400"/>
            <a:ext cx="1717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(SP6</a:t>
            </a:r>
            <a:r>
              <a:rPr lang="en-US" dirty="0"/>
              <a:t>, </a:t>
            </a:r>
            <a:r>
              <a:rPr lang="en-US" dirty="0" err="1" smtClean="0"/>
              <a:t>Hwk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cs typeface="Times New Roman" pitchFamily="18" charset="0"/>
              </a:rPr>
              <a:t>Does any force </a:t>
            </a:r>
            <a:br>
              <a:rPr lang="en-US" smtClean="0"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>do work?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371600"/>
            <a:ext cx="3733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Times New Roman" pitchFamily="18" charset="0"/>
              </a:rPr>
              <a:t>E5: </a:t>
            </a:r>
            <a:br>
              <a:rPr lang="en-US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a. Work done by the 30 N force?</a:t>
            </a:r>
          </a:p>
          <a:p>
            <a:endParaRPr lang="en-US" sz="2000" dirty="0">
              <a:cs typeface="Times New Roman" pitchFamily="18" charset="0"/>
            </a:endParaRPr>
          </a:p>
          <a:p>
            <a:endParaRPr lang="en-US" sz="2000" dirty="0">
              <a:cs typeface="Times New Roman" pitchFamily="18" charset="0"/>
            </a:endParaRPr>
          </a:p>
          <a:p>
            <a:r>
              <a:rPr lang="en-US" sz="2000" dirty="0">
                <a:cs typeface="Times New Roman" pitchFamily="18" charset="0"/>
              </a:rPr>
              <a:t>b. Work done by the 40 N force?</a:t>
            </a:r>
          </a:p>
          <a:p>
            <a:endParaRPr lang="en-US" sz="2000" dirty="0">
              <a:cs typeface="Times New Roman" pitchFamily="18" charset="0"/>
            </a:endParaRPr>
          </a:p>
          <a:p>
            <a:endParaRPr lang="en-US" sz="2000" dirty="0">
              <a:cs typeface="Times New Roman" pitchFamily="18" charset="0"/>
            </a:endParaRPr>
          </a:p>
          <a:p>
            <a:r>
              <a:rPr lang="en-US" sz="2000" dirty="0">
                <a:cs typeface="Times New Roman" pitchFamily="18" charset="0"/>
              </a:rPr>
              <a:t>c. Work done by the 50 N force?</a:t>
            </a:r>
          </a:p>
          <a:p>
            <a:endParaRPr lang="en-US" sz="2000" dirty="0">
              <a:cs typeface="Times New Roman" pitchFamily="18" charset="0"/>
            </a:endParaRPr>
          </a:p>
          <a:p>
            <a:endParaRPr lang="en-US" sz="2000" dirty="0">
              <a:cs typeface="Times New Roman" pitchFamily="18" charset="0"/>
            </a:endParaRPr>
          </a:p>
          <a:p>
            <a:endParaRPr lang="en-US" sz="2000" dirty="0">
              <a:cs typeface="Times New Roman" pitchFamily="18" charset="0"/>
            </a:endParaRPr>
          </a:p>
          <a:p>
            <a:r>
              <a:rPr lang="en-US" sz="2000" dirty="0">
                <a:cs typeface="Times New Roman" pitchFamily="18" charset="0"/>
              </a:rPr>
              <a:t>Q: Work done in pushing an immobile wall?</a:t>
            </a:r>
            <a:br>
              <a:rPr lang="en-US" sz="2000" dirty="0">
                <a:cs typeface="Times New Roman" pitchFamily="18" charset="0"/>
              </a:rPr>
            </a:br>
            <a:endParaRPr lang="en-US" sz="2000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3338" y="0"/>
            <a:ext cx="53006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7315200" y="4572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cs typeface="Times New Roman" pitchFamily="18" charset="0"/>
              </a:rPr>
              <a:t>W</a:t>
            </a:r>
            <a:r>
              <a:rPr lang="en-US">
                <a:cs typeface="Times New Roman" pitchFamily="18" charset="0"/>
              </a:rPr>
              <a:t> = </a:t>
            </a:r>
            <a:r>
              <a:rPr lang="en-US" i="1">
                <a:cs typeface="Times New Roman" pitchFamily="18" charset="0"/>
              </a:rPr>
              <a:t>F</a:t>
            </a:r>
            <a:r>
              <a:rPr lang="en-US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  <a:sym typeface="Symbol" pitchFamily="18" charset="2"/>
              </a:rPr>
              <a:t></a:t>
            </a:r>
            <a:r>
              <a:rPr lang="en-US">
                <a:cs typeface="Times New Roman" pitchFamily="18" charset="0"/>
              </a:rPr>
              <a:t> </a:t>
            </a:r>
            <a:r>
              <a:rPr lang="en-US" i="1">
                <a:cs typeface="Times New Roman" pitchFamily="18" charset="0"/>
              </a:rPr>
              <a:t>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Power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rate at which work is done is called the power. 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971800" y="1752600"/>
          <a:ext cx="322897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016000" imgH="393700" progId="Equation.3">
                  <p:embed/>
                </p:oleObj>
              </mc:Choice>
              <mc:Fallback>
                <p:oleObj name="Equation" r:id="rId3" imgW="10160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752600"/>
                        <a:ext cx="3228975" cy="1236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62000" y="3276600"/>
            <a:ext cx="7620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Power is a scalar quantity. The SI unit for power is Watt, W. </a:t>
            </a:r>
          </a:p>
          <a:p>
            <a:pPr>
              <a:spcBef>
                <a:spcPct val="50000"/>
              </a:spcBef>
            </a:pPr>
            <a:r>
              <a:rPr lang="en-US"/>
              <a:t>1 W = 1 J/s.</a:t>
            </a:r>
          </a:p>
          <a:p>
            <a:pPr>
              <a:spcBef>
                <a:spcPct val="50000"/>
              </a:spcBef>
            </a:pPr>
            <a:r>
              <a:rPr lang="en-US"/>
              <a:t>Before the arrival of machines horses were used to do work. With this originated the unit horsepower, hp. </a:t>
            </a:r>
          </a:p>
          <a:p>
            <a:pPr>
              <a:spcBef>
                <a:spcPct val="50000"/>
              </a:spcBef>
            </a:pPr>
            <a:r>
              <a:rPr lang="en-US"/>
              <a:t>1 hp = 746 W = 550 ft•lb/s.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304800" y="61722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Why mountain roads are made round and round not straight up?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  <p:bldP spid="1030" grpId="0" build="p"/>
      <p:bldP spid="10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Kinetic Energy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305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Kinetic energy is the energy of motion. The word “kinetic” originated from the Greek word </a:t>
            </a:r>
            <a:r>
              <a:rPr lang="en-US" i="1" dirty="0" err="1"/>
              <a:t>kinetikos</a:t>
            </a:r>
            <a:r>
              <a:rPr lang="en-US" dirty="0"/>
              <a:t>, meaning “motion”. </a:t>
            </a:r>
            <a:r>
              <a:rPr lang="en-US" i="1" dirty="0"/>
              <a:t> </a:t>
            </a:r>
          </a:p>
          <a:p>
            <a:pPr>
              <a:spcBef>
                <a:spcPct val="50000"/>
              </a:spcBef>
            </a:pPr>
            <a:r>
              <a:rPr lang="en-US" dirty="0"/>
              <a:t>If an object of mass, </a:t>
            </a:r>
            <a:r>
              <a:rPr lang="en-US" i="1" dirty="0"/>
              <a:t>m</a:t>
            </a:r>
            <a:r>
              <a:rPr lang="en-US" dirty="0"/>
              <a:t> moves with a velocity </a:t>
            </a:r>
            <a:r>
              <a:rPr lang="en-US" i="1" dirty="0"/>
              <a:t>v</a:t>
            </a:r>
            <a:r>
              <a:rPr lang="en-US" dirty="0"/>
              <a:t>, then the kinetic energy, KE is given by the following equation, 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200400" y="3200400"/>
          <a:ext cx="243840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825500" imgH="393700" progId="Equation.3">
                  <p:embed/>
                </p:oleObj>
              </mc:Choice>
              <mc:Fallback>
                <p:oleObj name="Equation" r:id="rId3" imgW="8255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00400"/>
                        <a:ext cx="2438400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09600" y="4343400"/>
            <a:ext cx="807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Kinetic energy is a scalar quantity. It also has the same unit as work, joule (J). </a:t>
            </a:r>
          </a:p>
          <a:p>
            <a:pPr>
              <a:spcBef>
                <a:spcPct val="50000"/>
              </a:spcBef>
            </a:pPr>
            <a:r>
              <a:rPr lang="en-US" dirty="0"/>
              <a:t>1 J = 1 kg.m</a:t>
            </a:r>
            <a:r>
              <a:rPr lang="en-US" baseline="30000" dirty="0"/>
              <a:t>2</a:t>
            </a:r>
            <a:r>
              <a:rPr lang="en-US" dirty="0"/>
              <a:t>/s</a:t>
            </a:r>
            <a:r>
              <a:rPr lang="en-US" baseline="30000" dirty="0"/>
              <a:t>2</a:t>
            </a:r>
            <a:r>
              <a:rPr lang="en-US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Do problem </a:t>
            </a:r>
            <a:r>
              <a:rPr lang="en-US" dirty="0" smtClean="0"/>
              <a:t>E7 (</a:t>
            </a:r>
            <a:r>
              <a:rPr lang="en-US" dirty="0" err="1" smtClean="0"/>
              <a:t>Hwk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  <p:bldP spid="20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W </a:t>
            </a:r>
            <a:r>
              <a:rPr lang="en-US" smtClean="0">
                <a:solidFill>
                  <a:schemeClr val="tx1"/>
                </a:solidFill>
              </a:rPr>
              <a:t>= </a:t>
            </a:r>
            <a:r>
              <a:rPr lang="en-US" i="1" smtClean="0">
                <a:solidFill>
                  <a:schemeClr val="tx1"/>
                </a:solidFill>
              </a:rPr>
              <a:t>F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  <a:sym typeface="Symbol" pitchFamily="18" charset="2"/>
              </a:rPr>
              <a:t>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i="1" smtClean="0">
                <a:solidFill>
                  <a:schemeClr val="tx1"/>
                </a:solidFill>
              </a:rPr>
              <a:t>d =</a:t>
            </a:r>
            <a:r>
              <a:rPr lang="en-US" smtClean="0"/>
              <a:t> </a:t>
            </a:r>
            <a:r>
              <a:rPr lang="en-US" i="1" smtClean="0"/>
              <a:t>KE</a:t>
            </a:r>
            <a:r>
              <a:rPr lang="en-US" i="1" baseline="-25000" smtClean="0"/>
              <a:t>f</a:t>
            </a:r>
            <a:r>
              <a:rPr lang="en-US" smtClean="0"/>
              <a:t>  </a:t>
            </a:r>
            <a:r>
              <a:rPr lang="en-US" smtClean="0">
                <a:sym typeface="Symbol" pitchFamily="18" charset="2"/>
              </a:rPr>
              <a:t></a:t>
            </a:r>
            <a:r>
              <a:rPr lang="en-US" smtClean="0"/>
              <a:t> </a:t>
            </a:r>
            <a:r>
              <a:rPr lang="en-US" i="1" smtClean="0"/>
              <a:t>KE</a:t>
            </a:r>
            <a:r>
              <a:rPr lang="en-US" i="1" baseline="-25000" smtClean="0"/>
              <a:t>i</a:t>
            </a:r>
            <a:r>
              <a:rPr lang="en-US" i="1" smtClean="0"/>
              <a:t>.</a:t>
            </a:r>
          </a:p>
        </p:txBody>
      </p:sp>
      <p:pic>
        <p:nvPicPr>
          <p:cNvPr id="10243" name="Picture 4" descr="06_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447800"/>
            <a:ext cx="6675438" cy="2713038"/>
          </a:xfrm>
        </p:spPr>
      </p:pic>
      <p:pic>
        <p:nvPicPr>
          <p:cNvPr id="10244" name="Picture 4" descr="06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029200"/>
            <a:ext cx="6675438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1371600"/>
            <a:ext cx="1866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Positive work</a:t>
            </a:r>
            <a:endParaRPr lang="en-US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4267200"/>
            <a:ext cx="196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Negative work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Gravitational Potential Energy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667000" y="3276600"/>
          <a:ext cx="3810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799753" imgH="203112" progId="Equation.3">
                  <p:embed/>
                </p:oleObj>
              </mc:Choice>
              <mc:Fallback>
                <p:oleObj name="Equation" r:id="rId3" imgW="799753" imgH="203112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76600"/>
                        <a:ext cx="38100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00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Gravitational potential energy, GPE is the energy stored in an object as a result of its height. It can be calculated using weight, which is mass times gravity, and height. It is given by the following equation, 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685800" y="4724400"/>
            <a:ext cx="762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Gravitational potential energy is a scalar quantity. </a:t>
            </a:r>
          </a:p>
          <a:p>
            <a:pPr>
              <a:spcBef>
                <a:spcPct val="50000"/>
              </a:spcBef>
            </a:pPr>
            <a:r>
              <a:rPr lang="en-US" dirty="0"/>
              <a:t>The SI unit for it is also joule, J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  <p:bldP spid="30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Elastic Potential energy</a:t>
            </a:r>
          </a:p>
        </p:txBody>
      </p:sp>
      <p:pic>
        <p:nvPicPr>
          <p:cNvPr id="11267" name="Picture 2" descr="Shocks should be replaced often to avoid a bumpy ride.">
            <a:hlinkClick r:id="rId3" tooltip="#jsArticleIntroImageCredi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495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edugen.wiley.com/edugen/courses/crs1650/art/images/halliday8019c15/image_t/tfg00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514600"/>
            <a:ext cx="274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4876800" y="2514600"/>
          <a:ext cx="236220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6" imgW="799753" imgH="393529" progId="Equation.3">
                  <p:embed/>
                </p:oleObj>
              </mc:Choice>
              <mc:Fallback>
                <p:oleObj name="Equation" r:id="rId6" imgW="799753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14600"/>
                        <a:ext cx="2362200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1447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Elastic potential energy</a:t>
            </a:r>
            <a:r>
              <a:rPr lang="en-US"/>
              <a:t> is the energy stored in elastic materials as the result of their stretching or compressing.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4958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How shock absorbers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i="1" smtClean="0"/>
              <a:t>Conservation of Energy</a:t>
            </a:r>
          </a:p>
        </p:txBody>
      </p:sp>
      <p:pic>
        <p:nvPicPr>
          <p:cNvPr id="12291" name="Picture 4" descr="06_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087438"/>
            <a:ext cx="4800600" cy="3625850"/>
          </a:xfrm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14478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swing of the pendulum demonstrates the principle of conservation of energy.</a:t>
            </a:r>
          </a:p>
          <a:p>
            <a:endParaRPr lang="en-US"/>
          </a:p>
          <a:p>
            <a:r>
              <a:rPr lang="en-US"/>
              <a:t>Mechanical energy = KE + PE</a:t>
            </a:r>
          </a:p>
          <a:p>
            <a:endParaRPr lang="en-US"/>
          </a:p>
          <a:p>
            <a:r>
              <a:rPr lang="en-US"/>
              <a:t>In the absence of friction and air drag, the total mechanical energy of a system remains a constant.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53340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http://www.youtube.com/watch?v=BVxEEn3w688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  <p:bldP spid="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402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Equation</vt:lpstr>
      <vt:lpstr>Chapter-6   Work, Power, Energy </vt:lpstr>
      <vt:lpstr>Work</vt:lpstr>
      <vt:lpstr>Does any force  do work?</vt:lpstr>
      <vt:lpstr>Power</vt:lpstr>
      <vt:lpstr>Kinetic Energy</vt:lpstr>
      <vt:lpstr>W = F  d = KEf   KEi.</vt:lpstr>
      <vt:lpstr>Gravitational Potential Energy</vt:lpstr>
      <vt:lpstr>Elastic Potential energy</vt:lpstr>
      <vt:lpstr>Conservation of Energy</vt:lpstr>
      <vt:lpstr>How is energy analysis like accounting?</vt:lpstr>
      <vt:lpstr> Energy: Forms and Transformations</vt:lpstr>
      <vt:lpstr>Energy Transformations in Pole Vault (p114, textbook)  </vt:lpstr>
    </vt:vector>
  </TitlesOfParts>
  <Company>Winthrop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mahesp</dc:creator>
  <cp:lastModifiedBy>Maheswaranathan, Ponn</cp:lastModifiedBy>
  <cp:revision>63</cp:revision>
  <cp:lastPrinted>2016-07-05T20:45:00Z</cp:lastPrinted>
  <dcterms:created xsi:type="dcterms:W3CDTF">2004-02-17T14:17:02Z</dcterms:created>
  <dcterms:modified xsi:type="dcterms:W3CDTF">2016-07-05T20:52:14Z</dcterms:modified>
</cp:coreProperties>
</file>