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311" r:id="rId3"/>
    <p:sldId id="302" r:id="rId4"/>
    <p:sldId id="282" r:id="rId5"/>
    <p:sldId id="291" r:id="rId6"/>
    <p:sldId id="306" r:id="rId7"/>
    <p:sldId id="269" r:id="rId8"/>
    <p:sldId id="308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45" autoAdjust="0"/>
    <p:restoredTop sz="90929"/>
  </p:normalViewPr>
  <p:slideViewPr>
    <p:cSldViewPr>
      <p:cViewPr>
        <p:scale>
          <a:sx n="113" d="100"/>
          <a:sy n="113" d="100"/>
        </p:scale>
        <p:origin x="-1584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E1E31-E555-4FED-B46D-B79126CCA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5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9E55-A0B1-4719-AD36-E19CF14799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977D-8699-4A5C-8523-45B7FBE4A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CD54D-4547-47A9-90D2-7B5EE64E7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0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305B2-1F16-4269-A61A-CC1E47AE3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7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1889-17D9-4B87-B494-96CD375BB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5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D001-4B06-4CF0-A25A-E8FBACC43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3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82B4-6BED-467C-BA10-686F85CEB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78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56F54-7FC7-4032-A087-B4E59E0E9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2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2EBB-36B8-4BE8-A6EC-F1C451F2A2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45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37DF-F7C1-4B04-9047-0B1498751A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6621BE-7669-485B-8066-24060FCB2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Projectile_Motio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ww.youtube.com/watch?v=cxvsHNRXLjw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9999"/>
                </a:solidFill>
                <a:latin typeface="Arial" charset="0"/>
                <a:cs typeface="Arial" charset="0"/>
              </a:rPr>
              <a:t>Equations of Kinematics in One Dimension</a:t>
            </a:r>
            <a:r>
              <a:rPr lang="en-US" altLang="en-US" smtClean="0"/>
              <a:t>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153400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cs typeface="Times New Roman" pitchFamily="18" charset="0"/>
              </a:rPr>
              <a:t>Kinematic equations for a one dimensional motion with constant acceleration are, 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i="1">
                <a:cs typeface="Times New Roman" pitchFamily="18" charset="0"/>
              </a:rPr>
              <a:t>v = v</a:t>
            </a:r>
            <a:r>
              <a:rPr lang="en-US" altLang="en-US" sz="2400" i="1" baseline="-30000">
                <a:cs typeface="Times New Roman" pitchFamily="18" charset="0"/>
              </a:rPr>
              <a:t>0</a:t>
            </a:r>
            <a:r>
              <a:rPr lang="en-US" altLang="en-US" sz="2400" i="1">
                <a:cs typeface="Times New Roman" pitchFamily="18" charset="0"/>
              </a:rPr>
              <a:t> + at</a:t>
            </a:r>
            <a:r>
              <a:rPr lang="en-US" altLang="en-US" sz="2400">
                <a:cs typeface="Times New Roman" pitchFamily="18" charset="0"/>
              </a:rPr>
              <a:t>    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i="1">
                <a:cs typeface="Times New Roman" pitchFamily="18" charset="0"/>
              </a:rPr>
              <a:t>x = ½(v</a:t>
            </a:r>
            <a:r>
              <a:rPr lang="en-US" altLang="en-US" sz="2400" i="1" baseline="-30000">
                <a:cs typeface="Times New Roman" pitchFamily="18" charset="0"/>
              </a:rPr>
              <a:t>0</a:t>
            </a:r>
            <a:r>
              <a:rPr lang="en-US" altLang="en-US" sz="2400" i="1">
                <a:cs typeface="Times New Roman" pitchFamily="18" charset="0"/>
              </a:rPr>
              <a:t> + v)t</a:t>
            </a:r>
            <a:r>
              <a:rPr lang="en-US" altLang="en-US" sz="2400">
                <a:cs typeface="Times New Roman" pitchFamily="18" charset="0"/>
              </a:rPr>
              <a:t>	 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i="1">
                <a:cs typeface="Times New Roman" pitchFamily="18" charset="0"/>
              </a:rPr>
              <a:t>x = v</a:t>
            </a:r>
            <a:r>
              <a:rPr lang="en-US" altLang="en-US" sz="2400" i="1" baseline="-30000">
                <a:cs typeface="Times New Roman" pitchFamily="18" charset="0"/>
              </a:rPr>
              <a:t>0 </a:t>
            </a:r>
            <a:r>
              <a:rPr lang="en-US" altLang="en-US" sz="2400" i="1">
                <a:cs typeface="Times New Roman" pitchFamily="18" charset="0"/>
              </a:rPr>
              <a:t>t + ½at</a:t>
            </a:r>
            <a:r>
              <a:rPr lang="en-US" altLang="en-US" sz="2400" i="1" baseline="30000">
                <a:cs typeface="Times New Roman" pitchFamily="18" charset="0"/>
              </a:rPr>
              <a:t>2</a:t>
            </a:r>
            <a:r>
              <a:rPr lang="en-US" altLang="en-US" sz="2400" baseline="30000">
                <a:cs typeface="Times New Roman" pitchFamily="18" charset="0"/>
              </a:rPr>
              <a:t>  </a:t>
            </a:r>
            <a:r>
              <a:rPr lang="en-US" altLang="en-US" sz="2400">
                <a:cs typeface="Times New Roman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400" i="1">
                <a:cs typeface="Times New Roman" pitchFamily="18" charset="0"/>
              </a:rPr>
              <a:t>v</a:t>
            </a:r>
            <a:r>
              <a:rPr lang="en-US" altLang="en-US" sz="2400" i="1" baseline="30000">
                <a:cs typeface="Times New Roman" pitchFamily="18" charset="0"/>
              </a:rPr>
              <a:t>2</a:t>
            </a:r>
            <a:r>
              <a:rPr lang="en-US" altLang="en-US" sz="2400" i="1">
                <a:cs typeface="Times New Roman" pitchFamily="18" charset="0"/>
              </a:rPr>
              <a:t> = v</a:t>
            </a:r>
            <a:r>
              <a:rPr lang="en-US" altLang="en-US" sz="2400" i="1" baseline="-30000">
                <a:cs typeface="Times New Roman" pitchFamily="18" charset="0"/>
              </a:rPr>
              <a:t>0</a:t>
            </a:r>
            <a:r>
              <a:rPr lang="en-US" altLang="en-US" sz="2400" i="1" baseline="30000">
                <a:cs typeface="Times New Roman" pitchFamily="18" charset="0"/>
              </a:rPr>
              <a:t>2</a:t>
            </a:r>
            <a:r>
              <a:rPr lang="en-US" altLang="en-US" sz="2400" i="1">
                <a:cs typeface="Times New Roman" pitchFamily="18" charset="0"/>
              </a:rPr>
              <a:t> + 2ax</a:t>
            </a:r>
            <a:r>
              <a:rPr lang="en-US" altLang="en-US" sz="2400">
                <a:cs typeface="Times New Roman" pitchFamily="18" charset="0"/>
              </a:rPr>
              <a:t> ;  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>
                <a:cs typeface="Times New Roman" pitchFamily="18" charset="0"/>
              </a:rPr>
              <a:t>x</a:t>
            </a:r>
            <a:r>
              <a:rPr lang="en-US" altLang="en-US" sz="2400">
                <a:cs typeface="Times New Roman" pitchFamily="18" charset="0"/>
              </a:rPr>
              <a:t> = distance, </a:t>
            </a:r>
            <a:r>
              <a:rPr lang="en-US" altLang="en-US" sz="2400" i="1">
                <a:cs typeface="Times New Roman" pitchFamily="18" charset="0"/>
              </a:rPr>
              <a:t>a</a:t>
            </a:r>
            <a:r>
              <a:rPr lang="en-US" altLang="en-US" sz="2400">
                <a:cs typeface="Times New Roman" pitchFamily="18" charset="0"/>
              </a:rPr>
              <a:t> = acceleration, </a:t>
            </a:r>
            <a:r>
              <a:rPr lang="en-US" altLang="en-US" sz="2400" i="1">
                <a:cs typeface="Times New Roman" pitchFamily="18" charset="0"/>
              </a:rPr>
              <a:t>v</a:t>
            </a:r>
            <a:r>
              <a:rPr lang="en-US" altLang="en-US" sz="2400">
                <a:cs typeface="Times New Roman" pitchFamily="18" charset="0"/>
              </a:rPr>
              <a:t> = final velocity, </a:t>
            </a:r>
            <a:r>
              <a:rPr lang="en-US" altLang="en-US" sz="2400" i="1">
                <a:cs typeface="Times New Roman" pitchFamily="18" charset="0"/>
              </a:rPr>
              <a:t>v</a:t>
            </a:r>
            <a:r>
              <a:rPr lang="en-US" altLang="en-US" sz="2400" i="1" baseline="-30000">
                <a:cs typeface="Times New Roman" pitchFamily="18" charset="0"/>
              </a:rPr>
              <a:t>0</a:t>
            </a:r>
            <a:r>
              <a:rPr lang="en-US" altLang="en-US" sz="2400">
                <a:cs typeface="Times New Roman" pitchFamily="18" charset="0"/>
              </a:rPr>
              <a:t> = initial velocity, </a:t>
            </a:r>
            <a:r>
              <a:rPr lang="en-US" altLang="en-US" sz="2400" i="1">
                <a:cs typeface="Times New Roman" pitchFamily="18" charset="0"/>
              </a:rPr>
              <a:t>t</a:t>
            </a:r>
            <a:r>
              <a:rPr lang="en-US" altLang="en-US" sz="2400">
                <a:cs typeface="Times New Roman" pitchFamily="18" charset="0"/>
              </a:rPr>
              <a:t> = travel time.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rgbClr val="158C71"/>
                </a:solidFill>
                <a:latin typeface="Verdana" pitchFamily="34" charset="0"/>
                <a:cs typeface="Times New Roman" pitchFamily="18" charset="0"/>
              </a:rPr>
              <a:t>Conceptual </a:t>
            </a:r>
            <a:r>
              <a:rPr lang="en-US" altLang="en-US" b="1" i="1" dirty="0" smtClean="0">
                <a:solidFill>
                  <a:srgbClr val="158C71"/>
                </a:solidFill>
                <a:latin typeface="Verdana" pitchFamily="34" charset="0"/>
                <a:cs typeface="Times New Roman" pitchFamily="18" charset="0"/>
              </a:rPr>
              <a:t>Example</a:t>
            </a:r>
            <a:endParaRPr lang="en-US" altLang="en-US" b="1" i="1" dirty="0" smtClean="0">
              <a:solidFill>
                <a:srgbClr val="158C7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5363" name="Picture 6" descr="&#10;The car is moving with a constant velocity to the right, and the rifle is pointed straight up. In the absence of air resistance, a bullet fired from the rifle has no acceleration in the horizontal direction. As a result, the bullet would land back in the barrel of the rif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27320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Suppose you are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a passenger in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a convertible with the top down. The car is moving to the right at a constant </a:t>
            </a:r>
            <a:r>
              <a:rPr lang="en-US" altLang="en-US" sz="2400" dirty="0">
                <a:solidFill>
                  <a:srgbClr val="008000"/>
                </a:solidFill>
                <a:cs typeface="Times New Roman" pitchFamily="18" charset="0"/>
              </a:rPr>
              <a:t>velocity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Assume that you throw a ball straight upward. In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the absence of air resistance, where would the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ball land—behind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you, ahead of you, or in </a:t>
            </a:r>
            <a:r>
              <a:rPr lang="en-US" altLang="en-US" sz="2400" smtClean="0">
                <a:solidFill>
                  <a:srgbClr val="000000"/>
                </a:solidFill>
                <a:cs typeface="Times New Roman" pitchFamily="18" charset="0"/>
              </a:rPr>
              <a:t>your lap?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5400"/>
            <a:ext cx="5156200" cy="1143000"/>
          </a:xfrm>
        </p:spPr>
        <p:txBody>
          <a:bodyPr/>
          <a:lstStyle/>
          <a:p>
            <a:pPr algn="l"/>
            <a:r>
              <a:rPr lang="en-US" sz="3600" dirty="0" smtClean="0"/>
              <a:t>Vertical Projectile Motion, (g = -10 m/s^2)</a:t>
            </a:r>
            <a:endParaRPr lang="en-US" sz="3600" dirty="0"/>
          </a:p>
        </p:txBody>
      </p:sp>
      <p:pic>
        <p:nvPicPr>
          <p:cNvPr id="4" name="Picture 3" descr="0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3333"/>
            <a:ext cx="384651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00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E7, E8, E9; Ch3 POEP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03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Kinematics Equations in 2 Dimensions</a:t>
            </a:r>
          </a:p>
        </p:txBody>
      </p:sp>
      <p:pic>
        <p:nvPicPr>
          <p:cNvPr id="9219" name="Picture 4" descr="cutnell7e_ch03_tab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8915400" cy="466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99"/>
                </a:solidFill>
                <a:latin typeface="Arial" charset="0"/>
                <a:cs typeface="Arial" charset="0"/>
              </a:rPr>
              <a:t>Projectile Motion</a:t>
            </a:r>
            <a: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en-US" alt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en-US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3810000"/>
            <a:ext cx="8001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Assumptions: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1. Air resistance is neglected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	2. Gravity is constant, 9.8 m/s</a:t>
            </a:r>
            <a:r>
              <a:rPr lang="en-US" altLang="en-US" sz="2400" baseline="30000"/>
              <a:t>2</a:t>
            </a:r>
            <a:r>
              <a:rPr lang="en-US" altLang="en-US" sz="2400"/>
              <a:t>, down.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What is the launch angle for maximum range?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44" name="Picture 5" descr="F03.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15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6118225"/>
            <a:ext cx="731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hlinkClick r:id="rId3"/>
              </a:rPr>
              <a:t>http://phet.colorado.edu/simulations/sims.php?sim=Projectile_Motion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Velocity of the football</a:t>
            </a:r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9971"/>
              </p:ext>
            </p:extLst>
          </p:nvPr>
        </p:nvGraphicFramePr>
        <p:xfrm>
          <a:off x="762000" y="1143000"/>
          <a:ext cx="60960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hoto Editor Photo" r:id="rId3" imgW="15171429" imgH="8228571" progId="MSPhotoEd.3">
                  <p:embed/>
                </p:oleObj>
              </mc:Choice>
              <mc:Fallback>
                <p:oleObj name="Photo Editor Photo" r:id="rId3" imgW="15171429" imgH="822857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60960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Playing Shortstop </a:t>
            </a:r>
          </a:p>
        </p:txBody>
      </p:sp>
      <p:pic>
        <p:nvPicPr>
          <p:cNvPr id="16387" name="Picture 3" descr="baseball traje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9613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1000" y="11430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A player picks up a ground ball and throws it horizontally with a speed of 24 m/s. It is caught after 0.42 s later at point B.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a. How far apart are the two players?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b. What is the distance of vertical drop, AB?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43600"/>
            <a:ext cx="39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SP5, POEP.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 Falling Care Package</a:t>
            </a:r>
          </a:p>
        </p:txBody>
      </p:sp>
      <p:pic>
        <p:nvPicPr>
          <p:cNvPr id="13315" name="Picture 4" descr="F03.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53498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686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An airplane moving horizontally with a constant </a:t>
            </a:r>
            <a:r>
              <a:rPr lang="en-US" altLang="en-US" sz="2000">
                <a:solidFill>
                  <a:srgbClr val="009900"/>
                </a:solidFill>
              </a:rPr>
              <a:t>velocity</a:t>
            </a:r>
            <a:r>
              <a:rPr lang="en-US" altLang="en-US" sz="2000"/>
              <a:t> of +115 m/s at an altitude of 1050 m. The plane releases a “care package” that falls to the ground along a curved trajectory to reach some stranded hikers. How far horizontally ahead the package should be released?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Football Kickoff</a:t>
            </a:r>
          </a:p>
        </p:txBody>
      </p:sp>
      <p:pic>
        <p:nvPicPr>
          <p:cNvPr id="12291" name="Picture 3" descr="F03.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153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 place-kicker kicks a football at an angle of 40</a:t>
            </a:r>
            <a:r>
              <a:rPr lang="en-US" altLang="en-US" sz="2400" baseline="30000">
                <a:solidFill>
                  <a:srgbClr val="000000"/>
                </a:solidFill>
              </a:rPr>
              <a:t>0 </a:t>
            </a:r>
            <a:r>
              <a:rPr lang="en-US" altLang="en-US" sz="2400">
                <a:solidFill>
                  <a:srgbClr val="000000"/>
                </a:solidFill>
              </a:rPr>
              <a:t>above the horizon with a speed of 22 m/s. Find the maximum height </a:t>
            </a:r>
            <a:r>
              <a:rPr lang="en-US" altLang="en-US" sz="2400" i="1">
                <a:solidFill>
                  <a:srgbClr val="000000"/>
                </a:solidFill>
              </a:rPr>
              <a:t>H, </a:t>
            </a:r>
            <a:r>
              <a:rPr lang="en-US" altLang="en-US" sz="2400">
                <a:solidFill>
                  <a:srgbClr val="000000"/>
                </a:solidFill>
              </a:rPr>
              <a:t>range R, and the hang time. 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864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Demonstration</a:t>
            </a: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276600" y="1143000"/>
          <a:ext cx="26701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Photo Editor Photo" r:id="rId3" imgW="7523810" imgH="11447619" progId="MSPhotoEd.3">
                  <p:embed/>
                </p:oleObj>
              </mc:Choice>
              <mc:Fallback>
                <p:oleObj name="Photo Editor Photo" r:id="rId3" imgW="7523810" imgH="1144761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26701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981200" y="5610225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hlinkClick r:id="rId5"/>
              </a:rPr>
              <a:t>http://www.youtube.com/watch?v=cxvsHNRXLjw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278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Photo Editor Photo</vt:lpstr>
      <vt:lpstr>Equations of Kinematics in One Dimension  </vt:lpstr>
      <vt:lpstr>Vertical Projectile Motion, (g = -10 m/s^2)</vt:lpstr>
      <vt:lpstr>Kinematics Equations in 2 Dimensions</vt:lpstr>
      <vt:lpstr>Projectile Motion  </vt:lpstr>
      <vt:lpstr>Velocity of the football</vt:lpstr>
      <vt:lpstr>Playing Shortstop </vt:lpstr>
      <vt:lpstr>A Falling Care Package</vt:lpstr>
      <vt:lpstr>Football Kickoff</vt:lpstr>
      <vt:lpstr>Demonstration</vt:lpstr>
      <vt:lpstr>Conceptual Example</vt:lpstr>
    </vt:vector>
  </TitlesOfParts>
  <Company>SCGS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Chapter-3</dc:title>
  <dc:creator>Mithu Mahes</dc:creator>
  <cp:lastModifiedBy>Maheswaranathan, Ponn</cp:lastModifiedBy>
  <cp:revision>27</cp:revision>
  <dcterms:created xsi:type="dcterms:W3CDTF">2004-08-03T22:28:55Z</dcterms:created>
  <dcterms:modified xsi:type="dcterms:W3CDTF">2016-06-27T20:41:14Z</dcterms:modified>
</cp:coreProperties>
</file>