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305" r:id="rId3"/>
    <p:sldId id="304" r:id="rId4"/>
    <p:sldId id="306" r:id="rId5"/>
    <p:sldId id="259" r:id="rId6"/>
    <p:sldId id="262" r:id="rId7"/>
    <p:sldId id="260" r:id="rId8"/>
    <p:sldId id="308" r:id="rId9"/>
    <p:sldId id="265" r:id="rId10"/>
    <p:sldId id="269" r:id="rId11"/>
    <p:sldId id="274" r:id="rId12"/>
    <p:sldId id="275" r:id="rId13"/>
    <p:sldId id="279" r:id="rId14"/>
    <p:sldId id="303" r:id="rId15"/>
    <p:sldId id="302" r:id="rId16"/>
    <p:sldId id="310" r:id="rId17"/>
    <p:sldId id="286" r:id="rId18"/>
    <p:sldId id="28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102" d="100"/>
          <a:sy n="102" d="100"/>
        </p:scale>
        <p:origin x="-5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ACB94-A3B0-458B-B408-1EB26125FECC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C28DB-D008-4638-8FA5-716DFDADD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9489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6689C-1628-4349-9972-DE2FB085B3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B6DD4-5739-42E7-BB99-593FE51BF6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EF44E-B936-4454-809B-1632799D96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593E1-AE18-4BCB-9E8B-6D3C8CE894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59844-60B0-4DF3-BBE9-73DDD9809C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5BF64-2062-409A-A91A-27E32C9504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80688-A339-4320-93A5-40C77A5430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3299C-3B09-4B1A-9481-C8A7249CC7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CB33C-596A-4837-8C21-401D3F2F11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D1110-2C10-4B99-8786-DC726FD57C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15865-6A4D-4592-A955-FA4185CB81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3B05AF-509B-46F7-A6A3-A10F849E4F2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C:\WINDOWS\Application%20Data\PHYS202L\LabQuizzes\lenson1.gi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file:///C:\WINDOWS\Application%20Data\PHYS202L\LabQuizzes\lenson2.gif" TargetMode="Externa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Times New Roman" pitchFamily="18" charset="0"/>
              </a:rPr>
              <a:t>CHAPTERS-16&amp;17</a:t>
            </a:r>
            <a:r>
              <a:rPr lang="en-US" b="1" dirty="0" smtClean="0">
                <a:latin typeface="Arial" charset="0"/>
                <a:cs typeface="Times New Roman" pitchFamily="18" charset="0"/>
              </a:rPr>
              <a:t> </a:t>
            </a:r>
            <a:r>
              <a:rPr lang="en-US" b="1" dirty="0">
                <a:latin typeface="Arial" charset="0"/>
                <a:cs typeface="Times New Roman" pitchFamily="18" charset="0"/>
              </a:rPr>
              <a:t/>
            </a:r>
            <a:br>
              <a:rPr lang="en-US" b="1" dirty="0">
                <a:latin typeface="Arial" charset="0"/>
                <a:cs typeface="Times New Roman" pitchFamily="18" charset="0"/>
              </a:rPr>
            </a:br>
            <a:r>
              <a:rPr lang="en-US" b="1" dirty="0" smtClean="0">
                <a:latin typeface="Arial" charset="0"/>
                <a:cs typeface="Times New Roman" pitchFamily="18" charset="0"/>
              </a:rPr>
              <a:t>Light, Color, </a:t>
            </a:r>
            <a:r>
              <a:rPr lang="en-US" b="1" dirty="0">
                <a:latin typeface="Arial" charset="0"/>
                <a:cs typeface="Times New Roman" pitchFamily="18" charset="0"/>
              </a:rPr>
              <a:t>and Image Formation</a:t>
            </a: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2514600"/>
            <a:ext cx="632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AutoNum type="arabicPlain"/>
            </a:pPr>
            <a:r>
              <a:rPr lang="en-US" dirty="0" smtClean="0">
                <a:latin typeface="Arial" charset="0"/>
                <a:cs typeface="Times New Roman" pitchFamily="18" charset="0"/>
              </a:rPr>
              <a:t>Electromagnetic wave</a:t>
            </a:r>
          </a:p>
          <a:p>
            <a:pPr marL="457200" indent="-457200">
              <a:spcBef>
                <a:spcPct val="20000"/>
              </a:spcBef>
              <a:buAutoNum type="arabicPlain"/>
            </a:pPr>
            <a:r>
              <a:rPr lang="en-US" dirty="0" smtClean="0">
                <a:latin typeface="Arial" charset="0"/>
                <a:cs typeface="Times New Roman" pitchFamily="18" charset="0"/>
              </a:rPr>
              <a:t>Light and Color</a:t>
            </a:r>
          </a:p>
          <a:p>
            <a:pPr marL="457200" indent="-457200">
              <a:spcBef>
                <a:spcPct val="20000"/>
              </a:spcBef>
              <a:buAutoNum type="arabicPlain"/>
            </a:pPr>
            <a:r>
              <a:rPr lang="en-US" dirty="0" smtClean="0">
                <a:latin typeface="Arial" charset="0"/>
                <a:cs typeface="Times New Roman" pitchFamily="18" charset="0"/>
              </a:rPr>
              <a:t>Reflection and Image Formation</a:t>
            </a:r>
          </a:p>
          <a:p>
            <a:pPr marL="457200" indent="-457200">
              <a:spcBef>
                <a:spcPct val="20000"/>
              </a:spcBef>
              <a:buAutoNum type="arabicPlain"/>
            </a:pPr>
            <a:r>
              <a:rPr lang="en-US" dirty="0" smtClean="0">
                <a:latin typeface="Arial" charset="0"/>
                <a:cs typeface="Times New Roman" pitchFamily="18" charset="0"/>
              </a:rPr>
              <a:t>Refraction of Light and Rainbow</a:t>
            </a:r>
          </a:p>
          <a:p>
            <a:pPr marL="457200" indent="-457200">
              <a:spcBef>
                <a:spcPct val="20000"/>
              </a:spcBef>
              <a:buAutoNum type="arabicPlain"/>
            </a:pPr>
            <a:r>
              <a:rPr lang="en-US" dirty="0" smtClean="0">
                <a:latin typeface="Arial" charset="0"/>
                <a:cs typeface="Times New Roman" pitchFamily="18" charset="0"/>
              </a:rPr>
              <a:t>Lenses and Image Formation</a:t>
            </a:r>
          </a:p>
          <a:p>
            <a:pPr marL="457200" indent="-457200">
              <a:spcBef>
                <a:spcPct val="20000"/>
              </a:spcBef>
              <a:buAutoNum type="arabicPlain"/>
            </a:pPr>
            <a:r>
              <a:rPr lang="en-US" dirty="0" smtClean="0">
                <a:latin typeface="Arial" charset="0"/>
                <a:cs typeface="Times New Roman" pitchFamily="18" charset="0"/>
              </a:rPr>
              <a:t>Eyeglasses, Microscopes, and </a:t>
            </a:r>
            <a:r>
              <a:rPr lang="en-US" dirty="0" smtClean="0">
                <a:latin typeface="Arial" charset="0"/>
                <a:cs typeface="Times New Roman" pitchFamily="18" charset="0"/>
              </a:rPr>
              <a:t>Telescopes</a:t>
            </a:r>
            <a:endParaRPr lang="en-US" dirty="0" smtClean="0"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Arial" charset="0"/>
              </a:rPr>
              <a:t>Rainbow</a:t>
            </a:r>
          </a:p>
        </p:txBody>
      </p:sp>
      <p:pic>
        <p:nvPicPr>
          <p:cNvPr id="15364" name="Picture 4" descr="c:\Documents and Settings\Mike O'Hanlon\Desktop\griffth\chapt17\art_library\color_art_library\epb17_0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8645" y="0"/>
            <a:ext cx="5215355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c:\Documents and Settings\Mike O'Hanlon\Desktop\griffth\chapt17\art_library\color_art_library\epb17_0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3404588"/>
            <a:ext cx="3505200" cy="316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85800" y="2743200"/>
            <a:ext cx="2698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charset="0"/>
              </a:rPr>
              <a:t>Primary Rainbow</a:t>
            </a:r>
            <a:endParaRPr lang="en-US" dirty="0"/>
          </a:p>
        </p:txBody>
      </p:sp>
      <p:pic>
        <p:nvPicPr>
          <p:cNvPr id="8" name="Picture 4" descr="c:\Documents and Settings\Mike O'Hanlon\Desktop\griffth\chapt17\art_library\color_art_library\epb17_01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256652"/>
            <a:ext cx="4724400" cy="260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257800" y="6457890"/>
            <a:ext cx="388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Colors are reversed and less intense.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0" y="1295400"/>
            <a:ext cx="358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Water droplet disperses the light into colors.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Arial" charset="0"/>
              </a:rPr>
              <a:t>Focal Point (F) and Focal Length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(f) of lenses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484" name="Picture 4" descr="c:\Documents and Settings\Mike O'Hanlon\Desktop\griffth\chapt17\art_library\color_art_library\17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198490"/>
            <a:ext cx="4648199" cy="234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c:\Documents and Settings\Mike O'Hanlon\Desktop\griffth\chapt17\art_library\color_art_library\17_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752600"/>
            <a:ext cx="366008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078463" y="5105400"/>
            <a:ext cx="4065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charset="0"/>
              </a:rPr>
              <a:t>Diverging or Negative lens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4953000"/>
            <a:ext cx="4251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Converging or Positive lens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133600" y="5943600"/>
            <a:ext cx="3063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Power of a lens =1/f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Arial" charset="0"/>
              </a:rPr>
              <a:t>Ray Diagram</a:t>
            </a:r>
          </a:p>
        </p:txBody>
      </p:sp>
      <p:pic>
        <p:nvPicPr>
          <p:cNvPr id="21508" name="Picture 4" descr="c:\Documents and Settings\Mike O'Hanlon\Desktop\griffth\chapt17\art_library\color_art_library\17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6624624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c:\Documents and Settings\Mike O'Hanlon\Desktop\griffth\chapt17\art_library\color_art_library\17_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1" y="4034107"/>
            <a:ext cx="4343400" cy="282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Lens Equation and  Magnification, m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17195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5604" name="Picture 4" descr="C:\WINDOWS\Application Data\PHYS202L\LabQuizzes\lenson1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33400" y="1956027"/>
            <a:ext cx="2971800" cy="1592036"/>
          </a:xfrm>
          <a:prstGeom prst="rect">
            <a:avLst/>
          </a:prstGeom>
          <a:noFill/>
        </p:spPr>
      </p:pic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4281488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5606" name="Picture 6" descr="C:\WINDOWS\Application Data\PHYS202L\LabQuizzes\lenson2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029201" y="2052500"/>
            <a:ext cx="2133600" cy="157334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3657600"/>
            <a:ext cx="914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E6: A positive lens has a focal length of 12 cm. An object is located at a distance of 3 cm from the lens.</a:t>
            </a:r>
          </a:p>
          <a:p>
            <a:pPr marL="457200" indent="-457200">
              <a:buAutoNum type="alphaLcPeriod"/>
            </a:pPr>
            <a:r>
              <a:rPr lang="en-US" dirty="0" smtClean="0"/>
              <a:t>How far from the lens is the image?</a:t>
            </a:r>
          </a:p>
          <a:p>
            <a:pPr marL="457200" indent="-457200">
              <a:buAutoNum type="alphaLcPeriod"/>
            </a:pPr>
            <a:r>
              <a:rPr lang="en-US" dirty="0" smtClean="0"/>
              <a:t>State three properties of the image? </a:t>
            </a:r>
            <a:r>
              <a:rPr lang="en-US" sz="1600" dirty="0" smtClean="0"/>
              <a:t>(real/virtual, erect/inverted, magnified/reduced)</a:t>
            </a:r>
          </a:p>
          <a:p>
            <a:pPr marL="457200" indent="-457200">
              <a:buAutoNum type="alphaLcPeriod"/>
            </a:pPr>
            <a:r>
              <a:rPr lang="en-US" dirty="0" smtClean="0"/>
              <a:t>Draw a ray diagram and show the image formation.</a:t>
            </a:r>
            <a:endParaRPr lang="en-US" dirty="0"/>
          </a:p>
          <a:p>
            <a:pPr marL="457200" indent="-457200"/>
            <a:endParaRPr lang="en-US" sz="1600" dirty="0" smtClean="0"/>
          </a:p>
          <a:p>
            <a:pPr marL="457200" indent="-457200">
              <a:buAutoNum type="alphaLcPeriod"/>
            </a:pPr>
            <a:endParaRPr lang="en-US" sz="1600" dirty="0"/>
          </a:p>
        </p:txBody>
      </p:sp>
      <p:pic>
        <p:nvPicPr>
          <p:cNvPr id="10" name="Picture 4" descr="c:\Documents and Settings\Mike O'Hanlon\Desktop\griffth\chapt17\art_library\color_art_library\17_p368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0"/>
            <a:ext cx="3657600" cy="193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Arial" charset="0"/>
              </a:rPr>
              <a:t>Optical Instruments</a:t>
            </a:r>
            <a:endParaRPr lang="en-US" dirty="0"/>
          </a:p>
        </p:txBody>
      </p:sp>
      <p:pic>
        <p:nvPicPr>
          <p:cNvPr id="4" name="Picture 2" descr="gri12117_17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976563"/>
            <a:ext cx="6629400" cy="388143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" y="9144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Human eye</a:t>
            </a:r>
          </a:p>
          <a:p>
            <a:r>
              <a:rPr lang="en-US" dirty="0" smtClean="0"/>
              <a:t>Camera</a:t>
            </a:r>
          </a:p>
          <a:p>
            <a:r>
              <a:rPr lang="en-US" dirty="0" smtClean="0"/>
              <a:t>Eyeglasses</a:t>
            </a:r>
          </a:p>
          <a:p>
            <a:r>
              <a:rPr lang="en-US" dirty="0" smtClean="0"/>
              <a:t>Microscope</a:t>
            </a:r>
          </a:p>
          <a:p>
            <a:r>
              <a:rPr lang="en-US" dirty="0" smtClean="0"/>
              <a:t>Telescope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/>
              <a:t>Human Eye: Vision Defects  </a:t>
            </a: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19050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	Nearsightedness (Myopia): </a:t>
            </a:r>
            <a:r>
              <a:rPr lang="en-US" sz="2800" dirty="0"/>
              <a:t>can see only nearby objects clearly</a:t>
            </a:r>
            <a:r>
              <a:rPr lang="en-US" sz="2800" dirty="0" smtClean="0"/>
              <a:t>. Correction is made with a Diverging lens or  negative lens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/>
              <a:t>Human Eye: Vision Defects  </a:t>
            </a: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19050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	Farsightedness (</a:t>
            </a:r>
            <a:r>
              <a:rPr lang="en-US" sz="2800" dirty="0" err="1" smtClean="0"/>
              <a:t>Hyperobia</a:t>
            </a:r>
            <a:r>
              <a:rPr lang="en-US" sz="2800" dirty="0" smtClean="0"/>
              <a:t>): </a:t>
            </a:r>
            <a:r>
              <a:rPr lang="en-US" sz="2800" dirty="0"/>
              <a:t>can see only far objects clearly</a:t>
            </a:r>
            <a:r>
              <a:rPr lang="en-US" sz="2800" dirty="0" smtClean="0"/>
              <a:t>. Correction is made with a converging lens or positive lens.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en-US" dirty="0" smtClean="0"/>
              <a:t>Microscope</a:t>
            </a:r>
            <a:endParaRPr lang="en-US" dirty="0"/>
          </a:p>
        </p:txBody>
      </p:sp>
      <p:pic>
        <p:nvPicPr>
          <p:cNvPr id="32772" name="Picture 4" descr="c:\Documents and Settings\Mike O'Hanlon\Desktop\griffth\chapt17\art_library\color_art_library\17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852280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c:\Documents and Settings\Mike O'Hanlon\Desktop\griffth\chapt17\art_library\color_art_library\17_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912" y="3428809"/>
            <a:ext cx="2571088" cy="342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4549676"/>
            <a:ext cx="64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Used to view small things nearby.</a:t>
            </a:r>
          </a:p>
          <a:p>
            <a:r>
              <a:rPr lang="en-US" dirty="0" smtClean="0"/>
              <a:t>Consists of two positive lenses, objective and eyepiece.</a:t>
            </a:r>
          </a:p>
          <a:p>
            <a:r>
              <a:rPr lang="en-US" dirty="0" smtClean="0"/>
              <a:t>Final image is magnified and inverted.</a:t>
            </a:r>
          </a:p>
          <a:p>
            <a:r>
              <a:rPr lang="en-US" dirty="0" smtClean="0"/>
              <a:t>A laboratory microscope has 3 or 4 objective lenses.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Astronomical Telescope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4919008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Used to view things far away.</a:t>
            </a:r>
          </a:p>
          <a:p>
            <a:r>
              <a:rPr lang="en-US" dirty="0" smtClean="0"/>
              <a:t>Consists of two positive lenses, objective and eyepiece.</a:t>
            </a:r>
          </a:p>
          <a:p>
            <a:r>
              <a:rPr lang="en-US" dirty="0" smtClean="0"/>
              <a:t>Final image is magnified and inverted.</a:t>
            </a:r>
            <a:endParaRPr lang="en-US" dirty="0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447800"/>
            <a:ext cx="42576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/>
              <a:t>Light is an Electromagnetic wave</a:t>
            </a:r>
            <a:endParaRPr lang="en-US" dirty="0"/>
          </a:p>
        </p:txBody>
      </p:sp>
      <p:pic>
        <p:nvPicPr>
          <p:cNvPr id="3" name="Picture 2" descr="gri12117_16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9830"/>
            <a:ext cx="7772400" cy="277545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66800" y="32004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The changing magnetic field (B) creates an electric field (E) that fluctuates in time. It propagates at the speed, c = 3 x 10</a:t>
            </a:r>
            <a:r>
              <a:rPr lang="en-US" baseline="30000" dirty="0" smtClean="0"/>
              <a:t>8</a:t>
            </a:r>
            <a:r>
              <a:rPr lang="en-US" dirty="0" smtClean="0"/>
              <a:t> m/s.</a:t>
            </a:r>
            <a:endParaRPr lang="en-US" dirty="0"/>
          </a:p>
        </p:txBody>
      </p:sp>
      <p:pic>
        <p:nvPicPr>
          <p:cNvPr id="5" name="Picture 2" descr="gri12117_16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32973"/>
            <a:ext cx="7239000" cy="2725027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/>
              <p:cNvSpPr/>
              <p:nvPr/>
            </p:nvSpPr>
            <p:spPr>
              <a:xfrm>
                <a:off x="7772400" y="5334000"/>
                <a:ext cx="11571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𝑣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𝜆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5334000"/>
                <a:ext cx="1157112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391400" y="6400800"/>
            <a:ext cx="153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Ch16: E2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 animBg="1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Light and Color</a:t>
            </a:r>
            <a:endParaRPr lang="en-US" dirty="0"/>
          </a:p>
        </p:txBody>
      </p:sp>
      <p:pic>
        <p:nvPicPr>
          <p:cNvPr id="4" name="Picture 2" descr="gri12117_16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3283389" cy="2973388"/>
          </a:xfrm>
          <a:prstGeom prst="rect">
            <a:avLst/>
          </a:prstGeom>
          <a:noFill/>
        </p:spPr>
      </p:pic>
      <p:pic>
        <p:nvPicPr>
          <p:cNvPr id="5" name="Picture 2" descr="gri12117_16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2608" y="4316663"/>
            <a:ext cx="5571392" cy="2541337"/>
          </a:xfrm>
          <a:prstGeom prst="rect">
            <a:avLst/>
          </a:prstGeom>
          <a:noFill/>
        </p:spPr>
      </p:pic>
      <p:pic>
        <p:nvPicPr>
          <p:cNvPr id="6" name="Picture 4" descr="c:\Documents and Settings\Mike O'Hanlon\Desktop\griffth\chapt17\art_library\color_art_library\epb17_0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28600"/>
            <a:ext cx="4724400" cy="319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c:\Documents and Settings\Mike O'Hanlon\Desktop\griffth\chapt17\art_library\color_art_library\17_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419600"/>
            <a:ext cx="291133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Blue Skies and </a:t>
            </a:r>
            <a:br>
              <a:rPr lang="en-US" dirty="0" smtClean="0"/>
            </a:br>
            <a:r>
              <a:rPr lang="en-US" dirty="0" smtClean="0"/>
              <a:t>Red Sunsets</a:t>
            </a:r>
            <a:endParaRPr lang="en-US" dirty="0"/>
          </a:p>
        </p:txBody>
      </p:sp>
      <p:pic>
        <p:nvPicPr>
          <p:cNvPr id="3" name="Picture 2" descr="gri12117_un16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52400"/>
            <a:ext cx="4319717" cy="3629303"/>
          </a:xfrm>
          <a:prstGeom prst="rect">
            <a:avLst/>
          </a:prstGeom>
          <a:noFill/>
        </p:spPr>
      </p:pic>
      <p:pic>
        <p:nvPicPr>
          <p:cNvPr id="4" name="Picture 2" descr="gri12117_un16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6140" y="3962400"/>
            <a:ext cx="558306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How Are Light Rays Related to </a:t>
            </a:r>
            <a:r>
              <a:rPr lang="en-US" dirty="0" err="1"/>
              <a:t>wavefronts</a:t>
            </a:r>
            <a:r>
              <a:rPr lang="en-US" dirty="0"/>
              <a:t>? </a:t>
            </a:r>
          </a:p>
        </p:txBody>
      </p:sp>
      <p:pic>
        <p:nvPicPr>
          <p:cNvPr id="5124" name="Picture 4" descr="c:\Documents and Settings\Mike O'Hanlon\Desktop\griffth\chapt17\art_library\color_art_library\17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600200"/>
            <a:ext cx="3478213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81000" y="2895600"/>
            <a:ext cx="403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Wavefronts are perpendicular to the rays.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9999"/>
                </a:solidFill>
                <a:latin typeface="Arial" charset="0"/>
                <a:cs typeface="Arial" charset="0"/>
              </a:rPr>
              <a:t>The Law of Reflection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196" name="Picture 4" descr="c:\Documents and Settings\Mike O'Hanlon\Desktop\griffth\chapt17\art_library\color_art_library\17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143000"/>
            <a:ext cx="4054523" cy="445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066800" y="5791200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smtClean="0"/>
              <a:t>The angle of incidence = The angle of reflection.</a:t>
            </a:r>
            <a:endParaRPr lang="en-US" sz="2000" dirty="0"/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2971800" y="6172200"/>
          <a:ext cx="1447800" cy="685800"/>
        </p:xfrm>
        <a:graphic>
          <a:graphicData uri="http://schemas.openxmlformats.org/presentationml/2006/ole">
            <p:oleObj spid="_x0000_s8202" r:id="rId4" imgW="4572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/>
              <a:t>How Are Images Formed by a Plane Mirror?</a:t>
            </a:r>
          </a:p>
        </p:txBody>
      </p:sp>
      <p:pic>
        <p:nvPicPr>
          <p:cNvPr id="6148" name="Picture 4" descr="c:\Documents and Settings\Mike O'Hanlon\Desktop\griffth\chapt17\art_library\color_art_library\17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4876800" cy="329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c:\Documents and Settings\Mike O'Hanlon\Desktop\griffth\chapt17\art_library\color_art_library\17_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9983" y="3352800"/>
            <a:ext cx="4934017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 altLang="en-US" b="1" dirty="0" smtClean="0">
                <a:solidFill>
                  <a:srgbClr val="009999"/>
                </a:solidFill>
                <a:latin typeface="Arial" charset="0"/>
                <a:cs typeface="Arial" charset="0"/>
              </a:rPr>
              <a:t>The Index of Refraction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629400" y="1143000"/>
          <a:ext cx="2324387" cy="5339658"/>
        </p:xfrm>
        <a:graphic>
          <a:graphicData uri="http://schemas.openxmlformats.org/drawingml/2006/table">
            <a:tbl>
              <a:tblPr/>
              <a:tblGrid>
                <a:gridCol w="1277690"/>
                <a:gridCol w="1046697"/>
              </a:tblGrid>
              <a:tr h="203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Substance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21" marR="27021" marT="27021" marB="2702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57A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Index of Refraction, </a:t>
                      </a:r>
                      <a:r>
                        <a:rPr lang="en-US" sz="11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 smtClean="0">
                          <a:latin typeface="Times New Roman"/>
                          <a:ea typeface="Calibri"/>
                          <a:cs typeface="Times New Roman"/>
                        </a:rPr>
                        <a:t>(at </a:t>
                      </a:r>
                      <a:r>
                        <a:rPr lang="el-GR" sz="1100" i="0" dirty="0" smtClean="0">
                          <a:latin typeface="Times New Roman"/>
                          <a:ea typeface="Calibri"/>
                          <a:cs typeface="Times New Roman"/>
                        </a:rPr>
                        <a:t>λ</a:t>
                      </a:r>
                      <a:r>
                        <a:rPr lang="en-US" sz="1100" i="0" dirty="0" smtClean="0">
                          <a:latin typeface="Times New Roman"/>
                          <a:ea typeface="Calibri"/>
                          <a:cs typeface="Times New Roman"/>
                        </a:rPr>
                        <a:t> = 589 nm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8" marR="27021" marT="27021" marB="2702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57A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EDB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Solids at 20 °C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21" marR="27021" marT="27021" marB="2702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7A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8" marR="27021" marT="27021" marB="2702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7A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Diamond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156" marR="27021" marT="27021" marB="270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2.419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8" marR="27021" marT="27021" marB="270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Glass, crown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156" marR="27021" marT="27021" marB="270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1.523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8" marR="27021" marT="27021" marB="270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Ice ( 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156" marR="27021" marT="27021" marB="270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1.309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8" marR="27021" marT="27021" marB="270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Sodium chloride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156" marR="27021" marT="27021" marB="270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1.544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8" marR="27021" marT="27021" marB="270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Quartz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156" marR="27021" marT="27021" marB="270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8" marR="27021" marT="27021" marB="270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Crystalline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312" marR="27021" marT="27021" marB="270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1.544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8" marR="27021" marT="27021" marB="270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Fused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312" marR="27021" marT="27021" marB="270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1.458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8" marR="27021" marT="27021" marB="270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Liquids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en-US" alt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 20 °C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21" marR="27021" marT="27021" marB="270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8" marR="27021" marT="27021" marB="270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Benzene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156" marR="27021" marT="27021" marB="270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1.501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8" marR="27021" marT="27021" marB="270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Carbon disulfide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156" marR="27021" marT="27021" marB="270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1.632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8" marR="27021" marT="27021" marB="270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Carbon tetrachloride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156" marR="27021" marT="27021" marB="270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1.461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8" marR="27021" marT="27021" marB="270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Ethyl alcohol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156" marR="27021" marT="27021" marB="270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1.362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8" marR="27021" marT="27021" marB="270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Water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156" marR="27021" marT="27021" marB="270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1.333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8" marR="27021" marT="27021" marB="270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Gases at 0 °C, 1 </a:t>
                      </a:r>
                      <a:r>
                        <a:rPr kumimoji="0" lang="en-US" altLang="en-US" sz="11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atm</a:t>
                      </a:r>
                      <a:r>
                        <a:rPr lang="en-US" sz="11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21" marR="27021" marT="27021" marB="270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8" marR="27021" marT="27021" marB="270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Air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156" marR="27021" marT="27021" marB="270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1.000 293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8" marR="27021" marT="27021" marB="270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Carbon dioxide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156" marR="27021" marT="27021" marB="270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1.000 45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8" marR="27021" marT="27021" marB="270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Oxygen,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156" marR="27021" marT="27021" marB="270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1.000 271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8" marR="27021" marT="27021" marB="270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Hydrogen,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156" marR="27021" marT="27021" marB="270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1.000 139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8" marR="27021" marT="27021" marB="270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04800" y="1295400"/>
            <a:ext cx="563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The </a:t>
            </a:r>
            <a:r>
              <a:rPr lang="en-US" altLang="en-US" dirty="0" smtClean="0">
                <a:solidFill>
                  <a:srgbClr val="009900"/>
                </a:solidFill>
              </a:rPr>
              <a:t>index of refraction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 of a material is the ratio of the speed </a:t>
            </a:r>
            <a:r>
              <a:rPr lang="en-US" altLang="en-US" i="1" dirty="0" smtClean="0"/>
              <a:t>c</a:t>
            </a:r>
            <a:r>
              <a:rPr lang="en-US" altLang="en-US" dirty="0" smtClean="0"/>
              <a:t> of light in a vacuum to the speed </a:t>
            </a:r>
            <a:r>
              <a:rPr lang="en-US" altLang="en-US" i="1" dirty="0" smtClean="0"/>
              <a:t>v</a:t>
            </a:r>
            <a:r>
              <a:rPr lang="en-US" altLang="en-US" dirty="0" smtClean="0"/>
              <a:t> of light in the material: </a:t>
            </a:r>
            <a:endParaRPr lang="en-US" altLang="en-US" dirty="0"/>
          </a:p>
        </p:txBody>
      </p:sp>
      <p:pic>
        <p:nvPicPr>
          <p:cNvPr id="91144" name="Picture 8" descr="http://edugen.wileyplus.com/edugen/courses/crs6407/cutnell9780470879528/c26/math/math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819400"/>
            <a:ext cx="4702614" cy="685800"/>
          </a:xfrm>
          <a:prstGeom prst="rect">
            <a:avLst/>
          </a:prstGeom>
          <a:noFill/>
        </p:spPr>
      </p:pic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1145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3886199"/>
            <a:ext cx="762000" cy="69573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28600" y="53340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Q: What is the speed of light in water?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256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Refraction of Light</a:t>
            </a:r>
          </a:p>
        </p:txBody>
      </p:sp>
      <p:pic>
        <p:nvPicPr>
          <p:cNvPr id="11268" name="Picture 4" descr="c:\Documents and Settings\Mike O'Hanlon\Desktop\griffth\chapt17\art_library\color_art_library\17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3505200" cy="286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 descr="c:\Documents and Settings\Mike O'Hanlon\Desktop\griffth\chapt17\art_library\color_art_library\17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600"/>
            <a:ext cx="2780977" cy="308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685800" y="4953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Apparent Depth of Fish Is Smaller Than Actual Depth Due to </a:t>
            </a:r>
            <a:r>
              <a:rPr lang="en-US" dirty="0" smtClean="0"/>
              <a:t>Refraction.</a:t>
            </a:r>
            <a:endParaRPr lang="en-US" dirty="0"/>
          </a:p>
        </p:txBody>
      </p:sp>
      <p:pic>
        <p:nvPicPr>
          <p:cNvPr id="10" name="Picture 4" descr="c:\Documents and Settings\Mike O'Hanlon\Desktop\griffth\chapt17\art_library\color_art_library\17_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582843"/>
            <a:ext cx="3200400" cy="327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439</Words>
  <Application>Microsoft Office PowerPoint</Application>
  <PresentationFormat>On-screen Show (4:3)</PresentationFormat>
  <Paragraphs>97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 Design</vt:lpstr>
      <vt:lpstr>Microsoft Equation 3.0</vt:lpstr>
      <vt:lpstr>CHAPTERS-16&amp;17  Light, Color, and Image Formation </vt:lpstr>
      <vt:lpstr>Light is an Electromagnetic wave</vt:lpstr>
      <vt:lpstr>Light and Color</vt:lpstr>
      <vt:lpstr>Blue Skies and  Red Sunsets</vt:lpstr>
      <vt:lpstr>How Are Light Rays Related to wavefronts? </vt:lpstr>
      <vt:lpstr>The Law of Reflection  </vt:lpstr>
      <vt:lpstr>How Are Images Formed by a Plane Mirror?</vt:lpstr>
      <vt:lpstr>The Index of Refraction</vt:lpstr>
      <vt:lpstr>Refraction of Light</vt:lpstr>
      <vt:lpstr>Rainbow</vt:lpstr>
      <vt:lpstr>Focal Point (F) and Focal Length (f) of lenses</vt:lpstr>
      <vt:lpstr>Ray Diagram</vt:lpstr>
      <vt:lpstr>Lens Equation and  Magnification, m </vt:lpstr>
      <vt:lpstr>Optical Instruments</vt:lpstr>
      <vt:lpstr>Human Eye: Vision Defects  </vt:lpstr>
      <vt:lpstr>Human Eye: Vision Defects  </vt:lpstr>
      <vt:lpstr>Microscope</vt:lpstr>
      <vt:lpstr>Astronomical Telescope</vt:lpstr>
    </vt:vector>
  </TitlesOfParts>
  <Company>Winthrop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CHAPTER-17  Light and Image Formation</dc:title>
  <dc:creator>mahesp</dc:creator>
  <cp:lastModifiedBy>mahes</cp:lastModifiedBy>
  <cp:revision>35</cp:revision>
  <dcterms:created xsi:type="dcterms:W3CDTF">2004-04-15T02:30:53Z</dcterms:created>
  <dcterms:modified xsi:type="dcterms:W3CDTF">2016-07-25T02:59:47Z</dcterms:modified>
</cp:coreProperties>
</file>