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78" r:id="rId5"/>
    <p:sldId id="297" r:id="rId6"/>
    <p:sldId id="279" r:id="rId7"/>
    <p:sldId id="284" r:id="rId8"/>
    <p:sldId id="302" r:id="rId9"/>
    <p:sldId id="286" r:id="rId10"/>
    <p:sldId id="288" r:id="rId11"/>
    <p:sldId id="289" r:id="rId12"/>
    <p:sldId id="266" r:id="rId13"/>
    <p:sldId id="292" r:id="rId14"/>
    <p:sldId id="300" r:id="rId15"/>
    <p:sldId id="268" r:id="rId16"/>
    <p:sldId id="264" r:id="rId17"/>
    <p:sldId id="260" r:id="rId18"/>
    <p:sldId id="294" r:id="rId19"/>
    <p:sldId id="296" r:id="rId20"/>
    <p:sldId id="298"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1000" autoAdjust="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5E719-E0AC-458D-9EC1-1BFA476BB9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48DF3-0AE0-4D10-AE02-F0A1634961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5836CC-F8EE-4C75-97AC-FF9B11CC01C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F68D9-2872-4A04-AE37-3F0DF10883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0FB491-27FE-4D68-B873-B3F994F93A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9AE7C3-F5CE-42C7-9CF3-300682E12D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645ED8-5602-4B78-896A-FCC139D6A0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719B34-2CD5-48AF-93E1-83EAE3E9A6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BC237B-9355-40FB-B4FC-DC8C67567A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62459E-CBAC-4410-8C83-D9A00A6927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C12B1-8229-4D77-B06E-AC5046862F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461CE2-2848-4C92-865F-8EA507E73C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140CFA4C-2E17-4DDF-9504-1B5E02CDA7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iss.astroviewer.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ispot.tv/ad/7V7z/celebrex-body-in-mo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381000"/>
            <a:ext cx="7772400" cy="1143000"/>
          </a:xfrm>
        </p:spPr>
        <p:txBody>
          <a:bodyPr/>
          <a:lstStyle/>
          <a:p>
            <a:pPr eaLnBrk="1" hangingPunct="1"/>
            <a:r>
              <a:rPr lang="en-US" dirty="0" smtClean="0"/>
              <a:t>CH-4: Newton’s Laws: Explaining Motion</a:t>
            </a:r>
            <a:br>
              <a:rPr lang="en-US" dirty="0" smtClean="0"/>
            </a:br>
            <a:endParaRPr lang="en-US" dirty="0" smtClean="0"/>
          </a:p>
        </p:txBody>
      </p:sp>
      <p:sp>
        <p:nvSpPr>
          <p:cNvPr id="2051" name="Rectangle 3"/>
          <p:cNvSpPr>
            <a:spLocks noGrp="1" noChangeArrowheads="1"/>
          </p:cNvSpPr>
          <p:nvPr>
            <p:ph type="body" idx="1"/>
          </p:nvPr>
        </p:nvSpPr>
        <p:spPr>
          <a:xfrm>
            <a:off x="0" y="1600200"/>
            <a:ext cx="9144000" cy="4114800"/>
          </a:xfrm>
        </p:spPr>
        <p:txBody>
          <a:bodyPr/>
          <a:lstStyle/>
          <a:p>
            <a:pPr eaLnBrk="1" hangingPunct="1">
              <a:buFontTx/>
              <a:buNone/>
            </a:pPr>
            <a:r>
              <a:rPr lang="en-US" dirty="0" smtClean="0"/>
              <a:t>Brief History</a:t>
            </a:r>
          </a:p>
          <a:p>
            <a:pPr eaLnBrk="1" hangingPunct="1"/>
            <a:r>
              <a:rPr lang="en-US" sz="2400" dirty="0" smtClean="0"/>
              <a:t>Aristotle (384-322 B.C)</a:t>
            </a:r>
          </a:p>
          <a:p>
            <a:pPr eaLnBrk="1" hangingPunct="1"/>
            <a:r>
              <a:rPr lang="en-US" sz="2400" dirty="0" smtClean="0"/>
              <a:t>Galileo </a:t>
            </a:r>
            <a:r>
              <a:rPr lang="en-US" sz="2400" dirty="0" err="1" smtClean="0"/>
              <a:t>Galilei</a:t>
            </a:r>
            <a:r>
              <a:rPr lang="en-US" sz="2400" dirty="0" smtClean="0"/>
              <a:t> (1564-1642)</a:t>
            </a:r>
          </a:p>
          <a:p>
            <a:pPr eaLnBrk="1" hangingPunct="1"/>
            <a:r>
              <a:rPr lang="en-US" sz="2400" dirty="0" smtClean="0"/>
              <a:t>Isaac Newton (1642-1727)</a:t>
            </a:r>
          </a:p>
          <a:p>
            <a:pPr eaLnBrk="1" hangingPunct="1"/>
            <a:r>
              <a:rPr lang="en-US" sz="2400" dirty="0" smtClean="0"/>
              <a:t>Albert </a:t>
            </a:r>
            <a:r>
              <a:rPr lang="en-US" sz="2400" dirty="0"/>
              <a:t>Einstein (1879–1955)</a:t>
            </a:r>
            <a:endParaRPr lang="en-US" sz="2400" dirty="0" smtClean="0"/>
          </a:p>
          <a:p>
            <a:pPr eaLnBrk="1" hangingPunct="1"/>
            <a:endParaRPr lang="en-US" sz="2400" dirty="0" smtClean="0"/>
          </a:p>
          <a:p>
            <a:pPr eaLnBrk="1" hangingPunct="1">
              <a:buFontTx/>
              <a:buNone/>
            </a:pPr>
            <a:r>
              <a:rPr lang="en-US" dirty="0" smtClean="0"/>
              <a:t>Newton’s laws of motion: 1</a:t>
            </a:r>
            <a:r>
              <a:rPr lang="en-US" baseline="30000" dirty="0" smtClean="0"/>
              <a:t>st</a:t>
            </a:r>
            <a:r>
              <a:rPr lang="en-US" dirty="0" smtClean="0"/>
              <a:t> law, 2</a:t>
            </a:r>
            <a:r>
              <a:rPr lang="en-US" baseline="30000" dirty="0" smtClean="0"/>
              <a:t>nd</a:t>
            </a:r>
            <a:r>
              <a:rPr lang="en-US" dirty="0" smtClean="0"/>
              <a:t> law, 3</a:t>
            </a:r>
            <a:r>
              <a:rPr lang="en-US" baseline="30000" dirty="0" smtClean="0"/>
              <a:t>rd</a:t>
            </a:r>
            <a:r>
              <a:rPr lang="en-US" dirty="0" smtClean="0"/>
              <a:t> law</a:t>
            </a:r>
          </a:p>
          <a:p>
            <a:pPr eaLnBrk="1" hangingPunct="1">
              <a:buFontTx/>
              <a:buNone/>
            </a:pPr>
            <a:r>
              <a:rPr lang="en-US" dirty="0" smtClean="0"/>
              <a:t>Applications of Newton’s laws</a:t>
            </a:r>
          </a:p>
          <a:p>
            <a:pPr eaLnBrk="1" hangingPunct="1">
              <a:buFontTx/>
              <a:buNone/>
            </a:pPr>
            <a:r>
              <a:rPr lang="en-US" dirty="0" smtClean="0"/>
              <a:t>   CH-5</a:t>
            </a:r>
            <a:r>
              <a:rPr lang="en-US" dirty="0"/>
              <a:t>: Centripetal Force </a:t>
            </a:r>
            <a:r>
              <a:rPr lang="en-US" dirty="0" smtClean="0"/>
              <a:t/>
            </a:r>
            <a:br>
              <a:rPr lang="en-US" dirty="0" smtClean="0"/>
            </a:br>
            <a:r>
              <a:rPr lang="en-US" dirty="0" smtClean="0"/>
              <a:t>           Newton’s </a:t>
            </a:r>
            <a:r>
              <a:rPr lang="en-US" dirty="0"/>
              <a:t>Law </a:t>
            </a:r>
            <a:r>
              <a:rPr lang="en-US" dirty="0" smtClean="0"/>
              <a:t>of gravitation</a:t>
            </a:r>
            <a:r>
              <a:rPr lang="en-US" dirty="0"/>
              <a:t/>
            </a:r>
            <a:br>
              <a:rPr lang="en-US" dirty="0"/>
            </a:b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7772400" cy="1143000"/>
          </a:xfrm>
        </p:spPr>
        <p:txBody>
          <a:bodyPr/>
          <a:lstStyle/>
          <a:p>
            <a:pPr eaLnBrk="1" hangingPunct="1"/>
            <a:r>
              <a:rPr lang="en-US" smtClean="0"/>
              <a:t>Mass and Weight</a:t>
            </a:r>
          </a:p>
        </p:txBody>
      </p:sp>
      <p:sp>
        <p:nvSpPr>
          <p:cNvPr id="9219" name="Rectangle 3"/>
          <p:cNvSpPr>
            <a:spLocks noGrp="1" noChangeArrowheads="1"/>
          </p:cNvSpPr>
          <p:nvPr>
            <p:ph type="body" idx="1"/>
          </p:nvPr>
        </p:nvSpPr>
        <p:spPr>
          <a:xfrm>
            <a:off x="609600" y="1371600"/>
            <a:ext cx="7772400" cy="4114800"/>
          </a:xfrm>
        </p:spPr>
        <p:txBody>
          <a:bodyPr/>
          <a:lstStyle/>
          <a:p>
            <a:pPr eaLnBrk="1" hangingPunct="1">
              <a:spcBef>
                <a:spcPct val="50000"/>
              </a:spcBef>
              <a:buFontTx/>
              <a:buNone/>
            </a:pPr>
            <a:r>
              <a:rPr lang="en-US" sz="2400" smtClean="0"/>
              <a:t>The </a:t>
            </a:r>
            <a:r>
              <a:rPr lang="en-US" sz="2400" smtClean="0">
                <a:solidFill>
                  <a:srgbClr val="009900"/>
                </a:solidFill>
              </a:rPr>
              <a:t>weight</a:t>
            </a:r>
            <a:r>
              <a:rPr lang="en-US" sz="2400" smtClean="0"/>
              <a:t> of an object on the earth is the </a:t>
            </a:r>
            <a:r>
              <a:rPr lang="en-US" sz="2400" smtClean="0">
                <a:solidFill>
                  <a:srgbClr val="009900"/>
                </a:solidFill>
              </a:rPr>
              <a:t>gravitational</a:t>
            </a:r>
            <a:r>
              <a:rPr lang="en-US" sz="2400" smtClean="0"/>
              <a:t> </a:t>
            </a:r>
            <a:r>
              <a:rPr lang="en-US" sz="2400" smtClean="0">
                <a:solidFill>
                  <a:srgbClr val="009900"/>
                </a:solidFill>
              </a:rPr>
              <a:t>force</a:t>
            </a:r>
            <a:r>
              <a:rPr lang="en-US" sz="2400" smtClean="0"/>
              <a:t> that the earth exerts on the object. The weight always acts downward, toward the center of the earth. On another astronomical body, the weight is the gravitational force exerted on the object by that body.</a:t>
            </a:r>
          </a:p>
          <a:p>
            <a:pPr eaLnBrk="1" hangingPunct="1">
              <a:spcBef>
                <a:spcPct val="50000"/>
              </a:spcBef>
              <a:buFontTx/>
              <a:buNone/>
            </a:pPr>
            <a:r>
              <a:rPr lang="en-US" sz="2400" smtClean="0"/>
              <a:t>Weight = Mass x Gravity </a:t>
            </a:r>
          </a:p>
          <a:p>
            <a:pPr eaLnBrk="1" hangingPunct="1">
              <a:spcBef>
                <a:spcPct val="50000"/>
              </a:spcBef>
              <a:buFontTx/>
              <a:buNone/>
            </a:pPr>
            <a:r>
              <a:rPr lang="en-US" sz="2400" b="1" i="1" smtClean="0"/>
              <a:t>SI Unit of Weight:</a:t>
            </a:r>
            <a:r>
              <a:rPr lang="en-US" sz="2400" smtClean="0"/>
              <a:t> : newton (N)</a:t>
            </a:r>
          </a:p>
          <a:p>
            <a:pPr eaLnBrk="1" hangingPunct="1">
              <a:spcBef>
                <a:spcPct val="50000"/>
              </a:spcBef>
              <a:buFontTx/>
              <a:buNone/>
            </a:pPr>
            <a:r>
              <a:rPr lang="en-US" sz="2400" smtClean="0"/>
              <a:t>Ex: How much one may weigh in moon?</a:t>
            </a:r>
          </a:p>
          <a:p>
            <a:pPr eaLnBrk="1" hangingPunct="1">
              <a:spcBef>
                <a:spcPct val="50000"/>
              </a:spcBef>
              <a:buFontTx/>
              <a:buNone/>
            </a:pPr>
            <a:endParaRPr lang="en-US" sz="2400"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2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Why is the gravitational acceleration is independent of mass?</a:t>
            </a:r>
          </a:p>
        </p:txBody>
      </p:sp>
      <p:pic>
        <p:nvPicPr>
          <p:cNvPr id="10243" name="Picture 5"/>
          <p:cNvPicPr>
            <a:picLocks noChangeAspect="1" noChangeArrowheads="1"/>
          </p:cNvPicPr>
          <p:nvPr/>
        </p:nvPicPr>
        <p:blipFill>
          <a:blip r:embed="rId2" cstate="print"/>
          <a:srcRect/>
          <a:stretch>
            <a:fillRect/>
          </a:stretch>
        </p:blipFill>
        <p:spPr bwMode="auto">
          <a:xfrm>
            <a:off x="228600" y="2590800"/>
            <a:ext cx="1657350" cy="2857500"/>
          </a:xfrm>
          <a:prstGeom prst="rect">
            <a:avLst/>
          </a:prstGeom>
          <a:noFill/>
          <a:ln w="9525">
            <a:noFill/>
            <a:miter lim="800000"/>
            <a:headEnd/>
            <a:tailEnd/>
          </a:ln>
        </p:spPr>
      </p:pic>
      <p:pic>
        <p:nvPicPr>
          <p:cNvPr id="10244" name="Picture 6"/>
          <p:cNvPicPr>
            <a:picLocks noChangeAspect="1" noChangeArrowheads="1"/>
          </p:cNvPicPr>
          <p:nvPr/>
        </p:nvPicPr>
        <p:blipFill>
          <a:blip r:embed="rId3" cstate="print"/>
          <a:srcRect/>
          <a:stretch>
            <a:fillRect/>
          </a:stretch>
        </p:blipFill>
        <p:spPr bwMode="auto">
          <a:xfrm>
            <a:off x="1905000" y="1828800"/>
            <a:ext cx="1838325"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0"/>
            <a:ext cx="7772400" cy="1143000"/>
          </a:xfrm>
        </p:spPr>
        <p:txBody>
          <a:bodyPr/>
          <a:lstStyle/>
          <a:p>
            <a:pPr eaLnBrk="1" hangingPunct="1"/>
            <a:r>
              <a:rPr lang="en-US" smtClean="0"/>
              <a:t>Newton’s Third Law</a:t>
            </a:r>
          </a:p>
        </p:txBody>
      </p:sp>
      <p:pic>
        <p:nvPicPr>
          <p:cNvPr id="11267" name="Picture 4" descr="c:\Documents and Settings\Mike O'Hanlon\Desktop\griffth\chapt04\art_library\color_art_library\04_10.jpg"/>
          <p:cNvPicPr>
            <a:picLocks noChangeAspect="1" noChangeArrowheads="1"/>
          </p:cNvPicPr>
          <p:nvPr/>
        </p:nvPicPr>
        <p:blipFill>
          <a:blip r:embed="rId2" cstate="print"/>
          <a:srcRect/>
          <a:stretch>
            <a:fillRect/>
          </a:stretch>
        </p:blipFill>
        <p:spPr bwMode="auto">
          <a:xfrm>
            <a:off x="0" y="1295400"/>
            <a:ext cx="5486400" cy="4148138"/>
          </a:xfrm>
          <a:prstGeom prst="rect">
            <a:avLst/>
          </a:prstGeom>
          <a:noFill/>
          <a:ln w="9525">
            <a:noFill/>
            <a:miter lim="800000"/>
            <a:headEnd/>
            <a:tailEnd/>
          </a:ln>
        </p:spPr>
      </p:pic>
      <p:sp>
        <p:nvSpPr>
          <p:cNvPr id="11268" name="Rectangle 3"/>
          <p:cNvSpPr>
            <a:spLocks noChangeArrowheads="1"/>
          </p:cNvSpPr>
          <p:nvPr/>
        </p:nvSpPr>
        <p:spPr bwMode="auto">
          <a:xfrm>
            <a:off x="0" y="5657850"/>
            <a:ext cx="9144000" cy="1200150"/>
          </a:xfrm>
          <a:prstGeom prst="rect">
            <a:avLst/>
          </a:prstGeom>
          <a:noFill/>
          <a:ln w="9525">
            <a:noFill/>
            <a:miter lim="800000"/>
            <a:headEnd/>
            <a:tailEnd/>
          </a:ln>
        </p:spPr>
        <p:txBody>
          <a:bodyPr>
            <a:spAutoFit/>
          </a:bodyPr>
          <a:lstStyle/>
          <a:p>
            <a:r>
              <a:rPr lang="en-US"/>
              <a:t>If object A exerts a force on object B, object B exerts a force on object A that is equal in magnitude but opposite in direction to the force exerted on B.</a:t>
            </a:r>
          </a:p>
        </p:txBody>
      </p:sp>
      <p:pic>
        <p:nvPicPr>
          <p:cNvPr id="11269" name="Picture 4" descr="c:\Documents and Settings\Mike O'Hanlon\Desktop\griffth\chapt04\art_library\color_art_library\04_14.jpg"/>
          <p:cNvPicPr>
            <a:picLocks noChangeAspect="1" noChangeArrowheads="1"/>
          </p:cNvPicPr>
          <p:nvPr/>
        </p:nvPicPr>
        <p:blipFill>
          <a:blip r:embed="rId3" cstate="print"/>
          <a:srcRect/>
          <a:stretch>
            <a:fillRect/>
          </a:stretch>
        </p:blipFill>
        <p:spPr bwMode="auto">
          <a:xfrm>
            <a:off x="3810000" y="1219200"/>
            <a:ext cx="5334000" cy="274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20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8">
                                            <p:txEl>
                                              <p:pRg st="0" end="0"/>
                                            </p:txEl>
                                          </p:spTgt>
                                        </p:tgtEl>
                                        <p:attrNameLst>
                                          <p:attrName>style.visibility</p:attrName>
                                        </p:attrNameLst>
                                      </p:cBhvr>
                                      <p:to>
                                        <p:strVal val="visible"/>
                                      </p:to>
                                    </p:set>
                                    <p:animEffect transition="in" filter="fade">
                                      <p:cBhvr>
                                        <p:cTn id="17" dur="20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0" y="0"/>
            <a:ext cx="9144000" cy="1143000"/>
          </a:xfrm>
        </p:spPr>
        <p:txBody>
          <a:bodyPr/>
          <a:lstStyle/>
          <a:p>
            <a:r>
              <a:rPr lang="en-US" b="1" smtClean="0">
                <a:solidFill>
                  <a:srgbClr val="000000"/>
                </a:solidFill>
                <a:latin typeface="Arial" charset="0"/>
                <a:cs typeface="Arial" charset="0"/>
              </a:rPr>
              <a:t> </a:t>
            </a:r>
            <a:r>
              <a:rPr lang="en-US" b="1" smtClean="0">
                <a:solidFill>
                  <a:srgbClr val="009999"/>
                </a:solidFill>
                <a:latin typeface="Arial" charset="0"/>
                <a:cs typeface="Arial" charset="0"/>
              </a:rPr>
              <a:t>Examples of Newton's 3</a:t>
            </a:r>
            <a:r>
              <a:rPr lang="en-US" b="1" baseline="30000" smtClean="0">
                <a:solidFill>
                  <a:srgbClr val="009999"/>
                </a:solidFill>
                <a:latin typeface="Arial" charset="0"/>
                <a:cs typeface="Arial" charset="0"/>
              </a:rPr>
              <a:t>rd</a:t>
            </a:r>
            <a:r>
              <a:rPr lang="en-US" b="1" smtClean="0">
                <a:solidFill>
                  <a:srgbClr val="009999"/>
                </a:solidFill>
                <a:latin typeface="Arial" charset="0"/>
                <a:cs typeface="Arial" charset="0"/>
              </a:rPr>
              <a:t> Law </a:t>
            </a:r>
            <a:r>
              <a:rPr lang="en-US" b="1" smtClean="0">
                <a:solidFill>
                  <a:srgbClr val="000000"/>
                </a:solidFill>
                <a:latin typeface="Arial" charset="0"/>
                <a:cs typeface="Arial" charset="0"/>
              </a:rPr>
              <a:t> </a:t>
            </a:r>
          </a:p>
        </p:txBody>
      </p:sp>
      <p:pic>
        <p:nvPicPr>
          <p:cNvPr id="12291" name="Picture 5" descr="04_08"/>
          <p:cNvPicPr>
            <a:picLocks noGrp="1" noChangeAspect="1" noChangeArrowheads="1"/>
          </p:cNvPicPr>
          <p:nvPr>
            <p:ph sz="quarter" idx="1"/>
          </p:nvPr>
        </p:nvPicPr>
        <p:blipFill>
          <a:blip r:embed="rId2" cstate="print"/>
          <a:srcRect/>
          <a:stretch>
            <a:fillRect/>
          </a:stretch>
        </p:blipFill>
        <p:spPr>
          <a:xfrm>
            <a:off x="1066800" y="1143000"/>
            <a:ext cx="2841625" cy="2287588"/>
          </a:xfrm>
          <a:noFill/>
        </p:spPr>
      </p:pic>
      <p:pic>
        <p:nvPicPr>
          <p:cNvPr id="12292" name="Picture 7" descr="04_09"/>
          <p:cNvPicPr>
            <a:picLocks noGrp="1" noChangeAspect="1" noChangeArrowheads="1"/>
          </p:cNvPicPr>
          <p:nvPr>
            <p:ph sz="quarter" idx="2"/>
          </p:nvPr>
        </p:nvPicPr>
        <p:blipFill>
          <a:blip r:embed="rId3" cstate="print"/>
          <a:srcRect/>
          <a:stretch>
            <a:fillRect/>
          </a:stretch>
        </p:blipFill>
        <p:spPr>
          <a:xfrm>
            <a:off x="5476875" y="1254125"/>
            <a:ext cx="2295525" cy="2784475"/>
          </a:xfrm>
          <a:noFill/>
        </p:spPr>
      </p:pic>
      <p:pic>
        <p:nvPicPr>
          <p:cNvPr id="12293" name="Picture 9" descr="04_10"/>
          <p:cNvPicPr>
            <a:picLocks noGrp="1" noChangeAspect="1" noChangeArrowheads="1"/>
          </p:cNvPicPr>
          <p:nvPr>
            <p:ph sz="quarter" idx="3"/>
          </p:nvPr>
        </p:nvPicPr>
        <p:blipFill>
          <a:blip r:embed="rId4" cstate="print"/>
          <a:srcRect/>
          <a:stretch>
            <a:fillRect/>
          </a:stretch>
        </p:blipFill>
        <p:spPr>
          <a:xfrm>
            <a:off x="4940300" y="4343400"/>
            <a:ext cx="2951163" cy="2286000"/>
          </a:xfrm>
          <a:noFill/>
        </p:spPr>
      </p:pic>
      <p:pic>
        <p:nvPicPr>
          <p:cNvPr id="12294" name="Picture 11" descr="04_11"/>
          <p:cNvPicPr>
            <a:picLocks noGrp="1" noChangeAspect="1" noChangeArrowheads="1"/>
          </p:cNvPicPr>
          <p:nvPr>
            <p:ph sz="quarter" idx="4"/>
          </p:nvPr>
        </p:nvPicPr>
        <p:blipFill>
          <a:blip r:embed="rId5" cstate="print"/>
          <a:srcRect/>
          <a:stretch>
            <a:fillRect/>
          </a:stretch>
        </p:blipFill>
        <p:spPr>
          <a:xfrm>
            <a:off x="990600" y="3743325"/>
            <a:ext cx="2971800" cy="31146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20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fade">
                                      <p:cBhvr>
                                        <p:cTn id="17" dur="20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fade">
                                      <p:cBhvr>
                                        <p:cTn id="22"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a:r>
              <a:rPr lang="en-US" b="1" i="1" dirty="0" smtClean="0"/>
              <a:t>Example</a:t>
            </a:r>
            <a:r>
              <a:rPr lang="en-US" dirty="0" smtClean="0"/>
              <a:t> </a:t>
            </a:r>
            <a:endParaRPr lang="en-US" dirty="0"/>
          </a:p>
        </p:txBody>
      </p:sp>
      <p:pic>
        <p:nvPicPr>
          <p:cNvPr id="72707" name="Picture 3" descr="Astronaut Ed White on a tethered space walk."/>
          <p:cNvPicPr>
            <a:picLocks noGrp="1" noChangeAspect="1" noChangeArrowheads="1"/>
          </p:cNvPicPr>
          <p:nvPr>
            <p:ph sz="half" idx="1"/>
          </p:nvPr>
        </p:nvPicPr>
        <p:blipFill>
          <a:blip r:embed="rId2" cstate="print"/>
          <a:srcRect/>
          <a:stretch>
            <a:fillRect/>
          </a:stretch>
        </p:blipFill>
        <p:spPr>
          <a:xfrm>
            <a:off x="457200" y="4648200"/>
            <a:ext cx="1905000" cy="1914525"/>
          </a:xfrm>
          <a:noFill/>
          <a:ln/>
        </p:spPr>
      </p:pic>
      <p:sp>
        <p:nvSpPr>
          <p:cNvPr id="72708" name="Text Box 4"/>
          <p:cNvSpPr txBox="1">
            <a:spLocks noChangeArrowheads="1"/>
          </p:cNvSpPr>
          <p:nvPr/>
        </p:nvSpPr>
        <p:spPr bwMode="auto">
          <a:xfrm>
            <a:off x="2438400" y="4953000"/>
            <a:ext cx="5791200" cy="822325"/>
          </a:xfrm>
          <a:prstGeom prst="rect">
            <a:avLst/>
          </a:prstGeom>
          <a:noFill/>
          <a:ln w="9525">
            <a:noFill/>
            <a:miter lim="800000"/>
            <a:headEnd/>
            <a:tailEnd/>
          </a:ln>
          <a:effectLst/>
        </p:spPr>
        <p:txBody>
          <a:bodyPr>
            <a:spAutoFit/>
          </a:bodyPr>
          <a:lstStyle/>
          <a:p>
            <a:pPr>
              <a:spcBef>
                <a:spcPct val="50000"/>
              </a:spcBef>
            </a:pPr>
            <a:r>
              <a:rPr lang="en-US"/>
              <a:t>Astronauts use a tether to stay connected to the space capsule.</a:t>
            </a:r>
          </a:p>
        </p:txBody>
      </p:sp>
      <p:sp>
        <p:nvSpPr>
          <p:cNvPr id="72709" name="Text Box 5"/>
          <p:cNvSpPr txBox="1">
            <a:spLocks noChangeArrowheads="1"/>
          </p:cNvSpPr>
          <p:nvPr/>
        </p:nvSpPr>
        <p:spPr bwMode="auto">
          <a:xfrm>
            <a:off x="533400" y="2362200"/>
            <a:ext cx="8229600" cy="1569660"/>
          </a:xfrm>
          <a:prstGeom prst="rect">
            <a:avLst/>
          </a:prstGeom>
          <a:noFill/>
          <a:ln w="9525">
            <a:noFill/>
            <a:miter lim="800000"/>
            <a:headEnd/>
            <a:tailEnd/>
          </a:ln>
          <a:effectLst/>
        </p:spPr>
        <p:txBody>
          <a:bodyPr>
            <a:spAutoFit/>
          </a:bodyPr>
          <a:lstStyle/>
          <a:p>
            <a:pPr>
              <a:spcBef>
                <a:spcPct val="50000"/>
              </a:spcBef>
            </a:pPr>
            <a:r>
              <a:rPr lang="en-US" dirty="0"/>
              <a:t>Suppose that the mass of the spacecraft in </a:t>
            </a:r>
            <a:r>
              <a:rPr lang="en-US" dirty="0" smtClean="0"/>
              <a:t>is </a:t>
            </a:r>
            <a:r>
              <a:rPr lang="en-US" i="1" dirty="0" err="1"/>
              <a:t>m</a:t>
            </a:r>
            <a:r>
              <a:rPr lang="en-US" dirty="0" err="1"/>
              <a:t>S</a:t>
            </a:r>
            <a:r>
              <a:rPr lang="en-US" dirty="0"/>
              <a:t> = 11 000 kg and that the mass of the astronaut is </a:t>
            </a:r>
            <a:r>
              <a:rPr lang="en-US" i="1" dirty="0"/>
              <a:t>m</a:t>
            </a:r>
            <a:r>
              <a:rPr lang="en-US" dirty="0"/>
              <a:t>A = 92 kg. In addition, assume that the astronaut exerts a force of </a:t>
            </a:r>
            <a:r>
              <a:rPr lang="en-US" b="1" dirty="0"/>
              <a:t>P</a:t>
            </a:r>
            <a:r>
              <a:rPr lang="en-US" dirty="0"/>
              <a:t> = +36 N on the spacecraft. Find the accelerations of the spacecraft and the astronaut.</a:t>
            </a:r>
          </a:p>
        </p:txBody>
      </p:sp>
      <p:pic>
        <p:nvPicPr>
          <p:cNvPr id="30722" name="Picture 2" descr="http://spaceflightnow.com/station/exp38/131226coolant/hopkins_4002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7876"/>
            <a:ext cx="3420035" cy="227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73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smtClean="0"/>
              <a:t>Identifying Forces</a:t>
            </a:r>
          </a:p>
        </p:txBody>
      </p:sp>
      <p:sp>
        <p:nvSpPr>
          <p:cNvPr id="13315" name="Rectangle 1027"/>
          <p:cNvSpPr>
            <a:spLocks noGrp="1" noChangeArrowheads="1"/>
          </p:cNvSpPr>
          <p:nvPr>
            <p:ph type="body" idx="1"/>
          </p:nvPr>
        </p:nvSpPr>
        <p:spPr/>
        <p:txBody>
          <a:bodyPr/>
          <a:lstStyle/>
          <a:p>
            <a:pPr eaLnBrk="1" hangingPunct="1"/>
            <a:r>
              <a:rPr lang="en-US" smtClean="0"/>
              <a:t>Textbook resting on a table</a:t>
            </a:r>
          </a:p>
          <a:p>
            <a:pPr eaLnBrk="1" hangingPunct="1"/>
            <a:r>
              <a:rPr lang="en-US" smtClean="0"/>
              <a:t>Object resting on an inclined plane</a:t>
            </a:r>
          </a:p>
          <a:p>
            <a:pPr eaLnBrk="1" hangingPunct="1"/>
            <a:r>
              <a:rPr lang="en-US" smtClean="0"/>
              <a:t>Mass hanging on a string</a:t>
            </a:r>
          </a:p>
          <a:p>
            <a:pPr eaLnBrk="1" hangingPunct="1"/>
            <a:r>
              <a:rPr lang="en-US" smtClean="0"/>
              <a:t>Ladder on a wall</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Does a sky diver continue to accelerate? </a:t>
            </a:r>
          </a:p>
        </p:txBody>
      </p:sp>
      <p:pic>
        <p:nvPicPr>
          <p:cNvPr id="14339" name="Picture 3" descr="c:\Documents and Settings\Mike O'Hanlon\Desktop\griffth\chapt04\art_library\color_art_library\04_16.jpg"/>
          <p:cNvPicPr>
            <a:picLocks noChangeAspect="1" noChangeArrowheads="1"/>
          </p:cNvPicPr>
          <p:nvPr/>
        </p:nvPicPr>
        <p:blipFill>
          <a:blip r:embed="rId2" cstate="print"/>
          <a:srcRect/>
          <a:stretch>
            <a:fillRect/>
          </a:stretch>
        </p:blipFill>
        <p:spPr bwMode="auto">
          <a:xfrm>
            <a:off x="2743200" y="1905000"/>
            <a:ext cx="3519488"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1143000"/>
          </a:xfrm>
        </p:spPr>
        <p:txBody>
          <a:bodyPr/>
          <a:lstStyle/>
          <a:p>
            <a:pPr eaLnBrk="1" hangingPunct="1"/>
            <a:r>
              <a:rPr lang="en-US" smtClean="0"/>
              <a:t>Motion of Connected Objects</a:t>
            </a:r>
          </a:p>
        </p:txBody>
      </p:sp>
      <p:pic>
        <p:nvPicPr>
          <p:cNvPr id="15363" name="Picture 4" descr="c:\Documents and Settings\Mike O'Hanlon\Desktop\griffth\chapt04\art_library\color_art_library\04_18.jpg"/>
          <p:cNvPicPr>
            <a:picLocks noChangeAspect="1" noChangeArrowheads="1"/>
          </p:cNvPicPr>
          <p:nvPr/>
        </p:nvPicPr>
        <p:blipFill>
          <a:blip r:embed="rId2" cstate="print"/>
          <a:srcRect/>
          <a:stretch>
            <a:fillRect/>
          </a:stretch>
        </p:blipFill>
        <p:spPr bwMode="auto">
          <a:xfrm>
            <a:off x="0" y="990600"/>
            <a:ext cx="9144000" cy="2571750"/>
          </a:xfrm>
          <a:prstGeom prst="rect">
            <a:avLst/>
          </a:prstGeom>
          <a:noFill/>
          <a:ln w="9525">
            <a:noFill/>
            <a:miter lim="800000"/>
            <a:headEnd/>
            <a:tailEnd/>
          </a:ln>
        </p:spPr>
      </p:pic>
      <p:sp>
        <p:nvSpPr>
          <p:cNvPr id="15364" name="Rectangle 3"/>
          <p:cNvSpPr>
            <a:spLocks noChangeArrowheads="1"/>
          </p:cNvSpPr>
          <p:nvPr/>
        </p:nvSpPr>
        <p:spPr bwMode="auto">
          <a:xfrm>
            <a:off x="2057400" y="1066800"/>
            <a:ext cx="1468438" cy="830263"/>
          </a:xfrm>
          <a:prstGeom prst="rect">
            <a:avLst/>
          </a:prstGeom>
          <a:noFill/>
          <a:ln w="9525">
            <a:noFill/>
            <a:miter lim="800000"/>
            <a:headEnd/>
            <a:tailEnd/>
          </a:ln>
        </p:spPr>
        <p:txBody>
          <a:bodyPr>
            <a:spAutoFit/>
          </a:bodyPr>
          <a:lstStyle/>
          <a:p>
            <a:r>
              <a:rPr lang="en-US"/>
              <a:t>m</a:t>
            </a:r>
            <a:r>
              <a:rPr lang="en-US" baseline="-25000"/>
              <a:t>1</a:t>
            </a:r>
            <a:r>
              <a:rPr lang="en-US"/>
              <a:t>= 10 kg</a:t>
            </a:r>
          </a:p>
          <a:p>
            <a:r>
              <a:rPr lang="en-US"/>
              <a:t>m</a:t>
            </a:r>
            <a:r>
              <a:rPr lang="en-US" baseline="-25000"/>
              <a:t>2</a:t>
            </a:r>
            <a:r>
              <a:rPr lang="en-US"/>
              <a:t>= 8 kg </a:t>
            </a:r>
          </a:p>
        </p:txBody>
      </p:sp>
      <p:sp>
        <p:nvSpPr>
          <p:cNvPr id="15365" name="TextBox 4"/>
          <p:cNvSpPr txBox="1">
            <a:spLocks noChangeArrowheads="1"/>
          </p:cNvSpPr>
          <p:nvPr/>
        </p:nvSpPr>
        <p:spPr bwMode="auto">
          <a:xfrm>
            <a:off x="228600" y="3810000"/>
            <a:ext cx="5867400" cy="830263"/>
          </a:xfrm>
          <a:prstGeom prst="rect">
            <a:avLst/>
          </a:prstGeom>
          <a:noFill/>
          <a:ln w="9525">
            <a:noFill/>
            <a:miter lim="800000"/>
            <a:headEnd/>
            <a:tailEnd/>
          </a:ln>
        </p:spPr>
        <p:txBody>
          <a:bodyPr>
            <a:spAutoFit/>
          </a:bodyPr>
          <a:lstStyle/>
          <a:p>
            <a:pPr marL="457200" indent="-457200">
              <a:buFontTx/>
              <a:buAutoNum type="alphaLcPeriod"/>
            </a:pPr>
            <a:r>
              <a:rPr lang="en-US"/>
              <a:t>What is the acceleration of the two carts?</a:t>
            </a:r>
          </a:p>
          <a:p>
            <a:pPr marL="457200" indent="-457200">
              <a:buFontTx/>
              <a:buAutoNum type="alphaLcPeriod"/>
            </a:pPr>
            <a:r>
              <a:rPr lang="en-US"/>
              <a:t>What is the net force acting on each cart?</a:t>
            </a:r>
          </a:p>
        </p:txBody>
      </p:sp>
      <p:sp>
        <p:nvSpPr>
          <p:cNvPr id="2" name="TextBox 1"/>
          <p:cNvSpPr txBox="1"/>
          <p:nvPr/>
        </p:nvSpPr>
        <p:spPr>
          <a:xfrm>
            <a:off x="533400" y="5486400"/>
            <a:ext cx="5029200" cy="461665"/>
          </a:xfrm>
          <a:prstGeom prst="rect">
            <a:avLst/>
          </a:prstGeom>
          <a:noFill/>
        </p:spPr>
        <p:txBody>
          <a:bodyPr wrap="square" rtlCol="0">
            <a:spAutoFit/>
          </a:bodyPr>
          <a:lstStyle/>
          <a:p>
            <a:r>
              <a:rPr lang="en-US" dirty="0" smtClean="0"/>
              <a:t>Atwood’s Machine: Q32, Ch-4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0"/>
            <a:ext cx="8229600" cy="1143000"/>
          </a:xfrm>
        </p:spPr>
        <p:txBody>
          <a:bodyPr/>
          <a:lstStyle/>
          <a:p>
            <a:pPr eaLnBrk="1" hangingPunct="1"/>
            <a:r>
              <a:rPr lang="en-US" sz="4000" dirty="0" smtClean="0"/>
              <a:t>CH-5: Centripetal </a:t>
            </a:r>
            <a:br>
              <a:rPr lang="en-US" sz="4000" dirty="0" smtClean="0"/>
            </a:br>
            <a:r>
              <a:rPr lang="en-US" sz="4000" dirty="0" smtClean="0"/>
              <a:t>Acceleration (</a:t>
            </a:r>
            <a:r>
              <a:rPr lang="en-US" sz="4000" i="1" dirty="0" smtClean="0"/>
              <a:t>a</a:t>
            </a:r>
            <a:r>
              <a:rPr lang="en-US" sz="4000" i="1" baseline="-25000" dirty="0" smtClean="0"/>
              <a:t>c</a:t>
            </a:r>
            <a:r>
              <a:rPr lang="en-US" sz="4000" dirty="0" smtClean="0"/>
              <a:t>) and Force (</a:t>
            </a:r>
            <a:r>
              <a:rPr lang="en-US" sz="4000" i="1" dirty="0" err="1" smtClean="0"/>
              <a:t>F</a:t>
            </a:r>
            <a:r>
              <a:rPr lang="en-US" sz="4000" i="1" baseline="-25000" dirty="0" err="1" smtClean="0"/>
              <a:t>c</a:t>
            </a:r>
            <a:r>
              <a:rPr lang="en-US" sz="4000" dirty="0" smtClean="0"/>
              <a:t>)</a:t>
            </a:r>
          </a:p>
        </p:txBody>
      </p:sp>
      <p:sp>
        <p:nvSpPr>
          <p:cNvPr id="1029" name="Text Box 3"/>
          <p:cNvSpPr txBox="1">
            <a:spLocks noChangeArrowheads="1"/>
          </p:cNvSpPr>
          <p:nvPr/>
        </p:nvSpPr>
        <p:spPr bwMode="auto">
          <a:xfrm>
            <a:off x="0" y="1295400"/>
            <a:ext cx="8534400" cy="1384300"/>
          </a:xfrm>
          <a:prstGeom prst="rect">
            <a:avLst/>
          </a:prstGeom>
          <a:noFill/>
          <a:ln w="9525">
            <a:noFill/>
            <a:miter lim="800000"/>
            <a:headEnd/>
            <a:tailEnd/>
          </a:ln>
        </p:spPr>
        <p:txBody>
          <a:bodyPr>
            <a:spAutoFit/>
          </a:bodyPr>
          <a:lstStyle/>
          <a:p>
            <a:pPr>
              <a:spcBef>
                <a:spcPct val="50000"/>
              </a:spcBef>
            </a:pPr>
            <a:r>
              <a:rPr lang="en-US"/>
              <a:t>Q: Consider a ball of mass, </a:t>
            </a:r>
            <a:r>
              <a:rPr lang="en-US" i="1"/>
              <a:t>m</a:t>
            </a:r>
            <a:r>
              <a:rPr lang="en-US"/>
              <a:t> twirled in a horizontal circle at constant speed, </a:t>
            </a:r>
            <a:r>
              <a:rPr lang="en-US" i="1"/>
              <a:t>v</a:t>
            </a:r>
            <a:r>
              <a:rPr lang="en-US"/>
              <a:t>. Is there any acceleration? </a:t>
            </a:r>
          </a:p>
          <a:p>
            <a:pPr>
              <a:spcBef>
                <a:spcPct val="50000"/>
              </a:spcBef>
            </a:pPr>
            <a:r>
              <a:rPr lang="en-US"/>
              <a:t>A: Yes. Centripetal Acceleration</a:t>
            </a:r>
          </a:p>
        </p:txBody>
      </p:sp>
      <p:pic>
        <p:nvPicPr>
          <p:cNvPr id="1030" name="Picture 4" descr="c:\Documents and Settings\Mike O'Hanlon\Desktop\griffth\chapt05\art_library\color_art_library\05_04.jpg"/>
          <p:cNvPicPr>
            <a:picLocks noChangeAspect="1" noChangeArrowheads="1"/>
          </p:cNvPicPr>
          <p:nvPr/>
        </p:nvPicPr>
        <p:blipFill>
          <a:blip r:embed="rId3" cstate="print"/>
          <a:srcRect/>
          <a:stretch>
            <a:fillRect/>
          </a:stretch>
        </p:blipFill>
        <p:spPr bwMode="auto">
          <a:xfrm>
            <a:off x="0" y="2895600"/>
            <a:ext cx="5029200" cy="3424238"/>
          </a:xfrm>
          <a:prstGeom prst="rect">
            <a:avLst/>
          </a:prstGeom>
          <a:noFill/>
          <a:ln w="9525">
            <a:noFill/>
            <a:miter lim="800000"/>
            <a:headEnd/>
            <a:tailEnd/>
          </a:ln>
        </p:spPr>
      </p:pic>
      <p:sp>
        <p:nvSpPr>
          <p:cNvPr id="1031" name="Rectangle 4"/>
          <p:cNvSpPr>
            <a:spLocks noChangeArrowheads="1"/>
          </p:cNvSpPr>
          <p:nvPr/>
        </p:nvSpPr>
        <p:spPr bwMode="auto">
          <a:xfrm>
            <a:off x="5257800" y="2362200"/>
            <a:ext cx="3886200" cy="3600450"/>
          </a:xfrm>
          <a:prstGeom prst="rect">
            <a:avLst/>
          </a:prstGeom>
          <a:noFill/>
          <a:ln w="9525">
            <a:noFill/>
            <a:miter lim="800000"/>
            <a:headEnd/>
            <a:tailEnd/>
          </a:ln>
        </p:spPr>
        <p:txBody>
          <a:bodyPr>
            <a:spAutoFit/>
          </a:bodyPr>
          <a:lstStyle/>
          <a:p>
            <a:pPr>
              <a:spcBef>
                <a:spcPct val="50000"/>
              </a:spcBef>
            </a:pPr>
            <a:r>
              <a:rPr lang="en-US"/>
              <a:t>Centripetal acceleration is the rate of change in velocity of an object that is associated with the change in direction of the velocity. </a:t>
            </a:r>
          </a:p>
          <a:p>
            <a:pPr>
              <a:spcBef>
                <a:spcPct val="50000"/>
              </a:spcBef>
            </a:pPr>
            <a:r>
              <a:rPr lang="en-US"/>
              <a:t>It is always perpendicular to the velocity vector and points toward the center of the curve. </a:t>
            </a:r>
          </a:p>
        </p:txBody>
      </p:sp>
      <p:graphicFrame>
        <p:nvGraphicFramePr>
          <p:cNvPr id="1026" name="Object 5"/>
          <p:cNvGraphicFramePr>
            <a:graphicFrameLocks noChangeAspect="1"/>
          </p:cNvGraphicFramePr>
          <p:nvPr/>
        </p:nvGraphicFramePr>
        <p:xfrm>
          <a:off x="6794500" y="5367338"/>
          <a:ext cx="2349500" cy="1490662"/>
        </p:xfrm>
        <a:graphic>
          <a:graphicData uri="http://schemas.openxmlformats.org/presentationml/2006/ole">
            <mc:AlternateContent xmlns:mc="http://schemas.openxmlformats.org/markup-compatibility/2006">
              <mc:Choice xmlns:v="urn:schemas-microsoft-com:vml" Requires="v">
                <p:oleObj spid="_x0000_s28692" name="Equation" r:id="rId4" imgW="660240" imgH="419040" progId="Equation.3">
                  <p:embed/>
                </p:oleObj>
              </mc:Choice>
              <mc:Fallback>
                <p:oleObj name="Equation" r:id="rId4" imgW="660240" imgH="419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0" y="5367338"/>
                        <a:ext cx="2349500" cy="149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8"/>
          <p:cNvGraphicFramePr>
            <a:graphicFrameLocks noChangeAspect="1"/>
          </p:cNvGraphicFramePr>
          <p:nvPr/>
        </p:nvGraphicFramePr>
        <p:xfrm>
          <a:off x="3352800" y="5334000"/>
          <a:ext cx="1828800" cy="1341438"/>
        </p:xfrm>
        <a:graphic>
          <a:graphicData uri="http://schemas.openxmlformats.org/presentationml/2006/ole">
            <mc:AlternateContent xmlns:mc="http://schemas.openxmlformats.org/markup-compatibility/2006">
              <mc:Choice xmlns:v="urn:schemas-microsoft-com:vml" Requires="v">
                <p:oleObj spid="_x0000_s28693" r:id="rId6" imgW="571252" imgH="418918" progId="Equation.3">
                  <p:embed/>
                </p:oleObj>
              </mc:Choice>
              <mc:Fallback>
                <p:oleObj r:id="rId6" imgW="571252" imgH="418918"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5334000"/>
                        <a:ext cx="1828800" cy="134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fade">
                                      <p:cBhvr>
                                        <p:cTn id="7" dur="2000"/>
                                        <p:tgtEl>
                                          <p:spTgt spid="10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fade">
                                      <p:cBhvr>
                                        <p:cTn id="12" dur="2000"/>
                                        <p:tgtEl>
                                          <p:spTgt spid="10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1">
                                            <p:txEl>
                                              <p:pRg st="0" end="0"/>
                                            </p:txEl>
                                          </p:spTgt>
                                        </p:tgtEl>
                                        <p:attrNameLst>
                                          <p:attrName>style.visibility</p:attrName>
                                        </p:attrNameLst>
                                      </p:cBhvr>
                                      <p:to>
                                        <p:strVal val="visible"/>
                                      </p:to>
                                    </p:set>
                                    <p:animEffect transition="in" filter="fade">
                                      <p:cBhvr>
                                        <p:cTn id="17" dur="2000"/>
                                        <p:tgtEl>
                                          <p:spTgt spid="10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1">
                                            <p:txEl>
                                              <p:pRg st="1" end="1"/>
                                            </p:txEl>
                                          </p:spTgt>
                                        </p:tgtEl>
                                        <p:attrNameLst>
                                          <p:attrName>style.visibility</p:attrName>
                                        </p:attrNameLst>
                                      </p:cBhvr>
                                      <p:to>
                                        <p:strVal val="visible"/>
                                      </p:to>
                                    </p:set>
                                    <p:animEffect transition="in" filter="fade">
                                      <p:cBhvr>
                                        <p:cTn id="22" dur="2000"/>
                                        <p:tgtEl>
                                          <p:spTgt spid="10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20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P spid="10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362075" y="0"/>
            <a:ext cx="7772400" cy="1143000"/>
          </a:xfrm>
        </p:spPr>
        <p:txBody>
          <a:bodyPr/>
          <a:lstStyle/>
          <a:p>
            <a:pPr algn="r" eaLnBrk="1" hangingPunct="1"/>
            <a:r>
              <a:rPr lang="en-US" dirty="0" smtClean="0"/>
              <a:t>CH-5: Newton’s Law of Universal Gravitation</a:t>
            </a:r>
          </a:p>
        </p:txBody>
      </p:sp>
      <p:sp>
        <p:nvSpPr>
          <p:cNvPr id="4100" name="Rectangle 2"/>
          <p:cNvSpPr>
            <a:spLocks noChangeArrowheads="1"/>
          </p:cNvSpPr>
          <p:nvPr/>
        </p:nvSpPr>
        <p:spPr bwMode="auto">
          <a:xfrm>
            <a:off x="247650" y="2743200"/>
            <a:ext cx="8458200" cy="1570038"/>
          </a:xfrm>
          <a:prstGeom prst="rect">
            <a:avLst/>
          </a:prstGeom>
          <a:noFill/>
          <a:ln w="9525">
            <a:noFill/>
            <a:miter lim="800000"/>
            <a:headEnd/>
            <a:tailEnd/>
          </a:ln>
        </p:spPr>
        <p:txBody>
          <a:bodyPr>
            <a:spAutoFit/>
          </a:bodyPr>
          <a:lstStyle/>
          <a:p>
            <a:pPr>
              <a:spcBef>
                <a:spcPct val="50000"/>
              </a:spcBef>
            </a:pPr>
            <a:r>
              <a:rPr lang="en-US" b="1">
                <a:cs typeface="Times New Roman" pitchFamily="18" charset="0"/>
              </a:rPr>
              <a:t>Every body in the universe attracts every other body with a force that is directly proportional to the product of the masses of the bodies and inversely proportional to the square of the distance between the bodies.</a:t>
            </a:r>
            <a:endParaRPr lang="en-US">
              <a:cs typeface="Times New Roman" pitchFamily="18" charset="0"/>
            </a:endParaRPr>
          </a:p>
        </p:txBody>
      </p:sp>
      <p:pic>
        <p:nvPicPr>
          <p:cNvPr id="4101" name="Picture 4"/>
          <p:cNvPicPr>
            <a:picLocks noChangeAspect="1" noChangeArrowheads="1"/>
          </p:cNvPicPr>
          <p:nvPr/>
        </p:nvPicPr>
        <p:blipFill>
          <a:blip r:embed="rId3" cstate="print"/>
          <a:srcRect/>
          <a:stretch>
            <a:fillRect/>
          </a:stretch>
        </p:blipFill>
        <p:spPr bwMode="auto">
          <a:xfrm>
            <a:off x="1588" y="711200"/>
            <a:ext cx="3886200" cy="1947863"/>
          </a:xfrm>
          <a:prstGeom prst="rect">
            <a:avLst/>
          </a:prstGeom>
          <a:noFill/>
          <a:ln w="9525">
            <a:noFill/>
            <a:miter lim="800000"/>
            <a:headEnd/>
            <a:tailEnd/>
          </a:ln>
        </p:spPr>
      </p:pic>
      <p:graphicFrame>
        <p:nvGraphicFramePr>
          <p:cNvPr id="4098" name="Object 3"/>
          <p:cNvGraphicFramePr>
            <a:graphicFrameLocks noChangeAspect="1"/>
          </p:cNvGraphicFramePr>
          <p:nvPr/>
        </p:nvGraphicFramePr>
        <p:xfrm>
          <a:off x="4097338" y="1325563"/>
          <a:ext cx="5092700" cy="1050925"/>
        </p:xfrm>
        <a:graphic>
          <a:graphicData uri="http://schemas.openxmlformats.org/presentationml/2006/ole">
            <mc:AlternateContent xmlns:mc="http://schemas.openxmlformats.org/markup-compatibility/2006">
              <mc:Choice xmlns:v="urn:schemas-microsoft-com:vml" Requires="v">
                <p:oleObj spid="_x0000_s29707" name="Equation" r:id="rId4" imgW="2171520" imgH="444240" progId="Equation.3">
                  <p:embed/>
                </p:oleObj>
              </mc:Choice>
              <mc:Fallback>
                <p:oleObj name="Equation" r:id="rId4" imgW="2171520" imgH="4442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338" y="1325563"/>
                        <a:ext cx="5092700"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304800" y="4419600"/>
            <a:ext cx="8153400" cy="1570038"/>
          </a:xfrm>
          <a:prstGeom prst="rect">
            <a:avLst/>
          </a:prstGeom>
          <a:noFill/>
          <a:ln w="9525">
            <a:noFill/>
            <a:miter lim="800000"/>
            <a:headEnd/>
            <a:tailEnd/>
          </a:ln>
        </p:spPr>
        <p:txBody>
          <a:bodyPr>
            <a:spAutoFit/>
          </a:bodyPr>
          <a:lstStyle/>
          <a:p>
            <a:pPr>
              <a:spcBef>
                <a:spcPct val="50000"/>
              </a:spcBef>
            </a:pPr>
            <a:r>
              <a:rPr lang="en-US">
                <a:cs typeface="Times New Roman" pitchFamily="18" charset="0"/>
              </a:rPr>
              <a:t>The law of gravitation is universal and very fundamental. It can be used to understand the motions of planets and moons, determine the surface gravity of planets, and the orbital motion of artificial satellites around the Earth.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20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Aristotle (384-322 B.C) </a:t>
            </a:r>
          </a:p>
        </p:txBody>
      </p:sp>
      <p:sp>
        <p:nvSpPr>
          <p:cNvPr id="3075" name="Rectangle 3"/>
          <p:cNvSpPr>
            <a:spLocks noGrp="1" noChangeArrowheads="1"/>
          </p:cNvSpPr>
          <p:nvPr>
            <p:ph type="body" idx="1"/>
          </p:nvPr>
        </p:nvSpPr>
        <p:spPr/>
        <p:txBody>
          <a:bodyPr/>
          <a:lstStyle/>
          <a:p>
            <a:pPr eaLnBrk="1" hangingPunct="1"/>
            <a:r>
              <a:rPr lang="en-US" smtClean="0"/>
              <a:t>Believed that a force had to act for an object to move.</a:t>
            </a:r>
          </a:p>
          <a:p>
            <a:pPr eaLnBrk="1" hangingPunct="1"/>
            <a:r>
              <a:rPr lang="en-US" smtClean="0"/>
              <a:t>Did not distinguish acceleration from velocity.</a:t>
            </a:r>
          </a:p>
          <a:p>
            <a:pPr eaLnBrk="1" hangingPunct="1"/>
            <a:r>
              <a:rPr lang="en-US" smtClean="0"/>
              <a:t>Believed that a heavy object would fall more quickly than a lighter object.</a:t>
            </a:r>
          </a:p>
          <a:p>
            <a:pPr eaLnBrk="1" hangingPunct="1"/>
            <a:r>
              <a:rPr lang="en-US" smtClean="0"/>
              <a:t>Earth-centered model of the solar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and Satellite</a:t>
            </a:r>
            <a:endParaRPr lang="en-US" dirty="0"/>
          </a:p>
        </p:txBody>
      </p:sp>
      <p:sp>
        <p:nvSpPr>
          <p:cNvPr id="3" name="Content Placeholder 2"/>
          <p:cNvSpPr>
            <a:spLocks noGrp="1"/>
          </p:cNvSpPr>
          <p:nvPr>
            <p:ph idx="1"/>
          </p:nvPr>
        </p:nvSpPr>
        <p:spPr/>
        <p:txBody>
          <a:bodyPr/>
          <a:lstStyle/>
          <a:p>
            <a:r>
              <a:rPr lang="en-US" dirty="0" smtClean="0"/>
              <a:t>Calculating the Earth’s acceleration due </a:t>
            </a:r>
            <a:r>
              <a:rPr lang="en-US" smtClean="0"/>
              <a:t>to gravity.</a:t>
            </a:r>
            <a:endParaRPr lang="en-US" dirty="0" smtClean="0"/>
          </a:p>
          <a:p>
            <a:endParaRPr lang="en-US" dirty="0"/>
          </a:p>
          <a:p>
            <a:endParaRPr lang="en-US" dirty="0" smtClean="0"/>
          </a:p>
          <a:p>
            <a:endParaRPr lang="en-US" dirty="0"/>
          </a:p>
          <a:p>
            <a:r>
              <a:rPr lang="en-US" dirty="0" smtClean="0"/>
              <a:t>Calculating the speed of orbiting </a:t>
            </a:r>
            <a:r>
              <a:rPr lang="en-US" dirty="0" smtClean="0">
                <a:hlinkClick r:id="rId2"/>
              </a:rPr>
              <a:t>International Space Station</a:t>
            </a:r>
            <a:r>
              <a:rPr lang="en-US" dirty="0" smtClean="0"/>
              <a:t>. </a:t>
            </a:r>
            <a:endParaRPr lang="en-US" dirty="0"/>
          </a:p>
        </p:txBody>
      </p:sp>
    </p:spTree>
    <p:extLst>
      <p:ext uri="{BB962C8B-B14F-4D97-AF65-F5344CB8AC3E}">
        <p14:creationId xmlns:p14="http://schemas.microsoft.com/office/powerpoint/2010/main" val="56314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Galileo Galilei (1564-1642)</a:t>
            </a:r>
            <a:br>
              <a:rPr lang="en-US" smtClean="0"/>
            </a:br>
            <a:endParaRPr lang="en-US" smtClean="0"/>
          </a:p>
        </p:txBody>
      </p:sp>
      <p:sp>
        <p:nvSpPr>
          <p:cNvPr id="4099" name="Rectangle 3"/>
          <p:cNvSpPr>
            <a:spLocks noGrp="1" noChangeArrowheads="1"/>
          </p:cNvSpPr>
          <p:nvPr>
            <p:ph type="body" idx="1"/>
          </p:nvPr>
        </p:nvSpPr>
        <p:spPr/>
        <p:txBody>
          <a:bodyPr/>
          <a:lstStyle/>
          <a:p>
            <a:pPr eaLnBrk="1" hangingPunct="1">
              <a:lnSpc>
                <a:spcPct val="90000"/>
              </a:lnSpc>
            </a:pPr>
            <a:r>
              <a:rPr lang="en-US" smtClean="0"/>
              <a:t>Advocated Copernicus’s Sun-centered model of the solar system.</a:t>
            </a:r>
          </a:p>
          <a:p>
            <a:pPr eaLnBrk="1" hangingPunct="1">
              <a:lnSpc>
                <a:spcPct val="90000"/>
              </a:lnSpc>
            </a:pPr>
            <a:r>
              <a:rPr lang="en-US" smtClean="0"/>
              <a:t>Showed that heavy and light objects fell at the same rate.</a:t>
            </a:r>
          </a:p>
          <a:p>
            <a:pPr eaLnBrk="1" hangingPunct="1">
              <a:lnSpc>
                <a:spcPct val="90000"/>
              </a:lnSpc>
            </a:pPr>
            <a:r>
              <a:rPr lang="en-US" smtClean="0"/>
              <a:t>Argued that no force is required to maintain motion. </a:t>
            </a:r>
          </a:p>
          <a:p>
            <a:pPr eaLnBrk="1" hangingPunct="1">
              <a:lnSpc>
                <a:spcPct val="90000"/>
              </a:lnSpc>
            </a:pPr>
            <a:r>
              <a:rPr lang="en-US" smtClean="0"/>
              <a:t>Developed mathematical description of motion.</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Isaac Newton (1642-1727)</a:t>
            </a:r>
            <a:br>
              <a:rPr lang="en-US" smtClean="0"/>
            </a:br>
            <a:endParaRPr lang="en-US" smtClean="0"/>
          </a:p>
        </p:txBody>
      </p:sp>
      <p:sp>
        <p:nvSpPr>
          <p:cNvPr id="5123" name="Rectangle 3"/>
          <p:cNvSpPr>
            <a:spLocks noGrp="1" noChangeArrowheads="1"/>
          </p:cNvSpPr>
          <p:nvPr>
            <p:ph type="body" idx="1"/>
          </p:nvPr>
        </p:nvSpPr>
        <p:spPr/>
        <p:txBody>
          <a:bodyPr/>
          <a:lstStyle/>
          <a:p>
            <a:pPr eaLnBrk="1" hangingPunct="1"/>
            <a:r>
              <a:rPr lang="en-US" dirty="0" smtClean="0"/>
              <a:t>Laws of motion, can be used to analyze motion of ordinary objects. </a:t>
            </a:r>
          </a:p>
          <a:p>
            <a:pPr eaLnBrk="1" hangingPunct="1"/>
            <a:r>
              <a:rPr lang="en-US" dirty="0" smtClean="0"/>
              <a:t>Not valid for speeds close to the speed of light. Need to use the theory of relativity.</a:t>
            </a:r>
          </a:p>
          <a:p>
            <a:pPr eaLnBrk="1" hangingPunct="1"/>
            <a:r>
              <a:rPr lang="en-US" dirty="0" smtClean="0"/>
              <a:t>Not valid for atomic sized particles. Need to use quantum mechanics.</a:t>
            </a:r>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 Einstein (1879–1955)</a:t>
            </a:r>
          </a:p>
        </p:txBody>
      </p:sp>
      <p:sp>
        <p:nvSpPr>
          <p:cNvPr id="4" name="Rectangle 3"/>
          <p:cNvSpPr/>
          <p:nvPr/>
        </p:nvSpPr>
        <p:spPr>
          <a:xfrm>
            <a:off x="533400" y="2286000"/>
            <a:ext cx="8229600" cy="1569660"/>
          </a:xfrm>
          <a:prstGeom prst="rect">
            <a:avLst/>
          </a:prstGeom>
        </p:spPr>
        <p:txBody>
          <a:bodyPr wrap="square">
            <a:spAutoFit/>
          </a:bodyPr>
          <a:lstStyle/>
          <a:p>
            <a:r>
              <a:rPr lang="en-US" dirty="0"/>
              <a:t>At the beginning of the 20th century, Albert Einstein (1879–1955) developed the theory of relativity and, along with many other scientists, developed quantum theory. This theory does not have the constraints present in classical physics. </a:t>
            </a:r>
          </a:p>
        </p:txBody>
      </p:sp>
    </p:spTree>
    <p:extLst>
      <p:ext uri="{BB962C8B-B14F-4D97-AF65-F5344CB8AC3E}">
        <p14:creationId xmlns:p14="http://schemas.microsoft.com/office/powerpoint/2010/main" val="2967602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7772400" cy="1143000"/>
          </a:xfrm>
        </p:spPr>
        <p:txBody>
          <a:bodyPr/>
          <a:lstStyle/>
          <a:p>
            <a:pPr eaLnBrk="1" hangingPunct="1"/>
            <a:r>
              <a:rPr lang="en-US" dirty="0" smtClean="0"/>
              <a:t>Newton’s First Law of Motion</a:t>
            </a:r>
          </a:p>
        </p:txBody>
      </p:sp>
      <p:pic>
        <p:nvPicPr>
          <p:cNvPr id="6147" name="Picture 4" descr="c:\Documents and Settings\Mike O'Hanlon\Desktop\griffth\chapt04\art_library\color_art_library\04_04.jpg"/>
          <p:cNvPicPr>
            <a:picLocks noChangeAspect="1" noChangeArrowheads="1"/>
          </p:cNvPicPr>
          <p:nvPr/>
        </p:nvPicPr>
        <p:blipFill>
          <a:blip r:embed="rId2" cstate="print"/>
          <a:srcRect/>
          <a:stretch>
            <a:fillRect/>
          </a:stretch>
        </p:blipFill>
        <p:spPr bwMode="auto">
          <a:xfrm>
            <a:off x="228600" y="1295400"/>
            <a:ext cx="6045200" cy="4905375"/>
          </a:xfrm>
          <a:prstGeom prst="rect">
            <a:avLst/>
          </a:prstGeom>
          <a:noFill/>
          <a:ln w="9525">
            <a:noFill/>
            <a:miter lim="800000"/>
            <a:headEnd/>
            <a:tailEnd/>
          </a:ln>
        </p:spPr>
      </p:pic>
      <p:sp>
        <p:nvSpPr>
          <p:cNvPr id="6148" name="Rectangle 5"/>
          <p:cNvSpPr>
            <a:spLocks noChangeArrowheads="1"/>
          </p:cNvSpPr>
          <p:nvPr/>
        </p:nvSpPr>
        <p:spPr bwMode="auto">
          <a:xfrm>
            <a:off x="5029200" y="1676400"/>
            <a:ext cx="4114800" cy="1938338"/>
          </a:xfrm>
          <a:prstGeom prst="rect">
            <a:avLst/>
          </a:prstGeom>
          <a:noFill/>
          <a:ln w="9525">
            <a:noFill/>
            <a:miter lim="800000"/>
            <a:headEnd/>
            <a:tailEnd/>
          </a:ln>
        </p:spPr>
        <p:txBody>
          <a:bodyPr>
            <a:spAutoFit/>
          </a:bodyPr>
          <a:lstStyle/>
          <a:p>
            <a:pPr>
              <a:spcBef>
                <a:spcPct val="50000"/>
              </a:spcBef>
            </a:pPr>
            <a:r>
              <a:rPr lang="en-US"/>
              <a:t>An object remains in a state of rest or in a state of motion at a constant speed along a straight line, unless it is compelled to change that state by a net force. </a:t>
            </a:r>
          </a:p>
        </p:txBody>
      </p:sp>
      <p:pic>
        <p:nvPicPr>
          <p:cNvPr id="6149" name="Picture 4" descr="c:\Documents and Settings\Mike O'Hanlon\Desktop\griffth\chapt04\art_library\color_art_library\epb04_01.jpg"/>
          <p:cNvPicPr>
            <a:picLocks noChangeAspect="1" noChangeArrowheads="1"/>
          </p:cNvPicPr>
          <p:nvPr/>
        </p:nvPicPr>
        <p:blipFill>
          <a:blip r:embed="rId3" cstate="print"/>
          <a:srcRect/>
          <a:stretch>
            <a:fillRect/>
          </a:stretch>
        </p:blipFill>
        <p:spPr bwMode="auto">
          <a:xfrm>
            <a:off x="5978525" y="4114800"/>
            <a:ext cx="3013075" cy="2743200"/>
          </a:xfrm>
          <a:prstGeom prst="rect">
            <a:avLst/>
          </a:prstGeom>
          <a:noFill/>
          <a:ln w="9525">
            <a:noFill/>
            <a:miter lim="800000"/>
            <a:headEnd/>
            <a:tailEnd/>
          </a:ln>
        </p:spPr>
      </p:pic>
      <p:sp>
        <p:nvSpPr>
          <p:cNvPr id="2" name="Rectangle 1"/>
          <p:cNvSpPr/>
          <p:nvPr/>
        </p:nvSpPr>
        <p:spPr>
          <a:xfrm>
            <a:off x="5791200" y="832186"/>
            <a:ext cx="2895600" cy="1015663"/>
          </a:xfrm>
          <a:prstGeom prst="rect">
            <a:avLst/>
          </a:prstGeom>
        </p:spPr>
        <p:txBody>
          <a:bodyPr wrap="square">
            <a:spAutoFit/>
          </a:bodyPr>
          <a:lstStyle/>
          <a:p>
            <a:r>
              <a:rPr lang="en-US" sz="1800" dirty="0">
                <a:hlinkClick r:id="rId4"/>
              </a:rPr>
              <a:t>http://</a:t>
            </a:r>
            <a:r>
              <a:rPr lang="en-US" sz="1800" dirty="0" smtClean="0">
                <a:hlinkClick r:id="rId4"/>
              </a:rPr>
              <a:t>www.ispot.tv/ad/7V7z/celebrex-body-in-motion</a:t>
            </a:r>
            <a:endParaRPr lang="en-US" sz="18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fade">
                                      <p:cBhvr>
                                        <p:cTn id="12" dur="2000"/>
                                        <p:tgtEl>
                                          <p:spTgt spid="61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p:spPr>
        <p:txBody>
          <a:bodyPr/>
          <a:lstStyle/>
          <a:p>
            <a:pPr eaLnBrk="1" hangingPunct="1"/>
            <a:r>
              <a:rPr lang="en-US" sz="3600" b="1" smtClean="0">
                <a:solidFill>
                  <a:srgbClr val="009999"/>
                </a:solidFill>
                <a:latin typeface="Arial" charset="0"/>
                <a:cs typeface="Arial" charset="0"/>
              </a:rPr>
              <a:t>Newton's Second Law of Motion</a:t>
            </a:r>
            <a:r>
              <a:rPr lang="en-US" sz="3600" b="1" smtClean="0">
                <a:solidFill>
                  <a:srgbClr val="000000"/>
                </a:solidFill>
                <a:latin typeface="Arial" charset="0"/>
                <a:cs typeface="Arial" charset="0"/>
              </a:rPr>
              <a:t> </a:t>
            </a:r>
            <a:r>
              <a:rPr lang="en-US" b="1" smtClean="0">
                <a:solidFill>
                  <a:srgbClr val="000000"/>
                </a:solidFill>
                <a:latin typeface="Arial" charset="0"/>
                <a:cs typeface="Arial" charset="0"/>
              </a:rPr>
              <a:t/>
            </a:r>
            <a:br>
              <a:rPr lang="en-US" b="1" smtClean="0">
                <a:solidFill>
                  <a:srgbClr val="000000"/>
                </a:solidFill>
                <a:latin typeface="Arial" charset="0"/>
                <a:cs typeface="Arial" charset="0"/>
              </a:rPr>
            </a:br>
            <a:endParaRPr lang="en-US" b="1" smtClean="0">
              <a:solidFill>
                <a:srgbClr val="000000"/>
              </a:solidFill>
              <a:latin typeface="Arial" charset="0"/>
              <a:cs typeface="Arial" charset="0"/>
            </a:endParaRPr>
          </a:p>
        </p:txBody>
      </p:sp>
      <p:sp>
        <p:nvSpPr>
          <p:cNvPr id="7171" name="Rectangle 6"/>
          <p:cNvSpPr>
            <a:spLocks noChangeArrowheads="1"/>
          </p:cNvSpPr>
          <p:nvPr/>
        </p:nvSpPr>
        <p:spPr bwMode="auto">
          <a:xfrm>
            <a:off x="4572000" y="990600"/>
            <a:ext cx="4572000" cy="3416300"/>
          </a:xfrm>
          <a:prstGeom prst="rect">
            <a:avLst/>
          </a:prstGeom>
          <a:noFill/>
          <a:ln w="9525">
            <a:noFill/>
            <a:miter lim="800000"/>
            <a:headEnd/>
            <a:tailEnd/>
          </a:ln>
        </p:spPr>
        <p:txBody>
          <a:bodyPr>
            <a:spAutoFit/>
          </a:bodyPr>
          <a:lstStyle/>
          <a:p>
            <a:r>
              <a:rPr lang="en-US"/>
              <a:t>When a net external force </a:t>
            </a:r>
            <a:r>
              <a:rPr lang="en-US" b="1"/>
              <a:t>F</a:t>
            </a:r>
            <a:r>
              <a:rPr lang="en-US"/>
              <a:t> acts on an object of mass </a:t>
            </a:r>
            <a:r>
              <a:rPr lang="en-US" i="1"/>
              <a:t>m</a:t>
            </a:r>
            <a:r>
              <a:rPr lang="en-US"/>
              <a:t>, the acceleration </a:t>
            </a:r>
            <a:r>
              <a:rPr lang="en-US" b="1"/>
              <a:t>a</a:t>
            </a:r>
            <a:r>
              <a:rPr lang="en-US"/>
              <a:t> that results is directly proportional to the net force and has a magnitude that is inversely proportional to the mass. The direction of the acceleration is the same as the direction of the net force. </a:t>
            </a:r>
          </a:p>
        </p:txBody>
      </p:sp>
      <p:pic>
        <p:nvPicPr>
          <p:cNvPr id="7172" name="Picture 4" descr="c:\Documents and Settings\Mike O'Hanlon\Desktop\griffth\chapt04\art_library\color_art_library\04_05.jpg"/>
          <p:cNvPicPr>
            <a:picLocks noChangeAspect="1" noChangeArrowheads="1"/>
          </p:cNvPicPr>
          <p:nvPr/>
        </p:nvPicPr>
        <p:blipFill>
          <a:blip r:embed="rId2" cstate="print"/>
          <a:srcRect/>
          <a:stretch>
            <a:fillRect/>
          </a:stretch>
        </p:blipFill>
        <p:spPr bwMode="auto">
          <a:xfrm>
            <a:off x="0" y="914400"/>
            <a:ext cx="4435475" cy="4540250"/>
          </a:xfrm>
          <a:prstGeom prst="rect">
            <a:avLst/>
          </a:prstGeom>
          <a:noFill/>
          <a:ln w="9525">
            <a:noFill/>
            <a:miter lim="800000"/>
            <a:headEnd/>
            <a:tailEnd/>
          </a:ln>
        </p:spPr>
      </p:pic>
      <p:sp>
        <p:nvSpPr>
          <p:cNvPr id="7173" name="Rectangle 10"/>
          <p:cNvSpPr>
            <a:spLocks noChangeArrowheads="1"/>
          </p:cNvSpPr>
          <p:nvPr/>
        </p:nvSpPr>
        <p:spPr bwMode="auto">
          <a:xfrm>
            <a:off x="3124200" y="6096000"/>
            <a:ext cx="6019800" cy="461963"/>
          </a:xfrm>
          <a:prstGeom prst="rect">
            <a:avLst/>
          </a:prstGeom>
          <a:noFill/>
          <a:ln w="9525">
            <a:noFill/>
            <a:miter lim="800000"/>
            <a:headEnd/>
            <a:tailEnd/>
          </a:ln>
        </p:spPr>
        <p:txBody>
          <a:bodyPr>
            <a:spAutoFit/>
          </a:bodyPr>
          <a:lstStyle/>
          <a:p>
            <a:pPr>
              <a:spcBef>
                <a:spcPct val="50000"/>
              </a:spcBef>
            </a:pPr>
            <a:r>
              <a:rPr lang="en-US" b="1" i="1"/>
              <a:t>SI Unit of Force:        </a:t>
            </a:r>
            <a:r>
              <a:rPr lang="en-US"/>
              <a:t>kg · m/s</a:t>
            </a:r>
            <a:r>
              <a:rPr lang="en-US" baseline="30000"/>
              <a:t>2</a:t>
            </a:r>
            <a:r>
              <a:rPr lang="en-US"/>
              <a:t> = newton (N)</a:t>
            </a:r>
          </a:p>
        </p:txBody>
      </p:sp>
      <p:sp>
        <p:nvSpPr>
          <p:cNvPr id="717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717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3048000"/>
            <a:ext cx="1682750" cy="1143000"/>
          </a:xfrm>
          <a:prstGeom prst="rect">
            <a:avLst/>
          </a:prstGeom>
          <a:noFill/>
          <a:ln w="9525">
            <a:noFill/>
            <a:miter lim="800000"/>
            <a:headEnd/>
            <a:tailEnd/>
          </a:ln>
        </p:spPr>
      </p:pic>
      <p:sp>
        <p:nvSpPr>
          <p:cNvPr id="717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7177"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32375" y="5029200"/>
            <a:ext cx="2767013"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fade">
                                      <p:cBhvr>
                                        <p:cTn id="17" dur="2000"/>
                                        <p:tgtEl>
                                          <p:spTgt spid="71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fade">
                                      <p:cBhvr>
                                        <p:cTn id="22" dur="2000"/>
                                        <p:tgtEl>
                                          <p:spTgt spid="71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3">
                                            <p:txEl>
                                              <p:pRg st="0" end="0"/>
                                            </p:txEl>
                                          </p:spTgt>
                                        </p:tgtEl>
                                        <p:attrNameLst>
                                          <p:attrName>style.visibility</p:attrName>
                                        </p:attrNameLst>
                                      </p:cBhvr>
                                      <p:to>
                                        <p:strVal val="visible"/>
                                      </p:to>
                                    </p:set>
                                    <p:animEffect transition="in" filter="fade">
                                      <p:cBhvr>
                                        <p:cTn id="27" dur="2000"/>
                                        <p:tgtEl>
                                          <p:spTgt spid="71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dirty="0" smtClean="0">
                <a:solidFill>
                  <a:srgbClr val="009999"/>
                </a:solidFill>
                <a:latin typeface="Arial" charset="0"/>
                <a:cs typeface="Arial" charset="0"/>
              </a:rPr>
              <a:t>The </a:t>
            </a:r>
            <a:r>
              <a:rPr lang="en-US" b="1" dirty="0" smtClean="0">
                <a:solidFill>
                  <a:srgbClr val="009999"/>
                </a:solidFill>
                <a:latin typeface="Arial" charset="0"/>
                <a:cs typeface="Arial" charset="0"/>
              </a:rPr>
              <a:t>Concept </a:t>
            </a:r>
            <a:r>
              <a:rPr lang="en-US" b="1" dirty="0">
                <a:solidFill>
                  <a:srgbClr val="009999"/>
                </a:solidFill>
                <a:latin typeface="Arial" charset="0"/>
                <a:cs typeface="Arial" charset="0"/>
              </a:rPr>
              <a:t>of Force </a:t>
            </a:r>
            <a:r>
              <a:rPr lang="en-US" b="1" dirty="0" smtClean="0">
                <a:solidFill>
                  <a:srgbClr val="009999"/>
                </a:solidFill>
                <a:latin typeface="Arial" charset="0"/>
                <a:cs typeface="Arial" charset="0"/>
              </a:rPr>
              <a:t> </a:t>
            </a:r>
            <a:endParaRPr lang="en-US" b="1" dirty="0">
              <a:solidFill>
                <a:srgbClr val="009999"/>
              </a:solidFill>
              <a:latin typeface="Arial" charset="0"/>
              <a:cs typeface="Arial" charset="0"/>
            </a:endParaRPr>
          </a:p>
        </p:txBody>
      </p:sp>
      <p:sp>
        <p:nvSpPr>
          <p:cNvPr id="46083" name="Text Box 3"/>
          <p:cNvSpPr txBox="1">
            <a:spLocks noChangeArrowheads="1"/>
          </p:cNvSpPr>
          <p:nvPr/>
        </p:nvSpPr>
        <p:spPr bwMode="auto">
          <a:xfrm>
            <a:off x="533400" y="2057400"/>
            <a:ext cx="7086600" cy="1552575"/>
          </a:xfrm>
          <a:prstGeom prst="rect">
            <a:avLst/>
          </a:prstGeom>
          <a:noFill/>
          <a:ln w="9525">
            <a:noFill/>
            <a:miter lim="800000"/>
            <a:headEnd/>
            <a:tailEnd/>
          </a:ln>
          <a:effectLst/>
        </p:spPr>
        <p:txBody>
          <a:bodyPr>
            <a:spAutoFit/>
          </a:bodyPr>
          <a:lstStyle/>
          <a:p>
            <a:pPr>
              <a:spcBef>
                <a:spcPct val="50000"/>
              </a:spcBef>
            </a:pPr>
            <a:r>
              <a:rPr lang="en-US" dirty="0"/>
              <a:t>In common usage, a </a:t>
            </a:r>
            <a:r>
              <a:rPr lang="en-US" b="1" i="1" dirty="0"/>
              <a:t>force</a:t>
            </a:r>
            <a:r>
              <a:rPr lang="en-US" dirty="0"/>
              <a:t> is a push or a pull.</a:t>
            </a:r>
          </a:p>
          <a:p>
            <a:pPr>
              <a:spcBef>
                <a:spcPct val="50000"/>
              </a:spcBef>
            </a:pPr>
            <a:r>
              <a:rPr lang="en-US" dirty="0"/>
              <a:t>Forces can be categorized as,</a:t>
            </a:r>
          </a:p>
          <a:p>
            <a:pPr>
              <a:spcBef>
                <a:spcPct val="50000"/>
              </a:spcBef>
            </a:pPr>
            <a:r>
              <a:rPr lang="en-US" dirty="0"/>
              <a:t>	Contact forces and Non-Contact forces.</a:t>
            </a:r>
          </a:p>
        </p:txBody>
      </p:sp>
      <p:pic>
        <p:nvPicPr>
          <p:cNvPr id="46084" name="Picture 4" descr="F:\PhsH\media\content\main\graphics\illustr\ch4\fig04_01.jpg"/>
          <p:cNvPicPr>
            <a:picLocks noChangeAspect="1" noChangeArrowheads="1"/>
          </p:cNvPicPr>
          <p:nvPr/>
        </p:nvPicPr>
        <p:blipFill>
          <a:blip r:embed="rId2" cstate="print"/>
          <a:srcRect/>
          <a:stretch>
            <a:fillRect/>
          </a:stretch>
        </p:blipFill>
        <p:spPr bwMode="auto">
          <a:xfrm>
            <a:off x="1295400" y="4103688"/>
            <a:ext cx="5407025" cy="2754312"/>
          </a:xfrm>
          <a:prstGeom prst="rect">
            <a:avLst/>
          </a:prstGeom>
          <a:noFill/>
        </p:spPr>
      </p:pic>
    </p:spTree>
    <p:extLst>
      <p:ext uri="{BB962C8B-B14F-4D97-AF65-F5344CB8AC3E}">
        <p14:creationId xmlns:p14="http://schemas.microsoft.com/office/powerpoint/2010/main" val="13642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20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20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84"/>
                                        </p:tgtEl>
                                        <p:attrNameLst>
                                          <p:attrName>style.visibility</p:attrName>
                                        </p:attrNameLst>
                                      </p:cBhvr>
                                      <p:to>
                                        <p:strVal val="visible"/>
                                      </p:to>
                                    </p:set>
                                    <p:animEffect transition="in" filter="fade">
                                      <p:cBhvr>
                                        <p:cTn id="22"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How do forces add?</a:t>
            </a:r>
          </a:p>
        </p:txBody>
      </p:sp>
      <p:pic>
        <p:nvPicPr>
          <p:cNvPr id="8195" name="Picture 4" descr="c:\Documents and Settings\Mike O'Hanlon\Desktop\griffth\chapt04\art_library\color_art_library\04_p077b.jpg"/>
          <p:cNvPicPr>
            <a:picLocks noChangeAspect="1" noChangeArrowheads="1"/>
          </p:cNvPicPr>
          <p:nvPr/>
        </p:nvPicPr>
        <p:blipFill>
          <a:blip r:embed="rId2" cstate="print"/>
          <a:srcRect/>
          <a:stretch>
            <a:fillRect/>
          </a:stretch>
        </p:blipFill>
        <p:spPr bwMode="auto">
          <a:xfrm>
            <a:off x="68263" y="2335213"/>
            <a:ext cx="9009062" cy="218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363</TotalTime>
  <Words>826</Words>
  <Application>Microsoft Office PowerPoint</Application>
  <PresentationFormat>On-screen Show (4:3)</PresentationFormat>
  <Paragraphs>75</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Default Design</vt:lpstr>
      <vt:lpstr>Equation</vt:lpstr>
      <vt:lpstr>Microsoft Equation 3.0</vt:lpstr>
      <vt:lpstr>CH-4: Newton’s Laws: Explaining Motion </vt:lpstr>
      <vt:lpstr>Aristotle (384-322 B.C) </vt:lpstr>
      <vt:lpstr>Galileo Galilei (1564-1642) </vt:lpstr>
      <vt:lpstr>Isaac Newton (1642-1727) </vt:lpstr>
      <vt:lpstr>Albert Einstein (1879–1955)</vt:lpstr>
      <vt:lpstr>Newton’s First Law of Motion</vt:lpstr>
      <vt:lpstr>Newton's Second Law of Motion  </vt:lpstr>
      <vt:lpstr>The Concept of Force  </vt:lpstr>
      <vt:lpstr>How do forces add?</vt:lpstr>
      <vt:lpstr>Mass and Weight</vt:lpstr>
      <vt:lpstr>Why is the gravitational acceleration is independent of mass?</vt:lpstr>
      <vt:lpstr>Newton’s Third Law</vt:lpstr>
      <vt:lpstr> Examples of Newton's 3rd Law  </vt:lpstr>
      <vt:lpstr>Example </vt:lpstr>
      <vt:lpstr>Identifying Forces</vt:lpstr>
      <vt:lpstr>Does a sky diver continue to accelerate? </vt:lpstr>
      <vt:lpstr>Motion of Connected Objects</vt:lpstr>
      <vt:lpstr>CH-5: Centripetal  Acceleration (ac) and Force (Fc)</vt:lpstr>
      <vt:lpstr>CH-5: Newton’s Law of Universal Gravitation</vt:lpstr>
      <vt:lpstr>Gravity and Satellite</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mahesp</dc:creator>
  <cp:lastModifiedBy>Maheswaranathan, Ponn</cp:lastModifiedBy>
  <cp:revision>32</cp:revision>
  <dcterms:created xsi:type="dcterms:W3CDTF">2004-02-03T03:10:12Z</dcterms:created>
  <dcterms:modified xsi:type="dcterms:W3CDTF">2016-06-28T21:16:03Z</dcterms:modified>
</cp:coreProperties>
</file>