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305" r:id="rId3"/>
    <p:sldId id="304" r:id="rId4"/>
    <p:sldId id="306" r:id="rId5"/>
    <p:sldId id="259" r:id="rId6"/>
    <p:sldId id="262" r:id="rId7"/>
    <p:sldId id="260" r:id="rId8"/>
    <p:sldId id="264" r:id="rId9"/>
    <p:sldId id="265" r:id="rId10"/>
    <p:sldId id="269" r:id="rId11"/>
    <p:sldId id="274" r:id="rId12"/>
    <p:sldId id="275" r:id="rId13"/>
    <p:sldId id="279" r:id="rId14"/>
    <p:sldId id="303" r:id="rId15"/>
    <p:sldId id="302" r:id="rId16"/>
    <p:sldId id="286" r:id="rId17"/>
    <p:sldId id="284" r:id="rId18"/>
    <p:sldId id="29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ACB94-A3B0-458B-B408-1EB26125FECC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C28DB-D008-4638-8FA5-716DFDADD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6689C-1628-4349-9972-DE2FB085B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B6DD4-5739-42E7-BB99-593FE51BF6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EF44E-B936-4454-809B-1632799D9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593E1-AE18-4BCB-9E8B-6D3C8CE89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59844-60B0-4DF3-BBE9-73DDD9809C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5BF64-2062-409A-A91A-27E32C9504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80688-A339-4320-93A5-40C77A543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3299C-3B09-4B1A-9481-C8A7249CC7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CB33C-596A-4837-8C21-401D3F2F1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D1110-2C10-4B99-8786-DC726FD57C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15865-6A4D-4592-A955-FA4185CB8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3B05AF-509B-46F7-A6A3-A10F849E4F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WINDOWS\Application%20Data\PHYS202L\LabQuizzes\lenson1.gi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file:///C:\WINDOWS\Application%20Data\PHYS202L\LabQuizzes\lenson2.gif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Times New Roman" pitchFamily="18" charset="0"/>
              </a:rPr>
              <a:t>CHAPTERS-16&amp;17</a:t>
            </a:r>
            <a:r>
              <a:rPr lang="en-US" b="1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b="1" dirty="0">
                <a:latin typeface="Arial" charset="0"/>
                <a:cs typeface="Times New Roman" pitchFamily="18" charset="0"/>
              </a:rPr>
              <a:t/>
            </a:r>
            <a:br>
              <a:rPr lang="en-US" b="1" dirty="0">
                <a:latin typeface="Arial" charset="0"/>
                <a:cs typeface="Times New Roman" pitchFamily="18" charset="0"/>
              </a:rPr>
            </a:br>
            <a:r>
              <a:rPr lang="en-US" b="1" dirty="0" smtClean="0">
                <a:latin typeface="Arial" charset="0"/>
                <a:cs typeface="Times New Roman" pitchFamily="18" charset="0"/>
              </a:rPr>
              <a:t>Light, Color, </a:t>
            </a:r>
            <a:r>
              <a:rPr lang="en-US" b="1" dirty="0">
                <a:latin typeface="Arial" charset="0"/>
                <a:cs typeface="Times New Roman" pitchFamily="18" charset="0"/>
              </a:rPr>
              <a:t>and Image Formation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514600"/>
            <a:ext cx="63246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AutoNum type="arabicPlain"/>
            </a:pPr>
            <a:r>
              <a:rPr lang="en-US" dirty="0" smtClean="0">
                <a:latin typeface="Arial" charset="0"/>
                <a:cs typeface="Times New Roman" pitchFamily="18" charset="0"/>
              </a:rPr>
              <a:t>Electromagnetic wave</a:t>
            </a:r>
          </a:p>
          <a:p>
            <a:pPr marL="457200" indent="-457200">
              <a:spcBef>
                <a:spcPct val="20000"/>
              </a:spcBef>
              <a:buAutoNum type="arabicPlain"/>
            </a:pPr>
            <a:r>
              <a:rPr lang="en-US" dirty="0" smtClean="0">
                <a:latin typeface="Arial" charset="0"/>
                <a:cs typeface="Times New Roman" pitchFamily="18" charset="0"/>
              </a:rPr>
              <a:t>Light and Color</a:t>
            </a:r>
          </a:p>
          <a:p>
            <a:pPr marL="457200" indent="-457200">
              <a:spcBef>
                <a:spcPct val="20000"/>
              </a:spcBef>
              <a:buAutoNum type="arabicPlain"/>
            </a:pPr>
            <a:r>
              <a:rPr lang="en-US" dirty="0" smtClean="0">
                <a:latin typeface="Arial" charset="0"/>
                <a:cs typeface="Times New Roman" pitchFamily="18" charset="0"/>
              </a:rPr>
              <a:t>Reflection 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and Image 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Formation</a:t>
            </a:r>
          </a:p>
          <a:p>
            <a:pPr marL="457200" indent="-457200">
              <a:spcBef>
                <a:spcPct val="20000"/>
              </a:spcBef>
              <a:buAutoNum type="arabicPlain"/>
            </a:pPr>
            <a:r>
              <a:rPr lang="en-US" dirty="0" smtClean="0">
                <a:latin typeface="Arial" charset="0"/>
                <a:cs typeface="Times New Roman" pitchFamily="18" charset="0"/>
              </a:rPr>
              <a:t>R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efraction 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of 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Light and Rainbow</a:t>
            </a:r>
          </a:p>
          <a:p>
            <a:pPr marL="457200" indent="-457200">
              <a:spcBef>
                <a:spcPct val="20000"/>
              </a:spcBef>
              <a:buAutoNum type="arabicPlain"/>
            </a:pPr>
            <a:r>
              <a:rPr lang="en-US" dirty="0" smtClean="0">
                <a:latin typeface="Arial" charset="0"/>
                <a:cs typeface="Times New Roman" pitchFamily="18" charset="0"/>
              </a:rPr>
              <a:t>L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enses 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and Image 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Formation</a:t>
            </a:r>
          </a:p>
          <a:p>
            <a:pPr marL="457200" indent="-457200">
              <a:spcBef>
                <a:spcPct val="20000"/>
              </a:spcBef>
              <a:buAutoNum type="arabicPlain"/>
            </a:pPr>
            <a:r>
              <a:rPr lang="en-US" dirty="0" smtClean="0">
                <a:latin typeface="Arial" charset="0"/>
                <a:cs typeface="Times New Roman" pitchFamily="18" charset="0"/>
              </a:rPr>
              <a:t>E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yeglasses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, Microscopes, and 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Telescopes</a:t>
            </a:r>
          </a:p>
          <a:p>
            <a:pPr marL="457200" indent="-457200">
              <a:spcBef>
                <a:spcPct val="20000"/>
              </a:spcBef>
              <a:buAutoNum type="arabicPlain"/>
            </a:pPr>
            <a:r>
              <a:rPr lang="en-US" dirty="0" smtClean="0">
                <a:latin typeface="Arial" charset="0"/>
                <a:cs typeface="Times New Roman" pitchFamily="18" charset="0"/>
              </a:rPr>
              <a:t>L</a:t>
            </a:r>
            <a:r>
              <a:rPr lang="en-US" i="1" dirty="0" smtClean="0">
                <a:latin typeface="Arial" charset="0"/>
                <a:cs typeface="Times New Roman" pitchFamily="18" charset="0"/>
              </a:rPr>
              <a:t>aser </a:t>
            </a:r>
            <a:r>
              <a:rPr lang="en-US" i="1" dirty="0" smtClean="0">
                <a:latin typeface="Arial" charset="0"/>
                <a:cs typeface="Times New Roman" pitchFamily="18" charset="0"/>
              </a:rPr>
              <a:t>Refractive Surgery</a:t>
            </a:r>
            <a:endParaRPr lang="en-US" i="1" dirty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Arial" charset="0"/>
              </a:rPr>
              <a:t>Rainbow</a:t>
            </a:r>
          </a:p>
        </p:txBody>
      </p:sp>
      <p:pic>
        <p:nvPicPr>
          <p:cNvPr id="15364" name="Picture 4" descr="c:\Documents and Settings\Mike O'Hanlon\Desktop\griffth\chapt17\art_library\color_art_library\epb17_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8645" y="0"/>
            <a:ext cx="521535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Documents and Settings\Mike O'Hanlon\Desktop\griffth\chapt17\art_library\color_art_library\epb17_0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3404588"/>
            <a:ext cx="3505200" cy="316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85800" y="2743200"/>
            <a:ext cx="2698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</a:rPr>
              <a:t>Primary Rainbow</a:t>
            </a:r>
            <a:endParaRPr lang="en-US" dirty="0"/>
          </a:p>
        </p:txBody>
      </p:sp>
      <p:pic>
        <p:nvPicPr>
          <p:cNvPr id="8" name="Picture 4" descr="c:\Documents and Settings\Mike O'Hanlon\Desktop\griffth\chapt17\art_library\color_art_library\epb17_0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256652"/>
            <a:ext cx="4724400" cy="260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257800" y="6457890"/>
            <a:ext cx="388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Colors are reversed and less intense.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1295400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Water droplet disperses the light into colors.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</a:rPr>
              <a:t>Focal Point (F) and Focal Length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(f) of lenses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484" name="Picture 4" descr="c:\Documents and Settings\Mike O'Hanlon\Desktop\griffth\chapt17\art_library\color_art_library\17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98490"/>
            <a:ext cx="4648199" cy="234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Documents and Settings\Mike O'Hanlon\Desktop\griffth\chapt17\art_library\color_art_library\17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752600"/>
            <a:ext cx="366008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078463" y="5105400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</a:rPr>
              <a:t>Diverging or Negative lens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953000"/>
            <a:ext cx="4251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Converging or Positive lens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33600" y="5943600"/>
            <a:ext cx="3063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Power of a lens =1/f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</a:rPr>
              <a:t>Ray Diagram</a:t>
            </a:r>
          </a:p>
        </p:txBody>
      </p:sp>
      <p:pic>
        <p:nvPicPr>
          <p:cNvPr id="21508" name="Picture 4" descr="c:\Documents and Settings\Mike O'Hanlon\Desktop\griffth\chapt17\art_library\color_art_library\17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6624624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Documents and Settings\Mike O'Hanlon\Desktop\griffth\chapt17\art_library\color_art_library\17_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1" y="4034107"/>
            <a:ext cx="4343400" cy="2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Lens Equation and  Magnification, m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17195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5604" name="Picture 4" descr="C:\WINDOWS\Application Data\PHYS202L\LabQuizzes\lenson1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3400" y="1956027"/>
            <a:ext cx="2971800" cy="1592036"/>
          </a:xfrm>
          <a:prstGeom prst="rect">
            <a:avLst/>
          </a:prstGeom>
          <a:noFill/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281488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5606" name="Picture 6" descr="C:\WINDOWS\Application Data\PHYS202L\LabQuizzes\lenson2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029201" y="2052500"/>
            <a:ext cx="2133600" cy="157334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3657600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E6: A positive lens has a focal length of 12 cm. An object is located at a distance of 3 cm from the lens.</a:t>
            </a:r>
          </a:p>
          <a:p>
            <a:pPr marL="457200" indent="-457200">
              <a:buAutoNum type="alphaLcPeriod"/>
            </a:pPr>
            <a:r>
              <a:rPr lang="en-US" dirty="0" smtClean="0"/>
              <a:t>How far from the lens is the image?</a:t>
            </a:r>
          </a:p>
          <a:p>
            <a:pPr marL="457200" indent="-457200">
              <a:buAutoNum type="alphaLcPeriod"/>
            </a:pPr>
            <a:r>
              <a:rPr lang="en-US" dirty="0" smtClean="0"/>
              <a:t>State three properties of the image? </a:t>
            </a:r>
            <a:r>
              <a:rPr lang="en-US" sz="1600" dirty="0" smtClean="0"/>
              <a:t>(real/virtual, erect/inverted, magnified/reduced)</a:t>
            </a:r>
          </a:p>
          <a:p>
            <a:pPr marL="457200" indent="-457200">
              <a:buAutoNum type="alphaLcPeriod"/>
            </a:pPr>
            <a:r>
              <a:rPr lang="en-US" dirty="0" smtClean="0"/>
              <a:t>Draw a ray diagram and show the image formation.</a:t>
            </a:r>
            <a:endParaRPr lang="en-US" dirty="0"/>
          </a:p>
          <a:p>
            <a:pPr marL="457200" indent="-457200"/>
            <a:endParaRPr lang="en-US" sz="1600" dirty="0" smtClean="0"/>
          </a:p>
          <a:p>
            <a:pPr marL="457200" indent="-457200">
              <a:buAutoNum type="alphaLcPeriod"/>
            </a:pPr>
            <a:endParaRPr lang="en-US" sz="1600" dirty="0"/>
          </a:p>
        </p:txBody>
      </p:sp>
      <p:pic>
        <p:nvPicPr>
          <p:cNvPr id="10" name="Picture 4" descr="c:\Documents and Settings\Mike O'Hanlon\Desktop\griffth\chapt17\art_library\color_art_library\17_p368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0"/>
            <a:ext cx="3657600" cy="193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Arial" charset="0"/>
              </a:rPr>
              <a:t>Optical Instruments</a:t>
            </a:r>
            <a:endParaRPr lang="en-US" dirty="0"/>
          </a:p>
        </p:txBody>
      </p:sp>
      <p:pic>
        <p:nvPicPr>
          <p:cNvPr id="4" name="Picture 2" descr="gri12117_17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976563"/>
            <a:ext cx="6629400" cy="38814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9144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Human eye</a:t>
            </a:r>
          </a:p>
          <a:p>
            <a:r>
              <a:rPr lang="en-US" dirty="0" smtClean="0"/>
              <a:t>Camera</a:t>
            </a:r>
          </a:p>
          <a:p>
            <a:r>
              <a:rPr lang="en-US" dirty="0" smtClean="0"/>
              <a:t>Eyeglasses</a:t>
            </a:r>
          </a:p>
          <a:p>
            <a:r>
              <a:rPr lang="en-US" dirty="0" smtClean="0"/>
              <a:t>Microscope</a:t>
            </a:r>
          </a:p>
          <a:p>
            <a:r>
              <a:rPr lang="en-US" dirty="0" smtClean="0"/>
              <a:t>Telescope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Human Eye: Vision Defects  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1905000"/>
          </a:xfrm>
        </p:spPr>
        <p:txBody>
          <a:bodyPr/>
          <a:lstStyle/>
          <a:p>
            <a:r>
              <a:rPr lang="en-US" sz="2800" dirty="0"/>
              <a:t>Nearsightedness: can see only nearby objects clearly</a:t>
            </a:r>
            <a:r>
              <a:rPr lang="en-US" sz="2800" dirty="0" smtClean="0"/>
              <a:t>. Correction is made with a Diverging lens or  negative lens.</a:t>
            </a:r>
            <a:endParaRPr lang="en-US" sz="2800" dirty="0"/>
          </a:p>
          <a:p>
            <a:r>
              <a:rPr lang="en-US" sz="2800" dirty="0"/>
              <a:t>Farsightedness: can see only far objects clearly</a:t>
            </a:r>
            <a:r>
              <a:rPr lang="en-US" sz="2800" dirty="0" smtClean="0"/>
              <a:t>. Correction is made with a converging lens or positive lens.</a:t>
            </a:r>
            <a:endParaRPr lang="en-US" sz="2800" dirty="0"/>
          </a:p>
        </p:txBody>
      </p:sp>
      <p:pic>
        <p:nvPicPr>
          <p:cNvPr id="6" name="Picture 4" descr="c:\Documents and Settings\Mike O'Hanlon\Desktop\griffth\chapt17\art_library\color_art_library\17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038600"/>
            <a:ext cx="269235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4800" y="6396335"/>
            <a:ext cx="3336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Nearsighted Eye, Myopia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0" y="6396335"/>
            <a:ext cx="34940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Farsighted </a:t>
            </a:r>
            <a:r>
              <a:rPr lang="en-US" dirty="0" err="1" smtClean="0"/>
              <a:t>Eye,H</a:t>
            </a:r>
            <a:r>
              <a:rPr lang="en-US" b="1" dirty="0" err="1" smtClean="0"/>
              <a:t>yperobia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 dirty="0" smtClean="0"/>
              <a:t>Microscope</a:t>
            </a:r>
            <a:endParaRPr lang="en-US" dirty="0"/>
          </a:p>
        </p:txBody>
      </p:sp>
      <p:pic>
        <p:nvPicPr>
          <p:cNvPr id="32772" name="Picture 4" descr="c:\Documents and Settings\Mike O'Hanlon\Desktop\griffth\chapt17\art_library\color_art_library\17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852280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Documents and Settings\Mike O'Hanlon\Desktop\griffth\chapt17\art_library\color_art_library\17_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912" y="3428809"/>
            <a:ext cx="2571088" cy="342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4549676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Used to view small things nearby.</a:t>
            </a:r>
          </a:p>
          <a:p>
            <a:r>
              <a:rPr lang="en-US" dirty="0" smtClean="0"/>
              <a:t>Consists of two positive lenses, objective and eyepiece.</a:t>
            </a:r>
          </a:p>
          <a:p>
            <a:r>
              <a:rPr lang="en-US" dirty="0" smtClean="0"/>
              <a:t>Final image is magnified and inverted.</a:t>
            </a:r>
          </a:p>
          <a:p>
            <a:r>
              <a:rPr lang="en-US" dirty="0" smtClean="0"/>
              <a:t>A laboratory microscope has 3 or 4 objective lenses.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Astronomical Telescope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4919008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Used to view things far away.</a:t>
            </a:r>
          </a:p>
          <a:p>
            <a:r>
              <a:rPr lang="en-US" dirty="0" smtClean="0"/>
              <a:t>Consists of two positive lenses, objective and eyepiece.</a:t>
            </a:r>
          </a:p>
          <a:p>
            <a:r>
              <a:rPr lang="en-US" dirty="0" smtClean="0"/>
              <a:t>Final image is magnified and inverted.</a:t>
            </a:r>
            <a:endParaRPr lang="en-US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42576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LASIK: Reading assignment</a:t>
            </a:r>
            <a:endParaRPr lang="en-US" dirty="0"/>
          </a:p>
        </p:txBody>
      </p:sp>
      <p:pic>
        <p:nvPicPr>
          <p:cNvPr id="36868" name="Picture 4" descr="c:\Documents and Settings\Mike O'Hanlon\Desktop\griffth\chapt17\art_library\color_art_library\epb17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75517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Light is an Electromagnetic wave</a:t>
            </a:r>
            <a:endParaRPr lang="en-US" dirty="0"/>
          </a:p>
        </p:txBody>
      </p:sp>
      <p:pic>
        <p:nvPicPr>
          <p:cNvPr id="3" name="Picture 2" descr="gri12117_16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9830"/>
            <a:ext cx="7772400" cy="277545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0" y="32004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The changing magnetic field (B) creates an electric field (E) that fluctuates in time. It propagates at the speed, c = 3 x 10</a:t>
            </a:r>
            <a:r>
              <a:rPr lang="en-US" baseline="30000" dirty="0" smtClean="0"/>
              <a:t>8</a:t>
            </a:r>
            <a:r>
              <a:rPr lang="en-US" dirty="0" smtClean="0"/>
              <a:t> m/s.</a:t>
            </a:r>
            <a:endParaRPr lang="en-US" dirty="0"/>
          </a:p>
        </p:txBody>
      </p:sp>
      <p:pic>
        <p:nvPicPr>
          <p:cNvPr id="5" name="Picture 2" descr="gri12117_16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32972"/>
            <a:ext cx="7239000" cy="2725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Light and Color</a:t>
            </a:r>
            <a:endParaRPr lang="en-US" dirty="0"/>
          </a:p>
        </p:txBody>
      </p:sp>
      <p:pic>
        <p:nvPicPr>
          <p:cNvPr id="4" name="Picture 2" descr="gri12117_16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3283389" cy="2973388"/>
          </a:xfrm>
          <a:prstGeom prst="rect">
            <a:avLst/>
          </a:prstGeom>
          <a:noFill/>
        </p:spPr>
      </p:pic>
      <p:pic>
        <p:nvPicPr>
          <p:cNvPr id="5" name="Picture 2" descr="gri12117_16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2608" y="4316663"/>
            <a:ext cx="5571392" cy="2541337"/>
          </a:xfrm>
          <a:prstGeom prst="rect">
            <a:avLst/>
          </a:prstGeom>
          <a:noFill/>
        </p:spPr>
      </p:pic>
      <p:pic>
        <p:nvPicPr>
          <p:cNvPr id="6" name="Picture 4" descr="c:\Documents and Settings\Mike O'Hanlon\Desktop\griffth\chapt17\art_library\color_art_library\epb17_0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8600"/>
            <a:ext cx="4724400" cy="319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c:\Documents and Settings\Mike O'Hanlon\Desktop\griffth\chapt17\art_library\color_art_library\17_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419600"/>
            <a:ext cx="291133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Blue Skies and </a:t>
            </a:r>
            <a:br>
              <a:rPr lang="en-US" dirty="0" smtClean="0"/>
            </a:br>
            <a:r>
              <a:rPr lang="en-US" dirty="0" smtClean="0"/>
              <a:t>Red Sunsets</a:t>
            </a:r>
            <a:endParaRPr lang="en-US" dirty="0"/>
          </a:p>
        </p:txBody>
      </p:sp>
      <p:pic>
        <p:nvPicPr>
          <p:cNvPr id="3" name="Picture 2" descr="gri12117_un16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"/>
            <a:ext cx="4319717" cy="3629303"/>
          </a:xfrm>
          <a:prstGeom prst="rect">
            <a:avLst/>
          </a:prstGeom>
          <a:noFill/>
        </p:spPr>
      </p:pic>
      <p:pic>
        <p:nvPicPr>
          <p:cNvPr id="4" name="Picture 2" descr="gri12117_un1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6140" y="3962400"/>
            <a:ext cx="558306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How Are Light Rays Related to </a:t>
            </a:r>
            <a:r>
              <a:rPr lang="en-US" dirty="0" err="1"/>
              <a:t>wavefronts</a:t>
            </a:r>
            <a:r>
              <a:rPr lang="en-US" dirty="0"/>
              <a:t>? </a:t>
            </a:r>
          </a:p>
        </p:txBody>
      </p:sp>
      <p:pic>
        <p:nvPicPr>
          <p:cNvPr id="5124" name="Picture 4" descr="c:\Documents and Settings\Mike O'Hanlon\Desktop\griffth\chapt17\art_library\color_art_library\17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00200"/>
            <a:ext cx="3478213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1000" y="2895600"/>
            <a:ext cx="403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Wavefronts are perpendicular to the rays.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How Does an Image Formed in a Plane Mirror? </a:t>
            </a:r>
            <a:endParaRPr lang="en-US" dirty="0"/>
          </a:p>
        </p:txBody>
      </p:sp>
      <p:pic>
        <p:nvPicPr>
          <p:cNvPr id="8196" name="Picture 4" descr="c:\Documents and Settings\Mike O'Hanlon\Desktop\griffth\chapt17\art_library\color_art_library\17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52600"/>
            <a:ext cx="46434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010400" y="1905000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pic>
        <p:nvPicPr>
          <p:cNvPr id="7" name="Picture 4" descr="c:\Documents and Settings\Mike O'Hanlon\Desktop\griffth\chapt17\art_library\color_art_library\17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6400"/>
            <a:ext cx="4114799" cy="290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4724400"/>
            <a:ext cx="3549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The Law of Reflection: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2578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smtClean="0"/>
              <a:t>The angle of incidence = The angle of reflection.</a:t>
            </a:r>
            <a:endParaRPr lang="en-US" sz="2000" dirty="0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371600" y="5715000"/>
          <a:ext cx="1447800" cy="685800"/>
        </p:xfrm>
        <a:graphic>
          <a:graphicData uri="http://schemas.openxmlformats.org/presentationml/2006/ole">
            <p:oleObj spid="_x0000_s8197" r:id="rId5" imgW="4572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How Are Images Formed by a Plane Mirror?</a:t>
            </a:r>
          </a:p>
        </p:txBody>
      </p:sp>
      <p:pic>
        <p:nvPicPr>
          <p:cNvPr id="6148" name="Picture 4" descr="c:\Documents and Settings\Mike O'Hanlon\Desktop\griffth\chapt17\art_library\color_art_library\17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876800" cy="329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c:\Documents and Settings\Mike O'Hanlon\Desktop\griffth\chapt17\art_library\color_art_library\17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9983" y="3862387"/>
            <a:ext cx="4934017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Q7</a:t>
            </a:r>
          </a:p>
        </p:txBody>
      </p:sp>
      <p:pic>
        <p:nvPicPr>
          <p:cNvPr id="10244" name="Picture 4" descr="c:\Documents and Settings\Mike O'Hanlon\Desktop\griffth\chapt17\art_library\color_art_library\17_p36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9009063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Refraction of Light</a:t>
            </a:r>
          </a:p>
        </p:txBody>
      </p:sp>
      <p:pic>
        <p:nvPicPr>
          <p:cNvPr id="11268" name="Picture 4" descr="c:\Documents and Settings\Mike O'Hanlon\Desktop\griffth\chapt17\art_library\color_art_library\17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3505200" cy="28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 descr="c:\Documents and Settings\Mike O'Hanlon\Desktop\griffth\chapt17\art_library\color_art_library\17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"/>
            <a:ext cx="2780977" cy="308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85800" y="4953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Apparent Depth of Fish Is Smaller Than Actual Depth Due to Refraction</a:t>
            </a:r>
            <a:endParaRPr lang="en-US" dirty="0"/>
          </a:p>
        </p:txBody>
      </p:sp>
      <p:pic>
        <p:nvPicPr>
          <p:cNvPr id="10" name="Picture 4" descr="c:\Documents and Settings\Mike O'Hanlon\Desktop\griffth\chapt17\art_library\color_art_library\17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582843"/>
            <a:ext cx="3200400" cy="327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374</Words>
  <Application>Microsoft Office PowerPoint</Application>
  <PresentationFormat>On-screen Show (4:3)</PresentationFormat>
  <Paragraphs>57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Microsoft Equation 3.0</vt:lpstr>
      <vt:lpstr>CHAPTERS-16&amp;17  Light, Color, and Image Formation </vt:lpstr>
      <vt:lpstr>Light is an Electromagnetic wave</vt:lpstr>
      <vt:lpstr>Light and Color</vt:lpstr>
      <vt:lpstr>Blue Skies and  Red Sunsets</vt:lpstr>
      <vt:lpstr>How Are Light Rays Related to wavefronts? </vt:lpstr>
      <vt:lpstr>How Does an Image Formed in a Plane Mirror? </vt:lpstr>
      <vt:lpstr>How Are Images Formed by a Plane Mirror?</vt:lpstr>
      <vt:lpstr>Q7</vt:lpstr>
      <vt:lpstr>Refraction of Light</vt:lpstr>
      <vt:lpstr>Rainbow</vt:lpstr>
      <vt:lpstr>Focal Point (F) and Focal Length (f) of lenses</vt:lpstr>
      <vt:lpstr>Ray Diagram</vt:lpstr>
      <vt:lpstr>Lens Equation and  Magnification, m </vt:lpstr>
      <vt:lpstr>Optical Instruments</vt:lpstr>
      <vt:lpstr>Human Eye: Vision Defects  </vt:lpstr>
      <vt:lpstr>Microscope</vt:lpstr>
      <vt:lpstr>Astronomical Telescope</vt:lpstr>
      <vt:lpstr>LASIK: Reading assignment</vt:lpstr>
    </vt:vector>
  </TitlesOfParts>
  <Company>Winthrop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CHAPTER-17  Light and Image Formation </dc:title>
  <dc:creator>mahesp</dc:creator>
  <cp:lastModifiedBy>mahesp</cp:lastModifiedBy>
  <cp:revision>27</cp:revision>
  <dcterms:created xsi:type="dcterms:W3CDTF">2004-04-15T02:30:53Z</dcterms:created>
  <dcterms:modified xsi:type="dcterms:W3CDTF">2011-05-31T19:57:02Z</dcterms:modified>
</cp:coreProperties>
</file>