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4" r:id="rId3"/>
    <p:sldId id="297" r:id="rId4"/>
    <p:sldId id="296" r:id="rId5"/>
    <p:sldId id="289" r:id="rId6"/>
    <p:sldId id="258" r:id="rId7"/>
    <p:sldId id="262" r:id="rId8"/>
    <p:sldId id="263" r:id="rId9"/>
    <p:sldId id="265" r:id="rId10"/>
    <p:sldId id="267" r:id="rId11"/>
    <p:sldId id="280" r:id="rId12"/>
    <p:sldId id="282" r:id="rId13"/>
    <p:sldId id="274" r:id="rId14"/>
    <p:sldId id="284" r:id="rId15"/>
    <p:sldId id="271" r:id="rId16"/>
    <p:sldId id="28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7D06-93BD-41EA-B80C-CABF5B4AA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63E30-C0C8-4A29-96E8-B7FC7D1D3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CF9A-2658-479E-9FB9-014EC0794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1F5A-D5DA-4C64-9E0B-7E316814A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3FA6-6EC1-490D-A8A1-5CE3D4F47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F332-6E72-43BA-80E1-8A07587F5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17C0-E88B-4993-A581-31AE07263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753D-98A1-429B-B66E-98F04CA32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034F-B170-43E2-B16E-0659F715D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E640-8D6A-4B8E-AE74-D10B008C3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F9CA-15B5-4045-84AA-FD9F37641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ADF2B-8478-435B-81EE-30A5F5CF9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029E99-5165-40E5-85D6-CC1D9CFAE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vidbrin.wordpress.com/2011/01/04/which-science-is-the-most-fundamental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hyperlink" Target="http://www.cars.com/go/crp/buyingGuides/Story.jsp?section=Sports&amp;story=sportsQuickest&amp;subject=stories&amp;referer=&amp;year=200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virtualroadside.com/blog/wp-content/uploads/2008/01/meter_ss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s.nist.gov/cuu/Units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hyperlink" Target="http://www.physicsclassroom.com/mmedia/kinema/trip.cf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Physics</a:t>
            </a:r>
            <a:endParaRPr lang="en-US" sz="3600" dirty="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Physics is the study of the laws of nature that govern the </a:t>
            </a:r>
            <a:r>
              <a:rPr lang="en-US" sz="1800" dirty="0" err="1"/>
              <a:t>behaviour</a:t>
            </a:r>
            <a:r>
              <a:rPr lang="en-US" sz="1800" dirty="0"/>
              <a:t> of the universe, from the very smallest scales of sub-atomic particles to the very largest in cosmology. It applies these laws to the solution of practical problems and to the development of new technologies. 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Physics can be divided into classical physics and modern physics.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Classical Physics: Mechanics, Thermodynamics, Electricity and Magnetism, and Optics.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Modern Physics: Atomic physics, Nuclear Physics, </a:t>
            </a:r>
            <a:br>
              <a:rPr lang="en-US" sz="1800" dirty="0"/>
            </a:br>
            <a:r>
              <a:rPr lang="en-US" sz="1800" dirty="0"/>
              <a:t>Particle physics, and Condensed-Matter physics.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  </a:t>
            </a:r>
          </a:p>
        </p:txBody>
      </p:sp>
      <p:pic>
        <p:nvPicPr>
          <p:cNvPr id="6149" name="Picture 4" descr="01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783013"/>
            <a:ext cx="2019300" cy="3074987"/>
          </a:xfrm>
          <a:noFill/>
        </p:spPr>
      </p:pic>
      <p:pic>
        <p:nvPicPr>
          <p:cNvPr id="6150" name="Picture 4" descr="01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895600"/>
            <a:ext cx="25908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01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75200"/>
            <a:ext cx="264477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01_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646613"/>
            <a:ext cx="28194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362200" y="38862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6"/>
              </a:rPr>
              <a:t>http://davidbrin.wordpress.com/2011/01/04/which-science-is-the-most-fundamental/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Vectors and Scalars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2057400"/>
            <a:ext cx="8001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Physics deals with many physical quantities, which are divided into scalars and vectors.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A </a:t>
            </a:r>
            <a:r>
              <a:rPr lang="en-US" b="1" i="1">
                <a:cs typeface="Arial" charset="0"/>
              </a:rPr>
              <a:t>scalar quantity</a:t>
            </a:r>
            <a:r>
              <a:rPr lang="en-US">
                <a:cs typeface="Arial" charset="0"/>
              </a:rPr>
              <a:t> is one that can be described by a single number (including any units) giving its size or magnitude.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Examples: Distance, Time, volume, mass, temperature, and density.  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A quantity that deals with both magnitude and direction is called a </a:t>
            </a:r>
            <a:r>
              <a:rPr lang="en-US" b="1" i="1">
                <a:cs typeface="Arial" charset="0"/>
              </a:rPr>
              <a:t>vector quantity.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Examples: Displacement, Force, weight, and velocity.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99"/>
                </a:solidFill>
                <a:latin typeface="Arial" charset="0"/>
                <a:cs typeface="Arial" charset="0"/>
              </a:rPr>
              <a:t>Distance and Displacement</a:t>
            </a: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447800" y="3124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447800" y="4191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447800" y="4038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124200" y="4267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4233863" y="4033838"/>
            <a:ext cx="87312" cy="220662"/>
          </a:xfrm>
          <a:custGeom>
            <a:avLst/>
            <a:gdLst>
              <a:gd name="T0" fmla="*/ 2147483647 w 55"/>
              <a:gd name="T1" fmla="*/ 2147483647 h 139"/>
              <a:gd name="T2" fmla="*/ 2147483647 w 55"/>
              <a:gd name="T3" fmla="*/ 2147483647 h 139"/>
              <a:gd name="T4" fmla="*/ 0 w 55"/>
              <a:gd name="T5" fmla="*/ 2147483647 h 139"/>
              <a:gd name="T6" fmla="*/ 0 60000 65536"/>
              <a:gd name="T7" fmla="*/ 0 60000 65536"/>
              <a:gd name="T8" fmla="*/ 0 60000 65536"/>
              <a:gd name="T9" fmla="*/ 0 w 55"/>
              <a:gd name="T10" fmla="*/ 0 h 139"/>
              <a:gd name="T11" fmla="*/ 55 w 55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139">
                <a:moveTo>
                  <a:pt x="13" y="1"/>
                </a:moveTo>
                <a:cubicBezTo>
                  <a:pt x="25" y="5"/>
                  <a:pt x="47" y="0"/>
                  <a:pt x="50" y="13"/>
                </a:cubicBezTo>
                <a:cubicBezTo>
                  <a:pt x="55" y="33"/>
                  <a:pt x="46" y="139"/>
                  <a:pt x="0" y="1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16764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Starting from origin, O a person walks 90-m east, then turns around and walks 40-m west.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57200" y="5638800"/>
            <a:ext cx="8001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Q: What is the total walked distance? A: 130-m</a:t>
            </a:r>
          </a:p>
          <a:p>
            <a:pPr>
              <a:spcBef>
                <a:spcPct val="50000"/>
              </a:spcBef>
            </a:pPr>
            <a:r>
              <a:rPr lang="en-US"/>
              <a:t>Q: What is the displacement? A: 50-m, due east.   </a:t>
            </a: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1054100" y="3956050"/>
            <a:ext cx="263525" cy="298450"/>
          </a:xfrm>
          <a:custGeom>
            <a:avLst/>
            <a:gdLst>
              <a:gd name="T0" fmla="*/ 2147483647 w 166"/>
              <a:gd name="T1" fmla="*/ 0 h 188"/>
              <a:gd name="T2" fmla="*/ 2147483647 w 166"/>
              <a:gd name="T3" fmla="*/ 2147483647 h 188"/>
              <a:gd name="T4" fmla="*/ 2147483647 w 166"/>
              <a:gd name="T5" fmla="*/ 2147483647 h 188"/>
              <a:gd name="T6" fmla="*/ 2147483647 w 166"/>
              <a:gd name="T7" fmla="*/ 2147483647 h 188"/>
              <a:gd name="T8" fmla="*/ 2147483647 w 16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188"/>
              <a:gd name="T17" fmla="*/ 166 w 166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188">
                <a:moveTo>
                  <a:pt x="100" y="0"/>
                </a:moveTo>
                <a:cubicBezTo>
                  <a:pt x="0" y="32"/>
                  <a:pt x="36" y="104"/>
                  <a:pt x="62" y="188"/>
                </a:cubicBezTo>
                <a:cubicBezTo>
                  <a:pt x="91" y="184"/>
                  <a:pt x="123" y="188"/>
                  <a:pt x="150" y="175"/>
                </a:cubicBezTo>
                <a:cubicBezTo>
                  <a:pt x="162" y="169"/>
                  <a:pt x="162" y="151"/>
                  <a:pt x="162" y="138"/>
                </a:cubicBezTo>
                <a:cubicBezTo>
                  <a:pt x="162" y="103"/>
                  <a:pt x="166" y="0"/>
                  <a:pt x="10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2563813" y="3667125"/>
            <a:ext cx="155575" cy="288925"/>
          </a:xfrm>
          <a:custGeom>
            <a:avLst/>
            <a:gdLst>
              <a:gd name="T0" fmla="*/ 2147483647 w 98"/>
              <a:gd name="T1" fmla="*/ 2147483647 h 182"/>
              <a:gd name="T2" fmla="*/ 2147483647 w 98"/>
              <a:gd name="T3" fmla="*/ 2147483647 h 182"/>
              <a:gd name="T4" fmla="*/ 0 w 98"/>
              <a:gd name="T5" fmla="*/ 2147483647 h 182"/>
              <a:gd name="T6" fmla="*/ 2147483647 w 98"/>
              <a:gd name="T7" fmla="*/ 2147483647 h 182"/>
              <a:gd name="T8" fmla="*/ 2147483647 w 98"/>
              <a:gd name="T9" fmla="*/ 2147483647 h 182"/>
              <a:gd name="T10" fmla="*/ 2147483647 w 98"/>
              <a:gd name="T11" fmla="*/ 2147483647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182"/>
              <a:gd name="T20" fmla="*/ 98 w 98"/>
              <a:gd name="T21" fmla="*/ 182 h 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182">
                <a:moveTo>
                  <a:pt x="88" y="44"/>
                </a:moveTo>
                <a:cubicBezTo>
                  <a:pt x="82" y="40"/>
                  <a:pt x="28" y="0"/>
                  <a:pt x="13" y="7"/>
                </a:cubicBezTo>
                <a:cubicBezTo>
                  <a:pt x="1" y="13"/>
                  <a:pt x="4" y="32"/>
                  <a:pt x="0" y="44"/>
                </a:cubicBezTo>
                <a:cubicBezTo>
                  <a:pt x="6" y="61"/>
                  <a:pt x="11" y="110"/>
                  <a:pt x="50" y="94"/>
                </a:cubicBezTo>
                <a:cubicBezTo>
                  <a:pt x="64" y="88"/>
                  <a:pt x="67" y="69"/>
                  <a:pt x="75" y="57"/>
                </a:cubicBezTo>
                <a:cubicBezTo>
                  <a:pt x="98" y="122"/>
                  <a:pt x="88" y="81"/>
                  <a:pt x="88" y="1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2763838" y="3697288"/>
            <a:ext cx="161925" cy="254000"/>
          </a:xfrm>
          <a:custGeom>
            <a:avLst/>
            <a:gdLst>
              <a:gd name="T0" fmla="*/ 2147483647 w 102"/>
              <a:gd name="T1" fmla="*/ 0 h 160"/>
              <a:gd name="T2" fmla="*/ 2147483647 w 102"/>
              <a:gd name="T3" fmla="*/ 2147483647 h 160"/>
              <a:gd name="T4" fmla="*/ 0 w 102"/>
              <a:gd name="T5" fmla="*/ 2147483647 h 160"/>
              <a:gd name="T6" fmla="*/ 2147483647 w 102"/>
              <a:gd name="T7" fmla="*/ 2147483647 h 160"/>
              <a:gd name="T8" fmla="*/ 2147483647 w 102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160"/>
              <a:gd name="T17" fmla="*/ 102 w 102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160">
                <a:moveTo>
                  <a:pt x="62" y="0"/>
                </a:moveTo>
                <a:cubicBezTo>
                  <a:pt x="50" y="8"/>
                  <a:pt x="33" y="12"/>
                  <a:pt x="25" y="25"/>
                </a:cubicBezTo>
                <a:cubicBezTo>
                  <a:pt x="11" y="47"/>
                  <a:pt x="0" y="100"/>
                  <a:pt x="0" y="100"/>
                </a:cubicBezTo>
                <a:cubicBezTo>
                  <a:pt x="19" y="160"/>
                  <a:pt x="30" y="157"/>
                  <a:pt x="87" y="138"/>
                </a:cubicBezTo>
                <a:cubicBezTo>
                  <a:pt x="102" y="93"/>
                  <a:pt x="98" y="36"/>
                  <a:pt x="6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3400425" y="4264025"/>
            <a:ext cx="196850" cy="249238"/>
          </a:xfrm>
          <a:custGeom>
            <a:avLst/>
            <a:gdLst>
              <a:gd name="T0" fmla="*/ 2147483647 w 124"/>
              <a:gd name="T1" fmla="*/ 2147483647 h 157"/>
              <a:gd name="T2" fmla="*/ 2147483647 w 124"/>
              <a:gd name="T3" fmla="*/ 2147483647 h 157"/>
              <a:gd name="T4" fmla="*/ 2147483647 w 124"/>
              <a:gd name="T5" fmla="*/ 2147483647 h 157"/>
              <a:gd name="T6" fmla="*/ 2147483647 w 124"/>
              <a:gd name="T7" fmla="*/ 2147483647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124"/>
              <a:gd name="T13" fmla="*/ 0 h 157"/>
              <a:gd name="T14" fmla="*/ 124 w 124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" h="157">
                <a:moveTo>
                  <a:pt x="62" y="31"/>
                </a:moveTo>
                <a:cubicBezTo>
                  <a:pt x="26" y="135"/>
                  <a:pt x="76" y="0"/>
                  <a:pt x="24" y="106"/>
                </a:cubicBezTo>
                <a:cubicBezTo>
                  <a:pt x="18" y="118"/>
                  <a:pt x="0" y="139"/>
                  <a:pt x="12" y="144"/>
                </a:cubicBezTo>
                <a:cubicBezTo>
                  <a:pt x="47" y="157"/>
                  <a:pt x="87" y="144"/>
                  <a:pt x="124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3498850" y="4313238"/>
            <a:ext cx="42863" cy="319087"/>
          </a:xfrm>
          <a:custGeom>
            <a:avLst/>
            <a:gdLst>
              <a:gd name="T0" fmla="*/ 0 w 27"/>
              <a:gd name="T1" fmla="*/ 0 h 201"/>
              <a:gd name="T2" fmla="*/ 2147483647 w 27"/>
              <a:gd name="T3" fmla="*/ 2147483647 h 201"/>
              <a:gd name="T4" fmla="*/ 0 w 27"/>
              <a:gd name="T5" fmla="*/ 2147483647 h 201"/>
              <a:gd name="T6" fmla="*/ 0 60000 65536"/>
              <a:gd name="T7" fmla="*/ 0 60000 65536"/>
              <a:gd name="T8" fmla="*/ 0 60000 65536"/>
              <a:gd name="T9" fmla="*/ 0 w 27"/>
              <a:gd name="T10" fmla="*/ 0 h 201"/>
              <a:gd name="T11" fmla="*/ 27 w 27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201">
                <a:moveTo>
                  <a:pt x="0" y="0"/>
                </a:moveTo>
                <a:cubicBezTo>
                  <a:pt x="8" y="25"/>
                  <a:pt x="27" y="49"/>
                  <a:pt x="25" y="75"/>
                </a:cubicBezTo>
                <a:cubicBezTo>
                  <a:pt x="22" y="118"/>
                  <a:pt x="0" y="201"/>
                  <a:pt x="0" y="2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3594100" y="4308475"/>
            <a:ext cx="173038" cy="263525"/>
          </a:xfrm>
          <a:custGeom>
            <a:avLst/>
            <a:gdLst>
              <a:gd name="T0" fmla="*/ 2147483647 w 109"/>
              <a:gd name="T1" fmla="*/ 2147483647 h 166"/>
              <a:gd name="T2" fmla="*/ 2147483647 w 109"/>
              <a:gd name="T3" fmla="*/ 2147483647 h 166"/>
              <a:gd name="T4" fmla="*/ 2147483647 w 109"/>
              <a:gd name="T5" fmla="*/ 2147483647 h 166"/>
              <a:gd name="T6" fmla="*/ 2147483647 w 109"/>
              <a:gd name="T7" fmla="*/ 2147483647 h 166"/>
              <a:gd name="T8" fmla="*/ 2147483647 w 109"/>
              <a:gd name="T9" fmla="*/ 2147483647 h 166"/>
              <a:gd name="T10" fmla="*/ 2147483647 w 109"/>
              <a:gd name="T11" fmla="*/ 2147483647 h 166"/>
              <a:gd name="T12" fmla="*/ 2147483647 w 109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166"/>
              <a:gd name="T23" fmla="*/ 109 w 109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166">
                <a:moveTo>
                  <a:pt x="78" y="28"/>
                </a:moveTo>
                <a:cubicBezTo>
                  <a:pt x="65" y="20"/>
                  <a:pt x="55" y="0"/>
                  <a:pt x="40" y="3"/>
                </a:cubicBezTo>
                <a:cubicBezTo>
                  <a:pt x="25" y="6"/>
                  <a:pt x="16" y="26"/>
                  <a:pt x="15" y="41"/>
                </a:cubicBezTo>
                <a:cubicBezTo>
                  <a:pt x="5" y="158"/>
                  <a:pt x="0" y="144"/>
                  <a:pt x="65" y="166"/>
                </a:cubicBezTo>
                <a:cubicBezTo>
                  <a:pt x="78" y="158"/>
                  <a:pt x="99" y="156"/>
                  <a:pt x="103" y="141"/>
                </a:cubicBezTo>
                <a:cubicBezTo>
                  <a:pt x="109" y="116"/>
                  <a:pt x="95" y="91"/>
                  <a:pt x="90" y="66"/>
                </a:cubicBezTo>
                <a:cubicBezTo>
                  <a:pt x="87" y="53"/>
                  <a:pt x="78" y="28"/>
                  <a:pt x="78" y="2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08" name="Object 2"/>
          <p:cNvGraphicFramePr>
            <a:graphicFrameLocks noChangeAspect="1"/>
          </p:cNvGraphicFramePr>
          <p:nvPr>
            <p:ph idx="1"/>
          </p:nvPr>
        </p:nvGraphicFramePr>
        <p:xfrm>
          <a:off x="5257800" y="3352800"/>
          <a:ext cx="1100138" cy="1219200"/>
        </p:xfrm>
        <a:graphic>
          <a:graphicData uri="http://schemas.openxmlformats.org/presentationml/2006/ole">
            <p:oleObj spid="_x0000_s8208" name="Bitmap Image" r:id="rId3" imgW="704948" imgH="78115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99"/>
                </a:solidFill>
                <a:latin typeface="Arial" charset="0"/>
                <a:cs typeface="Arial" charset="0"/>
              </a:rPr>
              <a:t>Scalars and Vectors</a:t>
            </a:r>
          </a:p>
        </p:txBody>
      </p:sp>
      <p:graphicFrame>
        <p:nvGraphicFramePr>
          <p:cNvPr id="29717" name="Group 21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Scalar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Distance (m)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Displacement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Speed (m/s)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Velocity (m/s)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 (kg)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Acceleration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Acceleration is the rate at which velocity changes.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062413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45" name="Object 0"/>
          <p:cNvGraphicFramePr>
            <a:graphicFrameLocks noChangeAspect="1"/>
          </p:cNvGraphicFramePr>
          <p:nvPr/>
        </p:nvGraphicFramePr>
        <p:xfrm>
          <a:off x="2286000" y="2514600"/>
          <a:ext cx="3686175" cy="1481138"/>
        </p:xfrm>
        <a:graphic>
          <a:graphicData uri="http://schemas.openxmlformats.org/presentationml/2006/ole">
            <p:oleObj spid="_x0000_s10245" r:id="rId3" imgW="1015559" imgH="406224" progId="Equation.3">
              <p:embed/>
            </p:oleObj>
          </a:graphicData>
        </a:graphic>
      </p:graphicFrame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286000" y="41148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Acceleration is a vector quantity.</a:t>
            </a:r>
          </a:p>
          <a:p>
            <a:r>
              <a:rPr lang="en-US"/>
              <a:t>Unit of acceleration: m/s</a:t>
            </a:r>
            <a:r>
              <a:rPr lang="en-US" baseline="30000"/>
              <a:t>2 </a:t>
            </a:r>
            <a:endParaRPr lang="en-US"/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457200" y="52578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Acceleration of a sports car: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Deceleration or </a:t>
            </a:r>
            <a:br>
              <a:rPr lang="en-US" smtClean="0"/>
            </a:br>
            <a:r>
              <a:rPr lang="en-US" smtClean="0"/>
              <a:t>Negative Acceleration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229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object speeds up when the acceleration and velocity vectors point in the same direction. </a:t>
            </a:r>
          </a:p>
          <a:p>
            <a:pPr>
              <a:spcBef>
                <a:spcPct val="50000"/>
              </a:spcBef>
            </a:pPr>
            <a:r>
              <a:rPr lang="en-US"/>
              <a:t>Whenever the acceleration and velocity vectors have opposite directions, the object slows down and is said to be “decelerating.”</a:t>
            </a:r>
          </a:p>
        </p:txBody>
      </p:sp>
      <p:pic>
        <p:nvPicPr>
          <p:cNvPr id="11268" name="Picture 4" descr="c:\Documents and Settings\Mike O'Hanlon\Desktop\griffth\chapt02\art_library\color_art_library\02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63975"/>
            <a:ext cx="57912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0" y="4495800"/>
            <a:ext cx="2895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1</a:t>
            </a:r>
            <a:r>
              <a:rPr lang="en-US"/>
              <a:t> = 20 m/s due east</a:t>
            </a:r>
          </a:p>
          <a:p>
            <a:r>
              <a:rPr lang="en-US"/>
              <a:t>V</a:t>
            </a:r>
            <a:r>
              <a:rPr lang="en-US" baseline="-25000"/>
              <a:t>2</a:t>
            </a:r>
            <a:r>
              <a:rPr lang="en-US"/>
              <a:t> = 10 m/s due east</a:t>
            </a:r>
          </a:p>
          <a:p>
            <a:r>
              <a:rPr lang="en-US"/>
              <a:t>t =  2.0 s</a:t>
            </a:r>
            <a:br>
              <a:rPr lang="en-US"/>
            </a:br>
            <a:r>
              <a:rPr lang="en-US"/>
              <a:t>a = ?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a Car Be Accelerating When Its Speed Is Constant?</a:t>
            </a:r>
          </a:p>
        </p:txBody>
      </p:sp>
      <p:pic>
        <p:nvPicPr>
          <p:cNvPr id="12291" name="Picture 4" descr="c:\Documents and Settings\Mike O'Hanlon\Desktop\griffth\chapt02\art_library\color_art_library\02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76463"/>
            <a:ext cx="65532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Exercises and Problems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52600"/>
            <a:ext cx="91440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dirty="0"/>
              <a:t>A person covers a distance of 320 miles in a travel time of 8 hours. What is the average speed for this trip? </a:t>
            </a:r>
          </a:p>
          <a:p>
            <a:pPr marL="457200" indent="-457200">
              <a:buFontTx/>
              <a:buAutoNum type="arabicPeriod"/>
              <a:defRPr/>
            </a:pPr>
            <a:endParaRPr lang="en-US" dirty="0"/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A car travels with an average speed of 55 miles/hr. What is this speed in m/s? </a:t>
            </a:r>
          </a:p>
          <a:p>
            <a:pPr marL="457200" indent="-457200">
              <a:buFontTx/>
              <a:buAutoNum type="arabicPeriod"/>
              <a:defRPr/>
            </a:pPr>
            <a:endParaRPr lang="en-US" dirty="0"/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The velocity of a car moving in a straight line increases from 8 m/s to 22 m/s in 7 seconds. What is the average acceleration of the car during this period?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Measurements</a:t>
            </a:r>
          </a:p>
        </p:txBody>
      </p:sp>
      <p:pic>
        <p:nvPicPr>
          <p:cNvPr id="7171" name="Picture 4" descr="01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55102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3352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5657850"/>
            <a:ext cx="792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How many centimeters are there in a foot? (1 inch = 2.54 cm)</a:t>
            </a:r>
          </a:p>
          <a:p>
            <a:pPr marL="342900" indent="-342900">
              <a:buFontTx/>
              <a:buAutoNum type="arabicPeriod"/>
            </a:pPr>
            <a:endParaRPr lang="en-US"/>
          </a:p>
          <a:p>
            <a:pPr marL="342900" indent="-342900">
              <a:buFontTx/>
              <a:buAutoNum type="arabicPeriod"/>
            </a:pPr>
            <a:r>
              <a:rPr lang="en-US"/>
              <a:t>Measure the length and width of a table and calculate its surface area.</a:t>
            </a:r>
          </a:p>
        </p:txBody>
      </p:sp>
      <p:pic>
        <p:nvPicPr>
          <p:cNvPr id="7174" name="Picture 7" descr="meter_ss.PNG">
            <a:hlinkClick r:id="rId4" tooltip="meter_ss.PN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905000"/>
            <a:ext cx="31337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Units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1371600"/>
            <a:ext cx="7620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physical quantity</a:t>
            </a:r>
            <a:r>
              <a:rPr lang="en-US" dirty="0"/>
              <a:t> is a quantity that can be used in the mathematical equations of science and technology. 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unit</a:t>
            </a:r>
            <a:r>
              <a:rPr lang="en-US" dirty="0"/>
              <a:t> is a particular physical quantity, defined and adopted by convention, with which other particular quantities of the same kind are compared to express their value.</a:t>
            </a:r>
          </a:p>
          <a:p>
            <a:endParaRPr lang="en-US" dirty="0"/>
          </a:p>
          <a:p>
            <a:r>
              <a:rPr lang="en-US" dirty="0"/>
              <a:t>SI base units:</a:t>
            </a:r>
          </a:p>
          <a:p>
            <a:endParaRPr lang="en-US" dirty="0"/>
          </a:p>
          <a:p>
            <a:r>
              <a:rPr lang="en-US" dirty="0"/>
              <a:t>SI derived units: </a:t>
            </a:r>
          </a:p>
          <a:p>
            <a:endParaRPr lang="en-US" dirty="0"/>
          </a:p>
          <a:p>
            <a:r>
              <a:rPr lang="en-US" dirty="0"/>
              <a:t>SI prefixes:</a:t>
            </a:r>
          </a:p>
          <a:p>
            <a:endParaRPr lang="en-US" dirty="0"/>
          </a:p>
          <a:p>
            <a:r>
              <a:rPr lang="en-US" dirty="0"/>
              <a:t>Fundamental physical constants: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828800" y="5638800"/>
            <a:ext cx="4532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http://physics.nist.gov/cuu/Units/index.html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Significant Figures, Scientific Notation, and </a:t>
            </a:r>
            <a:br>
              <a:rPr lang="en-US" sz="4000" smtClean="0"/>
            </a:br>
            <a:r>
              <a:rPr lang="en-US" sz="4000" smtClean="0"/>
              <a:t>Metric Prefixes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7467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Light and Sound: Discussion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What </a:t>
            </a:r>
            <a:r>
              <a:rPr lang="en-US" sz="2000" dirty="0"/>
              <a:t>is the speed of sound and light?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Speed of sound in air (at 20</a:t>
            </a:r>
            <a:r>
              <a:rPr lang="en-US" sz="2000" baseline="30000" dirty="0"/>
              <a:t>0</a:t>
            </a:r>
            <a:r>
              <a:rPr lang="en-US" sz="2000" dirty="0"/>
              <a:t>C) = 343 m/s or 767 MPH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Speed of light = 299792458 m/s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Mean Earth-Sun Distance = 149600000000 m.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How much time it take for the sunlight to reach earth</a:t>
            </a:r>
            <a:r>
              <a:rPr lang="en-US" sz="2000" dirty="0" smtClean="0"/>
              <a:t>?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Why study everyday phenomena? </a:t>
            </a: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Newtonian Revolution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1981200"/>
            <a:ext cx="8001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study of </a:t>
            </a:r>
            <a:r>
              <a:rPr lang="en-US" b="1" i="1"/>
              <a:t>Physics </a:t>
            </a:r>
            <a:r>
              <a:rPr lang="en-US"/>
              <a:t>begins with Newtonian mechanics.</a:t>
            </a:r>
            <a:r>
              <a:rPr lang="en-US" b="1" i="1"/>
              <a:t> </a:t>
            </a:r>
          </a:p>
          <a:p>
            <a:pPr>
              <a:spcBef>
                <a:spcPct val="50000"/>
              </a:spcBef>
            </a:pPr>
            <a:r>
              <a:rPr lang="en-US" b="1" i="1"/>
              <a:t>Mechanics</a:t>
            </a:r>
            <a:r>
              <a:rPr lang="en-US"/>
              <a:t> is the branch of physics that focuses on the motion of objects and the forces that cause the motion to change. </a:t>
            </a:r>
          </a:p>
          <a:p>
            <a:pPr>
              <a:spcBef>
                <a:spcPct val="50000"/>
              </a:spcBef>
            </a:pPr>
            <a:r>
              <a:rPr lang="en-US"/>
              <a:t>There are two parts to mechanics: </a:t>
            </a:r>
            <a:r>
              <a:rPr lang="en-US" b="1" i="1"/>
              <a:t>Kinematics</a:t>
            </a:r>
            <a:r>
              <a:rPr lang="en-US"/>
              <a:t> and </a:t>
            </a:r>
            <a:r>
              <a:rPr lang="en-US" b="1" i="1"/>
              <a:t>Dynamics</a:t>
            </a:r>
            <a:r>
              <a:rPr lang="en-US"/>
              <a:t>. </a:t>
            </a:r>
          </a:p>
          <a:p>
            <a:pPr>
              <a:spcBef>
                <a:spcPct val="50000"/>
              </a:spcBef>
            </a:pPr>
            <a:r>
              <a:rPr lang="en-US" b="1" i="1"/>
              <a:t>Kinematics</a:t>
            </a:r>
            <a:r>
              <a:rPr lang="en-US"/>
              <a:t> deals with the concepts that are needed to describe motion, without any reference to forces. </a:t>
            </a:r>
            <a:br>
              <a:rPr lang="en-US"/>
            </a:br>
            <a:r>
              <a:rPr lang="en-US"/>
              <a:t>	Chapter 2: Describing Motion</a:t>
            </a:r>
          </a:p>
          <a:p>
            <a:pPr>
              <a:spcBef>
                <a:spcPct val="50000"/>
              </a:spcBef>
            </a:pPr>
            <a:r>
              <a:rPr lang="en-US"/>
              <a:t>	Chapter 3: Falling Objects and Projectile Motion</a:t>
            </a:r>
          </a:p>
          <a:p>
            <a:pPr>
              <a:spcBef>
                <a:spcPct val="50000"/>
              </a:spcBef>
            </a:pPr>
            <a:r>
              <a:rPr lang="en-US" b="1" i="1"/>
              <a:t>Dynamics</a:t>
            </a:r>
            <a:r>
              <a:rPr lang="en-US"/>
              <a:t> deals with the effect that forces have on motion</a:t>
            </a:r>
            <a:br>
              <a:rPr lang="en-US"/>
            </a:br>
            <a:r>
              <a:rPr lang="en-US"/>
              <a:t>	Chapter 4: Newton’s Laws-Explaining motion</a:t>
            </a:r>
          </a:p>
        </p:txBody>
      </p:sp>
      <p:pic>
        <p:nvPicPr>
          <p:cNvPr id="2052" name="Picture 4" descr="c:\Documents and Settings\Mike O'Hanlon\Desktop\griffth\chapt02\art_library\color_art_library\02_u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Chapter 2</a:t>
            </a:r>
            <a:br>
              <a:rPr lang="en-US" smtClean="0"/>
            </a:br>
            <a:r>
              <a:rPr lang="en-US" smtClean="0"/>
              <a:t>Describing Motion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Speed: Average and Instantaneous</a:t>
            </a:r>
          </a:p>
          <a:p>
            <a:pPr eaLnBrk="1" hangingPunct="1"/>
            <a:r>
              <a:rPr lang="en-US" smtClean="0"/>
              <a:t>Velocity</a:t>
            </a:r>
          </a:p>
          <a:p>
            <a:pPr eaLnBrk="1" hangingPunct="1"/>
            <a:r>
              <a:rPr lang="en-US" smtClean="0"/>
              <a:t>Acceleration</a:t>
            </a:r>
          </a:p>
          <a:p>
            <a:pPr eaLnBrk="1" hangingPunct="1"/>
            <a:r>
              <a:rPr lang="en-US" smtClean="0"/>
              <a:t>Graphing motion</a:t>
            </a:r>
          </a:p>
          <a:p>
            <a:pPr lvl="1" eaLnBrk="1" hangingPunct="1"/>
            <a:endParaRPr lang="en-US" smtClean="0"/>
          </a:p>
        </p:txBody>
      </p:sp>
      <p:pic>
        <p:nvPicPr>
          <p:cNvPr id="3076" name="Picture 4" descr="c:\Documents and Settings\Mike O'Hanlon\Desktop\griffth\chapt02\art_library\color_art_library\02_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2819400"/>
            <a:ext cx="5600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Average Speed 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Average speed equals the distance traveled divided by the time of travel.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43576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235075" y="3124200"/>
          <a:ext cx="2189163" cy="1652588"/>
        </p:xfrm>
        <a:graphic>
          <a:graphicData uri="http://schemas.openxmlformats.org/presentationml/2006/ole">
            <p:oleObj spid="_x0000_s4101" name="Equation" r:id="rId3" imgW="520560" imgH="393480" progId="Equation.3">
              <p:embed/>
            </p:oleObj>
          </a:graphicData>
        </a:graphic>
      </p:graphicFrame>
      <p:graphicFrame>
        <p:nvGraphicFramePr>
          <p:cNvPr id="4102" name="Object 7"/>
          <p:cNvGraphicFramePr>
            <a:graphicFrameLocks noChangeAspect="1"/>
          </p:cNvGraphicFramePr>
          <p:nvPr/>
        </p:nvGraphicFramePr>
        <p:xfrm>
          <a:off x="685800" y="1981200"/>
          <a:ext cx="6227763" cy="1427163"/>
        </p:xfrm>
        <a:graphic>
          <a:graphicData uri="http://schemas.openxmlformats.org/presentationml/2006/ole">
            <p:oleObj spid="_x0000_s4102" name="Equation" r:id="rId4" imgW="1714500" imgH="393700" progId="Equation.3">
              <p:embed/>
            </p:oleObj>
          </a:graphicData>
        </a:graphic>
      </p:graphicFrame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685800" y="54102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Unit: MPH, kmPH, m/s</a:t>
            </a:r>
          </a:p>
          <a:p>
            <a:r>
              <a:rPr lang="en-US"/>
              <a:t>Speed calculation:</a:t>
            </a:r>
          </a:p>
        </p:txBody>
      </p:sp>
      <p:pic>
        <p:nvPicPr>
          <p:cNvPr id="4104" name="Picture 1030" descr="http://www.nexuskids.org/images/sc_ma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530600"/>
            <a:ext cx="39624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Instantaneous Speed</a:t>
            </a:r>
          </a:p>
        </p:txBody>
      </p:sp>
      <p:pic>
        <p:nvPicPr>
          <p:cNvPr id="5123" name="Picture 4" descr="c:\Documents and Settings\Mike O'Hanlon\Desktop\griffth\chapt02\art_library\color_art_library\02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70138"/>
            <a:ext cx="60960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038600" y="12954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http://www.physicsclassroom.com/mmedia/kinema/trip.cfm</a:t>
            </a:r>
            <a:endParaRPr lang="en-US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6629400" y="4572000"/>
            <a:ext cx="231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Unit Conversion:</a:t>
            </a:r>
          </a:p>
        </p:txBody>
      </p:sp>
      <p:graphicFrame>
        <p:nvGraphicFramePr>
          <p:cNvPr id="5126" name="Object 1"/>
          <p:cNvGraphicFramePr>
            <a:graphicFrameLocks noChangeAspect="1"/>
          </p:cNvGraphicFramePr>
          <p:nvPr/>
        </p:nvGraphicFramePr>
        <p:xfrm>
          <a:off x="6129338" y="2370138"/>
          <a:ext cx="2457450" cy="1652587"/>
        </p:xfrm>
        <a:graphic>
          <a:graphicData uri="http://schemas.openxmlformats.org/presentationml/2006/ole">
            <p:oleObj spid="_x0000_s5126" name="Equation" r:id="rId5" imgW="5839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Velocity = Speed with Direction</a:t>
            </a:r>
          </a:p>
        </p:txBody>
      </p:sp>
      <p:pic>
        <p:nvPicPr>
          <p:cNvPr id="6147" name="Picture 4" descr="c:\Documents and Settings\Mike O'Hanlon\Desktop\griffth\chapt02\art_library\color_art_library\02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938713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62000" y="53340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Velocity can be changed by changing speed or direction or both.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711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Default Design</vt:lpstr>
      <vt:lpstr>Equation</vt:lpstr>
      <vt:lpstr>Bitmap Image</vt:lpstr>
      <vt:lpstr>Microsoft Equation 3.0</vt:lpstr>
      <vt:lpstr>Physics</vt:lpstr>
      <vt:lpstr>Measurements</vt:lpstr>
      <vt:lpstr>Units</vt:lpstr>
      <vt:lpstr>Significant Figures, Scientific Notation, and  Metric Prefixes</vt:lpstr>
      <vt:lpstr>Newtonian Revolution</vt:lpstr>
      <vt:lpstr>Chapter 2 Describing Motion</vt:lpstr>
      <vt:lpstr>Average Speed </vt:lpstr>
      <vt:lpstr>Instantaneous Speed</vt:lpstr>
      <vt:lpstr>Velocity = Speed with Direction</vt:lpstr>
      <vt:lpstr>Vectors and Scalars</vt:lpstr>
      <vt:lpstr>Distance and Displacement  </vt:lpstr>
      <vt:lpstr>Scalars and Vectors</vt:lpstr>
      <vt:lpstr>Acceleration</vt:lpstr>
      <vt:lpstr>Deceleration or  Negative Acceleration</vt:lpstr>
      <vt:lpstr>Can a Car Be Accelerating When Its Speed Is Constant?</vt:lpstr>
      <vt:lpstr>Exercises and Problems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mahesp</dc:creator>
  <cp:lastModifiedBy>mahesp</cp:lastModifiedBy>
  <cp:revision>19</cp:revision>
  <dcterms:created xsi:type="dcterms:W3CDTF">2004-01-20T14:49:38Z</dcterms:created>
  <dcterms:modified xsi:type="dcterms:W3CDTF">2011-05-10T18:10:09Z</dcterms:modified>
</cp:coreProperties>
</file>