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0" r:id="rId2"/>
    <p:sldId id="299" r:id="rId3"/>
    <p:sldId id="297" r:id="rId4"/>
    <p:sldId id="295" r:id="rId5"/>
    <p:sldId id="287" r:id="rId6"/>
    <p:sldId id="289" r:id="rId7"/>
    <p:sldId id="303" r:id="rId8"/>
    <p:sldId id="306" r:id="rId9"/>
    <p:sldId id="290" r:id="rId10"/>
    <p:sldId id="307" r:id="rId11"/>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FFFF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90929"/>
  </p:normalViewPr>
  <p:slideViewPr>
    <p:cSldViewPr>
      <p:cViewPr>
        <p:scale>
          <a:sx n="50" d="100"/>
          <a:sy n="50" d="100"/>
        </p:scale>
        <p:origin x="-2004" y="-12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png"/></Relationships>
</file>

<file path=ppt/drawings/_rels/vmlDrawing3.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0.png"/></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2.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55B91E41-0EA2-4EE3-9308-296270EAC202}" type="slidenum">
              <a:rPr lang="en-US" altLang="en-US"/>
              <a:pPr>
                <a:defRPr/>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6E9AAA44-B3E1-486F-A1ED-A5703A1BFD1E}" type="slidenum">
              <a:rPr lang="en-US" altLang="en-US"/>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D981AAB8-72D2-4492-8DCE-FADED2A7F1AC}" type="slidenum">
              <a:rPr lang="en-US" altLang="en-US"/>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0F34DAE4-56DC-418E-A113-A0214B49D4E9}" type="slidenum">
              <a:rPr lang="en-US" altLang="en-US"/>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6465A74A-E573-4491-B957-B282DB7E141D}"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168A50A1-4504-4676-9184-B5CF14A55372}"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FCB66442-0C68-4250-AE2F-68D00F5328A3}" type="slidenum">
              <a:rPr lang="en-US" altLang="en-US"/>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549DC69B-33BD-4877-8342-5495C3DD8F99}" type="slidenum">
              <a:rPr lang="en-US" altLang="en-US"/>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F74624D0-1CF5-48F0-BE99-2B1F94126964}" type="slidenum">
              <a:rPr lang="en-US" altLang="en-US"/>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629F8113-3AD2-49A5-8B34-CEBF7DA8C4CB}" type="slidenum">
              <a:rPr lang="en-US" altLang="en-US"/>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5501DBE7-4377-414B-A0CD-FE366D2172ED}" type="slidenum">
              <a:rPr lang="en-US" altLang="en-US"/>
              <a:pPr>
                <a:defRPr/>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lt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smtClean="0"/>
            </a:lvl1pPr>
          </a:lstStyle>
          <a:p>
            <a:pPr>
              <a:defRPr/>
            </a:pPr>
            <a:fld id="{F7F24B2B-9B24-4249-9A75-844AE65358DA}"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oleObject4.bin"/></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762000" y="0"/>
            <a:ext cx="7772400" cy="1143000"/>
          </a:xfrm>
        </p:spPr>
        <p:txBody>
          <a:bodyPr/>
          <a:lstStyle/>
          <a:p>
            <a:pPr eaLnBrk="1" hangingPunct="1"/>
            <a:r>
              <a:rPr lang="en-US" altLang="en-US" sz="2800" b="1" dirty="0" smtClean="0">
                <a:solidFill>
                  <a:srgbClr val="009999"/>
                </a:solidFill>
                <a:latin typeface="Arial" charset="0"/>
              </a:rPr>
              <a:t>Static </a:t>
            </a:r>
            <a:r>
              <a:rPr lang="en-US" altLang="en-US" sz="2800" b="1" dirty="0" smtClean="0">
                <a:solidFill>
                  <a:srgbClr val="009999"/>
                </a:solidFill>
                <a:latin typeface="Arial" charset="0"/>
              </a:rPr>
              <a:t>and Kinetic Frictional </a:t>
            </a:r>
            <a:r>
              <a:rPr lang="en-US" altLang="en-US" sz="2800" b="1" dirty="0" smtClean="0">
                <a:solidFill>
                  <a:srgbClr val="009999"/>
                </a:solidFill>
                <a:latin typeface="Arial" charset="0"/>
              </a:rPr>
              <a:t>Forces</a:t>
            </a:r>
            <a:br>
              <a:rPr lang="en-US" altLang="en-US" sz="2800" b="1" dirty="0" smtClean="0">
                <a:solidFill>
                  <a:srgbClr val="009999"/>
                </a:solidFill>
                <a:latin typeface="Arial" charset="0"/>
              </a:rPr>
            </a:br>
            <a:r>
              <a:rPr lang="en-US" altLang="en-US" sz="2800" b="1" dirty="0" smtClean="0">
                <a:solidFill>
                  <a:srgbClr val="009999"/>
                </a:solidFill>
                <a:latin typeface="Arial" charset="0"/>
              </a:rPr>
              <a:t>Read </a:t>
            </a:r>
            <a:r>
              <a:rPr lang="en-US" altLang="en-US" sz="2800" b="1" dirty="0" smtClean="0">
                <a:solidFill>
                  <a:srgbClr val="009999"/>
                </a:solidFill>
                <a:latin typeface="Arial" charset="0"/>
              </a:rPr>
              <a:t>5.1 </a:t>
            </a:r>
            <a:r>
              <a:rPr lang="en-US" altLang="en-US" sz="2800" b="1" dirty="0" err="1" smtClean="0">
                <a:solidFill>
                  <a:srgbClr val="009999"/>
                </a:solidFill>
                <a:latin typeface="Arial" charset="0"/>
              </a:rPr>
              <a:t>OpenStax</a:t>
            </a:r>
            <a:r>
              <a:rPr lang="en-US" altLang="en-US" b="1" dirty="0" smtClean="0">
                <a:solidFill>
                  <a:srgbClr val="000000"/>
                </a:solidFill>
                <a:latin typeface="Arial" charset="0"/>
              </a:rPr>
              <a:t> </a:t>
            </a:r>
            <a:endParaRPr lang="en-US" altLang="en-US" b="1" dirty="0" smtClean="0">
              <a:solidFill>
                <a:srgbClr val="000000"/>
              </a:solidFill>
              <a:latin typeface="Arial" charset="0"/>
            </a:endParaRPr>
          </a:p>
        </p:txBody>
      </p:sp>
      <p:sp>
        <p:nvSpPr>
          <p:cNvPr id="52227" name="Text Box 3"/>
          <p:cNvSpPr txBox="1">
            <a:spLocks noChangeArrowheads="1"/>
          </p:cNvSpPr>
          <p:nvPr/>
        </p:nvSpPr>
        <p:spPr bwMode="auto">
          <a:xfrm>
            <a:off x="533400" y="1143000"/>
            <a:ext cx="8077200" cy="1370013"/>
          </a:xfrm>
          <a:prstGeom prst="rect">
            <a:avLst/>
          </a:prstGeom>
          <a:noFill/>
          <a:ln w="9525">
            <a:noFill/>
            <a:miter lim="800000"/>
            <a:headEnd/>
            <a:tailEnd/>
          </a:ln>
          <a:effectLst/>
        </p:spPr>
        <p:txBody>
          <a:bodyPr>
            <a:spAutoFit/>
          </a:bodyPr>
          <a:lstStyle/>
          <a:p>
            <a:pPr>
              <a:spcBef>
                <a:spcPct val="50000"/>
              </a:spcBef>
            </a:pPr>
            <a:r>
              <a:rPr lang="en-US" altLang="en-US"/>
              <a:t>There are situations where friction helps us and at other times it is a hindrance.</a:t>
            </a:r>
          </a:p>
          <a:p>
            <a:pPr>
              <a:spcBef>
                <a:spcPct val="50000"/>
              </a:spcBef>
            </a:pPr>
            <a:r>
              <a:rPr lang="en-US" altLang="en-US"/>
              <a:t>Advantages of friction:  </a:t>
            </a:r>
          </a:p>
        </p:txBody>
      </p:sp>
      <p:pic>
        <p:nvPicPr>
          <p:cNvPr id="52228" name="Picture 4" descr="fig04_19"/>
          <p:cNvPicPr>
            <a:picLocks noChangeAspect="1" noChangeArrowheads="1"/>
          </p:cNvPicPr>
          <p:nvPr/>
        </p:nvPicPr>
        <p:blipFill>
          <a:blip r:embed="rId2" cstate="print"/>
          <a:srcRect/>
          <a:stretch>
            <a:fillRect/>
          </a:stretch>
        </p:blipFill>
        <p:spPr bwMode="auto">
          <a:xfrm>
            <a:off x="762000" y="2667000"/>
            <a:ext cx="2435225" cy="3086100"/>
          </a:xfrm>
          <a:prstGeom prst="rect">
            <a:avLst/>
          </a:prstGeom>
          <a:noFill/>
          <a:ln w="9525">
            <a:noFill/>
            <a:miter lim="800000"/>
            <a:headEnd/>
            <a:tailEnd/>
          </a:ln>
        </p:spPr>
      </p:pic>
      <p:pic>
        <p:nvPicPr>
          <p:cNvPr id="52229" name="Picture 5" descr="04_11"/>
          <p:cNvPicPr>
            <a:picLocks noChangeAspect="1" noChangeArrowheads="1"/>
          </p:cNvPicPr>
          <p:nvPr/>
        </p:nvPicPr>
        <p:blipFill>
          <a:blip r:embed="rId3" cstate="print"/>
          <a:srcRect/>
          <a:stretch>
            <a:fillRect/>
          </a:stretch>
        </p:blipFill>
        <p:spPr bwMode="auto">
          <a:xfrm>
            <a:off x="4114800" y="2743200"/>
            <a:ext cx="2617788" cy="2743200"/>
          </a:xfrm>
          <a:prstGeom prst="rect">
            <a:avLst/>
          </a:prstGeom>
          <a:noFill/>
          <a:ln w="9525">
            <a:noFill/>
            <a:miter lim="800000"/>
            <a:headEnd/>
            <a:tailEnd/>
          </a:ln>
        </p:spPr>
      </p:pic>
      <p:sp>
        <p:nvSpPr>
          <p:cNvPr id="52230" name="Text Box 6"/>
          <p:cNvSpPr txBox="1">
            <a:spLocks noChangeArrowheads="1"/>
          </p:cNvSpPr>
          <p:nvPr/>
        </p:nvSpPr>
        <p:spPr bwMode="auto">
          <a:xfrm>
            <a:off x="533400" y="6172200"/>
            <a:ext cx="8153400" cy="457200"/>
          </a:xfrm>
          <a:prstGeom prst="rect">
            <a:avLst/>
          </a:prstGeom>
          <a:noFill/>
          <a:ln w="9525">
            <a:noFill/>
            <a:miter lim="800000"/>
            <a:headEnd/>
            <a:tailEnd/>
          </a:ln>
          <a:effectLst/>
        </p:spPr>
        <p:txBody>
          <a:bodyPr>
            <a:spAutoFit/>
          </a:bodyPr>
          <a:lstStyle/>
          <a:p>
            <a:pPr>
              <a:spcBef>
                <a:spcPct val="50000"/>
              </a:spcBef>
            </a:pPr>
            <a:r>
              <a:rPr lang="en-US" altLang="en-US"/>
              <a:t>Disadvantages of friction: wear and tear &amp; energy loss.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22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222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222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223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7772400" cy="1143000"/>
          </a:xfrm>
        </p:spPr>
        <p:txBody>
          <a:bodyPr/>
          <a:lstStyle/>
          <a:p>
            <a:r>
              <a:rPr lang="en-US" dirty="0" smtClean="0"/>
              <a:t>Friction and FBD</a:t>
            </a:r>
            <a:endParaRPr lang="en-US" dirty="0"/>
          </a:p>
        </p:txBody>
      </p:sp>
      <p:graphicFrame>
        <p:nvGraphicFramePr>
          <p:cNvPr id="23553" name="Object 1"/>
          <p:cNvGraphicFramePr>
            <a:graphicFrameLocks noChangeAspect="1"/>
          </p:cNvGraphicFramePr>
          <p:nvPr/>
        </p:nvGraphicFramePr>
        <p:xfrm>
          <a:off x="5916584" y="3886200"/>
          <a:ext cx="2579716" cy="1447800"/>
        </p:xfrm>
        <a:graphic>
          <a:graphicData uri="http://schemas.openxmlformats.org/presentationml/2006/ole">
            <p:oleObj spid="_x0000_s23553" name="Bitmap Image" r:id="rId3" imgW="1409897" imgH="790476" progId="Paint.Picture">
              <p:embed/>
            </p:oleObj>
          </a:graphicData>
        </a:graphic>
      </p:graphicFrame>
      <p:sp>
        <p:nvSpPr>
          <p:cNvPr id="23555" name="Rectangle 3"/>
          <p:cNvSpPr>
            <a:spLocks noChangeArrowheads="1"/>
          </p:cNvSpPr>
          <p:nvPr/>
        </p:nvSpPr>
        <p:spPr bwMode="auto">
          <a:xfrm>
            <a:off x="0" y="1251466"/>
            <a:ext cx="9144000" cy="295465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 pos="914400" algn="l"/>
                <a:tab pos="1371600" algn="l"/>
                <a:tab pos="1828800" algn="l"/>
                <a:tab pos="2286000" algn="l"/>
                <a:tab pos="2743200" algn="l"/>
                <a:tab pos="3200400" algn="l"/>
                <a:tab pos="3657600" algn="l"/>
                <a:tab pos="4114800" algn="l"/>
              </a:tabLst>
            </a:pP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 child on a sled (total mass = 35.0-kg) is pushed by another child along a horizontal surface at a constant velocity. The pushing force has a magnitude 45.0-N, which is applied at, θ = 26.0</a:t>
            </a:r>
            <a:r>
              <a:rPr kumimoji="0" lang="en-US" b="0" i="0" u="none" strike="noStrike" cap="none" normalizeH="0" baseline="30000" dirty="0" smtClean="0">
                <a:ln>
                  <a:noFill/>
                </a:ln>
                <a:solidFill>
                  <a:schemeClr val="tx1"/>
                </a:solidFill>
                <a:effectLst/>
                <a:latin typeface="Arial" pitchFamily="34" charset="0"/>
                <a:ea typeface="Times New Roman" pitchFamily="18" charset="0"/>
                <a:cs typeface="Arial" pitchFamily="34" charset="0"/>
              </a:rPr>
              <a:t>0</a:t>
            </a: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angle as shown below. Frictional force is also present.</a:t>
            </a:r>
          </a:p>
          <a:p>
            <a:pPr lvl="0">
              <a:tabLst>
                <a:tab pos="457200" algn="l"/>
                <a:tab pos="914400" algn="l"/>
                <a:tab pos="1371600" algn="l"/>
                <a:tab pos="1828800" algn="l"/>
                <a:tab pos="2286000" algn="l"/>
                <a:tab pos="2743200" algn="l"/>
                <a:tab pos="3200400" algn="l"/>
                <a:tab pos="3657600" algn="l"/>
                <a:tab pos="4114800" algn="l"/>
              </a:tabLst>
            </a:pPr>
            <a:r>
              <a:rPr lang="en-US" dirty="0" smtClean="0">
                <a:latin typeface="Arial" pitchFamily="34" charset="0"/>
                <a:cs typeface="Arial" pitchFamily="34" charset="0"/>
              </a:rPr>
              <a:t>a. Draw a free-body diagram for the child-sled system. </a:t>
            </a:r>
          </a:p>
          <a:p>
            <a:pPr lvl="0" eaLnBrk="0" hangingPunct="0">
              <a:tabLst>
                <a:tab pos="457200" algn="l"/>
                <a:tab pos="914400" algn="l"/>
                <a:tab pos="1371600" algn="l"/>
                <a:tab pos="1828800" algn="l"/>
                <a:tab pos="2286000" algn="l"/>
                <a:tab pos="2743200" algn="l"/>
                <a:tab pos="3200400" algn="l"/>
                <a:tab pos="3657600" algn="l"/>
                <a:tab pos="4114800" algn="l"/>
              </a:tabLst>
            </a:pPr>
            <a:r>
              <a:rPr lang="en-US" dirty="0" smtClean="0">
                <a:latin typeface="Arial" pitchFamily="34" charset="0"/>
                <a:ea typeface="Times New Roman" pitchFamily="18" charset="0"/>
                <a:cs typeface="Arial" pitchFamily="34" charset="0"/>
              </a:rPr>
              <a:t>b. Determine the coefficient of kinetic friction between the sled </a:t>
            </a:r>
            <a:r>
              <a:rPr lang="en-US" dirty="0" smtClean="0">
                <a:latin typeface="Arial" pitchFamily="34" charset="0"/>
                <a:ea typeface="Times New Roman" pitchFamily="18" charset="0"/>
                <a:cs typeface="Arial" pitchFamily="34" charset="0"/>
              </a:rPr>
              <a:t>and ground</a:t>
            </a:r>
            <a:r>
              <a:rPr lang="en-US" dirty="0" smtClean="0">
                <a:latin typeface="Arial" pitchFamily="34" charset="0"/>
                <a:ea typeface="Times New Roman" pitchFamily="18" charset="0"/>
                <a:cs typeface="Arial" pitchFamily="34" charset="0"/>
              </a:rPr>
              <a:t>.</a:t>
            </a: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 pos="914400" algn="l"/>
                <a:tab pos="1371600" algn="l"/>
                <a:tab pos="1828800" algn="l"/>
                <a:tab pos="2286000" algn="l"/>
                <a:tab pos="2743200" algn="l"/>
                <a:tab pos="3200400" algn="l"/>
                <a:tab pos="3657600" algn="l"/>
                <a:tab pos="4114800" algn="l"/>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3556" name="Rectangle 4"/>
          <p:cNvSpPr>
            <a:spLocks noChangeArrowheads="1"/>
          </p:cNvSpPr>
          <p:nvPr/>
        </p:nvSpPr>
        <p:spPr bwMode="auto">
          <a:xfrm>
            <a:off x="304800" y="4096435"/>
            <a:ext cx="91440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 pos="914400" algn="l"/>
                <a:tab pos="1371600" algn="l"/>
                <a:tab pos="1828800" algn="l"/>
                <a:tab pos="2286000" algn="l"/>
                <a:tab pos="2743200" algn="l"/>
                <a:tab pos="3200400" algn="l"/>
                <a:tab pos="3657600" algn="l"/>
                <a:tab pos="4114800" algn="l"/>
              </a:tabLst>
            </a:pPr>
            <a:r>
              <a:rPr kumimoji="0" lang="en-US" sz="1800" b="0" i="0" u="none" strike="noStrike" cap="none" normalizeH="0" baseline="0" dirty="0" smtClean="0">
                <a:ln>
                  <a:noFill/>
                </a:ln>
                <a:solidFill>
                  <a:schemeClr val="tx1"/>
                </a:solidFill>
                <a:effectLst/>
                <a:latin typeface="Arial" pitchFamily="34" charset="0"/>
                <a:cs typeface="Arial" pitchFamily="34" charset="0"/>
              </a:rPr>
              <a:t/>
            </a:r>
            <a:br>
              <a:rPr kumimoji="0" lang="en-US" sz="1800" b="0" i="0" u="none" strike="noStrike" cap="none" normalizeH="0" baseline="0" dirty="0" smtClean="0">
                <a:ln>
                  <a:noFill/>
                </a:ln>
                <a:solidFill>
                  <a:schemeClr val="tx1"/>
                </a:solidFill>
                <a:effectLst/>
                <a:latin typeface="Arial" pitchFamily="34" charset="0"/>
                <a:cs typeface="Arial" pitchFamily="34" charset="0"/>
              </a:rPr>
            </a:b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altLang="en-US" b="1" smtClean="0">
                <a:solidFill>
                  <a:srgbClr val="009999"/>
                </a:solidFill>
                <a:latin typeface="Arial" charset="0"/>
              </a:rPr>
              <a:t>Microscopic view of Frictional Forces</a:t>
            </a:r>
            <a:r>
              <a:rPr lang="en-US" altLang="en-US" b="1" smtClean="0">
                <a:solidFill>
                  <a:srgbClr val="000000"/>
                </a:solidFill>
                <a:latin typeface="Arial" charset="0"/>
              </a:rPr>
              <a:t> </a:t>
            </a:r>
          </a:p>
        </p:txBody>
      </p:sp>
      <p:pic>
        <p:nvPicPr>
          <p:cNvPr id="3075" name="Picture 4" descr="fig04_20"/>
          <p:cNvPicPr>
            <a:picLocks noChangeAspect="1" noChangeArrowheads="1"/>
          </p:cNvPicPr>
          <p:nvPr/>
        </p:nvPicPr>
        <p:blipFill>
          <a:blip r:embed="rId2" cstate="print"/>
          <a:srcRect/>
          <a:stretch>
            <a:fillRect/>
          </a:stretch>
        </p:blipFill>
        <p:spPr bwMode="auto">
          <a:xfrm>
            <a:off x="3048000" y="2438400"/>
            <a:ext cx="3292475" cy="34972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altLang="en-US" smtClean="0"/>
              <a:t>Frictional force VERSUS Applied force</a:t>
            </a:r>
          </a:p>
        </p:txBody>
      </p:sp>
      <p:pic>
        <p:nvPicPr>
          <p:cNvPr id="4100" name="Picture 4"/>
          <p:cNvPicPr>
            <a:picLocks noChangeAspect="1" noChangeArrowheads="1"/>
          </p:cNvPicPr>
          <p:nvPr/>
        </p:nvPicPr>
        <p:blipFill>
          <a:blip r:embed="rId2" cstate="print"/>
          <a:srcRect/>
          <a:stretch>
            <a:fillRect/>
          </a:stretch>
        </p:blipFill>
        <p:spPr bwMode="auto">
          <a:xfrm>
            <a:off x="1371600" y="2438400"/>
            <a:ext cx="1276350" cy="1552575"/>
          </a:xfrm>
          <a:prstGeom prst="rect">
            <a:avLst/>
          </a:prstGeom>
          <a:noFill/>
          <a:ln w="9525">
            <a:noFill/>
            <a:miter lim="800000"/>
            <a:headEnd/>
            <a:tailEnd/>
          </a:ln>
        </p:spPr>
      </p:pic>
      <p:pic>
        <p:nvPicPr>
          <p:cNvPr id="4101" name="Picture 5"/>
          <p:cNvPicPr>
            <a:picLocks noChangeAspect="1" noChangeArrowheads="1"/>
          </p:cNvPicPr>
          <p:nvPr/>
        </p:nvPicPr>
        <p:blipFill>
          <a:blip r:embed="rId3" cstate="print"/>
          <a:srcRect/>
          <a:stretch>
            <a:fillRect/>
          </a:stretch>
        </p:blipFill>
        <p:spPr bwMode="auto">
          <a:xfrm>
            <a:off x="4495800" y="2438400"/>
            <a:ext cx="2219325" cy="15049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100"/>
                                        </p:tgtEl>
                                        <p:attrNameLst>
                                          <p:attrName>style.visibility</p:attrName>
                                        </p:attrNameLst>
                                      </p:cBhvr>
                                      <p:to>
                                        <p:strVal val="visible"/>
                                      </p:to>
                                    </p:set>
                                    <p:animEffect transition="in" filter="fade">
                                      <p:cBhvr>
                                        <p:cTn id="7" dur="2000"/>
                                        <p:tgtEl>
                                          <p:spTgt spid="410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101"/>
                                        </p:tgtEl>
                                        <p:attrNameLst>
                                          <p:attrName>style.visibility</p:attrName>
                                        </p:attrNameLst>
                                      </p:cBhvr>
                                      <p:to>
                                        <p:strVal val="visible"/>
                                      </p:to>
                                    </p:set>
                                    <p:animEffect transition="in" filter="fade">
                                      <p:cBhvr>
                                        <p:cTn id="12" dur="2000"/>
                                        <p:tgtEl>
                                          <p:spTgt spid="41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altLang="en-US" smtClean="0"/>
              <a:t>Frictional force VERSUS Applied force</a:t>
            </a:r>
          </a:p>
        </p:txBody>
      </p:sp>
      <p:pic>
        <p:nvPicPr>
          <p:cNvPr id="44038" name="Picture 6" descr="fig04_21"/>
          <p:cNvPicPr>
            <a:picLocks noChangeAspect="1" noChangeArrowheads="1"/>
          </p:cNvPicPr>
          <p:nvPr/>
        </p:nvPicPr>
        <p:blipFill>
          <a:blip r:embed="rId3" cstate="print"/>
          <a:srcRect/>
          <a:stretch>
            <a:fillRect/>
          </a:stretch>
        </p:blipFill>
        <p:spPr bwMode="auto">
          <a:xfrm>
            <a:off x="762000" y="2438400"/>
            <a:ext cx="7693025" cy="960438"/>
          </a:xfrm>
          <a:prstGeom prst="rect">
            <a:avLst/>
          </a:prstGeom>
          <a:noFill/>
          <a:ln w="9525">
            <a:noFill/>
            <a:miter lim="800000"/>
            <a:headEnd/>
            <a:tailEnd/>
          </a:ln>
        </p:spPr>
      </p:pic>
      <p:graphicFrame>
        <p:nvGraphicFramePr>
          <p:cNvPr id="44039" name="Object 7"/>
          <p:cNvGraphicFramePr>
            <a:graphicFrameLocks noChangeAspect="1"/>
          </p:cNvGraphicFramePr>
          <p:nvPr/>
        </p:nvGraphicFramePr>
        <p:xfrm>
          <a:off x="1981200" y="3552825"/>
          <a:ext cx="4733925" cy="3305175"/>
        </p:xfrm>
        <a:graphic>
          <a:graphicData uri="http://schemas.openxmlformats.org/presentationml/2006/ole">
            <p:oleObj spid="_x0000_s5124" name="Bitmap Image" r:id="rId4" imgW="4734586" imgH="3304762" progId="PBrush">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403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40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altLang="en-US" b="1" smtClean="0">
                <a:solidFill>
                  <a:srgbClr val="000000"/>
                </a:solidFill>
                <a:latin typeface="Arial" charset="0"/>
              </a:rPr>
              <a:t>Static Frictional Force</a:t>
            </a:r>
          </a:p>
        </p:txBody>
      </p:sp>
      <p:sp>
        <p:nvSpPr>
          <p:cNvPr id="34831" name="Text Box 15"/>
          <p:cNvSpPr txBox="1">
            <a:spLocks noChangeArrowheads="1"/>
          </p:cNvSpPr>
          <p:nvPr/>
        </p:nvSpPr>
        <p:spPr bwMode="auto">
          <a:xfrm>
            <a:off x="533400" y="4038600"/>
            <a:ext cx="7772400" cy="2282825"/>
          </a:xfrm>
          <a:prstGeom prst="rect">
            <a:avLst/>
          </a:prstGeom>
          <a:noFill/>
          <a:ln w="9525">
            <a:noFill/>
            <a:miter lim="800000"/>
            <a:headEnd/>
            <a:tailEnd/>
          </a:ln>
          <a:effectLst/>
        </p:spPr>
        <p:txBody>
          <a:bodyPr>
            <a:spAutoFit/>
          </a:bodyPr>
          <a:lstStyle/>
          <a:p>
            <a:pPr>
              <a:spcBef>
                <a:spcPct val="50000"/>
              </a:spcBef>
            </a:pPr>
            <a:r>
              <a:rPr lang="en-US" altLang="en-US" dirty="0"/>
              <a:t>The magnitude </a:t>
            </a:r>
            <a:r>
              <a:rPr lang="en-US" altLang="en-US" i="1" dirty="0" err="1"/>
              <a:t>f</a:t>
            </a:r>
            <a:r>
              <a:rPr lang="en-US" altLang="en-US" baseline="-30000" dirty="0" err="1"/>
              <a:t>s</a:t>
            </a:r>
            <a:r>
              <a:rPr lang="en-US" altLang="en-US" dirty="0"/>
              <a:t> of the static frictional </a:t>
            </a:r>
            <a:r>
              <a:rPr lang="en-US" altLang="en-US" dirty="0">
                <a:solidFill>
                  <a:srgbClr val="009900"/>
                </a:solidFill>
              </a:rPr>
              <a:t>force</a:t>
            </a:r>
            <a:r>
              <a:rPr lang="en-US" altLang="en-US" dirty="0"/>
              <a:t> can have any value from zero up to a maximum value of </a:t>
            </a:r>
            <a:r>
              <a:rPr lang="en-US" altLang="en-US" i="1" dirty="0" err="1"/>
              <a:t>f</a:t>
            </a:r>
            <a:r>
              <a:rPr lang="en-US" altLang="en-US" baseline="-30000" dirty="0" err="1"/>
              <a:t>s</a:t>
            </a:r>
            <a:r>
              <a:rPr lang="en-US" altLang="en-US" baseline="30000" dirty="0" err="1"/>
              <a:t>MAX</a:t>
            </a:r>
            <a:r>
              <a:rPr lang="en-US" altLang="en-US" dirty="0"/>
              <a:t>, depending on the applied force. </a:t>
            </a:r>
          </a:p>
          <a:p>
            <a:pPr>
              <a:spcBef>
                <a:spcPct val="50000"/>
              </a:spcBef>
            </a:pPr>
            <a:r>
              <a:rPr lang="en-US" altLang="en-US" dirty="0"/>
              <a:t>		 	      </a:t>
            </a:r>
            <a:r>
              <a:rPr lang="en-US" altLang="en-US" i="1" dirty="0" err="1"/>
              <a:t>f</a:t>
            </a:r>
            <a:r>
              <a:rPr lang="en-US" altLang="en-US" baseline="-30000" dirty="0" err="1"/>
              <a:t>s</a:t>
            </a:r>
            <a:r>
              <a:rPr lang="en-US" altLang="en-US" dirty="0"/>
              <a:t> </a:t>
            </a:r>
            <a:r>
              <a:rPr lang="en-US" altLang="en-US" dirty="0">
                <a:cs typeface="Times New Roman" pitchFamily="18" charset="0"/>
              </a:rPr>
              <a:t>≤</a:t>
            </a:r>
            <a:r>
              <a:rPr lang="en-US" altLang="en-US" dirty="0"/>
              <a:t>  </a:t>
            </a:r>
            <a:r>
              <a:rPr lang="en-US" altLang="en-US" i="1" dirty="0" err="1"/>
              <a:t>f</a:t>
            </a:r>
            <a:r>
              <a:rPr lang="en-US" altLang="en-US" baseline="-30000" dirty="0" err="1"/>
              <a:t>s</a:t>
            </a:r>
            <a:r>
              <a:rPr lang="en-US" altLang="en-US" baseline="30000" dirty="0" err="1"/>
              <a:t>MAX</a:t>
            </a:r>
            <a:r>
              <a:rPr lang="en-US" altLang="en-US" dirty="0"/>
              <a:t> </a:t>
            </a:r>
          </a:p>
          <a:p>
            <a:pPr>
              <a:spcBef>
                <a:spcPct val="50000"/>
              </a:spcBef>
            </a:pPr>
            <a:r>
              <a:rPr lang="en-US" altLang="en-US" i="1" dirty="0">
                <a:cs typeface="Times New Roman" pitchFamily="18" charset="0"/>
              </a:rPr>
              <a:t>			</a:t>
            </a:r>
            <a:r>
              <a:rPr lang="en-US" altLang="en-US" i="1" dirty="0" err="1">
                <a:cs typeface="Times New Roman" pitchFamily="18" charset="0"/>
              </a:rPr>
              <a:t>f</a:t>
            </a:r>
            <a:r>
              <a:rPr lang="en-US" altLang="en-US" baseline="-30000" dirty="0" err="1">
                <a:cs typeface="Times New Roman" pitchFamily="18" charset="0"/>
              </a:rPr>
              <a:t>s</a:t>
            </a:r>
            <a:r>
              <a:rPr lang="en-US" altLang="en-US" baseline="30000" dirty="0" err="1">
                <a:cs typeface="Times New Roman" pitchFamily="18" charset="0"/>
              </a:rPr>
              <a:t>MAX</a:t>
            </a:r>
            <a:r>
              <a:rPr lang="en-US" altLang="en-US" dirty="0">
                <a:cs typeface="Times New Roman" pitchFamily="18" charset="0"/>
              </a:rPr>
              <a:t> = </a:t>
            </a:r>
            <a:r>
              <a:rPr lang="en-US" altLang="en-US" i="1" dirty="0">
                <a:latin typeface="symbol" pitchFamily="18" charset="2"/>
                <a:cs typeface="Times New Roman" pitchFamily="18" charset="0"/>
              </a:rPr>
              <a:t>m</a:t>
            </a:r>
            <a:r>
              <a:rPr lang="en-US" altLang="en-US" dirty="0"/>
              <a:t> </a:t>
            </a:r>
            <a:r>
              <a:rPr lang="en-US" altLang="en-US" baseline="-30000" dirty="0" err="1">
                <a:cs typeface="Times New Roman" pitchFamily="18" charset="0"/>
              </a:rPr>
              <a:t>s</a:t>
            </a:r>
            <a:r>
              <a:rPr lang="en-US" altLang="en-US" i="1" dirty="0" err="1">
                <a:cs typeface="Times New Roman" pitchFamily="18" charset="0"/>
              </a:rPr>
              <a:t>F</a:t>
            </a:r>
            <a:r>
              <a:rPr lang="en-US" altLang="en-US" baseline="-30000" dirty="0" err="1">
                <a:cs typeface="Times New Roman" pitchFamily="18" charset="0"/>
              </a:rPr>
              <a:t>N</a:t>
            </a:r>
            <a:endParaRPr lang="en-US" altLang="en-US" baseline="-30000" dirty="0">
              <a:cs typeface="Times New Roman" pitchFamily="18" charset="0"/>
            </a:endParaRPr>
          </a:p>
        </p:txBody>
      </p:sp>
      <p:graphicFrame>
        <p:nvGraphicFramePr>
          <p:cNvPr id="34832" name="Object 16"/>
          <p:cNvGraphicFramePr>
            <a:graphicFrameLocks noChangeAspect="1"/>
          </p:cNvGraphicFramePr>
          <p:nvPr/>
        </p:nvGraphicFramePr>
        <p:xfrm>
          <a:off x="2362200" y="1600200"/>
          <a:ext cx="3962400" cy="2552700"/>
        </p:xfrm>
        <a:graphic>
          <a:graphicData uri="http://schemas.openxmlformats.org/presentationml/2006/ole">
            <p:oleObj spid="_x0000_s6148" name="Bitmap Image" r:id="rId3" imgW="3962953" imgH="2553056" progId="PBrush">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483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4831">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4831">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483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85800" y="228600"/>
            <a:ext cx="7772400" cy="1143000"/>
          </a:xfrm>
        </p:spPr>
        <p:txBody>
          <a:bodyPr/>
          <a:lstStyle/>
          <a:p>
            <a:pPr eaLnBrk="1" hangingPunct="1"/>
            <a:r>
              <a:rPr lang="en-US" altLang="en-US" b="1" smtClean="0">
                <a:solidFill>
                  <a:srgbClr val="000000"/>
                </a:solidFill>
                <a:latin typeface="Arial" charset="0"/>
              </a:rPr>
              <a:t>Kinetic Frictional Force</a:t>
            </a:r>
          </a:p>
        </p:txBody>
      </p:sp>
      <p:graphicFrame>
        <p:nvGraphicFramePr>
          <p:cNvPr id="36876" name="Object 12"/>
          <p:cNvGraphicFramePr>
            <a:graphicFrameLocks noChangeAspect="1"/>
          </p:cNvGraphicFramePr>
          <p:nvPr/>
        </p:nvGraphicFramePr>
        <p:xfrm>
          <a:off x="2438400" y="1371600"/>
          <a:ext cx="3962400" cy="2552700"/>
        </p:xfrm>
        <a:graphic>
          <a:graphicData uri="http://schemas.openxmlformats.org/presentationml/2006/ole">
            <p:oleObj spid="_x0000_s7171" name="Bitmap Image" r:id="rId3" imgW="3962953" imgH="2553056" progId="PBrush">
              <p:embed/>
            </p:oleObj>
          </a:graphicData>
        </a:graphic>
      </p:graphicFrame>
      <p:sp>
        <p:nvSpPr>
          <p:cNvPr id="7172" name="Rectangle 14"/>
          <p:cNvSpPr>
            <a:spLocks noChangeArrowheads="1"/>
          </p:cNvSpPr>
          <p:nvPr/>
        </p:nvSpPr>
        <p:spPr bwMode="auto">
          <a:xfrm>
            <a:off x="4205288" y="3314700"/>
            <a:ext cx="9144000" cy="0"/>
          </a:xfrm>
          <a:prstGeom prst="rect">
            <a:avLst/>
          </a:prstGeom>
          <a:noFill/>
          <a:ln w="9525">
            <a:noFill/>
            <a:miter lim="800000"/>
            <a:headEnd/>
            <a:tailEnd/>
          </a:ln>
          <a:effectLst/>
        </p:spPr>
        <p:txBody>
          <a:bodyPr>
            <a:spAutoFit/>
          </a:bodyPr>
          <a:lstStyle/>
          <a:p>
            <a:endParaRPr lang="en-US"/>
          </a:p>
        </p:txBody>
      </p:sp>
      <p:graphicFrame>
        <p:nvGraphicFramePr>
          <p:cNvPr id="36877" name="Object 13"/>
          <p:cNvGraphicFramePr>
            <a:graphicFrameLocks noChangeAspect="1"/>
          </p:cNvGraphicFramePr>
          <p:nvPr/>
        </p:nvGraphicFramePr>
        <p:xfrm>
          <a:off x="2895600" y="4724400"/>
          <a:ext cx="2570163" cy="893763"/>
        </p:xfrm>
        <a:graphic>
          <a:graphicData uri="http://schemas.openxmlformats.org/presentationml/2006/ole">
            <p:oleObj spid="_x0000_s7173" name="Equation" r:id="rId4" imgW="660400" imgH="228600" progId="Equation.3">
              <p:embed/>
            </p:oleObj>
          </a:graphicData>
        </a:graphic>
      </p:graphicFrame>
      <p:sp>
        <p:nvSpPr>
          <p:cNvPr id="36879" name="Text Box 15"/>
          <p:cNvSpPr txBox="1">
            <a:spLocks noChangeArrowheads="1"/>
          </p:cNvSpPr>
          <p:nvPr/>
        </p:nvSpPr>
        <p:spPr bwMode="auto">
          <a:xfrm>
            <a:off x="381000" y="4191000"/>
            <a:ext cx="8382000" cy="457200"/>
          </a:xfrm>
          <a:prstGeom prst="rect">
            <a:avLst/>
          </a:prstGeom>
          <a:noFill/>
          <a:ln w="9525">
            <a:noFill/>
            <a:miter lim="800000"/>
            <a:headEnd/>
            <a:tailEnd/>
          </a:ln>
          <a:effectLst/>
        </p:spPr>
        <p:txBody>
          <a:bodyPr>
            <a:spAutoFit/>
          </a:bodyPr>
          <a:lstStyle/>
          <a:p>
            <a:pPr>
              <a:spcBef>
                <a:spcPct val="50000"/>
              </a:spcBef>
            </a:pPr>
            <a:r>
              <a:rPr lang="en-US" altLang="en-US"/>
              <a:t>The magnitude </a:t>
            </a:r>
            <a:r>
              <a:rPr lang="en-US" altLang="en-US" i="1"/>
              <a:t>f</a:t>
            </a:r>
            <a:r>
              <a:rPr lang="en-US" altLang="en-US" baseline="-30000"/>
              <a:t>k</a:t>
            </a:r>
            <a:r>
              <a:rPr lang="en-US" altLang="en-US"/>
              <a:t> of the kinetic frictional </a:t>
            </a:r>
            <a:r>
              <a:rPr lang="en-US" altLang="en-US">
                <a:solidFill>
                  <a:srgbClr val="009900"/>
                </a:solidFill>
              </a:rPr>
              <a:t>force</a:t>
            </a:r>
            <a:r>
              <a:rPr lang="en-US" altLang="en-US"/>
              <a:t> is given by,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687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6879">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687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5"/>
          <p:cNvSpPr>
            <a:spLocks noGrp="1" noChangeArrowheads="1"/>
          </p:cNvSpPr>
          <p:nvPr>
            <p:ph type="title"/>
          </p:nvPr>
        </p:nvSpPr>
        <p:spPr/>
        <p:txBody>
          <a:bodyPr/>
          <a:lstStyle/>
          <a:p>
            <a:pPr eaLnBrk="1" hangingPunct="1"/>
            <a:r>
              <a:rPr lang="en-US" altLang="en-US" smtClean="0"/>
              <a:t>Coefficients of Friction</a:t>
            </a:r>
          </a:p>
        </p:txBody>
      </p:sp>
      <p:graphicFrame>
        <p:nvGraphicFramePr>
          <p:cNvPr id="8195" name="Object 7"/>
          <p:cNvGraphicFramePr>
            <a:graphicFrameLocks noChangeAspect="1"/>
          </p:cNvGraphicFramePr>
          <p:nvPr>
            <p:ph idx="1"/>
          </p:nvPr>
        </p:nvGraphicFramePr>
        <p:xfrm>
          <a:off x="1066800" y="1752600"/>
          <a:ext cx="6616700" cy="4114800"/>
        </p:xfrm>
        <a:graphic>
          <a:graphicData uri="http://schemas.openxmlformats.org/presentationml/2006/ole">
            <p:oleObj spid="_x0000_s8195" name="Bitmap Image" r:id="rId3" imgW="15238095" imgH="9476190" progId="PBrush">
              <p:embed/>
            </p:oleObj>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P4, Chap 5, </a:t>
            </a:r>
            <a:r>
              <a:rPr lang="en-US" dirty="0" err="1" smtClean="0"/>
              <a:t>OpenStax</a:t>
            </a:r>
            <a:endParaRPr lang="en-US" dirty="0"/>
          </a:p>
        </p:txBody>
      </p:sp>
      <p:sp>
        <p:nvSpPr>
          <p:cNvPr id="4" name="Rectangle 3"/>
          <p:cNvSpPr/>
          <p:nvPr/>
        </p:nvSpPr>
        <p:spPr>
          <a:xfrm>
            <a:off x="381000" y="1905506"/>
            <a:ext cx="8458200" cy="1569660"/>
          </a:xfrm>
          <a:prstGeom prst="rect">
            <a:avLst/>
          </a:prstGeom>
        </p:spPr>
        <p:txBody>
          <a:bodyPr wrap="square">
            <a:spAutoFit/>
          </a:bodyPr>
          <a:lstStyle/>
          <a:p>
            <a:r>
              <a:rPr lang="en-US" dirty="0" smtClean="0"/>
              <a:t>4. Suppose you have a 120-kg wooden crate resting on a wood floor. (a) What maximum force can you exert horizontally on the crate without moving it? (b) If you continue to exert this force once the crate starts to slip, what will its acceleration then be?</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en-US" b="1" dirty="0" smtClean="0">
                <a:solidFill>
                  <a:srgbClr val="009999"/>
                </a:solidFill>
                <a:latin typeface="Arial" charset="0"/>
                <a:cs typeface="Arial" charset="0"/>
              </a:rPr>
              <a:t>EXAMPLE on </a:t>
            </a:r>
            <a:r>
              <a:rPr lang="en-US" altLang="en-US" b="1" dirty="0" smtClean="0">
                <a:solidFill>
                  <a:srgbClr val="000000"/>
                </a:solidFill>
                <a:latin typeface="Arial" charset="0"/>
                <a:cs typeface="Arial" charset="0"/>
              </a:rPr>
              <a:t>Sled Riding</a:t>
            </a:r>
          </a:p>
        </p:txBody>
      </p:sp>
      <p:pic>
        <p:nvPicPr>
          <p:cNvPr id="37893" name="Picture 5" descr="fig04_23"/>
          <p:cNvPicPr>
            <a:picLocks noChangeAspect="1" noChangeArrowheads="1"/>
          </p:cNvPicPr>
          <p:nvPr/>
        </p:nvPicPr>
        <p:blipFill>
          <a:blip r:embed="rId2" cstate="print"/>
          <a:srcRect/>
          <a:stretch>
            <a:fillRect/>
          </a:stretch>
        </p:blipFill>
        <p:spPr bwMode="auto">
          <a:xfrm>
            <a:off x="1143000" y="3429000"/>
            <a:ext cx="6961188" cy="2720975"/>
          </a:xfrm>
          <a:prstGeom prst="rect">
            <a:avLst/>
          </a:prstGeom>
          <a:noFill/>
          <a:ln w="9525">
            <a:noFill/>
            <a:miter lim="800000"/>
            <a:headEnd/>
            <a:tailEnd/>
          </a:ln>
        </p:spPr>
      </p:pic>
      <p:sp>
        <p:nvSpPr>
          <p:cNvPr id="9220" name="Text Box 6"/>
          <p:cNvSpPr txBox="1">
            <a:spLocks noChangeArrowheads="1"/>
          </p:cNvSpPr>
          <p:nvPr/>
        </p:nvSpPr>
        <p:spPr bwMode="auto">
          <a:xfrm>
            <a:off x="381000" y="1828800"/>
            <a:ext cx="8077200" cy="2100263"/>
          </a:xfrm>
          <a:prstGeom prst="rect">
            <a:avLst/>
          </a:prstGeom>
          <a:noFill/>
          <a:ln w="9525">
            <a:noFill/>
            <a:miter lim="800000"/>
            <a:headEnd/>
            <a:tailEnd/>
          </a:ln>
          <a:effectLst/>
        </p:spPr>
        <p:txBody>
          <a:bodyPr>
            <a:spAutoFit/>
          </a:bodyPr>
          <a:lstStyle/>
          <a:p>
            <a:pPr>
              <a:spcBef>
                <a:spcPct val="50000"/>
              </a:spcBef>
            </a:pPr>
            <a:r>
              <a:rPr lang="en-US" altLang="en-US" dirty="0"/>
              <a:t>A sled is traveling at 4.00 m/s along a horizontal stretch of snow, as Figure </a:t>
            </a:r>
            <a:r>
              <a:rPr lang="en-US" altLang="en-US" dirty="0">
                <a:solidFill>
                  <a:srgbClr val="009999"/>
                </a:solidFill>
              </a:rPr>
              <a:t>4.23</a:t>
            </a:r>
            <a:r>
              <a:rPr lang="en-US" altLang="en-US" i="1" dirty="0"/>
              <a:t>a</a:t>
            </a:r>
            <a:r>
              <a:rPr lang="en-US" altLang="en-US" dirty="0"/>
              <a:t> illustrates. The coefficient of kinetic </a:t>
            </a:r>
            <a:r>
              <a:rPr lang="en-US" altLang="en-US" dirty="0">
                <a:solidFill>
                  <a:srgbClr val="009900"/>
                </a:solidFill>
              </a:rPr>
              <a:t>friction</a:t>
            </a:r>
            <a:r>
              <a:rPr lang="en-US" altLang="en-US" dirty="0"/>
              <a:t> is </a:t>
            </a:r>
            <a:r>
              <a:rPr lang="en-US" altLang="en-US" i="1" dirty="0" err="1">
                <a:latin typeface="symbol" pitchFamily="18" charset="2"/>
              </a:rPr>
              <a:t>m</a:t>
            </a:r>
            <a:r>
              <a:rPr lang="en-US" altLang="en-US" baseline="-30000" dirty="0" err="1"/>
              <a:t>k</a:t>
            </a:r>
            <a:r>
              <a:rPr lang="en-US" altLang="en-US" dirty="0"/>
              <a:t> = 0.0500. How far does the sled go before stopping?</a:t>
            </a:r>
          </a:p>
          <a:p>
            <a:pPr>
              <a:spcBef>
                <a:spcPct val="50000"/>
              </a:spcBef>
            </a:pPr>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789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515</TotalTime>
  <Words>281</Words>
  <Application>Microsoft Office PowerPoint</Application>
  <PresentationFormat>On-screen Show (4:3)</PresentationFormat>
  <Paragraphs>23</Paragraphs>
  <Slides>10</Slides>
  <Notes>0</Notes>
  <HiddenSlides>0</HiddenSlides>
  <MMClips>0</MMClips>
  <ScaleCrop>false</ScaleCrop>
  <HeadingPairs>
    <vt:vector size="6" baseType="variant">
      <vt:variant>
        <vt:lpstr>Theme</vt:lpstr>
      </vt:variant>
      <vt:variant>
        <vt:i4>1</vt:i4>
      </vt:variant>
      <vt:variant>
        <vt:lpstr>Embedded OLE Servers</vt:lpstr>
      </vt:variant>
      <vt:variant>
        <vt:i4>3</vt:i4>
      </vt:variant>
      <vt:variant>
        <vt:lpstr>Slide Titles</vt:lpstr>
      </vt:variant>
      <vt:variant>
        <vt:i4>10</vt:i4>
      </vt:variant>
    </vt:vector>
  </HeadingPairs>
  <TitlesOfParts>
    <vt:vector size="14" baseType="lpstr">
      <vt:lpstr>Default Design</vt:lpstr>
      <vt:lpstr>Bitmap Image</vt:lpstr>
      <vt:lpstr>Equation</vt:lpstr>
      <vt:lpstr>Paintbrush Picture</vt:lpstr>
      <vt:lpstr>Static and Kinetic Frictional Forces Read 5.1 OpenStax </vt:lpstr>
      <vt:lpstr>Microscopic view of Frictional Forces </vt:lpstr>
      <vt:lpstr>Frictional force VERSUS Applied force</vt:lpstr>
      <vt:lpstr>Frictional force VERSUS Applied force</vt:lpstr>
      <vt:lpstr>Static Frictional Force</vt:lpstr>
      <vt:lpstr>Kinetic Frictional Force</vt:lpstr>
      <vt:lpstr>Coefficients of Friction</vt:lpstr>
      <vt:lpstr>P4, Chap 5, OpenStax</vt:lpstr>
      <vt:lpstr>EXAMPLE on Sled Riding</vt:lpstr>
      <vt:lpstr>Friction and FBD</vt:lpstr>
    </vt:vector>
  </TitlesOfParts>
  <Company>Winthrop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 H A P T E R   4 Forces and Newton's Laws of Motion</dc:title>
  <dc:creator>visitor</dc:creator>
  <cp:lastModifiedBy>mahes</cp:lastModifiedBy>
  <cp:revision>24</cp:revision>
  <dcterms:created xsi:type="dcterms:W3CDTF">2003-09-09T15:25:54Z</dcterms:created>
  <dcterms:modified xsi:type="dcterms:W3CDTF">2016-07-04T20:03:21Z</dcterms:modified>
</cp:coreProperties>
</file>