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0" r:id="rId2"/>
    <p:sldId id="304" r:id="rId3"/>
    <p:sldId id="294" r:id="rId4"/>
    <p:sldId id="302" r:id="rId5"/>
    <p:sldId id="297" r:id="rId6"/>
    <p:sldId id="298" r:id="rId7"/>
    <p:sldId id="299" r:id="rId8"/>
    <p:sldId id="301" r:id="rId9"/>
    <p:sldId id="306" r:id="rId10"/>
    <p:sldId id="309" r:id="rId11"/>
    <p:sldId id="310" r:id="rId12"/>
    <p:sldId id="311" r:id="rId13"/>
    <p:sldId id="312" r:id="rId14"/>
    <p:sldId id="31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113" d="100"/>
          <a:sy n="113" d="100"/>
        </p:scale>
        <p:origin x="-15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B54E7-1F64-4A7A-B545-A66EB42F2CB6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3B2BD-8CCD-420F-9ABA-AE81966FF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2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3B2BD-8CCD-420F-9ABA-AE81966FFF9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97D06-93BD-41EA-B80C-CABF5B4AA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63E30-C0C8-4A29-96E8-B7FC7D1D3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CF9A-2658-479E-9FB9-014EC0794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33FA6-6EC1-490D-A8A1-5CE3D4F47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4F332-6E72-43BA-80E1-8A07587F5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517C0-E88B-4993-A581-31AE07263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753D-98A1-429B-B66E-98F04CA32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034F-B170-43E2-B16E-0659F715D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9E640-8D6A-4B8E-AE74-D10B008C3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6F9CA-15B5-4045-84AA-FD9F37641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ADF2B-8478-435B-81EE-30A5F5CF9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029E99-5165-40E5-85D6-CC1D9CFAE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vidbrin.wordpress.com/2011/01/04/which-science-is-the-most-fundamental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nist.gov/pml/div688/grp50/primary-frequency-standards.cfm" TargetMode="Externa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healthyweight/assessing/bmi/adult_bmi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virtualroadside.com/blog/wp-content/uploads/2008/01/meter_ss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8vMFFYNIfo" TargetMode="External"/><Relationship Id="rId2" Type="http://schemas.openxmlformats.org/officeDocument/2006/relationships/hyperlink" Target="https://www.youtube.com/watch?v=4hlNi0jdoe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hysics.nist.gov/cuu/Units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Physics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The word physics comes from Greek, meaning nature. The study of nature came to be called “natural philosophy.” 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Physics </a:t>
            </a:r>
            <a:r>
              <a:rPr lang="en-US" sz="1600" dirty="0"/>
              <a:t>is the study of the laws of nature that govern the </a:t>
            </a:r>
            <a:r>
              <a:rPr lang="en-US" sz="1600" dirty="0" err="1"/>
              <a:t>behaviour</a:t>
            </a:r>
            <a:r>
              <a:rPr lang="en-US" sz="1600" dirty="0"/>
              <a:t> of the universe, from the very smallest scales of sub-atomic particles to the very largest in cosmology. It applies these laws to the solution of practical problems and to the development of new technologies. 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Physics can be divided into classical physics and modern physics.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Classical Physics: Mechanics, Thermodynamics, Electricity and Magnetism, and Optics.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Modern Physics: Atomic physics, Nuclear Physics, </a:t>
            </a:r>
            <a:br>
              <a:rPr lang="en-US" sz="1600" dirty="0"/>
            </a:br>
            <a:r>
              <a:rPr lang="en-US" sz="1600" dirty="0"/>
              <a:t>Particle physics, and Condensed-Matter physics.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  </a:t>
            </a:r>
          </a:p>
        </p:txBody>
      </p:sp>
      <p:pic>
        <p:nvPicPr>
          <p:cNvPr id="6149" name="Picture 4" descr="01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783013"/>
            <a:ext cx="2019300" cy="3074987"/>
          </a:xfrm>
          <a:noFill/>
        </p:spPr>
      </p:pic>
      <p:pic>
        <p:nvPicPr>
          <p:cNvPr id="6150" name="Picture 4" descr="01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948128"/>
            <a:ext cx="2514600" cy="173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 descr="01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775200"/>
            <a:ext cx="264477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 descr="01_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646613"/>
            <a:ext cx="281940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362200" y="38862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6"/>
              </a:rPr>
              <a:t>http://davidbrin.wordpress.com/2011/01/04/which-science-is-the-most-fundamental/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mtClean="0"/>
              <a:t>The meter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05200" y="990600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In 1792 the meter was defined to be one ten-millionth of the distance from the north pole to the equator of the Earth.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0"/>
            <a:ext cx="1828800" cy="2209800"/>
            <a:chOff x="2544" y="816"/>
            <a:chExt cx="1152" cy="1392"/>
          </a:xfrm>
        </p:grpSpPr>
        <p:sp>
          <p:nvSpPr>
            <p:cNvPr id="12300" name="Oval 3"/>
            <p:cNvSpPr>
              <a:spLocks noChangeArrowheads="1"/>
            </p:cNvSpPr>
            <p:nvPr/>
          </p:nvSpPr>
          <p:spPr bwMode="auto">
            <a:xfrm>
              <a:off x="2544" y="1022"/>
              <a:ext cx="1152" cy="118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Oval 4"/>
            <p:cNvSpPr>
              <a:spLocks noChangeArrowheads="1"/>
            </p:cNvSpPr>
            <p:nvPr/>
          </p:nvSpPr>
          <p:spPr bwMode="auto">
            <a:xfrm>
              <a:off x="2544" y="1470"/>
              <a:ext cx="1152" cy="342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solidFill>
                  <a:srgbClr val="009900"/>
                </a:solidFill>
              </a:endParaRPr>
            </a:p>
          </p:txBody>
        </p:sp>
        <p:sp>
          <p:nvSpPr>
            <p:cNvPr id="12302" name="Line 5"/>
            <p:cNvSpPr>
              <a:spLocks noChangeShapeType="1"/>
            </p:cNvSpPr>
            <p:nvPr/>
          </p:nvSpPr>
          <p:spPr bwMode="auto">
            <a:xfrm>
              <a:off x="3096" y="1022"/>
              <a:ext cx="0" cy="606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Freeform 6"/>
            <p:cNvSpPr>
              <a:spLocks/>
            </p:cNvSpPr>
            <p:nvPr/>
          </p:nvSpPr>
          <p:spPr bwMode="auto">
            <a:xfrm>
              <a:off x="3096" y="1022"/>
              <a:ext cx="204" cy="790"/>
            </a:xfrm>
            <a:custGeom>
              <a:avLst/>
              <a:gdLst>
                <a:gd name="T0" fmla="*/ 0 w 408"/>
                <a:gd name="T1" fmla="*/ 0 h 1440"/>
                <a:gd name="T2" fmla="*/ 120 w 408"/>
                <a:gd name="T3" fmla="*/ 211 h 1440"/>
                <a:gd name="T4" fmla="*/ 192 w 408"/>
                <a:gd name="T5" fmla="*/ 579 h 1440"/>
                <a:gd name="T6" fmla="*/ 192 w 408"/>
                <a:gd name="T7" fmla="*/ 790 h 14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1440"/>
                <a:gd name="T14" fmla="*/ 408 w 408"/>
                <a:gd name="T15" fmla="*/ 1440 h 14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1440">
                  <a:moveTo>
                    <a:pt x="0" y="0"/>
                  </a:moveTo>
                  <a:cubicBezTo>
                    <a:pt x="88" y="104"/>
                    <a:pt x="176" y="208"/>
                    <a:pt x="240" y="384"/>
                  </a:cubicBezTo>
                  <a:cubicBezTo>
                    <a:pt x="304" y="560"/>
                    <a:pt x="360" y="880"/>
                    <a:pt x="384" y="1056"/>
                  </a:cubicBezTo>
                  <a:cubicBezTo>
                    <a:pt x="408" y="1232"/>
                    <a:pt x="396" y="1336"/>
                    <a:pt x="384" y="144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Line 7"/>
            <p:cNvSpPr>
              <a:spLocks noChangeShapeType="1"/>
            </p:cNvSpPr>
            <p:nvPr/>
          </p:nvSpPr>
          <p:spPr bwMode="auto">
            <a:xfrm>
              <a:off x="3096" y="1628"/>
              <a:ext cx="192" cy="18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Text Box 8"/>
            <p:cNvSpPr txBox="1">
              <a:spLocks noChangeArrowheads="1"/>
            </p:cNvSpPr>
            <p:nvPr/>
          </p:nvSpPr>
          <p:spPr bwMode="auto">
            <a:xfrm>
              <a:off x="3048" y="81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2306" name="Text Box 9"/>
            <p:cNvSpPr txBox="1">
              <a:spLocks noChangeArrowheads="1"/>
            </p:cNvSpPr>
            <p:nvPr/>
          </p:nvSpPr>
          <p:spPr bwMode="auto">
            <a:xfrm>
              <a:off x="2914" y="1497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12307" name="Text Box 10"/>
            <p:cNvSpPr txBox="1">
              <a:spLocks noChangeArrowheads="1"/>
            </p:cNvSpPr>
            <p:nvPr/>
          </p:nvSpPr>
          <p:spPr bwMode="auto">
            <a:xfrm>
              <a:off x="3240" y="179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2308" name="Text Box 11"/>
            <p:cNvSpPr txBox="1">
              <a:spLocks noChangeArrowheads="1"/>
            </p:cNvSpPr>
            <p:nvPr/>
          </p:nvSpPr>
          <p:spPr bwMode="auto">
            <a:xfrm>
              <a:off x="2688" y="1110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Earth</a:t>
              </a:r>
            </a:p>
          </p:txBody>
        </p:sp>
        <p:sp>
          <p:nvSpPr>
            <p:cNvPr id="12309" name="Text Box 12"/>
            <p:cNvSpPr txBox="1">
              <a:spLocks noChangeArrowheads="1"/>
            </p:cNvSpPr>
            <p:nvPr/>
          </p:nvSpPr>
          <p:spPr bwMode="auto">
            <a:xfrm>
              <a:off x="2720" y="1783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9900"/>
                  </a:solidFill>
                </a:rPr>
                <a:t>Equator</a:t>
              </a:r>
            </a:p>
          </p:txBody>
        </p:sp>
      </p:grpSp>
      <p:graphicFrame>
        <p:nvGraphicFramePr>
          <p:cNvPr id="18434" name="Object 15"/>
          <p:cNvGraphicFramePr>
            <a:graphicFrameLocks noChangeAspect="1"/>
          </p:cNvGraphicFramePr>
          <p:nvPr/>
        </p:nvGraphicFramePr>
        <p:xfrm>
          <a:off x="2057400" y="838200"/>
          <a:ext cx="12954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634725" imgH="393529" progId="">
                  <p:embed/>
                </p:oleObj>
              </mc:Choice>
              <mc:Fallback>
                <p:oleObj name="Equation" r:id="rId3" imgW="634725" imgH="393529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838200"/>
                        <a:ext cx="1295400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14600" y="2362200"/>
            <a:ext cx="632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For practical reasons the meter was later (1799) defined as the distance between two fine lines on a </a:t>
            </a:r>
            <a:r>
              <a:rPr lang="en-US" b="1">
                <a:solidFill>
                  <a:schemeClr val="accent2"/>
                </a:solidFill>
              </a:rPr>
              <a:t>standard meter bar </a:t>
            </a:r>
            <a:r>
              <a:rPr lang="en-US">
                <a:solidFill>
                  <a:schemeClr val="accent2"/>
                </a:solidFill>
              </a:rPr>
              <a:t>made of platinum-iridium. </a:t>
            </a:r>
            <a:endParaRPr lang="en-US"/>
          </a:p>
        </p:txBody>
      </p:sp>
      <p:pic>
        <p:nvPicPr>
          <p:cNvPr id="18" name="Picture 13" descr="CH1F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0"/>
            <a:ext cx="2279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362200" y="3657600"/>
            <a:ext cx="6781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 1960, a new standard for the meter, based on the wavelength of light, was adopted. Specifically, the standard for the meter was redefined to be 1 650 763.73 wavelengths of a particular orange-red light emitted by atoms of krypton-86 in a gas discharge tube. </a:t>
            </a:r>
            <a:endParaRPr lang="en-US" sz="2000">
              <a:solidFill>
                <a:schemeClr val="accent2"/>
              </a:solidFill>
            </a:endParaRPr>
          </a:p>
        </p:txBody>
      </p:sp>
      <p:pic>
        <p:nvPicPr>
          <p:cNvPr id="18436" name="Picture 4" descr="http://upload.wikimedia.org/wikipedia/commons/e/e9/Wav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7600"/>
            <a:ext cx="19812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514600" y="5299075"/>
            <a:ext cx="66294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Today (since 1983) the meter is defined as </a:t>
            </a:r>
            <a:r>
              <a:rPr lang="en-US" sz="2000" b="1">
                <a:solidFill>
                  <a:schemeClr val="accent2"/>
                </a:solidFill>
              </a:rPr>
              <a:t>the length traveled by light in vacuum during the time interval of  </a:t>
            </a:r>
            <a:r>
              <a:rPr lang="en-US" sz="2000" b="1">
                <a:solidFill>
                  <a:srgbClr val="FF0000"/>
                </a:solidFill>
              </a:rPr>
              <a:t>1/299792458 of a second</a:t>
            </a:r>
            <a:r>
              <a:rPr lang="en-US" sz="2000" b="1">
                <a:solidFill>
                  <a:schemeClr val="accent2"/>
                </a:solidFill>
              </a:rPr>
              <a:t>. </a:t>
            </a:r>
            <a:r>
              <a:rPr lang="en-US" sz="2000">
                <a:solidFill>
                  <a:schemeClr val="accent2"/>
                </a:solidFill>
              </a:rPr>
              <a:t> This is because the measurement of the speed of light had become extremely precise.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575" y="5791200"/>
            <a:ext cx="2076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Speed of light:</a:t>
            </a:r>
          </a:p>
          <a:p>
            <a:r>
              <a:rPr lang="en-US"/>
              <a:t>C=299792458 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17" grpId="0" build="p" autoUpdateAnimBg="0"/>
      <p:bldP spid="19" grpId="0" build="p" autoUpdateAnimBg="0"/>
      <p:bldP spid="21" grpId="0" build="p"/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The second</a:t>
            </a:r>
          </a:p>
        </p:txBody>
      </p:sp>
      <p:sp>
        <p:nvSpPr>
          <p:cNvPr id="13315" name="AutoShape 2" descr="http://edugen.wiley.com/edugen/courses/crs4957/halliday9118/halliday9118c01/image_n/nt0003-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AutoShape 4" descr="http://edugen.wiley.com/edugen/courses/crs4957/halliday9118/halliday9118c01/image_n/nt0003-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AutoShape 6" descr="http://edugen.wiley.com/edugen/courses/crs4957/halliday9118/halliday9118c01/image_n/nt0003-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http://edugen.wiley.com/edugen/courses/crs4957/halliday9118/halliday9118c01/image_n/nt0003-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44196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0" y="1066800"/>
            <a:ext cx="5668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Initially the second was defined using Earth’s rotation:</a:t>
            </a:r>
            <a:endParaRPr lang="en-US"/>
          </a:p>
        </p:txBody>
      </p:sp>
      <p:graphicFrame>
        <p:nvGraphicFramePr>
          <p:cNvPr id="31751" name="Object 4"/>
          <p:cNvGraphicFramePr>
            <a:graphicFrameLocks noChangeAspect="1"/>
          </p:cNvGraphicFramePr>
          <p:nvPr/>
        </p:nvGraphicFramePr>
        <p:xfrm>
          <a:off x="1371600" y="1600200"/>
          <a:ext cx="2922588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1816100" imgH="1041400" progId="">
                  <p:embed/>
                </p:oleObj>
              </mc:Choice>
              <mc:Fallback>
                <p:oleObj name="Equation" r:id="rId4" imgW="1816100" imgH="1041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2922588" cy="167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3581400"/>
            <a:ext cx="434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The problem with this definition is that the length of the day is not constant as is shown in the figure.</a:t>
            </a:r>
            <a:r>
              <a:rPr lang="en-US">
                <a:solidFill>
                  <a:schemeClr val="accent2"/>
                </a:solidFill>
              </a:rPr>
              <a:t> </a:t>
            </a: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5105400"/>
            <a:ext cx="8991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Since 1967 the second is defined as </a:t>
            </a:r>
            <a:r>
              <a:rPr lang="en-US" sz="2000" b="1">
                <a:solidFill>
                  <a:schemeClr val="accent2"/>
                </a:solidFill>
              </a:rPr>
              <a:t>the time taken by 9192631770 light oscillations of a particular wavelength emitted by a cesium-133 atom</a:t>
            </a:r>
            <a:r>
              <a:rPr lang="en-US" sz="2000">
                <a:solidFill>
                  <a:schemeClr val="accent2"/>
                </a:solidFill>
              </a:rPr>
              <a:t>.  This definition is so precise that it would take two </a:t>
            </a:r>
            <a:r>
              <a:rPr lang="en-US" sz="2000">
                <a:solidFill>
                  <a:schemeClr val="accent2"/>
                </a:solidFill>
                <a:hlinkClick r:id="rId6"/>
              </a:rPr>
              <a:t>cesium clocks </a:t>
            </a:r>
            <a:r>
              <a:rPr lang="en-US" sz="2000">
                <a:solidFill>
                  <a:schemeClr val="accent2"/>
                </a:solidFill>
              </a:rPr>
              <a:t>6000 years before their readings would differ by more than 1 second.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3820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Standard Kilogram Today</a:t>
            </a:r>
          </a:p>
        </p:txBody>
      </p:sp>
      <p:pic>
        <p:nvPicPr>
          <p:cNvPr id="14339" name="Picture 5" descr="D:\PhsH\media\content\main\graphics\illustr\ch1\fig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85800"/>
            <a:ext cx="23780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1219200"/>
            <a:ext cx="5562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The SI standard of mass is a platinum-iridium cylinder shown in the figure. The cylinder is kept at the International Bureau of Weights and Measures in Sevres, Paris and assigned a mass of 1 kilogram. Accurate copies have been sent to other countries. 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4114800"/>
            <a:ext cx="7924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 Second Mass Standard:</a:t>
            </a:r>
          </a:p>
          <a:p>
            <a:r>
              <a:rPr lang="en-US" sz="2000"/>
              <a:t>The masses of atoms can be compared with one another more precisely than they can be compared with the standard kilogram. For this reason, we have a second mass standard. It is the carbon-12 atom, which, by international agreement, has been assigned a mass of 12 </a:t>
            </a:r>
            <a:r>
              <a:rPr lang="en-US" sz="2000" b="1"/>
              <a:t>atomic mass units</a:t>
            </a:r>
            <a:r>
              <a:rPr lang="en-US" sz="2000"/>
              <a:t> (u). </a:t>
            </a:r>
          </a:p>
        </p:txBody>
      </p:sp>
      <p:pic>
        <p:nvPicPr>
          <p:cNvPr id="7" name="Picture 7" descr="math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7800" y="5994400"/>
            <a:ext cx="4114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Body Mass Index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Conversion of Units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Relativistic Quantum Mechanics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828800"/>
            <a:ext cx="883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Modern physics: relativity (very fast) and quantum mechanics (very small).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Relativity must be used whenever an object is traveling at greater than about 1% of the speed of light or experiences a strong gravitational field such as that near the Sun.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Quantum mechanics must be used for objects smaller than can be seen with a microscope. 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combination of these two theories is relativistic quantum mechanics, and it describes the behavior of small objects traveling at high speeds or experiencing a strong gravitational field. </a:t>
            </a:r>
          </a:p>
          <a:p>
            <a:endParaRPr lang="en-US" sz="2000" dirty="0" smtClean="0"/>
          </a:p>
          <a:p>
            <a:r>
              <a:rPr lang="en-US" sz="2000" dirty="0" smtClean="0"/>
              <a:t>Relativistic quantum mechanics is the best universally applicable theory we have.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Measurements</a:t>
            </a:r>
          </a:p>
        </p:txBody>
      </p:sp>
      <p:pic>
        <p:nvPicPr>
          <p:cNvPr id="7171" name="Picture 4" descr="01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551021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3352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565785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/>
              <a:t>How many centimeters are there in a foot? (1 inch = 2.54 cm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174" name="Picture 7" descr="meter_ss.PNG">
            <a:hlinkClick r:id="rId4" tooltip="meter_ss.PN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905000"/>
            <a:ext cx="31337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Ruler</a:t>
            </a:r>
          </a:p>
          <a:p>
            <a:r>
              <a:rPr lang="en-US" dirty="0" err="1" smtClean="0"/>
              <a:t>Vernier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caliper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Micrometer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Units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1371600"/>
            <a:ext cx="7620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physical quantity</a:t>
            </a:r>
            <a:r>
              <a:rPr lang="en-US" dirty="0"/>
              <a:t> is a quantity that can be used in the mathematical equations of science and technology. 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unit</a:t>
            </a:r>
            <a:r>
              <a:rPr lang="en-US" dirty="0"/>
              <a:t> is a particular physical quantity, defined and adopted by convention, with which other particular quantities of the same kind are compared to express their value.</a:t>
            </a:r>
          </a:p>
          <a:p>
            <a:endParaRPr lang="en-US" dirty="0"/>
          </a:p>
          <a:p>
            <a:r>
              <a:rPr lang="en-US" dirty="0"/>
              <a:t>SI base units:</a:t>
            </a:r>
          </a:p>
          <a:p>
            <a:endParaRPr lang="en-US" dirty="0"/>
          </a:p>
          <a:p>
            <a:r>
              <a:rPr lang="en-US" dirty="0"/>
              <a:t>SI derived units: </a:t>
            </a:r>
          </a:p>
          <a:p>
            <a:endParaRPr lang="en-US" dirty="0"/>
          </a:p>
          <a:p>
            <a:r>
              <a:rPr lang="en-US" dirty="0"/>
              <a:t>SI prefixes:</a:t>
            </a:r>
          </a:p>
          <a:p>
            <a:endParaRPr lang="en-US" dirty="0"/>
          </a:p>
          <a:p>
            <a:r>
              <a:rPr lang="en-US" dirty="0"/>
              <a:t>Fundamental physical constants: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38400" y="83820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http://physics.nist.gov/cuu/Units/index.html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Determine the number of significant figures in the following measurements: </a:t>
            </a:r>
            <a:br>
              <a:rPr lang="en-US" dirty="0" smtClean="0"/>
            </a:br>
            <a:r>
              <a:rPr lang="en-US" dirty="0" smtClean="0"/>
              <a:t>a. 0.0009 	b. 15,450.0 	c. 6×10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d. 87.990 	e. 30.42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Figures in Calculations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For multiplication and division: The result should have the same number of significant figures as the quantity having the least significant figures entering into the calculation.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For addition and subtraction: The answer can contain no more decimal places than the least precise measurement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Significant Figures and Scientific Notation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74676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Light </a:t>
            </a:r>
            <a:r>
              <a:rPr lang="en-US" sz="2000" dirty="0" smtClean="0"/>
              <a:t>and Sound: Discussion 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What </a:t>
            </a:r>
            <a:r>
              <a:rPr lang="en-US" sz="2000" dirty="0"/>
              <a:t>is the speed of sound and light?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Speed of sound in air (at 20</a:t>
            </a:r>
            <a:r>
              <a:rPr lang="en-US" sz="2000" baseline="30000" dirty="0"/>
              <a:t>0</a:t>
            </a:r>
            <a:r>
              <a:rPr lang="en-US" sz="2000" dirty="0"/>
              <a:t>C) = 343 m/s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Speed of light = 299792458 m/s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Mean Earth-Sun Distance = 149600000000 m.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How much time it </a:t>
            </a:r>
            <a:r>
              <a:rPr lang="en-US" sz="2000" dirty="0" smtClean="0"/>
              <a:t>take (in minutes and 3 sig. figures) for </a:t>
            </a:r>
            <a:r>
              <a:rPr lang="en-US" sz="2000" dirty="0"/>
              <a:t>the sunlight to reach earth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inherit"/>
              </a:rPr>
              <a:t>Units of Measurement</a:t>
            </a:r>
            <a:r>
              <a:rPr lang="en-US" altLang="en-US" sz="7200" smtClean="0">
                <a:solidFill>
                  <a:schemeClr val="tx1"/>
                </a:solidFill>
              </a:rPr>
              <a:t/>
            </a:r>
            <a:br>
              <a:rPr lang="en-US" altLang="en-US" sz="7200" smtClean="0">
                <a:solidFill>
                  <a:schemeClr val="tx1"/>
                </a:solidFill>
              </a:rPr>
            </a:br>
            <a:endParaRPr lang="en-US" alt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153400" cy="2286000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b="0" dirty="0">
                          <a:effectLst/>
                          <a:latin typeface="inherit"/>
                        </a:rPr>
                        <a:t>System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SI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CGS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BE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C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Length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Meter (m)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Centimeter (cm)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Foot (ft)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0C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Mass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Kilogram (kg)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Gram (g)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>
                          <a:effectLst/>
                          <a:latin typeface="inherit"/>
                        </a:rPr>
                        <a:t>Slug (sl)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Time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smtClean="0">
                          <a:effectLst/>
                          <a:latin typeface="inherit"/>
                        </a:rPr>
                        <a:t>Second (s)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Second (s)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Second (s)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 Box 1061"/>
          <p:cNvSpPr txBox="1">
            <a:spLocks noChangeArrowheads="1"/>
          </p:cNvSpPr>
          <p:nvPr/>
        </p:nvSpPr>
        <p:spPr bwMode="auto">
          <a:xfrm>
            <a:off x="228600" y="3978275"/>
            <a:ext cx="8915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SI stands for the French phrase "Le </a:t>
            </a:r>
            <a:r>
              <a:rPr lang="en-US" altLang="en-US" sz="2000" b="1" dirty="0" err="1"/>
              <a:t>S</a:t>
            </a:r>
            <a:r>
              <a:rPr lang="en-US" altLang="en-US" sz="2000" dirty="0" err="1"/>
              <a:t>ysteme</a:t>
            </a:r>
            <a:r>
              <a:rPr lang="en-US" altLang="en-US" sz="2000" dirty="0"/>
              <a:t> </a:t>
            </a:r>
            <a:r>
              <a:rPr lang="en-US" altLang="en-US" sz="2000" b="1" dirty="0"/>
              <a:t>I</a:t>
            </a:r>
            <a:r>
              <a:rPr lang="en-US" altLang="en-US" sz="2000" dirty="0"/>
              <a:t>nternational </a:t>
            </a:r>
            <a:r>
              <a:rPr lang="en-US" altLang="en-US" sz="2000" dirty="0" err="1"/>
              <a:t>d'Unitus</a:t>
            </a:r>
            <a:r>
              <a:rPr lang="en-US" altLang="en-US" sz="2000" dirty="0"/>
              <a:t>." 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CGS - centimeter (cm), gram (g), and second.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BE - British Engineering.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784</Words>
  <Application>Microsoft Office PowerPoint</Application>
  <PresentationFormat>On-screen Show (4:3)</PresentationFormat>
  <Paragraphs>95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Equation</vt:lpstr>
      <vt:lpstr>Physics</vt:lpstr>
      <vt:lpstr>Relativistic Quantum Mechanics</vt:lpstr>
      <vt:lpstr>Measurements</vt:lpstr>
      <vt:lpstr>Length Measurement</vt:lpstr>
      <vt:lpstr>Units</vt:lpstr>
      <vt:lpstr>Significant Figures</vt:lpstr>
      <vt:lpstr>Significant Figures in Calculations</vt:lpstr>
      <vt:lpstr>Significant Figures and Scientific Notation </vt:lpstr>
      <vt:lpstr>Units of Measurement </vt:lpstr>
      <vt:lpstr>The meter</vt:lpstr>
      <vt:lpstr>The second</vt:lpstr>
      <vt:lpstr>Standard Kilogram Today</vt:lpstr>
      <vt:lpstr>Body Mass Index </vt:lpstr>
      <vt:lpstr>Conversion of Units </vt:lpstr>
    </vt:vector>
  </TitlesOfParts>
  <Company>Winthrop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mahesp</dc:creator>
  <cp:lastModifiedBy>Maheswaranathan, Ponn</cp:lastModifiedBy>
  <cp:revision>43</cp:revision>
  <dcterms:created xsi:type="dcterms:W3CDTF">2004-01-20T14:49:38Z</dcterms:created>
  <dcterms:modified xsi:type="dcterms:W3CDTF">2016-06-21T17:26:54Z</dcterms:modified>
</cp:coreProperties>
</file>