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79" r:id="rId6"/>
    <p:sldId id="284" r:id="rId7"/>
    <p:sldId id="286" r:id="rId8"/>
    <p:sldId id="288" r:id="rId9"/>
    <p:sldId id="289" r:id="rId10"/>
    <p:sldId id="266" r:id="rId11"/>
    <p:sldId id="292" r:id="rId12"/>
    <p:sldId id="268" r:id="rId13"/>
    <p:sldId id="264" r:id="rId14"/>
    <p:sldId id="260"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1000" autoAdjust="0"/>
  </p:normalViewPr>
  <p:slideViewPr>
    <p:cSldViewPr>
      <p:cViewPr varScale="1">
        <p:scale>
          <a:sx n="102" d="100"/>
          <a:sy n="102"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2FA71-1E5B-4718-8390-3040188D92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362127-04FD-467D-99CA-0CD75C214C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89B8D-1AED-4087-A864-E36BA30E12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0D309F-EDB4-4FDD-BF7C-D4BF97364A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27054-8E36-4542-825D-D6F867B72B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3F2A8-CA72-47CC-A3F6-26B92FA039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CD52B8-4191-4F4C-AE65-F50AB7F4C2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82236E-866B-4F0E-8F0D-E2E06FB856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DAEDDA-BE8D-4EE6-B876-544F6D987F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8FAC70-18AF-44CD-A807-D4CA246BAC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875C0E-0CF3-4A62-8794-564311B4EF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3DEDCE-FC14-4D94-9161-9AC9E59387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50E6417-7BDB-408C-A6E8-A1FBE16964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381000"/>
            <a:ext cx="7772400" cy="1143000"/>
          </a:xfrm>
        </p:spPr>
        <p:txBody>
          <a:bodyPr/>
          <a:lstStyle/>
          <a:p>
            <a:pPr eaLnBrk="1" hangingPunct="1"/>
            <a:r>
              <a:rPr lang="en-US" smtClean="0"/>
              <a:t>CH-4: Newton’s Laws: Explaining Motion</a:t>
            </a:r>
            <a:br>
              <a:rPr lang="en-US" smtClean="0"/>
            </a:br>
            <a:endParaRPr lang="en-US" smtClean="0"/>
          </a:p>
        </p:txBody>
      </p:sp>
      <p:sp>
        <p:nvSpPr>
          <p:cNvPr id="2051" name="Rectangle 3"/>
          <p:cNvSpPr>
            <a:spLocks noGrp="1" noChangeArrowheads="1"/>
          </p:cNvSpPr>
          <p:nvPr>
            <p:ph type="body" idx="1"/>
          </p:nvPr>
        </p:nvSpPr>
        <p:spPr>
          <a:xfrm>
            <a:off x="0" y="1600200"/>
            <a:ext cx="9144000" cy="4114800"/>
          </a:xfrm>
        </p:spPr>
        <p:txBody>
          <a:bodyPr/>
          <a:lstStyle/>
          <a:p>
            <a:pPr eaLnBrk="1" hangingPunct="1">
              <a:buFontTx/>
              <a:buNone/>
            </a:pPr>
            <a:r>
              <a:rPr lang="en-US" smtClean="0"/>
              <a:t>1.Brief History</a:t>
            </a:r>
          </a:p>
          <a:p>
            <a:pPr eaLnBrk="1" hangingPunct="1"/>
            <a:r>
              <a:rPr lang="en-US" sz="2400" smtClean="0"/>
              <a:t>Aristotle (384-322 B.C)</a:t>
            </a:r>
          </a:p>
          <a:p>
            <a:pPr eaLnBrk="1" hangingPunct="1"/>
            <a:r>
              <a:rPr lang="en-US" sz="2400" smtClean="0"/>
              <a:t>Galileo Galilei (1564-1642)</a:t>
            </a:r>
          </a:p>
          <a:p>
            <a:pPr eaLnBrk="1" hangingPunct="1"/>
            <a:r>
              <a:rPr lang="en-US" sz="2400" smtClean="0"/>
              <a:t>Isaac Newton (1642-1727)</a:t>
            </a:r>
          </a:p>
          <a:p>
            <a:pPr eaLnBrk="1" hangingPunct="1"/>
            <a:endParaRPr lang="en-US" sz="2400" smtClean="0"/>
          </a:p>
          <a:p>
            <a:pPr eaLnBrk="1" hangingPunct="1">
              <a:buFontTx/>
              <a:buNone/>
            </a:pPr>
            <a:r>
              <a:rPr lang="en-US" smtClean="0"/>
              <a:t>2.Newton’s laws of motion: 1</a:t>
            </a:r>
            <a:r>
              <a:rPr lang="en-US" baseline="30000" smtClean="0"/>
              <a:t>st</a:t>
            </a:r>
            <a:r>
              <a:rPr lang="en-US" smtClean="0"/>
              <a:t> law, 2</a:t>
            </a:r>
            <a:r>
              <a:rPr lang="en-US" baseline="30000" smtClean="0"/>
              <a:t>nd</a:t>
            </a:r>
            <a:r>
              <a:rPr lang="en-US" smtClean="0"/>
              <a:t> law, 3</a:t>
            </a:r>
            <a:r>
              <a:rPr lang="en-US" baseline="30000" smtClean="0"/>
              <a:t>rd</a:t>
            </a:r>
            <a:r>
              <a:rPr lang="en-US" smtClean="0"/>
              <a:t> law</a:t>
            </a:r>
          </a:p>
          <a:p>
            <a:pPr eaLnBrk="1" hangingPunct="1">
              <a:buFontTx/>
              <a:buNone/>
            </a:pPr>
            <a:r>
              <a:rPr lang="en-US" smtClean="0"/>
              <a:t>3.Applications of Newton’s laws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pPr eaLnBrk="1" hangingPunct="1"/>
            <a:r>
              <a:rPr lang="en-US" smtClean="0"/>
              <a:t>Newton’s Third Law</a:t>
            </a:r>
          </a:p>
        </p:txBody>
      </p:sp>
      <p:pic>
        <p:nvPicPr>
          <p:cNvPr id="11267" name="Picture 4" descr="c:\Documents and Settings\Mike O'Hanlon\Desktop\griffth\chapt04\art_library\color_art_library\04_10.jpg"/>
          <p:cNvPicPr>
            <a:picLocks noChangeAspect="1" noChangeArrowheads="1"/>
          </p:cNvPicPr>
          <p:nvPr/>
        </p:nvPicPr>
        <p:blipFill>
          <a:blip r:embed="rId2" cstate="print"/>
          <a:srcRect/>
          <a:stretch>
            <a:fillRect/>
          </a:stretch>
        </p:blipFill>
        <p:spPr bwMode="auto">
          <a:xfrm>
            <a:off x="0" y="1295400"/>
            <a:ext cx="5486400" cy="4148138"/>
          </a:xfrm>
          <a:prstGeom prst="rect">
            <a:avLst/>
          </a:prstGeom>
          <a:noFill/>
          <a:ln w="9525">
            <a:noFill/>
            <a:miter lim="800000"/>
            <a:headEnd/>
            <a:tailEnd/>
          </a:ln>
        </p:spPr>
      </p:pic>
      <p:sp>
        <p:nvSpPr>
          <p:cNvPr id="11268" name="Rectangle 3"/>
          <p:cNvSpPr>
            <a:spLocks noChangeArrowheads="1"/>
          </p:cNvSpPr>
          <p:nvPr/>
        </p:nvSpPr>
        <p:spPr bwMode="auto">
          <a:xfrm>
            <a:off x="0" y="5657850"/>
            <a:ext cx="9144000" cy="1200150"/>
          </a:xfrm>
          <a:prstGeom prst="rect">
            <a:avLst/>
          </a:prstGeom>
          <a:noFill/>
          <a:ln w="9525">
            <a:noFill/>
            <a:miter lim="800000"/>
            <a:headEnd/>
            <a:tailEnd/>
          </a:ln>
        </p:spPr>
        <p:txBody>
          <a:bodyPr>
            <a:spAutoFit/>
          </a:bodyPr>
          <a:lstStyle/>
          <a:p>
            <a:r>
              <a:rPr lang="en-US"/>
              <a:t>If object A exerts a force on object B, object B exerts a force on object A that is equal in magnitude but opposite in direction to the force exerted on B.</a:t>
            </a:r>
          </a:p>
        </p:txBody>
      </p:sp>
      <p:pic>
        <p:nvPicPr>
          <p:cNvPr id="11269" name="Picture 4" descr="c:\Documents and Settings\Mike O'Hanlon\Desktop\griffth\chapt04\art_library\color_art_library\04_14.jpg"/>
          <p:cNvPicPr>
            <a:picLocks noChangeAspect="1" noChangeArrowheads="1"/>
          </p:cNvPicPr>
          <p:nvPr/>
        </p:nvPicPr>
        <p:blipFill>
          <a:blip r:embed="rId3" cstate="print"/>
          <a:srcRect/>
          <a:stretch>
            <a:fillRect/>
          </a:stretch>
        </p:blipFill>
        <p:spPr bwMode="auto">
          <a:xfrm>
            <a:off x="3810000" y="1219200"/>
            <a:ext cx="5334000" cy="274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2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animEffect transition="in" filter="fade">
                                      <p:cBhvr>
                                        <p:cTn id="17" dur="20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0" y="0"/>
            <a:ext cx="9144000" cy="1143000"/>
          </a:xfrm>
        </p:spPr>
        <p:txBody>
          <a:bodyPr/>
          <a:lstStyle/>
          <a:p>
            <a:r>
              <a:rPr lang="en-US" b="1" smtClean="0">
                <a:solidFill>
                  <a:srgbClr val="000000"/>
                </a:solidFill>
                <a:latin typeface="Arial" charset="0"/>
                <a:cs typeface="Arial" charset="0"/>
              </a:rPr>
              <a:t> </a:t>
            </a:r>
            <a:r>
              <a:rPr lang="en-US" b="1" smtClean="0">
                <a:solidFill>
                  <a:srgbClr val="009999"/>
                </a:solidFill>
                <a:latin typeface="Arial" charset="0"/>
                <a:cs typeface="Arial" charset="0"/>
              </a:rPr>
              <a:t>Examples of Newton's 3</a:t>
            </a:r>
            <a:r>
              <a:rPr lang="en-US" b="1" baseline="30000" smtClean="0">
                <a:solidFill>
                  <a:srgbClr val="009999"/>
                </a:solidFill>
                <a:latin typeface="Arial" charset="0"/>
                <a:cs typeface="Arial" charset="0"/>
              </a:rPr>
              <a:t>rd</a:t>
            </a:r>
            <a:r>
              <a:rPr lang="en-US" b="1" smtClean="0">
                <a:solidFill>
                  <a:srgbClr val="009999"/>
                </a:solidFill>
                <a:latin typeface="Arial" charset="0"/>
                <a:cs typeface="Arial" charset="0"/>
              </a:rPr>
              <a:t> Law </a:t>
            </a:r>
            <a:r>
              <a:rPr lang="en-US" b="1" smtClean="0">
                <a:solidFill>
                  <a:srgbClr val="000000"/>
                </a:solidFill>
                <a:latin typeface="Arial" charset="0"/>
                <a:cs typeface="Arial" charset="0"/>
              </a:rPr>
              <a:t> </a:t>
            </a:r>
          </a:p>
        </p:txBody>
      </p:sp>
      <p:pic>
        <p:nvPicPr>
          <p:cNvPr id="12291" name="Picture 5" descr="04_08"/>
          <p:cNvPicPr>
            <a:picLocks noChangeAspect="1" noChangeArrowheads="1"/>
          </p:cNvPicPr>
          <p:nvPr>
            <p:ph sz="quarter" idx="1"/>
          </p:nvPr>
        </p:nvPicPr>
        <p:blipFill>
          <a:blip r:embed="rId2" cstate="print"/>
          <a:srcRect/>
          <a:stretch>
            <a:fillRect/>
          </a:stretch>
        </p:blipFill>
        <p:spPr>
          <a:xfrm>
            <a:off x="1066800" y="1143000"/>
            <a:ext cx="2841625" cy="2287588"/>
          </a:xfrm>
          <a:noFill/>
        </p:spPr>
      </p:pic>
      <p:pic>
        <p:nvPicPr>
          <p:cNvPr id="12292" name="Picture 7" descr="04_09"/>
          <p:cNvPicPr>
            <a:picLocks noChangeAspect="1" noChangeArrowheads="1"/>
          </p:cNvPicPr>
          <p:nvPr>
            <p:ph sz="quarter" idx="2"/>
          </p:nvPr>
        </p:nvPicPr>
        <p:blipFill>
          <a:blip r:embed="rId3" cstate="print"/>
          <a:srcRect/>
          <a:stretch>
            <a:fillRect/>
          </a:stretch>
        </p:blipFill>
        <p:spPr>
          <a:xfrm>
            <a:off x="5476875" y="1254125"/>
            <a:ext cx="2295525" cy="2784475"/>
          </a:xfrm>
          <a:noFill/>
        </p:spPr>
      </p:pic>
      <p:pic>
        <p:nvPicPr>
          <p:cNvPr id="12293" name="Picture 9" descr="04_10"/>
          <p:cNvPicPr>
            <a:picLocks noChangeAspect="1" noChangeArrowheads="1"/>
          </p:cNvPicPr>
          <p:nvPr>
            <p:ph sz="quarter" idx="3"/>
          </p:nvPr>
        </p:nvPicPr>
        <p:blipFill>
          <a:blip r:embed="rId4" cstate="print"/>
          <a:srcRect/>
          <a:stretch>
            <a:fillRect/>
          </a:stretch>
        </p:blipFill>
        <p:spPr>
          <a:xfrm>
            <a:off x="4940300" y="4343400"/>
            <a:ext cx="2951163" cy="2286000"/>
          </a:xfrm>
          <a:noFill/>
        </p:spPr>
      </p:pic>
      <p:pic>
        <p:nvPicPr>
          <p:cNvPr id="12294" name="Picture 11" descr="04_11"/>
          <p:cNvPicPr>
            <a:picLocks noChangeAspect="1" noChangeArrowheads="1"/>
          </p:cNvPicPr>
          <p:nvPr>
            <p:ph sz="quarter" idx="4"/>
          </p:nvPr>
        </p:nvPicPr>
        <p:blipFill>
          <a:blip r:embed="rId5" cstate="print"/>
          <a:srcRect/>
          <a:stretch>
            <a:fillRect/>
          </a:stretch>
        </p:blipFill>
        <p:spPr>
          <a:xfrm>
            <a:off x="990600" y="3743325"/>
            <a:ext cx="2971800" cy="31146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20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smtClean="0"/>
              <a:t>Identifying Forces</a:t>
            </a:r>
          </a:p>
        </p:txBody>
      </p:sp>
      <p:sp>
        <p:nvSpPr>
          <p:cNvPr id="13315" name="Rectangle 1027"/>
          <p:cNvSpPr>
            <a:spLocks noGrp="1" noChangeArrowheads="1"/>
          </p:cNvSpPr>
          <p:nvPr>
            <p:ph type="body" idx="1"/>
          </p:nvPr>
        </p:nvSpPr>
        <p:spPr/>
        <p:txBody>
          <a:bodyPr/>
          <a:lstStyle/>
          <a:p>
            <a:pPr eaLnBrk="1" hangingPunct="1"/>
            <a:r>
              <a:rPr lang="en-US" smtClean="0"/>
              <a:t>Textbook resting on a table</a:t>
            </a:r>
          </a:p>
          <a:p>
            <a:pPr eaLnBrk="1" hangingPunct="1"/>
            <a:r>
              <a:rPr lang="en-US" smtClean="0"/>
              <a:t>Object resting on an inclined plane</a:t>
            </a:r>
          </a:p>
          <a:p>
            <a:pPr eaLnBrk="1" hangingPunct="1"/>
            <a:r>
              <a:rPr lang="en-US" smtClean="0"/>
              <a:t>Mass hanging on a string</a:t>
            </a:r>
          </a:p>
          <a:p>
            <a:pPr eaLnBrk="1" hangingPunct="1"/>
            <a:r>
              <a:rPr lang="en-US" smtClean="0"/>
              <a:t>Ladder on a wall</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7772400" cy="1143000"/>
          </a:xfrm>
        </p:spPr>
        <p:txBody>
          <a:bodyPr/>
          <a:lstStyle/>
          <a:p>
            <a:pPr eaLnBrk="1" hangingPunct="1"/>
            <a:r>
              <a:rPr lang="en-US" dirty="0" smtClean="0"/>
              <a:t>Does a sky diver continue to accelerate? </a:t>
            </a:r>
          </a:p>
        </p:txBody>
      </p:sp>
      <p:pic>
        <p:nvPicPr>
          <p:cNvPr id="14339" name="Picture 3" descr="c:\Documents and Settings\Mike O'Hanlon\Desktop\griffth\chapt04\art_library\color_art_library\04_16.jpg"/>
          <p:cNvPicPr>
            <a:picLocks noChangeAspect="1" noChangeArrowheads="1"/>
          </p:cNvPicPr>
          <p:nvPr/>
        </p:nvPicPr>
        <p:blipFill>
          <a:blip r:embed="rId2" cstate="print"/>
          <a:srcRect/>
          <a:stretch>
            <a:fillRect/>
          </a:stretch>
        </p:blipFill>
        <p:spPr bwMode="auto">
          <a:xfrm>
            <a:off x="533400" y="1295400"/>
            <a:ext cx="3519488" cy="4524375"/>
          </a:xfrm>
          <a:prstGeom prst="rect">
            <a:avLst/>
          </a:prstGeom>
          <a:noFill/>
          <a:ln w="9525">
            <a:noFill/>
            <a:miter lim="800000"/>
            <a:headEnd/>
            <a:tailEnd/>
          </a:ln>
        </p:spPr>
      </p:pic>
      <p:sp>
        <p:nvSpPr>
          <p:cNvPr id="14341" name="Rectangle 5"/>
          <p:cNvSpPr>
            <a:spLocks noChangeArrowheads="1"/>
          </p:cNvSpPr>
          <p:nvPr/>
        </p:nvSpPr>
        <p:spPr bwMode="auto">
          <a:xfrm>
            <a:off x="4343400" y="3278088"/>
            <a:ext cx="4800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 Just before opening her parachute a skydiver of mass 50 kg reaches terminal velocity. Calculate the force of air resistance.</a:t>
            </a:r>
            <a:endParaRPr kumimoji="0" lang="en-US" sz="2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1143000"/>
          </a:xfrm>
        </p:spPr>
        <p:txBody>
          <a:bodyPr/>
          <a:lstStyle/>
          <a:p>
            <a:pPr eaLnBrk="1" hangingPunct="1"/>
            <a:r>
              <a:rPr lang="en-US" smtClean="0"/>
              <a:t>Motion of Connected Objects</a:t>
            </a:r>
          </a:p>
        </p:txBody>
      </p:sp>
      <p:pic>
        <p:nvPicPr>
          <p:cNvPr id="15363" name="Picture 4" descr="c:\Documents and Settings\Mike O'Hanlon\Desktop\griffth\chapt04\art_library\color_art_library\04_18.jpg"/>
          <p:cNvPicPr>
            <a:picLocks noChangeAspect="1" noChangeArrowheads="1"/>
          </p:cNvPicPr>
          <p:nvPr/>
        </p:nvPicPr>
        <p:blipFill>
          <a:blip r:embed="rId2" cstate="print"/>
          <a:srcRect/>
          <a:stretch>
            <a:fillRect/>
          </a:stretch>
        </p:blipFill>
        <p:spPr bwMode="auto">
          <a:xfrm>
            <a:off x="0" y="990600"/>
            <a:ext cx="9144000" cy="2571750"/>
          </a:xfrm>
          <a:prstGeom prst="rect">
            <a:avLst/>
          </a:prstGeom>
          <a:noFill/>
          <a:ln w="9525">
            <a:noFill/>
            <a:miter lim="800000"/>
            <a:headEnd/>
            <a:tailEnd/>
          </a:ln>
        </p:spPr>
      </p:pic>
      <p:sp>
        <p:nvSpPr>
          <p:cNvPr id="15364" name="Rectangle 3"/>
          <p:cNvSpPr>
            <a:spLocks noChangeArrowheads="1"/>
          </p:cNvSpPr>
          <p:nvPr/>
        </p:nvSpPr>
        <p:spPr bwMode="auto">
          <a:xfrm>
            <a:off x="2057400" y="1066800"/>
            <a:ext cx="1468438" cy="830263"/>
          </a:xfrm>
          <a:prstGeom prst="rect">
            <a:avLst/>
          </a:prstGeom>
          <a:noFill/>
          <a:ln w="9525">
            <a:noFill/>
            <a:miter lim="800000"/>
            <a:headEnd/>
            <a:tailEnd/>
          </a:ln>
        </p:spPr>
        <p:txBody>
          <a:bodyPr>
            <a:spAutoFit/>
          </a:bodyPr>
          <a:lstStyle/>
          <a:p>
            <a:r>
              <a:rPr lang="en-US"/>
              <a:t>m</a:t>
            </a:r>
            <a:r>
              <a:rPr lang="en-US" baseline="-25000"/>
              <a:t>1</a:t>
            </a:r>
            <a:r>
              <a:rPr lang="en-US"/>
              <a:t>= 10 kg</a:t>
            </a:r>
          </a:p>
          <a:p>
            <a:r>
              <a:rPr lang="en-US"/>
              <a:t>m</a:t>
            </a:r>
            <a:r>
              <a:rPr lang="en-US" baseline="-25000"/>
              <a:t>2</a:t>
            </a:r>
            <a:r>
              <a:rPr lang="en-US"/>
              <a:t>= 8 kg </a:t>
            </a:r>
          </a:p>
        </p:txBody>
      </p:sp>
      <p:sp>
        <p:nvSpPr>
          <p:cNvPr id="15365" name="TextBox 4"/>
          <p:cNvSpPr txBox="1">
            <a:spLocks noChangeArrowheads="1"/>
          </p:cNvSpPr>
          <p:nvPr/>
        </p:nvSpPr>
        <p:spPr bwMode="auto">
          <a:xfrm>
            <a:off x="228600" y="3810000"/>
            <a:ext cx="5867400" cy="830263"/>
          </a:xfrm>
          <a:prstGeom prst="rect">
            <a:avLst/>
          </a:prstGeom>
          <a:noFill/>
          <a:ln w="9525">
            <a:noFill/>
            <a:miter lim="800000"/>
            <a:headEnd/>
            <a:tailEnd/>
          </a:ln>
        </p:spPr>
        <p:txBody>
          <a:bodyPr>
            <a:spAutoFit/>
          </a:bodyPr>
          <a:lstStyle/>
          <a:p>
            <a:pPr marL="457200" indent="-457200">
              <a:buFontTx/>
              <a:buAutoNum type="alphaLcPeriod"/>
            </a:pPr>
            <a:r>
              <a:rPr lang="en-US"/>
              <a:t>What is the acceleration of the two carts?</a:t>
            </a:r>
          </a:p>
          <a:p>
            <a:pPr marL="457200" indent="-457200">
              <a:buFontTx/>
              <a:buAutoNum type="alphaLcPeriod"/>
            </a:pPr>
            <a:r>
              <a:rPr lang="en-US"/>
              <a:t>What is the net force acting on each cart?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Aristotle (384-322 B.C) </a:t>
            </a:r>
          </a:p>
        </p:txBody>
      </p:sp>
      <p:sp>
        <p:nvSpPr>
          <p:cNvPr id="3075" name="Rectangle 3"/>
          <p:cNvSpPr>
            <a:spLocks noGrp="1" noChangeArrowheads="1"/>
          </p:cNvSpPr>
          <p:nvPr>
            <p:ph type="body" idx="1"/>
          </p:nvPr>
        </p:nvSpPr>
        <p:spPr/>
        <p:txBody>
          <a:bodyPr/>
          <a:lstStyle/>
          <a:p>
            <a:pPr eaLnBrk="1" hangingPunct="1"/>
            <a:r>
              <a:rPr lang="en-US" smtClean="0"/>
              <a:t>Believed that a force had to act for an object to move.</a:t>
            </a:r>
          </a:p>
          <a:p>
            <a:pPr eaLnBrk="1" hangingPunct="1"/>
            <a:r>
              <a:rPr lang="en-US" smtClean="0"/>
              <a:t>Did not distinguish acceleration from velocity.</a:t>
            </a:r>
          </a:p>
          <a:p>
            <a:pPr eaLnBrk="1" hangingPunct="1"/>
            <a:r>
              <a:rPr lang="en-US" smtClean="0"/>
              <a:t>Believed that a heavy object would fall more quickly than a lighter object.</a:t>
            </a:r>
          </a:p>
          <a:p>
            <a:pPr eaLnBrk="1" hangingPunct="1"/>
            <a:r>
              <a:rPr lang="en-US" smtClean="0"/>
              <a:t>Earth-centered model of the solar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Galileo Galilei (1564-1642)</a:t>
            </a:r>
            <a:br>
              <a:rPr lang="en-US" smtClean="0"/>
            </a:br>
            <a:endParaRPr lang="en-US" smtClean="0"/>
          </a:p>
        </p:txBody>
      </p:sp>
      <p:sp>
        <p:nvSpPr>
          <p:cNvPr id="4099" name="Rectangle 3"/>
          <p:cNvSpPr>
            <a:spLocks noGrp="1" noChangeArrowheads="1"/>
          </p:cNvSpPr>
          <p:nvPr>
            <p:ph type="body" idx="1"/>
          </p:nvPr>
        </p:nvSpPr>
        <p:spPr/>
        <p:txBody>
          <a:bodyPr/>
          <a:lstStyle/>
          <a:p>
            <a:pPr eaLnBrk="1" hangingPunct="1">
              <a:lnSpc>
                <a:spcPct val="90000"/>
              </a:lnSpc>
            </a:pPr>
            <a:r>
              <a:rPr lang="en-US" smtClean="0"/>
              <a:t>Advocated Copernicus’s Sun-centered model of the solar system.</a:t>
            </a:r>
          </a:p>
          <a:p>
            <a:pPr eaLnBrk="1" hangingPunct="1">
              <a:lnSpc>
                <a:spcPct val="90000"/>
              </a:lnSpc>
            </a:pPr>
            <a:r>
              <a:rPr lang="en-US" smtClean="0"/>
              <a:t>Showed that heavy and light objects fell at the same rate.</a:t>
            </a:r>
          </a:p>
          <a:p>
            <a:pPr eaLnBrk="1" hangingPunct="1">
              <a:lnSpc>
                <a:spcPct val="90000"/>
              </a:lnSpc>
            </a:pPr>
            <a:r>
              <a:rPr lang="en-US" smtClean="0"/>
              <a:t>Argued that no force is required to maintain motion. </a:t>
            </a:r>
          </a:p>
          <a:p>
            <a:pPr eaLnBrk="1" hangingPunct="1">
              <a:lnSpc>
                <a:spcPct val="90000"/>
              </a:lnSpc>
            </a:pPr>
            <a:r>
              <a:rPr lang="en-US" smtClean="0"/>
              <a:t>Developed mathematical description of motion.</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Isaac Newton (1642-1727)</a:t>
            </a:r>
            <a:br>
              <a:rPr lang="en-US" smtClean="0"/>
            </a:br>
            <a:endParaRPr lang="en-US" smtClean="0"/>
          </a:p>
        </p:txBody>
      </p:sp>
      <p:sp>
        <p:nvSpPr>
          <p:cNvPr id="5123" name="Rectangle 3"/>
          <p:cNvSpPr>
            <a:spLocks noGrp="1" noChangeArrowheads="1"/>
          </p:cNvSpPr>
          <p:nvPr>
            <p:ph type="body" idx="1"/>
          </p:nvPr>
        </p:nvSpPr>
        <p:spPr/>
        <p:txBody>
          <a:bodyPr/>
          <a:lstStyle/>
          <a:p>
            <a:pPr eaLnBrk="1" hangingPunct="1"/>
            <a:r>
              <a:rPr lang="en-US" smtClean="0"/>
              <a:t>Laws of motion, can be used to analyze motion of ordinary objects. </a:t>
            </a:r>
          </a:p>
          <a:p>
            <a:pPr eaLnBrk="1" hangingPunct="1"/>
            <a:r>
              <a:rPr lang="en-US" smtClean="0"/>
              <a:t>Not valid for speeds close to the speed of light. Need to use the theory of relativity.</a:t>
            </a:r>
          </a:p>
          <a:p>
            <a:pPr eaLnBrk="1" hangingPunct="1"/>
            <a:r>
              <a:rPr lang="en-US" smtClean="0"/>
              <a:t>Not valid for atomic sized particles. Need to use quantum mechanics.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7772400" cy="1143000"/>
          </a:xfrm>
        </p:spPr>
        <p:txBody>
          <a:bodyPr/>
          <a:lstStyle/>
          <a:p>
            <a:pPr eaLnBrk="1" hangingPunct="1"/>
            <a:r>
              <a:rPr lang="en-US" smtClean="0"/>
              <a:t>Newton’s First Law of Motion</a:t>
            </a:r>
          </a:p>
        </p:txBody>
      </p:sp>
      <p:pic>
        <p:nvPicPr>
          <p:cNvPr id="6147" name="Picture 4" descr="c:\Documents and Settings\Mike O'Hanlon\Desktop\griffth\chapt04\art_library\color_art_library\04_04.jpg"/>
          <p:cNvPicPr>
            <a:picLocks noChangeAspect="1" noChangeArrowheads="1"/>
          </p:cNvPicPr>
          <p:nvPr/>
        </p:nvPicPr>
        <p:blipFill>
          <a:blip r:embed="rId2" cstate="print"/>
          <a:srcRect/>
          <a:stretch>
            <a:fillRect/>
          </a:stretch>
        </p:blipFill>
        <p:spPr bwMode="auto">
          <a:xfrm>
            <a:off x="228600" y="1295400"/>
            <a:ext cx="6045200" cy="4905375"/>
          </a:xfrm>
          <a:prstGeom prst="rect">
            <a:avLst/>
          </a:prstGeom>
          <a:noFill/>
          <a:ln w="9525">
            <a:noFill/>
            <a:miter lim="800000"/>
            <a:headEnd/>
            <a:tailEnd/>
          </a:ln>
        </p:spPr>
      </p:pic>
      <p:sp>
        <p:nvSpPr>
          <p:cNvPr id="6148" name="Rectangle 5"/>
          <p:cNvSpPr>
            <a:spLocks noChangeArrowheads="1"/>
          </p:cNvSpPr>
          <p:nvPr/>
        </p:nvSpPr>
        <p:spPr bwMode="auto">
          <a:xfrm>
            <a:off x="5029200" y="1676400"/>
            <a:ext cx="4114800" cy="1938338"/>
          </a:xfrm>
          <a:prstGeom prst="rect">
            <a:avLst/>
          </a:prstGeom>
          <a:noFill/>
          <a:ln w="9525">
            <a:noFill/>
            <a:miter lim="800000"/>
            <a:headEnd/>
            <a:tailEnd/>
          </a:ln>
        </p:spPr>
        <p:txBody>
          <a:bodyPr>
            <a:spAutoFit/>
          </a:bodyPr>
          <a:lstStyle/>
          <a:p>
            <a:pPr>
              <a:spcBef>
                <a:spcPct val="50000"/>
              </a:spcBef>
            </a:pPr>
            <a:r>
              <a:rPr lang="en-US"/>
              <a:t>An object remains in a state of rest or in a state of motion at a constant speed along a straight line, unless it is compelled to change that state by a net force. </a:t>
            </a:r>
          </a:p>
        </p:txBody>
      </p:sp>
      <p:pic>
        <p:nvPicPr>
          <p:cNvPr id="6149" name="Picture 4" descr="c:\Documents and Settings\Mike O'Hanlon\Desktop\griffth\chapt04\art_library\color_art_library\epb04_01.jpg"/>
          <p:cNvPicPr>
            <a:picLocks noChangeAspect="1" noChangeArrowheads="1"/>
          </p:cNvPicPr>
          <p:nvPr/>
        </p:nvPicPr>
        <p:blipFill>
          <a:blip r:embed="rId3" cstate="print"/>
          <a:srcRect/>
          <a:stretch>
            <a:fillRect/>
          </a:stretch>
        </p:blipFill>
        <p:spPr bwMode="auto">
          <a:xfrm>
            <a:off x="5978525" y="4114800"/>
            <a:ext cx="301307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fade">
                                      <p:cBhvr>
                                        <p:cTn id="12" dur="2000"/>
                                        <p:tgtEl>
                                          <p:spTgt spid="6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pPr eaLnBrk="1" hangingPunct="1"/>
            <a:r>
              <a:rPr lang="en-US" sz="3600" b="1" smtClean="0">
                <a:solidFill>
                  <a:srgbClr val="009999"/>
                </a:solidFill>
                <a:latin typeface="Arial" charset="0"/>
                <a:cs typeface="Arial" charset="0"/>
              </a:rPr>
              <a:t>Newton's Second Law of Motion</a:t>
            </a:r>
            <a:r>
              <a:rPr lang="en-US" sz="3600" b="1" smtClean="0">
                <a:solidFill>
                  <a:srgbClr val="000000"/>
                </a:solidFill>
                <a:latin typeface="Arial" charset="0"/>
                <a:cs typeface="Arial" charset="0"/>
              </a:rPr>
              <a:t> </a:t>
            </a:r>
            <a:r>
              <a:rPr lang="en-US" b="1" smtClean="0">
                <a:solidFill>
                  <a:srgbClr val="000000"/>
                </a:solidFill>
                <a:latin typeface="Arial" charset="0"/>
                <a:cs typeface="Arial" charset="0"/>
              </a:rPr>
              <a:t/>
            </a:r>
            <a:br>
              <a:rPr lang="en-US" b="1" smtClean="0">
                <a:solidFill>
                  <a:srgbClr val="000000"/>
                </a:solidFill>
                <a:latin typeface="Arial" charset="0"/>
                <a:cs typeface="Arial" charset="0"/>
              </a:rPr>
            </a:br>
            <a:endParaRPr lang="en-US" b="1" smtClean="0">
              <a:solidFill>
                <a:srgbClr val="000000"/>
              </a:solidFill>
              <a:latin typeface="Arial" charset="0"/>
              <a:cs typeface="Arial" charset="0"/>
            </a:endParaRPr>
          </a:p>
        </p:txBody>
      </p:sp>
      <p:sp>
        <p:nvSpPr>
          <p:cNvPr id="7171" name="Rectangle 6"/>
          <p:cNvSpPr>
            <a:spLocks noChangeArrowheads="1"/>
          </p:cNvSpPr>
          <p:nvPr/>
        </p:nvSpPr>
        <p:spPr bwMode="auto">
          <a:xfrm>
            <a:off x="4572000" y="990600"/>
            <a:ext cx="4572000" cy="3416300"/>
          </a:xfrm>
          <a:prstGeom prst="rect">
            <a:avLst/>
          </a:prstGeom>
          <a:noFill/>
          <a:ln w="9525">
            <a:noFill/>
            <a:miter lim="800000"/>
            <a:headEnd/>
            <a:tailEnd/>
          </a:ln>
        </p:spPr>
        <p:txBody>
          <a:bodyPr>
            <a:spAutoFit/>
          </a:bodyPr>
          <a:lstStyle/>
          <a:p>
            <a:r>
              <a:rPr lang="en-US"/>
              <a:t>When a net external force </a:t>
            </a:r>
            <a:r>
              <a:rPr lang="en-US" b="1"/>
              <a:t>F</a:t>
            </a:r>
            <a:r>
              <a:rPr lang="en-US"/>
              <a:t> acts on an object of mass </a:t>
            </a:r>
            <a:r>
              <a:rPr lang="en-US" i="1"/>
              <a:t>m</a:t>
            </a:r>
            <a:r>
              <a:rPr lang="en-US"/>
              <a:t>, the acceleration </a:t>
            </a:r>
            <a:r>
              <a:rPr lang="en-US" b="1"/>
              <a:t>a</a:t>
            </a:r>
            <a:r>
              <a:rPr lang="en-US"/>
              <a:t> that results is directly proportional to the net force and has a magnitude that is inversely proportional to the mass. The direction of the acceleration is the same as the direction of the net force. </a:t>
            </a:r>
          </a:p>
        </p:txBody>
      </p:sp>
      <p:pic>
        <p:nvPicPr>
          <p:cNvPr id="7172" name="Picture 4" descr="c:\Documents and Settings\Mike O'Hanlon\Desktop\griffth\chapt04\art_library\color_art_library\04_05.jpg"/>
          <p:cNvPicPr>
            <a:picLocks noChangeAspect="1" noChangeArrowheads="1"/>
          </p:cNvPicPr>
          <p:nvPr/>
        </p:nvPicPr>
        <p:blipFill>
          <a:blip r:embed="rId2" cstate="print"/>
          <a:srcRect/>
          <a:stretch>
            <a:fillRect/>
          </a:stretch>
        </p:blipFill>
        <p:spPr bwMode="auto">
          <a:xfrm>
            <a:off x="0" y="914400"/>
            <a:ext cx="4435475" cy="4540250"/>
          </a:xfrm>
          <a:prstGeom prst="rect">
            <a:avLst/>
          </a:prstGeom>
          <a:noFill/>
          <a:ln w="9525">
            <a:noFill/>
            <a:miter lim="800000"/>
            <a:headEnd/>
            <a:tailEnd/>
          </a:ln>
        </p:spPr>
      </p:pic>
      <p:sp>
        <p:nvSpPr>
          <p:cNvPr id="7173" name="Rectangle 10"/>
          <p:cNvSpPr>
            <a:spLocks noChangeArrowheads="1"/>
          </p:cNvSpPr>
          <p:nvPr/>
        </p:nvSpPr>
        <p:spPr bwMode="auto">
          <a:xfrm>
            <a:off x="3124200" y="6096000"/>
            <a:ext cx="6019800" cy="461963"/>
          </a:xfrm>
          <a:prstGeom prst="rect">
            <a:avLst/>
          </a:prstGeom>
          <a:noFill/>
          <a:ln w="9525">
            <a:noFill/>
            <a:miter lim="800000"/>
            <a:headEnd/>
            <a:tailEnd/>
          </a:ln>
        </p:spPr>
        <p:txBody>
          <a:bodyPr>
            <a:spAutoFit/>
          </a:bodyPr>
          <a:lstStyle/>
          <a:p>
            <a:pPr>
              <a:spcBef>
                <a:spcPct val="50000"/>
              </a:spcBef>
            </a:pPr>
            <a:r>
              <a:rPr lang="en-US" b="1" i="1"/>
              <a:t>SI Unit of Force:        </a:t>
            </a:r>
            <a:r>
              <a:rPr lang="en-US"/>
              <a:t>kg · m/s</a:t>
            </a:r>
            <a:r>
              <a:rPr lang="en-US" baseline="30000"/>
              <a:t>2</a:t>
            </a:r>
            <a:r>
              <a:rPr lang="en-US"/>
              <a:t> = newton (N)</a:t>
            </a:r>
          </a:p>
        </p:txBody>
      </p:sp>
      <p:sp>
        <p:nvSpPr>
          <p:cNvPr id="717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717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1682750" cy="1143000"/>
          </a:xfrm>
          <a:prstGeom prst="rect">
            <a:avLst/>
          </a:prstGeom>
          <a:noFill/>
          <a:ln w="9525">
            <a:noFill/>
            <a:miter lim="800000"/>
            <a:headEnd/>
            <a:tailEnd/>
          </a:ln>
        </p:spPr>
      </p:pic>
      <p:sp>
        <p:nvSpPr>
          <p:cNvPr id="717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7177"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32375" y="5029200"/>
            <a:ext cx="2767013"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20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fade">
                                      <p:cBhvr>
                                        <p:cTn id="22" dur="2000"/>
                                        <p:tgtEl>
                                          <p:spTgt spid="71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3">
                                            <p:txEl>
                                              <p:pRg st="0" end="0"/>
                                            </p:txEl>
                                          </p:spTgt>
                                        </p:tgtEl>
                                        <p:attrNameLst>
                                          <p:attrName>style.visibility</p:attrName>
                                        </p:attrNameLst>
                                      </p:cBhvr>
                                      <p:to>
                                        <p:strVal val="visible"/>
                                      </p:to>
                                    </p:set>
                                    <p:animEffect transition="in" filter="fade">
                                      <p:cBhvr>
                                        <p:cTn id="27" dur="20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How do forces add?</a:t>
            </a:r>
          </a:p>
        </p:txBody>
      </p:sp>
      <p:pic>
        <p:nvPicPr>
          <p:cNvPr id="8195" name="Picture 4" descr="c:\Documents and Settings\Mike O'Hanlon\Desktop\griffth\chapt04\art_library\color_art_library\04_p077b.jpg"/>
          <p:cNvPicPr>
            <a:picLocks noChangeAspect="1" noChangeArrowheads="1"/>
          </p:cNvPicPr>
          <p:nvPr/>
        </p:nvPicPr>
        <p:blipFill>
          <a:blip r:embed="rId2" cstate="print"/>
          <a:srcRect/>
          <a:stretch>
            <a:fillRect/>
          </a:stretch>
        </p:blipFill>
        <p:spPr bwMode="auto">
          <a:xfrm>
            <a:off x="68263" y="2335213"/>
            <a:ext cx="9009062" cy="218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7772400" cy="1143000"/>
          </a:xfrm>
        </p:spPr>
        <p:txBody>
          <a:bodyPr/>
          <a:lstStyle/>
          <a:p>
            <a:pPr eaLnBrk="1" hangingPunct="1"/>
            <a:r>
              <a:rPr lang="en-US" smtClean="0"/>
              <a:t>Mass and Weight</a:t>
            </a:r>
          </a:p>
        </p:txBody>
      </p:sp>
      <p:sp>
        <p:nvSpPr>
          <p:cNvPr id="9219" name="Rectangle 3"/>
          <p:cNvSpPr>
            <a:spLocks noGrp="1" noChangeArrowheads="1"/>
          </p:cNvSpPr>
          <p:nvPr>
            <p:ph type="body" idx="1"/>
          </p:nvPr>
        </p:nvSpPr>
        <p:spPr>
          <a:xfrm>
            <a:off x="609600" y="1371600"/>
            <a:ext cx="7772400" cy="4114800"/>
          </a:xfrm>
        </p:spPr>
        <p:txBody>
          <a:bodyPr/>
          <a:lstStyle/>
          <a:p>
            <a:pPr eaLnBrk="1" hangingPunct="1">
              <a:spcBef>
                <a:spcPct val="50000"/>
              </a:spcBef>
              <a:buFontTx/>
              <a:buNone/>
            </a:pPr>
            <a:r>
              <a:rPr lang="en-US" sz="2400" smtClean="0"/>
              <a:t>The </a:t>
            </a:r>
            <a:r>
              <a:rPr lang="en-US" sz="2400" smtClean="0">
                <a:solidFill>
                  <a:srgbClr val="009900"/>
                </a:solidFill>
              </a:rPr>
              <a:t>weight</a:t>
            </a:r>
            <a:r>
              <a:rPr lang="en-US" sz="2400" smtClean="0"/>
              <a:t> of an object on the earth is the </a:t>
            </a:r>
            <a:r>
              <a:rPr lang="en-US" sz="2400" smtClean="0">
                <a:solidFill>
                  <a:srgbClr val="009900"/>
                </a:solidFill>
              </a:rPr>
              <a:t>gravitational</a:t>
            </a:r>
            <a:r>
              <a:rPr lang="en-US" sz="2400" smtClean="0"/>
              <a:t> </a:t>
            </a:r>
            <a:r>
              <a:rPr lang="en-US" sz="2400" smtClean="0">
                <a:solidFill>
                  <a:srgbClr val="009900"/>
                </a:solidFill>
              </a:rPr>
              <a:t>force</a:t>
            </a:r>
            <a:r>
              <a:rPr lang="en-US" sz="2400" smtClean="0"/>
              <a:t> that the earth exerts on the object. The weight always acts downward, toward the center of the earth. On another astronomical body, the weight is the gravitational force exerted on the object by that body.</a:t>
            </a:r>
          </a:p>
          <a:p>
            <a:pPr eaLnBrk="1" hangingPunct="1">
              <a:spcBef>
                <a:spcPct val="50000"/>
              </a:spcBef>
              <a:buFontTx/>
              <a:buNone/>
            </a:pPr>
            <a:r>
              <a:rPr lang="en-US" sz="2400" smtClean="0"/>
              <a:t>Weight = Mass x Gravity </a:t>
            </a:r>
          </a:p>
          <a:p>
            <a:pPr eaLnBrk="1" hangingPunct="1">
              <a:spcBef>
                <a:spcPct val="50000"/>
              </a:spcBef>
              <a:buFontTx/>
              <a:buNone/>
            </a:pPr>
            <a:r>
              <a:rPr lang="en-US" sz="2400" b="1" i="1" smtClean="0"/>
              <a:t>SI Unit of Weight:</a:t>
            </a:r>
            <a:r>
              <a:rPr lang="en-US" sz="2400" smtClean="0"/>
              <a:t> : newton (N)</a:t>
            </a:r>
          </a:p>
          <a:p>
            <a:pPr eaLnBrk="1" hangingPunct="1">
              <a:spcBef>
                <a:spcPct val="50000"/>
              </a:spcBef>
              <a:buFontTx/>
              <a:buNone/>
            </a:pPr>
            <a:r>
              <a:rPr lang="en-US" sz="2400" smtClean="0"/>
              <a:t>Ex: How much one may weigh in moon?</a:t>
            </a:r>
          </a:p>
          <a:p>
            <a:pPr eaLnBrk="1" hangingPunct="1">
              <a:spcBef>
                <a:spcPct val="50000"/>
              </a:spcBef>
              <a:buFontTx/>
              <a:buNone/>
            </a:pPr>
            <a:endParaRPr lang="en-US" sz="2400"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Why is the gravitational acceleration is independent of mass?</a:t>
            </a:r>
          </a:p>
        </p:txBody>
      </p:sp>
      <p:pic>
        <p:nvPicPr>
          <p:cNvPr id="10243" name="Picture 5"/>
          <p:cNvPicPr>
            <a:picLocks noChangeAspect="1" noChangeArrowheads="1"/>
          </p:cNvPicPr>
          <p:nvPr/>
        </p:nvPicPr>
        <p:blipFill>
          <a:blip r:embed="rId2" cstate="print"/>
          <a:srcRect/>
          <a:stretch>
            <a:fillRect/>
          </a:stretch>
        </p:blipFill>
        <p:spPr bwMode="auto">
          <a:xfrm>
            <a:off x="228600" y="2590800"/>
            <a:ext cx="1657350" cy="2857500"/>
          </a:xfrm>
          <a:prstGeom prst="rect">
            <a:avLst/>
          </a:prstGeom>
          <a:noFill/>
          <a:ln w="9525">
            <a:noFill/>
            <a:miter lim="800000"/>
            <a:headEnd/>
            <a:tailEnd/>
          </a:ln>
        </p:spPr>
      </p:pic>
      <p:pic>
        <p:nvPicPr>
          <p:cNvPr id="10244" name="Picture 6"/>
          <p:cNvPicPr>
            <a:picLocks noChangeAspect="1" noChangeArrowheads="1"/>
          </p:cNvPicPr>
          <p:nvPr/>
        </p:nvPicPr>
        <p:blipFill>
          <a:blip r:embed="rId3" cstate="print"/>
          <a:srcRect/>
          <a:stretch>
            <a:fillRect/>
          </a:stretch>
        </p:blipFill>
        <p:spPr bwMode="auto">
          <a:xfrm>
            <a:off x="1905000" y="1828800"/>
            <a:ext cx="183832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259</TotalTime>
  <Words>510</Words>
  <Application>Microsoft Office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Times New Roman</vt:lpstr>
      <vt:lpstr>Arial</vt:lpstr>
      <vt:lpstr>Calibri</vt:lpstr>
      <vt:lpstr>Default Design</vt:lpstr>
      <vt:lpstr>CH-4: Newton’s Laws: Explaining Motion </vt:lpstr>
      <vt:lpstr>Aristotle (384-322 B.C) </vt:lpstr>
      <vt:lpstr>Galileo Galilei (1564-1642) </vt:lpstr>
      <vt:lpstr>Isaac Newton (1642-1727) </vt:lpstr>
      <vt:lpstr>Newton’s First Law of Motion</vt:lpstr>
      <vt:lpstr>Newton's Second Law of Motion  </vt:lpstr>
      <vt:lpstr>How do forces add?</vt:lpstr>
      <vt:lpstr>Mass and Weight</vt:lpstr>
      <vt:lpstr>Why is the gravitational acceleration is independent of mass?</vt:lpstr>
      <vt:lpstr>Newton’s Third Law</vt:lpstr>
      <vt:lpstr> Examples of Newton's 3rd Law  </vt:lpstr>
      <vt:lpstr>Identifying Forces</vt:lpstr>
      <vt:lpstr>Does a sky diver continue to accelerate? </vt:lpstr>
      <vt:lpstr>Motion of Connected Objects</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cp:lastModifiedBy>
  <cp:revision>24</cp:revision>
  <dcterms:created xsi:type="dcterms:W3CDTF">2004-02-03T03:10:12Z</dcterms:created>
  <dcterms:modified xsi:type="dcterms:W3CDTF">2012-05-24T01:56:22Z</dcterms:modified>
</cp:coreProperties>
</file>