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0" r:id="rId4"/>
    <p:sldId id="294" r:id="rId5"/>
    <p:sldId id="292" r:id="rId6"/>
    <p:sldId id="261" r:id="rId7"/>
    <p:sldId id="262" r:id="rId8"/>
    <p:sldId id="271" r:id="rId9"/>
    <p:sldId id="273" r:id="rId10"/>
    <p:sldId id="269" r:id="rId11"/>
    <p:sldId id="268" r:id="rId12"/>
    <p:sldId id="275" r:id="rId13"/>
    <p:sldId id="266" r:id="rId14"/>
    <p:sldId id="274" r:id="rId15"/>
    <p:sldId id="276" r:id="rId16"/>
    <p:sldId id="296" r:id="rId17"/>
    <p:sldId id="290" r:id="rId18"/>
    <p:sldId id="298" r:id="rId19"/>
    <p:sldId id="300" r:id="rId20"/>
    <p:sldId id="278" r:id="rId21"/>
    <p:sldId id="302" r:id="rId22"/>
    <p:sldId id="303" r:id="rId23"/>
    <p:sldId id="304" r:id="rId24"/>
    <p:sldId id="28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CC23963-76E1-4754-82AB-46FADEABFC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C2FB1-26CB-4138-BA35-4A5D78D4DD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B52FD9-417A-4D9D-8522-C52637D5CB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D7488-402A-48C4-97D5-DC9C1589AB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45EC8-CFF4-4104-AB5D-7A3EF68854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5D11D9-F944-48E6-9A80-EF989AE0D5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292B33-685D-4983-BE06-A224918EC5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BE1607-8749-409F-9AF3-2862B3761B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EE2B79-DDE4-435A-8A63-218A72EF83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2520AA-6658-4479-BC30-792BF86D3A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A28489-C33B-4B26-A376-B47A06318F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845063-04C0-42E5-9577-E61A4093D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B379B1-3CC3-4EB2-B181-B0A2AF6A21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74638"/>
            <a:ext cx="8534400" cy="1143000"/>
          </a:xfrm>
        </p:spPr>
        <p:txBody>
          <a:bodyPr/>
          <a:lstStyle/>
          <a:p>
            <a:pPr eaLnBrk="1" hangingPunct="1"/>
            <a:r>
              <a:rPr lang="en-US" smtClean="0"/>
              <a:t>Magnets and Electromagnetism</a:t>
            </a:r>
          </a:p>
        </p:txBody>
      </p:sp>
      <p:sp>
        <p:nvSpPr>
          <p:cNvPr id="5123" name="Text Box 6"/>
          <p:cNvSpPr txBox="1">
            <a:spLocks noChangeArrowheads="1"/>
          </p:cNvSpPr>
          <p:nvPr/>
        </p:nvSpPr>
        <p:spPr bwMode="auto">
          <a:xfrm>
            <a:off x="914400" y="1752600"/>
            <a:ext cx="7086600" cy="3346450"/>
          </a:xfrm>
          <a:prstGeom prst="rect">
            <a:avLst/>
          </a:prstGeom>
          <a:noFill/>
          <a:ln w="9525">
            <a:noFill/>
            <a:miter lim="800000"/>
            <a:headEnd/>
            <a:tailEnd/>
          </a:ln>
        </p:spPr>
        <p:txBody>
          <a:bodyPr>
            <a:spAutoFit/>
          </a:bodyPr>
          <a:lstStyle/>
          <a:p>
            <a:pPr marL="342900" indent="-342900" algn="ctr">
              <a:spcBef>
                <a:spcPct val="50000"/>
              </a:spcBef>
            </a:pPr>
            <a:r>
              <a:rPr lang="en-US" sz="2400"/>
              <a:t>Chapter Outline</a:t>
            </a:r>
          </a:p>
          <a:p>
            <a:pPr marL="342900" indent="-342900">
              <a:spcBef>
                <a:spcPct val="50000"/>
              </a:spcBef>
              <a:buFontTx/>
              <a:buAutoNum type="arabicPeriod"/>
            </a:pPr>
            <a:r>
              <a:rPr lang="en-US"/>
              <a:t>Magnets, magnetic poles, and magnetic force.</a:t>
            </a:r>
          </a:p>
          <a:p>
            <a:pPr marL="342900" indent="-342900">
              <a:spcBef>
                <a:spcPct val="50000"/>
              </a:spcBef>
              <a:buFontTx/>
              <a:buAutoNum type="arabicPeriod"/>
            </a:pPr>
            <a:r>
              <a:rPr lang="en-US"/>
              <a:t>Magnetic effects of electric current.</a:t>
            </a:r>
          </a:p>
          <a:p>
            <a:pPr marL="342900" indent="-342900">
              <a:spcBef>
                <a:spcPct val="50000"/>
              </a:spcBef>
              <a:buFontTx/>
              <a:buAutoNum type="arabicPeriod"/>
            </a:pPr>
            <a:r>
              <a:rPr lang="en-US"/>
              <a:t>Magnetic effects of current loops.</a:t>
            </a:r>
          </a:p>
          <a:p>
            <a:pPr marL="342900" indent="-342900">
              <a:spcBef>
                <a:spcPct val="50000"/>
              </a:spcBef>
              <a:buFontTx/>
              <a:buAutoNum type="arabicPeriod"/>
            </a:pPr>
            <a:r>
              <a:rPr lang="en-US"/>
              <a:t>Faraday’s law of electromagnetic induction.</a:t>
            </a:r>
          </a:p>
          <a:p>
            <a:pPr marL="342900" indent="-342900">
              <a:spcBef>
                <a:spcPct val="50000"/>
              </a:spcBef>
              <a:buFontTx/>
              <a:buAutoNum type="arabicPeriod"/>
            </a:pPr>
            <a:r>
              <a:rPr lang="en-US"/>
              <a:t>Lenz’s law.</a:t>
            </a:r>
          </a:p>
          <a:p>
            <a:pPr marL="342900" indent="-342900">
              <a:spcBef>
                <a:spcPct val="50000"/>
              </a:spcBef>
              <a:buFontTx/>
              <a:buAutoNum type="arabicPeriod"/>
            </a:pPr>
            <a:r>
              <a:rPr lang="en-US"/>
              <a:t>Generators.</a:t>
            </a:r>
          </a:p>
          <a:p>
            <a:pPr marL="342900" indent="-342900">
              <a:spcBef>
                <a:spcPct val="50000"/>
              </a:spcBef>
              <a:buFontTx/>
              <a:buAutoNum type="arabicPeriod"/>
            </a:pPr>
            <a:r>
              <a:rPr lang="en-US"/>
              <a:t>Transformers.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US" smtClean="0"/>
              <a:t>Current loop and Bar magnet</a:t>
            </a:r>
          </a:p>
        </p:txBody>
      </p:sp>
      <p:pic>
        <p:nvPicPr>
          <p:cNvPr id="14339" name="Picture 4" descr="14_14"/>
          <p:cNvPicPr>
            <a:picLocks noChangeAspect="1" noChangeArrowheads="1"/>
          </p:cNvPicPr>
          <p:nvPr>
            <p:ph sz="half" idx="1"/>
          </p:nvPr>
        </p:nvPicPr>
        <p:blipFill>
          <a:blip r:embed="rId2" cstate="print"/>
          <a:srcRect/>
          <a:stretch>
            <a:fillRect/>
          </a:stretch>
        </p:blipFill>
        <p:spPr>
          <a:xfrm>
            <a:off x="2362200" y="1752600"/>
            <a:ext cx="4038600" cy="1839913"/>
          </a:xfrm>
          <a:noFill/>
        </p:spPr>
      </p:pic>
      <p:sp>
        <p:nvSpPr>
          <p:cNvPr id="14340" name="Text Box 7"/>
          <p:cNvSpPr txBox="1">
            <a:spLocks noChangeArrowheads="1"/>
          </p:cNvSpPr>
          <p:nvPr/>
        </p:nvSpPr>
        <p:spPr bwMode="auto">
          <a:xfrm>
            <a:off x="609600" y="6096000"/>
            <a:ext cx="8077200" cy="366713"/>
          </a:xfrm>
          <a:prstGeom prst="rect">
            <a:avLst/>
          </a:prstGeom>
          <a:noFill/>
          <a:ln w="9525">
            <a:noFill/>
            <a:miter lim="800000"/>
            <a:headEnd/>
            <a:tailEnd/>
          </a:ln>
        </p:spPr>
        <p:txBody>
          <a:bodyPr>
            <a:spAutoFit/>
          </a:bodyPr>
          <a:lstStyle/>
          <a:p>
            <a:pPr>
              <a:spcBef>
                <a:spcPct val="50000"/>
              </a:spcBef>
            </a:pPr>
            <a:r>
              <a:rPr lang="en-US"/>
              <a:t>The magnetic fields are similar for a current loop and a bar magnet. </a:t>
            </a:r>
          </a:p>
        </p:txBody>
      </p:sp>
      <p:pic>
        <p:nvPicPr>
          <p:cNvPr id="14341" name="Picture 8" descr="14_p294c"/>
          <p:cNvPicPr>
            <a:picLocks noChangeAspect="1" noChangeArrowheads="1"/>
          </p:cNvPicPr>
          <p:nvPr>
            <p:ph sz="half" idx="2"/>
          </p:nvPr>
        </p:nvPicPr>
        <p:blipFill>
          <a:blip r:embed="rId3" cstate="print"/>
          <a:srcRect/>
          <a:stretch>
            <a:fillRect/>
          </a:stretch>
        </p:blipFill>
        <p:spPr>
          <a:xfrm>
            <a:off x="2286000" y="3962400"/>
            <a:ext cx="4038600" cy="16589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r>
              <a:rPr lang="en-US" smtClean="0"/>
              <a:t>Torque on a current loop </a:t>
            </a:r>
          </a:p>
        </p:txBody>
      </p:sp>
      <p:pic>
        <p:nvPicPr>
          <p:cNvPr id="15363" name="Picture 4" descr="14_15"/>
          <p:cNvPicPr>
            <a:picLocks noChangeAspect="1" noChangeArrowheads="1"/>
          </p:cNvPicPr>
          <p:nvPr>
            <p:ph idx="1"/>
          </p:nvPr>
        </p:nvPicPr>
        <p:blipFill>
          <a:blip r:embed="rId2" cstate="print"/>
          <a:srcRect/>
          <a:stretch>
            <a:fillRect/>
          </a:stretch>
        </p:blipFill>
        <p:spPr>
          <a:xfrm>
            <a:off x="2185988" y="1600200"/>
            <a:ext cx="4770437" cy="452596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smtClean="0"/>
              <a:t>DC Motor</a:t>
            </a:r>
          </a:p>
        </p:txBody>
      </p:sp>
      <p:pic>
        <p:nvPicPr>
          <p:cNvPr id="16387" name="Picture 4" descr="epb14_01"/>
          <p:cNvPicPr>
            <a:picLocks noChangeAspect="1" noChangeArrowheads="1"/>
          </p:cNvPicPr>
          <p:nvPr>
            <p:ph idx="1"/>
          </p:nvPr>
        </p:nvPicPr>
        <p:blipFill>
          <a:blip r:embed="rId2" cstate="print"/>
          <a:srcRect/>
          <a:stretch>
            <a:fillRect/>
          </a:stretch>
        </p:blipFill>
        <p:spPr>
          <a:xfrm>
            <a:off x="1600200" y="1524000"/>
            <a:ext cx="6019800" cy="47767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en-US" smtClean="0"/>
              <a:t>Analog Ammeter</a:t>
            </a:r>
          </a:p>
        </p:txBody>
      </p:sp>
      <p:pic>
        <p:nvPicPr>
          <p:cNvPr id="17411" name="Picture 4" descr="14_16"/>
          <p:cNvPicPr>
            <a:picLocks noChangeAspect="1" noChangeArrowheads="1"/>
          </p:cNvPicPr>
          <p:nvPr>
            <p:ph idx="1"/>
          </p:nvPr>
        </p:nvPicPr>
        <p:blipFill>
          <a:blip r:embed="rId2" cstate="print"/>
          <a:srcRect/>
          <a:stretch>
            <a:fillRect/>
          </a:stretch>
        </p:blipFill>
        <p:spPr>
          <a:xfrm>
            <a:off x="2332038" y="1600200"/>
            <a:ext cx="4479925" cy="45259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en-US" smtClean="0"/>
              <a:t>Electromagnet</a:t>
            </a:r>
          </a:p>
        </p:txBody>
      </p:sp>
      <p:pic>
        <p:nvPicPr>
          <p:cNvPr id="18435" name="Picture 4" descr="14_17"/>
          <p:cNvPicPr>
            <a:picLocks noChangeAspect="1" noChangeArrowheads="1"/>
          </p:cNvPicPr>
          <p:nvPr>
            <p:ph idx="1"/>
          </p:nvPr>
        </p:nvPicPr>
        <p:blipFill>
          <a:blip r:embed="rId2" cstate="print"/>
          <a:srcRect/>
          <a:stretch>
            <a:fillRect/>
          </a:stretch>
        </p:blipFill>
        <p:spPr>
          <a:xfrm>
            <a:off x="1749425" y="1600200"/>
            <a:ext cx="5643563" cy="452596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Faraday’s Law</a:t>
            </a:r>
          </a:p>
        </p:txBody>
      </p:sp>
      <p:pic>
        <p:nvPicPr>
          <p:cNvPr id="19459" name="Picture 4" descr="14_19"/>
          <p:cNvPicPr>
            <a:picLocks noChangeAspect="1" noChangeArrowheads="1"/>
          </p:cNvPicPr>
          <p:nvPr>
            <p:ph idx="1"/>
          </p:nvPr>
        </p:nvPicPr>
        <p:blipFill>
          <a:blip r:embed="rId2" cstate="print"/>
          <a:srcRect/>
          <a:stretch>
            <a:fillRect/>
          </a:stretch>
        </p:blipFill>
        <p:spPr>
          <a:xfrm>
            <a:off x="1233488" y="1741488"/>
            <a:ext cx="6675437" cy="424338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600" b="1" smtClean="0">
                <a:solidFill>
                  <a:srgbClr val="009999"/>
                </a:solidFill>
              </a:rPr>
              <a:t>Induced Emf and Induced Current </a:t>
            </a:r>
          </a:p>
        </p:txBody>
      </p:sp>
      <p:sp>
        <p:nvSpPr>
          <p:cNvPr id="1028" name="Text Box 3"/>
          <p:cNvSpPr txBox="1">
            <a:spLocks noChangeArrowheads="1"/>
          </p:cNvSpPr>
          <p:nvPr/>
        </p:nvSpPr>
        <p:spPr bwMode="auto">
          <a:xfrm>
            <a:off x="533400" y="4495800"/>
            <a:ext cx="8305800" cy="283051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When there is no relative motion between the coil of wire and the bar magnet, there is no </a:t>
            </a:r>
            <a:r>
              <a:rPr lang="en-US" sz="2400">
                <a:solidFill>
                  <a:srgbClr val="009900"/>
                </a:solidFill>
                <a:latin typeface="Times New Roman" pitchFamily="18" charset="0"/>
                <a:cs typeface="Times New Roman" pitchFamily="18" charset="0"/>
              </a:rPr>
              <a:t>current</a:t>
            </a:r>
            <a:r>
              <a:rPr lang="en-US" sz="2400">
                <a:solidFill>
                  <a:srgbClr val="000000"/>
                </a:solidFill>
                <a:latin typeface="Times New Roman" pitchFamily="18" charset="0"/>
                <a:cs typeface="Times New Roman" pitchFamily="18" charset="0"/>
              </a:rPr>
              <a:t> in the coil. (</a:t>
            </a:r>
            <a:r>
              <a:rPr lang="en-US" sz="2400" i="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A current is created in the coil when the magnet moves toward the coil. (</a:t>
            </a:r>
            <a:r>
              <a:rPr lang="en-US" sz="2400" i="1">
                <a:solidFill>
                  <a:srgbClr val="000000"/>
                </a:solidFill>
                <a:latin typeface="Times New Roman" pitchFamily="18" charset="0"/>
                <a:cs typeface="Times New Roman" pitchFamily="18" charset="0"/>
              </a:rPr>
              <a:t>c</a:t>
            </a:r>
            <a:r>
              <a:rPr lang="en-US" sz="2400">
                <a:solidFill>
                  <a:srgbClr val="000000"/>
                </a:solidFill>
                <a:latin typeface="Times New Roman" pitchFamily="18" charset="0"/>
                <a:cs typeface="Times New Roman" pitchFamily="18" charset="0"/>
              </a:rPr>
              <a:t>) A current also exists when the magnet moves away from the coil, but the direction of the current is opposite to that in ( b). </a:t>
            </a:r>
            <a:br>
              <a:rPr lang="en-US" sz="2400">
                <a:solidFill>
                  <a:srgbClr val="000000"/>
                </a:solidFill>
                <a:latin typeface="Times New Roman" pitchFamily="18" charset="0"/>
                <a:cs typeface="Times New Roman" pitchFamily="18" charset="0"/>
              </a:rPr>
            </a:br>
            <a:endParaRPr lang="en-US" sz="2400">
              <a:solidFill>
                <a:srgbClr val="000000"/>
              </a:solidFill>
              <a:latin typeface="Times New Roman" pitchFamily="18" charset="0"/>
              <a:cs typeface="Times New Roman" pitchFamily="18" charset="0"/>
            </a:endParaRPr>
          </a:p>
          <a:p>
            <a:pPr>
              <a:spcBef>
                <a:spcPct val="50000"/>
              </a:spcBef>
            </a:pPr>
            <a:endParaRPr lang="en-US" sz="2400">
              <a:latin typeface="Times New Roman" pitchFamily="18" charset="0"/>
            </a:endParaRPr>
          </a:p>
        </p:txBody>
      </p:sp>
      <p:graphicFrame>
        <p:nvGraphicFramePr>
          <p:cNvPr id="1026" name="Object 4"/>
          <p:cNvGraphicFramePr>
            <a:graphicFrameLocks noChangeAspect="1"/>
          </p:cNvGraphicFramePr>
          <p:nvPr/>
        </p:nvGraphicFramePr>
        <p:xfrm>
          <a:off x="1905000" y="2133600"/>
          <a:ext cx="5010150" cy="1638300"/>
        </p:xfrm>
        <a:graphic>
          <a:graphicData uri="http://schemas.openxmlformats.org/presentationml/2006/ole">
            <p:oleObj spid="_x0000_s1026" name="Bitmap Image" r:id="rId3" imgW="5009524" imgH="1638529" progId="Paint.Picture">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mtClean="0"/>
              <a:t>Faraday’s law</a:t>
            </a:r>
          </a:p>
        </p:txBody>
      </p:sp>
      <p:pic>
        <p:nvPicPr>
          <p:cNvPr id="20483" name="Picture 4" descr="14_p294d"/>
          <p:cNvPicPr>
            <a:picLocks noChangeAspect="1" noChangeArrowheads="1"/>
          </p:cNvPicPr>
          <p:nvPr>
            <p:ph idx="1"/>
          </p:nvPr>
        </p:nvPicPr>
        <p:blipFill>
          <a:blip r:embed="rId2" cstate="print"/>
          <a:srcRect/>
          <a:stretch>
            <a:fillRect/>
          </a:stretch>
        </p:blipFill>
        <p:spPr>
          <a:xfrm>
            <a:off x="1338263" y="1600200"/>
            <a:ext cx="6467475" cy="45259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3600" b="1" smtClean="0">
                <a:solidFill>
                  <a:srgbClr val="009999"/>
                </a:solidFill>
                <a:cs typeface="Arial" charset="0"/>
              </a:rPr>
              <a:t>Faraday's Law of Electromagnetic Induction</a:t>
            </a:r>
          </a:p>
        </p:txBody>
      </p:sp>
      <p:sp>
        <p:nvSpPr>
          <p:cNvPr id="2052" name="Text Box 3"/>
          <p:cNvSpPr txBox="1">
            <a:spLocks noChangeArrowheads="1"/>
          </p:cNvSpPr>
          <p:nvPr/>
        </p:nvSpPr>
        <p:spPr bwMode="auto">
          <a:xfrm>
            <a:off x="1143000" y="2057400"/>
            <a:ext cx="7543800" cy="11874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Michael Faraday found experimentally that the magnitude of the induced emf is proportional to the rate at which the magnetic flux changed. Faraday’s law can be written as, </a:t>
            </a:r>
          </a:p>
        </p:txBody>
      </p:sp>
      <p:sp>
        <p:nvSpPr>
          <p:cNvPr id="2053" name="Rectangle 4"/>
          <p:cNvSpPr>
            <a:spLocks noChangeArrowheads="1"/>
          </p:cNvSpPr>
          <p:nvPr/>
        </p:nvSpPr>
        <p:spPr bwMode="auto">
          <a:xfrm>
            <a:off x="3905250" y="3233738"/>
            <a:ext cx="9144000" cy="0"/>
          </a:xfrm>
          <a:prstGeom prst="rect">
            <a:avLst/>
          </a:prstGeom>
          <a:noFill/>
          <a:ln w="9525">
            <a:noFill/>
            <a:miter lim="800000"/>
            <a:headEnd/>
            <a:tailEnd/>
          </a:ln>
        </p:spPr>
        <p:txBody>
          <a:bodyPr>
            <a:spAutoFit/>
          </a:bodyPr>
          <a:lstStyle/>
          <a:p>
            <a:endParaRPr lang="en-US"/>
          </a:p>
        </p:txBody>
      </p:sp>
      <p:sp>
        <p:nvSpPr>
          <p:cNvPr id="2054"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6"/>
          <p:cNvGraphicFramePr>
            <a:graphicFrameLocks noChangeAspect="1"/>
          </p:cNvGraphicFramePr>
          <p:nvPr/>
        </p:nvGraphicFramePr>
        <p:xfrm>
          <a:off x="2667000" y="3505200"/>
          <a:ext cx="4010025" cy="1103313"/>
        </p:xfrm>
        <a:graphic>
          <a:graphicData uri="http://schemas.openxmlformats.org/presentationml/2006/ole">
            <p:oleObj spid="_x0000_s2050" name="Equation" r:id="rId3" imgW="1422400" imgH="393700" progId="Equation.3">
              <p:embed/>
            </p:oleObj>
          </a:graphicData>
        </a:graphic>
      </p:graphicFrame>
      <p:sp>
        <p:nvSpPr>
          <p:cNvPr id="2055" name="Text Box 7"/>
          <p:cNvSpPr txBox="1">
            <a:spLocks noChangeArrowheads="1"/>
          </p:cNvSpPr>
          <p:nvPr/>
        </p:nvSpPr>
        <p:spPr bwMode="auto">
          <a:xfrm>
            <a:off x="1219200" y="4876800"/>
            <a:ext cx="7315200" cy="11874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where N is the number of turns in the loops, A is the area of one loop, ξ is the induced emf, and B</a:t>
            </a:r>
            <a:r>
              <a:rPr lang="en-US" sz="2400" baseline="-25000">
                <a:latin typeface="Times New Roman" pitchFamily="18" charset="0"/>
                <a:cs typeface="Times New Roman" pitchFamily="18" charset="0"/>
              </a:rPr>
              <a:t>┴</a:t>
            </a:r>
            <a:r>
              <a:rPr lang="en-US" sz="2400">
                <a:latin typeface="Times New Roman" pitchFamily="18" charset="0"/>
              </a:rPr>
              <a:t> is the perpendicular component of the magnetic field.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l" eaLnBrk="1" hangingPunct="1"/>
            <a:r>
              <a:rPr lang="en-US" smtClean="0"/>
              <a:t>Lenz’s Law</a:t>
            </a:r>
          </a:p>
        </p:txBody>
      </p:sp>
      <p:graphicFrame>
        <p:nvGraphicFramePr>
          <p:cNvPr id="3074" name="Object 3"/>
          <p:cNvGraphicFramePr>
            <a:graphicFrameLocks noChangeAspect="1"/>
          </p:cNvGraphicFramePr>
          <p:nvPr>
            <p:ph idx="1"/>
          </p:nvPr>
        </p:nvGraphicFramePr>
        <p:xfrm>
          <a:off x="304800" y="1752600"/>
          <a:ext cx="3759200" cy="1039813"/>
        </p:xfrm>
        <a:graphic>
          <a:graphicData uri="http://schemas.openxmlformats.org/presentationml/2006/ole">
            <p:oleObj spid="_x0000_s3074" name="Equation" r:id="rId3" imgW="1422400" imgH="393700" progId="Equation.3">
              <p:embed/>
            </p:oleObj>
          </a:graphicData>
        </a:graphic>
      </p:graphicFrame>
      <p:sp>
        <p:nvSpPr>
          <p:cNvPr id="3076" name="Text Box 4"/>
          <p:cNvSpPr txBox="1">
            <a:spLocks noChangeArrowheads="1"/>
          </p:cNvSpPr>
          <p:nvPr/>
        </p:nvSpPr>
        <p:spPr bwMode="auto">
          <a:xfrm>
            <a:off x="457200" y="3352800"/>
            <a:ext cx="8077200" cy="3013075"/>
          </a:xfrm>
          <a:prstGeom prst="rect">
            <a:avLst/>
          </a:prstGeom>
          <a:noFill/>
          <a:ln w="9525">
            <a:noFill/>
            <a:miter lim="800000"/>
            <a:headEnd/>
            <a:tailEnd/>
          </a:ln>
        </p:spPr>
        <p:txBody>
          <a:bodyPr>
            <a:spAutoFit/>
          </a:bodyPr>
          <a:lstStyle/>
          <a:p>
            <a:r>
              <a:rPr lang="en-US" sz="2400">
                <a:latin typeface="Times New Roman" pitchFamily="18" charset="0"/>
              </a:rPr>
              <a:t>The SI unit for the induced emf is the volt, V. The minus sign in the above Faraday’s law of induction is due to the fact that the induced emf will always oppose the change. It is also known as the Lenz’s law and it is stated as follows,</a:t>
            </a:r>
          </a:p>
          <a:p>
            <a:endParaRPr lang="en-US" sz="2400" b="1">
              <a:latin typeface="Times New Roman" pitchFamily="18" charset="0"/>
            </a:endParaRPr>
          </a:p>
          <a:p>
            <a:r>
              <a:rPr lang="en-US" sz="2400" b="1">
                <a:latin typeface="Times New Roman" pitchFamily="18" charset="0"/>
              </a:rPr>
              <a:t>The current from the induced emf will produce a magnetic field, which will always oppose the original change in the magnetic flux.</a:t>
            </a:r>
            <a:endParaRPr lang="en-US" sz="2400">
              <a:latin typeface="Times New Roman" pitchFamily="18" charset="0"/>
            </a:endParaRPr>
          </a:p>
        </p:txBody>
      </p:sp>
      <p:pic>
        <p:nvPicPr>
          <p:cNvPr id="3077" name="Picture 4" descr="14_21"/>
          <p:cNvPicPr>
            <a:picLocks noChangeAspect="1" noChangeArrowheads="1"/>
          </p:cNvPicPr>
          <p:nvPr/>
        </p:nvPicPr>
        <p:blipFill>
          <a:blip r:embed="rId4" cstate="print"/>
          <a:srcRect/>
          <a:stretch>
            <a:fillRect/>
          </a:stretch>
        </p:blipFill>
        <p:spPr bwMode="auto">
          <a:xfrm>
            <a:off x="4343400" y="0"/>
            <a:ext cx="2959100" cy="323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smtClean="0"/>
              <a:t>A collection of magnets</a:t>
            </a:r>
          </a:p>
        </p:txBody>
      </p:sp>
      <p:pic>
        <p:nvPicPr>
          <p:cNvPr id="6147" name="Picture 4" descr="14_02"/>
          <p:cNvPicPr>
            <a:picLocks noChangeAspect="1" noChangeArrowheads="1"/>
          </p:cNvPicPr>
          <p:nvPr>
            <p:ph idx="1"/>
          </p:nvPr>
        </p:nvPicPr>
        <p:blipFill>
          <a:blip r:embed="rId2" cstate="print"/>
          <a:srcRect/>
          <a:stretch>
            <a:fillRect/>
          </a:stretch>
        </p:blipFill>
        <p:spPr>
          <a:xfrm>
            <a:off x="1284288" y="1600200"/>
            <a:ext cx="6573837" cy="4525963"/>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Vehicle Sensors at Traffic Lights</a:t>
            </a:r>
          </a:p>
        </p:txBody>
      </p:sp>
      <p:pic>
        <p:nvPicPr>
          <p:cNvPr id="21507" name="Picture 3" descr="epb14_02a"/>
          <p:cNvPicPr>
            <a:picLocks noChangeAspect="1" noChangeArrowheads="1"/>
          </p:cNvPicPr>
          <p:nvPr>
            <p:ph idx="1"/>
          </p:nvPr>
        </p:nvPicPr>
        <p:blipFill>
          <a:blip r:embed="rId2" cstate="print"/>
          <a:srcRect/>
          <a:stretch>
            <a:fillRect/>
          </a:stretch>
        </p:blipFill>
        <p:spPr>
          <a:xfrm>
            <a:off x="304800" y="2514600"/>
            <a:ext cx="4716463" cy="3230563"/>
          </a:xfrm>
          <a:noFill/>
        </p:spPr>
      </p:pic>
      <p:pic>
        <p:nvPicPr>
          <p:cNvPr id="21508" name="Picture 3" descr="epb14_02b"/>
          <p:cNvPicPr>
            <a:picLocks noChangeAspect="1" noChangeArrowheads="1"/>
          </p:cNvPicPr>
          <p:nvPr/>
        </p:nvPicPr>
        <p:blipFill>
          <a:blip r:embed="rId3" cstate="print"/>
          <a:srcRect/>
          <a:stretch>
            <a:fillRect/>
          </a:stretch>
        </p:blipFill>
        <p:spPr bwMode="auto">
          <a:xfrm>
            <a:off x="5260975" y="2209800"/>
            <a:ext cx="3883025" cy="384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04800"/>
            <a:ext cx="7772400" cy="838200"/>
          </a:xfrm>
        </p:spPr>
        <p:txBody>
          <a:bodyPr/>
          <a:lstStyle/>
          <a:p>
            <a:pPr eaLnBrk="1" hangingPunct="1"/>
            <a:r>
              <a:rPr lang="en-US" sz="3600" b="1" smtClean="0">
                <a:solidFill>
                  <a:srgbClr val="009999"/>
                </a:solidFill>
                <a:cs typeface="Arial" charset="0"/>
              </a:rPr>
              <a:t>Transformers</a:t>
            </a:r>
          </a:p>
        </p:txBody>
      </p:sp>
      <p:pic>
        <p:nvPicPr>
          <p:cNvPr id="22531" name="Picture 3" descr="fig22_29"/>
          <p:cNvPicPr>
            <a:picLocks noChangeAspect="1" noChangeArrowheads="1"/>
          </p:cNvPicPr>
          <p:nvPr/>
        </p:nvPicPr>
        <p:blipFill>
          <a:blip r:embed="rId2" cstate="print"/>
          <a:srcRect/>
          <a:stretch>
            <a:fillRect/>
          </a:stretch>
        </p:blipFill>
        <p:spPr bwMode="auto">
          <a:xfrm>
            <a:off x="228600" y="2438400"/>
            <a:ext cx="4905375" cy="2373313"/>
          </a:xfrm>
          <a:prstGeom prst="rect">
            <a:avLst/>
          </a:prstGeom>
          <a:noFill/>
          <a:ln w="9525">
            <a:noFill/>
            <a:miter lim="800000"/>
            <a:headEnd/>
            <a:tailEnd/>
          </a:ln>
        </p:spPr>
      </p:pic>
      <p:sp>
        <p:nvSpPr>
          <p:cNvPr id="22532" name="Text Box 4"/>
          <p:cNvSpPr txBox="1">
            <a:spLocks noChangeArrowheads="1"/>
          </p:cNvSpPr>
          <p:nvPr/>
        </p:nvSpPr>
        <p:spPr bwMode="auto">
          <a:xfrm>
            <a:off x="381000" y="4953000"/>
            <a:ext cx="8382000" cy="2465388"/>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A </a:t>
            </a:r>
            <a:r>
              <a:rPr lang="en-US" sz="2400">
                <a:solidFill>
                  <a:srgbClr val="009900"/>
                </a:solidFill>
                <a:latin typeface="Times New Roman" pitchFamily="18" charset="0"/>
                <a:cs typeface="Times New Roman" pitchFamily="18" charset="0"/>
              </a:rPr>
              <a:t>transformer</a:t>
            </a:r>
            <a:r>
              <a:rPr lang="en-US" sz="2400">
                <a:solidFill>
                  <a:srgbClr val="000000"/>
                </a:solidFill>
                <a:latin typeface="Times New Roman" pitchFamily="18" charset="0"/>
                <a:cs typeface="Times New Roman" pitchFamily="18" charset="0"/>
              </a:rPr>
              <a:t> consists of a primary coil and a secondary coil, both wound on an iron core. The changing </a:t>
            </a:r>
            <a:r>
              <a:rPr lang="en-US" sz="2400">
                <a:solidFill>
                  <a:srgbClr val="009900"/>
                </a:solidFill>
                <a:latin typeface="Times New Roman" pitchFamily="18" charset="0"/>
                <a:cs typeface="Times New Roman" pitchFamily="18" charset="0"/>
              </a:rPr>
              <a:t>magnetic flux</a:t>
            </a:r>
            <a:r>
              <a:rPr lang="en-US" sz="2400">
                <a:solidFill>
                  <a:srgbClr val="000000"/>
                </a:solidFill>
                <a:latin typeface="Times New Roman" pitchFamily="18" charset="0"/>
                <a:cs typeface="Times New Roman" pitchFamily="18" charset="0"/>
              </a:rPr>
              <a:t> produced by the </a:t>
            </a:r>
            <a:r>
              <a:rPr lang="en-US" sz="2400">
                <a:solidFill>
                  <a:srgbClr val="009900"/>
                </a:solidFill>
                <a:latin typeface="Times New Roman" pitchFamily="18" charset="0"/>
                <a:cs typeface="Times New Roman" pitchFamily="18" charset="0"/>
              </a:rPr>
              <a:t>current</a:t>
            </a:r>
            <a:r>
              <a:rPr lang="en-US" sz="2400">
                <a:solidFill>
                  <a:srgbClr val="000000"/>
                </a:solidFill>
                <a:latin typeface="Times New Roman" pitchFamily="18" charset="0"/>
                <a:cs typeface="Times New Roman" pitchFamily="18" charset="0"/>
              </a:rPr>
              <a:t> in the primary coil induces an </a:t>
            </a:r>
            <a:r>
              <a:rPr lang="en-US" sz="2400">
                <a:solidFill>
                  <a:srgbClr val="009900"/>
                </a:solidFill>
                <a:latin typeface="Times New Roman" pitchFamily="18" charset="0"/>
                <a:cs typeface="Times New Roman" pitchFamily="18" charset="0"/>
              </a:rPr>
              <a:t>emf</a:t>
            </a:r>
            <a:r>
              <a:rPr lang="en-US" sz="2400">
                <a:solidFill>
                  <a:srgbClr val="000000"/>
                </a:solidFill>
                <a:latin typeface="Times New Roman" pitchFamily="18" charset="0"/>
                <a:cs typeface="Times New Roman" pitchFamily="18" charset="0"/>
              </a:rPr>
              <a:t> in the secondary coil. At the far right is the symbol for a transformer.</a:t>
            </a:r>
            <a:br>
              <a:rPr lang="en-US" sz="2400">
                <a:solidFill>
                  <a:srgbClr val="000000"/>
                </a:solidFill>
                <a:latin typeface="Times New Roman" pitchFamily="18" charset="0"/>
                <a:cs typeface="Times New Roman" pitchFamily="18" charset="0"/>
              </a:rPr>
            </a:br>
            <a:endParaRPr lang="en-US" sz="2400">
              <a:solidFill>
                <a:srgbClr val="000000"/>
              </a:solidFill>
              <a:latin typeface="Times New Roman" pitchFamily="18" charset="0"/>
              <a:cs typeface="Times New Roman" pitchFamily="18" charset="0"/>
            </a:endParaRPr>
          </a:p>
          <a:p>
            <a:pPr>
              <a:spcBef>
                <a:spcPct val="50000"/>
              </a:spcBef>
            </a:pPr>
            <a:endParaRPr lang="en-US" sz="2400">
              <a:latin typeface="Times New Roman" pitchFamily="18" charset="0"/>
            </a:endParaRPr>
          </a:p>
        </p:txBody>
      </p:sp>
      <p:sp>
        <p:nvSpPr>
          <p:cNvPr id="22533" name="Text Box 5"/>
          <p:cNvSpPr txBox="1">
            <a:spLocks noChangeArrowheads="1"/>
          </p:cNvSpPr>
          <p:nvPr/>
        </p:nvSpPr>
        <p:spPr bwMode="auto">
          <a:xfrm>
            <a:off x="381000" y="1143000"/>
            <a:ext cx="8077200" cy="1370013"/>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A </a:t>
            </a:r>
            <a:r>
              <a:rPr lang="en-US" sz="2400" b="1" i="1">
                <a:latin typeface="Times New Roman" pitchFamily="18" charset="0"/>
              </a:rPr>
              <a:t>transformer</a:t>
            </a:r>
            <a:r>
              <a:rPr lang="en-US" sz="2400">
                <a:latin typeface="Times New Roman" pitchFamily="18" charset="0"/>
              </a:rPr>
              <a:t> is a device for increasing or decreasing an ac voltage. </a:t>
            </a:r>
          </a:p>
          <a:p>
            <a:pPr>
              <a:spcBef>
                <a:spcPct val="50000"/>
              </a:spcBef>
            </a:pPr>
            <a:endParaRPr lang="en-US" sz="2400">
              <a:latin typeface="Times New Roman" pitchFamily="18" charset="0"/>
            </a:endParaRPr>
          </a:p>
        </p:txBody>
      </p:sp>
      <p:pic>
        <p:nvPicPr>
          <p:cNvPr id="22534" name="Picture 3" descr="14_24"/>
          <p:cNvPicPr>
            <a:picLocks noChangeAspect="1" noChangeArrowheads="1"/>
          </p:cNvPicPr>
          <p:nvPr>
            <p:ph idx="1"/>
          </p:nvPr>
        </p:nvPicPr>
        <p:blipFill>
          <a:blip r:embed="rId3" cstate="print"/>
          <a:srcRect/>
          <a:stretch>
            <a:fillRect/>
          </a:stretch>
        </p:blipFill>
        <p:spPr>
          <a:xfrm>
            <a:off x="5413375" y="1828800"/>
            <a:ext cx="3730625" cy="25796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b="1" smtClean="0">
                <a:solidFill>
                  <a:srgbClr val="009999"/>
                </a:solidFill>
                <a:cs typeface="Arial" charset="0"/>
              </a:rPr>
              <a:t>Power Transmission</a:t>
            </a:r>
          </a:p>
        </p:txBody>
      </p:sp>
      <p:pic>
        <p:nvPicPr>
          <p:cNvPr id="23555" name="Picture 3" descr="fig22_30"/>
          <p:cNvPicPr>
            <a:picLocks noChangeAspect="1" noChangeArrowheads="1"/>
          </p:cNvPicPr>
          <p:nvPr/>
        </p:nvPicPr>
        <p:blipFill>
          <a:blip r:embed="rId2" cstate="print"/>
          <a:srcRect/>
          <a:stretch>
            <a:fillRect/>
          </a:stretch>
        </p:blipFill>
        <p:spPr bwMode="auto">
          <a:xfrm>
            <a:off x="1447800" y="2438400"/>
            <a:ext cx="5829300" cy="2228850"/>
          </a:xfrm>
          <a:prstGeom prst="rect">
            <a:avLst/>
          </a:prstGeom>
          <a:noFill/>
          <a:ln w="9525">
            <a:noFill/>
            <a:miter lim="800000"/>
            <a:headEnd/>
            <a:tailEnd/>
          </a:ln>
        </p:spPr>
      </p:pic>
      <p:sp>
        <p:nvSpPr>
          <p:cNvPr id="23556" name="Text Box 4"/>
          <p:cNvSpPr txBox="1">
            <a:spLocks noChangeArrowheads="1"/>
          </p:cNvSpPr>
          <p:nvPr/>
        </p:nvSpPr>
        <p:spPr bwMode="auto">
          <a:xfrm>
            <a:off x="1447800" y="5181600"/>
            <a:ext cx="7162800" cy="137001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Transformers play a key role in the transmission of </a:t>
            </a:r>
            <a:r>
              <a:rPr lang="en-US" sz="2400">
                <a:solidFill>
                  <a:srgbClr val="009900"/>
                </a:solidFill>
                <a:latin typeface="Times New Roman" pitchFamily="18" charset="0"/>
                <a:cs typeface="Times New Roman" pitchFamily="18" charset="0"/>
              </a:rPr>
              <a:t>electric power</a:t>
            </a:r>
            <a:r>
              <a:rPr lang="en-US" sz="2400">
                <a:solidFill>
                  <a:srgbClr val="000000"/>
                </a:solidFill>
                <a:latin typeface="Times New Roman" pitchFamily="18" charset="0"/>
                <a:cs typeface="Times New Roman" pitchFamily="18" charset="0"/>
              </a:rPr>
              <a:t>.</a:t>
            </a:r>
          </a:p>
          <a:p>
            <a:pPr>
              <a:spcBef>
                <a:spcPct val="50000"/>
              </a:spcBef>
            </a:pP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b="1" smtClean="0">
                <a:solidFill>
                  <a:srgbClr val="009999"/>
                </a:solidFill>
                <a:cs typeface="Arial" charset="0"/>
              </a:rPr>
              <a:t>Transformer</a:t>
            </a:r>
          </a:p>
        </p:txBody>
      </p:sp>
      <p:sp>
        <p:nvSpPr>
          <p:cNvPr id="24579" name="Text Box 3"/>
          <p:cNvSpPr txBox="1">
            <a:spLocks noChangeArrowheads="1"/>
          </p:cNvSpPr>
          <p:nvPr/>
        </p:nvSpPr>
        <p:spPr bwMode="auto">
          <a:xfrm>
            <a:off x="533400" y="1897063"/>
            <a:ext cx="7924800" cy="3560762"/>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 transformer consists of two coils, a primary and a secondary, wound around a soft iron core </a:t>
            </a:r>
          </a:p>
          <a:p>
            <a:pPr>
              <a:spcBef>
                <a:spcPct val="50000"/>
              </a:spcBef>
            </a:pPr>
            <a:r>
              <a:rPr lang="en-US" sz="2400">
                <a:latin typeface="Times New Roman" pitchFamily="18" charset="0"/>
                <a:cs typeface="Times New Roman" pitchFamily="18" charset="0"/>
              </a:rPr>
              <a:t>The two coils are linked by the magnetic field. </a:t>
            </a:r>
          </a:p>
          <a:p>
            <a:pPr>
              <a:spcBef>
                <a:spcPct val="50000"/>
              </a:spcBef>
            </a:pPr>
            <a:r>
              <a:rPr lang="en-US" sz="2400">
                <a:latin typeface="Times New Roman" pitchFamily="18" charset="0"/>
                <a:cs typeface="Times New Roman" pitchFamily="18" charset="0"/>
              </a:rPr>
              <a:t>The soft iron core will provide a medium by which the magnetic flux from the primary coil is transferred to the secondary coil. </a:t>
            </a:r>
          </a:p>
          <a:p>
            <a:pPr>
              <a:spcBef>
                <a:spcPct val="50000"/>
              </a:spcBef>
            </a:pPr>
            <a:r>
              <a:rPr lang="en-US" sz="2400">
                <a:latin typeface="Times New Roman" pitchFamily="18" charset="0"/>
                <a:cs typeface="Times New Roman" pitchFamily="18" charset="0"/>
              </a:rPr>
              <a:t>Transformers are designed so that nearly all the magnetic flux from the primary coil is transferred to the secondary coil. </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t>Step-Down Transformer</a:t>
            </a:r>
          </a:p>
        </p:txBody>
      </p:sp>
      <p:pic>
        <p:nvPicPr>
          <p:cNvPr id="25603" name="Picture 3" descr="14_25"/>
          <p:cNvPicPr>
            <a:picLocks noChangeAspect="1" noChangeArrowheads="1"/>
          </p:cNvPicPr>
          <p:nvPr>
            <p:ph idx="1"/>
          </p:nvPr>
        </p:nvPicPr>
        <p:blipFill>
          <a:blip r:embed="rId2" cstate="print"/>
          <a:srcRect/>
          <a:stretch>
            <a:fillRect/>
          </a:stretch>
        </p:blipFill>
        <p:spPr>
          <a:xfrm>
            <a:off x="2025650" y="1600200"/>
            <a:ext cx="5092700" cy="4525963"/>
          </a:xfrm>
          <a:noFill/>
        </p:spPr>
      </p:pic>
      <p:sp>
        <p:nvSpPr>
          <p:cNvPr id="25604" name="Rectangle 5"/>
          <p:cNvSpPr>
            <a:spLocks noChangeArrowheads="1"/>
          </p:cNvSpPr>
          <p:nvPr/>
        </p:nvSpPr>
        <p:spPr bwMode="auto">
          <a:xfrm>
            <a:off x="304800" y="6324600"/>
            <a:ext cx="620713" cy="369888"/>
          </a:xfrm>
          <a:prstGeom prst="rect">
            <a:avLst/>
          </a:prstGeom>
          <a:noFill/>
          <a:ln w="9525">
            <a:noFill/>
            <a:miter lim="800000"/>
            <a:headEnd/>
            <a:tailEnd/>
          </a:ln>
        </p:spPr>
        <p:txBody>
          <a:bodyPr wrap="none">
            <a:spAutoFit/>
          </a:bodyPr>
          <a:lstStyle/>
          <a:p>
            <a:r>
              <a:rPr lang="en-US"/>
              <a:t>SP4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US" smtClean="0"/>
              <a:t>Magnetic Poles</a:t>
            </a:r>
          </a:p>
        </p:txBody>
      </p:sp>
      <p:pic>
        <p:nvPicPr>
          <p:cNvPr id="7171" name="Picture 4" descr="14_03"/>
          <p:cNvPicPr>
            <a:picLocks noChangeAspect="1" noChangeArrowheads="1"/>
          </p:cNvPicPr>
          <p:nvPr>
            <p:ph idx="1"/>
          </p:nvPr>
        </p:nvPicPr>
        <p:blipFill>
          <a:blip r:embed="rId2" cstate="print"/>
          <a:srcRect/>
          <a:stretch>
            <a:fillRect/>
          </a:stretch>
        </p:blipFill>
        <p:spPr>
          <a:xfrm>
            <a:off x="1143000" y="2286000"/>
            <a:ext cx="6675438" cy="2109788"/>
          </a:xfrm>
          <a:noFill/>
        </p:spPr>
      </p:pic>
      <p:sp>
        <p:nvSpPr>
          <p:cNvPr id="7172" name="Text Box 7"/>
          <p:cNvSpPr txBox="1">
            <a:spLocks noChangeArrowheads="1"/>
          </p:cNvSpPr>
          <p:nvPr/>
        </p:nvSpPr>
        <p:spPr bwMode="auto">
          <a:xfrm>
            <a:off x="609600" y="5105400"/>
            <a:ext cx="7239000" cy="366713"/>
          </a:xfrm>
          <a:prstGeom prst="rect">
            <a:avLst/>
          </a:prstGeom>
          <a:noFill/>
          <a:ln w="9525">
            <a:noFill/>
            <a:miter lim="800000"/>
            <a:headEnd/>
            <a:tailEnd/>
          </a:ln>
        </p:spPr>
        <p:txBody>
          <a:bodyPr>
            <a:spAutoFit/>
          </a:bodyPr>
          <a:lstStyle/>
          <a:p>
            <a:pPr>
              <a:spcBef>
                <a:spcPct val="50000"/>
              </a:spcBef>
            </a:pPr>
            <a:r>
              <a:rPr lang="en-US" b="1" i="1"/>
              <a:t>Unlike poles attract each other and Like poles repel each other.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rgbClr val="000000"/>
                </a:solidFill>
              </a:rPr>
              <a:t>Magnetic Compass</a:t>
            </a:r>
          </a:p>
        </p:txBody>
      </p:sp>
      <p:pic>
        <p:nvPicPr>
          <p:cNvPr id="8195" name="Picture 3" descr="fig21_01"/>
          <p:cNvPicPr>
            <a:picLocks noChangeAspect="1" noChangeArrowheads="1"/>
          </p:cNvPicPr>
          <p:nvPr/>
        </p:nvPicPr>
        <p:blipFill>
          <a:blip r:embed="rId2" cstate="print"/>
          <a:srcRect/>
          <a:stretch>
            <a:fillRect/>
          </a:stretch>
        </p:blipFill>
        <p:spPr bwMode="auto">
          <a:xfrm>
            <a:off x="3581400" y="1905000"/>
            <a:ext cx="1439863" cy="1736725"/>
          </a:xfrm>
          <a:prstGeom prst="rect">
            <a:avLst/>
          </a:prstGeom>
          <a:noFill/>
          <a:ln w="9525">
            <a:noFill/>
            <a:miter lim="800000"/>
            <a:headEnd/>
            <a:tailEnd/>
          </a:ln>
        </p:spPr>
      </p:pic>
      <p:sp>
        <p:nvSpPr>
          <p:cNvPr id="8196" name="Text Box 4"/>
          <p:cNvSpPr txBox="1">
            <a:spLocks noChangeArrowheads="1"/>
          </p:cNvSpPr>
          <p:nvPr/>
        </p:nvSpPr>
        <p:spPr bwMode="auto">
          <a:xfrm>
            <a:off x="1143000" y="3810000"/>
            <a:ext cx="7467600" cy="1735138"/>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The needle of a compass is a permanent magnet that has a north </a:t>
            </a:r>
            <a:r>
              <a:rPr lang="en-US" sz="2400">
                <a:solidFill>
                  <a:srgbClr val="009900"/>
                </a:solidFill>
                <a:latin typeface="Times New Roman" pitchFamily="18" charset="0"/>
                <a:cs typeface="Times New Roman" pitchFamily="18" charset="0"/>
              </a:rPr>
              <a:t>magnetic</a:t>
            </a:r>
            <a:r>
              <a:rPr lang="en-US" sz="2400">
                <a:solidFill>
                  <a:srgbClr val="000000"/>
                </a:solidFill>
                <a:latin typeface="Times New Roman" pitchFamily="18" charset="0"/>
                <a:cs typeface="Times New Roman" pitchFamily="18" charset="0"/>
              </a:rPr>
              <a:t> pole (N) at one end and a south magnetic pole (S) at the other. </a:t>
            </a:r>
          </a:p>
          <a:p>
            <a:pPr>
              <a:spcBef>
                <a:spcPct val="50000"/>
              </a:spcBef>
            </a:pP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solidFill>
                  <a:srgbClr val="000000"/>
                </a:solidFill>
              </a:rPr>
              <a:t>Magnetic Field of Magnets</a:t>
            </a:r>
          </a:p>
        </p:txBody>
      </p:sp>
      <p:pic>
        <p:nvPicPr>
          <p:cNvPr id="9219" name="Picture 3" descr="fig21_03"/>
          <p:cNvPicPr>
            <a:picLocks noChangeAspect="1" noChangeArrowheads="1"/>
          </p:cNvPicPr>
          <p:nvPr/>
        </p:nvPicPr>
        <p:blipFill>
          <a:blip r:embed="rId2" cstate="print"/>
          <a:srcRect/>
          <a:stretch>
            <a:fillRect/>
          </a:stretch>
        </p:blipFill>
        <p:spPr bwMode="auto">
          <a:xfrm>
            <a:off x="2895600" y="2057400"/>
            <a:ext cx="3235325" cy="2046288"/>
          </a:xfrm>
          <a:prstGeom prst="rect">
            <a:avLst/>
          </a:prstGeom>
          <a:noFill/>
          <a:ln w="9525">
            <a:noFill/>
            <a:miter lim="800000"/>
            <a:headEnd/>
            <a:tailEnd/>
          </a:ln>
        </p:spPr>
      </p:pic>
      <p:pic>
        <p:nvPicPr>
          <p:cNvPr id="9220" name="Picture 4" descr="fig21_04"/>
          <p:cNvPicPr>
            <a:picLocks noChangeAspect="1" noChangeArrowheads="1"/>
          </p:cNvPicPr>
          <p:nvPr/>
        </p:nvPicPr>
        <p:blipFill>
          <a:blip r:embed="rId3" cstate="print"/>
          <a:srcRect/>
          <a:stretch>
            <a:fillRect/>
          </a:stretch>
        </p:blipFill>
        <p:spPr bwMode="auto">
          <a:xfrm>
            <a:off x="1752600" y="4419600"/>
            <a:ext cx="5851525"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r>
              <a:rPr lang="en-US" sz="4000" smtClean="0"/>
              <a:t>Magnetic fields and Electric Fields</a:t>
            </a:r>
          </a:p>
        </p:txBody>
      </p:sp>
      <p:pic>
        <p:nvPicPr>
          <p:cNvPr id="10243" name="Picture 4" descr="14_05"/>
          <p:cNvPicPr>
            <a:picLocks noChangeAspect="1" noChangeArrowheads="1"/>
          </p:cNvPicPr>
          <p:nvPr>
            <p:ph idx="1"/>
          </p:nvPr>
        </p:nvPicPr>
        <p:blipFill>
          <a:blip r:embed="rId2" cstate="print"/>
          <a:srcRect/>
          <a:stretch>
            <a:fillRect/>
          </a:stretch>
        </p:blipFill>
        <p:spPr>
          <a:xfrm>
            <a:off x="1233488" y="2271713"/>
            <a:ext cx="6675437" cy="318135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b="1" smtClean="0">
                <a:solidFill>
                  <a:srgbClr val="000000"/>
                </a:solidFill>
              </a:rPr>
              <a:t>Magnetic Field of the Earth</a:t>
            </a:r>
          </a:p>
        </p:txBody>
      </p:sp>
      <p:pic>
        <p:nvPicPr>
          <p:cNvPr id="11267" name="Picture 4" descr="14_07"/>
          <p:cNvPicPr>
            <a:picLocks noChangeAspect="1" noChangeArrowheads="1"/>
          </p:cNvPicPr>
          <p:nvPr>
            <p:ph idx="1"/>
          </p:nvPr>
        </p:nvPicPr>
        <p:blipFill>
          <a:blip r:embed="rId2" cstate="print"/>
          <a:srcRect/>
          <a:stretch>
            <a:fillRect/>
          </a:stretch>
        </p:blipFill>
        <p:spPr>
          <a:xfrm>
            <a:off x="2028825" y="1600200"/>
            <a:ext cx="5084763" cy="4525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Magnetic field by Electric Current</a:t>
            </a:r>
          </a:p>
        </p:txBody>
      </p:sp>
      <p:pic>
        <p:nvPicPr>
          <p:cNvPr id="12291" name="Picture 3" descr="14_08"/>
          <p:cNvPicPr>
            <a:picLocks noChangeAspect="1" noChangeArrowheads="1"/>
          </p:cNvPicPr>
          <p:nvPr>
            <p:ph idx="1"/>
          </p:nvPr>
        </p:nvPicPr>
        <p:blipFill>
          <a:blip r:embed="rId2" cstate="print"/>
          <a:srcRect/>
          <a:stretch>
            <a:fillRect/>
          </a:stretch>
        </p:blipFill>
        <p:spPr>
          <a:xfrm>
            <a:off x="1233488" y="2592388"/>
            <a:ext cx="6675437" cy="2541587"/>
          </a:xfrm>
          <a:noFill/>
        </p:spPr>
      </p:pic>
      <p:sp>
        <p:nvSpPr>
          <p:cNvPr id="12292" name="Text Box 4"/>
          <p:cNvSpPr txBox="1">
            <a:spLocks noChangeArrowheads="1"/>
          </p:cNvSpPr>
          <p:nvPr/>
        </p:nvSpPr>
        <p:spPr bwMode="auto">
          <a:xfrm>
            <a:off x="685800" y="5562600"/>
            <a:ext cx="7772400" cy="366713"/>
          </a:xfrm>
          <a:prstGeom prst="rect">
            <a:avLst/>
          </a:prstGeom>
          <a:noFill/>
          <a:ln w="9525">
            <a:noFill/>
            <a:miter lim="800000"/>
            <a:headEnd/>
            <a:tailEnd/>
          </a:ln>
        </p:spPr>
        <p:txBody>
          <a:bodyPr>
            <a:spAutoFit/>
          </a:bodyPr>
          <a:lstStyle/>
          <a:p>
            <a:pPr>
              <a:spcBef>
                <a:spcPct val="50000"/>
              </a:spcBef>
            </a:pPr>
            <a:r>
              <a:rPr lang="en-US"/>
              <a:t>Electric current can produce a magnetic fields.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Magnetic field due to a long straight current</a:t>
            </a:r>
          </a:p>
        </p:txBody>
      </p:sp>
      <p:pic>
        <p:nvPicPr>
          <p:cNvPr id="13315" name="Picture 3" descr="14_09"/>
          <p:cNvPicPr>
            <a:picLocks noChangeAspect="1" noChangeArrowheads="1"/>
          </p:cNvPicPr>
          <p:nvPr>
            <p:ph idx="1"/>
          </p:nvPr>
        </p:nvPicPr>
        <p:blipFill>
          <a:blip r:embed="rId2" cstate="print"/>
          <a:srcRect/>
          <a:stretch>
            <a:fillRect/>
          </a:stretch>
        </p:blipFill>
        <p:spPr>
          <a:xfrm>
            <a:off x="1233488" y="1881188"/>
            <a:ext cx="6675437" cy="39624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552</Words>
  <Application>Microsoft Office PowerPoint</Application>
  <PresentationFormat>On-screen Show (4:3)</PresentationFormat>
  <Paragraphs>50</Paragraphs>
  <Slides>24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9" baseType="lpstr">
      <vt:lpstr>Arial</vt:lpstr>
      <vt:lpstr>Times New Roman</vt:lpstr>
      <vt:lpstr>Default Design</vt:lpstr>
      <vt:lpstr>Bitmap Image</vt:lpstr>
      <vt:lpstr>Microsoft Equation 3.0</vt:lpstr>
      <vt:lpstr>Magnets and Electromagnetism</vt:lpstr>
      <vt:lpstr>A collection of magnets</vt:lpstr>
      <vt:lpstr>Magnetic Poles</vt:lpstr>
      <vt:lpstr>Magnetic Compass</vt:lpstr>
      <vt:lpstr>Magnetic Field of Magnets</vt:lpstr>
      <vt:lpstr>Magnetic fields and Electric Fields</vt:lpstr>
      <vt:lpstr>Magnetic Field of the Earth</vt:lpstr>
      <vt:lpstr>Magnetic field by Electric Current</vt:lpstr>
      <vt:lpstr>Magnetic field due to a long straight current</vt:lpstr>
      <vt:lpstr>Current loop and Bar magnet</vt:lpstr>
      <vt:lpstr>Torque on a current loop </vt:lpstr>
      <vt:lpstr>DC Motor</vt:lpstr>
      <vt:lpstr>Analog Ammeter</vt:lpstr>
      <vt:lpstr>Electromagnet</vt:lpstr>
      <vt:lpstr>Faraday’s Law</vt:lpstr>
      <vt:lpstr>Induced Emf and Induced Current </vt:lpstr>
      <vt:lpstr>Faraday’s law</vt:lpstr>
      <vt:lpstr>Faraday's Law of Electromagnetic Induction</vt:lpstr>
      <vt:lpstr>Lenz’s Law</vt:lpstr>
      <vt:lpstr>Vehicle Sensors at Traffic Lights</vt:lpstr>
      <vt:lpstr>Transformers</vt:lpstr>
      <vt:lpstr>Power Transmission</vt:lpstr>
      <vt:lpstr>Transformer</vt:lpstr>
      <vt:lpstr>Step-Down Transformer</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mahesp</dc:creator>
  <cp:lastModifiedBy>mahesp</cp:lastModifiedBy>
  <cp:revision>5</cp:revision>
  <dcterms:created xsi:type="dcterms:W3CDTF">2006-08-01T15:52:22Z</dcterms:created>
  <dcterms:modified xsi:type="dcterms:W3CDTF">2012-05-30T19:35:44Z</dcterms:modified>
</cp:coreProperties>
</file>