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77" r:id="rId7"/>
    <p:sldId id="270" r:id="rId8"/>
    <p:sldId id="271" r:id="rId9"/>
    <p:sldId id="259" r:id="rId10"/>
    <p:sldId id="260" r:id="rId11"/>
    <p:sldId id="278" r:id="rId12"/>
    <p:sldId id="280" r:id="rId13"/>
    <p:sldId id="272" r:id="rId14"/>
    <p:sldId id="273" r:id="rId15"/>
    <p:sldId id="274" r:id="rId16"/>
    <p:sldId id="261" r:id="rId17"/>
    <p:sldId id="284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D35F5-A10C-4989-B524-5ABF3E5D9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9A56F-03B2-4BDF-B1B2-86371EC0E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BD602-8F7B-46E1-87CD-35EC93127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ADED-386E-4F24-B4A9-1DC03C2F4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410A-CDBD-4289-B573-72984F24B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8DE3-FFD0-4156-8CBA-34F9EEA30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2336C-B773-4052-A992-93010196C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1D8-338D-449C-8E9E-2D06723F2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47100-088A-4E9A-9A0E-E4DFDA39C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5C274-176B-4103-862F-7D835135D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1F0BE-A8C4-41C0-B5A8-921162E22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C1B7CB-4B9E-44C4-B48D-89BD4DFE00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ke-energy.com/about-energy/generating_electricity.asp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EdWXbn35kQ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2KACcNyJ5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wjxBonbjX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QXH5MaoKE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Chapter-11 </a:t>
            </a:r>
            <a:r>
              <a:rPr lang="en-US" b="1">
                <a:latin typeface="Arial" charset="0"/>
                <a:cs typeface="Arial" charset="0"/>
              </a:rPr>
              <a:t> </a:t>
            </a:r>
            <a:br>
              <a:rPr lang="en-US" b="1">
                <a:latin typeface="Arial" charset="0"/>
                <a:cs typeface="Arial" charset="0"/>
              </a:rPr>
            </a:br>
            <a:r>
              <a:rPr lang="en-US" b="1">
                <a:latin typeface="Arial" charset="0"/>
                <a:cs typeface="Arial" charset="0"/>
              </a:rPr>
              <a:t>Heat Engines and the Laws of  Thermodynamics</a:t>
            </a:r>
            <a:r>
              <a:rPr lang="en-US">
                <a:latin typeface="Arial" charset="0"/>
                <a:cs typeface="Arial" charset="0"/>
              </a:rPr>
              <a:t/>
            </a:r>
            <a:br>
              <a:rPr lang="en-US">
                <a:latin typeface="Arial" charset="0"/>
                <a:cs typeface="Arial" charset="0"/>
              </a:rPr>
            </a:b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838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1  Heat Engines and First law of thermodynamics </a:t>
            </a:r>
            <a:endParaRPr lang="en-US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2	Second Law of Thermodynamics</a:t>
            </a:r>
          </a:p>
          <a:p>
            <a:pPr marL="457200" indent="-457200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3   Refrigerators and Heat pumps</a:t>
            </a:r>
          </a:p>
          <a:p>
            <a:pPr marL="457200" indent="-457200">
              <a:spcBef>
                <a:spcPct val="50000"/>
              </a:spcBef>
            </a:pPr>
            <a:r>
              <a:rPr lang="en-US">
                <a:latin typeface="Arial" charset="0"/>
                <a:cs typeface="Arial" charset="0"/>
              </a:rPr>
              <a:t>4  Thermal Power Plants and Energy Resources</a:t>
            </a:r>
            <a:endParaRPr lang="en-US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i="1">
                <a:latin typeface="Arial" charset="0"/>
                <a:cs typeface="Arial" charset="0"/>
              </a:rPr>
              <a:t>Everyday Phenomenon</a:t>
            </a:r>
            <a:r>
              <a:rPr lang="en-US">
                <a:latin typeface="Arial" charset="0"/>
                <a:cs typeface="Arial" charset="0"/>
              </a:rPr>
              <a:t>: </a:t>
            </a:r>
            <a:r>
              <a:rPr lang="en-US" i="1">
                <a:latin typeface="Arial" charset="0"/>
                <a:cs typeface="Arial" charset="0"/>
              </a:rPr>
              <a:t> Hybrid Vehicles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rial" charset="0"/>
                <a:cs typeface="Arial" charset="0"/>
              </a:rPr>
              <a:t>Hybrid Automobile Engines</a:t>
            </a:r>
          </a:p>
        </p:txBody>
      </p:sp>
      <p:pic>
        <p:nvPicPr>
          <p:cNvPr id="6148" name="Picture 4" descr="epb11_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51038"/>
            <a:ext cx="616108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Law of Thermodynamics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Kelvin’s statement:</a:t>
            </a:r>
          </a:p>
          <a:p>
            <a:pPr>
              <a:buFontTx/>
              <a:buNone/>
            </a:pPr>
            <a:r>
              <a:rPr lang="en-US" dirty="0"/>
              <a:t>No engine, working in a continuous cycle, can take heat from a reservoir at a single temperature and convert that heat completely to work.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56388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Heat will never flow from a colder body to a hotter body unless some other process is also involved.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105400"/>
            <a:ext cx="2916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Clausius’s</a:t>
            </a:r>
            <a:r>
              <a:rPr lang="en-US" dirty="0" smtClean="0"/>
              <a:t> </a:t>
            </a:r>
            <a:r>
              <a:rPr lang="en-US" dirty="0" smtClean="0"/>
              <a:t>Statement: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and the Second Law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772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Entropy:</a:t>
            </a:r>
          </a:p>
          <a:p>
            <a:pPr>
              <a:spcBef>
                <a:spcPct val="50000"/>
              </a:spcBef>
            </a:pPr>
            <a:r>
              <a:rPr lang="en-US"/>
              <a:t>Entropy is a measure of the disorder of a system.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Second law: The entropy of the universe or of an isolated system can only increase or remain constant.  It will never decrease.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Refrigerator</a:t>
            </a:r>
          </a:p>
        </p:txBody>
      </p:sp>
      <p:pic>
        <p:nvPicPr>
          <p:cNvPr id="18436" name="Picture 4" descr="11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5250"/>
            <a:ext cx="4564063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refrigerator pumps heat from the cooler interior to the warmer room.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Pump</a:t>
            </a:r>
          </a:p>
        </p:txBody>
      </p:sp>
      <p:pic>
        <p:nvPicPr>
          <p:cNvPr id="19460" name="Picture 1028" descr="11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44386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381000" y="5867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heat pump removes heat from the outside air and pumps it into the warmer 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Schematic Representation of a Heat Pump or Refrigerator</a:t>
            </a:r>
          </a:p>
        </p:txBody>
      </p:sp>
      <p:pic>
        <p:nvPicPr>
          <p:cNvPr id="20484" name="Picture 1028" descr="1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4133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rial" charset="0"/>
                <a:cs typeface="Arial" charset="0"/>
              </a:rPr>
              <a:t>Thermal Power Plant</a:t>
            </a:r>
          </a:p>
        </p:txBody>
      </p:sp>
      <p:pic>
        <p:nvPicPr>
          <p:cNvPr id="7172" name="Picture 4" descr="11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2590800"/>
            <a:ext cx="90090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81000" y="1676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www.duke-energy.com/about-energy/generating_electricity.asp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Nuclear Power Plant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800100"/>
            <a:ext cx="8382000" cy="5910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143000"/>
          </a:xfrm>
        </p:spPr>
        <p:txBody>
          <a:bodyPr/>
          <a:lstStyle/>
          <a:p>
            <a:pPr algn="l"/>
            <a:r>
              <a:rPr lang="en-US">
                <a:latin typeface="Arial" charset="0"/>
                <a:cs typeface="Arial" charset="0"/>
              </a:rPr>
              <a:t>Cooling Towers of Power Plants</a:t>
            </a:r>
          </a:p>
        </p:txBody>
      </p:sp>
      <p:pic>
        <p:nvPicPr>
          <p:cNvPr id="8196" name="Picture 4" descr="11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50" y="1676400"/>
            <a:ext cx="4986338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1143000"/>
          </a:xfrm>
        </p:spPr>
        <p:txBody>
          <a:bodyPr/>
          <a:lstStyle/>
          <a:p>
            <a:pPr algn="l"/>
            <a:r>
              <a:rPr lang="en-US" sz="3600" dirty="0">
                <a:latin typeface="Arial" charset="0"/>
                <a:cs typeface="Arial" charset="0"/>
              </a:rPr>
              <a:t>The </a:t>
            </a:r>
            <a:r>
              <a:rPr lang="en-US" sz="3600" dirty="0" smtClean="0">
                <a:latin typeface="Arial" charset="0"/>
                <a:cs typeface="Arial" charset="0"/>
              </a:rPr>
              <a:t>Geysers (geothermal) </a:t>
            </a:r>
            <a:r>
              <a:rPr lang="en-US" sz="3600" dirty="0">
                <a:latin typeface="Arial" charset="0"/>
                <a:cs typeface="Arial" charset="0"/>
              </a:rPr>
              <a:t>Power Plant</a:t>
            </a:r>
          </a:p>
        </p:txBody>
      </p:sp>
      <p:pic>
        <p:nvPicPr>
          <p:cNvPr id="9220" name="Picture 4" descr="11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78013"/>
            <a:ext cx="8018463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83820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www.youtube.com/watch?v=sEdWXbn35kQ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4478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www.youtube.com/watch?v=G2KACcNyJ5g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Auto Fuel</a:t>
            </a:r>
          </a:p>
        </p:txBody>
      </p:sp>
      <p:pic>
        <p:nvPicPr>
          <p:cNvPr id="3076" name="Picture 4" descr="1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6593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latin typeface="Arial" charset="0"/>
                <a:cs typeface="Arial" charset="0"/>
              </a:rPr>
              <a:t>Solar-thermal Power Plant</a:t>
            </a:r>
          </a:p>
        </p:txBody>
      </p:sp>
      <p:pic>
        <p:nvPicPr>
          <p:cNvPr id="10244" name="Picture 4" descr="11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71688"/>
            <a:ext cx="7170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76400" y="1066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www.youtube.com/watch?v=ewjxBonbjXU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124200" cy="1143000"/>
          </a:xfrm>
        </p:spPr>
        <p:txBody>
          <a:bodyPr/>
          <a:lstStyle/>
          <a:p>
            <a:pPr algn="l"/>
            <a:r>
              <a:rPr lang="en-US">
                <a:latin typeface="Arial" charset="0"/>
                <a:cs typeface="Arial" charset="0"/>
              </a:rPr>
              <a:t>Gasoline Engine</a:t>
            </a:r>
          </a:p>
        </p:txBody>
      </p:sp>
      <p:pic>
        <p:nvPicPr>
          <p:cNvPr id="4100" name="Picture 4" descr="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37" y="0"/>
            <a:ext cx="4564063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4102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http://www.youtube.com/watch?v=_</a:t>
            </a:r>
            <a:r>
              <a:rPr lang="en-US" sz="2000" dirty="0" smtClean="0">
                <a:hlinkClick r:id="rId3"/>
              </a:rPr>
              <a:t>QXH5MaoKEE</a:t>
            </a:r>
            <a:endParaRPr lang="en-US" sz="2000" dirty="0" smtClean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 smtClean="0"/>
              <a:t>Four Strokes of a gasoline engine:</a:t>
            </a:r>
          </a:p>
          <a:p>
            <a:pPr marL="457200" indent="-457200">
              <a:buAutoNum type="arabicPeriod"/>
            </a:pPr>
            <a:r>
              <a:rPr lang="en-US" dirty="0" smtClean="0"/>
              <a:t>Intake 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Compression</a:t>
            </a:r>
          </a:p>
          <a:p>
            <a:pPr marL="457200" indent="-457200">
              <a:buAutoNum type="arabicPeriod"/>
            </a:pPr>
            <a:r>
              <a:rPr lang="en-US" dirty="0" smtClean="0"/>
              <a:t>Ignition and power</a:t>
            </a:r>
          </a:p>
          <a:p>
            <a:pPr marL="457200" indent="-457200">
              <a:buAutoNum type="arabicPeriod"/>
            </a:pPr>
            <a:r>
              <a:rPr lang="en-US" dirty="0" smtClean="0"/>
              <a:t>Exhaust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Heat Engines 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pic>
        <p:nvPicPr>
          <p:cNvPr id="13316" name="Picture 4" descr="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37973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Heat Engines </a:t>
            </a:r>
            <a:b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</a:br>
            <a:endParaRPr lang="en-US" b="1">
              <a:solidFill>
                <a:srgbClr val="009999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58674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</a:t>
            </a:r>
            <a:r>
              <a:rPr lang="en-US" b="1" i="1"/>
              <a:t>heat engine</a:t>
            </a:r>
            <a:r>
              <a:rPr lang="en-US"/>
              <a:t> is any device that uses </a:t>
            </a:r>
            <a:r>
              <a:rPr lang="en-US">
                <a:solidFill>
                  <a:srgbClr val="009900"/>
                </a:solidFill>
              </a:rPr>
              <a:t>heat</a:t>
            </a:r>
            <a:r>
              <a:rPr lang="en-US"/>
              <a:t> to perform </a:t>
            </a:r>
            <a:r>
              <a:rPr lang="en-US">
                <a:solidFill>
                  <a:srgbClr val="009900"/>
                </a:solidFill>
              </a:rPr>
              <a:t>work</a:t>
            </a:r>
            <a:r>
              <a:rPr lang="en-US"/>
              <a:t>. It has three essential features:</a:t>
            </a:r>
          </a:p>
          <a:p>
            <a:pPr>
              <a:spcBef>
                <a:spcPct val="50000"/>
              </a:spcBef>
            </a:pPr>
            <a:r>
              <a:rPr lang="en-US" b="1"/>
              <a:t>1. </a:t>
            </a:r>
            <a:r>
              <a:rPr lang="en-US">
                <a:solidFill>
                  <a:srgbClr val="009900"/>
                </a:solidFill>
              </a:rPr>
              <a:t>Heat</a:t>
            </a:r>
            <a:r>
              <a:rPr lang="en-US"/>
              <a:t> is supplied to the engine at a relatively high </a:t>
            </a:r>
            <a:r>
              <a:rPr lang="en-US">
                <a:solidFill>
                  <a:srgbClr val="009900"/>
                </a:solidFill>
              </a:rPr>
              <a:t>temperature, </a:t>
            </a:r>
            <a:r>
              <a:rPr lang="en-US" i="1"/>
              <a:t>hot reservoir.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 b="1"/>
              <a:t>2. </a:t>
            </a:r>
            <a:r>
              <a:rPr lang="en-US"/>
              <a:t>Part of the input heat is used to perform </a:t>
            </a:r>
            <a:r>
              <a:rPr lang="en-US">
                <a:solidFill>
                  <a:srgbClr val="009900"/>
                </a:solidFill>
              </a:rPr>
              <a:t>work</a:t>
            </a:r>
            <a:r>
              <a:rPr lang="en-US"/>
              <a:t> by the </a:t>
            </a:r>
            <a:r>
              <a:rPr lang="en-US" i="1"/>
              <a:t>working substance</a:t>
            </a:r>
            <a:r>
              <a:rPr lang="en-US"/>
              <a:t> of the engine, which is the material within the engine that actually does the work </a:t>
            </a:r>
          </a:p>
          <a:p>
            <a:pPr>
              <a:spcBef>
                <a:spcPct val="50000"/>
              </a:spcBef>
            </a:pPr>
            <a:r>
              <a:rPr lang="en-US" b="1"/>
              <a:t>3. </a:t>
            </a:r>
            <a:r>
              <a:rPr lang="en-US"/>
              <a:t>The remainder of the input heat is rejected at a temperature lower than the input temperature to a place called the </a:t>
            </a:r>
            <a:r>
              <a:rPr lang="en-US" i="1"/>
              <a:t>cold reservoir.</a:t>
            </a:r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77000" y="5029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Q</a:t>
            </a:r>
            <a:r>
              <a:rPr lang="en-US" sz="2800" baseline="-25000"/>
              <a:t>H</a:t>
            </a:r>
            <a:r>
              <a:rPr lang="en-US" sz="2800"/>
              <a:t> = Q</a:t>
            </a:r>
            <a:r>
              <a:rPr lang="en-US" sz="2800" baseline="-25000"/>
              <a:t>C</a:t>
            </a:r>
            <a:r>
              <a:rPr lang="en-US" sz="2800"/>
              <a:t> + W</a:t>
            </a:r>
          </a:p>
        </p:txBody>
      </p:sp>
      <p:pic>
        <p:nvPicPr>
          <p:cNvPr id="14342" name="Picture 6" descr="1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81200"/>
            <a:ext cx="2692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99"/>
                </a:solidFill>
                <a:latin typeface="Arial" charset="0"/>
                <a:cs typeface="Arial" charset="0"/>
              </a:rPr>
              <a:t>The First Law of Thermodynamics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2125663"/>
            <a:ext cx="5562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>
                <a:solidFill>
                  <a:srgbClr val="009900"/>
                </a:solidFill>
              </a:rPr>
              <a:t>internal energy</a:t>
            </a:r>
            <a:r>
              <a:rPr lang="en-US"/>
              <a:t> of a system changes from an initial value </a:t>
            </a:r>
            <a:r>
              <a:rPr lang="en-US" i="1"/>
              <a:t>U</a:t>
            </a:r>
            <a:r>
              <a:rPr lang="en-US" baseline="-30000"/>
              <a:t>i</a:t>
            </a:r>
            <a:r>
              <a:rPr lang="en-US"/>
              <a:t> to a final value of </a:t>
            </a:r>
            <a:r>
              <a:rPr lang="en-US" i="1"/>
              <a:t>U</a:t>
            </a:r>
            <a:r>
              <a:rPr lang="en-US" baseline="-30000"/>
              <a:t>f</a:t>
            </a:r>
            <a:r>
              <a:rPr lang="en-US"/>
              <a:t> due to </a:t>
            </a:r>
            <a:r>
              <a:rPr lang="en-US">
                <a:solidFill>
                  <a:srgbClr val="009900"/>
                </a:solidFill>
              </a:rPr>
              <a:t>heat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>
                <a:solidFill>
                  <a:srgbClr val="009900"/>
                </a:solidFill>
              </a:rPr>
              <a:t>work</a:t>
            </a:r>
            <a:r>
              <a:rPr lang="en-US"/>
              <a:t> </a:t>
            </a:r>
            <a:r>
              <a:rPr lang="en-US" i="1"/>
              <a:t>W</a:t>
            </a:r>
            <a:r>
              <a:rPr lang="en-US"/>
              <a:t>: </a:t>
            </a:r>
          </a:p>
        </p:txBody>
      </p:sp>
      <p:pic>
        <p:nvPicPr>
          <p:cNvPr id="23556" name="Picture 4" descr="math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5105400" cy="700088"/>
          </a:xfrm>
          <a:prstGeom prst="rect">
            <a:avLst/>
          </a:prstGeom>
          <a:noFill/>
        </p:spPr>
      </p:pic>
      <p:pic>
        <p:nvPicPr>
          <p:cNvPr id="23557" name="Picture 5" descr="1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2692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Efficiency,e</a:t>
            </a:r>
            <a:r>
              <a:rPr lang="en-US"/>
              <a:t> of a Heat Engine </a:t>
            </a:r>
            <a:br>
              <a:rPr lang="en-US"/>
            </a:br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9213" y="310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eq15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429000" cy="1077913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24200" y="3276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Q</a:t>
            </a:r>
            <a:r>
              <a:rPr lang="en-US" sz="2800" baseline="-25000"/>
              <a:t>H</a:t>
            </a:r>
            <a:r>
              <a:rPr lang="en-US" sz="2800"/>
              <a:t> = Q</a:t>
            </a:r>
            <a:r>
              <a:rPr lang="en-US" sz="2800" baseline="-25000"/>
              <a:t>C</a:t>
            </a:r>
            <a:r>
              <a:rPr lang="en-US" sz="2800"/>
              <a:t> + W</a:t>
            </a:r>
          </a:p>
        </p:txBody>
      </p:sp>
      <p:pic>
        <p:nvPicPr>
          <p:cNvPr id="16390" name="Picture 6" descr="11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692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Try This Box 11.1</a:t>
            </a:r>
          </a:p>
        </p:txBody>
      </p:sp>
      <p:pic>
        <p:nvPicPr>
          <p:cNvPr id="17412" name="Picture 4" descr="1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71328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rial" charset="0"/>
                <a:cs typeface="Arial" charset="0"/>
              </a:rPr>
              <a:t>Hybrid Automobile Engines</a:t>
            </a:r>
          </a:p>
        </p:txBody>
      </p:sp>
      <p:pic>
        <p:nvPicPr>
          <p:cNvPr id="5124" name="Picture 4" descr="epb11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0678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360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Chapter-11   Heat Engines and the Laws of  Thermodynamics </vt:lpstr>
      <vt:lpstr>Auto Fuel</vt:lpstr>
      <vt:lpstr>Gasoline Engine</vt:lpstr>
      <vt:lpstr>Heat Engines  </vt:lpstr>
      <vt:lpstr>Heat Engines  </vt:lpstr>
      <vt:lpstr>The First Law of Thermodynamics</vt:lpstr>
      <vt:lpstr>Efficiency,e of a Heat Engine  </vt:lpstr>
      <vt:lpstr>Try This Box 11.1</vt:lpstr>
      <vt:lpstr>Hybrid Automobile Engines</vt:lpstr>
      <vt:lpstr>Hybrid Automobile Engines</vt:lpstr>
      <vt:lpstr>Second Law of Thermodynamics</vt:lpstr>
      <vt:lpstr>Entropy and the Second Law</vt:lpstr>
      <vt:lpstr>Refrigerator</vt:lpstr>
      <vt:lpstr>Heat Pump</vt:lpstr>
      <vt:lpstr>Schematic Representation of a Heat Pump or Refrigerator</vt:lpstr>
      <vt:lpstr>Thermal Power Plant</vt:lpstr>
      <vt:lpstr>Nuclear Power Plant</vt:lpstr>
      <vt:lpstr>Cooling Towers of Power Plants</vt:lpstr>
      <vt:lpstr>The Geysers (geothermal) Power Plant</vt:lpstr>
      <vt:lpstr>Solar-thermal Power Plant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Chapter-11   Heat Engines and the Laws of  Thermodynamics</dc:title>
  <dc:creator>mahesp</dc:creator>
  <cp:lastModifiedBy>mahes</cp:lastModifiedBy>
  <cp:revision>12</cp:revision>
  <dcterms:created xsi:type="dcterms:W3CDTF">2004-03-04T14:55:10Z</dcterms:created>
  <dcterms:modified xsi:type="dcterms:W3CDTF">2014-06-02T03:25:36Z</dcterms:modified>
</cp:coreProperties>
</file>