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311" r:id="rId4"/>
    <p:sldId id="296" r:id="rId5"/>
    <p:sldId id="297" r:id="rId6"/>
    <p:sldId id="298" r:id="rId7"/>
    <p:sldId id="299" r:id="rId8"/>
    <p:sldId id="300" r:id="rId9"/>
    <p:sldId id="313" r:id="rId10"/>
    <p:sldId id="301" r:id="rId11"/>
    <p:sldId id="302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5DAE6-F81E-45ED-9C36-DD7430184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81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35826-EADF-42C2-A8C5-E38C4F0C8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4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20F7-199A-41F6-AB2C-65EB74E13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7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17D79-C3C2-438C-962C-31061D4BF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7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31763-DA16-480D-9107-E9E584D3C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26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75C8A-192C-4206-80AA-BE5B23A19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6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DB67-09B4-4053-8769-5573D6922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83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9EE0-E0E9-403E-97E7-E42F16E68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6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5297D-9C61-4DCB-B474-E7A8D5741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6F7A-0CE5-4D63-8B3E-FCAA58D0B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6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EBDA-10C6-4E0C-A3CE-13895356A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30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536F4-438A-429C-BBA0-0F3E160A5C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Magnifying Glass</a:t>
            </a:r>
          </a:p>
        </p:txBody>
      </p:sp>
      <p:pic>
        <p:nvPicPr>
          <p:cNvPr id="29701" name="Picture 5" descr="fig26_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268913" cy="166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Farsightedness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farsighted (hyperopic)</a:t>
            </a:r>
            <a:r>
              <a:rPr lang="en-US" altLang="en-US" dirty="0"/>
              <a:t> person can usually see distant objects clearly, but cannot focus on those nearby.</a:t>
            </a:r>
          </a:p>
        </p:txBody>
      </p:sp>
    </p:spTree>
    <p:extLst>
      <p:ext uri="{BB962C8B-B14F-4D97-AF65-F5344CB8AC3E}">
        <p14:creationId xmlns:p14="http://schemas.microsoft.com/office/powerpoint/2010/main" val="32163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Prescription Lenses</a:t>
            </a:r>
            <a:endParaRPr lang="en-US" altLang="en-US" sz="32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935" y="914400"/>
            <a:ext cx="861526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A </a:t>
            </a:r>
            <a:r>
              <a:rPr lang="en-US" altLang="en-US" dirty="0"/>
              <a:t>farsighted person has a near point located </a:t>
            </a:r>
            <a:r>
              <a:rPr lang="en-US" altLang="en-US" dirty="0" smtClean="0"/>
              <a:t>150 </a:t>
            </a:r>
            <a:r>
              <a:rPr lang="en-US" altLang="en-US" dirty="0"/>
              <a:t>cm from the eyes. </a:t>
            </a:r>
            <a:r>
              <a:rPr lang="en-US" altLang="en-US" dirty="0" smtClean="0"/>
              <a:t> What power of (a) contact lenses and (b) spectacle lenses are needed for the person to read </a:t>
            </a:r>
            <a:r>
              <a:rPr lang="en-US" altLang="en-US" dirty="0"/>
              <a:t>a book held 25.0 cm from the </a:t>
            </a:r>
            <a:r>
              <a:rPr lang="en-US" altLang="en-US" dirty="0" smtClean="0"/>
              <a:t>eyes.</a:t>
            </a:r>
            <a:br>
              <a:rPr lang="en-US" altLang="en-US" dirty="0" smtClean="0"/>
            </a:br>
            <a:r>
              <a:rPr lang="en-US" dirty="0" smtClean="0"/>
              <a:t>Assume the spectacle lens is held 1.50 cm away from the eye by eyeglass frames.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09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Compound Microscope</a:t>
            </a:r>
            <a:r>
              <a:rPr lang="en-US" altLang="en-US" dirty="0"/>
              <a:t> </a:t>
            </a:r>
          </a:p>
        </p:txBody>
      </p:sp>
      <p:pic>
        <p:nvPicPr>
          <p:cNvPr id="15363" name="Picture 3" descr="fig26_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543050" cy="25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compound microscope</a:t>
            </a:r>
            <a:r>
              <a:rPr lang="en-US" altLang="en-US" dirty="0"/>
              <a:t> has two convex lenses, an eyepiece as a magnifying glass and an objective.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0" y="3886200"/>
          <a:ext cx="6709411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Bitmap Image" r:id="rId4" imgW="3610479" imgH="1352381" progId="PBrush">
                  <p:embed/>
                </p:oleObj>
              </mc:Choice>
              <mc:Fallback>
                <p:oleObj name="Bitmap Image" r:id="rId4" imgW="3610479" imgH="1352381" progId="PBrush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6709411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2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Telescope </a:t>
            </a:r>
          </a:p>
        </p:txBody>
      </p:sp>
      <p:pic>
        <p:nvPicPr>
          <p:cNvPr id="18435" name="Picture 3" descr="fig26_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6" y="990600"/>
            <a:ext cx="2468563" cy="246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29000" y="986118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009900"/>
                </a:solidFill>
              </a:rPr>
              <a:t>telescope</a:t>
            </a:r>
            <a:r>
              <a:rPr lang="en-US" altLang="en-US" dirty="0"/>
              <a:t> is an instrument for magnifying distant objects, such as stars and planets. Like a </a:t>
            </a:r>
            <a:r>
              <a:rPr lang="en-US" altLang="en-US" dirty="0">
                <a:solidFill>
                  <a:srgbClr val="009900"/>
                </a:solidFill>
              </a:rPr>
              <a:t>microscope</a:t>
            </a:r>
            <a:r>
              <a:rPr lang="en-US" altLang="en-US" dirty="0"/>
              <a:t>, a telescope consists of an objective and an eyepiece. </a:t>
            </a:r>
          </a:p>
        </p:txBody>
      </p:sp>
      <p:pic>
        <p:nvPicPr>
          <p:cNvPr id="18437" name="Picture 5" descr="fig26_4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1025" y="3124200"/>
            <a:ext cx="4371975" cy="257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34" name="Picture 2" descr="Construction of Astronomical Telescop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" y="4252612"/>
            <a:ext cx="4016188" cy="258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2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</a:rPr>
              <a:t>Lens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</a:rPr>
              <a:t>Aberrations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Spherical Aberration</a:t>
            </a:r>
          </a:p>
          <a:p>
            <a:r>
              <a:rPr lang="en-US" altLang="en-US" dirty="0"/>
              <a:t>Chromatic Aberration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72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Spherical Aberration</a:t>
            </a:r>
          </a:p>
        </p:txBody>
      </p:sp>
      <p:pic>
        <p:nvPicPr>
          <p:cNvPr id="22531" name="Picture 3" descr="fig26_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5040313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8153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Spherical aberration </a:t>
            </a:r>
            <a:r>
              <a:rPr lang="en-US" altLang="en-US" dirty="0"/>
              <a:t>occurs with converging and diverging lenses made with spherical surfaces.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circle of least confusion </a:t>
            </a:r>
            <a:r>
              <a:rPr lang="en-US" altLang="en-US" dirty="0"/>
              <a:t>is where the most satisfactory </a:t>
            </a:r>
            <a:r>
              <a:rPr lang="en-US" altLang="en-US" dirty="0">
                <a:solidFill>
                  <a:srgbClr val="009900"/>
                </a:solidFill>
              </a:rPr>
              <a:t>image</a:t>
            </a:r>
            <a:r>
              <a:rPr lang="en-US" altLang="en-US" dirty="0"/>
              <a:t> can be formed by the lens.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 Spherical aberration can be reduced substantially by using a variable-aperture diaphragm to allow only those rays close to the principal axis to pass through the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9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Chromatic Aberration</a:t>
            </a:r>
          </a:p>
        </p:txBody>
      </p:sp>
      <p:pic>
        <p:nvPicPr>
          <p:cNvPr id="23555" name="Picture 3" descr="fig26_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960938" cy="183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Chromatic aberration</a:t>
            </a:r>
            <a:r>
              <a:rPr lang="en-US" altLang="en-US" dirty="0"/>
              <a:t> arises because the </a:t>
            </a:r>
            <a:r>
              <a:rPr lang="en-US" altLang="en-US" dirty="0">
                <a:solidFill>
                  <a:srgbClr val="009900"/>
                </a:solidFill>
              </a:rPr>
              <a:t>index of refraction</a:t>
            </a:r>
            <a:r>
              <a:rPr lang="en-US" altLang="en-US" dirty="0"/>
              <a:t> of the material from which the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 is made varies with wavelength.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Multiple-lens systems can partially correct chromatic aberrations, but they may require lenses of different materials and add to the expense of optical systems.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A lens combination designed to reduce chromatic aberration is called an </a:t>
            </a:r>
            <a:r>
              <a:rPr lang="en-US" altLang="en-US" i="1" dirty="0"/>
              <a:t>achromatic lens</a:t>
            </a:r>
            <a:r>
              <a:rPr lang="en-US" altLang="en-US" dirty="0"/>
              <a:t> (from the Greek "</a:t>
            </a:r>
            <a:r>
              <a:rPr lang="en-US" altLang="en-US" dirty="0" err="1"/>
              <a:t>achromatos</a:t>
            </a:r>
            <a:r>
              <a:rPr lang="en-US" altLang="en-US" dirty="0"/>
              <a:t>", meaning "without color"). All high-quality cameras use achromatic lenses.</a:t>
            </a:r>
          </a:p>
        </p:txBody>
      </p:sp>
    </p:spTree>
    <p:extLst>
      <p:ext uri="{BB962C8B-B14F-4D97-AF65-F5344CB8AC3E}">
        <p14:creationId xmlns:p14="http://schemas.microsoft.com/office/powerpoint/2010/main" val="17189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Can a Diverging Lens used as magnifying glass?</a:t>
            </a:r>
            <a:endParaRPr lang="en-US" alt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0725" name="Picture 5" descr="fig26_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868863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Image Formation </a:t>
            </a:r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 a Camera</a:t>
            </a:r>
            <a:endParaRPr lang="en-US" alt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3000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8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Human Eye </a:t>
            </a:r>
          </a:p>
        </p:txBody>
      </p:sp>
      <p:pic>
        <p:nvPicPr>
          <p:cNvPr id="2052" name="Picture 4" descr="fig26_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3314700" cy="24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8768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Anatomy: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eyeball is approximately spherical with a diameter of about 25 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mm, or 2.5 cm. 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Light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enters the eye through a transparent membrane (the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cornea, n = 1.38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).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Cornea covers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a clear liquid region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aqueous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humor, n = 1.33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), behind which is a diaphragm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iris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), the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lens (n = 1.4)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a region filled with a jelly-like substance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vitreous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humor, n = 1.34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), and, finally,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retina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retina is the light-sensitive part of the eye, consisting of millions of structures called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rods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cones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When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stimulated by light, these structures send electrical impulses via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optic nerve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to the brain, which interprets the </a:t>
            </a:r>
            <a:r>
              <a:rPr lang="en-US" altLang="en-US" sz="1800" b="1" dirty="0">
                <a:solidFill>
                  <a:srgbClr val="009900"/>
                </a:solidFill>
                <a:latin typeface="Arial" charset="0"/>
                <a:cs typeface="Arial" charset="0"/>
              </a:rPr>
              <a:t>image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on the retina.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329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Relaxed and Tensed Lens</a:t>
            </a:r>
          </a:p>
        </p:txBody>
      </p:sp>
      <p:pic>
        <p:nvPicPr>
          <p:cNvPr id="3078" name="Picture 6" descr="fig26_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283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" y="4648200"/>
            <a:ext cx="754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(a) When fully relaxed, the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lens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of the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eye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has its longest focal length, and an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image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of a very distant object is formed on the retina. (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) When the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ciliary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muscle is tensed, the lens has a shorter focal length.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0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Near point and Far point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5344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near point</a:t>
            </a:r>
            <a:r>
              <a:rPr lang="en-US" altLang="en-US" dirty="0"/>
              <a:t> is the point nearest the </a:t>
            </a:r>
            <a:r>
              <a:rPr lang="en-US" altLang="en-US" dirty="0">
                <a:solidFill>
                  <a:srgbClr val="009900"/>
                </a:solidFill>
              </a:rPr>
              <a:t>eye</a:t>
            </a:r>
            <a:r>
              <a:rPr lang="en-US" altLang="en-US" dirty="0"/>
              <a:t> at which an object can be placed and still produce a sharp </a:t>
            </a:r>
            <a:r>
              <a:rPr lang="en-US" altLang="en-US" dirty="0">
                <a:solidFill>
                  <a:srgbClr val="009900"/>
                </a:solidFill>
              </a:rPr>
              <a:t>image</a:t>
            </a:r>
            <a:r>
              <a:rPr lang="en-US" altLang="en-US" dirty="0"/>
              <a:t> on the retina.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far point</a:t>
            </a:r>
            <a:r>
              <a:rPr lang="en-US" altLang="en-US" dirty="0"/>
              <a:t> of the eye is the location of the farthest object on which the fully relaxed eye can focus.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For normal eyesight, the near point is close to 25 cm and far point is infinity. 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Accommodation</a:t>
            </a:r>
            <a:r>
              <a:rPr lang="en-US" altLang="en-US" dirty="0"/>
              <a:t> is the process in which the lens changes its focal length to focus on objects at different distances. </a:t>
            </a:r>
          </a:p>
        </p:txBody>
      </p:sp>
    </p:spTree>
    <p:extLst>
      <p:ext uri="{BB962C8B-B14F-4D97-AF65-F5344CB8AC3E}">
        <p14:creationId xmlns:p14="http://schemas.microsoft.com/office/powerpoint/2010/main" val="18953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  <a:t>The Refractive Power of a Lens  </a:t>
            </a:r>
            <a:b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  <a:t>The Diopter</a:t>
            </a:r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5725" y="2925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0" name="Picture 6" descr="eq26_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538788" cy="177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Optometrists use the concept of </a:t>
            </a:r>
            <a:r>
              <a:rPr lang="en-US" altLang="en-US" b="1" i="1" dirty="0"/>
              <a:t>refractive power</a:t>
            </a:r>
            <a:r>
              <a:rPr lang="en-US" altLang="en-US" dirty="0"/>
              <a:t> to prescribe lenses. </a:t>
            </a:r>
          </a:p>
        </p:txBody>
      </p:sp>
    </p:spTree>
    <p:extLst>
      <p:ext uri="{BB962C8B-B14F-4D97-AF65-F5344CB8AC3E}">
        <p14:creationId xmlns:p14="http://schemas.microsoft.com/office/powerpoint/2010/main" val="407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Nearsightedness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person who is </a:t>
            </a:r>
            <a:r>
              <a:rPr lang="en-US" altLang="en-US" b="1" i="1" dirty="0"/>
              <a:t>nearsighted (myopic)</a:t>
            </a:r>
            <a:r>
              <a:rPr lang="en-US" altLang="en-US" dirty="0"/>
              <a:t> can focus on nearby objects but cannot clearly see objects far away.</a:t>
            </a:r>
          </a:p>
        </p:txBody>
      </p:sp>
    </p:spTree>
    <p:extLst>
      <p:ext uri="{BB962C8B-B14F-4D97-AF65-F5344CB8AC3E}">
        <p14:creationId xmlns:p14="http://schemas.microsoft.com/office/powerpoint/2010/main" val="4786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Prescription Lenses</a:t>
            </a:r>
            <a:endParaRPr lang="en-US" altLang="en-US" sz="3200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3935" y="914400"/>
            <a:ext cx="861526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A nearsighted </a:t>
            </a:r>
            <a:r>
              <a:rPr lang="en-US" altLang="en-US" dirty="0"/>
              <a:t>person has a </a:t>
            </a:r>
            <a:r>
              <a:rPr lang="en-US" altLang="en-US" dirty="0" smtClean="0"/>
              <a:t>far point of 55 cm from </a:t>
            </a:r>
            <a:r>
              <a:rPr lang="en-US" altLang="en-US" dirty="0"/>
              <a:t>the eyes. </a:t>
            </a:r>
            <a:r>
              <a:rPr lang="en-US" altLang="en-US" dirty="0" smtClean="0"/>
              <a:t> What power of (a) contact lenses and (b) spectacle lenses are needed to restore normal vision? </a:t>
            </a:r>
            <a:br>
              <a:rPr lang="en-US" altLang="en-US" dirty="0" smtClean="0"/>
            </a:br>
            <a:r>
              <a:rPr lang="en-US" dirty="0" smtClean="0"/>
              <a:t>Assume the spectacle lens is held 1.50 cm away from the eye by eyeglass frames.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09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642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Bitmap Image</vt:lpstr>
      <vt:lpstr>Magnifying Glass</vt:lpstr>
      <vt:lpstr>Can a Diverging Lens used as magnifying glass?</vt:lpstr>
      <vt:lpstr>Image Formation in a Camera</vt:lpstr>
      <vt:lpstr>The Human Eye </vt:lpstr>
      <vt:lpstr>Relaxed and Tensed Lens</vt:lpstr>
      <vt:lpstr>Near point and Far point</vt:lpstr>
      <vt:lpstr>The Refractive Power of a Lens   The Diopter </vt:lpstr>
      <vt:lpstr>Nearsightedness </vt:lpstr>
      <vt:lpstr>Prescription Lenses</vt:lpstr>
      <vt:lpstr>Farsightedness </vt:lpstr>
      <vt:lpstr>Prescription Lenses</vt:lpstr>
      <vt:lpstr>The Compound Microscope </vt:lpstr>
      <vt:lpstr>The Telescope </vt:lpstr>
      <vt:lpstr>Lens Aberrations</vt:lpstr>
      <vt:lpstr>Spherical Aberration</vt:lpstr>
      <vt:lpstr>Chromatic Aberration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26 The Refraction of Light: Lenses and Optical Instruments</dc:title>
  <dc:creator>mahesp</dc:creator>
  <cp:lastModifiedBy>Maheswaranathan, Ponn</cp:lastModifiedBy>
  <cp:revision>26</cp:revision>
  <dcterms:created xsi:type="dcterms:W3CDTF">2004-04-07T11:18:06Z</dcterms:created>
  <dcterms:modified xsi:type="dcterms:W3CDTF">2017-04-13T15:21:03Z</dcterms:modified>
</cp:coreProperties>
</file>