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slideLayouts/slideLayout8.xml" ContentType="application/vnd.openxmlformats-officedocument.presentationml.slideLayout+xml"/>
  <Override PartName="/ppt/slides/slide92.xml" ContentType="application/vnd.openxmlformats-officedocument.presentationml.slide+xml"/>
  <Override PartName="/ppt/slides/slide10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slides/slide9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0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4.xml" ContentType="application/vnd.openxmlformats-officedocument.presentationml.slide+xml"/>
  <Override PartName="/ppt/slides/slide25.xml" ContentType="application/vnd.openxmlformats-officedocument.presentationml.slide+xml"/>
  <Override PartName="/ppt/slides/slide82.xml" ContentType="application/vnd.openxmlformats-officedocument.presentationml.slide+xml"/>
  <Override PartName="/ppt/slides/slide96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docProps/app.xml" ContentType="application/vnd.openxmlformats-officedocument.extended-properties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s/slide105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48" r:id="rId1"/>
  </p:sldMasterIdLst>
  <p:notesMasterIdLst>
    <p:notesMasterId r:id="rId107"/>
  </p:notesMasterIdLst>
  <p:sldIdLst>
    <p:sldId id="258" r:id="rId2"/>
    <p:sldId id="257" r:id="rId3"/>
    <p:sldId id="259" r:id="rId4"/>
    <p:sldId id="263" r:id="rId5"/>
    <p:sldId id="264" r:id="rId6"/>
    <p:sldId id="265" r:id="rId7"/>
    <p:sldId id="262" r:id="rId8"/>
    <p:sldId id="266" r:id="rId9"/>
    <p:sldId id="260" r:id="rId10"/>
    <p:sldId id="267" r:id="rId11"/>
    <p:sldId id="268" r:id="rId12"/>
    <p:sldId id="269" r:id="rId13"/>
    <p:sldId id="270" r:id="rId14"/>
    <p:sldId id="276" r:id="rId15"/>
    <p:sldId id="273" r:id="rId16"/>
    <p:sldId id="274" r:id="rId17"/>
    <p:sldId id="271" r:id="rId18"/>
    <p:sldId id="278" r:id="rId19"/>
    <p:sldId id="280" r:id="rId20"/>
    <p:sldId id="279" r:id="rId21"/>
    <p:sldId id="281" r:id="rId22"/>
    <p:sldId id="282" r:id="rId23"/>
    <p:sldId id="272" r:id="rId24"/>
    <p:sldId id="275" r:id="rId25"/>
    <p:sldId id="277" r:id="rId26"/>
    <p:sldId id="359" r:id="rId27"/>
    <p:sldId id="283" r:id="rId28"/>
    <p:sldId id="284" r:id="rId29"/>
    <p:sldId id="36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5" r:id="rId46"/>
    <p:sldId id="306" r:id="rId47"/>
    <p:sldId id="304" r:id="rId48"/>
    <p:sldId id="307" r:id="rId49"/>
    <p:sldId id="303" r:id="rId50"/>
    <p:sldId id="301" r:id="rId51"/>
    <p:sldId id="302" r:id="rId52"/>
    <p:sldId id="360" r:id="rId53"/>
    <p:sldId id="308" r:id="rId54"/>
    <p:sldId id="309" r:id="rId55"/>
    <p:sldId id="310" r:id="rId56"/>
    <p:sldId id="311" r:id="rId57"/>
    <p:sldId id="362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4" r:id="rId70"/>
    <p:sldId id="325" r:id="rId71"/>
    <p:sldId id="326" r:id="rId72"/>
    <p:sldId id="327" r:id="rId73"/>
    <p:sldId id="357" r:id="rId74"/>
    <p:sldId id="358" r:id="rId75"/>
    <p:sldId id="361" r:id="rId76"/>
    <p:sldId id="328" r:id="rId77"/>
    <p:sldId id="329" r:id="rId78"/>
    <p:sldId id="330" r:id="rId79"/>
    <p:sldId id="364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B00FB"/>
    <a:srgbClr val="830086"/>
    <a:srgbClr val="00FF00"/>
    <a:srgbClr val="EA0026"/>
    <a:srgbClr val="BE001B"/>
    <a:srgbClr val="BF04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94" autoAdjust="0"/>
    <p:restoredTop sz="89303" autoAdjust="0"/>
  </p:normalViewPr>
  <p:slideViewPr>
    <p:cSldViewPr snapToGrid="0" snapToObjects="1">
      <p:cViewPr varScale="1">
        <p:scale>
          <a:sx n="92" d="100"/>
          <a:sy n="92" d="100"/>
        </p:scale>
        <p:origin x="-7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printerSettings" Target="printerSettings/printerSettings1.bin"/><Relationship Id="rId109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viewProps" Target="view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theme" Target="theme/theme1.xml"/><Relationship Id="rId11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2DCAA-D3AB-FA46-B8BB-5B5C3E9AB300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FA144-8C9A-E844-9A20-6282FFFDD4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are bacterial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Protein switch &amp; prevents back</a:t>
            </a:r>
            <a:r>
              <a:rPr lang="en-US" baseline="0" dirty="0" smtClean="0"/>
              <a:t> reaction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tetrahedron</a:t>
            </a:r>
            <a:r>
              <a:rPr lang="en-US" baseline="0" dirty="0" smtClean="0"/>
              <a:t> volumes, bond angels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are bacterial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All are nitrogen fixers, few are solely known for it</a:t>
            </a:r>
          </a:p>
          <a:p>
            <a:r>
              <a:rPr lang="en-US" baseline="0" dirty="0" smtClean="0"/>
              <a:t>Denitrifying – produce N2.  Why might they have this enzyme?  ON/OFF GENE REGULATION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are bacterial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All are nitrogen fixers, few are solely known for it</a:t>
            </a:r>
          </a:p>
          <a:p>
            <a:r>
              <a:rPr lang="en-US" baseline="0" dirty="0" smtClean="0"/>
              <a:t>Denitrifying – produce N2.  Why might they have this enzyme?  ON/OFF GENE REGULATION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http://web.virginia.edu/Heidi/chapter32/Images/8883n32_05.jpg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of the same residues coordinating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Glu</a:t>
            </a:r>
            <a:r>
              <a:rPr lang="en-US" baseline="0" dirty="0" smtClean="0"/>
              <a:t> are still there.  ATP is differentially bound!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pyruvate</a:t>
            </a:r>
            <a:r>
              <a:rPr lang="en-US" baseline="0" dirty="0" smtClean="0"/>
              <a:t> -&gt; Fatty Acids, Sugars,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Bacillus oxidizes methanol (not a </a:t>
            </a:r>
            <a:r>
              <a:rPr lang="en-US" baseline="0" dirty="0" err="1" smtClean="0"/>
              <a:t>mthanotroph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Entner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Doudoroff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pathway (yields less ATP than normal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glycolysis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ASP</a:t>
            </a:r>
            <a:r>
              <a:rPr lang="en-US" baseline="0" dirty="0" smtClean="0"/>
              <a:t> (D) coordinates ARG (R) to properly position </a:t>
            </a:r>
            <a:r>
              <a:rPr lang="en-US" baseline="0" dirty="0" err="1" smtClean="0"/>
              <a:t>Glutamic</a:t>
            </a:r>
            <a:r>
              <a:rPr lang="en-US" baseline="0" smtClean="0"/>
              <a:t> Acid (E)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GLU is coordinated via</a:t>
            </a:r>
            <a:r>
              <a:rPr lang="en-US" baseline="0" dirty="0" smtClean="0"/>
              <a:t> alpha helix and, most importantly, ARG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Hydrogen not shown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hydrogen bonding -&gt; a variety of conformers could lead to </a:t>
            </a:r>
            <a:r>
              <a:rPr lang="en-US" baseline="0" dirty="0" err="1" smtClean="0"/>
              <a:t>rxn</a:t>
            </a:r>
            <a:endParaRPr lang="en-US" baseline="0" dirty="0" smtClean="0"/>
          </a:p>
          <a:p>
            <a:r>
              <a:rPr lang="en-US" baseline="0" dirty="0" smtClean="0"/>
              <a:t>Perfect?  No… but needs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are bacterial proteins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All are nitrogen fixers, few are solely known for it</a:t>
            </a:r>
          </a:p>
          <a:p>
            <a:r>
              <a:rPr lang="en-US" baseline="0" dirty="0" smtClean="0"/>
              <a:t>Denitrifying – produce N2.  Why might they have this enzyme?  ON/OFF GENE REGULATION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FA144-8C9A-E844-9A20-6282FFFDD45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752"/>
            <a:ext cx="8229600" cy="10668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5552"/>
            <a:ext cx="8229600" cy="4908984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fld id="{EFB406C1-69D7-884D-A62C-456D8BDE1EC9}" type="datetimeFigureOut">
              <a:rPr lang="en-US" smtClean="0"/>
              <a:pPr/>
              <a:t>4/19/11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981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A9E8ED8-9460-EE4B-BD6B-894FD8312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300" kern="1200">
          <a:solidFill>
            <a:schemeClr val="tx1"/>
          </a:solidFill>
          <a:latin typeface="Arial"/>
          <a:ea typeface="+mn-ea"/>
          <a:cs typeface="Arial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100" kern="1200">
          <a:solidFill>
            <a:schemeClr val="tx1"/>
          </a:solidFill>
          <a:latin typeface="Arial"/>
          <a:ea typeface="+mn-ea"/>
          <a:cs typeface="Arial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100" kern="1200">
          <a:solidFill>
            <a:schemeClr val="tx1"/>
          </a:solidFill>
          <a:latin typeface="Arial"/>
          <a:ea typeface="+mn-ea"/>
          <a:cs typeface="Arial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video" Target="file://localhost/Users/Zach/Biochem%20II/Presentation%202/tRNA/ATP.mov" TargetMode="External"/><Relationship Id="rId2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7544" y="227938"/>
            <a:ext cx="8143728" cy="1702038"/>
          </a:xfrm>
        </p:spPr>
        <p:txBody>
          <a:bodyPr>
            <a:normAutofit/>
          </a:bodyPr>
          <a:lstStyle/>
          <a:p>
            <a:r>
              <a:rPr lang="en-US" sz="3700" dirty="0" smtClean="0"/>
              <a:t>Final Presentation</a:t>
            </a:r>
            <a:endParaRPr lang="en-US" sz="37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87902" y="2123486"/>
            <a:ext cx="7684602" cy="1752600"/>
          </a:xfrm>
        </p:spPr>
        <p:txBody>
          <a:bodyPr>
            <a:noAutofit/>
          </a:bodyPr>
          <a:lstStyle/>
          <a:p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>Hypothetical Protein </a:t>
            </a:r>
            <a:r>
              <a:rPr lang="en-US" sz="2100" dirty="0" err="1" smtClean="0">
                <a:solidFill>
                  <a:schemeClr val="bg1"/>
                </a:solidFill>
                <a:latin typeface="Arial"/>
                <a:cs typeface="Arial"/>
              </a:rPr>
              <a:t>YckF</a:t>
            </a:r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>	      </a:t>
            </a:r>
            <a:r>
              <a:rPr lang="en-US" sz="2100" i="1" dirty="0" smtClean="0">
                <a:solidFill>
                  <a:schemeClr val="bg1"/>
                </a:solidFill>
                <a:latin typeface="Arial"/>
                <a:cs typeface="Arial"/>
              </a:rPr>
              <a:t>Bacillus </a:t>
            </a:r>
            <a:r>
              <a:rPr lang="en-US" sz="2100" i="1" dirty="0" err="1" smtClean="0">
                <a:solidFill>
                  <a:schemeClr val="bg1"/>
                </a:solidFill>
                <a:latin typeface="Arial"/>
                <a:cs typeface="Arial"/>
              </a:rPr>
              <a:t>subtilis</a:t>
            </a:r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100" dirty="0" err="1" smtClean="0">
                <a:solidFill>
                  <a:schemeClr val="bg1"/>
                </a:solidFill>
                <a:latin typeface="Arial"/>
                <a:cs typeface="Arial"/>
              </a:rPr>
              <a:t>Nitrogenase</a:t>
            </a:r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> Iron Protein	      </a:t>
            </a:r>
            <a:r>
              <a:rPr lang="en-US" sz="2100" i="1" dirty="0" err="1" smtClean="0">
                <a:solidFill>
                  <a:schemeClr val="bg1"/>
                </a:solidFill>
                <a:latin typeface="Arial"/>
                <a:cs typeface="Arial"/>
              </a:rPr>
              <a:t>Azotobacter</a:t>
            </a:r>
            <a:r>
              <a:rPr lang="en-US" sz="21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100" i="1" dirty="0" err="1" smtClean="0">
                <a:solidFill>
                  <a:schemeClr val="bg1"/>
                </a:solidFill>
                <a:latin typeface="Arial"/>
                <a:cs typeface="Arial"/>
              </a:rPr>
              <a:t>vinelandii</a:t>
            </a:r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100" dirty="0" err="1" smtClean="0">
                <a:solidFill>
                  <a:schemeClr val="bg1"/>
                </a:solidFill>
                <a:latin typeface="Arial"/>
                <a:cs typeface="Arial"/>
              </a:rPr>
              <a:t>Diaminopimelate</a:t>
            </a:r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  <a:latin typeface="Arial"/>
                <a:cs typeface="Arial"/>
              </a:rPr>
              <a:t>dicarboxylase</a:t>
            </a:r>
            <a:r>
              <a:rPr lang="en-US" sz="2100" dirty="0" smtClean="0">
                <a:solidFill>
                  <a:schemeClr val="bg1"/>
                </a:solidFill>
                <a:latin typeface="Arial"/>
                <a:cs typeface="Arial"/>
              </a:rPr>
              <a:t>     </a:t>
            </a:r>
            <a:r>
              <a:rPr lang="en-US" sz="2100" i="1" dirty="0" smtClean="0">
                <a:solidFill>
                  <a:schemeClr val="bg1"/>
                </a:solidFill>
                <a:latin typeface="Arial"/>
                <a:cs typeface="Arial"/>
              </a:rPr>
              <a:t>Mycobacterium tuberculosis</a:t>
            </a:r>
          </a:p>
          <a:p>
            <a:r>
              <a:rPr lang="en-US" sz="2100" dirty="0" err="1" smtClean="0">
                <a:solidFill>
                  <a:schemeClr val="bg1"/>
                </a:solidFill>
              </a:rPr>
              <a:t>Glutamyl</a:t>
            </a:r>
            <a:r>
              <a:rPr lang="en-US" sz="2100" dirty="0" smtClean="0">
                <a:solidFill>
                  <a:schemeClr val="bg1"/>
                </a:solidFill>
              </a:rPr>
              <a:t> </a:t>
            </a:r>
            <a:r>
              <a:rPr lang="en-US" sz="2100" dirty="0" err="1" smtClean="0">
                <a:solidFill>
                  <a:schemeClr val="bg1"/>
                </a:solidFill>
              </a:rPr>
              <a:t>t</a:t>
            </a:r>
            <a:r>
              <a:rPr lang="en-US" sz="2100" dirty="0" smtClean="0">
                <a:solidFill>
                  <a:schemeClr val="bg1"/>
                </a:solidFill>
              </a:rPr>
              <a:t>-RNA </a:t>
            </a:r>
            <a:r>
              <a:rPr lang="en-US" sz="2100" dirty="0" err="1" smtClean="0">
                <a:solidFill>
                  <a:schemeClr val="bg1"/>
                </a:solidFill>
              </a:rPr>
              <a:t>Synthetase</a:t>
            </a:r>
            <a:r>
              <a:rPr lang="en-US" sz="2100" dirty="0" smtClean="0">
                <a:solidFill>
                  <a:schemeClr val="bg1"/>
                </a:solidFill>
              </a:rPr>
              <a:t>	      </a:t>
            </a:r>
            <a:r>
              <a:rPr lang="en-US" sz="2100" i="1" dirty="0" err="1" smtClean="0">
                <a:solidFill>
                  <a:schemeClr val="bg1"/>
                </a:solidFill>
              </a:rPr>
              <a:t>Thermus</a:t>
            </a:r>
            <a:r>
              <a:rPr lang="en-US" sz="2100" i="1" dirty="0" smtClean="0">
                <a:solidFill>
                  <a:schemeClr val="bg1"/>
                </a:solidFill>
              </a:rPr>
              <a:t> </a:t>
            </a:r>
            <a:r>
              <a:rPr lang="en-US" sz="2100" i="1" dirty="0" err="1" smtClean="0">
                <a:solidFill>
                  <a:schemeClr val="bg1"/>
                </a:solidFill>
              </a:rPr>
              <a:t>thermophilus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6066" y="4454085"/>
            <a:ext cx="7406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Presented by Zachary A. Curry</a:t>
            </a:r>
          </a:p>
          <a:p>
            <a:pPr algn="r"/>
            <a:r>
              <a:rPr lang="en-US" sz="2200" dirty="0" smtClean="0"/>
              <a:t>CHEM 525—Biochemistry II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4" y="4454085"/>
            <a:ext cx="1764886" cy="1878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855" r="4188"/>
          <a:stretch>
            <a:fillRect/>
          </a:stretch>
        </p:blipFill>
        <p:spPr>
          <a:xfrm>
            <a:off x="0" y="598752"/>
            <a:ext cx="9144000" cy="5896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3000"/>
          </a:blip>
          <a:stretch>
            <a:fillRect/>
          </a:stretch>
        </p:blipFill>
        <p:spPr>
          <a:xfrm>
            <a:off x="-2489" y="701017"/>
            <a:ext cx="9146489" cy="6197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173" y="707450"/>
            <a:ext cx="9482891" cy="615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515" y="760872"/>
            <a:ext cx="10083753" cy="5791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5598" y="1665552"/>
            <a:ext cx="540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(A)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0241" y="738124"/>
            <a:ext cx="9682109" cy="583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Mutation?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Arg358Gln mutation</a:t>
            </a:r>
          </a:p>
          <a:p>
            <a:pPr lvl="1"/>
            <a:r>
              <a:rPr lang="en-US" dirty="0" smtClean="0"/>
              <a:t>Non-</a:t>
            </a:r>
            <a:r>
              <a:rPr lang="en-US" dirty="0" err="1" smtClean="0"/>
              <a:t>disciminating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endParaRPr lang="en-US" dirty="0" smtClean="0"/>
          </a:p>
          <a:p>
            <a:pPr lvl="1"/>
            <a:r>
              <a:rPr lang="en-US" dirty="0" smtClean="0"/>
              <a:t>Allowed for </a:t>
            </a:r>
            <a:r>
              <a:rPr lang="en-US" dirty="0" err="1" smtClean="0"/>
              <a:t>aminoacylation</a:t>
            </a:r>
            <a:r>
              <a:rPr lang="en-US" dirty="0" smtClean="0"/>
              <a:t> (</a:t>
            </a:r>
            <a:r>
              <a:rPr lang="en-US" dirty="0" err="1" smtClean="0"/>
              <a:t>Glu</a:t>
            </a:r>
            <a:r>
              <a:rPr lang="en-US" dirty="0" smtClean="0"/>
              <a:t>) of both </a:t>
            </a:r>
            <a:r>
              <a:rPr lang="en-US" dirty="0" err="1" smtClean="0"/>
              <a:t>Glu</a:t>
            </a:r>
            <a:r>
              <a:rPr lang="en-US" dirty="0" smtClean="0"/>
              <a:t> and </a:t>
            </a:r>
            <a:r>
              <a:rPr lang="en-US" dirty="0" err="1" smtClean="0"/>
              <a:t>Gln</a:t>
            </a:r>
            <a:r>
              <a:rPr lang="en-US" dirty="0" smtClean="0"/>
              <a:t> </a:t>
            </a:r>
            <a:r>
              <a:rPr lang="en-US" dirty="0" err="1" smtClean="0"/>
              <a:t>tRNAs</a:t>
            </a:r>
            <a:r>
              <a:rPr lang="en-US" dirty="0" smtClean="0"/>
              <a:t>.</a:t>
            </a:r>
          </a:p>
          <a:p>
            <a:pPr lvl="2"/>
            <a:r>
              <a:rPr lang="en-US" dirty="0" err="1" smtClean="0"/>
              <a:t>Glu</a:t>
            </a:r>
            <a:r>
              <a:rPr lang="en-US" dirty="0" smtClean="0"/>
              <a:t> </a:t>
            </a:r>
            <a:r>
              <a:rPr lang="en-US" dirty="0" err="1" smtClean="0"/>
              <a:t>anticodon</a:t>
            </a:r>
            <a:r>
              <a:rPr lang="en-US" dirty="0" smtClean="0"/>
              <a:t>: YUC</a:t>
            </a:r>
          </a:p>
          <a:p>
            <a:pPr lvl="2"/>
            <a:r>
              <a:rPr lang="en-US" dirty="0" err="1" smtClean="0"/>
              <a:t>Gln</a:t>
            </a:r>
            <a:r>
              <a:rPr lang="en-US" dirty="0" smtClean="0"/>
              <a:t> </a:t>
            </a:r>
            <a:r>
              <a:rPr lang="en-US" dirty="0" err="1" smtClean="0"/>
              <a:t>anticodon</a:t>
            </a:r>
            <a:r>
              <a:rPr lang="en-US" dirty="0" smtClean="0"/>
              <a:t>: YUG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39" y="3933681"/>
            <a:ext cx="7757564" cy="2111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914136"/>
            <a:ext cx="640741" cy="4056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2645" y="3858741"/>
            <a:ext cx="640741" cy="4056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2795" y="3858741"/>
            <a:ext cx="640741" cy="4056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Sekine</a:t>
            </a:r>
            <a:r>
              <a:rPr lang="en-US" sz="1200" dirty="0" smtClean="0">
                <a:latin typeface="Arial"/>
                <a:cs typeface="Arial"/>
              </a:rPr>
              <a:t> S-I et. al. </a:t>
            </a:r>
            <a:r>
              <a:rPr lang="en-US" sz="1200" i="1" dirty="0" smtClean="0">
                <a:latin typeface="Arial"/>
                <a:cs typeface="Arial"/>
              </a:rPr>
              <a:t>Nature Structural Biology </a:t>
            </a:r>
            <a:r>
              <a:rPr lang="en-US" sz="1200" dirty="0" smtClean="0">
                <a:latin typeface="Arial"/>
                <a:cs typeface="Arial"/>
              </a:rPr>
              <a:t>8(3), 203-6 ,2001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4" y="838639"/>
            <a:ext cx="9099212" cy="5564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229"/>
            <a:ext cx="9144000" cy="5415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2783"/>
            <a:ext cx="9144000" cy="5413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041"/>
          <a:stretch>
            <a:fillRect/>
          </a:stretch>
        </p:blipFill>
        <p:spPr>
          <a:xfrm>
            <a:off x="0" y="671589"/>
            <a:ext cx="9157805" cy="5514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997" y="1771006"/>
            <a:ext cx="1569786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Glu</a:t>
            </a:r>
            <a:r>
              <a:rPr lang="en-US" b="1" dirty="0" smtClean="0">
                <a:solidFill>
                  <a:srgbClr val="FFFF00"/>
                </a:solidFill>
              </a:rPr>
              <a:t> 152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98433" y="2140338"/>
            <a:ext cx="2560201" cy="1062593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91002" y="919793"/>
            <a:ext cx="1569786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Loops</a:t>
            </a:r>
            <a:endParaRPr lang="en-US" b="1" dirty="0">
              <a:solidFill>
                <a:srgbClr val="00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5936094" y="1289124"/>
            <a:ext cx="1477120" cy="1154491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229"/>
            <a:ext cx="9144000" cy="5415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792"/>
          <a:stretch>
            <a:fillRect/>
          </a:stretch>
        </p:blipFill>
        <p:spPr>
          <a:xfrm>
            <a:off x="-14111" y="703924"/>
            <a:ext cx="9327444" cy="5450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0954"/>
            <a:ext cx="9302415" cy="5756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(proposed)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Nucleophilic</a:t>
            </a:r>
            <a:r>
              <a:rPr lang="en-US" dirty="0" smtClean="0"/>
              <a:t> </a:t>
            </a:r>
            <a:r>
              <a:rPr lang="en-US" dirty="0" err="1" smtClean="0"/>
              <a:t>Glu</a:t>
            </a:r>
            <a:r>
              <a:rPr lang="en-US" dirty="0" smtClean="0"/>
              <a:t> attack, H</a:t>
            </a:r>
            <a:r>
              <a:rPr lang="en-US" baseline="30000" dirty="0" smtClean="0"/>
              <a:t>+</a:t>
            </a:r>
            <a:r>
              <a:rPr lang="en-US" dirty="0" smtClean="0"/>
              <a:t> removal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Tautamerization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Facilitated by H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</a:p>
          <a:p>
            <a:pPr lvl="1"/>
            <a:r>
              <a:rPr lang="en-US" dirty="0" smtClean="0">
                <a:sym typeface="Wingdings"/>
              </a:rPr>
              <a:t>Active site it open, many waters present in crystal</a:t>
            </a:r>
          </a:p>
          <a:p>
            <a:pPr lvl="1"/>
            <a:r>
              <a:rPr lang="en-US" dirty="0" smtClean="0">
                <a:sym typeface="Wingdings"/>
              </a:rPr>
              <a:t>Mechanism similar to other </a:t>
            </a:r>
            <a:r>
              <a:rPr lang="en-US" dirty="0" err="1" smtClean="0">
                <a:sym typeface="Wingdings"/>
              </a:rPr>
              <a:t>isomerases</a:t>
            </a:r>
            <a:r>
              <a:rPr lang="en-US" dirty="0" smtClean="0">
                <a:sym typeface="Wingdings"/>
              </a:rPr>
              <a:t> (?)</a:t>
            </a:r>
          </a:p>
          <a:p>
            <a:pPr lvl="2"/>
            <a:r>
              <a:rPr lang="en-US" dirty="0" err="1" smtClean="0">
                <a:sym typeface="Wingdings"/>
              </a:rPr>
              <a:t>Triose</a:t>
            </a:r>
            <a:r>
              <a:rPr lang="en-US" dirty="0" smtClean="0">
                <a:sym typeface="Wingdings"/>
              </a:rPr>
              <a:t> Phosphate </a:t>
            </a:r>
            <a:r>
              <a:rPr lang="en-US" dirty="0" err="1" smtClean="0">
                <a:sym typeface="Wingdings"/>
              </a:rPr>
              <a:t>Isomerase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79411"/>
            <a:ext cx="2219852" cy="2028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925" y="3605054"/>
            <a:ext cx="5318412" cy="3045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12410"/>
            <a:ext cx="792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http://www.ncbi.nlm.nih.gov/books/NBK22593/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YckF</a:t>
            </a:r>
            <a:r>
              <a:rPr lang="en-US" dirty="0" smtClean="0"/>
              <a:t> and </a:t>
            </a:r>
            <a:r>
              <a:rPr lang="en-US" dirty="0" err="1" smtClean="0"/>
              <a:t>GlmS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YckF</a:t>
            </a:r>
            <a:r>
              <a:rPr lang="en-US" dirty="0" smtClean="0"/>
              <a:t> is </a:t>
            </a:r>
            <a:r>
              <a:rPr lang="en-US" i="1" dirty="0" smtClean="0"/>
              <a:t>structurally </a:t>
            </a:r>
            <a:r>
              <a:rPr lang="en-US" dirty="0" smtClean="0"/>
              <a:t>similar to glucosamine 6-phosphate </a:t>
            </a:r>
            <a:r>
              <a:rPr lang="en-US" dirty="0" err="1" smtClean="0"/>
              <a:t>synthase</a:t>
            </a:r>
            <a:r>
              <a:rPr lang="en-US" dirty="0" smtClean="0"/>
              <a:t> (</a:t>
            </a:r>
            <a:r>
              <a:rPr lang="en-US" dirty="0" err="1" smtClean="0"/>
              <a:t>GlmS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Share phosphate-binding loops</a:t>
            </a:r>
          </a:p>
          <a:p>
            <a:pPr lvl="1"/>
            <a:r>
              <a:rPr lang="en-US" dirty="0" smtClean="0"/>
              <a:t>Sequentially different</a:t>
            </a:r>
          </a:p>
          <a:p>
            <a:endParaRPr lang="en-US" dirty="0" smtClean="0"/>
          </a:p>
          <a:p>
            <a:r>
              <a:rPr lang="en-US" dirty="0" err="1" smtClean="0"/>
              <a:t>GlmS</a:t>
            </a:r>
            <a:r>
              <a:rPr lang="en-US" dirty="0" smtClean="0"/>
              <a:t> converts  fructose-6P into glucose-6P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27272"/>
            <a:ext cx="8229600" cy="19338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979" y="5563712"/>
            <a:ext cx="1006117" cy="766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Teplyakov</a:t>
            </a:r>
            <a:r>
              <a:rPr lang="en-US" sz="1200" dirty="0" smtClean="0">
                <a:latin typeface="Arial"/>
                <a:cs typeface="Arial"/>
              </a:rPr>
              <a:t> A et. al. </a:t>
            </a:r>
            <a:r>
              <a:rPr lang="en-US" sz="1200" i="1" dirty="0" smtClean="0">
                <a:latin typeface="Arial"/>
                <a:cs typeface="Arial"/>
              </a:rPr>
              <a:t>Protein Science </a:t>
            </a:r>
            <a:r>
              <a:rPr lang="en-US" sz="1200" dirty="0" smtClean="0">
                <a:latin typeface="Arial"/>
                <a:cs typeface="Arial"/>
              </a:rPr>
              <a:t>(1999), 8:596–602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9" y="2349217"/>
            <a:ext cx="8811902" cy="2159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we going?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B1D15"/>
                </a:solidFill>
                <a:latin typeface="Arial"/>
                <a:cs typeface="Arial"/>
              </a:rPr>
              <a:t>Bacterial Proteins!</a:t>
            </a:r>
          </a:p>
          <a:p>
            <a:endParaRPr lang="en-US" sz="20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Hypothetical Protein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YckF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Nitrogenase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Iron Protein</a:t>
            </a:r>
          </a:p>
          <a:p>
            <a:pPr lvl="1"/>
            <a:r>
              <a:rPr lang="en-US" sz="2700" dirty="0" err="1" smtClean="0">
                <a:solidFill>
                  <a:srgbClr val="3B1D15"/>
                </a:solidFill>
              </a:rPr>
              <a:t>Diaminopimelate</a:t>
            </a:r>
            <a:r>
              <a:rPr lang="en-US" sz="2700" dirty="0" smtClean="0">
                <a:solidFill>
                  <a:srgbClr val="3B1D15"/>
                </a:solidFill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</a:rPr>
              <a:t>dicarboxylase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Glutamyl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t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-RNA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Synthetase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Biology, structure, and function of each</a:t>
            </a:r>
          </a:p>
          <a:p>
            <a:endParaRPr lang="en-US" sz="25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B00FB"/>
                </a:solidFill>
              </a:rPr>
              <a:t>YckF</a:t>
            </a:r>
            <a:r>
              <a:rPr lang="en-US" dirty="0" smtClean="0">
                <a:solidFill>
                  <a:srgbClr val="FB00FB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GlmS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34" y="1665551"/>
            <a:ext cx="7332133" cy="5139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B00FB"/>
                </a:solidFill>
              </a:rPr>
              <a:t>YckF</a:t>
            </a:r>
            <a:r>
              <a:rPr lang="en-US" dirty="0" smtClean="0">
                <a:solidFill>
                  <a:srgbClr val="FB00FB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GlmS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5552"/>
            <a:ext cx="8229600" cy="47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Cyclic or Linear?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GlmS</a:t>
            </a:r>
            <a:r>
              <a:rPr lang="en-US" dirty="0" smtClean="0"/>
              <a:t> “</a:t>
            </a:r>
            <a:r>
              <a:rPr lang="en-US" dirty="0" err="1" smtClean="0"/>
              <a:t>linearizes</a:t>
            </a:r>
            <a:r>
              <a:rPr lang="en-US" dirty="0" smtClean="0"/>
              <a:t>” sugar prior to catalysis</a:t>
            </a:r>
          </a:p>
          <a:p>
            <a:r>
              <a:rPr lang="en-US" dirty="0" smtClean="0"/>
              <a:t>This could either be </a:t>
            </a:r>
            <a:r>
              <a:rPr lang="en-US" dirty="0" err="1" smtClean="0"/>
              <a:t>spontanteous</a:t>
            </a:r>
            <a:r>
              <a:rPr lang="en-US" dirty="0" smtClean="0"/>
              <a:t> or base-catalyzed</a:t>
            </a:r>
          </a:p>
          <a:p>
            <a:pPr lvl="1"/>
            <a:r>
              <a:rPr lang="en-US" dirty="0" smtClean="0"/>
              <a:t>Spontaneous: Fru-6P is about 20 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Base-catalyzed, not in proximity to active site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22" y="3245633"/>
            <a:ext cx="5741757" cy="2549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Teplyakov</a:t>
            </a:r>
            <a:r>
              <a:rPr lang="en-US" sz="1200" dirty="0" smtClean="0">
                <a:latin typeface="Arial"/>
                <a:cs typeface="Arial"/>
              </a:rPr>
              <a:t> A et. al. </a:t>
            </a:r>
            <a:r>
              <a:rPr lang="en-US" sz="1200" i="1" dirty="0" smtClean="0">
                <a:latin typeface="Arial"/>
                <a:cs typeface="Arial"/>
              </a:rPr>
              <a:t>Protein Science </a:t>
            </a:r>
            <a:r>
              <a:rPr lang="en-US" sz="1200" dirty="0" smtClean="0">
                <a:latin typeface="Arial"/>
                <a:cs typeface="Arial"/>
              </a:rPr>
              <a:t>(1999), 8:596–602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Returning to </a:t>
            </a:r>
            <a:r>
              <a:rPr lang="en-US" dirty="0" err="1" smtClean="0"/>
              <a:t>YckF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</a:t>
            </a:r>
            <a:r>
              <a:rPr lang="en-US" dirty="0" err="1" smtClean="0"/>
              <a:t>arabinose</a:t>
            </a:r>
            <a:endParaRPr lang="en-US" dirty="0" smtClean="0"/>
          </a:p>
          <a:p>
            <a:r>
              <a:rPr lang="en-US" dirty="0" smtClean="0"/>
              <a:t>Substrate Docking with </a:t>
            </a:r>
            <a:r>
              <a:rPr lang="en-US" dirty="0" err="1" smtClean="0"/>
              <a:t>Vina</a:t>
            </a:r>
            <a:endParaRPr lang="en-US" dirty="0" smtClean="0"/>
          </a:p>
          <a:p>
            <a:r>
              <a:rPr lang="en-US" dirty="0" smtClean="0"/>
              <a:t>Arabinose-6-Phosphate analogue</a:t>
            </a:r>
          </a:p>
          <a:p>
            <a:pPr lvl="1"/>
            <a:r>
              <a:rPr lang="en-US" dirty="0" smtClean="0"/>
              <a:t>Binding affinity = -3.7 kcal/mol</a:t>
            </a:r>
          </a:p>
          <a:p>
            <a:pPr lvl="1"/>
            <a:r>
              <a:rPr lang="en-US" dirty="0" smtClean="0"/>
              <a:t>Coordinated by loops!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Trott</a:t>
            </a:r>
            <a:r>
              <a:rPr lang="en-US" sz="1200" dirty="0" smtClean="0">
                <a:latin typeface="Arial"/>
                <a:cs typeface="Arial"/>
              </a:rPr>
              <a:t> O, Olson AJ. </a:t>
            </a:r>
            <a:r>
              <a:rPr lang="en-US" sz="1200" i="1" dirty="0" smtClean="0">
                <a:latin typeface="Arial"/>
                <a:cs typeface="Arial"/>
              </a:rPr>
              <a:t>J. Computational Chemistry </a:t>
            </a:r>
            <a:r>
              <a:rPr lang="en-US" sz="1200" dirty="0" smtClean="0">
                <a:latin typeface="Arial"/>
                <a:cs typeface="Arial"/>
              </a:rPr>
              <a:t>31(2), 455-61, 2010 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16" y="3340988"/>
            <a:ext cx="3904081" cy="2612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768" r="5309"/>
          <a:stretch>
            <a:fillRect/>
          </a:stretch>
        </p:blipFill>
        <p:spPr>
          <a:xfrm>
            <a:off x="0" y="343716"/>
            <a:ext cx="9144000" cy="6170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2875" y="3675749"/>
            <a:ext cx="115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B00FB"/>
                </a:solidFill>
                <a:latin typeface="Arial"/>
                <a:cs typeface="Arial"/>
              </a:rPr>
              <a:t>ARB</a:t>
            </a:r>
            <a:endParaRPr lang="en-US" sz="1000" dirty="0">
              <a:solidFill>
                <a:srgbClr val="FB00F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55265" y="3826471"/>
            <a:ext cx="115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B00FB"/>
                </a:solidFill>
                <a:latin typeface="Arial"/>
                <a:cs typeface="Arial"/>
              </a:rPr>
              <a:t>ARB</a:t>
            </a:r>
            <a:endParaRPr lang="en-US" sz="1000" dirty="0">
              <a:solidFill>
                <a:srgbClr val="FB00FB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763" y="480969"/>
            <a:ext cx="9665527" cy="5896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2875" y="3675749"/>
            <a:ext cx="11596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B00FB"/>
                </a:solidFill>
                <a:latin typeface="Arial"/>
                <a:cs typeface="Arial"/>
              </a:rPr>
              <a:t>ARB</a:t>
            </a:r>
            <a:endParaRPr lang="en-US" sz="1000" dirty="0">
              <a:solidFill>
                <a:srgbClr val="FB00FB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524785"/>
            <a:ext cx="1569786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Glu</a:t>
            </a:r>
            <a:r>
              <a:rPr lang="en-US" b="1" dirty="0" smtClean="0">
                <a:solidFill>
                  <a:srgbClr val="FFFF00"/>
                </a:solidFill>
              </a:rPr>
              <a:t> 152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70636" y="1894117"/>
            <a:ext cx="2277215" cy="1932354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03549" y="598752"/>
            <a:ext cx="1569786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Loops</a:t>
            </a:r>
            <a:endParaRPr lang="en-US" b="1" dirty="0">
              <a:solidFill>
                <a:srgbClr val="00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5101117" y="1594858"/>
            <a:ext cx="1842501" cy="628139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we going?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Hypothetical Protein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YckF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Nitrogenase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Iron Protein</a:t>
            </a:r>
          </a:p>
          <a:p>
            <a:pPr lvl="1"/>
            <a:r>
              <a:rPr lang="en-US" sz="2700" dirty="0" err="1" smtClean="0">
                <a:solidFill>
                  <a:srgbClr val="3B1D15"/>
                </a:solidFill>
              </a:rPr>
              <a:t>Diaminopimelate</a:t>
            </a:r>
            <a:r>
              <a:rPr lang="en-US" sz="2700" dirty="0" smtClean="0">
                <a:solidFill>
                  <a:srgbClr val="3B1D15"/>
                </a:solidFill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</a:rPr>
              <a:t>dicarboxylase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Glutamyl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t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-RNA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Synthetase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5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0402" y="1480036"/>
            <a:ext cx="8542304" cy="1472184"/>
          </a:xfrm>
        </p:spPr>
        <p:txBody>
          <a:bodyPr/>
          <a:lstStyle/>
          <a:p>
            <a:pPr algn="ctr"/>
            <a:r>
              <a:rPr lang="en-US" dirty="0" err="1" smtClean="0"/>
              <a:t>Nitrogenase</a:t>
            </a:r>
            <a:r>
              <a:rPr lang="en-US" dirty="0" smtClean="0"/>
              <a:t> Iron (Fe) Protein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0402" y="2970202"/>
            <a:ext cx="8542304" cy="1752600"/>
          </a:xfrm>
        </p:spPr>
        <p:txBody>
          <a:bodyPr/>
          <a:lstStyle/>
          <a:p>
            <a:pPr algn="ctr"/>
            <a:r>
              <a:rPr lang="en-US" i="1" dirty="0" err="1" smtClean="0">
                <a:solidFill>
                  <a:srgbClr val="FFFFFF"/>
                </a:solidFill>
              </a:rPr>
              <a:t>Azotobacter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vinelandii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195" y="4335002"/>
            <a:ext cx="7923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PDB: 2AFH, 2AFI, 2AFK</a:t>
            </a:r>
          </a:p>
          <a:p>
            <a:r>
              <a:rPr lang="en-US" dirty="0" err="1" smtClean="0">
                <a:latin typeface="Arial"/>
                <a:cs typeface="Arial"/>
              </a:rPr>
              <a:t>Tezcan</a:t>
            </a:r>
            <a:r>
              <a:rPr lang="en-US" dirty="0" smtClean="0">
                <a:latin typeface="Arial"/>
                <a:cs typeface="Arial"/>
              </a:rPr>
              <a:t> FA, Kaiser JT, </a:t>
            </a:r>
            <a:r>
              <a:rPr lang="en-US" dirty="0" err="1" smtClean="0">
                <a:latin typeface="Arial"/>
                <a:cs typeface="Arial"/>
              </a:rPr>
              <a:t>Mustafi</a:t>
            </a:r>
            <a:r>
              <a:rPr lang="en-US" dirty="0" smtClean="0">
                <a:latin typeface="Arial"/>
                <a:cs typeface="Arial"/>
              </a:rPr>
              <a:t> D, Walton MY, Howard JB, Rees DC (2004)</a:t>
            </a: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i="1" dirty="0" smtClean="0">
                <a:latin typeface="Arial"/>
                <a:cs typeface="Arial"/>
              </a:rPr>
              <a:t>Division of Chemistry and Chemical Engineering</a:t>
            </a:r>
          </a:p>
          <a:p>
            <a:r>
              <a:rPr lang="en-US" i="1" dirty="0" smtClean="0">
                <a:latin typeface="Arial"/>
                <a:cs typeface="Arial"/>
              </a:rPr>
              <a:t>		California Institute of Technology, Pasadena, CA</a:t>
            </a:r>
          </a:p>
          <a:p>
            <a:r>
              <a:rPr lang="en-US" i="1" dirty="0" smtClean="0">
                <a:latin typeface="Arial"/>
                <a:cs typeface="Arial"/>
              </a:rPr>
              <a:t>	Department of Biochemistry</a:t>
            </a:r>
          </a:p>
          <a:p>
            <a:r>
              <a:rPr lang="en-US" i="1" dirty="0" smtClean="0">
                <a:latin typeface="Arial"/>
                <a:cs typeface="Arial"/>
              </a:rPr>
              <a:t>		University of Minnesota, Minneapolis, MN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</a:t>
            </a:r>
            <a:r>
              <a:rPr lang="en-US" dirty="0" err="1" smtClean="0"/>
              <a:t>Nitrogenase</a:t>
            </a:r>
            <a:r>
              <a:rPr lang="en-US" dirty="0" smtClean="0"/>
              <a:t> Fe (Av2)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Nitrogen Fixation in </a:t>
            </a:r>
            <a:r>
              <a:rPr lang="en-US" i="1" dirty="0" err="1" smtClean="0"/>
              <a:t>Azotobacter</a:t>
            </a:r>
            <a:r>
              <a:rPr lang="en-US" i="1" dirty="0" smtClean="0"/>
              <a:t> </a:t>
            </a:r>
            <a:r>
              <a:rPr lang="en-US" i="1" dirty="0" err="1" smtClean="0"/>
              <a:t>vinelandii</a:t>
            </a:r>
            <a:endParaRPr lang="en-US" dirty="0" smtClean="0"/>
          </a:p>
          <a:p>
            <a:pPr lvl="1"/>
            <a:r>
              <a:rPr lang="en-US" dirty="0" smtClean="0"/>
              <a:t>Aerobic, easily </a:t>
            </a:r>
            <a:r>
              <a:rPr lang="en-US" dirty="0" err="1" smtClean="0"/>
              <a:t>culturable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Hallmark of many </a:t>
            </a:r>
            <a:r>
              <a:rPr lang="en-US" dirty="0" err="1" smtClean="0"/>
              <a:t>diazotrophic</a:t>
            </a:r>
            <a:r>
              <a:rPr lang="en-US" dirty="0" smtClean="0"/>
              <a:t> </a:t>
            </a:r>
            <a:r>
              <a:rPr lang="en-US" i="1" dirty="0" smtClean="0"/>
              <a:t>bacteria</a:t>
            </a:r>
          </a:p>
          <a:p>
            <a:endParaRPr lang="en-US" dirty="0" smtClean="0"/>
          </a:p>
          <a:p>
            <a:r>
              <a:rPr lang="en-US" dirty="0" smtClean="0"/>
              <a:t>What is Nitrogen-Fixation?</a:t>
            </a:r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2 </a:t>
            </a:r>
            <a:r>
              <a:rPr lang="en-US" dirty="0" smtClean="0"/>
              <a:t>(</a:t>
            </a:r>
            <a:r>
              <a:rPr lang="en-US" i="1" dirty="0" err="1" smtClean="0"/>
              <a:t>g</a:t>
            </a:r>
            <a:r>
              <a:rPr lang="en-US" dirty="0" smtClean="0"/>
              <a:t>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NH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(</a:t>
            </a:r>
            <a:r>
              <a:rPr lang="en-US" i="1" dirty="0" err="1" smtClean="0">
                <a:sym typeface="Wingdings"/>
              </a:rPr>
              <a:t>aq</a:t>
            </a:r>
            <a:r>
              <a:rPr lang="en-US" dirty="0" smtClean="0">
                <a:sym typeface="Wingdings"/>
              </a:rPr>
              <a:t>)</a:t>
            </a:r>
          </a:p>
          <a:p>
            <a:pPr lvl="1"/>
            <a:r>
              <a:rPr lang="en-US" dirty="0" smtClean="0">
                <a:sym typeface="Wingdings"/>
              </a:rPr>
              <a:t>Building block of amino acids, nucleic acids, etc.</a:t>
            </a:r>
          </a:p>
          <a:p>
            <a:pPr lvl="1"/>
            <a:r>
              <a:rPr lang="en-US" dirty="0" smtClean="0">
                <a:sym typeface="Wingdings"/>
              </a:rPr>
              <a:t>Part of global nitrogen cycle</a:t>
            </a:r>
          </a:p>
          <a:p>
            <a:pPr lvl="2"/>
            <a:r>
              <a:rPr lang="en-US" dirty="0" smtClean="0">
                <a:sym typeface="Wingdings"/>
              </a:rPr>
              <a:t>Important for plant nutrition</a:t>
            </a: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What </a:t>
            </a:r>
            <a:r>
              <a:rPr lang="en-US" i="1" dirty="0" smtClean="0">
                <a:sym typeface="Wingdings"/>
              </a:rPr>
              <a:t>bacteria </a:t>
            </a:r>
            <a:r>
              <a:rPr lang="en-US" dirty="0" smtClean="0">
                <a:sym typeface="Wingdings"/>
              </a:rPr>
              <a:t>do this?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69929"/>
            <a:ext cx="9130717" cy="3318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0402" y="1480036"/>
            <a:ext cx="8542304" cy="1472184"/>
          </a:xfrm>
        </p:spPr>
        <p:txBody>
          <a:bodyPr/>
          <a:lstStyle/>
          <a:p>
            <a:pPr algn="ctr"/>
            <a:r>
              <a:rPr lang="en-US" dirty="0" smtClean="0"/>
              <a:t>Hypothetical Protein </a:t>
            </a:r>
            <a:r>
              <a:rPr lang="en-US" dirty="0" err="1" smtClean="0"/>
              <a:t>YckF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0402" y="2970202"/>
            <a:ext cx="8542304" cy="1752600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rgbClr val="FFFFFF"/>
                </a:solidFill>
              </a:rPr>
              <a:t>Bacillus </a:t>
            </a:r>
            <a:r>
              <a:rPr lang="en-US" i="1" dirty="0" err="1" smtClean="0">
                <a:solidFill>
                  <a:srgbClr val="FFFFFF"/>
                </a:solidFill>
              </a:rPr>
              <a:t>subtilis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195" y="4335002"/>
            <a:ext cx="79239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PDB: 1M3S</a:t>
            </a:r>
          </a:p>
          <a:p>
            <a:r>
              <a:rPr lang="en-US" dirty="0" err="1" smtClean="0">
                <a:latin typeface="Arial"/>
                <a:cs typeface="Arial"/>
              </a:rPr>
              <a:t>Sanishvili</a:t>
            </a:r>
            <a:r>
              <a:rPr lang="en-US" dirty="0" smtClean="0">
                <a:latin typeface="Arial"/>
                <a:cs typeface="Arial"/>
              </a:rPr>
              <a:t> R, Wu R, Kim DE, Watson JD, </a:t>
            </a:r>
            <a:r>
              <a:rPr lang="en-US" dirty="0" err="1" smtClean="0">
                <a:latin typeface="Arial"/>
                <a:cs typeface="Arial"/>
              </a:rPr>
              <a:t>Collart</a:t>
            </a:r>
            <a:r>
              <a:rPr lang="en-US" dirty="0" smtClean="0">
                <a:latin typeface="Arial"/>
                <a:cs typeface="Arial"/>
              </a:rPr>
              <a:t> F, and </a:t>
            </a:r>
            <a:r>
              <a:rPr lang="en-US" dirty="0" err="1" smtClean="0">
                <a:latin typeface="Arial"/>
                <a:cs typeface="Arial"/>
              </a:rPr>
              <a:t>Joachimiak</a:t>
            </a:r>
            <a:r>
              <a:rPr lang="en-US" dirty="0" smtClean="0">
                <a:latin typeface="Arial"/>
                <a:cs typeface="Arial"/>
              </a:rPr>
              <a:t> A (2004)</a:t>
            </a: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i="1" dirty="0" smtClean="0">
                <a:latin typeface="Arial"/>
                <a:cs typeface="Arial"/>
              </a:rPr>
              <a:t>Structural Biology Center and Midwest Center for Structural Genomics	Argonne National Laboratory, Argonne, IL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Funded by the </a:t>
            </a:r>
            <a:r>
              <a:rPr lang="en-US" u="sng" dirty="0" smtClean="0">
                <a:latin typeface="Arial"/>
                <a:cs typeface="Arial"/>
              </a:rPr>
              <a:t>Protein Structure Initiative</a:t>
            </a:r>
          </a:p>
          <a:p>
            <a:r>
              <a:rPr lang="en-US" i="1" dirty="0" smtClean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Solve structures of family members </a:t>
            </a:r>
            <a:r>
              <a:rPr lang="en-US" dirty="0" err="1" smtClean="0">
                <a:latin typeface="Arial"/>
                <a:cs typeface="Arial"/>
                <a:sym typeface="Wingdings"/>
              </a:rPr>
              <a:t></a:t>
            </a:r>
            <a:r>
              <a:rPr lang="en-US" dirty="0" smtClean="0">
                <a:latin typeface="Arial"/>
                <a:cs typeface="Arial"/>
                <a:sym typeface="Wingdings"/>
              </a:rPr>
              <a:t> correct structure prediction</a:t>
            </a:r>
            <a:r>
              <a:rPr lang="en-US" dirty="0" smtClean="0">
                <a:latin typeface="Arial"/>
                <a:cs typeface="Arial"/>
              </a:rPr>
              <a:t>	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2066"/>
            <a:ext cx="7794179" cy="61959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5933127" y="1349460"/>
            <a:ext cx="1393909" cy="244222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7544862" y="848352"/>
            <a:ext cx="372573" cy="158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14713" y="554774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Hydrogen-oxidizing </a:t>
            </a:r>
            <a:r>
              <a:rPr lang="en-US" sz="1200" dirty="0" err="1" smtClean="0">
                <a:solidFill>
                  <a:srgbClr val="FF0000"/>
                </a:solidFill>
              </a:rPr>
              <a:t>Thermophile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7402927" y="2067559"/>
            <a:ext cx="372573" cy="158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14189" y="1924169"/>
            <a:ext cx="142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Denitrifying (!)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6302179" y="2367029"/>
            <a:ext cx="2291744" cy="13371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27477" y="1334870"/>
            <a:ext cx="142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000090"/>
                </a:solidFill>
              </a:rPr>
              <a:t>Diazotrophs</a:t>
            </a:r>
            <a:endParaRPr lang="en-US" sz="1200" dirty="0" smtClean="0">
              <a:solidFill>
                <a:srgbClr val="00009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(N</a:t>
            </a:r>
            <a:r>
              <a:rPr lang="en-US" sz="1200" baseline="-25000" dirty="0" smtClean="0">
                <a:solidFill>
                  <a:srgbClr val="000090"/>
                </a:solidFill>
              </a:rPr>
              <a:t>2</a:t>
            </a:r>
            <a:r>
              <a:rPr lang="en-US" sz="1200" dirty="0" smtClean="0">
                <a:solidFill>
                  <a:srgbClr val="000090"/>
                </a:solidFill>
              </a:rPr>
              <a:t>-fixing)</a:t>
            </a:r>
            <a:endParaRPr lang="en-US" sz="1200" dirty="0">
              <a:solidFill>
                <a:srgbClr val="00009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6938048" y="4309312"/>
            <a:ext cx="1006640" cy="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42960" y="3945308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Metal and Radionuclide Reducing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7544862" y="5266029"/>
            <a:ext cx="372573" cy="158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54817" y="5097582"/>
            <a:ext cx="142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Sulfur Reducing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117630" y="6235875"/>
            <a:ext cx="889041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442960" y="6088860"/>
            <a:ext cx="142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Methylotrophs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  <p:bldP spid="30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</a:t>
            </a:r>
            <a:r>
              <a:rPr lang="en-US" dirty="0" err="1" smtClean="0"/>
              <a:t>Nitrogenase</a:t>
            </a:r>
            <a:r>
              <a:rPr lang="en-US" dirty="0" smtClean="0"/>
              <a:t> Fe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sz="2000" dirty="0" smtClean="0"/>
              <a:t>It provides the electrons to reduce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with its partner:</a:t>
            </a:r>
          </a:p>
          <a:p>
            <a:pPr algn="ctr">
              <a:buNone/>
            </a:pPr>
            <a:r>
              <a:rPr lang="en-US" sz="2000" b="1" dirty="0" err="1" smtClean="0"/>
              <a:t>MoFe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nitrogenase</a:t>
            </a:r>
            <a:endParaRPr lang="en-US" sz="2000" b="1" dirty="0" smtClean="0"/>
          </a:p>
          <a:p>
            <a:pPr lvl="1"/>
            <a:r>
              <a:rPr lang="en-US" sz="1800" dirty="0" smtClean="0"/>
              <a:t>Dynamic complex</a:t>
            </a:r>
          </a:p>
          <a:p>
            <a:endParaRPr lang="en-US" sz="1800" dirty="0" smtClean="0"/>
          </a:p>
          <a:p>
            <a:r>
              <a:rPr lang="en-US" sz="2000" u="sng" dirty="0" smtClean="0"/>
              <a:t>Proposed “Mechanism”:</a:t>
            </a:r>
          </a:p>
          <a:p>
            <a:pPr lvl="1"/>
            <a:r>
              <a:rPr lang="en-US" sz="1800" dirty="0" smtClean="0"/>
              <a:t>Substrate (N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) bound to </a:t>
            </a:r>
            <a:r>
              <a:rPr lang="en-US" sz="1800" dirty="0" err="1" smtClean="0"/>
              <a:t>MoFe</a:t>
            </a:r>
            <a:endParaRPr lang="en-US" sz="1800" dirty="0" smtClean="0"/>
          </a:p>
          <a:p>
            <a:pPr lvl="1"/>
            <a:r>
              <a:rPr lang="en-US" sz="1800" dirty="0" smtClean="0"/>
              <a:t>Fe protein reduced by electron carriers</a:t>
            </a:r>
          </a:p>
          <a:p>
            <a:pPr lvl="3"/>
            <a:r>
              <a:rPr lang="en-US" sz="1700" dirty="0" err="1" smtClean="0"/>
              <a:t>Ferridoxin</a:t>
            </a:r>
            <a:r>
              <a:rPr lang="en-US" sz="1700" dirty="0" smtClean="0"/>
              <a:t> or </a:t>
            </a:r>
            <a:r>
              <a:rPr lang="en-US" sz="1700" dirty="0" err="1" smtClean="0"/>
              <a:t>flavodoxin</a:t>
            </a:r>
            <a:endParaRPr lang="en-US" sz="1700" dirty="0" smtClean="0"/>
          </a:p>
          <a:p>
            <a:pPr lvl="3"/>
            <a:r>
              <a:rPr lang="en-US" sz="1700" dirty="0" smtClean="0"/>
              <a:t>Fe protein has [4Fe-4S] metal cluster</a:t>
            </a:r>
          </a:p>
          <a:p>
            <a:pPr lvl="1"/>
            <a:r>
              <a:rPr lang="en-US" sz="1800" dirty="0" smtClean="0"/>
              <a:t>Fe transfers electrons to </a:t>
            </a:r>
            <a:r>
              <a:rPr lang="en-US" sz="1800" dirty="0" err="1" smtClean="0"/>
              <a:t>MoFe</a:t>
            </a:r>
            <a:r>
              <a:rPr lang="en-US" sz="1800" dirty="0" smtClean="0"/>
              <a:t> with </a:t>
            </a:r>
            <a:r>
              <a:rPr lang="en-US" sz="1800" dirty="0" err="1" smtClean="0"/>
              <a:t>MgATP</a:t>
            </a:r>
            <a:r>
              <a:rPr lang="en-US" sz="1800" dirty="0" smtClean="0"/>
              <a:t> hydrolysis</a:t>
            </a:r>
          </a:p>
          <a:p>
            <a:pPr lvl="2"/>
            <a:r>
              <a:rPr lang="en-US" sz="1800" b="1" dirty="0" smtClean="0"/>
              <a:t>1 or 2</a:t>
            </a:r>
            <a:r>
              <a:rPr lang="en-US" sz="1800" dirty="0" smtClean="0"/>
              <a:t> 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per ATP hydrolyzed</a:t>
            </a:r>
          </a:p>
          <a:p>
            <a:pPr lvl="1"/>
            <a:r>
              <a:rPr lang="en-US" sz="1800" dirty="0" smtClean="0"/>
              <a:t>Repeat until substrate is fully reduced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958" y="5660136"/>
            <a:ext cx="6756400" cy="914400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Redox</a:t>
            </a:r>
            <a:r>
              <a:rPr lang="en-US" dirty="0" smtClean="0"/>
              <a:t> Cycles (Oh my!)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 </a:t>
            </a:r>
            <a:r>
              <a:rPr lang="en-US" dirty="0" err="1" smtClean="0"/>
              <a:t>Nitrogenase</a:t>
            </a:r>
            <a:r>
              <a:rPr lang="en-US" dirty="0" smtClean="0"/>
              <a:t> [4Fe-4S] crystals, oxidized and reduced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Proposed:</a:t>
            </a:r>
          </a:p>
          <a:p>
            <a:pPr lvl="1"/>
            <a:r>
              <a:rPr lang="en-US" dirty="0" smtClean="0"/>
              <a:t>Original oxidation state dictates number of electrons transferred per ATP</a:t>
            </a:r>
          </a:p>
          <a:p>
            <a:pPr lvl="2"/>
            <a:r>
              <a:rPr lang="en-US" dirty="0" smtClean="0"/>
              <a:t>Difficult to study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[4Fe-4S]</a:t>
            </a:r>
            <a:r>
              <a:rPr lang="en-US" baseline="30000" dirty="0" smtClean="0"/>
              <a:t>3+/2+</a:t>
            </a:r>
            <a:r>
              <a:rPr lang="en-US" dirty="0" smtClean="0"/>
              <a:t> </a:t>
            </a:r>
            <a:endParaRPr lang="en-US" baseline="30000" dirty="0" smtClean="0"/>
          </a:p>
          <a:p>
            <a:pPr>
              <a:buNone/>
            </a:pPr>
            <a:r>
              <a:rPr lang="en-US" baseline="30000" dirty="0" smtClean="0"/>
              <a:t>	</a:t>
            </a:r>
            <a:r>
              <a:rPr lang="en-US" dirty="0" smtClean="0"/>
              <a:t>[4Fe-4S]</a:t>
            </a:r>
            <a:r>
              <a:rPr lang="en-US" baseline="30000" dirty="0" smtClean="0"/>
              <a:t>2+/+</a:t>
            </a:r>
          </a:p>
          <a:p>
            <a:pPr>
              <a:buNone/>
            </a:pPr>
            <a:r>
              <a:rPr lang="en-US" dirty="0" smtClean="0"/>
              <a:t>	[4Fe-4S]</a:t>
            </a:r>
            <a:r>
              <a:rPr lang="en-US" baseline="30000" dirty="0" smtClean="0"/>
              <a:t>0/2+</a:t>
            </a:r>
          </a:p>
          <a:p>
            <a:pPr>
              <a:buNone/>
            </a:pPr>
            <a:endParaRPr lang="en-US" baseline="30000" dirty="0" smtClean="0"/>
          </a:p>
          <a:p>
            <a:r>
              <a:rPr lang="en-US" dirty="0" smtClean="0"/>
              <a:t>Reaction is thermodynamically favorable </a:t>
            </a:r>
            <a:r>
              <a:rPr lang="en-US" i="1" dirty="0" smtClean="0"/>
              <a:t>without </a:t>
            </a:r>
            <a:r>
              <a:rPr lang="en-US" dirty="0" smtClean="0"/>
              <a:t>ATP</a:t>
            </a:r>
          </a:p>
          <a:p>
            <a:r>
              <a:rPr lang="en-US" dirty="0" smtClean="0"/>
              <a:t>Why is it there?  </a:t>
            </a:r>
            <a:r>
              <a:rPr lang="en-US" u="sng" dirty="0" err="1" smtClean="0"/>
              <a:t>Allostery</a:t>
            </a:r>
            <a:r>
              <a:rPr lang="en-US" u="sng" dirty="0" smtClean="0"/>
              <a:t> and Kinetics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07894" y="5086865"/>
            <a:ext cx="627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/cycle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81339" y="5285337"/>
            <a:ext cx="41275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5144" y="4542769"/>
            <a:ext cx="412750" cy="18466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595144" y="4727436"/>
            <a:ext cx="412750" cy="16879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6144" y="4511020"/>
            <a:ext cx="627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 </a:t>
            </a:r>
            <a:r>
              <a:rPr lang="en-US" i="1" dirty="0" err="1" smtClean="0"/>
              <a:t>e</a:t>
            </a:r>
            <a:r>
              <a:rPr lang="en-US" i="1" baseline="30000" dirty="0" smtClean="0"/>
              <a:t>-</a:t>
            </a:r>
            <a:r>
              <a:rPr lang="en-US" i="1" dirty="0" smtClean="0"/>
              <a:t>/cycle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81158" y="6202947"/>
            <a:ext cx="3101474" cy="414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JUST GET TO THE STUCTURE ALREADY!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Homodimer</a:t>
            </a:r>
            <a:r>
              <a:rPr lang="en-US" dirty="0" smtClean="0"/>
              <a:t> with </a:t>
            </a:r>
            <a:r>
              <a:rPr lang="en-US" dirty="0" err="1" smtClean="0"/>
              <a:t>metallocluster</a:t>
            </a:r>
            <a:r>
              <a:rPr lang="en-US" dirty="0" smtClean="0"/>
              <a:t> at interface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[4Fe-4S]</a:t>
            </a:r>
          </a:p>
          <a:p>
            <a:pPr lvl="1"/>
            <a:r>
              <a:rPr lang="en-US" dirty="0" smtClean="0"/>
              <a:t>Anionic, </a:t>
            </a:r>
            <a:r>
              <a:rPr lang="en-US" dirty="0" err="1" smtClean="0"/>
              <a:t>cubane</a:t>
            </a:r>
            <a:r>
              <a:rPr lang="en-US" dirty="0" smtClean="0"/>
              <a:t> structure</a:t>
            </a:r>
          </a:p>
          <a:p>
            <a:pPr lvl="1"/>
            <a:r>
              <a:rPr lang="en-US" dirty="0" smtClean="0"/>
              <a:t>Coordinated by </a:t>
            </a:r>
            <a:r>
              <a:rPr lang="en-US" dirty="0" err="1" smtClean="0"/>
              <a:t>cysteine</a:t>
            </a:r>
            <a:r>
              <a:rPr lang="en-US" dirty="0" smtClean="0"/>
              <a:t> </a:t>
            </a:r>
            <a:r>
              <a:rPr lang="en-US" dirty="0" err="1" smtClean="0"/>
              <a:t>ligands</a:t>
            </a:r>
            <a:endParaRPr lang="en-US" dirty="0" smtClean="0"/>
          </a:p>
          <a:p>
            <a:pPr lvl="1"/>
            <a:r>
              <a:rPr lang="en-US" dirty="0" smtClean="0"/>
              <a:t>Also coordinated by polar </a:t>
            </a:r>
            <a:r>
              <a:rPr lang="en-US" dirty="0" err="1" smtClean="0"/>
              <a:t>α</a:t>
            </a:r>
            <a:r>
              <a:rPr lang="en-US" dirty="0" smtClean="0"/>
              <a:t>-helix</a:t>
            </a:r>
          </a:p>
          <a:p>
            <a:pPr lvl="2"/>
            <a:r>
              <a:rPr lang="en-US" dirty="0" smtClean="0"/>
              <a:t>Backbone NH</a:t>
            </a:r>
            <a:r>
              <a:rPr lang="en-US" baseline="30000" dirty="0" smtClean="0"/>
              <a:t>…</a:t>
            </a:r>
            <a:r>
              <a:rPr lang="en-US" dirty="0" smtClean="0"/>
              <a:t>S  Hydrogen Bonding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2 ATP Binding Sites</a:t>
            </a:r>
          </a:p>
          <a:p>
            <a:endParaRPr lang="en-US" dirty="0" smtClean="0"/>
          </a:p>
          <a:p>
            <a:r>
              <a:rPr lang="en-US" dirty="0" smtClean="0"/>
              <a:t>Conformational shift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FeMo</a:t>
            </a:r>
            <a:r>
              <a:rPr lang="en-US" dirty="0" smtClean="0">
                <a:sym typeface="Wingdings"/>
              </a:rPr>
              <a:t> Protein Binding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840" y="853191"/>
            <a:ext cx="9403681" cy="5527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526" y="919793"/>
            <a:ext cx="1895760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ATP-Binding</a:t>
            </a:r>
            <a:endParaRPr lang="en-US" b="1" dirty="0">
              <a:solidFill>
                <a:srgbClr val="00FF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5454952" y="4753429"/>
            <a:ext cx="2165048" cy="1294192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2"/>
          </p:cNvCxnSpPr>
          <p:nvPr/>
        </p:nvCxnSpPr>
        <p:spPr>
          <a:xfrm rot="16200000" flipH="1">
            <a:off x="1900242" y="1017289"/>
            <a:ext cx="1154113" cy="1697784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479" r="1479"/>
          <a:stretch>
            <a:fillRect/>
          </a:stretch>
        </p:blipFill>
        <p:spPr>
          <a:xfrm>
            <a:off x="0" y="695393"/>
            <a:ext cx="9144000" cy="562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950"/>
            <a:ext cx="9144000" cy="5587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</a:t>
            </a:r>
            <a:r>
              <a:rPr lang="en-US" baseline="30000" dirty="0" smtClean="0"/>
              <a:t>…</a:t>
            </a:r>
            <a:r>
              <a:rPr lang="en-US" dirty="0" smtClean="0"/>
              <a:t>S Hydrogen Boding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6" y="1712689"/>
            <a:ext cx="8401708" cy="3380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146" y="1572066"/>
            <a:ext cx="458212" cy="384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10" y="5233917"/>
            <a:ext cx="8650580" cy="826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Strop et. al. </a:t>
            </a:r>
            <a:r>
              <a:rPr lang="en-US" sz="1200" i="1" dirty="0" smtClean="0">
                <a:latin typeface="Arial"/>
                <a:cs typeface="Arial"/>
              </a:rPr>
              <a:t>Biochemistry</a:t>
            </a:r>
            <a:r>
              <a:rPr lang="en-US" sz="1200" dirty="0" smtClean="0">
                <a:latin typeface="Arial"/>
                <a:cs typeface="Arial"/>
              </a:rPr>
              <a:t> 40(3), 651-656 ,2001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Metal Complex!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[4Fe-4S] cluster has </a:t>
            </a:r>
            <a:r>
              <a:rPr lang="en-US" i="1" dirty="0" smtClean="0"/>
              <a:t>greatest </a:t>
            </a:r>
            <a:r>
              <a:rPr lang="en-US" dirty="0" smtClean="0"/>
              <a:t>solvent-accessibility</a:t>
            </a:r>
          </a:p>
          <a:p>
            <a:pPr lvl="1"/>
            <a:r>
              <a:rPr lang="en-US" dirty="0" smtClean="0"/>
              <a:t>Solvent exposure facilitates reduction in similar proteins</a:t>
            </a:r>
          </a:p>
          <a:p>
            <a:pPr lvl="1"/>
            <a:r>
              <a:rPr lang="en-US" dirty="0" smtClean="0"/>
              <a:t>Facilitates 3 different oxidation states</a:t>
            </a:r>
          </a:p>
          <a:p>
            <a:endParaRPr lang="en-US" dirty="0" smtClean="0"/>
          </a:p>
          <a:p>
            <a:r>
              <a:rPr lang="en-US" dirty="0" smtClean="0"/>
              <a:t>NH</a:t>
            </a:r>
            <a:r>
              <a:rPr lang="en-US" baseline="30000" dirty="0" smtClean="0"/>
              <a:t>…</a:t>
            </a:r>
            <a:r>
              <a:rPr lang="en-US" dirty="0" smtClean="0"/>
              <a:t>S increase stability of cluster when in reduced form</a:t>
            </a:r>
          </a:p>
          <a:p>
            <a:r>
              <a:rPr lang="en-US" dirty="0" smtClean="0"/>
              <a:t>More H-bonds with cluster then in similar proteins</a:t>
            </a:r>
          </a:p>
          <a:p>
            <a:pPr lvl="1"/>
            <a:r>
              <a:rPr lang="en-US" dirty="0" smtClean="0"/>
              <a:t>Limiting reactivity until protein complexes with </a:t>
            </a:r>
            <a:r>
              <a:rPr lang="en-US" dirty="0" err="1" smtClean="0"/>
              <a:t>MoFe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Cluster can exist in slightly varying forms</a:t>
            </a:r>
          </a:p>
          <a:p>
            <a:pPr lvl="1"/>
            <a:r>
              <a:rPr lang="en-US" dirty="0" smtClean="0"/>
              <a:t>Different oxidation states can change cluster volume</a:t>
            </a:r>
          </a:p>
          <a:p>
            <a:pPr lvl="2"/>
            <a:r>
              <a:rPr lang="en-US" dirty="0" smtClean="0"/>
              <a:t>Based on model compounds of known oxidation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Qualitative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PDB: 1G1M			1G5P			    1CP2</a:t>
            </a:r>
            <a:endParaRPr lang="en-US" baseline="30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36906" t="17239" r="36651" b="14351"/>
          <a:stretch>
            <a:fillRect/>
          </a:stretch>
        </p:blipFill>
        <p:spPr>
          <a:xfrm>
            <a:off x="374958" y="2196976"/>
            <a:ext cx="2491619" cy="3849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0193" r="12725" b="6149"/>
          <a:stretch>
            <a:fillRect/>
          </a:stretch>
        </p:blipFill>
        <p:spPr>
          <a:xfrm>
            <a:off x="3119980" y="2196976"/>
            <a:ext cx="2927047" cy="3849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5504" r="5238"/>
          <a:stretch>
            <a:fillRect/>
          </a:stretch>
        </p:blipFill>
        <p:spPr>
          <a:xfrm>
            <a:off x="6300430" y="2196975"/>
            <a:ext cx="2602344" cy="3849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</a:t>
            </a:r>
            <a:r>
              <a:rPr lang="en-US" dirty="0" err="1" smtClean="0"/>
              <a:t>YckF</a:t>
            </a:r>
            <a:r>
              <a:rPr lang="en-US" dirty="0" smtClean="0"/>
              <a:t>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Isomerase</a:t>
            </a:r>
            <a:endParaRPr lang="en-US" dirty="0" smtClean="0"/>
          </a:p>
          <a:p>
            <a:r>
              <a:rPr lang="en-US" dirty="0" smtClean="0"/>
              <a:t>6-phospho-3-hexuloisomerase</a:t>
            </a:r>
          </a:p>
          <a:p>
            <a:pPr lvl="1"/>
            <a:r>
              <a:rPr lang="en-US" dirty="0" smtClean="0"/>
              <a:t>Catalyzes the </a:t>
            </a:r>
            <a:r>
              <a:rPr lang="en-US" dirty="0" err="1" smtClean="0"/>
              <a:t>isomerization</a:t>
            </a:r>
            <a:r>
              <a:rPr lang="en-US" dirty="0" smtClean="0"/>
              <a:t> of D-arabino-3-hexulose-6-phosphate to D-fructose-6-phosphate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Forms a strong tetramer </a:t>
            </a:r>
          </a:p>
          <a:p>
            <a:pPr>
              <a:buNone/>
            </a:pPr>
            <a:r>
              <a:rPr lang="en-US" dirty="0" smtClean="0"/>
              <a:t>		(79.6 </a:t>
            </a:r>
            <a:r>
              <a:rPr lang="en-US" dirty="0" err="1" smtClean="0"/>
              <a:t>kDa</a:t>
            </a:r>
            <a:r>
              <a:rPr lang="en-US" dirty="0" smtClean="0"/>
              <a:t>) in solution</a:t>
            </a:r>
          </a:p>
          <a:p>
            <a:pPr lvl="1"/>
            <a:r>
              <a:rPr lang="en-US" dirty="0" smtClean="0"/>
              <a:t>Possible </a:t>
            </a:r>
            <a:r>
              <a:rPr lang="en-US" dirty="0" err="1" smtClean="0"/>
              <a:t>coopertivity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86" y="3208012"/>
            <a:ext cx="4650750" cy="311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Taylor EJ, </a:t>
            </a:r>
            <a:r>
              <a:rPr lang="en-US" sz="1200" dirty="0" err="1" smtClean="0">
                <a:latin typeface="Arial"/>
                <a:cs typeface="Arial"/>
              </a:rPr>
              <a:t>Charnock</a:t>
            </a:r>
            <a:r>
              <a:rPr lang="en-US" sz="1200" dirty="0" smtClean="0">
                <a:latin typeface="Arial"/>
                <a:cs typeface="Arial"/>
              </a:rPr>
              <a:t> SJ, et. al. </a:t>
            </a:r>
            <a:r>
              <a:rPr lang="en-US" sz="1200" i="1" dirty="0" err="1" smtClean="0">
                <a:latin typeface="Arial"/>
                <a:cs typeface="Arial"/>
              </a:rPr>
              <a:t>Acta</a:t>
            </a:r>
            <a:r>
              <a:rPr lang="en-US" sz="1200" i="1" dirty="0" smtClean="0">
                <a:latin typeface="Arial"/>
                <a:cs typeface="Arial"/>
              </a:rPr>
              <a:t> </a:t>
            </a:r>
            <a:r>
              <a:rPr lang="en-US" sz="1200" i="1" dirty="0" err="1" smtClean="0">
                <a:latin typeface="Arial"/>
                <a:cs typeface="Arial"/>
              </a:rPr>
              <a:t>Crystallographica</a:t>
            </a:r>
            <a:r>
              <a:rPr lang="en-US" sz="1200" i="1" dirty="0" smtClean="0">
                <a:latin typeface="Arial"/>
                <a:cs typeface="Arial"/>
              </a:rPr>
              <a:t> Sec D</a:t>
            </a:r>
            <a:r>
              <a:rPr lang="en-US" sz="1200" dirty="0" smtClean="0">
                <a:latin typeface="Arial"/>
                <a:cs typeface="Arial"/>
              </a:rPr>
              <a:t> 57, 1138-40, 2001 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4558"/>
            <a:ext cx="9144000" cy="5313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3092" y="6288316"/>
            <a:ext cx="3436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1G1M (white) &amp; 1G5P (purple)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ATP-Binding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Walker A Motif</a:t>
            </a:r>
          </a:p>
          <a:p>
            <a:pPr lvl="1"/>
            <a:r>
              <a:rPr lang="en-US" dirty="0" smtClean="0"/>
              <a:t>GXX-XXGKS/T</a:t>
            </a:r>
          </a:p>
          <a:p>
            <a:endParaRPr lang="en-US" dirty="0" smtClean="0"/>
          </a:p>
          <a:p>
            <a:r>
              <a:rPr lang="en-US" dirty="0" smtClean="0"/>
              <a:t>Ability for Fe Protein to bind to </a:t>
            </a:r>
            <a:r>
              <a:rPr lang="en-US" dirty="0" err="1" smtClean="0"/>
              <a:t>MoFe</a:t>
            </a:r>
            <a:r>
              <a:rPr lang="en-US" dirty="0" smtClean="0"/>
              <a:t> protein determined by nucleotide binding:</a:t>
            </a:r>
          </a:p>
          <a:p>
            <a:pPr lvl="1"/>
            <a:r>
              <a:rPr lang="en-US" dirty="0" smtClean="0"/>
              <a:t>ADP and Nucleotide-free forms of protein are “off”</a:t>
            </a:r>
          </a:p>
          <a:p>
            <a:pPr lvl="2"/>
            <a:r>
              <a:rPr lang="en-US" dirty="0" smtClean="0"/>
              <a:t>Slower reaction rate</a:t>
            </a:r>
          </a:p>
          <a:p>
            <a:pPr lvl="1"/>
            <a:r>
              <a:rPr lang="en-US" dirty="0" smtClean="0"/>
              <a:t>ATP-bound state is “on”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Competitive inhibition by ADP</a:t>
            </a:r>
          </a:p>
          <a:p>
            <a:r>
              <a:rPr lang="en-US" dirty="0" smtClean="0"/>
              <a:t>ATP hydrolysis controls </a:t>
            </a:r>
            <a:r>
              <a:rPr lang="en-US" dirty="0" err="1" smtClean="0"/>
              <a:t>Fe:MoFe</a:t>
            </a:r>
            <a:r>
              <a:rPr lang="en-US" dirty="0" smtClean="0"/>
              <a:t> </a:t>
            </a:r>
            <a:r>
              <a:rPr lang="en-US" dirty="0" err="1" smtClean="0"/>
              <a:t>disassoiation/assocation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Let’s look an an A</a:t>
            </a:r>
            <a:r>
              <a:rPr lang="en-US" b="1" dirty="0" smtClean="0"/>
              <a:t>D</a:t>
            </a:r>
            <a:r>
              <a:rPr lang="en-US" dirty="0" smtClean="0"/>
              <a:t>P-bound form…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304" y="764989"/>
            <a:ext cx="10504685" cy="5809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64" y="769647"/>
            <a:ext cx="10161549" cy="5680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264" y="698023"/>
            <a:ext cx="10473911" cy="5876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ADP-Bound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488" y="6361330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Tezcan</a:t>
            </a:r>
            <a:r>
              <a:rPr lang="en-US" sz="1200" dirty="0" smtClean="0">
                <a:latin typeface="Arial"/>
                <a:cs typeface="Arial"/>
              </a:rPr>
              <a:t> et. al. </a:t>
            </a:r>
            <a:r>
              <a:rPr lang="en-US" sz="1200" i="1" dirty="0" smtClean="0">
                <a:latin typeface="Arial"/>
                <a:cs typeface="Arial"/>
              </a:rPr>
              <a:t>Science </a:t>
            </a:r>
            <a:r>
              <a:rPr lang="en-US" sz="1200" dirty="0" smtClean="0">
                <a:latin typeface="Arial"/>
                <a:cs typeface="Arial"/>
              </a:rPr>
              <a:t>309, 1377-80, 2005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" y="1406652"/>
            <a:ext cx="9144000" cy="5540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ATP-Bound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2190"/>
            <a:ext cx="9537777" cy="570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ADP vs. ATP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Dynamic Competition:</a:t>
            </a:r>
          </a:p>
          <a:p>
            <a:pPr lvl="1"/>
            <a:r>
              <a:rPr lang="en-US" dirty="0" smtClean="0"/>
              <a:t>ATP &amp; ADP compete for binding sites on </a:t>
            </a:r>
            <a:r>
              <a:rPr lang="en-US" dirty="0" err="1" smtClean="0"/>
              <a:t>Nitrogenase</a:t>
            </a:r>
            <a:r>
              <a:rPr lang="en-US" dirty="0" smtClean="0"/>
              <a:t> Fe</a:t>
            </a:r>
          </a:p>
          <a:p>
            <a:pPr lvl="1"/>
            <a:r>
              <a:rPr lang="en-US" dirty="0" smtClean="0"/>
              <a:t>Bound </a:t>
            </a:r>
            <a:r>
              <a:rPr lang="en-US" dirty="0" err="1" smtClean="0"/>
              <a:t>Nitrogenase</a:t>
            </a:r>
            <a:r>
              <a:rPr lang="en-US" dirty="0" smtClean="0"/>
              <a:t> Fe protein competes for </a:t>
            </a:r>
            <a:r>
              <a:rPr lang="en-US" dirty="0" err="1" smtClean="0"/>
              <a:t>MoFe</a:t>
            </a:r>
            <a:r>
              <a:rPr lang="en-US" dirty="0" smtClean="0"/>
              <a:t> Binding</a:t>
            </a:r>
          </a:p>
          <a:p>
            <a:pPr lvl="1"/>
            <a:r>
              <a:rPr lang="en-US" dirty="0" smtClean="0"/>
              <a:t>Not to mention the reaction &amp; product release…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Net Result:</a:t>
            </a:r>
          </a:p>
          <a:p>
            <a:pPr lvl="1">
              <a:buNone/>
            </a:pPr>
            <a:r>
              <a:rPr lang="en-US" b="1" dirty="0" smtClean="0"/>
              <a:t>		  Association &amp; Dissociation until N</a:t>
            </a:r>
            <a:r>
              <a:rPr lang="en-US" b="1" baseline="-25000" dirty="0" smtClean="0"/>
              <a:t>2</a:t>
            </a:r>
            <a:r>
              <a:rPr lang="en-US" b="1" dirty="0" smtClean="0"/>
              <a:t> is full reduced</a:t>
            </a:r>
          </a:p>
          <a:p>
            <a:endParaRPr lang="en-US" dirty="0" smtClean="0"/>
          </a:p>
          <a:p>
            <a:r>
              <a:rPr lang="en-US" dirty="0" smtClean="0"/>
              <a:t>Would GTP also work?</a:t>
            </a:r>
          </a:p>
          <a:p>
            <a:pPr lvl="1"/>
            <a:r>
              <a:rPr lang="en-US" dirty="0" err="1" smtClean="0"/>
              <a:t>Vina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GTP-Bound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22190"/>
            <a:ext cx="9420995" cy="6303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Protein-Protein Interactions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Hydrogen Bonds and Salt Bridges numerous</a:t>
            </a:r>
          </a:p>
          <a:p>
            <a:pPr lvl="1"/>
            <a:r>
              <a:rPr lang="en-US" dirty="0" smtClean="0"/>
              <a:t>Number of IMF is linked to stronger protein-protein interactions</a:t>
            </a:r>
          </a:p>
          <a:p>
            <a:pPr lvl="2"/>
            <a:r>
              <a:rPr lang="en-US" dirty="0" smtClean="0"/>
              <a:t>Facilitates nitrogen fixation</a:t>
            </a:r>
          </a:p>
          <a:p>
            <a:pPr lvl="1"/>
            <a:r>
              <a:rPr lang="en-US" dirty="0" smtClean="0"/>
              <a:t>Bonding is linked to ATP/ADP binding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Bigger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of the </a:t>
            </a:r>
            <a:r>
              <a:rPr lang="en-US" dirty="0" err="1" smtClean="0"/>
              <a:t>Ribulose</a:t>
            </a:r>
            <a:r>
              <a:rPr lang="en-US" dirty="0" smtClean="0"/>
              <a:t> </a:t>
            </a:r>
            <a:r>
              <a:rPr lang="en-US" dirty="0" err="1" smtClean="0"/>
              <a:t>Monophosphate</a:t>
            </a:r>
            <a:r>
              <a:rPr lang="en-US" dirty="0" smtClean="0"/>
              <a:t> pathway</a:t>
            </a:r>
          </a:p>
          <a:p>
            <a:pPr lvl="1"/>
            <a:r>
              <a:rPr lang="en-US" dirty="0" smtClean="0"/>
              <a:t>Typically used by </a:t>
            </a:r>
            <a:r>
              <a:rPr lang="en-US" dirty="0" err="1" smtClean="0"/>
              <a:t>methylotrophs</a:t>
            </a:r>
            <a:r>
              <a:rPr lang="en-US" dirty="0" smtClean="0"/>
              <a:t> for growth on single-carbon substrates, using RMP as a carbon-acceptor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i="1" dirty="0" smtClean="0"/>
              <a:t>Bacillus</a:t>
            </a:r>
            <a:r>
              <a:rPr lang="en-US" dirty="0" smtClean="0"/>
              <a:t> </a:t>
            </a:r>
            <a:r>
              <a:rPr lang="en-US" i="1" dirty="0" err="1" smtClean="0"/>
              <a:t>subtilis</a:t>
            </a:r>
            <a:r>
              <a:rPr lang="en-US" i="1" dirty="0" smtClean="0"/>
              <a:t> </a:t>
            </a:r>
            <a:r>
              <a:rPr lang="en-US" dirty="0" smtClean="0"/>
              <a:t>is </a:t>
            </a:r>
            <a:r>
              <a:rPr lang="en-US" u="sng" dirty="0" smtClean="0"/>
              <a:t>not</a:t>
            </a:r>
            <a:r>
              <a:rPr lang="en-US" dirty="0" smtClean="0"/>
              <a:t> a </a:t>
            </a:r>
            <a:r>
              <a:rPr lang="en-US" dirty="0" err="1" smtClean="0"/>
              <a:t>methylotroph</a:t>
            </a:r>
            <a:r>
              <a:rPr lang="en-US" dirty="0" smtClean="0"/>
              <a:t>!</a:t>
            </a:r>
          </a:p>
          <a:p>
            <a:pPr lvl="3"/>
            <a:r>
              <a:rPr lang="en-US" dirty="0" smtClean="0"/>
              <a:t>Speculated for detoxification of formaldehyde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Nitrogenase</a:t>
            </a:r>
            <a:r>
              <a:rPr lang="en-US" dirty="0" smtClean="0"/>
              <a:t> Fe (ADP) </a:t>
            </a:r>
            <a:r>
              <a:rPr lang="en-US" dirty="0" err="1" smtClean="0"/>
              <a:t>w</a:t>
            </a:r>
            <a:r>
              <a:rPr lang="en-US" dirty="0" smtClean="0"/>
              <a:t>/ </a:t>
            </a:r>
            <a:r>
              <a:rPr lang="en-US" dirty="0" err="1" smtClean="0"/>
              <a:t>MoFe</a:t>
            </a:r>
            <a:r>
              <a:rPr lang="en-US" dirty="0" smtClean="0"/>
              <a:t> Protein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98" y="1486278"/>
            <a:ext cx="6909004" cy="5200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168" y="2593999"/>
            <a:ext cx="1895760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2BC7BF"/>
                </a:solidFill>
              </a:rPr>
              <a:t>MoFe</a:t>
            </a:r>
            <a:endParaRPr lang="en-US" b="1" dirty="0">
              <a:solidFill>
                <a:srgbClr val="2BC7B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2702" y="4892098"/>
            <a:ext cx="189576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2830A"/>
                </a:solidFill>
              </a:rPr>
              <a:t>Nitrogenase</a:t>
            </a:r>
            <a:r>
              <a:rPr lang="en-US" b="1" dirty="0" smtClean="0">
                <a:solidFill>
                  <a:srgbClr val="F2830A"/>
                </a:solidFill>
              </a:rPr>
              <a:t> Fe</a:t>
            </a:r>
            <a:endParaRPr lang="en-US" b="1" dirty="0">
              <a:solidFill>
                <a:srgbClr val="F2830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951"/>
            <a:ext cx="9144000" cy="6089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we going?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Hypothetical Protein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YckF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Nitrogenase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Iron Protein</a:t>
            </a:r>
          </a:p>
          <a:p>
            <a:pPr lvl="1"/>
            <a:r>
              <a:rPr lang="en-US" sz="2700" dirty="0" err="1" smtClean="0">
                <a:solidFill>
                  <a:srgbClr val="3B1D15"/>
                </a:solidFill>
              </a:rPr>
              <a:t>Diaminopimelate</a:t>
            </a:r>
            <a:r>
              <a:rPr lang="en-US" sz="2700" dirty="0" smtClean="0">
                <a:solidFill>
                  <a:srgbClr val="3B1D15"/>
                </a:solidFill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</a:rPr>
              <a:t>dicarboxylase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Glutamyl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t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-RNA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Synthetase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smtClean="0">
              <a:latin typeface="Arial"/>
              <a:cs typeface="Arial"/>
            </a:endParaRPr>
          </a:p>
          <a:p>
            <a:pPr>
              <a:buNone/>
            </a:pPr>
            <a:endParaRPr lang="en-US" sz="25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0402" y="1480036"/>
            <a:ext cx="8542304" cy="1472184"/>
          </a:xfrm>
        </p:spPr>
        <p:txBody>
          <a:bodyPr/>
          <a:lstStyle/>
          <a:p>
            <a:pPr algn="ctr"/>
            <a:r>
              <a:rPr lang="en-US" dirty="0" err="1" smtClean="0"/>
              <a:t>Diaminopimelate</a:t>
            </a:r>
            <a:r>
              <a:rPr lang="en-US" dirty="0" smtClean="0"/>
              <a:t> </a:t>
            </a:r>
            <a:r>
              <a:rPr lang="en-US" dirty="0" err="1" smtClean="0"/>
              <a:t>Decarboxylase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0402" y="2970202"/>
            <a:ext cx="8542304" cy="1752600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rgbClr val="FFFFFF"/>
                </a:solidFill>
              </a:rPr>
              <a:t>Mycobacterium tuberculosis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195" y="4335002"/>
            <a:ext cx="792399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PDB: 1HKV, 1HKW</a:t>
            </a:r>
          </a:p>
          <a:p>
            <a:r>
              <a:rPr lang="en-US" dirty="0" err="1" smtClean="0">
                <a:latin typeface="Arial"/>
                <a:cs typeface="Arial"/>
              </a:rPr>
              <a:t>Gokulan</a:t>
            </a:r>
            <a:r>
              <a:rPr lang="en-US" dirty="0" smtClean="0">
                <a:latin typeface="Arial"/>
                <a:cs typeface="Arial"/>
              </a:rPr>
              <a:t> K, Rupp B, </a:t>
            </a:r>
            <a:r>
              <a:rPr lang="en-US" dirty="0" err="1" smtClean="0">
                <a:latin typeface="Arial"/>
                <a:cs typeface="Arial"/>
              </a:rPr>
              <a:t>Pavelka</a:t>
            </a:r>
            <a:r>
              <a:rPr lang="en-US" dirty="0" smtClean="0">
                <a:latin typeface="Arial"/>
                <a:cs typeface="Arial"/>
              </a:rPr>
              <a:t> MS, Jacobs WR, </a:t>
            </a:r>
            <a:r>
              <a:rPr lang="en-US" dirty="0" err="1" smtClean="0">
                <a:latin typeface="Arial"/>
                <a:cs typeface="Arial"/>
              </a:rPr>
              <a:t>Sacchettini</a:t>
            </a:r>
            <a:r>
              <a:rPr lang="en-US" dirty="0" smtClean="0">
                <a:latin typeface="Arial"/>
                <a:cs typeface="Arial"/>
              </a:rPr>
              <a:t> JC   (2003)</a:t>
            </a: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i="1" dirty="0" smtClean="0">
                <a:latin typeface="Arial"/>
                <a:cs typeface="Arial"/>
              </a:rPr>
              <a:t>	Department of Biophysics and Biochemistry</a:t>
            </a:r>
          </a:p>
          <a:p>
            <a:r>
              <a:rPr lang="en-US" i="1" dirty="0" smtClean="0">
                <a:latin typeface="Arial"/>
                <a:cs typeface="Arial"/>
              </a:rPr>
              <a:t>			Texas A&amp;M University, College Station Texas</a:t>
            </a:r>
          </a:p>
          <a:p>
            <a:r>
              <a:rPr lang="en-US" i="1" dirty="0" smtClean="0">
                <a:latin typeface="Arial"/>
                <a:cs typeface="Arial"/>
              </a:rPr>
              <a:t>		Lawrence Livermore National Laboratory</a:t>
            </a:r>
          </a:p>
          <a:p>
            <a:r>
              <a:rPr lang="en-US" i="1" dirty="0" smtClean="0">
                <a:latin typeface="Arial"/>
                <a:cs typeface="Arial"/>
              </a:rPr>
              <a:t>			Livermore, CA</a:t>
            </a:r>
          </a:p>
          <a:p>
            <a:r>
              <a:rPr lang="en-US" i="1" dirty="0" smtClean="0">
                <a:latin typeface="Arial"/>
                <a:cs typeface="Arial"/>
              </a:rPr>
              <a:t>		HHMI, Albert Einstein College of Medicine</a:t>
            </a:r>
          </a:p>
          <a:p>
            <a:r>
              <a:rPr lang="en-US" i="1" dirty="0" smtClean="0">
                <a:latin typeface="Arial"/>
                <a:cs typeface="Arial"/>
              </a:rPr>
              <a:t>			The Bronx, New York</a:t>
            </a:r>
            <a:r>
              <a:rPr lang="en-US" dirty="0" smtClean="0">
                <a:latin typeface="Arial"/>
                <a:cs typeface="Arial"/>
              </a:rPr>
              <a:t>	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DAPDC it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Lysine biosynthesis!</a:t>
            </a:r>
          </a:p>
          <a:p>
            <a:pPr lvl="1"/>
            <a:r>
              <a:rPr lang="en-US" dirty="0" smtClean="0"/>
              <a:t>Extremely important for proper cellular expression, protein folding,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Catalyzes the formation of Lysine from</a:t>
            </a:r>
          </a:p>
          <a:p>
            <a:pPr algn="ctr">
              <a:buNone/>
            </a:pPr>
            <a:r>
              <a:rPr lang="en-US" i="1" dirty="0" err="1" smtClean="0"/>
              <a:t>meso</a:t>
            </a:r>
            <a:r>
              <a:rPr lang="en-US" dirty="0" err="1" smtClean="0"/>
              <a:t>-diaminiopimelate</a:t>
            </a:r>
            <a:endParaRPr lang="en-US" dirty="0" smtClean="0"/>
          </a:p>
          <a:p>
            <a:pPr lvl="1"/>
            <a:r>
              <a:rPr lang="en-US" dirty="0" smtClean="0"/>
              <a:t>Component of bacterial cell walls</a:t>
            </a:r>
          </a:p>
          <a:p>
            <a:pPr lvl="1"/>
            <a:r>
              <a:rPr lang="en-US" dirty="0" err="1" smtClean="0"/>
              <a:t>Crosslinks</a:t>
            </a:r>
            <a:r>
              <a:rPr lang="en-US" dirty="0" smtClean="0"/>
              <a:t> </a:t>
            </a:r>
            <a:r>
              <a:rPr lang="en-US" dirty="0" err="1" smtClean="0"/>
              <a:t>peptidoglycan</a:t>
            </a:r>
            <a:r>
              <a:rPr lang="en-US" dirty="0" smtClean="0"/>
              <a:t> in Gram neg. and pos. bacteria</a:t>
            </a:r>
          </a:p>
          <a:p>
            <a:endParaRPr lang="en-US" dirty="0" smtClean="0"/>
          </a:p>
          <a:p>
            <a:pPr lvl="1"/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83970"/>
            <a:ext cx="7620000" cy="433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11467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Figure 16. The structure of the </a:t>
            </a:r>
            <a:r>
              <a:rPr lang="en-US" sz="1200" b="1" dirty="0" err="1" smtClean="0">
                <a:latin typeface="Arial"/>
                <a:cs typeface="Arial"/>
              </a:rPr>
              <a:t>muramic</a:t>
            </a:r>
            <a:r>
              <a:rPr lang="en-US" sz="1200" b="1" dirty="0" smtClean="0">
                <a:latin typeface="Arial"/>
                <a:cs typeface="Arial"/>
              </a:rPr>
              <a:t> acid subunit of the </a:t>
            </a:r>
            <a:r>
              <a:rPr lang="en-US" sz="1200" b="1" dirty="0" err="1" smtClean="0">
                <a:latin typeface="Arial"/>
                <a:cs typeface="Arial"/>
              </a:rPr>
              <a:t>peptidoglycan</a:t>
            </a:r>
            <a:r>
              <a:rPr lang="en-US" sz="1200" b="1" dirty="0" smtClean="0">
                <a:latin typeface="Arial"/>
                <a:cs typeface="Arial"/>
              </a:rPr>
              <a:t> of </a:t>
            </a:r>
            <a:r>
              <a:rPr lang="en-US" sz="1200" b="1" i="1" dirty="0" smtClean="0">
                <a:latin typeface="Arial"/>
                <a:cs typeface="Arial"/>
              </a:rPr>
              <a:t>Escherichia coli. This is the type of </a:t>
            </a:r>
            <a:r>
              <a:rPr lang="en-US" sz="1200" b="1" i="1" dirty="0" err="1" smtClean="0">
                <a:latin typeface="Arial"/>
                <a:cs typeface="Arial"/>
              </a:rPr>
              <a:t>murein</a:t>
            </a:r>
            <a:r>
              <a:rPr lang="en-US" sz="1200" b="1" i="1" dirty="0" smtClean="0">
                <a:latin typeface="Arial"/>
                <a:cs typeface="Arial"/>
              </a:rPr>
              <a:t> found in most Gram-negative bacteria. The </a:t>
            </a:r>
            <a:r>
              <a:rPr lang="en-US" sz="1200" b="1" i="1" dirty="0" err="1" smtClean="0">
                <a:latin typeface="Arial"/>
                <a:cs typeface="Arial"/>
              </a:rPr>
              <a:t>glycan</a:t>
            </a:r>
            <a:r>
              <a:rPr lang="en-US" sz="1200" b="1" i="1" dirty="0" smtClean="0">
                <a:latin typeface="Arial"/>
                <a:cs typeface="Arial"/>
              </a:rPr>
              <a:t> backbone is a repeat polymer of two amino sugars, N-</a:t>
            </a:r>
            <a:r>
              <a:rPr lang="en-US" sz="1200" b="1" i="1" dirty="0" err="1" smtClean="0">
                <a:latin typeface="Arial"/>
                <a:cs typeface="Arial"/>
              </a:rPr>
              <a:t>acetylglucosamine</a:t>
            </a:r>
            <a:r>
              <a:rPr lang="en-US" sz="1200" b="1" i="1" dirty="0" smtClean="0">
                <a:latin typeface="Arial"/>
                <a:cs typeface="Arial"/>
              </a:rPr>
              <a:t> (G) and N-</a:t>
            </a:r>
            <a:r>
              <a:rPr lang="en-US" sz="1200" b="1" i="1" dirty="0" err="1" smtClean="0">
                <a:latin typeface="Arial"/>
                <a:cs typeface="Arial"/>
              </a:rPr>
              <a:t>acetylmuramic</a:t>
            </a:r>
            <a:r>
              <a:rPr lang="en-US" sz="1200" b="1" i="1" dirty="0" smtClean="0">
                <a:latin typeface="Arial"/>
                <a:cs typeface="Arial"/>
              </a:rPr>
              <a:t> acid (M). Attached to the N-</a:t>
            </a:r>
            <a:r>
              <a:rPr lang="en-US" sz="1200" b="1" i="1" dirty="0" err="1" smtClean="0">
                <a:latin typeface="Arial"/>
                <a:cs typeface="Arial"/>
              </a:rPr>
              <a:t>acetylmuramic</a:t>
            </a:r>
            <a:r>
              <a:rPr lang="en-US" sz="1200" b="1" i="1" dirty="0" smtClean="0">
                <a:latin typeface="Arial"/>
                <a:cs typeface="Arial"/>
              </a:rPr>
              <a:t> acid is a </a:t>
            </a:r>
            <a:r>
              <a:rPr lang="en-US" sz="1200" b="1" i="1" dirty="0" err="1" smtClean="0">
                <a:latin typeface="Arial"/>
                <a:cs typeface="Arial"/>
              </a:rPr>
              <a:t>tetrapeptide</a:t>
            </a:r>
            <a:r>
              <a:rPr lang="en-US" sz="1200" b="1" i="1" dirty="0" smtClean="0">
                <a:latin typeface="Arial"/>
                <a:cs typeface="Arial"/>
              </a:rPr>
              <a:t> consisting of L-ala-D-</a:t>
            </a:r>
            <a:r>
              <a:rPr lang="en-US" sz="1200" b="1" i="1" dirty="0" err="1" smtClean="0">
                <a:latin typeface="Arial"/>
                <a:cs typeface="Arial"/>
              </a:rPr>
              <a:t>glu</a:t>
            </a:r>
            <a:r>
              <a:rPr lang="en-US" sz="1200" b="1" i="1" dirty="0" smtClean="0">
                <a:latin typeface="Arial"/>
                <a:cs typeface="Arial"/>
              </a:rPr>
              <a:t>-DAP-D-ala. </a:t>
            </a:r>
            <a:r>
              <a:rPr lang="en-US" sz="1200" b="1" i="1" dirty="0" err="1" smtClean="0">
                <a:latin typeface="Arial"/>
                <a:cs typeface="Arial"/>
              </a:rPr>
              <a:t>b</a:t>
            </a:r>
            <a:r>
              <a:rPr lang="en-US" sz="1200" b="1" i="1" dirty="0" smtClean="0">
                <a:latin typeface="Arial"/>
                <a:cs typeface="Arial"/>
              </a:rPr>
              <a:t>. Abbreviated structure of the </a:t>
            </a:r>
            <a:r>
              <a:rPr lang="en-US" sz="1200" b="1" i="1" dirty="0" err="1" smtClean="0">
                <a:latin typeface="Arial"/>
                <a:cs typeface="Arial"/>
              </a:rPr>
              <a:t>muramic</a:t>
            </a:r>
            <a:r>
              <a:rPr lang="en-US" sz="1200" b="1" i="1" dirty="0" smtClean="0">
                <a:latin typeface="Arial"/>
                <a:cs typeface="Arial"/>
              </a:rPr>
              <a:t> acid subunit. </a:t>
            </a:r>
            <a:r>
              <a:rPr lang="en-US" sz="1200" b="1" i="1" dirty="0" err="1" smtClean="0">
                <a:latin typeface="Arial"/>
                <a:cs typeface="Arial"/>
              </a:rPr>
              <a:t>c</a:t>
            </a:r>
            <a:r>
              <a:rPr lang="en-US" sz="1200" b="1" i="1" dirty="0" smtClean="0">
                <a:latin typeface="Arial"/>
                <a:cs typeface="Arial"/>
              </a:rPr>
              <a:t>. Nearby </a:t>
            </a:r>
            <a:r>
              <a:rPr lang="en-US" sz="1200" b="1" i="1" dirty="0" err="1" smtClean="0">
                <a:latin typeface="Arial"/>
                <a:cs typeface="Arial"/>
              </a:rPr>
              <a:t>tetrapeptide</a:t>
            </a:r>
            <a:r>
              <a:rPr lang="en-US" sz="1200" b="1" i="1" dirty="0" smtClean="0">
                <a:latin typeface="Arial"/>
                <a:cs typeface="Arial"/>
              </a:rPr>
              <a:t> side chains may be linked to one another by an </a:t>
            </a:r>
            <a:r>
              <a:rPr lang="en-US" sz="1200" b="1" i="1" dirty="0" err="1" smtClean="0">
                <a:latin typeface="Arial"/>
                <a:cs typeface="Arial"/>
              </a:rPr>
              <a:t>interpeptide</a:t>
            </a:r>
            <a:r>
              <a:rPr lang="en-US" sz="1200" b="1" i="1" dirty="0" smtClean="0">
                <a:latin typeface="Arial"/>
                <a:cs typeface="Arial"/>
              </a:rPr>
              <a:t> bond between DAP on one chain and D-ala on the other. </a:t>
            </a:r>
            <a:r>
              <a:rPr lang="en-US" sz="1200" b="1" i="1" dirty="0" err="1" smtClean="0">
                <a:latin typeface="Arial"/>
                <a:cs typeface="Arial"/>
              </a:rPr>
              <a:t>d</a:t>
            </a:r>
            <a:r>
              <a:rPr lang="en-US" sz="1200" b="1" i="1" dirty="0" smtClean="0">
                <a:latin typeface="Arial"/>
                <a:cs typeface="Arial"/>
              </a:rPr>
              <a:t>. The polymeric form of the molecule.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948" y="6575105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http://www.textbookofbacteriology.net/structure_5.html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last note…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study this enzyme?</a:t>
            </a:r>
          </a:p>
          <a:p>
            <a:pPr lvl="1"/>
            <a:r>
              <a:rPr lang="en-US" dirty="0" smtClean="0"/>
              <a:t>Does </a:t>
            </a:r>
            <a:r>
              <a:rPr lang="en-US" i="1" dirty="0" smtClean="0"/>
              <a:t>Mycobacterium </a:t>
            </a:r>
            <a:r>
              <a:rPr lang="en-US" b="1" i="1" dirty="0" smtClean="0"/>
              <a:t>tuberculosis</a:t>
            </a:r>
            <a:r>
              <a:rPr lang="en-US" b="1" dirty="0" smtClean="0"/>
              <a:t> </a:t>
            </a:r>
            <a:r>
              <a:rPr lang="en-US" dirty="0" smtClean="0"/>
              <a:t>sound familiar?</a:t>
            </a:r>
          </a:p>
          <a:p>
            <a:pPr lvl="1"/>
            <a:r>
              <a:rPr lang="en-US" dirty="0" smtClean="0"/>
              <a:t>Substrate and reaction are not found in mammals</a:t>
            </a:r>
          </a:p>
          <a:p>
            <a:pPr lvl="1"/>
            <a:r>
              <a:rPr lang="en-US" dirty="0" smtClean="0"/>
              <a:t>Great target for antibiotics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9948" y="6575105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http://medicalimages.allrefer.com/large/tuberculosis-in-the-lung.jpg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604" y="3429000"/>
            <a:ext cx="3886200" cy="287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6" y="837400"/>
            <a:ext cx="9103165" cy="5567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" y="669617"/>
            <a:ext cx="7618044" cy="62708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5556689" y="2022190"/>
            <a:ext cx="1952284" cy="244222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7122276" y="1165316"/>
            <a:ext cx="992988" cy="159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12892" y="860218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Gram (+)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Part of normal Human Flora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7068813" y="2359610"/>
            <a:ext cx="1097214" cy="905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65804" y="2167879"/>
            <a:ext cx="142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Human Pathogens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6732007" y="4779668"/>
            <a:ext cx="1719021" cy="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00982" y="3089161"/>
            <a:ext cx="142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Able to grow on polycyclic aromatic hydrocarbons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351319" y="6014769"/>
            <a:ext cx="475632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621948" y="5712334"/>
            <a:ext cx="142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Break down plant cell walls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4025" y="1480089"/>
            <a:ext cx="164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/>
                <a:cs typeface="Arial"/>
              </a:rPr>
              <a:t>tuberculostearicum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7362959" y="3444699"/>
            <a:ext cx="475632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50781" y="4459822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Well studied antibiotic producers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58211" y="6550839"/>
            <a:ext cx="475632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08973" y="6214154"/>
            <a:ext cx="160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Gram (-) Opportunistic Pathogen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Reaction?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483" y="3024907"/>
            <a:ext cx="5231869" cy="36629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meso</a:t>
            </a:r>
            <a:r>
              <a:rPr lang="en-US" dirty="0" err="1" smtClean="0"/>
              <a:t>-Diaminopimelate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Lysine</a:t>
            </a:r>
          </a:p>
          <a:p>
            <a:pPr lvl="1"/>
            <a:r>
              <a:rPr lang="en-US" dirty="0" err="1" smtClean="0"/>
              <a:t>Stereospecific</a:t>
            </a:r>
            <a:r>
              <a:rPr lang="en-US" dirty="0" smtClean="0"/>
              <a:t> &amp; irreversible</a:t>
            </a:r>
          </a:p>
          <a:p>
            <a:r>
              <a:rPr lang="en-US" dirty="0" smtClean="0"/>
              <a:t> Uses a Vitamin B</a:t>
            </a:r>
            <a:r>
              <a:rPr lang="en-US" baseline="-25000" dirty="0" smtClean="0"/>
              <a:t>6</a:t>
            </a:r>
            <a:r>
              <a:rPr lang="en-US" dirty="0" smtClean="0"/>
              <a:t> cofactor</a:t>
            </a:r>
          </a:p>
          <a:p>
            <a:pPr lvl="1"/>
            <a:r>
              <a:rPr lang="en-US" dirty="0" smtClean="0"/>
              <a:t>Covalently linked to the protein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74536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Arial"/>
                <a:cs typeface="Arial"/>
              </a:rPr>
              <a:t>Gokulan</a:t>
            </a:r>
            <a:r>
              <a:rPr lang="en-US" sz="1200" dirty="0" smtClean="0">
                <a:latin typeface="Arial"/>
                <a:cs typeface="Arial"/>
              </a:rPr>
              <a:t> et. al. </a:t>
            </a:r>
            <a:r>
              <a:rPr lang="en-US" sz="1200" i="1" dirty="0" smtClean="0">
                <a:latin typeface="Arial"/>
                <a:cs typeface="Arial"/>
              </a:rPr>
              <a:t>Journal of Biological Chemistry</a:t>
            </a:r>
            <a:r>
              <a:rPr lang="en-US" sz="1200" dirty="0" smtClean="0">
                <a:latin typeface="Arial"/>
                <a:cs typeface="Arial"/>
              </a:rPr>
              <a:t> 278(20) 18588-96 (2003)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7" y="1389431"/>
            <a:ext cx="7247467" cy="4971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Bigger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900" dirty="0" smtClean="0"/>
              <a:t>The </a:t>
            </a:r>
            <a:r>
              <a:rPr lang="en-US" sz="1900" dirty="0" err="1" smtClean="0"/>
              <a:t>Ribulose</a:t>
            </a:r>
            <a:r>
              <a:rPr lang="en-US" sz="1900" dirty="0" smtClean="0"/>
              <a:t> </a:t>
            </a:r>
            <a:r>
              <a:rPr lang="en-US" sz="1900" dirty="0" err="1" smtClean="0"/>
              <a:t>Monophosphate</a:t>
            </a:r>
            <a:r>
              <a:rPr lang="en-US" sz="1900" dirty="0" smtClean="0"/>
              <a:t> Pathway</a:t>
            </a:r>
          </a:p>
          <a:p>
            <a:pPr lvl="1"/>
            <a:r>
              <a:rPr lang="en-US" sz="1700" dirty="0" smtClean="0"/>
              <a:t>Assimilation &amp; detoxification of formaldehyde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009393" y="6361330"/>
            <a:ext cx="792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Kato, </a:t>
            </a:r>
            <a:r>
              <a:rPr lang="en-US" sz="1200" dirty="0" err="1" smtClean="0">
                <a:latin typeface="Arial"/>
                <a:cs typeface="Arial"/>
              </a:rPr>
              <a:t>Yurimoto</a:t>
            </a:r>
            <a:r>
              <a:rPr lang="en-US" sz="1200" dirty="0" smtClean="0">
                <a:latin typeface="Arial"/>
                <a:cs typeface="Arial"/>
              </a:rPr>
              <a:t>, et al. </a:t>
            </a:r>
            <a:r>
              <a:rPr lang="en-US" sz="1200" i="1" dirty="0" err="1" smtClean="0">
                <a:latin typeface="Arial"/>
                <a:cs typeface="Arial"/>
              </a:rPr>
              <a:t>Biosci</a:t>
            </a:r>
            <a:r>
              <a:rPr lang="en-US" sz="1200" i="1" dirty="0" smtClean="0">
                <a:latin typeface="Arial"/>
                <a:cs typeface="Arial"/>
              </a:rPr>
              <a:t>. </a:t>
            </a:r>
            <a:r>
              <a:rPr lang="en-US" sz="1200" i="1" dirty="0" err="1" smtClean="0">
                <a:latin typeface="Arial"/>
                <a:cs typeface="Arial"/>
              </a:rPr>
              <a:t>Biotechnol</a:t>
            </a:r>
            <a:r>
              <a:rPr lang="en-US" sz="1200" i="1" dirty="0" smtClean="0">
                <a:latin typeface="Arial"/>
                <a:cs typeface="Arial"/>
              </a:rPr>
              <a:t>. </a:t>
            </a:r>
            <a:r>
              <a:rPr lang="en-US" sz="1200" i="1" dirty="0" err="1" smtClean="0">
                <a:latin typeface="Arial"/>
                <a:cs typeface="Arial"/>
              </a:rPr>
              <a:t>Biochem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b="1" dirty="0" smtClean="0">
                <a:latin typeface="Arial"/>
                <a:cs typeface="Arial"/>
              </a:rPr>
              <a:t>70</a:t>
            </a:r>
            <a:r>
              <a:rPr lang="en-US" sz="1200" dirty="0" smtClean="0">
                <a:latin typeface="Arial"/>
                <a:cs typeface="Arial"/>
              </a:rPr>
              <a:t> (1) 10-21, 2006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2415850" y="3782771"/>
            <a:ext cx="2457268" cy="1698106"/>
          </a:xfrm>
          <a:prstGeom prst="rect">
            <a:avLst/>
          </a:prstGeom>
          <a:solidFill>
            <a:srgbClr val="FF6600">
              <a:alpha val="21000"/>
            </a:srgbClr>
          </a:solidFill>
          <a:ln w="38100"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talk about the structure…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7589"/>
            <a:ext cx="8229600" cy="4908984"/>
          </a:xfrm>
        </p:spPr>
        <p:txBody>
          <a:bodyPr/>
          <a:lstStyle/>
          <a:p>
            <a:r>
              <a:rPr lang="en-US" dirty="0" err="1" smtClean="0"/>
              <a:t>Homotetramer</a:t>
            </a:r>
            <a:r>
              <a:rPr lang="en-US" dirty="0" smtClean="0"/>
              <a:t> in solution</a:t>
            </a:r>
          </a:p>
          <a:p>
            <a:r>
              <a:rPr lang="en-US" dirty="0" smtClean="0"/>
              <a:t>Genetic studies suggest constitutive expression</a:t>
            </a:r>
          </a:p>
          <a:p>
            <a:r>
              <a:rPr lang="en-US" dirty="0" smtClean="0"/>
              <a:t>3 Domains: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TIM barrel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alpha/beta domain</a:t>
            </a:r>
          </a:p>
          <a:p>
            <a:pPr lvl="1"/>
            <a:r>
              <a:rPr lang="en-US" dirty="0" smtClean="0">
                <a:solidFill>
                  <a:srgbClr val="00FF00"/>
                </a:solidFill>
              </a:rPr>
              <a:t>C-term. domain</a:t>
            </a:r>
            <a:endParaRPr lang="en-US" dirty="0">
              <a:solidFill>
                <a:srgbClr val="00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80" y="2593891"/>
            <a:ext cx="3993242" cy="3980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4792" y="5550521"/>
            <a:ext cx="1895760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Active Site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79204" y="4806834"/>
            <a:ext cx="2644837" cy="928353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Vitamin B</a:t>
            </a:r>
            <a:r>
              <a:rPr lang="en-US" baseline="-25000" dirty="0" smtClean="0"/>
              <a:t>6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/>
              <a:t>Pyridoxal-5-phosphate</a:t>
            </a:r>
          </a:p>
          <a:p>
            <a:r>
              <a:rPr lang="en-US" dirty="0" smtClean="0"/>
              <a:t>Covalently linked to Lys 72 via Schiff Base mechanism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74536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http://en.wikipedia.org/wiki/File:Pyridoxal-phosphate.svg, http://www.bioinfo.org.cn/book/biochemistry/chapt17/512.jpg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24791"/>
            <a:ext cx="2042548" cy="1210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8420" t="15967"/>
          <a:stretch>
            <a:fillRect/>
          </a:stretch>
        </p:blipFill>
        <p:spPr>
          <a:xfrm>
            <a:off x="4189841" y="2506129"/>
            <a:ext cx="3037634" cy="3942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this in DAPDC?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95" y="1469479"/>
            <a:ext cx="6027410" cy="5388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9" y="706832"/>
            <a:ext cx="9217327" cy="5577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13" y="648479"/>
            <a:ext cx="9386805" cy="5534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136" y="3223698"/>
            <a:ext cx="7725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B6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751"/>
            <a:ext cx="9144000" cy="6267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657"/>
            <a:ext cx="9144000" cy="5834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4128" y="5835872"/>
            <a:ext cx="2035039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π-π</a:t>
            </a:r>
            <a:r>
              <a:rPr lang="en-US" b="1" dirty="0" smtClean="0">
                <a:solidFill>
                  <a:srgbClr val="FF0000"/>
                </a:solidFill>
              </a:rPr>
              <a:t> interaction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819"/>
            <a:ext cx="9144000" cy="6012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737"/>
            <a:ext cx="9144000" cy="5707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Great!  Now, how does this happen?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323"/>
          <a:stretch>
            <a:fillRect/>
          </a:stretch>
        </p:blipFill>
        <p:spPr>
          <a:xfrm>
            <a:off x="457199" y="1573894"/>
            <a:ext cx="7474131" cy="51682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72143" y="2945174"/>
            <a:ext cx="918792" cy="797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51501" y="1665552"/>
            <a:ext cx="1644643" cy="17600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74536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Akhtar</a:t>
            </a:r>
            <a:r>
              <a:rPr lang="en-US" sz="1200" dirty="0" smtClean="0">
                <a:latin typeface="Arial"/>
                <a:cs typeface="Arial"/>
              </a:rPr>
              <a:t> M </a:t>
            </a:r>
            <a:r>
              <a:rPr lang="en-US" sz="1200" i="1" dirty="0" smtClean="0">
                <a:latin typeface="Arial"/>
                <a:cs typeface="Arial"/>
              </a:rPr>
              <a:t>Biochemistry</a:t>
            </a:r>
            <a:r>
              <a:rPr lang="en-US" sz="1200" dirty="0" smtClean="0">
                <a:latin typeface="Arial"/>
                <a:cs typeface="Arial"/>
              </a:rPr>
              <a:t> 29:7648-60 (1990)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1" y="767647"/>
            <a:ext cx="7746201" cy="595394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7474422" y="1239779"/>
            <a:ext cx="889041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7144543" y="2716071"/>
            <a:ext cx="1550389" cy="317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7170169" y="5685495"/>
            <a:ext cx="1495962" cy="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99752" y="1052660"/>
            <a:ext cx="142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Methanotrophs(Methylotrophs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46552" y="2539373"/>
            <a:ext cx="124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Bacillus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6552" y="5535216"/>
            <a:ext cx="12476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Enterobacteria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6323174" y="1970077"/>
            <a:ext cx="924382" cy="244222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107"/>
            <a:ext cx="9144000" cy="5544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Inhibition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Antitubercular/anti-mycobacterial</a:t>
            </a:r>
            <a:r>
              <a:rPr lang="en-US" dirty="0" smtClean="0"/>
              <a:t> agent development</a:t>
            </a:r>
          </a:p>
          <a:p>
            <a:endParaRPr lang="en-US" dirty="0" smtClean="0"/>
          </a:p>
          <a:p>
            <a:r>
              <a:rPr lang="en-US" dirty="0" err="1" smtClean="0"/>
              <a:t>α-difluoromethylornithine</a:t>
            </a:r>
            <a:r>
              <a:rPr lang="en-US" dirty="0" smtClean="0"/>
              <a:t> (DFMO/</a:t>
            </a:r>
            <a:r>
              <a:rPr lang="en-US" dirty="0" err="1" smtClean="0"/>
              <a:t>Eflornithine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Suicide inhibitor</a:t>
            </a:r>
          </a:p>
          <a:p>
            <a:pPr lvl="1"/>
            <a:r>
              <a:rPr lang="en-US" dirty="0" smtClean="0"/>
              <a:t>Targets </a:t>
            </a:r>
            <a:r>
              <a:rPr lang="en-US" i="1" dirty="0" smtClean="0"/>
              <a:t>T. </a:t>
            </a:r>
            <a:r>
              <a:rPr lang="en-US" i="1" dirty="0" err="1" smtClean="0"/>
              <a:t>brucei</a:t>
            </a:r>
            <a:r>
              <a:rPr lang="en-US" dirty="0" smtClean="0"/>
              <a:t> </a:t>
            </a:r>
            <a:r>
              <a:rPr lang="en-US" dirty="0" err="1" smtClean="0"/>
              <a:t>ornithine</a:t>
            </a:r>
            <a:r>
              <a:rPr lang="en-US" dirty="0" smtClean="0"/>
              <a:t> </a:t>
            </a:r>
            <a:r>
              <a:rPr lang="en-US" dirty="0" err="1" smtClean="0"/>
              <a:t>decarboxylase</a:t>
            </a:r>
            <a:endParaRPr lang="en-US" dirty="0" smtClean="0"/>
          </a:p>
          <a:p>
            <a:pPr lvl="1"/>
            <a:r>
              <a:rPr lang="en-US" dirty="0" smtClean="0"/>
              <a:t>Links </a:t>
            </a:r>
            <a:r>
              <a:rPr lang="en-US" i="1" dirty="0" smtClean="0"/>
              <a:t>Pyridoxal-5-phosphate</a:t>
            </a:r>
            <a:r>
              <a:rPr lang="en-US" dirty="0" smtClean="0"/>
              <a:t> </a:t>
            </a:r>
            <a:r>
              <a:rPr lang="en-US" dirty="0" err="1" smtClean="0"/>
              <a:t>w</a:t>
            </a:r>
            <a:r>
              <a:rPr lang="en-US" dirty="0" smtClean="0"/>
              <a:t>/ </a:t>
            </a:r>
            <a:r>
              <a:rPr lang="en-US" dirty="0" err="1" smtClean="0"/>
              <a:t>Cysteine</a:t>
            </a:r>
            <a:endParaRPr lang="en-US" i="1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Does it affect DAPDC?</a:t>
            </a:r>
          </a:p>
          <a:p>
            <a:endParaRPr lang="en-US" dirty="0" smtClean="0"/>
          </a:p>
          <a:p>
            <a:r>
              <a:rPr lang="en-US" dirty="0" smtClean="0"/>
              <a:t>VINA!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352" y="4183953"/>
            <a:ext cx="2971800" cy="171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4536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http://www.lookchem.com/300w%5C2010-8%5C0af42779-57bb-445f-9dae-f06983d113d7.png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654"/>
            <a:ext cx="9144000" cy="6028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407" y="2821767"/>
            <a:ext cx="1348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B00FB"/>
                </a:solidFill>
                <a:latin typeface="Arial"/>
                <a:cs typeface="Arial"/>
              </a:rPr>
              <a:t>DFMO</a:t>
            </a:r>
            <a:endParaRPr lang="en-US" sz="1200" dirty="0">
              <a:solidFill>
                <a:srgbClr val="FB00F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might not work…</a:t>
            </a:r>
          </a:p>
          <a:p>
            <a:endParaRPr lang="en-US" dirty="0" smtClean="0"/>
          </a:p>
          <a:p>
            <a:r>
              <a:rPr lang="en-US" dirty="0" smtClean="0"/>
              <a:t>I designed my own:</a:t>
            </a:r>
          </a:p>
          <a:p>
            <a:pPr lvl="1"/>
            <a:r>
              <a:rPr lang="en-US" dirty="0" err="1" smtClean="0"/>
              <a:t>Difluoromethyllysine</a:t>
            </a:r>
            <a:r>
              <a:rPr lang="en-US" dirty="0" smtClean="0"/>
              <a:t> (DFML)</a:t>
            </a:r>
          </a:p>
          <a:p>
            <a:pPr lvl="1"/>
            <a:r>
              <a:rPr lang="en-US" dirty="0" smtClean="0"/>
              <a:t>Already exists… (otherwise I would have patented it)</a:t>
            </a:r>
          </a:p>
          <a:p>
            <a:pPr lvl="2"/>
            <a:r>
              <a:rPr lang="en-US" dirty="0" smtClean="0"/>
              <a:t>“Zach </a:t>
            </a:r>
            <a:r>
              <a:rPr lang="en-US" dirty="0" err="1" smtClean="0"/>
              <a:t>Attack</a:t>
            </a:r>
            <a:r>
              <a:rPr lang="en-US" baseline="30000" dirty="0" err="1" smtClean="0"/>
              <a:t>TM</a:t>
            </a:r>
            <a:r>
              <a:rPr lang="en-US" dirty="0" smtClean="0"/>
              <a:t>”</a:t>
            </a:r>
            <a:endParaRPr lang="en-US" baseline="300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33" y="4064819"/>
            <a:ext cx="4203700" cy="215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4536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http://enzyme-information.info/Mol/Mol.image.php4?ID=20914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121" y="742944"/>
            <a:ext cx="9326129" cy="6033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are we going?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Hypothetical Protein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YckF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Nitrogenase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Iron Protein</a:t>
            </a:r>
          </a:p>
          <a:p>
            <a:pPr lvl="1"/>
            <a:r>
              <a:rPr lang="en-US" sz="2700" dirty="0" err="1" smtClean="0">
                <a:solidFill>
                  <a:srgbClr val="3B1D15"/>
                </a:solidFill>
              </a:rPr>
              <a:t>Diaminopimelate</a:t>
            </a:r>
            <a:r>
              <a:rPr lang="en-US" sz="2700" dirty="0" smtClean="0">
                <a:solidFill>
                  <a:srgbClr val="3B1D15"/>
                </a:solidFill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</a:rPr>
              <a:t>dicarboxylase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pPr lvl="1"/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Glutamyl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t</a:t>
            </a:r>
            <a:r>
              <a:rPr lang="en-US" sz="2700" dirty="0" smtClean="0">
                <a:solidFill>
                  <a:srgbClr val="3B1D15"/>
                </a:solidFill>
                <a:latin typeface="Arial"/>
                <a:cs typeface="Arial"/>
              </a:rPr>
              <a:t>-RNA </a:t>
            </a:r>
            <a:r>
              <a:rPr lang="en-US" sz="2700" dirty="0" err="1" smtClean="0">
                <a:solidFill>
                  <a:srgbClr val="3B1D15"/>
                </a:solidFill>
                <a:latin typeface="Arial"/>
                <a:cs typeface="Arial"/>
              </a:rPr>
              <a:t>Synthetase</a:t>
            </a:r>
            <a:endParaRPr lang="en-US" sz="2700" dirty="0" smtClean="0">
              <a:solidFill>
                <a:srgbClr val="3B1D15"/>
              </a:solidFill>
              <a:latin typeface="Arial"/>
              <a:cs typeface="Arial"/>
            </a:endParaRPr>
          </a:p>
          <a:p>
            <a:endParaRPr lang="en-US" sz="2000" smtClean="0">
              <a:latin typeface="Arial"/>
              <a:cs typeface="Arial"/>
            </a:endParaRPr>
          </a:p>
          <a:p>
            <a:pPr>
              <a:buNone/>
            </a:pPr>
            <a:endParaRPr lang="en-US" sz="250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0402" y="1480036"/>
            <a:ext cx="8542304" cy="1472184"/>
          </a:xfrm>
        </p:spPr>
        <p:txBody>
          <a:bodyPr/>
          <a:lstStyle/>
          <a:p>
            <a:pPr algn="ctr"/>
            <a:r>
              <a:rPr lang="en-US" dirty="0" err="1" smtClean="0"/>
              <a:t>Glutamyl-tRNA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0402" y="2970202"/>
            <a:ext cx="8542304" cy="1752600"/>
          </a:xfrm>
        </p:spPr>
        <p:txBody>
          <a:bodyPr/>
          <a:lstStyle/>
          <a:p>
            <a:pPr algn="ctr"/>
            <a:r>
              <a:rPr lang="en-US" i="1" dirty="0" err="1" smtClean="0">
                <a:solidFill>
                  <a:srgbClr val="FFFFFF"/>
                </a:solidFill>
              </a:rPr>
              <a:t>Thermus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thermophilus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195" y="4335002"/>
            <a:ext cx="792399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PDB: 1J09, 1N75, 1N77, 1N78</a:t>
            </a:r>
          </a:p>
          <a:p>
            <a:r>
              <a:rPr lang="en-US" dirty="0" err="1" smtClean="0">
                <a:latin typeface="Arial"/>
                <a:cs typeface="Arial"/>
              </a:rPr>
              <a:t>Sekine</a:t>
            </a:r>
            <a:r>
              <a:rPr lang="en-US" dirty="0" smtClean="0">
                <a:latin typeface="Arial"/>
                <a:cs typeface="Arial"/>
              </a:rPr>
              <a:t> S-I, </a:t>
            </a:r>
            <a:r>
              <a:rPr lang="en-US" dirty="0" err="1" smtClean="0">
                <a:latin typeface="Arial"/>
                <a:cs typeface="Arial"/>
              </a:rPr>
              <a:t>Nureki</a:t>
            </a:r>
            <a:r>
              <a:rPr lang="en-US" dirty="0" smtClean="0">
                <a:latin typeface="Arial"/>
                <a:cs typeface="Arial"/>
              </a:rPr>
              <a:t> O, Dubois DY, Bernier S, et. al. (2003)</a:t>
            </a: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r>
              <a:rPr lang="en-US" i="1" dirty="0" smtClean="0">
                <a:latin typeface="Arial"/>
                <a:cs typeface="Arial"/>
              </a:rPr>
              <a:t>Cellular Signaling Laboratory and </a:t>
            </a:r>
            <a:r>
              <a:rPr lang="en-US" i="1" dirty="0" err="1" smtClean="0">
                <a:latin typeface="Arial"/>
                <a:cs typeface="Arial"/>
              </a:rPr>
              <a:t>Structurome</a:t>
            </a:r>
            <a:r>
              <a:rPr lang="en-US" i="1" dirty="0" smtClean="0">
                <a:latin typeface="Arial"/>
                <a:cs typeface="Arial"/>
              </a:rPr>
              <a:t> Group</a:t>
            </a:r>
          </a:p>
          <a:p>
            <a:r>
              <a:rPr lang="en-US" i="1" dirty="0" smtClean="0">
                <a:latin typeface="Arial"/>
                <a:cs typeface="Arial"/>
              </a:rPr>
              <a:t>		RIKEN Harima Institute at Hyogo, Japan</a:t>
            </a:r>
          </a:p>
          <a:p>
            <a:r>
              <a:rPr lang="en-US" i="1" dirty="0" smtClean="0">
                <a:latin typeface="Arial"/>
                <a:cs typeface="Arial"/>
              </a:rPr>
              <a:t>	Department of Biophysics and Biochemistry</a:t>
            </a:r>
          </a:p>
          <a:p>
            <a:r>
              <a:rPr lang="en-US" i="1" dirty="0" smtClean="0">
                <a:latin typeface="Arial"/>
                <a:cs typeface="Arial"/>
              </a:rPr>
              <a:t>		University of Tokyo, Japan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What does </a:t>
            </a:r>
            <a:r>
              <a:rPr lang="en-US" sz="3400" dirty="0" err="1" smtClean="0"/>
              <a:t>Glutamyl-tRNA</a:t>
            </a:r>
            <a:r>
              <a:rPr lang="en-US" sz="3400" dirty="0" smtClean="0"/>
              <a:t> </a:t>
            </a:r>
            <a:r>
              <a:rPr lang="en-US" sz="3400" dirty="0" err="1" smtClean="0"/>
              <a:t>synthetase</a:t>
            </a:r>
            <a:r>
              <a:rPr lang="en-US" sz="3400" dirty="0" smtClean="0"/>
              <a:t> do?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Catalyzes the </a:t>
            </a:r>
            <a:r>
              <a:rPr lang="en-US" dirty="0" err="1" smtClean="0"/>
              <a:t>aminoacylation</a:t>
            </a:r>
            <a:r>
              <a:rPr lang="en-US" dirty="0" smtClean="0"/>
              <a:t> of </a:t>
            </a:r>
            <a:r>
              <a:rPr lang="en-US" dirty="0" err="1" smtClean="0"/>
              <a:t>tRNA</a:t>
            </a:r>
            <a:r>
              <a:rPr lang="en-US" baseline="30000" dirty="0" err="1" smtClean="0"/>
              <a:t>Glu</a:t>
            </a:r>
            <a:endParaRPr lang="en-US" baseline="30000" dirty="0" smtClean="0"/>
          </a:p>
          <a:p>
            <a:pPr lvl="1"/>
            <a:r>
              <a:rPr lang="en-US" dirty="0" err="1" smtClean="0"/>
              <a:t>Ligates</a:t>
            </a:r>
            <a:r>
              <a:rPr lang="en-US" dirty="0" smtClean="0"/>
              <a:t> the correct </a:t>
            </a:r>
            <a:r>
              <a:rPr lang="en-US" dirty="0" err="1" smtClean="0"/>
              <a:t>tRNA</a:t>
            </a:r>
            <a:r>
              <a:rPr lang="en-US" dirty="0" smtClean="0"/>
              <a:t> molecule with the correct amino acid</a:t>
            </a:r>
          </a:p>
          <a:p>
            <a:endParaRPr lang="en-US" dirty="0" smtClean="0"/>
          </a:p>
          <a:p>
            <a:r>
              <a:rPr lang="en-US" dirty="0" smtClean="0"/>
              <a:t>Specific for </a:t>
            </a:r>
            <a:r>
              <a:rPr lang="en-US" dirty="0" err="1" smtClean="0"/>
              <a:t>tRNA</a:t>
            </a:r>
            <a:r>
              <a:rPr lang="en-US" dirty="0" smtClean="0"/>
              <a:t> with YUC (Glutamate) </a:t>
            </a:r>
            <a:r>
              <a:rPr lang="en-US" dirty="0" err="1" smtClean="0"/>
              <a:t>anticodons</a:t>
            </a:r>
            <a:endParaRPr lang="en-US" dirty="0" smtClean="0"/>
          </a:p>
          <a:p>
            <a:pPr lvl="1"/>
            <a:r>
              <a:rPr lang="en-US" dirty="0" smtClean="0"/>
              <a:t>Y = </a:t>
            </a:r>
            <a:r>
              <a:rPr lang="en-US" dirty="0" err="1" smtClean="0"/>
              <a:t>pyrimidines</a:t>
            </a:r>
            <a:r>
              <a:rPr lang="en-US" dirty="0" smtClean="0"/>
              <a:t> (C or T)</a:t>
            </a:r>
          </a:p>
          <a:p>
            <a:pPr lvl="1"/>
            <a:r>
              <a:rPr lang="en-US" dirty="0" smtClean="0"/>
              <a:t>Remember:</a:t>
            </a:r>
          </a:p>
          <a:p>
            <a:pPr lvl="2"/>
            <a:r>
              <a:rPr lang="en-US" dirty="0" err="1" smtClean="0"/>
              <a:t>tRNA</a:t>
            </a:r>
            <a:r>
              <a:rPr lang="en-US" dirty="0" smtClean="0"/>
              <a:t> has </a:t>
            </a:r>
            <a:r>
              <a:rPr lang="en-US" i="1" dirty="0" err="1" smtClean="0"/>
              <a:t>anticodon</a:t>
            </a:r>
            <a:endParaRPr lang="en-US" i="1" dirty="0" smtClean="0"/>
          </a:p>
          <a:p>
            <a:pPr lvl="2"/>
            <a:r>
              <a:rPr lang="en-US" dirty="0" smtClean="0"/>
              <a:t>mRNA has </a:t>
            </a:r>
            <a:r>
              <a:rPr lang="en-US" i="1" dirty="0" err="1" smtClean="0"/>
              <a:t>codon</a:t>
            </a:r>
            <a:endParaRPr lang="en-US" i="1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Why is this enzyme important?</a:t>
            </a:r>
          </a:p>
          <a:p>
            <a:pPr lvl="1"/>
            <a:r>
              <a:rPr lang="en-US" dirty="0" smtClean="0"/>
              <a:t>Proper expression of the genetic code!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9948" y="6575105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http://www.wiley.com/college/boyer/0470003790/structure/tRNA/trna_diagram.gif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483" y="3466207"/>
            <a:ext cx="2435177" cy="296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97" y="709990"/>
            <a:ext cx="6656206" cy="5697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948" y="6575105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Arial"/>
                <a:cs typeface="Arial"/>
              </a:rPr>
              <a:t>http://kvhs.nbed.nb.ca/gallant/biology/translation_elongation.jpg</a:t>
            </a:r>
            <a:endParaRPr lang="en-US" sz="1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98752"/>
            <a:ext cx="8686800" cy="6129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Sequence to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65552"/>
            <a:ext cx="8488355" cy="4908984"/>
          </a:xfrm>
        </p:spPr>
        <p:txBody>
          <a:bodyPr/>
          <a:lstStyle/>
          <a:p>
            <a:r>
              <a:rPr lang="en-US" dirty="0" err="1" smtClean="0"/>
              <a:t>Isomerization</a:t>
            </a:r>
            <a:r>
              <a:rPr lang="en-US" dirty="0" smtClean="0"/>
              <a:t> reaction catalyzed by </a:t>
            </a:r>
            <a:r>
              <a:rPr lang="en-US" dirty="0" err="1" smtClean="0"/>
              <a:t>Nucleophilic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0000FF"/>
                </a:solidFill>
              </a:rPr>
              <a:t>Glu152</a:t>
            </a:r>
          </a:p>
          <a:p>
            <a:pPr lvl="1"/>
            <a:r>
              <a:rPr lang="en-US" dirty="0" smtClean="0"/>
              <a:t>Structural rigidity positioning Glu152</a:t>
            </a:r>
          </a:p>
          <a:p>
            <a:pPr lvl="2"/>
            <a:r>
              <a:rPr lang="en-US" dirty="0" smtClean="0"/>
              <a:t>Conserved structural residues</a:t>
            </a:r>
          </a:p>
          <a:p>
            <a:pPr lvl="3"/>
            <a:r>
              <a:rPr lang="en-US" dirty="0" err="1" smtClean="0"/>
              <a:t>α</a:t>
            </a:r>
            <a:r>
              <a:rPr lang="en-US" dirty="0" smtClean="0"/>
              <a:t>-helix</a:t>
            </a:r>
          </a:p>
          <a:p>
            <a:pPr lvl="2"/>
            <a:r>
              <a:rPr lang="en-US" dirty="0" smtClean="0"/>
              <a:t>Positioned by Arg-46</a:t>
            </a:r>
          </a:p>
          <a:p>
            <a:endParaRPr lang="en-US" dirty="0" smtClean="0"/>
          </a:p>
          <a:p>
            <a:r>
              <a:rPr lang="en-US" dirty="0" smtClean="0"/>
              <a:t>Active site surrounded by sugar-phosphate binding </a:t>
            </a:r>
            <a:r>
              <a:rPr lang="en-US" dirty="0" smtClean="0">
                <a:solidFill>
                  <a:srgbClr val="00FF00"/>
                </a:solidFill>
              </a:rPr>
              <a:t>loops</a:t>
            </a:r>
          </a:p>
          <a:p>
            <a:pPr lvl="1"/>
            <a:r>
              <a:rPr lang="en-US" dirty="0" smtClean="0"/>
              <a:t>Functional promiscuity</a:t>
            </a:r>
          </a:p>
          <a:p>
            <a:pPr lvl="2"/>
            <a:r>
              <a:rPr lang="en-US" dirty="0" smtClean="0"/>
              <a:t>Bind a variety of sugar-phosphates</a:t>
            </a:r>
          </a:p>
          <a:p>
            <a:pPr lvl="1"/>
            <a:r>
              <a:rPr lang="en-US" dirty="0" smtClean="0"/>
              <a:t>Highly conserved in sugar </a:t>
            </a:r>
            <a:r>
              <a:rPr lang="en-US" dirty="0" err="1" smtClean="0"/>
              <a:t>isomerases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rcRect l="1553"/>
          <a:stretch>
            <a:fillRect/>
          </a:stretch>
        </p:blipFill>
        <p:spPr>
          <a:xfrm>
            <a:off x="0" y="688776"/>
            <a:ext cx="8117750" cy="6195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6456209" y="1958486"/>
            <a:ext cx="1223321" cy="244222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7542580" y="1145601"/>
            <a:ext cx="992988" cy="159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82771" y="815147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 smtClean="0">
                <a:solidFill>
                  <a:srgbClr val="FF0000"/>
                </a:solidFill>
              </a:rPr>
              <a:t>Proteobateria</a:t>
            </a:r>
            <a:endParaRPr lang="en-US" sz="12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Oxidize organic compounds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7361367" y="2307303"/>
            <a:ext cx="929810" cy="159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31944" y="2008960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Thermophiles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(optimal growth at 65-70°C)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6200000" flipH="1">
            <a:off x="7379452" y="3608311"/>
            <a:ext cx="1006640" cy="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00982" y="3273827"/>
            <a:ext cx="142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Highly resistant to toxins, UV and</a:t>
            </a:r>
          </a:p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γ</a:t>
            </a:r>
            <a:r>
              <a:rPr lang="en-US" sz="1200" dirty="0" smtClean="0">
                <a:solidFill>
                  <a:srgbClr val="FF0000"/>
                </a:solidFill>
              </a:rPr>
              <a:t>-radiation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7371335" y="5132160"/>
            <a:ext cx="1395426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87403" y="4623516"/>
            <a:ext cx="1427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Filamentous Human Pathogens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</a:t>
            </a:r>
            <a:r>
              <a:rPr lang="en-US" sz="1200" dirty="0" err="1" smtClean="0">
                <a:solidFill>
                  <a:srgbClr val="FF0000"/>
                </a:solidFill>
              </a:rPr>
              <a:t>gastroinestinal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&amp; oral)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>
            <a:off x="7494128" y="6351396"/>
            <a:ext cx="475632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591519" y="6126949"/>
            <a:ext cx="1427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F0000"/>
                </a:solidFill>
              </a:rPr>
              <a:t>Thermophile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(≥65°C)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Mechanistically Speaking…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Glutamyl-tRNA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Positions backbone </a:t>
            </a:r>
            <a:r>
              <a:rPr lang="en-US" dirty="0" err="1" smtClean="0"/>
              <a:t>carboxylate</a:t>
            </a:r>
            <a:r>
              <a:rPr lang="en-US" dirty="0" smtClean="0"/>
              <a:t> carbon of free Glutamate to attack ATP-α phosphorous</a:t>
            </a:r>
          </a:p>
          <a:p>
            <a:pPr lvl="2"/>
            <a:r>
              <a:rPr lang="en-US" dirty="0" err="1" smtClean="0"/>
              <a:t>Diphosphate</a:t>
            </a:r>
            <a:r>
              <a:rPr lang="en-US" dirty="0" smtClean="0"/>
              <a:t> leaving group</a:t>
            </a:r>
          </a:p>
          <a:p>
            <a:pPr lvl="1"/>
            <a:r>
              <a:rPr lang="en-US" dirty="0" smtClean="0"/>
              <a:t>Formation of </a:t>
            </a:r>
            <a:r>
              <a:rPr lang="en-US" dirty="0" err="1" smtClean="0"/>
              <a:t>Glu</a:t>
            </a:r>
            <a:r>
              <a:rPr lang="en-US" dirty="0" smtClean="0"/>
              <a:t>-AMP intermediate</a:t>
            </a:r>
          </a:p>
          <a:p>
            <a:pPr lvl="1"/>
            <a:r>
              <a:rPr lang="en-US" dirty="0" err="1" smtClean="0"/>
              <a:t>Nucleophilic</a:t>
            </a:r>
            <a:r>
              <a:rPr lang="en-US" dirty="0" smtClean="0"/>
              <a:t> attack by </a:t>
            </a:r>
            <a:r>
              <a:rPr lang="en-US" dirty="0" err="1" smtClean="0"/>
              <a:t>tRNA</a:t>
            </a:r>
            <a:r>
              <a:rPr lang="en-US" dirty="0" smtClean="0"/>
              <a:t> base 3’-OH</a:t>
            </a:r>
          </a:p>
          <a:p>
            <a:pPr lvl="1"/>
            <a:r>
              <a:rPr lang="en-US" dirty="0" smtClean="0"/>
              <a:t>Formation of </a:t>
            </a:r>
            <a:r>
              <a:rPr lang="en-US" dirty="0" err="1" smtClean="0"/>
              <a:t>tRNA</a:t>
            </a:r>
            <a:r>
              <a:rPr lang="en-US" dirty="0" smtClean="0"/>
              <a:t>-amino acid ester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Proximity and Coaxial 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00" y="598752"/>
            <a:ext cx="6068390" cy="6023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948" y="6575105"/>
            <a:ext cx="8688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http://web.virginia.edu/Heidi/chapter32/Images/8883n32_05.jpg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1639099" y="598752"/>
            <a:ext cx="3478271" cy="1035976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Stuctures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Glutamyl-tRNA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r>
              <a:rPr lang="en-US" dirty="0" smtClean="0"/>
              <a:t> (</a:t>
            </a:r>
            <a:r>
              <a:rPr lang="en-US" dirty="0" err="1" smtClean="0"/>
              <a:t>GluRS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CP domain</a:t>
            </a:r>
          </a:p>
          <a:p>
            <a:pPr lvl="1"/>
            <a:r>
              <a:rPr lang="en-US" dirty="0" err="1" smtClean="0"/>
              <a:t>Rossman</a:t>
            </a:r>
            <a:r>
              <a:rPr lang="en-US" dirty="0" smtClean="0"/>
              <a:t>-fold domain</a:t>
            </a:r>
          </a:p>
          <a:p>
            <a:pPr lvl="2"/>
            <a:r>
              <a:rPr lang="en-US" dirty="0" smtClean="0"/>
              <a:t>Active site</a:t>
            </a:r>
          </a:p>
          <a:p>
            <a:pPr lvl="1"/>
            <a:r>
              <a:rPr lang="en-US" dirty="0" smtClean="0"/>
              <a:t>SC-fold domain</a:t>
            </a:r>
          </a:p>
          <a:p>
            <a:pPr lvl="1"/>
            <a:r>
              <a:rPr lang="en-US" dirty="0" smtClean="0"/>
              <a:t>2x </a:t>
            </a:r>
            <a:r>
              <a:rPr lang="en-US" dirty="0" err="1" smtClean="0"/>
              <a:t>Anticodon</a:t>
            </a:r>
            <a:r>
              <a:rPr lang="en-US" dirty="0" smtClean="0"/>
              <a:t>-binding domains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Unique configuration complementary</a:t>
            </a:r>
          </a:p>
          <a:p>
            <a:pPr>
              <a:buNone/>
            </a:pPr>
            <a:r>
              <a:rPr lang="en-US" dirty="0" smtClean="0"/>
              <a:t>	to </a:t>
            </a:r>
            <a:r>
              <a:rPr lang="en-US" dirty="0" err="1" smtClean="0"/>
              <a:t>tRNA</a:t>
            </a:r>
            <a:r>
              <a:rPr lang="en-US" dirty="0" smtClean="0"/>
              <a:t> </a:t>
            </a:r>
            <a:r>
              <a:rPr lang="en-US" dirty="0" err="1" smtClean="0"/>
              <a:t>bidning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2541" r="55610"/>
          <a:stretch>
            <a:fillRect/>
          </a:stretch>
        </p:blipFill>
        <p:spPr>
          <a:xfrm>
            <a:off x="5909495" y="685880"/>
            <a:ext cx="3042761" cy="6172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Bridging Structure and </a:t>
            </a:r>
            <a:r>
              <a:rPr lang="en-US" dirty="0" err="1" smtClean="0"/>
              <a:t>Fucntion</a:t>
            </a:r>
            <a:endParaRPr lang="en-US" sz="1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tRNA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r>
              <a:rPr lang="en-US" dirty="0" smtClean="0"/>
              <a:t> is activated by </a:t>
            </a:r>
            <a:r>
              <a:rPr lang="en-US" dirty="0" err="1" smtClean="0"/>
              <a:t>tRNA</a:t>
            </a:r>
            <a:r>
              <a:rPr lang="en-US" dirty="0" smtClean="0"/>
              <a:t> binding</a:t>
            </a:r>
          </a:p>
          <a:p>
            <a:pPr lvl="1"/>
            <a:r>
              <a:rPr lang="en-US" dirty="0" smtClean="0"/>
              <a:t>Requires correct </a:t>
            </a:r>
            <a:r>
              <a:rPr lang="en-US" dirty="0" err="1" smtClean="0"/>
              <a:t>tRNA</a:t>
            </a:r>
            <a:r>
              <a:rPr lang="en-US" dirty="0" smtClean="0"/>
              <a:t> </a:t>
            </a:r>
            <a:r>
              <a:rPr lang="en-US" dirty="0" err="1" smtClean="0"/>
              <a:t>anticodon</a:t>
            </a:r>
            <a:endParaRPr lang="en-US" dirty="0" smtClean="0"/>
          </a:p>
          <a:p>
            <a:pPr lvl="2"/>
            <a:r>
              <a:rPr lang="en-US" dirty="0" smtClean="0"/>
              <a:t>CU</a:t>
            </a:r>
            <a:r>
              <a:rPr lang="en-US" b="1" dirty="0" smtClean="0"/>
              <a:t>C</a:t>
            </a:r>
            <a:r>
              <a:rPr lang="en-US" dirty="0" smtClean="0"/>
              <a:t> in these models</a:t>
            </a:r>
          </a:p>
          <a:p>
            <a:pPr lvl="1"/>
            <a:r>
              <a:rPr lang="en-US" dirty="0" smtClean="0"/>
              <a:t>Places ATP in correct orientation</a:t>
            </a:r>
          </a:p>
          <a:p>
            <a:pPr lvl="1"/>
            <a:r>
              <a:rPr lang="en-US" dirty="0" smtClean="0"/>
              <a:t>Active-site rearrangement</a:t>
            </a:r>
          </a:p>
          <a:p>
            <a:endParaRPr lang="en-US" dirty="0" smtClean="0"/>
          </a:p>
          <a:p>
            <a:r>
              <a:rPr lang="en-US" dirty="0" smtClean="0"/>
              <a:t>ATP can have both a “productive” and “nonproductive” orientation within the active site</a:t>
            </a:r>
          </a:p>
          <a:p>
            <a:pPr lvl="1"/>
            <a:r>
              <a:rPr lang="en-US" dirty="0" smtClean="0"/>
              <a:t>KISKR motif</a:t>
            </a:r>
          </a:p>
          <a:p>
            <a:pPr lvl="1"/>
            <a:r>
              <a:rPr lang="en-US" dirty="0" smtClean="0"/>
              <a:t>HVGT motif</a:t>
            </a:r>
          </a:p>
          <a:p>
            <a:pPr lvl="1"/>
            <a:r>
              <a:rPr lang="en-US" b="1" dirty="0" smtClean="0"/>
              <a:t>Distance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144" r="2145"/>
          <a:stretch>
            <a:fillRect/>
          </a:stretch>
        </p:blipFill>
        <p:spPr>
          <a:xfrm>
            <a:off x="0" y="685880"/>
            <a:ext cx="9144000" cy="6172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3211" y="6389870"/>
            <a:ext cx="153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GluRS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5664" y="6357604"/>
            <a:ext cx="2753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GluRS-tRNA</a:t>
            </a:r>
            <a:r>
              <a:rPr lang="en-US" baseline="30000" dirty="0" err="1" smtClean="0">
                <a:solidFill>
                  <a:schemeClr val="bg1"/>
                </a:solidFill>
              </a:rPr>
              <a:t>Glu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boud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9738" y="961477"/>
            <a:ext cx="1895760" cy="369332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Active </a:t>
            </a:r>
            <a:r>
              <a:rPr lang="en-US" b="1" dirty="0" err="1" smtClean="0">
                <a:solidFill>
                  <a:srgbClr val="00FF00"/>
                </a:solidFill>
              </a:rPr>
              <a:t>Site(s</a:t>
            </a:r>
            <a:r>
              <a:rPr lang="en-US" b="1" dirty="0" smtClean="0">
                <a:solidFill>
                  <a:srgbClr val="00FF00"/>
                </a:solidFill>
              </a:rPr>
              <a:t>)</a:t>
            </a:r>
            <a:endParaRPr lang="en-US" b="1" dirty="0">
              <a:solidFill>
                <a:srgbClr val="00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2840438" y="1570859"/>
            <a:ext cx="1498535" cy="1169327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5224050" y="1437869"/>
            <a:ext cx="1441956" cy="1378728"/>
          </a:xfrm>
          <a:prstGeom prst="straightConnector1">
            <a:avLst/>
          </a:prstGeom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6032392" y="4313164"/>
            <a:ext cx="1323042" cy="605097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97948" y="3994134"/>
            <a:ext cx="1895760" cy="64633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Anticodon</a:t>
            </a:r>
            <a:r>
              <a:rPr lang="en-US" b="1" dirty="0" smtClean="0">
                <a:solidFill>
                  <a:srgbClr val="FFFF00"/>
                </a:solidFill>
              </a:rPr>
              <a:t> Recognition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TP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47268" y="1023678"/>
            <a:ext cx="9802302" cy="5000706"/>
          </a:xfrm>
        </p:spPr>
      </p:pic>
      <p:grpSp>
        <p:nvGrpSpPr>
          <p:cNvPr id="3" name="Group 8"/>
          <p:cNvGrpSpPr/>
          <p:nvPr/>
        </p:nvGrpSpPr>
        <p:grpSpPr>
          <a:xfrm>
            <a:off x="-262374" y="1023678"/>
            <a:ext cx="9817408" cy="4985403"/>
            <a:chOff x="-262374" y="1023678"/>
            <a:chExt cx="9817408" cy="4985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2374" y="1023678"/>
              <a:ext cx="9817408" cy="49854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15948" y="1373544"/>
              <a:ext cx="14513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Trp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 209</a:t>
              </a:r>
            </a:p>
            <a:p>
              <a:r>
                <a:rPr lang="en-US" sz="11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Glu</a:t>
              </a:r>
              <a:r>
                <a:rPr lang="en-US" sz="1100" dirty="0" smtClean="0">
                  <a:solidFill>
                    <a:srgbClr val="0000FF"/>
                  </a:solidFill>
                  <a:latin typeface="Arial"/>
                  <a:cs typeface="Arial"/>
                </a:rPr>
                <a:t> 208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7210728" y="4728139"/>
            <a:ext cx="2121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rgbClr val="BB02BA"/>
                </a:solidFill>
              </a:rPr>
              <a:t>ATP</a:t>
            </a:r>
          </a:p>
          <a:p>
            <a:pPr lvl="1"/>
            <a:r>
              <a:rPr lang="en-US" dirty="0" smtClean="0">
                <a:solidFill>
                  <a:srgbClr val="FF75C5"/>
                </a:solidFill>
              </a:rPr>
              <a:t>KISKR motif</a:t>
            </a:r>
          </a:p>
          <a:p>
            <a:pPr lvl="1"/>
            <a:r>
              <a:rPr lang="en-US" dirty="0" smtClean="0">
                <a:solidFill>
                  <a:srgbClr val="92CEFF"/>
                </a:solidFill>
              </a:rPr>
              <a:t>HVGT motif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663" y="715374"/>
            <a:ext cx="9581048" cy="5759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37" y="637626"/>
            <a:ext cx="9260641" cy="633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Site Specificity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Notice </a:t>
            </a:r>
            <a:r>
              <a:rPr lang="en-US" b="1" dirty="0" smtClean="0"/>
              <a:t>Arg5</a:t>
            </a:r>
          </a:p>
          <a:p>
            <a:endParaRPr lang="en-US" b="1" dirty="0" smtClean="0"/>
          </a:p>
          <a:p>
            <a:r>
              <a:rPr lang="en-US" dirty="0" smtClean="0"/>
              <a:t>Idea: </a:t>
            </a:r>
            <a:r>
              <a:rPr lang="en-US" i="1" dirty="0" smtClean="0"/>
              <a:t>Arg5 is essential to substrate binding</a:t>
            </a:r>
          </a:p>
          <a:p>
            <a:endParaRPr lang="en-US" i="1" dirty="0" smtClean="0"/>
          </a:p>
          <a:p>
            <a:r>
              <a:rPr lang="en-US" dirty="0" smtClean="0"/>
              <a:t>To test:  </a:t>
            </a:r>
            <a:r>
              <a:rPr lang="en-US" i="1" dirty="0" smtClean="0"/>
              <a:t>In </a:t>
            </a:r>
            <a:r>
              <a:rPr lang="en-US" i="1" dirty="0" err="1" smtClean="0"/>
              <a:t>silico</a:t>
            </a:r>
            <a:r>
              <a:rPr lang="en-US" i="1" dirty="0" smtClean="0"/>
              <a:t> </a:t>
            </a:r>
            <a:r>
              <a:rPr lang="en-US" dirty="0" smtClean="0"/>
              <a:t>mutagenesis &amp; binding studies with </a:t>
            </a:r>
            <a:r>
              <a:rPr lang="en-US" dirty="0" err="1" smtClean="0"/>
              <a:t>Vina</a:t>
            </a:r>
            <a:endParaRPr lang="en-US" dirty="0" smtClean="0"/>
          </a:p>
          <a:p>
            <a:pPr lvl="1"/>
            <a:r>
              <a:rPr lang="en-US" dirty="0" smtClean="0"/>
              <a:t>Used the inactive form of </a:t>
            </a:r>
            <a:r>
              <a:rPr lang="en-US" dirty="0" err="1" smtClean="0"/>
              <a:t>tRNA</a:t>
            </a:r>
            <a:r>
              <a:rPr lang="en-US" dirty="0" smtClean="0"/>
              <a:t> </a:t>
            </a:r>
            <a:r>
              <a:rPr lang="en-US" dirty="0" err="1" smtClean="0"/>
              <a:t>synthetase</a:t>
            </a:r>
            <a:endParaRPr lang="en-US" dirty="0" smtClean="0"/>
          </a:p>
          <a:p>
            <a:pPr lvl="2"/>
            <a:r>
              <a:rPr lang="en-US" dirty="0" smtClean="0"/>
              <a:t>Crystal structure with </a:t>
            </a:r>
            <a:r>
              <a:rPr lang="en-US" dirty="0" err="1" smtClean="0"/>
              <a:t>Glu</a:t>
            </a:r>
            <a:r>
              <a:rPr lang="en-US" dirty="0" smtClean="0"/>
              <a:t> bound</a:t>
            </a:r>
          </a:p>
          <a:p>
            <a:pPr lvl="1"/>
            <a:r>
              <a:rPr lang="en-US" dirty="0" smtClean="0"/>
              <a:t>Removed ATP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Arg5</a:t>
            </a:r>
            <a:r>
              <a:rPr lang="en-US" b="1" dirty="0" smtClean="0">
                <a:sym typeface="Wingdings"/>
              </a:rPr>
              <a:t>Asp, binding with </a:t>
            </a:r>
            <a:r>
              <a:rPr lang="en-US" b="1" dirty="0" err="1" smtClean="0">
                <a:sym typeface="Wingdings"/>
              </a:rPr>
              <a:t>arginine</a:t>
            </a:r>
            <a:endParaRPr lang="en-US" dirty="0" smtClean="0"/>
          </a:p>
          <a:p>
            <a:r>
              <a:rPr lang="en-US" b="1" dirty="0" smtClean="0"/>
              <a:t>Arg5</a:t>
            </a:r>
            <a:r>
              <a:rPr lang="en-US" b="1" dirty="0" smtClean="0">
                <a:sym typeface="Wingdings"/>
              </a:rPr>
              <a:t></a:t>
            </a:r>
            <a:r>
              <a:rPr lang="en-US" b="1" dirty="0" smtClean="0"/>
              <a:t>Trp, binding with phenylalanine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CLUSTALW Multiple Sequence </a:t>
            </a:r>
            <a:r>
              <a:rPr lang="en-US" sz="3500" dirty="0" err="1" smtClean="0"/>
              <a:t>Allignment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1" y="1682165"/>
            <a:ext cx="8861338" cy="4400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5425859" y="4607306"/>
            <a:ext cx="348266" cy="1449131"/>
          </a:xfrm>
          <a:prstGeom prst="rect">
            <a:avLst/>
          </a:prstGeom>
          <a:noFill/>
          <a:ln w="381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H="1">
            <a:off x="7505557" y="1723583"/>
            <a:ext cx="680730" cy="1449131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4983557" y="3158909"/>
            <a:ext cx="442302" cy="1434592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Arg5</a:t>
            </a:r>
            <a:r>
              <a:rPr lang="en-US" b="1" dirty="0" smtClean="0">
                <a:sym typeface="Wingdings"/>
              </a:rPr>
              <a:t>Asp, binding with </a:t>
            </a:r>
            <a:r>
              <a:rPr lang="en-US" b="1" dirty="0" err="1" smtClean="0">
                <a:sym typeface="Wingdings"/>
              </a:rPr>
              <a:t>arginine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330"/>
            <a:ext cx="9144000" cy="60834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4260" y="5376969"/>
            <a:ext cx="553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BB02BA"/>
                </a:solidFill>
                <a:latin typeface="Arial"/>
                <a:cs typeface="Arial"/>
              </a:rPr>
              <a:t>Arg</a:t>
            </a:r>
            <a:endParaRPr lang="en-US" sz="1200" dirty="0">
              <a:solidFill>
                <a:srgbClr val="BB02B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b="1" dirty="0" smtClean="0"/>
              <a:t>Arg5</a:t>
            </a:r>
            <a:r>
              <a:rPr lang="en-US" sz="3500" b="1" dirty="0" smtClean="0">
                <a:sym typeface="Wingdings"/>
              </a:rPr>
              <a:t></a:t>
            </a:r>
            <a:r>
              <a:rPr lang="en-US" sz="3500" b="1" dirty="0" smtClean="0"/>
              <a:t>Trp, binding with phenylalanine</a:t>
            </a:r>
            <a:endParaRPr lang="en-US" sz="3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2" y="1401896"/>
            <a:ext cx="9011666" cy="5618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283" y="3704345"/>
            <a:ext cx="553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BB02BA"/>
                </a:solidFill>
                <a:latin typeface="Arial"/>
                <a:cs typeface="Arial"/>
              </a:rPr>
              <a:t>Phe</a:t>
            </a:r>
            <a:endParaRPr lang="en-US" sz="1200" dirty="0">
              <a:solidFill>
                <a:srgbClr val="BB02B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</a:t>
            </a:r>
            <a:r>
              <a:rPr lang="en-US" dirty="0" smtClean="0"/>
              <a:t>-RNA binding: Changes in Active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was in the </a:t>
            </a:r>
            <a:r>
              <a:rPr lang="en-US" u="sng" dirty="0" smtClean="0"/>
              <a:t>inactive</a:t>
            </a:r>
            <a:r>
              <a:rPr lang="en-US" dirty="0" smtClean="0"/>
              <a:t> form</a:t>
            </a:r>
          </a:p>
          <a:p>
            <a:endParaRPr lang="en-US" dirty="0" smtClean="0"/>
          </a:p>
          <a:p>
            <a:r>
              <a:rPr lang="en-US" dirty="0" smtClean="0"/>
              <a:t>What about </a:t>
            </a:r>
            <a:r>
              <a:rPr lang="en-US" dirty="0" err="1" smtClean="0"/>
              <a:t>t</a:t>
            </a:r>
            <a:r>
              <a:rPr lang="en-US" dirty="0" smtClean="0"/>
              <a:t>-RNA binding?</a:t>
            </a:r>
          </a:p>
          <a:p>
            <a:pPr lvl="1"/>
            <a:r>
              <a:rPr lang="en-US" dirty="0" smtClean="0"/>
              <a:t>ATP “inactive”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“active” </a:t>
            </a:r>
            <a:r>
              <a:rPr lang="en-US" dirty="0" err="1" smtClean="0">
                <a:sym typeface="Wingdings"/>
              </a:rPr>
              <a:t>substites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No KISKR or HVGT motif HB</a:t>
            </a: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-RNA, ATP </a:t>
            </a:r>
            <a:r>
              <a:rPr lang="en-US" dirty="0" err="1" smtClean="0">
                <a:sym typeface="Wingdings"/>
              </a:rPr>
              <a:t>GluRS</a:t>
            </a:r>
            <a:endParaRPr lang="en-US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tRNA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glutamol</a:t>
            </a:r>
            <a:r>
              <a:rPr lang="en-US" dirty="0" smtClean="0">
                <a:sym typeface="Wingdings"/>
              </a:rPr>
              <a:t>-AMP </a:t>
            </a:r>
            <a:r>
              <a:rPr lang="en-US" dirty="0" err="1" smtClean="0">
                <a:sym typeface="Wingdings"/>
              </a:rPr>
              <a:t>GluRS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Aminoacyl-adenylate</a:t>
            </a:r>
            <a:r>
              <a:rPr lang="en-US" dirty="0" smtClean="0">
                <a:sym typeface="Wingdings"/>
              </a:rPr>
              <a:t> analog</a:t>
            </a:r>
          </a:p>
          <a:p>
            <a:pPr lvl="1"/>
            <a:r>
              <a:rPr lang="en-US" dirty="0" smtClean="0">
                <a:sym typeface="Wingdings"/>
              </a:rPr>
              <a:t>C=O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CH</a:t>
            </a:r>
            <a:r>
              <a:rPr lang="en-US" baseline="-25000" dirty="0" smtClean="0">
                <a:sym typeface="Wingdings"/>
              </a:rPr>
              <a:t>2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>
              <a:buNone/>
            </a:pPr>
            <a:endParaRPr lang="en-US" dirty="0" smtClean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007" r="7409"/>
          <a:stretch>
            <a:fillRect/>
          </a:stretch>
        </p:blipFill>
        <p:spPr>
          <a:xfrm>
            <a:off x="5784046" y="2615897"/>
            <a:ext cx="2902754" cy="3749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500"/>
            <a:ext cx="9156959" cy="6111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00743" y="6020538"/>
            <a:ext cx="21218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000" dirty="0" smtClean="0">
                <a:solidFill>
                  <a:srgbClr val="BB02BA"/>
                </a:solidFill>
              </a:rPr>
              <a:t>ATP</a:t>
            </a:r>
          </a:p>
          <a:p>
            <a:pPr lvl="1"/>
            <a:r>
              <a:rPr lang="en-US" sz="1000" dirty="0" smtClean="0">
                <a:solidFill>
                  <a:srgbClr val="FF75C5"/>
                </a:solidFill>
              </a:rPr>
              <a:t>KISKR motif</a:t>
            </a:r>
          </a:p>
          <a:p>
            <a:pPr lvl="1"/>
            <a:r>
              <a:rPr lang="en-US" sz="1000" dirty="0" smtClean="0">
                <a:solidFill>
                  <a:srgbClr val="92CEFF"/>
                </a:solidFill>
              </a:rPr>
              <a:t>HVGT motif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48633" y="2238320"/>
            <a:ext cx="5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6199" y="3307182"/>
            <a:ext cx="5406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  <a:latin typeface="Arial"/>
                <a:cs typeface="Arial"/>
              </a:rPr>
              <a:t>HOH</a:t>
            </a:r>
            <a:endParaRPr lang="en-US" sz="10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645"/>
            <a:ext cx="9144000" cy="5836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6250" y="5578564"/>
            <a:ext cx="2314919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ATP shift, not </a:t>
            </a:r>
            <a:r>
              <a:rPr lang="en-US" b="1" dirty="0" err="1" smtClean="0">
                <a:solidFill>
                  <a:srgbClr val="FF0000"/>
                </a:solidFill>
              </a:rPr>
              <a:t>Glu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852"/>
            <a:ext cx="9144000" cy="5984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960" y="2238320"/>
            <a:ext cx="5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3060" y="2422986"/>
            <a:ext cx="5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9615" y="2607652"/>
            <a:ext cx="5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0164" y="3598509"/>
            <a:ext cx="21218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</a:rPr>
              <a:t>AMP-</a:t>
            </a:r>
            <a:r>
              <a:rPr lang="en-US" sz="900" b="1" dirty="0" err="1" smtClean="0">
                <a:solidFill>
                  <a:schemeClr val="bg1"/>
                </a:solidFill>
                <a:latin typeface="Arial"/>
                <a:cs typeface="Arial"/>
              </a:rPr>
              <a:t>Glu</a:t>
            </a:r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</a:rPr>
              <a:t> Analog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305" y="760872"/>
            <a:ext cx="9554421" cy="56833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0089" y="3611737"/>
            <a:ext cx="21218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</a:rPr>
              <a:t>AMP-</a:t>
            </a:r>
            <a:r>
              <a:rPr lang="en-US" sz="900" b="1" dirty="0" err="1" smtClean="0">
                <a:solidFill>
                  <a:schemeClr val="bg1"/>
                </a:solidFill>
                <a:latin typeface="Arial"/>
                <a:cs typeface="Arial"/>
              </a:rPr>
              <a:t>Glu</a:t>
            </a:r>
            <a:r>
              <a:rPr lang="en-US" sz="900" b="1" dirty="0" smtClean="0">
                <a:solidFill>
                  <a:schemeClr val="bg1"/>
                </a:solidFill>
                <a:latin typeface="Arial"/>
                <a:cs typeface="Arial"/>
              </a:rPr>
              <a:t> Analog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0055" y="2053654"/>
            <a:ext cx="54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So, we’ve established how the active site works…</a:t>
            </a:r>
          </a:p>
          <a:p>
            <a:endParaRPr lang="en-US" dirty="0" smtClean="0"/>
          </a:p>
          <a:p>
            <a:r>
              <a:rPr lang="en-US" dirty="0" smtClean="0"/>
              <a:t>But, how does </a:t>
            </a:r>
            <a:r>
              <a:rPr lang="en-US" dirty="0" err="1" smtClean="0"/>
              <a:t>tRNA</a:t>
            </a:r>
            <a:r>
              <a:rPr lang="en-US" baseline="30000" dirty="0" err="1" smtClean="0"/>
              <a:t>Glu</a:t>
            </a:r>
            <a:r>
              <a:rPr lang="en-US" dirty="0" smtClean="0"/>
              <a:t> correctly pair the Glutamate with the cognate </a:t>
            </a:r>
            <a:r>
              <a:rPr lang="en-US" dirty="0" err="1" smtClean="0"/>
              <a:t>tRNA</a:t>
            </a:r>
            <a:r>
              <a:rPr lang="en-US" dirty="0" smtClean="0"/>
              <a:t> molecule?</a:t>
            </a:r>
          </a:p>
          <a:p>
            <a:endParaRPr lang="en-US" baseline="30000" dirty="0" smtClean="0"/>
          </a:p>
          <a:p>
            <a:r>
              <a:rPr lang="en-US" dirty="0" err="1" smtClean="0"/>
              <a:t>tRNA</a:t>
            </a:r>
            <a:r>
              <a:rPr lang="en-US" dirty="0" smtClean="0"/>
              <a:t> </a:t>
            </a:r>
            <a:r>
              <a:rPr lang="en-US" dirty="0" err="1" smtClean="0"/>
              <a:t>anticodon</a:t>
            </a:r>
            <a:r>
              <a:rPr lang="en-US" dirty="0" smtClean="0"/>
              <a:t> recognition site</a:t>
            </a:r>
          </a:p>
          <a:p>
            <a:pPr lvl="1"/>
            <a:r>
              <a:rPr lang="en-US" dirty="0" smtClean="0"/>
              <a:t>CUC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708188" y="6575105"/>
            <a:ext cx="9896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http://www.wiley.com/college/boyer/0470003790/structure/tRNA/trna_diagram.gif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397" y="3040997"/>
            <a:ext cx="2773791" cy="33747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7368112" y="5622667"/>
            <a:ext cx="754007" cy="19844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007" r="7409"/>
          <a:stretch>
            <a:fillRect/>
          </a:stretch>
        </p:blipFill>
        <p:spPr>
          <a:xfrm>
            <a:off x="1891635" y="81151"/>
            <a:ext cx="5246158" cy="6776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24" y="678592"/>
            <a:ext cx="9184536" cy="6382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ＭＳ ゴシック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Urban.thmx</Template>
  <TotalTime>1283</TotalTime>
  <Words>2748</Words>
  <Application>Microsoft Macintosh PowerPoint</Application>
  <PresentationFormat>On-screen Show (4:3)</PresentationFormat>
  <Paragraphs>495</Paragraphs>
  <Slides>105</Slides>
  <Notes>18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6" baseType="lpstr">
      <vt:lpstr>Urban</vt:lpstr>
      <vt:lpstr>Final Presentation</vt:lpstr>
      <vt:lpstr>Where are we going?</vt:lpstr>
      <vt:lpstr>Hypothetical Protein YckF</vt:lpstr>
      <vt:lpstr>What does YckF do?</vt:lpstr>
      <vt:lpstr>The Bigger Picture</vt:lpstr>
      <vt:lpstr>The Bigger Picture</vt:lpstr>
      <vt:lpstr>Slide 7</vt:lpstr>
      <vt:lpstr>From Sequence to Structure</vt:lpstr>
      <vt:lpstr>CLUSTALW Multiple Sequence Allignment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Mechanism (proposed)</vt:lpstr>
      <vt:lpstr>YckF and GlmS</vt:lpstr>
      <vt:lpstr>Slide 19</vt:lpstr>
      <vt:lpstr>YckF and GlmS</vt:lpstr>
      <vt:lpstr>YckF and GlmS</vt:lpstr>
      <vt:lpstr>Cyclic or Linear?</vt:lpstr>
      <vt:lpstr>Returning to YckF</vt:lpstr>
      <vt:lpstr>Slide 24</vt:lpstr>
      <vt:lpstr>Slide 25</vt:lpstr>
      <vt:lpstr>Where are we going?</vt:lpstr>
      <vt:lpstr>Nitrogenase Iron (Fe) Protein</vt:lpstr>
      <vt:lpstr>What does Nitrogenase Fe (Av2) do?</vt:lpstr>
      <vt:lpstr>Slide 29</vt:lpstr>
      <vt:lpstr>Slide 30</vt:lpstr>
      <vt:lpstr>How does Nitrogenase Fe Work?</vt:lpstr>
      <vt:lpstr>Redox Cycles (Oh my!)</vt:lpstr>
      <vt:lpstr>JUST GET TO THE STUCTURE ALREADY!</vt:lpstr>
      <vt:lpstr>Slide 34</vt:lpstr>
      <vt:lpstr>Slide 35</vt:lpstr>
      <vt:lpstr>Slide 36</vt:lpstr>
      <vt:lpstr>NH…S Hydrogen Boding</vt:lpstr>
      <vt:lpstr>The Metal Complex!</vt:lpstr>
      <vt:lpstr>Qualitative Comparison</vt:lpstr>
      <vt:lpstr>Slide 40</vt:lpstr>
      <vt:lpstr>ATP-Binding</vt:lpstr>
      <vt:lpstr>Slide 42</vt:lpstr>
      <vt:lpstr>Slide 43</vt:lpstr>
      <vt:lpstr>Slide 44</vt:lpstr>
      <vt:lpstr>ADP-Bound</vt:lpstr>
      <vt:lpstr>ATP-Bound</vt:lpstr>
      <vt:lpstr>ADP vs. ATP</vt:lpstr>
      <vt:lpstr>GTP-Bound</vt:lpstr>
      <vt:lpstr>Protein-Protein Interactions </vt:lpstr>
      <vt:lpstr>Nitrogenase Fe (ADP) w/ MoFe Protein</vt:lpstr>
      <vt:lpstr>Slide 51</vt:lpstr>
      <vt:lpstr>Where are we going?</vt:lpstr>
      <vt:lpstr>Diaminopimelate Decarboxylase</vt:lpstr>
      <vt:lpstr>What does DAPDC it do?</vt:lpstr>
      <vt:lpstr>Slide 55</vt:lpstr>
      <vt:lpstr>One last note…</vt:lpstr>
      <vt:lpstr>Slide 57</vt:lpstr>
      <vt:lpstr>Slide 58</vt:lpstr>
      <vt:lpstr>What is the Reaction?</vt:lpstr>
      <vt:lpstr>Let’s talk about the structure…</vt:lpstr>
      <vt:lpstr>Vitamin B6</vt:lpstr>
      <vt:lpstr>Where is this in DAPDC?</vt:lpstr>
      <vt:lpstr>Slide 63</vt:lpstr>
      <vt:lpstr>Slide 64</vt:lpstr>
      <vt:lpstr>Slide 65</vt:lpstr>
      <vt:lpstr>Slide 66</vt:lpstr>
      <vt:lpstr>Slide 67</vt:lpstr>
      <vt:lpstr>Slide 68</vt:lpstr>
      <vt:lpstr>Great!  Now, how does this happen?</vt:lpstr>
      <vt:lpstr>Slide 70</vt:lpstr>
      <vt:lpstr>Inhibition</vt:lpstr>
      <vt:lpstr>Slide 72</vt:lpstr>
      <vt:lpstr>Slide 73</vt:lpstr>
      <vt:lpstr>Slide 74</vt:lpstr>
      <vt:lpstr>Where are we going?</vt:lpstr>
      <vt:lpstr>Glutamyl-tRNA Synthetase</vt:lpstr>
      <vt:lpstr>What does Glutamyl-tRNA synthetase do?</vt:lpstr>
      <vt:lpstr>Slide 78</vt:lpstr>
      <vt:lpstr>Slide 79</vt:lpstr>
      <vt:lpstr>Slide 80</vt:lpstr>
      <vt:lpstr>Mechanistically Speaking…</vt:lpstr>
      <vt:lpstr>Slide 82</vt:lpstr>
      <vt:lpstr>Stuctures!</vt:lpstr>
      <vt:lpstr>Bridging Structure and Fucntion</vt:lpstr>
      <vt:lpstr>Slide 85</vt:lpstr>
      <vt:lpstr>Slide 86</vt:lpstr>
      <vt:lpstr>Slide 87</vt:lpstr>
      <vt:lpstr>Slide 88</vt:lpstr>
      <vt:lpstr>Active Site Specificity</vt:lpstr>
      <vt:lpstr>Arg5Asp, binding with arginine</vt:lpstr>
      <vt:lpstr>Arg5Trp, binding with phenylalanine</vt:lpstr>
      <vt:lpstr>t-RNA binding: Changes in Active Site</vt:lpstr>
      <vt:lpstr>Slide 93</vt:lpstr>
      <vt:lpstr>Slide 94</vt:lpstr>
      <vt:lpstr>Slide 95</vt:lpstr>
      <vt:lpstr>Slide 96</vt:lpstr>
      <vt:lpstr>Whew!</vt:lpstr>
      <vt:lpstr>Slide 98</vt:lpstr>
      <vt:lpstr>Slide 99</vt:lpstr>
      <vt:lpstr>Slide 100</vt:lpstr>
      <vt:lpstr>Slide 101</vt:lpstr>
      <vt:lpstr>Slide 102</vt:lpstr>
      <vt:lpstr>Slide 103</vt:lpstr>
      <vt:lpstr>This Mutation?</vt:lpstr>
      <vt:lpstr>Thank you!!!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Engineered allosteric activation of kinases in living cells</dc:title>
  <dc:creator>Zachary Curry</dc:creator>
  <cp:lastModifiedBy>Zachary Curry</cp:lastModifiedBy>
  <cp:revision>78</cp:revision>
  <dcterms:created xsi:type="dcterms:W3CDTF">2011-04-19T13:52:55Z</dcterms:created>
  <dcterms:modified xsi:type="dcterms:W3CDTF">2011-04-19T14:28:21Z</dcterms:modified>
</cp:coreProperties>
</file>