
<file path=[Content_Types].xml><?xml version="1.0" encoding="utf-8"?>
<Types xmlns="http://schemas.openxmlformats.org/package/2006/content-types">
  <Default Extension="bin" ContentType="application/vnd.openxmlformats-officedocument.oleObject"/>
  <Default Extension="jpeg" ContentType="image/jpeg"/>
  <Default Extension="mpg" ContentType="video/m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79"/>
  </p:notesMasterIdLst>
  <p:sldIdLst>
    <p:sldId id="664" r:id="rId3"/>
    <p:sldId id="568" r:id="rId4"/>
    <p:sldId id="569" r:id="rId5"/>
    <p:sldId id="570" r:id="rId6"/>
    <p:sldId id="571" r:id="rId7"/>
    <p:sldId id="572" r:id="rId8"/>
    <p:sldId id="573" r:id="rId9"/>
    <p:sldId id="574" r:id="rId10"/>
    <p:sldId id="575" r:id="rId11"/>
    <p:sldId id="576" r:id="rId12"/>
    <p:sldId id="580" r:id="rId13"/>
    <p:sldId id="581" r:id="rId14"/>
    <p:sldId id="582" r:id="rId15"/>
    <p:sldId id="583" r:id="rId16"/>
    <p:sldId id="584" r:id="rId17"/>
    <p:sldId id="585" r:id="rId18"/>
    <p:sldId id="587" r:id="rId19"/>
    <p:sldId id="588" r:id="rId20"/>
    <p:sldId id="589" r:id="rId21"/>
    <p:sldId id="591" r:id="rId22"/>
    <p:sldId id="593" r:id="rId23"/>
    <p:sldId id="595" r:id="rId24"/>
    <p:sldId id="596" r:id="rId25"/>
    <p:sldId id="598" r:id="rId26"/>
    <p:sldId id="599" r:id="rId27"/>
    <p:sldId id="391" r:id="rId28"/>
    <p:sldId id="392" r:id="rId29"/>
    <p:sldId id="393" r:id="rId30"/>
    <p:sldId id="394" r:id="rId31"/>
    <p:sldId id="395" r:id="rId32"/>
    <p:sldId id="397" r:id="rId33"/>
    <p:sldId id="398" r:id="rId34"/>
    <p:sldId id="403" r:id="rId35"/>
    <p:sldId id="407" r:id="rId36"/>
    <p:sldId id="408" r:id="rId37"/>
    <p:sldId id="409" r:id="rId38"/>
    <p:sldId id="410" r:id="rId39"/>
    <p:sldId id="601" r:id="rId40"/>
    <p:sldId id="602" r:id="rId41"/>
    <p:sldId id="603" r:id="rId42"/>
    <p:sldId id="604" r:id="rId43"/>
    <p:sldId id="605" r:id="rId44"/>
    <p:sldId id="606" r:id="rId45"/>
    <p:sldId id="607" r:id="rId46"/>
    <p:sldId id="608" r:id="rId47"/>
    <p:sldId id="609" r:id="rId48"/>
    <p:sldId id="610" r:id="rId49"/>
    <p:sldId id="611" r:id="rId50"/>
    <p:sldId id="613" r:id="rId51"/>
    <p:sldId id="614" r:id="rId52"/>
    <p:sldId id="615" r:id="rId53"/>
    <p:sldId id="616" r:id="rId54"/>
    <p:sldId id="617" r:id="rId55"/>
    <p:sldId id="618" r:id="rId56"/>
    <p:sldId id="619" r:id="rId57"/>
    <p:sldId id="620" r:id="rId58"/>
    <p:sldId id="621" r:id="rId59"/>
    <p:sldId id="622" r:id="rId60"/>
    <p:sldId id="623" r:id="rId61"/>
    <p:sldId id="624" r:id="rId62"/>
    <p:sldId id="625" r:id="rId63"/>
    <p:sldId id="626" r:id="rId64"/>
    <p:sldId id="627" r:id="rId65"/>
    <p:sldId id="628" r:id="rId66"/>
    <p:sldId id="629" r:id="rId67"/>
    <p:sldId id="630" r:id="rId68"/>
    <p:sldId id="631" r:id="rId69"/>
    <p:sldId id="632" r:id="rId70"/>
    <p:sldId id="633" r:id="rId71"/>
    <p:sldId id="634" r:id="rId72"/>
    <p:sldId id="635" r:id="rId73"/>
    <p:sldId id="636" r:id="rId74"/>
    <p:sldId id="637" r:id="rId75"/>
    <p:sldId id="638" r:id="rId76"/>
    <p:sldId id="639" r:id="rId77"/>
    <p:sldId id="640" r:id="rId7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p" initials="i" lastIdx="10" clrIdx="0"/>
  <p:cmAuthor id="1" name="ce" initials="ce"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57" autoAdjust="0"/>
    <p:restoredTop sz="79916" autoAdjust="0"/>
  </p:normalViewPr>
  <p:slideViewPr>
    <p:cSldViewPr snapToGrid="0" snapToObjects="1">
      <p:cViewPr varScale="1">
        <p:scale>
          <a:sx n="97" d="100"/>
          <a:sy n="97" d="100"/>
        </p:scale>
        <p:origin x="166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A7BB6C-5C51-414B-903D-DE25067B214F}" type="datetimeFigureOut">
              <a:rPr lang="en-US" smtClean="0"/>
              <a:t>10/1/20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DCDAC-7B3A-7D46-A8AA-8684AD4EB5A0}" type="slidenum">
              <a:rPr lang="en-US" smtClean="0"/>
              <a:t>‹#›</a:t>
            </a:fld>
            <a:endParaRPr lang="en-US" dirty="0"/>
          </a:p>
        </p:txBody>
      </p:sp>
    </p:spTree>
    <p:extLst>
      <p:ext uri="{BB962C8B-B14F-4D97-AF65-F5344CB8AC3E}">
        <p14:creationId xmlns:p14="http://schemas.microsoft.com/office/powerpoint/2010/main" val="3905679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468036-83ED-4B80-9EC5-9A4332721A3B}" type="slidenum">
              <a:rPr lang="en-US" altLang="en-US" smtClean="0">
                <a:solidFill>
                  <a:srgbClr val="000000"/>
                </a:solidFill>
                <a:latin typeface="Arial" panose="020B0604020202020204" pitchFamily="34" charset="0"/>
              </a:rPr>
              <a:pPr>
                <a:spcBef>
                  <a:spcPct val="0"/>
                </a:spcBef>
              </a:pPr>
              <a:t>1</a:t>
            </a:fld>
            <a:endParaRPr lang="en-US" altLang="en-US">
              <a:solidFill>
                <a:srgbClr val="000000"/>
              </a:solidFill>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r>
              <a:rPr lang="en-US" altLang="en-US">
                <a:ea typeface="ＭＳ Ｐゴシック" panose="020B0600070205080204" pitchFamily="34" charset="-128"/>
              </a:rPr>
              <a:t>Corresponding Chapters: 1, 2, 8, 9, 10</a:t>
            </a:r>
          </a:p>
          <a:p>
            <a:pPr marL="228600" indent="-228600" eaLnBrk="1" hangingPunct="1">
              <a:spcBef>
                <a:spcPct val="0"/>
              </a:spcBef>
            </a:pPr>
            <a:endParaRPr lang="en-US" altLang="en-US">
              <a:ea typeface="ＭＳ Ｐゴシック" panose="020B0600070205080204" pitchFamily="34" charset="-128"/>
            </a:endParaRPr>
          </a:p>
        </p:txBody>
      </p:sp>
    </p:spTree>
    <p:extLst>
      <p:ext uri="{BB962C8B-B14F-4D97-AF65-F5344CB8AC3E}">
        <p14:creationId xmlns:p14="http://schemas.microsoft.com/office/powerpoint/2010/main" val="334281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63F8E17-AD8F-8B4D-AE24-FBD9766426F2}" type="slidenum">
              <a:rPr lang="en-US">
                <a:solidFill>
                  <a:srgbClr val="000000"/>
                </a:solidFill>
              </a:rPr>
              <a:pPr>
                <a:defRPr/>
              </a:pPr>
              <a:t>27</a:t>
            </a:fld>
            <a:endParaRPr lang="en-US">
              <a:solidFill>
                <a:srgbClr val="000000"/>
              </a:solidFill>
            </a:endParaRPr>
          </a:p>
        </p:txBody>
      </p:sp>
      <p:sp>
        <p:nvSpPr>
          <p:cNvPr id="210946"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0947" name="Rectangle 1027"/>
          <p:cNvSpPr>
            <a:spLocks noGrp="1" noChangeArrowheads="1"/>
          </p:cNvSpPr>
          <p:nvPr>
            <p:ph type="body" idx="1"/>
          </p:nvPr>
        </p:nvSpPr>
        <p:spPr/>
        <p:txBody>
          <a:bodyPr/>
          <a:lstStyle/>
          <a:p>
            <a:pPr eaLnBrk="1" hangingPunct="1">
              <a:defRPr/>
            </a:pPr>
            <a:endParaRPr lang="en-US"/>
          </a:p>
        </p:txBody>
      </p:sp>
    </p:spTree>
    <p:extLst>
      <p:ext uri="{BB962C8B-B14F-4D97-AF65-F5344CB8AC3E}">
        <p14:creationId xmlns:p14="http://schemas.microsoft.com/office/powerpoint/2010/main" val="3006532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E54FFB6-D4FA-594D-B29D-15EC025E3DF5}" type="slidenum">
              <a:rPr lang="en-US">
                <a:solidFill>
                  <a:srgbClr val="000000"/>
                </a:solidFill>
              </a:rPr>
              <a:pPr>
                <a:defRPr/>
              </a:pPr>
              <a:t>28</a:t>
            </a:fld>
            <a:endParaRPr lang="en-US">
              <a:solidFill>
                <a:srgbClr val="000000"/>
              </a:solidFill>
            </a:endParaRPr>
          </a:p>
        </p:txBody>
      </p:sp>
      <p:sp>
        <p:nvSpPr>
          <p:cNvPr id="211970"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1971" name="Rectangle 1027"/>
          <p:cNvSpPr>
            <a:spLocks noGrp="1" noChangeArrowheads="1"/>
          </p:cNvSpPr>
          <p:nvPr>
            <p:ph type="body" idx="1"/>
          </p:nvPr>
        </p:nvSpPr>
        <p:spPr/>
        <p:txBody>
          <a:bodyPr/>
          <a:lstStyle/>
          <a:p>
            <a:pPr eaLnBrk="1" hangingPunct="1">
              <a:defRPr/>
            </a:pPr>
            <a:endParaRPr lang="en-US"/>
          </a:p>
        </p:txBody>
      </p:sp>
    </p:spTree>
    <p:extLst>
      <p:ext uri="{BB962C8B-B14F-4D97-AF65-F5344CB8AC3E}">
        <p14:creationId xmlns:p14="http://schemas.microsoft.com/office/powerpoint/2010/main" val="251302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4AC328C-0CD7-9044-AD14-261EC60F3352}" type="slidenum">
              <a:rPr lang="en-US">
                <a:solidFill>
                  <a:srgbClr val="000000"/>
                </a:solidFill>
              </a:rPr>
              <a:pPr>
                <a:defRPr/>
              </a:pPr>
              <a:t>29</a:t>
            </a:fld>
            <a:endParaRPr lang="en-US">
              <a:solidFill>
                <a:srgbClr val="000000"/>
              </a:solidFill>
            </a:endParaRPr>
          </a:p>
        </p:txBody>
      </p:sp>
      <p:sp>
        <p:nvSpPr>
          <p:cNvPr id="212994"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2995" name="Rectangle 1027"/>
          <p:cNvSpPr>
            <a:spLocks noGrp="1" noChangeArrowheads="1"/>
          </p:cNvSpPr>
          <p:nvPr>
            <p:ph type="body" idx="1"/>
          </p:nvPr>
        </p:nvSpPr>
        <p:spPr/>
        <p:txBody>
          <a:bodyPr/>
          <a:lstStyle/>
          <a:p>
            <a:pPr eaLnBrk="1" hangingPunct="1">
              <a:defRPr/>
            </a:pPr>
            <a:endParaRPr lang="en-US"/>
          </a:p>
        </p:txBody>
      </p:sp>
    </p:spTree>
    <p:extLst>
      <p:ext uri="{BB962C8B-B14F-4D97-AF65-F5344CB8AC3E}">
        <p14:creationId xmlns:p14="http://schemas.microsoft.com/office/powerpoint/2010/main" val="1804016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23EBDE2-4834-9C45-B252-FF8119BAE08A}" type="slidenum">
              <a:rPr lang="en-US">
                <a:solidFill>
                  <a:srgbClr val="000000"/>
                </a:solidFill>
              </a:rPr>
              <a:pPr>
                <a:defRPr/>
              </a:pPr>
              <a:t>30</a:t>
            </a:fld>
            <a:endParaRPr lang="en-US">
              <a:solidFill>
                <a:srgbClr val="000000"/>
              </a:solidFill>
            </a:endParaRPr>
          </a:p>
        </p:txBody>
      </p:sp>
      <p:sp>
        <p:nvSpPr>
          <p:cNvPr id="214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4019" name="Rectangle 3"/>
          <p:cNvSpPr>
            <a:spLocks noGrp="1" noChangeArrowheads="1"/>
          </p:cNvSpPr>
          <p:nvPr>
            <p:ph type="body" idx="1"/>
          </p:nvPr>
        </p:nvSpPr>
        <p:spPr/>
        <p:txBody>
          <a:bodyPr/>
          <a:lstStyle/>
          <a:p>
            <a:pPr eaLnBrk="1" hangingPunct="1">
              <a:defRPr/>
            </a:pPr>
            <a:endParaRPr lang="en-US"/>
          </a:p>
        </p:txBody>
      </p:sp>
    </p:spTree>
    <p:extLst>
      <p:ext uri="{BB962C8B-B14F-4D97-AF65-F5344CB8AC3E}">
        <p14:creationId xmlns:p14="http://schemas.microsoft.com/office/powerpoint/2010/main" val="261897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A4EF966-1ED9-A04E-88B9-A10D8D1FF24D}" type="slidenum">
              <a:rPr lang="en-US">
                <a:solidFill>
                  <a:srgbClr val="000000"/>
                </a:solidFill>
              </a:rPr>
              <a:pPr>
                <a:defRPr/>
              </a:pPr>
              <a:t>31</a:t>
            </a:fld>
            <a:endParaRPr lang="en-US">
              <a:solidFill>
                <a:srgbClr val="000000"/>
              </a:solidFill>
            </a:endParaRPr>
          </a:p>
        </p:txBody>
      </p:sp>
      <p:sp>
        <p:nvSpPr>
          <p:cNvPr id="204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04803" name="Rectangle 3"/>
          <p:cNvSpPr>
            <a:spLocks noGrp="1" noChangeArrowheads="1"/>
          </p:cNvSpPr>
          <p:nvPr>
            <p:ph type="body" idx="1"/>
          </p:nvPr>
        </p:nvSpPr>
        <p:spPr/>
        <p:txBody>
          <a:bodyPr/>
          <a:lstStyle/>
          <a:p>
            <a:pPr eaLnBrk="1" hangingPunct="1">
              <a:defRPr/>
            </a:pPr>
            <a:endParaRPr lang="en-US"/>
          </a:p>
        </p:txBody>
      </p:sp>
    </p:spTree>
    <p:extLst>
      <p:ext uri="{BB962C8B-B14F-4D97-AF65-F5344CB8AC3E}">
        <p14:creationId xmlns:p14="http://schemas.microsoft.com/office/powerpoint/2010/main" val="3746206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3B04DFD-7297-8947-ACCD-E611B2A93D81}" type="slidenum">
              <a:rPr lang="en-US">
                <a:solidFill>
                  <a:srgbClr val="000000"/>
                </a:solidFill>
              </a:rPr>
              <a:pPr>
                <a:defRPr/>
              </a:pPr>
              <a:t>32</a:t>
            </a:fld>
            <a:endParaRPr lang="en-US">
              <a:solidFill>
                <a:srgbClr val="000000"/>
              </a:solidFill>
            </a:endParaRPr>
          </a:p>
        </p:txBody>
      </p:sp>
      <p:sp>
        <p:nvSpPr>
          <p:cNvPr id="206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06851" name="Rectangle 3"/>
          <p:cNvSpPr>
            <a:spLocks noGrp="1" noChangeArrowheads="1"/>
          </p:cNvSpPr>
          <p:nvPr>
            <p:ph type="body" idx="1"/>
          </p:nvPr>
        </p:nvSpPr>
        <p:spPr/>
        <p:txBody>
          <a:bodyPr/>
          <a:lstStyle/>
          <a:p>
            <a:pPr eaLnBrk="1" hangingPunct="1">
              <a:defRPr/>
            </a:pPr>
            <a:endParaRPr lang="en-US"/>
          </a:p>
        </p:txBody>
      </p:sp>
    </p:spTree>
    <p:extLst>
      <p:ext uri="{BB962C8B-B14F-4D97-AF65-F5344CB8AC3E}">
        <p14:creationId xmlns:p14="http://schemas.microsoft.com/office/powerpoint/2010/main" val="1181644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41160EE-5789-484C-90B7-AF64EED63663}" type="slidenum">
              <a:rPr lang="en-US">
                <a:solidFill>
                  <a:srgbClr val="000000"/>
                </a:solidFill>
              </a:rPr>
              <a:pPr>
                <a:defRPr/>
              </a:pPr>
              <a:t>33</a:t>
            </a:fld>
            <a:endParaRPr lang="en-US">
              <a:solidFill>
                <a:srgbClr val="000000"/>
              </a:solidFill>
            </a:endParaRPr>
          </a:p>
        </p:txBody>
      </p:sp>
      <p:sp>
        <p:nvSpPr>
          <p:cNvPr id="2242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24259" name="Rectangle 3"/>
          <p:cNvSpPr>
            <a:spLocks noGrp="1" noChangeArrowheads="1"/>
          </p:cNvSpPr>
          <p:nvPr>
            <p:ph type="body" idx="1"/>
          </p:nvPr>
        </p:nvSpPr>
        <p:spPr/>
        <p:txBody>
          <a:bodyPr/>
          <a:lstStyle/>
          <a:p>
            <a:pPr eaLnBrk="1" hangingPunct="1">
              <a:defRPr/>
            </a:pPr>
            <a:endParaRPr lang="en-US"/>
          </a:p>
        </p:txBody>
      </p:sp>
    </p:spTree>
    <p:extLst>
      <p:ext uri="{BB962C8B-B14F-4D97-AF65-F5344CB8AC3E}">
        <p14:creationId xmlns:p14="http://schemas.microsoft.com/office/powerpoint/2010/main" val="4018859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0B6F226-6989-C843-AEBE-A43BC24A7C5E}" type="slidenum">
              <a:rPr lang="en-US">
                <a:solidFill>
                  <a:srgbClr val="000000"/>
                </a:solidFill>
              </a:rPr>
              <a:pPr>
                <a:defRPr/>
              </a:pPr>
              <a:t>34</a:t>
            </a:fld>
            <a:endParaRPr lang="en-US">
              <a:solidFill>
                <a:srgbClr val="000000"/>
              </a:solidFill>
            </a:endParaRPr>
          </a:p>
        </p:txBody>
      </p:sp>
      <p:sp>
        <p:nvSpPr>
          <p:cNvPr id="232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32451" name="Rectangle 3"/>
          <p:cNvSpPr>
            <a:spLocks noGrp="1" noChangeArrowheads="1"/>
          </p:cNvSpPr>
          <p:nvPr>
            <p:ph type="body" idx="1"/>
          </p:nvPr>
        </p:nvSpPr>
        <p:spPr/>
        <p:txBody>
          <a:bodyPr/>
          <a:lstStyle/>
          <a:p>
            <a:pPr eaLnBrk="1" hangingPunct="1">
              <a:defRPr/>
            </a:pPr>
            <a:endParaRPr lang="en-US"/>
          </a:p>
        </p:txBody>
      </p:sp>
    </p:spTree>
    <p:extLst>
      <p:ext uri="{BB962C8B-B14F-4D97-AF65-F5344CB8AC3E}">
        <p14:creationId xmlns:p14="http://schemas.microsoft.com/office/powerpoint/2010/main" val="1785436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2409D9E-7E3C-5247-BF6F-DEFB5C2850D8}" type="slidenum">
              <a:rPr lang="en-US">
                <a:solidFill>
                  <a:srgbClr val="000000"/>
                </a:solidFill>
              </a:rPr>
              <a:pPr>
                <a:defRPr/>
              </a:pPr>
              <a:t>35</a:t>
            </a:fld>
            <a:endParaRPr lang="en-US">
              <a:solidFill>
                <a:srgbClr val="000000"/>
              </a:solidFill>
            </a:endParaRPr>
          </a:p>
        </p:txBody>
      </p:sp>
      <p:sp>
        <p:nvSpPr>
          <p:cNvPr id="228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28355" name="Rectangle 3"/>
          <p:cNvSpPr>
            <a:spLocks noGrp="1" noChangeArrowheads="1"/>
          </p:cNvSpPr>
          <p:nvPr>
            <p:ph type="body" idx="1"/>
          </p:nvPr>
        </p:nvSpPr>
        <p:spPr/>
        <p:txBody>
          <a:bodyPr/>
          <a:lstStyle/>
          <a:p>
            <a:pPr eaLnBrk="1" hangingPunct="1">
              <a:defRPr/>
            </a:pPr>
            <a:endParaRPr lang="en-US"/>
          </a:p>
        </p:txBody>
      </p:sp>
    </p:spTree>
    <p:extLst>
      <p:ext uri="{BB962C8B-B14F-4D97-AF65-F5344CB8AC3E}">
        <p14:creationId xmlns:p14="http://schemas.microsoft.com/office/powerpoint/2010/main" val="1658028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2409D9E-7E3C-5247-BF6F-DEFB5C2850D8}" type="slidenum">
              <a:rPr lang="en-US">
                <a:solidFill>
                  <a:srgbClr val="000000"/>
                </a:solidFill>
              </a:rPr>
              <a:pPr>
                <a:defRPr/>
              </a:pPr>
              <a:t>36</a:t>
            </a:fld>
            <a:endParaRPr lang="en-US">
              <a:solidFill>
                <a:srgbClr val="000000"/>
              </a:solidFill>
            </a:endParaRPr>
          </a:p>
        </p:txBody>
      </p:sp>
      <p:sp>
        <p:nvSpPr>
          <p:cNvPr id="228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28355" name="Rectangle 3"/>
          <p:cNvSpPr>
            <a:spLocks noGrp="1" noChangeArrowheads="1"/>
          </p:cNvSpPr>
          <p:nvPr>
            <p:ph type="body" idx="1"/>
          </p:nvPr>
        </p:nvSpPr>
        <p:spPr/>
        <p:txBody>
          <a:bodyPr/>
          <a:lstStyle/>
          <a:p>
            <a:pPr eaLnBrk="1" hangingPunct="1">
              <a:defRPr/>
            </a:pPr>
            <a:endParaRPr lang="en-US"/>
          </a:p>
        </p:txBody>
      </p:sp>
    </p:spTree>
    <p:extLst>
      <p:ext uri="{BB962C8B-B14F-4D97-AF65-F5344CB8AC3E}">
        <p14:creationId xmlns:p14="http://schemas.microsoft.com/office/powerpoint/2010/main" val="1080077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8.1 Enzyme specificity.</a:t>
            </a:r>
            <a:r>
              <a:rPr lang="en-US" sz="1200" b="0" i="0" u="none" strike="noStrike" kern="1200" baseline="0" dirty="0">
                <a:solidFill>
                  <a:schemeClr val="tx1"/>
                </a:solidFill>
                <a:latin typeface="+mn-lt"/>
                <a:ea typeface="+mn-ea"/>
                <a:cs typeface="+mn-cs"/>
              </a:rPr>
              <a:t> (A) Trypsin cleaves on the carboxyl side of arginine and lysine residues, whereas (B) thrombin cleaves </a:t>
            </a:r>
            <a:r>
              <a:rPr lang="en-US" sz="1200" b="0" i="0" u="none" strike="noStrike" kern="1200" baseline="0" dirty="0" err="1">
                <a:solidFill>
                  <a:schemeClr val="tx1"/>
                </a:solidFill>
                <a:latin typeface="+mn-lt"/>
                <a:ea typeface="+mn-ea"/>
                <a:cs typeface="+mn-cs"/>
              </a:rPr>
              <a:t>Arg</a:t>
            </a:r>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Gly</a:t>
            </a:r>
            <a:r>
              <a:rPr lang="en-US" sz="1200" b="0" i="0" u="none" strike="noStrike" kern="1200" baseline="0" dirty="0">
                <a:solidFill>
                  <a:schemeClr val="tx1"/>
                </a:solidFill>
                <a:latin typeface="+mn-lt"/>
                <a:ea typeface="+mn-ea"/>
                <a:cs typeface="+mn-cs"/>
              </a:rPr>
              <a:t> bonds in particular sequences only.</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10</a:t>
            </a:fld>
            <a:endParaRPr lang="en-US" dirty="0"/>
          </a:p>
        </p:txBody>
      </p:sp>
    </p:spTree>
    <p:extLst>
      <p:ext uri="{BB962C8B-B14F-4D97-AF65-F5344CB8AC3E}">
        <p14:creationId xmlns:p14="http://schemas.microsoft.com/office/powerpoint/2010/main" val="4175852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2409D9E-7E3C-5247-BF6F-DEFB5C2850D8}" type="slidenum">
              <a:rPr lang="en-US">
                <a:solidFill>
                  <a:srgbClr val="000000"/>
                </a:solidFill>
              </a:rPr>
              <a:pPr>
                <a:defRPr/>
              </a:pPr>
              <a:t>37</a:t>
            </a:fld>
            <a:endParaRPr lang="en-US">
              <a:solidFill>
                <a:srgbClr val="000000"/>
              </a:solidFill>
            </a:endParaRPr>
          </a:p>
        </p:txBody>
      </p:sp>
      <p:sp>
        <p:nvSpPr>
          <p:cNvPr id="228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28355" name="Rectangle 3"/>
          <p:cNvSpPr>
            <a:spLocks noGrp="1" noChangeArrowheads="1"/>
          </p:cNvSpPr>
          <p:nvPr>
            <p:ph type="body" idx="1"/>
          </p:nvPr>
        </p:nvSpPr>
        <p:spPr/>
        <p:txBody>
          <a:bodyPr/>
          <a:lstStyle/>
          <a:p>
            <a:pPr eaLnBrk="1" hangingPunct="1">
              <a:defRPr/>
            </a:pPr>
            <a:endParaRPr lang="en-US"/>
          </a:p>
        </p:txBody>
      </p:sp>
    </p:spTree>
    <p:extLst>
      <p:ext uri="{BB962C8B-B14F-4D97-AF65-F5344CB8AC3E}">
        <p14:creationId xmlns:p14="http://schemas.microsoft.com/office/powerpoint/2010/main" val="3999278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8.10 Determining the relation between initial velocity and substrate concentration</a:t>
            </a:r>
            <a:r>
              <a:rPr lang="en-US" sz="1200" b="0" i="0" u="none" strike="noStrike" kern="1200" baseline="0" dirty="0">
                <a:solidFill>
                  <a:schemeClr val="tx1"/>
                </a:solidFill>
                <a:latin typeface="+mn-lt"/>
                <a:ea typeface="+mn-ea"/>
                <a:cs typeface="+mn-cs"/>
              </a:rPr>
              <a:t>. (A) The amount of product formed at different substrate concentrations is plotted as a function of time. The initial velocity (</a:t>
            </a:r>
            <a:r>
              <a:rPr lang="en-US" sz="1200" b="0" i="1" u="none" strike="noStrike" kern="1200" baseline="0" dirty="0">
                <a:solidFill>
                  <a:schemeClr val="tx1"/>
                </a:solidFill>
                <a:latin typeface="+mn-lt"/>
                <a:ea typeface="+mn-ea"/>
                <a:cs typeface="+mn-cs"/>
              </a:rPr>
              <a:t>V</a:t>
            </a:r>
            <a:r>
              <a:rPr lang="en-US" sz="1200" b="0" i="0" u="none" strike="noStrike" kern="1200" baseline="-25000" dirty="0">
                <a:solidFill>
                  <a:schemeClr val="tx1"/>
                </a:solidFill>
                <a:latin typeface="+mn-lt"/>
                <a:ea typeface="+mn-ea"/>
                <a:cs typeface="+mn-cs"/>
              </a:rPr>
              <a:t>0</a:t>
            </a:r>
            <a:r>
              <a:rPr lang="en-US" sz="1200" b="0" i="0" u="none" strike="noStrike" kern="1200" baseline="0" dirty="0">
                <a:solidFill>
                  <a:schemeClr val="tx1"/>
                </a:solidFill>
                <a:latin typeface="+mn-lt"/>
                <a:ea typeface="+mn-ea"/>
                <a:cs typeface="+mn-cs"/>
              </a:rPr>
              <a:t>) for each substrate concentration is determined from the slope of the curve at the beginning of a reaction, when the reverse reaction is insignificant. (B) The values for initial velocity determined in part A are then plotted, with error bars, against substrate concentration. (C) The data points are connected to clearly reveal the relationship of initial velocity to substrate concentration.</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41</a:t>
            </a:fld>
            <a:endParaRPr lang="en-US" dirty="0"/>
          </a:p>
        </p:txBody>
      </p:sp>
    </p:spTree>
    <p:extLst>
      <p:ext uri="{BB962C8B-B14F-4D97-AF65-F5344CB8AC3E}">
        <p14:creationId xmlns:p14="http://schemas.microsoft.com/office/powerpoint/2010/main" val="1743380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8.11 </a:t>
            </a:r>
            <a:r>
              <a:rPr lang="en-US" sz="1200" b="1" i="0" u="none" strike="noStrike" kern="1200" baseline="0" dirty="0" err="1">
                <a:solidFill>
                  <a:schemeClr val="tx1"/>
                </a:solidFill>
                <a:latin typeface="+mn-lt"/>
                <a:ea typeface="+mn-ea"/>
                <a:cs typeface="+mn-cs"/>
              </a:rPr>
              <a:t>Michaelis</a:t>
            </a:r>
            <a:r>
              <a:rPr lang="en-US" sz="1200" b="1" i="0" u="none" strike="noStrike" kern="1200" baseline="0" dirty="0">
                <a:solidFill>
                  <a:schemeClr val="tx1"/>
                </a:solidFill>
                <a:latin typeface="+mn-lt"/>
                <a:ea typeface="+mn-ea"/>
                <a:cs typeface="+mn-cs"/>
              </a:rPr>
              <a:t>–</a:t>
            </a:r>
            <a:r>
              <a:rPr lang="en-US" sz="1200" b="1" i="0" u="none" strike="noStrike" kern="1200" baseline="0" dirty="0" err="1">
                <a:solidFill>
                  <a:schemeClr val="tx1"/>
                </a:solidFill>
                <a:latin typeface="+mn-lt"/>
                <a:ea typeface="+mn-ea"/>
                <a:cs typeface="+mn-cs"/>
              </a:rPr>
              <a:t>Menten</a:t>
            </a:r>
            <a:r>
              <a:rPr lang="en-US" sz="1200" b="1" i="0" u="none" strike="noStrike" kern="1200" baseline="0" dirty="0">
                <a:solidFill>
                  <a:schemeClr val="tx1"/>
                </a:solidFill>
                <a:latin typeface="+mn-lt"/>
                <a:ea typeface="+mn-ea"/>
                <a:cs typeface="+mn-cs"/>
              </a:rPr>
              <a:t> kinetics. </a:t>
            </a:r>
            <a:r>
              <a:rPr lang="en-US" sz="1200" b="0" i="0" u="none" strike="noStrike" kern="1200" baseline="0" dirty="0">
                <a:solidFill>
                  <a:schemeClr val="tx1"/>
                </a:solidFill>
                <a:latin typeface="+mn-lt"/>
                <a:ea typeface="+mn-ea"/>
                <a:cs typeface="+mn-cs"/>
              </a:rPr>
              <a:t>A plot of the reaction velocity (</a:t>
            </a:r>
            <a:r>
              <a:rPr lang="en-US" sz="1200" b="0" i="1" u="none" strike="noStrike" kern="1200" baseline="0" dirty="0">
                <a:solidFill>
                  <a:schemeClr val="tx1"/>
                </a:solidFill>
                <a:latin typeface="+mn-lt"/>
                <a:ea typeface="+mn-ea"/>
                <a:cs typeface="+mn-cs"/>
              </a:rPr>
              <a:t>V</a:t>
            </a:r>
            <a:r>
              <a:rPr lang="en-US" sz="1200" b="0" i="0" u="none" strike="noStrike" kern="1200" baseline="-25000" dirty="0">
                <a:solidFill>
                  <a:schemeClr val="tx1"/>
                </a:solidFill>
                <a:latin typeface="+mn-lt"/>
                <a:ea typeface="+mn-ea"/>
                <a:cs typeface="+mn-cs"/>
              </a:rPr>
              <a:t>0</a:t>
            </a:r>
            <a:r>
              <a:rPr lang="en-US" sz="1200" b="0" i="0" u="none" strike="noStrike" kern="1200" baseline="0" dirty="0">
                <a:solidFill>
                  <a:schemeClr val="tx1"/>
                </a:solidFill>
                <a:latin typeface="+mn-lt"/>
                <a:ea typeface="+mn-ea"/>
                <a:cs typeface="+mn-cs"/>
              </a:rPr>
              <a:t>) as a function of the substrate concentration [S] for an enzyme that obeys </a:t>
            </a:r>
            <a:r>
              <a:rPr lang="en-US" sz="1200" b="0" i="0" u="none" strike="noStrike" kern="1200" baseline="0" dirty="0" err="1">
                <a:solidFill>
                  <a:schemeClr val="tx1"/>
                </a:solidFill>
                <a:latin typeface="+mn-lt"/>
                <a:ea typeface="+mn-ea"/>
                <a:cs typeface="+mn-cs"/>
              </a:rPr>
              <a:t>Michaelis</a:t>
            </a:r>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Menten</a:t>
            </a:r>
            <a:r>
              <a:rPr lang="en-US" sz="1200" b="0" i="0" u="none" strike="noStrike" kern="1200" baseline="0" dirty="0">
                <a:solidFill>
                  <a:schemeClr val="tx1"/>
                </a:solidFill>
                <a:latin typeface="+mn-lt"/>
                <a:ea typeface="+mn-ea"/>
                <a:cs typeface="+mn-cs"/>
              </a:rPr>
              <a:t> kinetics shows that the maximal velocity (</a:t>
            </a:r>
            <a:r>
              <a:rPr lang="en-US" sz="1200" b="0" i="1" u="none" strike="noStrike" kern="1200" baseline="0" dirty="0" err="1">
                <a:solidFill>
                  <a:schemeClr val="tx1"/>
                </a:solidFill>
                <a:latin typeface="+mn-lt"/>
                <a:ea typeface="+mn-ea"/>
                <a:cs typeface="+mn-cs"/>
              </a:rPr>
              <a:t>V</a:t>
            </a:r>
            <a:r>
              <a:rPr lang="en-US" sz="1200" b="0" i="0" u="none" strike="noStrike" kern="1200" baseline="-25000" dirty="0" err="1">
                <a:solidFill>
                  <a:schemeClr val="tx1"/>
                </a:solidFill>
                <a:latin typeface="+mn-lt"/>
                <a:ea typeface="+mn-ea"/>
                <a:cs typeface="+mn-cs"/>
              </a:rPr>
              <a:t>max</a:t>
            </a:r>
            <a:r>
              <a:rPr lang="en-US" sz="1200" b="0" i="0" u="none" strike="noStrike" kern="1200" baseline="0" dirty="0">
                <a:solidFill>
                  <a:schemeClr val="tx1"/>
                </a:solidFill>
                <a:latin typeface="+mn-lt"/>
                <a:ea typeface="+mn-ea"/>
                <a:cs typeface="+mn-cs"/>
              </a:rPr>
              <a:t>) is approached asymptotically. The </a:t>
            </a:r>
            <a:r>
              <a:rPr lang="en-US" sz="1200" b="0" i="0" u="none" strike="noStrike" kern="1200" baseline="0" dirty="0" err="1">
                <a:solidFill>
                  <a:schemeClr val="tx1"/>
                </a:solidFill>
                <a:latin typeface="+mn-lt"/>
                <a:ea typeface="+mn-ea"/>
                <a:cs typeface="+mn-cs"/>
              </a:rPr>
              <a:t>Michaelis</a:t>
            </a:r>
            <a:r>
              <a:rPr lang="en-US" sz="1200" b="0" i="0" u="none" strike="noStrike" kern="1200" baseline="0" dirty="0">
                <a:solidFill>
                  <a:schemeClr val="tx1"/>
                </a:solidFill>
                <a:latin typeface="+mn-lt"/>
                <a:ea typeface="+mn-ea"/>
                <a:cs typeface="+mn-cs"/>
              </a:rPr>
              <a:t> constant (</a:t>
            </a:r>
            <a:r>
              <a:rPr lang="en-US" sz="1200" b="0" i="1" u="none" strike="noStrike" kern="1200" baseline="0" dirty="0">
                <a:solidFill>
                  <a:schemeClr val="tx1"/>
                </a:solidFill>
                <a:latin typeface="+mn-lt"/>
                <a:ea typeface="+mn-ea"/>
                <a:cs typeface="+mn-cs"/>
              </a:rPr>
              <a:t>K</a:t>
            </a:r>
            <a:r>
              <a:rPr lang="en-US" sz="1200" b="0" i="0" u="none" strike="noStrike" kern="1200" baseline="-25000" dirty="0">
                <a:solidFill>
                  <a:schemeClr val="tx1"/>
                </a:solidFill>
                <a:latin typeface="+mn-lt"/>
                <a:ea typeface="+mn-ea"/>
                <a:cs typeface="+mn-cs"/>
              </a:rPr>
              <a:t>M</a:t>
            </a:r>
            <a:r>
              <a:rPr lang="en-US" sz="1200" b="0" i="0" u="none" strike="noStrike" kern="1200" baseline="0" dirty="0">
                <a:solidFill>
                  <a:schemeClr val="tx1"/>
                </a:solidFill>
                <a:latin typeface="+mn-lt"/>
                <a:ea typeface="+mn-ea"/>
                <a:cs typeface="+mn-cs"/>
              </a:rPr>
              <a:t>) is the substrate concentration yielding a velocity of </a:t>
            </a:r>
            <a:r>
              <a:rPr lang="en-US" sz="1200" b="0" i="1" u="none" strike="noStrike" kern="1200" baseline="0" dirty="0" err="1">
                <a:solidFill>
                  <a:schemeClr val="tx1"/>
                </a:solidFill>
                <a:latin typeface="+mn-lt"/>
                <a:ea typeface="+mn-ea"/>
                <a:cs typeface="+mn-cs"/>
              </a:rPr>
              <a:t>V</a:t>
            </a:r>
            <a:r>
              <a:rPr lang="en-US" sz="1200" b="0" i="0" u="none" strike="noStrike" kern="1200" baseline="-25000" dirty="0" err="1">
                <a:solidFill>
                  <a:schemeClr val="tx1"/>
                </a:solidFill>
                <a:latin typeface="+mn-lt"/>
                <a:ea typeface="+mn-ea"/>
                <a:cs typeface="+mn-cs"/>
              </a:rPr>
              <a:t>max</a:t>
            </a:r>
            <a:r>
              <a:rPr lang="en-US" sz="1200" b="0" i="0" u="none" strike="noStrike" kern="1200" baseline="0" dirty="0">
                <a:solidFill>
                  <a:schemeClr val="tx1"/>
                </a:solidFill>
                <a:latin typeface="+mn-lt"/>
                <a:ea typeface="+mn-ea"/>
                <a:cs typeface="+mn-cs"/>
              </a:rPr>
              <a:t>/2.</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42</a:t>
            </a:fld>
            <a:endParaRPr lang="en-US" dirty="0"/>
          </a:p>
        </p:txBody>
      </p:sp>
    </p:spTree>
    <p:extLst>
      <p:ext uri="{BB962C8B-B14F-4D97-AF65-F5344CB8AC3E}">
        <p14:creationId xmlns:p14="http://schemas.microsoft.com/office/powerpoint/2010/main" val="1743380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8.12 A double-reciprocal or </a:t>
            </a:r>
            <a:r>
              <a:rPr lang="en-US" sz="1200" b="1" i="0" u="none" strike="noStrike" kern="1200" baseline="0" dirty="0" err="1">
                <a:solidFill>
                  <a:schemeClr val="tx1"/>
                </a:solidFill>
                <a:latin typeface="+mn-lt"/>
                <a:ea typeface="+mn-ea"/>
                <a:cs typeface="+mn-cs"/>
              </a:rPr>
              <a:t>Lineweaver</a:t>
            </a:r>
            <a:r>
              <a:rPr lang="en-US" sz="1200" b="1" i="0" u="none" strike="noStrike" kern="1200" baseline="0" dirty="0">
                <a:solidFill>
                  <a:schemeClr val="tx1"/>
                </a:solidFill>
                <a:latin typeface="+mn-lt"/>
                <a:ea typeface="+mn-ea"/>
                <a:cs typeface="+mn-cs"/>
              </a:rPr>
              <a:t>–Burk plot. </a:t>
            </a:r>
            <a:r>
              <a:rPr lang="en-US" sz="1200" b="0" i="0" u="none" strike="noStrike" kern="1200" baseline="0" dirty="0">
                <a:solidFill>
                  <a:schemeClr val="tx1"/>
                </a:solidFill>
                <a:latin typeface="+mn-lt"/>
                <a:ea typeface="+mn-ea"/>
                <a:cs typeface="+mn-cs"/>
              </a:rPr>
              <a:t>A double reciprocal plot of enzyme kinetics is generated by plotting 1/</a:t>
            </a:r>
            <a:r>
              <a:rPr lang="en-US" sz="1200" b="0" i="1" u="none" strike="noStrike" kern="1200" baseline="0" dirty="0">
                <a:solidFill>
                  <a:schemeClr val="tx1"/>
                </a:solidFill>
                <a:latin typeface="+mn-lt"/>
                <a:ea typeface="+mn-ea"/>
                <a:cs typeface="+mn-cs"/>
              </a:rPr>
              <a:t>V</a:t>
            </a:r>
            <a:r>
              <a:rPr lang="en-US" sz="1200" b="0" i="0" u="none" strike="noStrike" kern="1200" baseline="-25000" dirty="0">
                <a:solidFill>
                  <a:schemeClr val="tx1"/>
                </a:solidFill>
                <a:latin typeface="+mn-lt"/>
                <a:ea typeface="+mn-ea"/>
                <a:cs typeface="+mn-cs"/>
              </a:rPr>
              <a:t>0</a:t>
            </a:r>
            <a:r>
              <a:rPr lang="en-US" sz="1200" b="0" i="0" u="none" strike="noStrike" kern="1200" baseline="0" dirty="0">
                <a:solidFill>
                  <a:schemeClr val="tx1"/>
                </a:solidFill>
                <a:latin typeface="+mn-lt"/>
                <a:ea typeface="+mn-ea"/>
                <a:cs typeface="+mn-cs"/>
              </a:rPr>
              <a:t> as a function of 1/[S]. The slope is </a:t>
            </a:r>
            <a:r>
              <a:rPr lang="en-US" sz="1200" b="0" i="1" u="none" strike="noStrike" kern="1200" baseline="0" dirty="0">
                <a:solidFill>
                  <a:schemeClr val="tx1"/>
                </a:solidFill>
                <a:latin typeface="+mn-lt"/>
                <a:ea typeface="+mn-ea"/>
                <a:cs typeface="+mn-cs"/>
              </a:rPr>
              <a:t>K</a:t>
            </a:r>
            <a:r>
              <a:rPr lang="en-US" sz="1200" b="0" i="0" u="none" strike="noStrike" kern="1200" baseline="-25000" dirty="0">
                <a:solidFill>
                  <a:schemeClr val="tx1"/>
                </a:solidFill>
                <a:latin typeface="+mn-lt"/>
                <a:ea typeface="+mn-ea"/>
                <a:cs typeface="+mn-cs"/>
              </a:rPr>
              <a:t>M</a:t>
            </a:r>
            <a:r>
              <a:rPr lang="en-US" sz="1200" b="0" i="0" u="none" strike="noStrike" kern="1200" baseline="0" dirty="0">
                <a:solidFill>
                  <a:schemeClr val="tx1"/>
                </a:solidFill>
                <a:latin typeface="+mn-lt"/>
                <a:ea typeface="+mn-ea"/>
                <a:cs typeface="+mn-cs"/>
              </a:rPr>
              <a:t>/</a:t>
            </a:r>
            <a:r>
              <a:rPr lang="en-US" sz="1200" b="0" i="1" u="none" strike="noStrike" kern="1200" baseline="0" dirty="0" err="1">
                <a:solidFill>
                  <a:schemeClr val="tx1"/>
                </a:solidFill>
                <a:latin typeface="+mn-lt"/>
                <a:ea typeface="+mn-ea"/>
                <a:cs typeface="+mn-cs"/>
              </a:rPr>
              <a:t>V</a:t>
            </a:r>
            <a:r>
              <a:rPr lang="en-US" sz="1200" b="0" i="0" u="none" strike="noStrike" kern="1200" baseline="-25000" dirty="0" err="1">
                <a:solidFill>
                  <a:schemeClr val="tx1"/>
                </a:solidFill>
                <a:latin typeface="+mn-lt"/>
                <a:ea typeface="+mn-ea"/>
                <a:cs typeface="+mn-cs"/>
              </a:rPr>
              <a:t>max</a:t>
            </a:r>
            <a:r>
              <a:rPr lang="en-US" sz="1200" b="0" i="0" u="none" strike="noStrike" kern="1200" baseline="0" dirty="0">
                <a:solidFill>
                  <a:schemeClr val="tx1"/>
                </a:solidFill>
                <a:latin typeface="+mn-lt"/>
                <a:ea typeface="+mn-ea"/>
                <a:cs typeface="+mn-cs"/>
              </a:rPr>
              <a:t>, the intercept on the vertical axis is 1/</a:t>
            </a:r>
            <a:r>
              <a:rPr lang="en-US" sz="1200" b="0" i="1" u="none" strike="noStrike" kern="1200" baseline="0" dirty="0" err="1">
                <a:solidFill>
                  <a:schemeClr val="tx1"/>
                </a:solidFill>
                <a:latin typeface="+mn-lt"/>
                <a:ea typeface="+mn-ea"/>
                <a:cs typeface="+mn-cs"/>
              </a:rPr>
              <a:t>V</a:t>
            </a:r>
            <a:r>
              <a:rPr lang="en-US" sz="1200" b="0" i="0" u="none" strike="noStrike" kern="1200" baseline="-25000" dirty="0" err="1">
                <a:solidFill>
                  <a:schemeClr val="tx1"/>
                </a:solidFill>
                <a:latin typeface="+mn-lt"/>
                <a:ea typeface="+mn-ea"/>
                <a:cs typeface="+mn-cs"/>
              </a:rPr>
              <a:t>max</a:t>
            </a:r>
            <a:r>
              <a:rPr lang="en-US" sz="1200" b="0" i="0" u="none" strike="noStrike" kern="1200" baseline="0" dirty="0">
                <a:solidFill>
                  <a:schemeClr val="tx1"/>
                </a:solidFill>
                <a:latin typeface="+mn-lt"/>
                <a:ea typeface="+mn-ea"/>
                <a:cs typeface="+mn-cs"/>
              </a:rPr>
              <a:t>, and the intercept on the horizontal axis is -1/</a:t>
            </a:r>
            <a:r>
              <a:rPr lang="en-US" sz="1200" b="0" i="1" u="none" strike="noStrike" kern="1200" baseline="0" dirty="0">
                <a:solidFill>
                  <a:schemeClr val="tx1"/>
                </a:solidFill>
                <a:latin typeface="+mn-lt"/>
                <a:ea typeface="+mn-ea"/>
                <a:cs typeface="+mn-cs"/>
              </a:rPr>
              <a:t>K</a:t>
            </a:r>
            <a:r>
              <a:rPr lang="en-US" sz="1200" b="0" i="0" u="none" strike="noStrike" kern="1200" baseline="-25000" dirty="0">
                <a:solidFill>
                  <a:schemeClr val="tx1"/>
                </a:solidFill>
                <a:latin typeface="+mn-lt"/>
                <a:ea typeface="+mn-ea"/>
                <a:cs typeface="+mn-cs"/>
              </a:rPr>
              <a:t>M</a:t>
            </a:r>
            <a:r>
              <a:rPr lang="en-US" sz="1200" b="0" i="0" u="none" strike="noStrik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50</a:t>
            </a:fld>
            <a:endParaRPr lang="en-US" dirty="0"/>
          </a:p>
        </p:txBody>
      </p:sp>
    </p:spTree>
    <p:extLst>
      <p:ext uri="{BB962C8B-B14F-4D97-AF65-F5344CB8AC3E}">
        <p14:creationId xmlns:p14="http://schemas.microsoft.com/office/powerpoint/2010/main" val="1743380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52</a:t>
            </a:fld>
            <a:endParaRPr lang="en-US" dirty="0"/>
          </a:p>
        </p:txBody>
      </p:sp>
    </p:spTree>
    <p:extLst>
      <p:ext uri="{BB962C8B-B14F-4D97-AF65-F5344CB8AC3E}">
        <p14:creationId xmlns:p14="http://schemas.microsoft.com/office/powerpoint/2010/main" val="17433809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54</a:t>
            </a:fld>
            <a:endParaRPr lang="en-US" dirty="0"/>
          </a:p>
        </p:txBody>
      </p:sp>
    </p:spTree>
    <p:extLst>
      <p:ext uri="{BB962C8B-B14F-4D97-AF65-F5344CB8AC3E}">
        <p14:creationId xmlns:p14="http://schemas.microsoft.com/office/powerpoint/2010/main" val="1743380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57</a:t>
            </a:fld>
            <a:endParaRPr lang="en-US" dirty="0"/>
          </a:p>
        </p:txBody>
      </p:sp>
    </p:spTree>
    <p:extLst>
      <p:ext uri="{BB962C8B-B14F-4D97-AF65-F5344CB8AC3E}">
        <p14:creationId xmlns:p14="http://schemas.microsoft.com/office/powerpoint/2010/main" val="1743380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58</a:t>
            </a:fld>
            <a:endParaRPr lang="en-US" dirty="0"/>
          </a:p>
        </p:txBody>
      </p:sp>
    </p:spTree>
    <p:extLst>
      <p:ext uri="{BB962C8B-B14F-4D97-AF65-F5344CB8AC3E}">
        <p14:creationId xmlns:p14="http://schemas.microsoft.com/office/powerpoint/2010/main" val="17433809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8.13 Kinetics for an allosteric enzyme. </a:t>
            </a:r>
            <a:r>
              <a:rPr lang="en-US" sz="1200" b="0" i="0" u="none" strike="noStrike" kern="1200" baseline="0" dirty="0">
                <a:solidFill>
                  <a:schemeClr val="tx1"/>
                </a:solidFill>
                <a:latin typeface="+mn-lt"/>
                <a:ea typeface="+mn-ea"/>
                <a:cs typeface="+mn-cs"/>
              </a:rPr>
              <a:t>Allosteric enzymes display a sigmoidal dependence of reaction velocity on substrate concentration.</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63</a:t>
            </a:fld>
            <a:endParaRPr lang="en-US" dirty="0"/>
          </a:p>
        </p:txBody>
      </p:sp>
    </p:spTree>
    <p:extLst>
      <p:ext uri="{BB962C8B-B14F-4D97-AF65-F5344CB8AC3E}">
        <p14:creationId xmlns:p14="http://schemas.microsoft.com/office/powerpoint/2010/main" val="3994054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8.14 Distinction between reversible inhibitors.</a:t>
            </a:r>
            <a:r>
              <a:rPr lang="en-US" sz="1200" b="0" i="0" u="none" strike="noStrike" kern="1200" baseline="0" dirty="0">
                <a:solidFill>
                  <a:schemeClr val="tx1"/>
                </a:solidFill>
                <a:latin typeface="+mn-lt"/>
                <a:ea typeface="+mn-ea"/>
                <a:cs typeface="+mn-cs"/>
              </a:rPr>
              <a:t> (A) Enzyme–substrate complex; (B) a competitive inhibitor binds at the active site and thus prevents the substrate from binding; (C) an uncompetitive inhibitor binds only to the enzyme–substrate complex; (D) a noncompetitive inhibitor does not prevent the substrate from binding.</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65</a:t>
            </a:fld>
            <a:endParaRPr lang="en-US" dirty="0"/>
          </a:p>
        </p:txBody>
      </p:sp>
    </p:spTree>
    <p:extLst>
      <p:ext uri="{BB962C8B-B14F-4D97-AF65-F5344CB8AC3E}">
        <p14:creationId xmlns:p14="http://schemas.microsoft.com/office/powerpoint/2010/main" val="3614595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8.2 Enzymes accelerate the reaction rate. </a:t>
            </a:r>
            <a:r>
              <a:rPr lang="en-US" sz="1200" b="0" i="0" u="none" strike="noStrike" kern="1200" baseline="0" dirty="0">
                <a:solidFill>
                  <a:schemeClr val="tx1"/>
                </a:solidFill>
                <a:latin typeface="+mn-lt"/>
                <a:ea typeface="+mn-ea"/>
                <a:cs typeface="+mn-cs"/>
              </a:rPr>
              <a:t>The same equilibrium point is reached but much more quickly in the presence of an enzyme.</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17</a:t>
            </a:fld>
            <a:endParaRPr lang="en-US" dirty="0"/>
          </a:p>
        </p:txBody>
      </p:sp>
    </p:spTree>
    <p:extLst>
      <p:ext uri="{BB962C8B-B14F-4D97-AF65-F5344CB8AC3E}">
        <p14:creationId xmlns:p14="http://schemas.microsoft.com/office/powerpoint/2010/main" val="39160449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66</a:t>
            </a:fld>
            <a:endParaRPr lang="en-US" dirty="0"/>
          </a:p>
        </p:txBody>
      </p:sp>
    </p:spTree>
    <p:extLst>
      <p:ext uri="{BB962C8B-B14F-4D97-AF65-F5344CB8AC3E}">
        <p14:creationId xmlns:p14="http://schemas.microsoft.com/office/powerpoint/2010/main" val="39940544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FIGURE 8.15 Kinetics of a competitive inhibitor. </a:t>
            </a:r>
            <a:r>
              <a:rPr lang="en-US" sz="1200" kern="1200" dirty="0">
                <a:solidFill>
                  <a:schemeClr val="tx1"/>
                </a:solidFill>
                <a:effectLst/>
                <a:latin typeface="+mn-lt"/>
                <a:ea typeface="+mn-ea"/>
                <a:cs typeface="+mn-cs"/>
              </a:rPr>
              <a:t>As the concentration of a competitive inhibitor increases, higher concentrations of substrate are required to attain a particular reaction velocity. The reaction pathway suggests how sufficiently high concentrations of substrate can completely relieve competitive inhibition.</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68</a:t>
            </a:fld>
            <a:endParaRPr lang="en-US" dirty="0"/>
          </a:p>
        </p:txBody>
      </p:sp>
    </p:spTree>
    <p:extLst>
      <p:ext uri="{BB962C8B-B14F-4D97-AF65-F5344CB8AC3E}">
        <p14:creationId xmlns:p14="http://schemas.microsoft.com/office/powerpoint/2010/main" val="36145952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FIGURE 8.16 Kinetics of an uncompetitive inhibitor. </a:t>
            </a:r>
            <a:r>
              <a:rPr lang="en-US" sz="1200" kern="1200" dirty="0">
                <a:solidFill>
                  <a:schemeClr val="tx1"/>
                </a:solidFill>
                <a:effectLst/>
                <a:latin typeface="+mn-lt"/>
                <a:ea typeface="+mn-ea"/>
                <a:cs typeface="+mn-cs"/>
              </a:rPr>
              <a:t>The reaction pathway shows that the inhibitor binds only to the enzyme–substrate complex. Consequently, </a:t>
            </a:r>
            <a:r>
              <a:rPr lang="en-US" sz="1200" i="1" kern="1200" dirty="0" err="1">
                <a:solidFill>
                  <a:schemeClr val="tx1"/>
                </a:solidFill>
                <a:effectLst/>
                <a:latin typeface="+mn-lt"/>
                <a:ea typeface="+mn-ea"/>
                <a:cs typeface="+mn-cs"/>
              </a:rPr>
              <a:t>V</a:t>
            </a:r>
            <a:r>
              <a:rPr lang="en-US" sz="1200" kern="1200" baseline="-25000" dirty="0" err="1">
                <a:solidFill>
                  <a:schemeClr val="tx1"/>
                </a:solidFill>
                <a:effectLst/>
                <a:latin typeface="+mn-lt"/>
                <a:ea typeface="+mn-ea"/>
                <a:cs typeface="+mn-cs"/>
              </a:rPr>
              <a:t>max</a:t>
            </a:r>
            <a:r>
              <a:rPr lang="en-US" sz="1200" kern="1200" dirty="0">
                <a:solidFill>
                  <a:schemeClr val="tx1"/>
                </a:solidFill>
                <a:effectLst/>
                <a:latin typeface="+mn-lt"/>
                <a:ea typeface="+mn-ea"/>
                <a:cs typeface="+mn-cs"/>
              </a:rPr>
              <a:t> cannot be attained, even at high substrate concentrations. The apparent value for </a:t>
            </a:r>
            <a:r>
              <a:rPr lang="en-US" sz="1200" i="1" kern="1200" dirty="0">
                <a:solidFill>
                  <a:schemeClr val="tx1"/>
                </a:solidFill>
                <a:effectLst/>
                <a:latin typeface="+mn-lt"/>
                <a:ea typeface="+mn-ea"/>
                <a:cs typeface="+mn-cs"/>
              </a:rPr>
              <a:t>K</a:t>
            </a:r>
            <a:r>
              <a:rPr lang="en-US" sz="1200" kern="1200" baseline="-250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 is lowered, becoming smaller as more inhibitor is added.</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70</a:t>
            </a:fld>
            <a:endParaRPr lang="en-US" dirty="0"/>
          </a:p>
        </p:txBody>
      </p:sp>
    </p:spTree>
    <p:extLst>
      <p:ext uri="{BB962C8B-B14F-4D97-AF65-F5344CB8AC3E}">
        <p14:creationId xmlns:p14="http://schemas.microsoft.com/office/powerpoint/2010/main" val="36145952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FIGURE 8.17 Kinetics of a noncompetitive inhibitor. </a:t>
            </a:r>
            <a:r>
              <a:rPr lang="en-US" sz="1200" kern="1200" dirty="0">
                <a:solidFill>
                  <a:schemeClr val="tx1"/>
                </a:solidFill>
                <a:effectLst/>
                <a:latin typeface="+mn-lt"/>
                <a:ea typeface="+mn-ea"/>
                <a:cs typeface="+mn-cs"/>
              </a:rPr>
              <a:t>The reaction pathway shows that the inhibitor binds both to free enzyme and to an enzyme–substrate complex. Consequently, as with uncompetitive inhibition, </a:t>
            </a:r>
            <a:r>
              <a:rPr lang="en-US" sz="1200" i="1" kern="1200" dirty="0" err="1">
                <a:solidFill>
                  <a:schemeClr val="tx1"/>
                </a:solidFill>
                <a:effectLst/>
                <a:latin typeface="+mn-lt"/>
                <a:ea typeface="+mn-ea"/>
                <a:cs typeface="+mn-cs"/>
              </a:rPr>
              <a:t>V</a:t>
            </a:r>
            <a:r>
              <a:rPr lang="en-US" sz="1200" kern="1200" baseline="-25000" dirty="0" err="1">
                <a:solidFill>
                  <a:schemeClr val="tx1"/>
                </a:solidFill>
                <a:effectLst/>
                <a:latin typeface="+mn-lt"/>
                <a:ea typeface="+mn-ea"/>
                <a:cs typeface="+mn-cs"/>
              </a:rPr>
              <a:t>max</a:t>
            </a:r>
            <a:r>
              <a:rPr lang="en-US" sz="1200" kern="1200" dirty="0">
                <a:solidFill>
                  <a:schemeClr val="tx1"/>
                </a:solidFill>
                <a:effectLst/>
                <a:latin typeface="+mn-lt"/>
                <a:ea typeface="+mn-ea"/>
                <a:cs typeface="+mn-cs"/>
              </a:rPr>
              <a:t> cannot be attained. In pure noncompetitive inhibition, </a:t>
            </a:r>
            <a:r>
              <a:rPr lang="en-US" sz="1200" i="1" kern="1200" dirty="0">
                <a:solidFill>
                  <a:schemeClr val="tx1"/>
                </a:solidFill>
                <a:effectLst/>
                <a:latin typeface="+mn-lt"/>
                <a:ea typeface="+mn-ea"/>
                <a:cs typeface="+mn-cs"/>
              </a:rPr>
              <a:t>K</a:t>
            </a:r>
            <a:r>
              <a:rPr lang="en-US" sz="1200" kern="1200" baseline="-250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 remains unchanged, and so the reaction rate increases more slowly at low substrate concentrations than is the case for uncompetitive competition.</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72</a:t>
            </a:fld>
            <a:endParaRPr lang="en-US" dirty="0"/>
          </a:p>
        </p:txBody>
      </p:sp>
    </p:spTree>
    <p:extLst>
      <p:ext uri="{BB962C8B-B14F-4D97-AF65-F5344CB8AC3E}">
        <p14:creationId xmlns:p14="http://schemas.microsoft.com/office/powerpoint/2010/main" val="36145952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8.18 Competitive inhibition illustrated on a double-reciprocal plot.</a:t>
            </a:r>
            <a:r>
              <a:rPr lang="en-US" sz="1200" b="0" i="0" u="none" strike="noStrike" kern="1200" baseline="0" dirty="0">
                <a:solidFill>
                  <a:schemeClr val="tx1"/>
                </a:solidFill>
                <a:latin typeface="+mn-lt"/>
                <a:ea typeface="+mn-ea"/>
                <a:cs typeface="+mn-cs"/>
              </a:rPr>
              <a:t> A double-reciprocal plot of enzyme kinetics in the presence and absence of a competitive inhibitor illustrates that the inhibitor has no effect on </a:t>
            </a:r>
            <a:r>
              <a:rPr lang="en-US" sz="1200" b="0" i="1" u="none" strike="noStrike" kern="1200" baseline="0" dirty="0" err="1">
                <a:solidFill>
                  <a:schemeClr val="tx1"/>
                </a:solidFill>
                <a:latin typeface="+mn-lt"/>
                <a:ea typeface="+mn-ea"/>
                <a:cs typeface="+mn-cs"/>
              </a:rPr>
              <a:t>V</a:t>
            </a:r>
            <a:r>
              <a:rPr lang="en-US" sz="1200" b="0" i="0" u="none" strike="noStrike" kern="1200" baseline="-25000" dirty="0" err="1">
                <a:solidFill>
                  <a:schemeClr val="tx1"/>
                </a:solidFill>
                <a:latin typeface="+mn-lt"/>
                <a:ea typeface="+mn-ea"/>
                <a:cs typeface="+mn-cs"/>
              </a:rPr>
              <a:t>max</a:t>
            </a:r>
            <a:r>
              <a:rPr lang="en-US" sz="1200" b="0" i="0" u="none" strike="noStrike" kern="1200" baseline="0" dirty="0">
                <a:solidFill>
                  <a:schemeClr val="tx1"/>
                </a:solidFill>
                <a:latin typeface="+mn-lt"/>
                <a:ea typeface="+mn-ea"/>
                <a:cs typeface="+mn-cs"/>
              </a:rPr>
              <a:t> but increases </a:t>
            </a:r>
            <a:r>
              <a:rPr lang="en-US" sz="1200" b="0" i="1" u="none" strike="noStrike" kern="1200" baseline="0" dirty="0">
                <a:solidFill>
                  <a:schemeClr val="tx1"/>
                </a:solidFill>
                <a:latin typeface="+mn-lt"/>
                <a:ea typeface="+mn-ea"/>
                <a:cs typeface="+mn-cs"/>
              </a:rPr>
              <a:t>K</a:t>
            </a:r>
            <a:r>
              <a:rPr lang="en-US" sz="1200" b="0" i="0" u="none" strike="noStrike" kern="1200" baseline="-25000" dirty="0">
                <a:solidFill>
                  <a:schemeClr val="tx1"/>
                </a:solidFill>
                <a:latin typeface="+mn-lt"/>
                <a:ea typeface="+mn-ea"/>
                <a:cs typeface="+mn-cs"/>
              </a:rPr>
              <a:t>M</a:t>
            </a:r>
            <a:r>
              <a:rPr lang="en-US" sz="1200" b="0" i="0" u="none" strike="noStrik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74</a:t>
            </a:fld>
            <a:endParaRPr lang="en-US" dirty="0"/>
          </a:p>
        </p:txBody>
      </p:sp>
    </p:spTree>
    <p:extLst>
      <p:ext uri="{BB962C8B-B14F-4D97-AF65-F5344CB8AC3E}">
        <p14:creationId xmlns:p14="http://schemas.microsoft.com/office/powerpoint/2010/main" val="36145952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8.19 Uncompetitive inhibition illustrated by a double-reciprocal plot. </a:t>
            </a:r>
            <a:r>
              <a:rPr lang="en-US" sz="1200" b="0" i="0" u="none" strike="noStrike" kern="1200" baseline="0" dirty="0">
                <a:solidFill>
                  <a:schemeClr val="tx1"/>
                </a:solidFill>
                <a:latin typeface="+mn-lt"/>
                <a:ea typeface="+mn-ea"/>
                <a:cs typeface="+mn-cs"/>
              </a:rPr>
              <a:t>An uncompetitive inhibitor does not affect the slope of the double-reciprocal plot. </a:t>
            </a:r>
            <a:r>
              <a:rPr lang="en-US" sz="1200" b="0" i="1" u="none" strike="noStrike" kern="1200" baseline="0" dirty="0" err="1">
                <a:solidFill>
                  <a:schemeClr val="tx1"/>
                </a:solidFill>
                <a:latin typeface="+mn-lt"/>
                <a:ea typeface="+mn-ea"/>
                <a:cs typeface="+mn-cs"/>
              </a:rPr>
              <a:t>V</a:t>
            </a:r>
            <a:r>
              <a:rPr lang="en-US" sz="1200" b="0" i="0" u="none" strike="noStrike" kern="1200" baseline="-25000" dirty="0" err="1">
                <a:solidFill>
                  <a:schemeClr val="tx1"/>
                </a:solidFill>
                <a:latin typeface="+mn-lt"/>
                <a:ea typeface="+mn-ea"/>
                <a:cs typeface="+mn-cs"/>
              </a:rPr>
              <a:t>max</a:t>
            </a:r>
            <a:r>
              <a:rPr lang="en-US" sz="1200" b="0" i="0" u="none" strike="noStrike" kern="1200" baseline="0" dirty="0">
                <a:solidFill>
                  <a:schemeClr val="tx1"/>
                </a:solidFill>
                <a:latin typeface="+mn-lt"/>
                <a:ea typeface="+mn-ea"/>
                <a:cs typeface="+mn-cs"/>
              </a:rPr>
              <a:t> and </a:t>
            </a:r>
            <a:r>
              <a:rPr lang="en-US" sz="1200" b="0" i="1" u="none" strike="noStrike" kern="1200" baseline="0" dirty="0">
                <a:solidFill>
                  <a:schemeClr val="tx1"/>
                </a:solidFill>
                <a:latin typeface="+mn-lt"/>
                <a:ea typeface="+mn-ea"/>
                <a:cs typeface="+mn-cs"/>
              </a:rPr>
              <a:t>K</a:t>
            </a:r>
            <a:r>
              <a:rPr lang="en-US" sz="1200" b="0" i="0" u="none" strike="noStrike" kern="1200" baseline="-25000" dirty="0">
                <a:solidFill>
                  <a:schemeClr val="tx1"/>
                </a:solidFill>
                <a:latin typeface="+mn-lt"/>
                <a:ea typeface="+mn-ea"/>
                <a:cs typeface="+mn-cs"/>
              </a:rPr>
              <a:t>M</a:t>
            </a:r>
            <a:r>
              <a:rPr lang="en-US" sz="1200" b="0" i="0" u="none" strike="noStrike" kern="1200" baseline="0" dirty="0">
                <a:solidFill>
                  <a:schemeClr val="tx1"/>
                </a:solidFill>
                <a:latin typeface="+mn-lt"/>
                <a:ea typeface="+mn-ea"/>
                <a:cs typeface="+mn-cs"/>
              </a:rPr>
              <a:t> are reduced by equivalent amounts.</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75</a:t>
            </a:fld>
            <a:endParaRPr lang="en-US" dirty="0"/>
          </a:p>
        </p:txBody>
      </p:sp>
    </p:spTree>
    <p:extLst>
      <p:ext uri="{BB962C8B-B14F-4D97-AF65-F5344CB8AC3E}">
        <p14:creationId xmlns:p14="http://schemas.microsoft.com/office/powerpoint/2010/main" val="36145952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8.20 Noncompetitive inhibition illustrated on a double-reciprocal plot. </a:t>
            </a:r>
            <a:r>
              <a:rPr lang="en-US" sz="1200" b="0" i="0" u="none" strike="noStrike" kern="1200" baseline="0" dirty="0">
                <a:solidFill>
                  <a:schemeClr val="tx1"/>
                </a:solidFill>
                <a:latin typeface="+mn-lt"/>
                <a:ea typeface="+mn-ea"/>
                <a:cs typeface="+mn-cs"/>
              </a:rPr>
              <a:t>A double-reciprocal plot of enzyme kinetics in the presence and absence of a pure noncompetitive inhibitor shows that </a:t>
            </a:r>
            <a:r>
              <a:rPr lang="en-US" sz="1200" b="0" i="1" u="none" strike="noStrike" kern="1200" baseline="0" dirty="0">
                <a:solidFill>
                  <a:schemeClr val="tx1"/>
                </a:solidFill>
                <a:latin typeface="+mn-lt"/>
                <a:ea typeface="+mn-ea"/>
                <a:cs typeface="+mn-cs"/>
              </a:rPr>
              <a:t>K</a:t>
            </a:r>
            <a:r>
              <a:rPr lang="en-US" sz="1200" b="0" i="0" u="none" strike="noStrike" kern="1200" baseline="-25000" dirty="0">
                <a:solidFill>
                  <a:schemeClr val="tx1"/>
                </a:solidFill>
                <a:latin typeface="+mn-lt"/>
                <a:ea typeface="+mn-ea"/>
                <a:cs typeface="+mn-cs"/>
              </a:rPr>
              <a:t>M</a:t>
            </a:r>
            <a:r>
              <a:rPr lang="en-US" sz="1200" b="0" i="0" u="none" strike="noStrike" kern="1200" baseline="0" dirty="0">
                <a:solidFill>
                  <a:schemeClr val="tx1"/>
                </a:solidFill>
                <a:latin typeface="+mn-lt"/>
                <a:ea typeface="+mn-ea"/>
                <a:cs typeface="+mn-cs"/>
              </a:rPr>
              <a:t> is unaltered and </a:t>
            </a:r>
            <a:r>
              <a:rPr lang="en-US" sz="1200" b="0" i="1" u="none" strike="noStrike" kern="1200" baseline="0" dirty="0" err="1">
                <a:solidFill>
                  <a:schemeClr val="tx1"/>
                </a:solidFill>
                <a:latin typeface="+mn-lt"/>
                <a:ea typeface="+mn-ea"/>
                <a:cs typeface="+mn-cs"/>
              </a:rPr>
              <a:t>V</a:t>
            </a:r>
            <a:r>
              <a:rPr lang="en-US" sz="1200" b="0" i="0" u="none" strike="noStrike" kern="1200" baseline="-25000" dirty="0" err="1">
                <a:solidFill>
                  <a:schemeClr val="tx1"/>
                </a:solidFill>
                <a:latin typeface="+mn-lt"/>
                <a:ea typeface="+mn-ea"/>
                <a:cs typeface="+mn-cs"/>
              </a:rPr>
              <a:t>max</a:t>
            </a:r>
            <a:r>
              <a:rPr lang="en-US" sz="1200" b="0" i="0" u="none" strike="noStrike" kern="1200" baseline="0" dirty="0">
                <a:solidFill>
                  <a:schemeClr val="tx1"/>
                </a:solidFill>
                <a:latin typeface="+mn-lt"/>
                <a:ea typeface="+mn-ea"/>
                <a:cs typeface="+mn-cs"/>
              </a:rPr>
              <a:t> is decreased.</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76</a:t>
            </a:fld>
            <a:endParaRPr lang="en-US" dirty="0"/>
          </a:p>
        </p:txBody>
      </p:sp>
    </p:spTree>
    <p:extLst>
      <p:ext uri="{BB962C8B-B14F-4D97-AF65-F5344CB8AC3E}">
        <p14:creationId xmlns:p14="http://schemas.microsoft.com/office/powerpoint/2010/main" val="3614595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8.3 Enzymes decrease the activation energy. </a:t>
            </a:r>
            <a:r>
              <a:rPr lang="en-US" sz="1200" b="0" i="0" u="none" strike="noStrike" kern="1200" baseline="0" dirty="0">
                <a:solidFill>
                  <a:schemeClr val="tx1"/>
                </a:solidFill>
                <a:latin typeface="+mn-lt"/>
                <a:ea typeface="+mn-ea"/>
                <a:cs typeface="+mn-cs"/>
              </a:rPr>
              <a:t>Enzymes accelerate reactions by decreasing ΔG</a:t>
            </a:r>
            <a:r>
              <a:rPr lang="en-US" sz="1200" b="0" i="0" u="none" strike="noStrike" kern="1200" baseline="3000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the free energy of activation.</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20</a:t>
            </a:fld>
            <a:endParaRPr lang="en-US" dirty="0"/>
          </a:p>
        </p:txBody>
      </p:sp>
    </p:spTree>
    <p:extLst>
      <p:ext uri="{BB962C8B-B14F-4D97-AF65-F5344CB8AC3E}">
        <p14:creationId xmlns:p14="http://schemas.microsoft.com/office/powerpoint/2010/main" val="1743380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8.4 Reaction velocity versus substrate concentration in an enzyme-catalyzed reaction.</a:t>
            </a:r>
            <a:r>
              <a:rPr lang="en-US" sz="1200" b="0" i="0" u="none" strike="noStrike" kern="1200" baseline="0" dirty="0">
                <a:solidFill>
                  <a:schemeClr val="tx1"/>
                </a:solidFill>
                <a:latin typeface="+mn-lt"/>
                <a:ea typeface="+mn-ea"/>
                <a:cs typeface="+mn-cs"/>
              </a:rPr>
              <a:t> An enzyme-catalyzed reaction approaches a maximal velocity.</a:t>
            </a:r>
            <a:endParaRPr lang="en-US" dirty="0">
              <a:latin typeface="+mn-lt"/>
              <a:ea typeface="+mn-ea"/>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21</a:t>
            </a:fld>
            <a:endParaRPr lang="en-US" dirty="0"/>
          </a:p>
        </p:txBody>
      </p:sp>
    </p:spTree>
    <p:extLst>
      <p:ext uri="{BB962C8B-B14F-4D97-AF65-F5344CB8AC3E}">
        <p14:creationId xmlns:p14="http://schemas.microsoft.com/office/powerpoint/2010/main" val="1743380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8.6 Active sites may include distant residues. </a:t>
            </a:r>
            <a:r>
              <a:rPr lang="en-US" sz="1200" b="0" i="0" u="none" strike="noStrike" kern="1200" baseline="0" dirty="0">
                <a:solidFill>
                  <a:schemeClr val="tx1"/>
                </a:solidFill>
                <a:latin typeface="+mn-lt"/>
                <a:ea typeface="+mn-ea"/>
                <a:cs typeface="+mn-cs"/>
              </a:rPr>
              <a:t>(A) Ribbon diagram of the enzyme lysozyme with several components of the active site shown in color. (B) A schematic representation of the primary structure of lysozyme shows that the active site is composed of residues that come from different parts of the polypeptide chain. [Drawn from 6LYZ.pdb.]</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23</a:t>
            </a:fld>
            <a:endParaRPr lang="en-US" dirty="0"/>
          </a:p>
        </p:txBody>
      </p:sp>
    </p:spTree>
    <p:extLst>
      <p:ext uri="{BB962C8B-B14F-4D97-AF65-F5344CB8AC3E}">
        <p14:creationId xmlns:p14="http://schemas.microsoft.com/office/powerpoint/2010/main" val="1743380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8.8 Lock-and-key model of enzyme–substrate binding. </a:t>
            </a:r>
            <a:r>
              <a:rPr lang="en-US" sz="1200" b="0" i="0" u="none" strike="noStrike" kern="1200" baseline="0" dirty="0">
                <a:solidFill>
                  <a:schemeClr val="tx1"/>
                </a:solidFill>
                <a:latin typeface="+mn-lt"/>
                <a:ea typeface="+mn-ea"/>
                <a:cs typeface="+mn-cs"/>
              </a:rPr>
              <a:t>In this model, the active site of the unbound enzyme is complementary in shape to the substrate.</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24</a:t>
            </a:fld>
            <a:endParaRPr lang="en-US" dirty="0"/>
          </a:p>
        </p:txBody>
      </p:sp>
    </p:spTree>
    <p:extLst>
      <p:ext uri="{BB962C8B-B14F-4D97-AF65-F5344CB8AC3E}">
        <p14:creationId xmlns:p14="http://schemas.microsoft.com/office/powerpoint/2010/main" val="1743380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8.9 Induced-fit model of enzyme–substrate binding. </a:t>
            </a:r>
            <a:r>
              <a:rPr lang="en-US" sz="1200" b="0" i="0" u="none" strike="noStrike" kern="1200" baseline="0" dirty="0">
                <a:solidFill>
                  <a:schemeClr val="tx1"/>
                </a:solidFill>
                <a:latin typeface="+mn-lt"/>
                <a:ea typeface="+mn-ea"/>
                <a:cs typeface="+mn-cs"/>
              </a:rPr>
              <a:t>In this model, the enzyme changes shape on substrate binding. The active site forms a shape complementary to the substrate only after the substrate has been bound.</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25</a:t>
            </a:fld>
            <a:endParaRPr lang="en-US" dirty="0"/>
          </a:p>
        </p:txBody>
      </p:sp>
    </p:spTree>
    <p:extLst>
      <p:ext uri="{BB962C8B-B14F-4D97-AF65-F5344CB8AC3E}">
        <p14:creationId xmlns:p14="http://schemas.microsoft.com/office/powerpoint/2010/main" val="1743380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B3E821A-FBA8-284C-8622-C14F9EAC9752}" type="slidenum">
              <a:rPr lang="en-US">
                <a:solidFill>
                  <a:srgbClr val="000000"/>
                </a:solidFill>
              </a:rPr>
              <a:pPr>
                <a:defRPr/>
              </a:pPr>
              <a:t>26</a:t>
            </a:fld>
            <a:endParaRPr lang="en-US">
              <a:solidFill>
                <a:srgbClr val="000000"/>
              </a:solidFill>
            </a:endParaRPr>
          </a:p>
        </p:txBody>
      </p:sp>
      <p:sp>
        <p:nvSpPr>
          <p:cNvPr id="196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96611" name="Rectangle 3"/>
          <p:cNvSpPr>
            <a:spLocks noGrp="1" noChangeArrowheads="1"/>
          </p:cNvSpPr>
          <p:nvPr>
            <p:ph type="body" idx="1"/>
          </p:nvPr>
        </p:nvSpPr>
        <p:spPr/>
        <p:txBody>
          <a:bodyPr/>
          <a:lstStyle/>
          <a:p>
            <a:pPr eaLnBrk="1" hangingPunct="1">
              <a:defRPr/>
            </a:pPr>
            <a:endParaRPr lang="en-US"/>
          </a:p>
        </p:txBody>
      </p:sp>
    </p:spTree>
    <p:extLst>
      <p:ext uri="{BB962C8B-B14F-4D97-AF65-F5344CB8AC3E}">
        <p14:creationId xmlns:p14="http://schemas.microsoft.com/office/powerpoint/2010/main" val="2939379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745F91-5FA9-F04A-B756-81A3260582FA}" type="datetimeFigureOut">
              <a:rPr lang="en-US" smtClean="0"/>
              <a:t>10/1/20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
        <p:nvSpPr>
          <p:cNvPr id="8" name="Picture Placeholder 7"/>
          <p:cNvSpPr>
            <a:spLocks noGrp="1"/>
          </p:cNvSpPr>
          <p:nvPr>
            <p:ph type="pic" sz="quarter" idx="13"/>
          </p:nvPr>
        </p:nvSpPr>
        <p:spPr>
          <a:xfrm>
            <a:off x="685800" y="3886200"/>
            <a:ext cx="3321050" cy="1560513"/>
          </a:xfrm>
        </p:spPr>
        <p:txBody>
          <a:bodyPr/>
          <a:lstStyle/>
          <a:p>
            <a:endParaRPr lang="en-US"/>
          </a:p>
        </p:txBody>
      </p:sp>
      <p:sp>
        <p:nvSpPr>
          <p:cNvPr id="10" name="Picture Placeholder 9"/>
          <p:cNvSpPr>
            <a:spLocks noGrp="1"/>
          </p:cNvSpPr>
          <p:nvPr>
            <p:ph type="pic" sz="quarter" idx="14"/>
          </p:nvPr>
        </p:nvSpPr>
        <p:spPr>
          <a:xfrm>
            <a:off x="4881564" y="4033838"/>
            <a:ext cx="3361484" cy="1304925"/>
          </a:xfrm>
        </p:spPr>
        <p:txBody>
          <a:bodyPr/>
          <a:lstStyle/>
          <a:p>
            <a:endParaRPr lang="en-US"/>
          </a:p>
        </p:txBody>
      </p:sp>
    </p:spTree>
    <p:extLst>
      <p:ext uri="{BB962C8B-B14F-4D97-AF65-F5344CB8AC3E}">
        <p14:creationId xmlns:p14="http://schemas.microsoft.com/office/powerpoint/2010/main" val="428563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10/1/20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148822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10/1/20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760476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10/1/20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862371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10/1/20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08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10/1/20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4803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10/1/20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724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10/1/20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1070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09FEF9-3406-4271-AAB7-D47868E931E6}" type="datetimeFigureOut">
              <a:rPr lang="en-US" smtClean="0">
                <a:solidFill>
                  <a:prstClr val="black">
                    <a:tint val="75000"/>
                  </a:prstClr>
                </a:solidFill>
              </a:rPr>
              <a:pPr/>
              <a:t>10/1/20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713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09FEF9-3406-4271-AAB7-D47868E931E6}" type="datetimeFigureOut">
              <a:rPr lang="en-US" smtClean="0">
                <a:solidFill>
                  <a:prstClr val="black">
                    <a:tint val="75000"/>
                  </a:prstClr>
                </a:solidFill>
              </a:rPr>
              <a:pPr/>
              <a:t>10/1/20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636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9FEF9-3406-4271-AAB7-D47868E931E6}" type="datetimeFigureOut">
              <a:rPr lang="en-US" smtClean="0">
                <a:solidFill>
                  <a:prstClr val="black">
                    <a:tint val="75000"/>
                  </a:prstClr>
                </a:solidFill>
              </a:rPr>
              <a:pPr/>
              <a:t>10/1/20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936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defRPr sz="2600">
                <a:latin typeface="Arial" pitchFamily="34" charset="0"/>
                <a:cs typeface="Arial" pitchFamily="34" charset="0"/>
              </a:defRPr>
            </a:lvl1pPr>
            <a:lvl2pPr marL="914400" indent="-457200">
              <a:buFont typeface="Calibri" pitchFamily="34" charset="0"/>
              <a:buChar char="–"/>
              <a:defRPr sz="2400">
                <a:latin typeface="Arial" pitchFamily="34" charset="0"/>
                <a:cs typeface="Arial" pitchFamily="34" charset="0"/>
              </a:defRPr>
            </a:lvl2pPr>
            <a:lvl3pPr>
              <a:defRPr sz="2600">
                <a:latin typeface="Arial" pitchFamily="34" charset="0"/>
                <a:cs typeface="Arial" pitchFamily="34" charset="0"/>
              </a:defRPr>
            </a:lvl3pPr>
            <a:lvl4pPr>
              <a:defRPr sz="2600">
                <a:latin typeface="Arial" pitchFamily="34" charset="0"/>
                <a:cs typeface="Arial" pitchFamily="34" charset="0"/>
              </a:defRPr>
            </a:lvl4pPr>
            <a:lvl5pPr>
              <a:defRPr sz="2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10/1/20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027574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10/1/20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4501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10/1/20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0157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10/1/20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1147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10/1/20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215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1200150"/>
          </a:xfrm>
        </p:spPr>
        <p:txBody>
          <a:bodyPr/>
          <a:lstStyle>
            <a:lvl1pPr>
              <a:defRPr sz="2600">
                <a:latin typeface="Arial" pitchFamily="34" charset="0"/>
                <a:cs typeface="Arial" pitchFamily="34" charset="0"/>
              </a:defRPr>
            </a:lvl1pPr>
            <a:lvl2pPr marL="914400" indent="-457200">
              <a:buFont typeface="Calibri" pitchFamily="34" charset="0"/>
              <a:buChar char="–"/>
              <a:defRPr sz="2400">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10/1/20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
        <p:nvSpPr>
          <p:cNvPr id="8" name="Picture Placeholder 7"/>
          <p:cNvSpPr>
            <a:spLocks noGrp="1"/>
          </p:cNvSpPr>
          <p:nvPr>
            <p:ph type="pic" sz="quarter" idx="13"/>
          </p:nvPr>
        </p:nvSpPr>
        <p:spPr>
          <a:xfrm>
            <a:off x="933450" y="3295650"/>
            <a:ext cx="2514600" cy="1409700"/>
          </a:xfrm>
        </p:spPr>
        <p:txBody>
          <a:bodyPr/>
          <a:lstStyle/>
          <a:p>
            <a:endParaRPr lang="en-US"/>
          </a:p>
        </p:txBody>
      </p:sp>
      <p:sp>
        <p:nvSpPr>
          <p:cNvPr id="10" name="Table Placeholder 9"/>
          <p:cNvSpPr>
            <a:spLocks noGrp="1"/>
          </p:cNvSpPr>
          <p:nvPr>
            <p:ph type="tbl" sz="quarter" idx="14"/>
          </p:nvPr>
        </p:nvSpPr>
        <p:spPr>
          <a:xfrm>
            <a:off x="5143500" y="3467100"/>
            <a:ext cx="1924050" cy="1238250"/>
          </a:xfrm>
        </p:spPr>
        <p:txBody>
          <a:bodyPr/>
          <a:lstStyle/>
          <a:p>
            <a:endParaRPr lang="en-US"/>
          </a:p>
        </p:txBody>
      </p:sp>
      <p:sp>
        <p:nvSpPr>
          <p:cNvPr id="12" name="Content Placeholder 11"/>
          <p:cNvSpPr>
            <a:spLocks noGrp="1"/>
          </p:cNvSpPr>
          <p:nvPr>
            <p:ph sz="quarter" idx="15"/>
          </p:nvPr>
        </p:nvSpPr>
        <p:spPr>
          <a:xfrm>
            <a:off x="457200" y="3914219"/>
            <a:ext cx="8229600" cy="1066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7"/>
          <p:cNvSpPr>
            <a:spLocks noGrp="1"/>
          </p:cNvSpPr>
          <p:nvPr>
            <p:ph type="pic" sz="quarter" idx="16"/>
          </p:nvPr>
        </p:nvSpPr>
        <p:spPr>
          <a:xfrm>
            <a:off x="3657600" y="3295650"/>
            <a:ext cx="952500" cy="1600200"/>
          </a:xfrm>
        </p:spPr>
        <p:txBody>
          <a:bodyPr/>
          <a:lstStyle/>
          <a:p>
            <a:endParaRPr lang="en-US"/>
          </a:p>
        </p:txBody>
      </p:sp>
      <p:sp>
        <p:nvSpPr>
          <p:cNvPr id="9" name="Content Placeholder 8"/>
          <p:cNvSpPr>
            <a:spLocks noGrp="1"/>
          </p:cNvSpPr>
          <p:nvPr>
            <p:ph sz="quarter" idx="17"/>
          </p:nvPr>
        </p:nvSpPr>
        <p:spPr>
          <a:xfrm>
            <a:off x="457200" y="5061701"/>
            <a:ext cx="8229600" cy="393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8"/>
          </p:nvPr>
        </p:nvSpPr>
        <p:spPr>
          <a:xfrm>
            <a:off x="457200" y="5526932"/>
            <a:ext cx="8229600" cy="3722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14"/>
          <p:cNvSpPr>
            <a:spLocks noGrp="1"/>
          </p:cNvSpPr>
          <p:nvPr>
            <p:ph type="pic" sz="quarter" idx="19"/>
          </p:nvPr>
        </p:nvSpPr>
        <p:spPr>
          <a:xfrm>
            <a:off x="7423150" y="3467100"/>
            <a:ext cx="698500" cy="660400"/>
          </a:xfrm>
        </p:spPr>
        <p:txBody>
          <a:bodyPr/>
          <a:lstStyle/>
          <a:p>
            <a:endParaRPr lang="en-US"/>
          </a:p>
        </p:txBody>
      </p:sp>
      <p:sp>
        <p:nvSpPr>
          <p:cNvPr id="17" name="Picture Placeholder 16"/>
          <p:cNvSpPr>
            <a:spLocks noGrp="1"/>
          </p:cNvSpPr>
          <p:nvPr>
            <p:ph type="pic" sz="quarter" idx="20"/>
          </p:nvPr>
        </p:nvSpPr>
        <p:spPr>
          <a:xfrm>
            <a:off x="8512175" y="3467100"/>
            <a:ext cx="538163" cy="660400"/>
          </a:xfrm>
        </p:spPr>
        <p:txBody>
          <a:bodyPr/>
          <a:lstStyle/>
          <a:p>
            <a:endParaRPr lang="en-US"/>
          </a:p>
        </p:txBody>
      </p:sp>
      <p:sp>
        <p:nvSpPr>
          <p:cNvPr id="20" name="Content Placeholder 19"/>
          <p:cNvSpPr>
            <a:spLocks noGrp="1"/>
          </p:cNvSpPr>
          <p:nvPr>
            <p:ph sz="quarter" idx="21"/>
          </p:nvPr>
        </p:nvSpPr>
        <p:spPr>
          <a:xfrm>
            <a:off x="457200" y="5899150"/>
            <a:ext cx="8229600" cy="33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8653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45F91-5FA9-F04A-B756-81A3260582FA}" type="datetimeFigureOut">
              <a:rPr lang="en-US" smtClean="0"/>
              <a:t>10/1/20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869831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745F91-5FA9-F04A-B756-81A3260582FA}" type="datetimeFigureOut">
              <a:rPr lang="en-US" smtClean="0"/>
              <a:t>10/1/20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93870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745F91-5FA9-F04A-B756-81A3260582FA}" type="datetimeFigureOut">
              <a:rPr lang="en-US" smtClean="0"/>
              <a:t>10/1/20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24898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745F91-5FA9-F04A-B756-81A3260582FA}" type="datetimeFigureOut">
              <a:rPr lang="en-US" smtClean="0"/>
              <a:t>10/1/20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3625612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45F91-5FA9-F04A-B756-81A3260582FA}" type="datetimeFigureOut">
              <a:rPr lang="en-US" smtClean="0"/>
              <a:t>10/1/20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287197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10/1/20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182940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45F91-5FA9-F04A-B756-81A3260582FA}" type="datetimeFigureOut">
              <a:rPr lang="en-US" smtClean="0"/>
              <a:t>10/1/20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D48D7-CD68-2043-B24D-37312725BBD0}" type="slidenum">
              <a:rPr lang="en-US" smtClean="0"/>
              <a:t>‹#›</a:t>
            </a:fld>
            <a:endParaRPr lang="en-US" dirty="0"/>
          </a:p>
        </p:txBody>
      </p:sp>
    </p:spTree>
    <p:extLst>
      <p:ext uri="{BB962C8B-B14F-4D97-AF65-F5344CB8AC3E}">
        <p14:creationId xmlns:p14="http://schemas.microsoft.com/office/powerpoint/2010/main" val="405860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3600" b="1" kern="1200">
          <a:solidFill>
            <a:schemeClr val="tx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Georgia"/>
          <a:ea typeface="+mn-ea"/>
          <a:cs typeface="Georgia"/>
        </a:defRPr>
      </a:lvl1pPr>
      <a:lvl2pPr marL="914400" indent="-457200" algn="l" defTabSz="457200" rtl="0" eaLnBrk="1" latinLnBrk="0" hangingPunct="1">
        <a:spcBef>
          <a:spcPct val="20000"/>
        </a:spcBef>
        <a:buFont typeface="Arial"/>
        <a:buChar char="•"/>
        <a:defRPr sz="22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E09FEF9-3406-4271-AAB7-D47868E931E6}" type="datetimeFigureOut">
              <a:rPr lang="en-US" smtClean="0">
                <a:solidFill>
                  <a:prstClr val="black">
                    <a:tint val="75000"/>
                  </a:prstClr>
                </a:solidFill>
              </a:rPr>
              <a:pPr defTabSz="914400"/>
              <a:t>10/1/20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FD69D1C-0928-46DE-8DC2-AD3E7E5F9AC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6074436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g"/><Relationship Id="rId1" Type="http://schemas.microsoft.com/office/2007/relationships/media" Target="../media/media1.mpg"/><Relationship Id="rId5" Type="http://schemas.openxmlformats.org/officeDocument/2006/relationships/image" Target="../media/image25.png"/><Relationship Id="rId4" Type="http://schemas.openxmlformats.org/officeDocument/2006/relationships/notesSlide" Target="../notesSlides/notesSlide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5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5486400" y="2743200"/>
            <a:ext cx="36861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buFontTx/>
              <a:buNone/>
            </a:pPr>
            <a:r>
              <a:rPr lang="en-US" altLang="en-US" sz="3600" b="1" dirty="0">
                <a:solidFill>
                  <a:srgbClr val="843C0C"/>
                </a:solidFill>
              </a:rPr>
              <a:t>Chapter 8</a:t>
            </a:r>
          </a:p>
          <a:p>
            <a:pPr defTabSz="914400">
              <a:buFontTx/>
              <a:buNone/>
            </a:pPr>
            <a:r>
              <a:rPr lang="en-US" altLang="en-US" sz="2800" b="1" dirty="0">
                <a:solidFill>
                  <a:srgbClr val="843C0C"/>
                </a:solidFill>
              </a:rPr>
              <a:t>Enzymes: Basic Concepts and Kinetics</a:t>
            </a:r>
          </a:p>
        </p:txBody>
      </p:sp>
      <p:sp>
        <p:nvSpPr>
          <p:cNvPr id="15364" name="Rectangle 4"/>
          <p:cNvSpPr>
            <a:spLocks noChangeArrowheads="1"/>
          </p:cNvSpPr>
          <p:nvPr/>
        </p:nvSpPr>
        <p:spPr bwMode="auto">
          <a:xfrm>
            <a:off x="3538538" y="601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spcBef>
                <a:spcPct val="0"/>
              </a:spcBef>
              <a:buFontTx/>
              <a:buNone/>
            </a:pPr>
            <a:endParaRPr lang="en-US" altLang="en-US" sz="2400">
              <a:solidFill>
                <a:srgbClr val="000000"/>
              </a:solidFill>
            </a:endParaRPr>
          </a:p>
        </p:txBody>
      </p:sp>
      <p:sp>
        <p:nvSpPr>
          <p:cNvPr id="15365" name="Text Box 5"/>
          <p:cNvSpPr txBox="1">
            <a:spLocks noChangeArrowheads="1"/>
          </p:cNvSpPr>
          <p:nvPr/>
        </p:nvSpPr>
        <p:spPr bwMode="auto">
          <a:xfrm>
            <a:off x="5257800" y="6550025"/>
            <a:ext cx="388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defTabSz="914400">
              <a:spcBef>
                <a:spcPct val="0"/>
              </a:spcBef>
              <a:buFontTx/>
              <a:buNone/>
            </a:pPr>
            <a:r>
              <a:rPr lang="en-US" altLang="en-US" sz="1400" b="1" dirty="0">
                <a:solidFill>
                  <a:srgbClr val="843C0C"/>
                </a:solidFill>
              </a:rPr>
              <a:t>© 2019 W. H. Freeman and Company</a:t>
            </a:r>
          </a:p>
        </p:txBody>
      </p:sp>
      <p:pic>
        <p:nvPicPr>
          <p:cNvPr id="15366" name="Picture 1" descr="The front cover of a book titled, Biochemistry; Ninth edition by Jeremy M. Berg, John L. Tymoczko, Gregory J. Gatto, Jr, and Lubert Stryer.  An illustration shows computational 3D imaging of the skeletal formula of molecul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 y="0"/>
            <a:ext cx="532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9416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Enzyme Specificity (2/2)</a:t>
            </a:r>
          </a:p>
        </p:txBody>
      </p:sp>
      <p:pic>
        <p:nvPicPr>
          <p:cNvPr id="8" name="Picture 2" descr="A two-part illustration shows differences in cleavage by trypsin and thrombin. In the first part of the illustration, the carboxyl side of a lysine or arginine residue is linked to another residue via a peptide bond that is highlighted and labeled as the hydrolysis site, indicating where trypsin would cleave the molecule. In the second part of the illustration, the carboxyl side of an arginine residue is bonded to a glycine residue via a peptide bond that is highlighted and labeled as the hydrolysis site, indicating where thrombin would cleave the molecul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90434" y="1579184"/>
            <a:ext cx="5963133" cy="5030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119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8534"/>
            <a:ext cx="8229600" cy="1275209"/>
          </a:xfrm>
        </p:spPr>
        <p:txBody>
          <a:bodyPr>
            <a:noAutofit/>
          </a:bodyPr>
          <a:lstStyle/>
          <a:p>
            <a:r>
              <a:rPr lang="en-US" sz="3200" dirty="0">
                <a:solidFill>
                  <a:srgbClr val="843C0C"/>
                </a:solidFill>
                <a:latin typeface="Arial" pitchFamily="34" charset="0"/>
                <a:cs typeface="Arial" pitchFamily="34" charset="0"/>
              </a:rPr>
              <a:t>Section 8.2 Gibbs Free Energy Is a Useful Thermodynamic Function for Understanding Enzymes</a:t>
            </a:r>
          </a:p>
        </p:txBody>
      </p:sp>
      <p:sp>
        <p:nvSpPr>
          <p:cNvPr id="3" name="Content Placeholder 2"/>
          <p:cNvSpPr>
            <a:spLocks noGrp="1"/>
          </p:cNvSpPr>
          <p:nvPr>
            <p:ph idx="1"/>
          </p:nvPr>
        </p:nvSpPr>
        <p:spPr>
          <a:xfrm>
            <a:off x="457200" y="1600200"/>
            <a:ext cx="8229600" cy="4784834"/>
          </a:xfrm>
        </p:spPr>
        <p:txBody>
          <a:bodyPr>
            <a:noAutofit/>
          </a:bodyPr>
          <a:lstStyle/>
          <a:p>
            <a:pPr>
              <a:spcBef>
                <a:spcPts val="624"/>
              </a:spcBef>
              <a:spcAft>
                <a:spcPts val="1200"/>
              </a:spcAft>
            </a:pPr>
            <a:r>
              <a:rPr lang="en-US" sz="2000" dirty="0"/>
              <a:t>The free-energy change provides information about the spontaneity but not the rate of a reaction.</a:t>
            </a:r>
          </a:p>
          <a:p>
            <a:pPr marL="690563">
              <a:spcBef>
                <a:spcPts val="624"/>
              </a:spcBef>
              <a:buFont typeface="+mj-lt"/>
              <a:buAutoNum type="arabicPeriod"/>
            </a:pPr>
            <a:r>
              <a:rPr lang="en-US" sz="1800" dirty="0"/>
              <a:t>A reaction will occur without the input of energy, or spontaneously, only if </a:t>
            </a:r>
            <a:r>
              <a:rPr lang="en-US" sz="1800" b="1" dirty="0"/>
              <a:t>ΔG is negative</a:t>
            </a:r>
            <a:r>
              <a:rPr lang="en-US" sz="1800" dirty="0"/>
              <a:t>. Such reactions are called exergonic reactions.</a:t>
            </a:r>
          </a:p>
          <a:p>
            <a:pPr marL="690563">
              <a:spcBef>
                <a:spcPts val="624"/>
              </a:spcBef>
              <a:buFont typeface="+mj-lt"/>
              <a:buAutoNum type="arabicPeriod"/>
            </a:pPr>
            <a:r>
              <a:rPr lang="en-US" sz="1800" dirty="0"/>
              <a:t>If a reaction is at equilibrium, there is no net change in the amount of reactant or product. </a:t>
            </a:r>
            <a:r>
              <a:rPr lang="en-US" sz="1800" b="1" dirty="0"/>
              <a:t>At equilibrium, ΔG =0</a:t>
            </a:r>
            <a:r>
              <a:rPr lang="en-US" sz="1800" dirty="0"/>
              <a:t>.</a:t>
            </a:r>
          </a:p>
          <a:p>
            <a:pPr marL="690563">
              <a:spcBef>
                <a:spcPts val="624"/>
              </a:spcBef>
              <a:buFont typeface="+mj-lt"/>
              <a:buAutoNum type="arabicPeriod"/>
            </a:pPr>
            <a:r>
              <a:rPr lang="en-US" sz="1800" dirty="0"/>
              <a:t>A reaction will not occur spontaneously if the ΔG is positive. These reactions are called endergonic reactions.</a:t>
            </a:r>
          </a:p>
          <a:p>
            <a:pPr marL="690563">
              <a:spcBef>
                <a:spcPts val="624"/>
              </a:spcBef>
              <a:buFont typeface="+mj-lt"/>
              <a:buAutoNum type="arabicPeriod"/>
            </a:pPr>
            <a:r>
              <a:rPr lang="en-US" sz="1800" dirty="0"/>
              <a:t>The ΔG of a reaction depends only on the free energy difference between reactants and products and is independent of how the reaction occurs.</a:t>
            </a:r>
          </a:p>
          <a:p>
            <a:pPr marL="690563">
              <a:spcBef>
                <a:spcPts val="624"/>
              </a:spcBef>
              <a:buFont typeface="+mj-lt"/>
              <a:buAutoNum type="arabicPeriod"/>
            </a:pPr>
            <a:r>
              <a:rPr lang="en-US" sz="1800" b="1" dirty="0"/>
              <a:t>The ΔG of a reaction provides no information about the rate of the reaction</a:t>
            </a:r>
            <a:r>
              <a:rPr lang="en-US" sz="1800" dirty="0"/>
              <a:t>.</a:t>
            </a:r>
          </a:p>
        </p:txBody>
      </p:sp>
    </p:spTree>
    <p:extLst>
      <p:ext uri="{BB962C8B-B14F-4D97-AF65-F5344CB8AC3E}">
        <p14:creationId xmlns:p14="http://schemas.microsoft.com/office/powerpoint/2010/main" val="242364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5718"/>
            <a:ext cx="8229600" cy="1300841"/>
          </a:xfrm>
        </p:spPr>
        <p:txBody>
          <a:bodyPr>
            <a:noAutofit/>
          </a:bodyPr>
          <a:lstStyle/>
          <a:p>
            <a:r>
              <a:rPr lang="en-US" sz="3200" dirty="0">
                <a:solidFill>
                  <a:srgbClr val="843C0C"/>
                </a:solidFill>
                <a:latin typeface="Arial" pitchFamily="34" charset="0"/>
                <a:cs typeface="Arial" pitchFamily="34" charset="0"/>
              </a:rPr>
              <a:t>The Standard Free-energy Change of a Reaction is Related to the Equilibrium Constant (1/4)</a:t>
            </a:r>
          </a:p>
        </p:txBody>
      </p:sp>
      <p:sp>
        <p:nvSpPr>
          <p:cNvPr id="10" name="Content Placeholder 9"/>
          <p:cNvSpPr>
            <a:spLocks noGrp="1"/>
          </p:cNvSpPr>
          <p:nvPr>
            <p:ph idx="1"/>
          </p:nvPr>
        </p:nvSpPr>
        <p:spPr>
          <a:xfrm>
            <a:off x="457200" y="1600201"/>
            <a:ext cx="8229600" cy="559675"/>
          </a:xfrm>
        </p:spPr>
        <p:txBody>
          <a:bodyPr/>
          <a:lstStyle/>
          <a:p>
            <a:r>
              <a:rPr lang="en-US" dirty="0"/>
              <a:t>For the reaction</a:t>
            </a:r>
          </a:p>
        </p:txBody>
      </p:sp>
      <p:pic>
        <p:nvPicPr>
          <p:cNvPr id="11" name="Picture 2" descr="A chemical equation shows a reversible reaction in equilibrium with A and B representing the reactants, C and D representing the products."/>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219477" y="2346080"/>
            <a:ext cx="6705046" cy="432780"/>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2"/>
          <p:cNvSpPr>
            <a:spLocks noGrp="1"/>
          </p:cNvSpPr>
          <p:nvPr>
            <p:ph sz="quarter" idx="15"/>
          </p:nvPr>
        </p:nvSpPr>
        <p:spPr>
          <a:xfrm>
            <a:off x="772052" y="3177355"/>
            <a:ext cx="7599897" cy="559019"/>
          </a:xfrm>
        </p:spPr>
        <p:txBody>
          <a:bodyPr>
            <a:normAutofit/>
          </a:bodyPr>
          <a:lstStyle/>
          <a:p>
            <a:pPr marL="0" indent="0">
              <a:buNone/>
            </a:pPr>
            <a:r>
              <a:rPr lang="en-US" sz="2600" dirty="0">
                <a:latin typeface="Arial" pitchFamily="34" charset="0"/>
                <a:cs typeface="Arial" pitchFamily="34" charset="0"/>
              </a:rPr>
              <a:t>the free energy change is given by</a:t>
            </a:r>
          </a:p>
        </p:txBody>
      </p:sp>
      <p:pic>
        <p:nvPicPr>
          <p:cNvPr id="14" name="Picture 3" descr="The mathematical equation shows the free energy change of a reversible reaction. The free energy change (delta uppercase G) is equal to the standard free-energy change (delta uppercase G naught) plus gas constant (uppercase R) times temperature (uppercase T) times natural logarithm (small case L N) times the product of the concentration of the products uppercase C in brackets times uppercase D in brackets all over the quantity of the product of the concentration of the reactants, uppercase A in brackets times uppercase B in brackets."/>
          <p:cNvPicPr>
            <a:picLocks noGrp="1" noChangeAspect="1" noChangeArrowheads="1"/>
          </p:cNvPicPr>
          <p:nvPr>
            <p:ph type="pic" sz="quarter" idx="16"/>
          </p:nvPr>
        </p:nvPicPr>
        <p:blipFill>
          <a:blip r:embed="rId3">
            <a:extLst>
              <a:ext uri="{28A0092B-C50C-407E-A947-70E740481C1C}">
                <a14:useLocalDpi xmlns:a14="http://schemas.microsoft.com/office/drawing/2010/main" val="0"/>
              </a:ext>
            </a:extLst>
          </a:blip>
          <a:stretch>
            <a:fillRect/>
          </a:stretch>
        </p:blipFill>
        <p:spPr bwMode="auto">
          <a:xfrm>
            <a:off x="1219477" y="3999026"/>
            <a:ext cx="6705046" cy="585168"/>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14"/>
          <p:cNvSpPr>
            <a:spLocks noGrp="1"/>
          </p:cNvSpPr>
          <p:nvPr>
            <p:ph sz="quarter" idx="17"/>
          </p:nvPr>
        </p:nvSpPr>
        <p:spPr>
          <a:xfrm>
            <a:off x="756084" y="5164599"/>
            <a:ext cx="7631833" cy="1359163"/>
          </a:xfrm>
        </p:spPr>
        <p:txBody>
          <a:bodyPr>
            <a:noAutofit/>
          </a:bodyPr>
          <a:lstStyle/>
          <a:p>
            <a:pPr marL="0" indent="0">
              <a:buNone/>
            </a:pPr>
            <a:r>
              <a:rPr lang="en-US" sz="2600" dirty="0">
                <a:latin typeface="Arial" pitchFamily="34" charset="0"/>
                <a:cs typeface="Arial" pitchFamily="34" charset="0"/>
              </a:rPr>
              <a:t>where </a:t>
            </a:r>
            <a:r>
              <a:rPr lang="en-US" sz="2600" dirty="0" err="1">
                <a:latin typeface="Arial" pitchFamily="34" charset="0"/>
                <a:cs typeface="Arial" pitchFamily="34" charset="0"/>
              </a:rPr>
              <a:t>ΔG</a:t>
            </a:r>
            <a:r>
              <a:rPr lang="en-US" sz="2600" baseline="30000" dirty="0" err="1">
                <a:latin typeface="Arial" pitchFamily="34" charset="0"/>
                <a:cs typeface="Arial" pitchFamily="34" charset="0"/>
              </a:rPr>
              <a:t>o</a:t>
            </a:r>
            <a:r>
              <a:rPr lang="en-US" sz="2600" dirty="0">
                <a:latin typeface="Arial" pitchFamily="34" charset="0"/>
                <a:cs typeface="Arial" pitchFamily="34" charset="0"/>
              </a:rPr>
              <a:t> is the standard free-energy change, R is the gas constant, T is 298 kelvins, and the square brackets denote concentration in moles.</a:t>
            </a:r>
          </a:p>
        </p:txBody>
      </p:sp>
      <p:sp>
        <p:nvSpPr>
          <p:cNvPr id="2" name="TextBox 1">
            <a:extLst>
              <a:ext uri="{FF2B5EF4-FFF2-40B4-BE49-F238E27FC236}">
                <a16:creationId xmlns:a16="http://schemas.microsoft.com/office/drawing/2014/main" id="{58349EF0-4012-C242-8B56-D9F02E9ACE3D}"/>
              </a:ext>
            </a:extLst>
          </p:cNvPr>
          <p:cNvSpPr txBox="1"/>
          <p:nvPr/>
        </p:nvSpPr>
        <p:spPr>
          <a:xfrm>
            <a:off x="756084" y="4067231"/>
            <a:ext cx="2024157" cy="383255"/>
          </a:xfrm>
          <a:prstGeom prst="rect">
            <a:avLst/>
          </a:prstGeom>
          <a:noFill/>
        </p:spPr>
        <p:txBody>
          <a:bodyPr wrap="square" rtlCol="0">
            <a:spAutoFit/>
          </a:bodyPr>
          <a:lstStyle/>
          <a:p>
            <a:r>
              <a:rPr lang="en-US" dirty="0"/>
              <a:t>At any </a:t>
            </a:r>
            <a:r>
              <a:rPr lang="en-US" dirty="0" err="1"/>
              <a:t>conditon</a:t>
            </a:r>
            <a:endParaRPr lang="en-US" dirty="0"/>
          </a:p>
        </p:txBody>
      </p:sp>
      <p:cxnSp>
        <p:nvCxnSpPr>
          <p:cNvPr id="5" name="Straight Arrow Connector 4">
            <a:extLst>
              <a:ext uri="{FF2B5EF4-FFF2-40B4-BE49-F238E27FC236}">
                <a16:creationId xmlns:a16="http://schemas.microsoft.com/office/drawing/2014/main" id="{3B006277-6824-914F-9346-CCD050B6DD23}"/>
              </a:ext>
            </a:extLst>
          </p:cNvPr>
          <p:cNvCxnSpPr>
            <a:cxnSpLocks/>
          </p:cNvCxnSpPr>
          <p:nvPr/>
        </p:nvCxnSpPr>
        <p:spPr>
          <a:xfrm>
            <a:off x="2372139" y="4258858"/>
            <a:ext cx="940904"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3065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Units of Energy</a:t>
            </a:r>
          </a:p>
        </p:txBody>
      </p:sp>
      <p:sp>
        <p:nvSpPr>
          <p:cNvPr id="3" name="Content Placeholder 2"/>
          <p:cNvSpPr>
            <a:spLocks noGrp="1"/>
          </p:cNvSpPr>
          <p:nvPr>
            <p:ph idx="1"/>
          </p:nvPr>
        </p:nvSpPr>
        <p:spPr/>
        <p:txBody>
          <a:bodyPr>
            <a:noAutofit/>
          </a:bodyPr>
          <a:lstStyle/>
          <a:p>
            <a:r>
              <a:rPr lang="en-US" sz="2400" dirty="0"/>
              <a:t>A </a:t>
            </a:r>
            <a:r>
              <a:rPr lang="en-US" sz="2400" i="1" dirty="0"/>
              <a:t>kilojoule </a:t>
            </a:r>
            <a:r>
              <a:rPr lang="en-US" sz="2400" dirty="0"/>
              <a:t>(kJ) is equal to 1000 J.</a:t>
            </a:r>
          </a:p>
          <a:p>
            <a:pPr lvl="1"/>
            <a:r>
              <a:rPr lang="en-US" sz="2000" dirty="0"/>
              <a:t>A </a:t>
            </a:r>
            <a:r>
              <a:rPr lang="en-US" sz="2000" i="1" dirty="0"/>
              <a:t>joule </a:t>
            </a:r>
            <a:r>
              <a:rPr lang="en-US" sz="2000" dirty="0"/>
              <a:t>(J) is the amount of energy needed to apply a 1-newton force over a distance of 1 meter.</a:t>
            </a:r>
          </a:p>
          <a:p>
            <a:r>
              <a:rPr lang="en-US" sz="2400" dirty="0"/>
              <a:t>A </a:t>
            </a:r>
            <a:r>
              <a:rPr lang="en-US" sz="2400" i="1" dirty="0"/>
              <a:t>kilocalorie </a:t>
            </a:r>
            <a:r>
              <a:rPr lang="en-US" sz="2400" dirty="0"/>
              <a:t>(kcal) is equal to 1000 cal.</a:t>
            </a:r>
          </a:p>
          <a:p>
            <a:pPr lvl="1"/>
            <a:r>
              <a:rPr lang="en-US" sz="2000" dirty="0"/>
              <a:t>A </a:t>
            </a:r>
            <a:r>
              <a:rPr lang="en-US" sz="2000" i="1" dirty="0"/>
              <a:t>calorie </a:t>
            </a:r>
            <a:r>
              <a:rPr lang="en-US" sz="2000" dirty="0"/>
              <a:t>(</a:t>
            </a:r>
            <a:r>
              <a:rPr lang="en-US" sz="2000" dirty="0" err="1"/>
              <a:t>cal</a:t>
            </a:r>
            <a:r>
              <a:rPr lang="en-US" sz="2000" dirty="0"/>
              <a:t>) is equivalent to the amount of heat required to raise the temperature of 1 gram of water from 14.5°C to 15.5°C. 1 kJ = 0.239 kcal.</a:t>
            </a:r>
          </a:p>
        </p:txBody>
      </p:sp>
    </p:spTree>
    <p:extLst>
      <p:ext uri="{BB962C8B-B14F-4D97-AF65-F5344CB8AC3E}">
        <p14:creationId xmlns:p14="http://schemas.microsoft.com/office/powerpoint/2010/main" val="2440436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228"/>
            <a:ext cx="8229600" cy="1465820"/>
          </a:xfrm>
        </p:spPr>
        <p:txBody>
          <a:bodyPr>
            <a:normAutofit fontScale="90000"/>
          </a:bodyPr>
          <a:lstStyle/>
          <a:p>
            <a:r>
              <a:rPr lang="en-US" dirty="0">
                <a:solidFill>
                  <a:srgbClr val="843C0C"/>
                </a:solidFill>
                <a:latin typeface="Arial" pitchFamily="34" charset="0"/>
                <a:cs typeface="Arial" pitchFamily="34" charset="0"/>
              </a:rPr>
              <a:t>The Standard Free-energy Change of a Reaction is Related to the Equilibrium Constant (2/4)</a:t>
            </a:r>
          </a:p>
        </p:txBody>
      </p:sp>
      <p:sp>
        <p:nvSpPr>
          <p:cNvPr id="4" name="Content Placeholder 3"/>
          <p:cNvSpPr>
            <a:spLocks noGrp="1"/>
          </p:cNvSpPr>
          <p:nvPr>
            <p:ph idx="1"/>
          </p:nvPr>
        </p:nvSpPr>
        <p:spPr>
          <a:xfrm>
            <a:off x="457200" y="1600200"/>
            <a:ext cx="8229600" cy="1584433"/>
          </a:xfrm>
        </p:spPr>
        <p:txBody>
          <a:bodyPr>
            <a:normAutofit fontScale="92500"/>
          </a:bodyPr>
          <a:lstStyle/>
          <a:p>
            <a:pPr>
              <a:spcBef>
                <a:spcPts val="624"/>
              </a:spcBef>
              <a:spcAft>
                <a:spcPts val="1200"/>
              </a:spcAft>
            </a:pPr>
            <a:r>
              <a:rPr lang="en-US" dirty="0" err="1"/>
              <a:t>ΔG</a:t>
            </a:r>
            <a:r>
              <a:rPr lang="en-US" baseline="30000" dirty="0" err="1"/>
              <a:t>o</a:t>
            </a:r>
            <a:r>
              <a:rPr lang="en-US" dirty="0">
                <a:sym typeface="Symbol" charset="0"/>
              </a:rPr>
              <a:t></a:t>
            </a:r>
            <a:r>
              <a:rPr lang="en-US" dirty="0"/>
              <a:t> symbolizes the standard free energy change at pH 7.</a:t>
            </a:r>
          </a:p>
          <a:p>
            <a:pPr>
              <a:spcBef>
                <a:spcPts val="624"/>
              </a:spcBef>
            </a:pPr>
            <a:r>
              <a:rPr lang="en-US" dirty="0"/>
              <a:t>At equilibrium, ΔG =0;  so for the reaction in question</a:t>
            </a:r>
          </a:p>
        </p:txBody>
      </p:sp>
      <p:pic>
        <p:nvPicPr>
          <p:cNvPr id="9" name="Picture 2" descr="The mathematical equation shows the reversible reaction when the free energy change is zero. Zero is equal to the standard free-energy change at p H 7 (delta uppercase G naught prime) plus gas constant (uppercase R) times temperature (uppercase T) times natural logarithm (small case L N) times the product of the concentration of the products uppercase C in brackets times uppercase D in brackets all over the quantity of the product of the concentration of the reactants uppercase A in brackets times uppercase B in brackets."/>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718362" y="3433507"/>
            <a:ext cx="7707276" cy="67263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sz="quarter" idx="15"/>
          </p:nvPr>
        </p:nvSpPr>
        <p:spPr>
          <a:xfrm>
            <a:off x="778838" y="4391359"/>
            <a:ext cx="7599897" cy="543253"/>
          </a:xfrm>
        </p:spPr>
        <p:txBody>
          <a:bodyPr>
            <a:normAutofit/>
          </a:bodyPr>
          <a:lstStyle/>
          <a:p>
            <a:pPr marL="0" indent="0">
              <a:buNone/>
            </a:pPr>
            <a:r>
              <a:rPr lang="en-US" sz="2600" dirty="0">
                <a:latin typeface="Arial" pitchFamily="34" charset="0"/>
                <a:cs typeface="Arial" pitchFamily="34" charset="0"/>
              </a:rPr>
              <a:t>or</a:t>
            </a:r>
          </a:p>
        </p:txBody>
      </p:sp>
      <p:pic>
        <p:nvPicPr>
          <p:cNvPr id="12" name="Picture 3" descr="The mathematical equation shows the standard free-energy change. The standard free-energy change (delta uppercase G naught prime) is equal to negative gas constant (uppercase R) times temperature (uppercase T) times natural logarithm (small case L N) times the product of the concentration of the products uppercase C in brackets times uppercase D in brackets all over the quantity of the product of the concentration of the reactants uppercase A in brackets times uppercase B in brackets."/>
          <p:cNvPicPr>
            <a:picLocks noGrp="1" noChangeAspect="1" noChangeArrowheads="1"/>
          </p:cNvPicPr>
          <p:nvPr>
            <p:ph type="pic" sz="quarter" idx="16"/>
          </p:nvPr>
        </p:nvPicPr>
        <p:blipFill>
          <a:blip r:embed="rId3">
            <a:extLst>
              <a:ext uri="{28A0092B-C50C-407E-A947-70E740481C1C}">
                <a14:useLocalDpi xmlns:a14="http://schemas.microsoft.com/office/drawing/2010/main" val="0"/>
              </a:ext>
            </a:extLst>
          </a:blip>
          <a:stretch>
            <a:fillRect/>
          </a:stretch>
        </p:blipFill>
        <p:spPr bwMode="auto">
          <a:xfrm>
            <a:off x="884225" y="5479240"/>
            <a:ext cx="7375551" cy="643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946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540"/>
            <a:ext cx="8229600" cy="1367197"/>
          </a:xfrm>
        </p:spPr>
        <p:txBody>
          <a:bodyPr>
            <a:normAutofit fontScale="90000"/>
          </a:bodyPr>
          <a:lstStyle/>
          <a:p>
            <a:r>
              <a:rPr lang="en-US" dirty="0">
                <a:solidFill>
                  <a:srgbClr val="843C0C"/>
                </a:solidFill>
                <a:latin typeface="Arial" pitchFamily="34" charset="0"/>
                <a:cs typeface="Arial" pitchFamily="34" charset="0"/>
              </a:rPr>
              <a:t>The Standard Free-energy Change of a Reaction is Related to the Equilibrium Constant (3/4)</a:t>
            </a:r>
            <a:endParaRPr lang="en-US" dirty="0">
              <a:latin typeface="Arial" pitchFamily="34" charset="0"/>
              <a:cs typeface="Arial" pitchFamily="34" charset="0"/>
            </a:endParaRPr>
          </a:p>
        </p:txBody>
      </p:sp>
      <p:sp>
        <p:nvSpPr>
          <p:cNvPr id="17" name="Content Placeholder 16"/>
          <p:cNvSpPr>
            <a:spLocks noGrp="1"/>
          </p:cNvSpPr>
          <p:nvPr>
            <p:ph idx="1"/>
          </p:nvPr>
        </p:nvSpPr>
        <p:spPr>
          <a:xfrm>
            <a:off x="457200" y="1600201"/>
            <a:ext cx="8229600" cy="906516"/>
          </a:xfrm>
        </p:spPr>
        <p:txBody>
          <a:bodyPr/>
          <a:lstStyle/>
          <a:p>
            <a:r>
              <a:rPr lang="en-US" dirty="0"/>
              <a:t>The equilibrium constant for the  reaction under standard conditions is</a:t>
            </a:r>
          </a:p>
        </p:txBody>
      </p:sp>
      <p:pic>
        <p:nvPicPr>
          <p:cNvPr id="13" name="Picture 2" descr="The mathematical equation shows the equilibrium constant for the reversible reaction in equilibrium under standard conditions. The equilibrium constant (uppercase K prime subscript lowercase E Q) is equal to the product of the concentration of the products uppercase C in brackets times uppercase D in brackets all over the quantity of the product of the concentration of the reactants uppercase A in brackets times uppercase B in brackets."/>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219477" y="2664982"/>
            <a:ext cx="6705046" cy="585168"/>
          </a:xfrm>
          <a:prstGeom prst="rect">
            <a:avLst/>
          </a:prstGeom>
          <a:noFill/>
          <a:extLst>
            <a:ext uri="{909E8E84-426E-40DD-AFC4-6F175D3DCCD1}">
              <a14:hiddenFill xmlns:a14="http://schemas.microsoft.com/office/drawing/2010/main">
                <a:solidFill>
                  <a:srgbClr val="FFFFFF"/>
                </a:solidFill>
              </a14:hiddenFill>
            </a:ext>
          </a:extLst>
        </p:spPr>
      </p:pic>
      <p:sp>
        <p:nvSpPr>
          <p:cNvPr id="20" name="Content Placeholder 19"/>
          <p:cNvSpPr>
            <a:spLocks noGrp="1"/>
          </p:cNvSpPr>
          <p:nvPr>
            <p:ph sz="quarter" idx="15"/>
          </p:nvPr>
        </p:nvSpPr>
        <p:spPr>
          <a:xfrm>
            <a:off x="457200" y="3378936"/>
            <a:ext cx="8229600" cy="497670"/>
          </a:xfrm>
        </p:spPr>
        <p:txBody>
          <a:bodyPr>
            <a:normAutofit/>
          </a:bodyPr>
          <a:lstStyle/>
          <a:p>
            <a:r>
              <a:rPr lang="en-US" sz="2600" dirty="0">
                <a:latin typeface="Arial" pitchFamily="34" charset="0"/>
                <a:cs typeface="Arial" pitchFamily="34" charset="0"/>
              </a:rPr>
              <a:t>Thus,</a:t>
            </a:r>
          </a:p>
        </p:txBody>
      </p:sp>
      <p:pic>
        <p:nvPicPr>
          <p:cNvPr id="16" name="Picture 3" descr="The mathematical equation shows the standard free-energy change in equilibrium in terms of the equilibrium constant. The standard free-energy change (delta uppercase G naught prime) is equal to minus gas constant (uppercase R) times temperature (uppercase T) times natural logarithm (lowercase L N) times the equilibrium constant (uppercase K prime subscript lowercase E Q)."/>
          <p:cNvPicPr>
            <a:picLocks noGrp="1" noChangeAspect="1" noChangeArrowheads="1"/>
          </p:cNvPicPr>
          <p:nvPr>
            <p:ph type="pic" sz="quarter" idx="16"/>
          </p:nvPr>
        </p:nvPicPr>
        <p:blipFill>
          <a:blip r:embed="rId3">
            <a:extLst>
              <a:ext uri="{28A0092B-C50C-407E-A947-70E740481C1C}">
                <a14:useLocalDpi xmlns:a14="http://schemas.microsoft.com/office/drawing/2010/main" val="0"/>
              </a:ext>
            </a:extLst>
          </a:blip>
          <a:stretch>
            <a:fillRect/>
          </a:stretch>
        </p:blipFill>
        <p:spPr bwMode="auto">
          <a:xfrm>
            <a:off x="1219477" y="3891222"/>
            <a:ext cx="6705046" cy="432780"/>
          </a:xfrm>
          <a:prstGeom prst="rect">
            <a:avLst/>
          </a:prstGeom>
          <a:noFill/>
          <a:extLst>
            <a:ext uri="{909E8E84-426E-40DD-AFC4-6F175D3DCCD1}">
              <a14:hiddenFill xmlns:a14="http://schemas.microsoft.com/office/drawing/2010/main">
                <a:solidFill>
                  <a:srgbClr val="FFFFFF"/>
                </a:solidFill>
              </a14:hiddenFill>
            </a:ext>
          </a:extLst>
        </p:spPr>
      </p:pic>
      <p:sp>
        <p:nvSpPr>
          <p:cNvPr id="22" name="Content Placeholder 21"/>
          <p:cNvSpPr>
            <a:spLocks noGrp="1"/>
          </p:cNvSpPr>
          <p:nvPr>
            <p:ph sz="quarter" idx="17"/>
          </p:nvPr>
        </p:nvSpPr>
        <p:spPr>
          <a:xfrm>
            <a:off x="457200" y="4359172"/>
            <a:ext cx="8229600" cy="551136"/>
          </a:xfrm>
        </p:spPr>
        <p:txBody>
          <a:bodyPr>
            <a:noAutofit/>
          </a:bodyPr>
          <a:lstStyle/>
          <a:p>
            <a:r>
              <a:rPr lang="en-US" sz="2600" dirty="0">
                <a:latin typeface="Arial" pitchFamily="34" charset="0"/>
                <a:cs typeface="Arial" pitchFamily="34" charset="0"/>
              </a:rPr>
              <a:t>which can be arranged to give</a:t>
            </a:r>
          </a:p>
        </p:txBody>
      </p:sp>
      <p:pic>
        <p:nvPicPr>
          <p:cNvPr id="19" name="Picture 4" descr="The mathematical equation shows the equilibrium constant under standard conditions in terms of the standard free-energy. The equilibrium constant (uppercase K prime subscript lowercase E Q) is equal to the exponential function (lowercase E) superscript negative standard free-energy change (delta uppercase G naught prime) all over the quantity of gas constant (uppercase R) times temperature (uppercase T)."/>
          <p:cNvPicPr>
            <a:picLocks noGrp="1" noChangeAspect="1" noChangeArrowheads="1"/>
          </p:cNvPicPr>
          <p:nvPr>
            <p:ph type="pic" sz="quarter" idx="19"/>
          </p:nvPr>
        </p:nvPicPr>
        <p:blipFill>
          <a:blip r:embed="rId4">
            <a:extLst>
              <a:ext uri="{28A0092B-C50C-407E-A947-70E740481C1C}">
                <a14:useLocalDpi xmlns:a14="http://schemas.microsoft.com/office/drawing/2010/main" val="0"/>
              </a:ext>
            </a:extLst>
          </a:blip>
          <a:stretch>
            <a:fillRect/>
          </a:stretch>
        </p:blipFill>
        <p:spPr bwMode="auto">
          <a:xfrm>
            <a:off x="1219477" y="4998233"/>
            <a:ext cx="6705046" cy="432780"/>
          </a:xfrm>
          <a:prstGeom prst="rect">
            <a:avLst/>
          </a:prstGeom>
          <a:noFill/>
          <a:extLst>
            <a:ext uri="{909E8E84-426E-40DD-AFC4-6F175D3DCCD1}">
              <a14:hiddenFill xmlns:a14="http://schemas.microsoft.com/office/drawing/2010/main">
                <a:solidFill>
                  <a:srgbClr val="FFFFFF"/>
                </a:solidFill>
              </a14:hiddenFill>
            </a:ext>
          </a:extLst>
        </p:spPr>
      </p:pic>
      <p:sp>
        <p:nvSpPr>
          <p:cNvPr id="23" name="Content Placeholder 22"/>
          <p:cNvSpPr>
            <a:spLocks noGrp="1"/>
          </p:cNvSpPr>
          <p:nvPr>
            <p:ph sz="quarter" idx="18"/>
          </p:nvPr>
        </p:nvSpPr>
        <p:spPr>
          <a:xfrm>
            <a:off x="457200" y="5530186"/>
            <a:ext cx="8229600" cy="491809"/>
          </a:xfrm>
        </p:spPr>
        <p:txBody>
          <a:bodyPr>
            <a:noAutofit/>
          </a:bodyPr>
          <a:lstStyle/>
          <a:p>
            <a:r>
              <a:rPr lang="en-US" sz="2600" dirty="0">
                <a:latin typeface="Arial" pitchFamily="34" charset="0"/>
                <a:cs typeface="Arial" pitchFamily="34" charset="0"/>
              </a:rPr>
              <a:t>or</a:t>
            </a:r>
          </a:p>
        </p:txBody>
      </p:sp>
      <p:pic>
        <p:nvPicPr>
          <p:cNvPr id="24" name="Picture 5" descr="The mathematical equation shows the equilibrium constant under standard conditions in terms of the standard free-energy. The equilibrium constant (uppercase K prime subscript lowercase E Q) is equal to the exponential function (lowercase E) superscript negative standard free-energy change (delta uppercase G naught prime) all over the quantity of 2 point 4 7."/>
          <p:cNvPicPr>
            <a:picLocks noGrp="1" noChangeAspect="1" noChangeArrowheads="1"/>
          </p:cNvPicPr>
          <p:nvPr>
            <p:ph type="pic" sz="quarter" idx="20"/>
          </p:nvPr>
        </p:nvPicPr>
        <p:blipFill>
          <a:blip r:embed="rId5">
            <a:extLst>
              <a:ext uri="{28A0092B-C50C-407E-A947-70E740481C1C}">
                <a14:useLocalDpi xmlns:a14="http://schemas.microsoft.com/office/drawing/2010/main" val="0"/>
              </a:ext>
            </a:extLst>
          </a:blip>
          <a:stretch>
            <a:fillRect/>
          </a:stretch>
        </p:blipFill>
        <p:spPr bwMode="auto">
          <a:xfrm>
            <a:off x="1219477" y="6219901"/>
            <a:ext cx="6705046" cy="4327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3A38E8E-AB76-F742-9223-DE703F3038FC}"/>
              </a:ext>
            </a:extLst>
          </p:cNvPr>
          <p:cNvSpPr txBox="1"/>
          <p:nvPr/>
        </p:nvSpPr>
        <p:spPr>
          <a:xfrm>
            <a:off x="5711687" y="2664982"/>
            <a:ext cx="1656522" cy="383018"/>
          </a:xfrm>
          <a:prstGeom prst="rect">
            <a:avLst/>
          </a:prstGeom>
          <a:noFill/>
        </p:spPr>
        <p:txBody>
          <a:bodyPr wrap="square" rtlCol="0">
            <a:spAutoFit/>
          </a:bodyPr>
          <a:lstStyle/>
          <a:p>
            <a:r>
              <a:rPr lang="en-US" dirty="0"/>
              <a:t>[Products]</a:t>
            </a:r>
          </a:p>
        </p:txBody>
      </p:sp>
      <p:cxnSp>
        <p:nvCxnSpPr>
          <p:cNvPr id="5" name="Straight Connector 4">
            <a:extLst>
              <a:ext uri="{FF2B5EF4-FFF2-40B4-BE49-F238E27FC236}">
                <a16:creationId xmlns:a16="http://schemas.microsoft.com/office/drawing/2014/main" id="{52847AE4-253F-2E49-AA6D-15B469B9CDF7}"/>
              </a:ext>
            </a:extLst>
          </p:cNvPr>
          <p:cNvCxnSpPr>
            <a:cxnSpLocks/>
          </p:cNvCxnSpPr>
          <p:nvPr/>
        </p:nvCxnSpPr>
        <p:spPr>
          <a:xfrm>
            <a:off x="5711687" y="3008243"/>
            <a:ext cx="120594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1EBB904E-2359-8D42-BB4E-9E511A1107AF}"/>
              </a:ext>
            </a:extLst>
          </p:cNvPr>
          <p:cNvSpPr txBox="1"/>
          <p:nvPr/>
        </p:nvSpPr>
        <p:spPr>
          <a:xfrm>
            <a:off x="5711687" y="3014641"/>
            <a:ext cx="1656522" cy="383018"/>
          </a:xfrm>
          <a:prstGeom prst="rect">
            <a:avLst/>
          </a:prstGeom>
          <a:noFill/>
        </p:spPr>
        <p:txBody>
          <a:bodyPr wrap="square" rtlCol="0">
            <a:spAutoFit/>
          </a:bodyPr>
          <a:lstStyle/>
          <a:p>
            <a:r>
              <a:rPr lang="en-US" dirty="0"/>
              <a:t>[Reactants]</a:t>
            </a:r>
          </a:p>
        </p:txBody>
      </p:sp>
      <p:sp>
        <p:nvSpPr>
          <p:cNvPr id="7" name="TextBox 6">
            <a:extLst>
              <a:ext uri="{FF2B5EF4-FFF2-40B4-BE49-F238E27FC236}">
                <a16:creationId xmlns:a16="http://schemas.microsoft.com/office/drawing/2014/main" id="{4D03D7F4-259D-B746-8841-7CDA19E90A1F}"/>
              </a:ext>
            </a:extLst>
          </p:cNvPr>
          <p:cNvSpPr txBox="1"/>
          <p:nvPr/>
        </p:nvSpPr>
        <p:spPr>
          <a:xfrm>
            <a:off x="5261113" y="2823577"/>
            <a:ext cx="543339" cy="369332"/>
          </a:xfrm>
          <a:prstGeom prst="rect">
            <a:avLst/>
          </a:prstGeom>
          <a:noFill/>
        </p:spPr>
        <p:txBody>
          <a:bodyPr wrap="square" rtlCol="0">
            <a:spAutoFit/>
          </a:bodyPr>
          <a:lstStyle/>
          <a:p>
            <a:r>
              <a:rPr lang="en-US" dirty="0"/>
              <a:t>or</a:t>
            </a:r>
          </a:p>
        </p:txBody>
      </p:sp>
    </p:spTree>
    <p:extLst>
      <p:ext uri="{BB962C8B-B14F-4D97-AF65-F5344CB8AC3E}">
        <p14:creationId xmlns:p14="http://schemas.microsoft.com/office/powerpoint/2010/main" val="586341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540"/>
            <a:ext cx="8229600" cy="1367197"/>
          </a:xfrm>
        </p:spPr>
        <p:txBody>
          <a:bodyPr>
            <a:normAutofit fontScale="90000"/>
          </a:bodyPr>
          <a:lstStyle/>
          <a:p>
            <a:r>
              <a:rPr lang="en-US" dirty="0">
                <a:solidFill>
                  <a:srgbClr val="843C0C"/>
                </a:solidFill>
                <a:latin typeface="Arial" pitchFamily="34" charset="0"/>
                <a:cs typeface="Arial" pitchFamily="34" charset="0"/>
              </a:rPr>
              <a:t>The Standard Free-energy Change of a Reaction is Related to the Equilibrium Constant (4/4)</a:t>
            </a:r>
            <a:endParaRPr lang="en-US" dirty="0">
              <a:latin typeface="Arial" pitchFamily="34" charset="0"/>
              <a:cs typeface="Arial" pitchFamily="34" charset="0"/>
            </a:endParaRPr>
          </a:p>
        </p:txBody>
      </p:sp>
      <p:sp>
        <p:nvSpPr>
          <p:cNvPr id="3" name="Content Placeholder 2"/>
          <p:cNvSpPr>
            <a:spLocks noGrp="1"/>
          </p:cNvSpPr>
          <p:nvPr>
            <p:ph idx="1"/>
          </p:nvPr>
        </p:nvSpPr>
        <p:spPr>
          <a:xfrm>
            <a:off x="457199" y="1742161"/>
            <a:ext cx="5060731" cy="4662704"/>
          </a:xfrm>
        </p:spPr>
        <p:txBody>
          <a:bodyPr>
            <a:normAutofit fontScale="77500" lnSpcReduction="20000"/>
          </a:bodyPr>
          <a:lstStyle/>
          <a:p>
            <a:pPr>
              <a:lnSpc>
                <a:spcPct val="120000"/>
              </a:lnSpc>
              <a:spcBef>
                <a:spcPts val="624"/>
              </a:spcBef>
              <a:spcAft>
                <a:spcPts val="1200"/>
              </a:spcAft>
            </a:pPr>
            <a:r>
              <a:rPr lang="en-US" dirty="0"/>
              <a:t>Highly exergonic reactions have large </a:t>
            </a:r>
            <a:r>
              <a:rPr lang="it-IT" i="1" dirty="0"/>
              <a:t>K</a:t>
            </a:r>
            <a:r>
              <a:rPr lang="it-IT" dirty="0"/>
              <a:t>′</a:t>
            </a:r>
            <a:r>
              <a:rPr lang="it-IT" baseline="-25000" dirty="0"/>
              <a:t>eq</a:t>
            </a:r>
            <a:r>
              <a:rPr lang="en-US" dirty="0"/>
              <a:t> values, and highly endergonic values have small </a:t>
            </a:r>
            <a:r>
              <a:rPr lang="it-IT" i="1" dirty="0"/>
              <a:t>K</a:t>
            </a:r>
            <a:r>
              <a:rPr lang="it-IT" dirty="0"/>
              <a:t>′</a:t>
            </a:r>
            <a:r>
              <a:rPr lang="it-IT" baseline="-25000" dirty="0"/>
              <a:t>eq</a:t>
            </a:r>
            <a:r>
              <a:rPr lang="en-US" dirty="0"/>
              <a:t> values.</a:t>
            </a:r>
          </a:p>
          <a:p>
            <a:pPr>
              <a:lnSpc>
                <a:spcPct val="120000"/>
              </a:lnSpc>
              <a:spcBef>
                <a:spcPts val="624"/>
              </a:spcBef>
              <a:spcAft>
                <a:spcPts val="1200"/>
              </a:spcAft>
            </a:pPr>
            <a:r>
              <a:rPr lang="en-US" dirty="0"/>
              <a:t>The actual ΔG of a reaction can differ from its </a:t>
            </a:r>
            <a:r>
              <a:rPr lang="en-US" dirty="0" err="1"/>
              <a:t>ΔG</a:t>
            </a:r>
            <a:r>
              <a:rPr lang="en-US" baseline="30000" dirty="0" err="1"/>
              <a:t>o</a:t>
            </a:r>
            <a:r>
              <a:rPr lang="en-US" dirty="0">
                <a:sym typeface="Symbol" charset="0"/>
              </a:rPr>
              <a:t></a:t>
            </a:r>
            <a:r>
              <a:rPr lang="en-US" dirty="0"/>
              <a:t>, depending on the concentrations of the reactants and products.</a:t>
            </a:r>
          </a:p>
          <a:p>
            <a:pPr>
              <a:lnSpc>
                <a:spcPct val="120000"/>
              </a:lnSpc>
              <a:spcBef>
                <a:spcPts val="624"/>
              </a:spcBef>
            </a:pPr>
            <a:r>
              <a:rPr lang="en-US" dirty="0"/>
              <a:t>Example: under standard conditions, the isomerization of DHAP to GAP is endergonic, but in glycolysis in the cell, the formation of GAP can be exergonic when DHAP concentrations are high.</a:t>
            </a:r>
          </a:p>
        </p:txBody>
      </p:sp>
      <p:pic>
        <p:nvPicPr>
          <p:cNvPr id="5123" name="Picture 3" descr="An equation shows the isomerization of dihydroxyacetone phosphate (DHAP) to Glyceraldehyde-3-phosphate (GAP). Dihydroxyacetone phosphate (DHAP) is a 3 carbon molecule. The central carbon atom is double bonded to oxygen and is bonded to a C H subscript 2 group on each side. One of the C H subscript 2 groups is bonded to a phosphate ion and the C H 2 is bonded to O H. Glyceraldehyde-3-phosphate (GAP) is a 3 carbon chain molecule. C H 2 bonded to an alcohol is converted to an aldehyde on isomerization. In GAP, the central carbon atom is bonded to O H, H, an aldehyde, and a C H 2 group bonded to a phosphate ion."/>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5458843" y="2096963"/>
            <a:ext cx="3573111" cy="39960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2B2F9AF-92C8-5E4F-9D8E-5F8B92890B17}"/>
              </a:ext>
            </a:extLst>
          </p:cNvPr>
          <p:cNvSpPr txBox="1"/>
          <p:nvPr/>
        </p:nvSpPr>
        <p:spPr>
          <a:xfrm>
            <a:off x="5883965" y="1529737"/>
            <a:ext cx="2292626" cy="369332"/>
          </a:xfrm>
          <a:prstGeom prst="rect">
            <a:avLst/>
          </a:prstGeom>
          <a:noFill/>
        </p:spPr>
        <p:txBody>
          <a:bodyPr wrap="square" rtlCol="0">
            <a:spAutoFit/>
          </a:bodyPr>
          <a:lstStyle/>
          <a:p>
            <a:r>
              <a:rPr lang="en-US" dirty="0"/>
              <a:t>Why is this true?</a:t>
            </a:r>
          </a:p>
        </p:txBody>
      </p:sp>
      <p:cxnSp>
        <p:nvCxnSpPr>
          <p:cNvPr id="6" name="Straight Arrow Connector 5">
            <a:extLst>
              <a:ext uri="{FF2B5EF4-FFF2-40B4-BE49-F238E27FC236}">
                <a16:creationId xmlns:a16="http://schemas.microsoft.com/office/drawing/2014/main" id="{1DCD0529-2244-474E-8B45-ACD556A2F1AF}"/>
              </a:ext>
            </a:extLst>
          </p:cNvPr>
          <p:cNvCxnSpPr>
            <a:cxnSpLocks/>
            <a:stCxn id="4" idx="1"/>
          </p:cNvCxnSpPr>
          <p:nvPr/>
        </p:nvCxnSpPr>
        <p:spPr>
          <a:xfrm flipH="1">
            <a:off x="5261113" y="1714403"/>
            <a:ext cx="622852" cy="18466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7511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540"/>
            <a:ext cx="8229600" cy="1367197"/>
          </a:xfrm>
        </p:spPr>
        <p:txBody>
          <a:bodyPr>
            <a:normAutofit fontScale="90000"/>
          </a:bodyPr>
          <a:lstStyle/>
          <a:p>
            <a:r>
              <a:rPr lang="en-US" dirty="0">
                <a:solidFill>
                  <a:srgbClr val="843C0C"/>
                </a:solidFill>
                <a:latin typeface="Arial" pitchFamily="34" charset="0"/>
                <a:cs typeface="Arial" pitchFamily="34" charset="0"/>
              </a:rPr>
              <a:t>Enzymes Alter Only the Reaction Rate and Not the Reaction Equilibrium</a:t>
            </a:r>
          </a:p>
        </p:txBody>
      </p:sp>
      <p:sp>
        <p:nvSpPr>
          <p:cNvPr id="3" name="Content Placeholder 2"/>
          <p:cNvSpPr>
            <a:spLocks noGrp="1"/>
          </p:cNvSpPr>
          <p:nvPr>
            <p:ph idx="1"/>
          </p:nvPr>
        </p:nvSpPr>
        <p:spPr>
          <a:xfrm>
            <a:off x="457199" y="1742161"/>
            <a:ext cx="8229601" cy="1332115"/>
          </a:xfrm>
        </p:spPr>
        <p:txBody>
          <a:bodyPr>
            <a:normAutofit/>
          </a:bodyPr>
          <a:lstStyle/>
          <a:p>
            <a:pPr>
              <a:spcBef>
                <a:spcPts val="624"/>
              </a:spcBef>
            </a:pPr>
            <a:r>
              <a:rPr lang="en-US" dirty="0"/>
              <a:t>The reaction equilibrium is determined only by the free-energy difference between the products and reactants. </a:t>
            </a:r>
            <a:r>
              <a:rPr lang="en-US" b="1" u="sng" dirty="0"/>
              <a:t>Enzymes cannot alter this difference</a:t>
            </a:r>
            <a:r>
              <a:rPr lang="en-US" dirty="0"/>
              <a:t>.</a:t>
            </a:r>
          </a:p>
        </p:txBody>
      </p:sp>
      <p:pic>
        <p:nvPicPr>
          <p:cNvPr id="6146" name="Picture 2" descr="A line graph shows the rate of product formation in the presence and absence of enzyme. The horizontal axis is labeled as time and has an increasing scale divided into two sections, with the first section of indicating seconds and the second section indicating hours. The vertical axis is labeled as product and has an increasing scale. A straight line, representing no enzyme, starts from the origin, increases gradually as a straight line, ends at the point seconds scale end, and then continues from a higher starting point in the hour’s section. The curve representing the presence of enzyme starts from the origin, increases steeply, levels off at about one eighth of the length of the x-axis, and continues at about the same height in the hour’s section. In the hour’s section, the line for no enzyme is only slightly below the line labeled enzym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90434" y="3343647"/>
            <a:ext cx="5963133" cy="31641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EBAEC64-8643-B94B-88AF-9D387CBBA65C}"/>
              </a:ext>
            </a:extLst>
          </p:cNvPr>
          <p:cNvSpPr txBox="1"/>
          <p:nvPr/>
        </p:nvSpPr>
        <p:spPr>
          <a:xfrm>
            <a:off x="6586330" y="3962400"/>
            <a:ext cx="1736035" cy="1200329"/>
          </a:xfrm>
          <a:prstGeom prst="rect">
            <a:avLst/>
          </a:prstGeom>
          <a:noFill/>
        </p:spPr>
        <p:txBody>
          <a:bodyPr wrap="square" rtlCol="0">
            <a:spAutoFit/>
          </a:bodyPr>
          <a:lstStyle/>
          <a:p>
            <a:r>
              <a:rPr lang="en-US" dirty="0"/>
              <a:t>The uncatalyzed reaction gets there, eventually</a:t>
            </a:r>
          </a:p>
        </p:txBody>
      </p:sp>
      <p:cxnSp>
        <p:nvCxnSpPr>
          <p:cNvPr id="6" name="Straight Arrow Connector 5">
            <a:extLst>
              <a:ext uri="{FF2B5EF4-FFF2-40B4-BE49-F238E27FC236}">
                <a16:creationId xmlns:a16="http://schemas.microsoft.com/office/drawing/2014/main" id="{7B548F3B-D83F-FA48-BABC-43DA8E43352B}"/>
              </a:ext>
            </a:extLst>
          </p:cNvPr>
          <p:cNvCxnSpPr>
            <a:cxnSpLocks/>
          </p:cNvCxnSpPr>
          <p:nvPr/>
        </p:nvCxnSpPr>
        <p:spPr>
          <a:xfrm flipH="1" flipV="1">
            <a:off x="5804452" y="3644349"/>
            <a:ext cx="781878" cy="68911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6152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391"/>
            <a:ext cx="8229600" cy="1447495"/>
          </a:xfrm>
        </p:spPr>
        <p:txBody>
          <a:bodyPr>
            <a:noAutofit/>
          </a:bodyPr>
          <a:lstStyle/>
          <a:p>
            <a:r>
              <a:rPr lang="en-US" sz="3200" dirty="0">
                <a:solidFill>
                  <a:srgbClr val="843C0C"/>
                </a:solidFill>
                <a:latin typeface="Arial" pitchFamily="34" charset="0"/>
                <a:cs typeface="Arial" pitchFamily="34" charset="0"/>
              </a:rPr>
              <a:t>Section 8.3 Enzymes Accelerate Reactions by Facilitating the Formation of the Transition State</a:t>
            </a:r>
          </a:p>
        </p:txBody>
      </p:sp>
      <p:sp>
        <p:nvSpPr>
          <p:cNvPr id="3" name="Content Placeholder 2"/>
          <p:cNvSpPr>
            <a:spLocks noGrp="1"/>
          </p:cNvSpPr>
          <p:nvPr>
            <p:ph idx="1"/>
          </p:nvPr>
        </p:nvSpPr>
        <p:spPr/>
        <p:txBody>
          <a:bodyPr>
            <a:normAutofit fontScale="92500" lnSpcReduction="10000"/>
          </a:bodyPr>
          <a:lstStyle/>
          <a:p>
            <a:pPr>
              <a:lnSpc>
                <a:spcPct val="110000"/>
              </a:lnSpc>
              <a:spcBef>
                <a:spcPts val="624"/>
              </a:spcBef>
            </a:pPr>
            <a:r>
              <a:rPr lang="en-US" dirty="0"/>
              <a:t>A chemical reaction proceeds through a </a:t>
            </a:r>
            <a:r>
              <a:rPr lang="en-US" b="1" dirty="0"/>
              <a:t>transition state</a:t>
            </a:r>
            <a:r>
              <a:rPr lang="en-US" dirty="0"/>
              <a:t>, a molecular form that is no longer substrate but not yet product.</a:t>
            </a:r>
          </a:p>
        </p:txBody>
      </p:sp>
      <p:pic>
        <p:nvPicPr>
          <p:cNvPr id="10" name="Picture 2" descr="A chemical reaction shows the two-step formation of the product from the substrate through a transition state. In the first step, a substrate (uppercase S) is in equilibrium with a transition state (uppercase X superscript double dagger). In second step, the transition state (uppercase X superscript double dagger) gives a product (uppercase P)."/>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219477" y="2907638"/>
            <a:ext cx="6705046" cy="43278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quarter" idx="15"/>
          </p:nvPr>
        </p:nvSpPr>
        <p:spPr>
          <a:xfrm>
            <a:off x="457200" y="3445928"/>
            <a:ext cx="8229600" cy="1788218"/>
          </a:xfrm>
        </p:spPr>
        <p:txBody>
          <a:bodyPr>
            <a:noAutofit/>
          </a:bodyPr>
          <a:lstStyle/>
          <a:p>
            <a:pPr>
              <a:spcBef>
                <a:spcPts val="624"/>
              </a:spcBef>
              <a:spcAft>
                <a:spcPts val="1200"/>
              </a:spcAft>
            </a:pPr>
            <a:r>
              <a:rPr lang="en-US" dirty="0">
                <a:latin typeface="Arial" pitchFamily="34" charset="0"/>
                <a:cs typeface="Arial" pitchFamily="34" charset="0"/>
              </a:rPr>
              <a:t>The transition state is designated by the double dagger.</a:t>
            </a:r>
          </a:p>
          <a:p>
            <a:pPr>
              <a:spcBef>
                <a:spcPts val="624"/>
              </a:spcBef>
            </a:pPr>
            <a:r>
              <a:rPr lang="en-US" dirty="0">
                <a:latin typeface="Arial" pitchFamily="34" charset="0"/>
                <a:cs typeface="Arial" pitchFamily="34" charset="0"/>
              </a:rPr>
              <a:t>The energy required to form the transition state from the substrate is called the </a:t>
            </a:r>
            <a:r>
              <a:rPr lang="en-US" b="1" dirty="0">
                <a:latin typeface="Arial" pitchFamily="34" charset="0"/>
                <a:cs typeface="Arial" pitchFamily="34" charset="0"/>
              </a:rPr>
              <a:t>activation energy</a:t>
            </a:r>
            <a:r>
              <a:rPr lang="en-US" dirty="0">
                <a:latin typeface="Arial" pitchFamily="34" charset="0"/>
                <a:cs typeface="Arial" pitchFamily="34" charset="0"/>
              </a:rPr>
              <a:t>, symbolized by ΔG</a:t>
            </a:r>
            <a:r>
              <a:rPr lang="en-US" baseline="30000" dirty="0">
                <a:latin typeface="Arial" pitchFamily="34" charset="0"/>
                <a:cs typeface="Arial" pitchFamily="34" charset="0"/>
              </a:rPr>
              <a:t>‡</a:t>
            </a:r>
            <a:r>
              <a:rPr lang="en-US" dirty="0">
                <a:latin typeface="Arial" pitchFamily="34" charset="0"/>
                <a:cs typeface="Arial" pitchFamily="34" charset="0"/>
              </a:rPr>
              <a:t>.</a:t>
            </a:r>
          </a:p>
        </p:txBody>
      </p:sp>
      <p:pic>
        <p:nvPicPr>
          <p:cNvPr id="14" name="Picture 3" descr="A mathematical formula shows the activation energy of an enzyme catalyzed chemical reaction. The activation energy (delta uppercase G superscript double dagger) is equal to the free energy of the transition state (uppercase G subscript uppercase X superscript double dagger) minus the free energy of the substrate (uppercase G subscript uppercase S)."/>
          <p:cNvPicPr>
            <a:picLocks noGrp="1" noChangeAspect="1" noChangeArrowheads="1"/>
          </p:cNvPicPr>
          <p:nvPr>
            <p:ph type="pic" sz="quarter" idx="16"/>
          </p:nvPr>
        </p:nvPicPr>
        <p:blipFill>
          <a:blip r:embed="rId3">
            <a:extLst>
              <a:ext uri="{28A0092B-C50C-407E-A947-70E740481C1C}">
                <a14:useLocalDpi xmlns:a14="http://schemas.microsoft.com/office/drawing/2010/main" val="0"/>
              </a:ext>
            </a:extLst>
          </a:blip>
          <a:stretch>
            <a:fillRect/>
          </a:stretch>
        </p:blipFill>
        <p:spPr bwMode="auto">
          <a:xfrm>
            <a:off x="1048465" y="5398977"/>
            <a:ext cx="7047070" cy="454857"/>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p:cNvSpPr>
            <a:spLocks noGrp="1"/>
          </p:cNvSpPr>
          <p:nvPr>
            <p:ph sz="quarter" idx="18"/>
          </p:nvPr>
        </p:nvSpPr>
        <p:spPr>
          <a:xfrm>
            <a:off x="457200" y="5984130"/>
            <a:ext cx="8229600" cy="558560"/>
          </a:xfrm>
        </p:spPr>
        <p:txBody>
          <a:bodyPr>
            <a:noAutofit/>
          </a:bodyPr>
          <a:lstStyle/>
          <a:p>
            <a:pPr>
              <a:spcBef>
                <a:spcPts val="624"/>
              </a:spcBef>
            </a:pPr>
            <a:r>
              <a:rPr lang="en-US" b="1" dirty="0">
                <a:latin typeface="Arial" pitchFamily="34" charset="0"/>
                <a:cs typeface="Arial" pitchFamily="34" charset="0"/>
              </a:rPr>
              <a:t>Enzymes facilitate the formation of the transition state</a:t>
            </a:r>
            <a:r>
              <a:rPr lang="en-US" dirty="0">
                <a:latin typeface="Arial" pitchFamily="34" charset="0"/>
                <a:cs typeface="Arial" pitchFamily="34" charset="0"/>
              </a:rPr>
              <a:t>.</a:t>
            </a:r>
          </a:p>
        </p:txBody>
      </p:sp>
    </p:spTree>
    <p:extLst>
      <p:ext uri="{BB962C8B-B14F-4D97-AF65-F5344CB8AC3E}">
        <p14:creationId xmlns:p14="http://schemas.microsoft.com/office/powerpoint/2010/main" val="2228029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391"/>
            <a:ext cx="8229600" cy="1447495"/>
          </a:xfrm>
        </p:spPr>
        <p:txBody>
          <a:bodyPr>
            <a:noAutofit/>
          </a:bodyPr>
          <a:lstStyle/>
          <a:p>
            <a:r>
              <a:rPr lang="en-US" dirty="0">
                <a:solidFill>
                  <a:srgbClr val="843C0C"/>
                </a:solidFill>
                <a:latin typeface="Arial" pitchFamily="34" charset="0"/>
                <a:cs typeface="Arial" pitchFamily="34" charset="0"/>
              </a:rPr>
              <a:t>The Transition State</a:t>
            </a:r>
          </a:p>
        </p:txBody>
      </p:sp>
      <p:sp>
        <p:nvSpPr>
          <p:cNvPr id="3" name="Content Placeholder 2"/>
          <p:cNvSpPr>
            <a:spLocks noGrp="1"/>
          </p:cNvSpPr>
          <p:nvPr>
            <p:ph idx="1"/>
          </p:nvPr>
        </p:nvSpPr>
        <p:spPr/>
        <p:txBody>
          <a:bodyPr>
            <a:normAutofit fontScale="92500" lnSpcReduction="10000"/>
          </a:bodyPr>
          <a:lstStyle/>
          <a:p>
            <a:pPr>
              <a:lnSpc>
                <a:spcPct val="110000"/>
              </a:lnSpc>
              <a:spcBef>
                <a:spcPts val="624"/>
              </a:spcBef>
            </a:pPr>
            <a:r>
              <a:rPr lang="en-US" dirty="0"/>
              <a:t>To understand the rate increase achieved by enzymes, assume that the transition state is in equilibrium with the substrate.</a:t>
            </a:r>
          </a:p>
        </p:txBody>
      </p:sp>
      <p:graphicFrame>
        <p:nvGraphicFramePr>
          <p:cNvPr id="8" name="Object 1"/>
          <p:cNvGraphicFramePr>
            <a:graphicFrameLocks noGrp="1" noChangeAspect="1"/>
          </p:cNvGraphicFramePr>
          <p:nvPr>
            <p:ph type="pic" sz="quarter" idx="13"/>
            <p:extLst>
              <p:ext uri="{D42A27DB-BD31-4B8C-83A1-F6EECF244321}">
                <p14:modId xmlns:p14="http://schemas.microsoft.com/office/powerpoint/2010/main" val="866811745"/>
              </p:ext>
            </p:extLst>
          </p:nvPr>
        </p:nvGraphicFramePr>
        <p:xfrm>
          <a:off x="2865120" y="2902671"/>
          <a:ext cx="2766060" cy="476450"/>
        </p:xfrm>
        <a:graphic>
          <a:graphicData uri="http://schemas.openxmlformats.org/presentationml/2006/ole">
            <mc:AlternateContent xmlns:mc="http://schemas.openxmlformats.org/markup-compatibility/2006">
              <mc:Choice xmlns:v="urn:schemas-microsoft-com:vml" Requires="v">
                <p:oleObj spid="_x0000_s1059" name="Equation" r:id="rId3" imgW="2654280" imgH="457200" progId="Equation.DSMT4">
                  <p:embed/>
                </p:oleObj>
              </mc:Choice>
              <mc:Fallback>
                <p:oleObj name="Equation" r:id="rId3" imgW="2654280" imgH="4572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5120" y="2902671"/>
                        <a:ext cx="2766060" cy="4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5"/>
          <p:cNvSpPr>
            <a:spLocks noGrp="1"/>
          </p:cNvSpPr>
          <p:nvPr>
            <p:ph sz="quarter" idx="15"/>
          </p:nvPr>
        </p:nvSpPr>
        <p:spPr>
          <a:xfrm>
            <a:off x="457200" y="3382864"/>
            <a:ext cx="8229600" cy="2941736"/>
          </a:xfrm>
        </p:spPr>
        <p:txBody>
          <a:bodyPr>
            <a:noAutofit/>
          </a:bodyPr>
          <a:lstStyle/>
          <a:p>
            <a:pPr>
              <a:spcBef>
                <a:spcPts val="624"/>
              </a:spcBef>
            </a:pPr>
            <a:r>
              <a:rPr lang="en-US" dirty="0">
                <a:latin typeface="Arial" pitchFamily="34" charset="0"/>
                <a:cs typeface="Arial" pitchFamily="34" charset="0"/>
              </a:rPr>
              <a:t>The rate of reaction is proportional to the concentration of X</a:t>
            </a:r>
            <a:r>
              <a:rPr lang="en-US" baseline="30000" dirty="0">
                <a:latin typeface="Arial" pitchFamily="34" charset="0"/>
                <a:cs typeface="Arial" pitchFamily="34" charset="0"/>
              </a:rPr>
              <a:t>‡</a:t>
            </a:r>
          </a:p>
          <a:p>
            <a:pPr marL="0" indent="3086100">
              <a:spcBef>
                <a:spcPts val="624"/>
              </a:spcBef>
              <a:buNone/>
            </a:pPr>
            <a:r>
              <a:rPr lang="en-US" dirty="0">
                <a:latin typeface="Arial" pitchFamily="34" charset="0"/>
                <a:cs typeface="Arial" pitchFamily="34" charset="0"/>
              </a:rPr>
              <a:t>V </a:t>
            </a:r>
            <a:r>
              <a:rPr lang="el-GR" dirty="0">
                <a:latin typeface="Arial" pitchFamily="34" charset="0"/>
                <a:cs typeface="Arial" pitchFamily="34" charset="0"/>
              </a:rPr>
              <a:t>α</a:t>
            </a:r>
            <a:r>
              <a:rPr lang="en-US" dirty="0">
                <a:latin typeface="Arial" pitchFamily="34" charset="0"/>
                <a:cs typeface="Arial" pitchFamily="34" charset="0"/>
              </a:rPr>
              <a:t> [X</a:t>
            </a:r>
            <a:r>
              <a:rPr lang="en-US" baseline="30000" dirty="0">
                <a:latin typeface="Arial" pitchFamily="34" charset="0"/>
                <a:cs typeface="Arial" pitchFamily="34" charset="0"/>
              </a:rPr>
              <a:t>‡</a:t>
            </a:r>
            <a:r>
              <a:rPr lang="en-US" dirty="0">
                <a:latin typeface="Arial" pitchFamily="34" charset="0"/>
                <a:cs typeface="Arial" pitchFamily="34" charset="0"/>
              </a:rPr>
              <a:t>]</a:t>
            </a:r>
          </a:p>
          <a:p>
            <a:pPr>
              <a:spcBef>
                <a:spcPts val="624"/>
              </a:spcBef>
              <a:spcAft>
                <a:spcPts val="1200"/>
              </a:spcAft>
            </a:pPr>
            <a:r>
              <a:rPr lang="en-US" dirty="0">
                <a:latin typeface="Arial" pitchFamily="34" charset="0"/>
                <a:cs typeface="Arial" pitchFamily="34" charset="0"/>
              </a:rPr>
              <a:t>because only X</a:t>
            </a:r>
            <a:r>
              <a:rPr lang="en-US" baseline="30000" dirty="0">
                <a:latin typeface="Arial" pitchFamily="34" charset="0"/>
                <a:cs typeface="Arial" pitchFamily="34" charset="0"/>
              </a:rPr>
              <a:t>‡</a:t>
            </a:r>
            <a:r>
              <a:rPr lang="en-US" dirty="0">
                <a:latin typeface="Arial" pitchFamily="34" charset="0"/>
                <a:cs typeface="Arial" pitchFamily="34" charset="0"/>
              </a:rPr>
              <a:t> can be converted into product.</a:t>
            </a:r>
          </a:p>
          <a:p>
            <a:pPr>
              <a:spcBef>
                <a:spcPts val="624"/>
              </a:spcBef>
            </a:pPr>
            <a:r>
              <a:rPr lang="en-US" dirty="0">
                <a:latin typeface="Arial" pitchFamily="34" charset="0"/>
                <a:cs typeface="Arial" pitchFamily="34" charset="0"/>
              </a:rPr>
              <a:t>The concentration of X</a:t>
            </a:r>
            <a:r>
              <a:rPr lang="en-US" baseline="30000" dirty="0">
                <a:latin typeface="Arial" pitchFamily="34" charset="0"/>
                <a:cs typeface="Arial" pitchFamily="34" charset="0"/>
              </a:rPr>
              <a:t>‡</a:t>
            </a:r>
            <a:r>
              <a:rPr lang="en-US" dirty="0">
                <a:latin typeface="Arial" pitchFamily="34" charset="0"/>
                <a:cs typeface="Arial" pitchFamily="34" charset="0"/>
              </a:rPr>
              <a:t> depends on the energy difference between X</a:t>
            </a:r>
            <a:r>
              <a:rPr lang="en-US" baseline="30000" dirty="0">
                <a:latin typeface="Arial" pitchFamily="34" charset="0"/>
                <a:cs typeface="Arial" pitchFamily="34" charset="0"/>
              </a:rPr>
              <a:t>‡</a:t>
            </a:r>
            <a:r>
              <a:rPr lang="en-US" dirty="0">
                <a:latin typeface="Arial" pitchFamily="34" charset="0"/>
                <a:cs typeface="Arial" pitchFamily="34" charset="0"/>
              </a:rPr>
              <a:t> and S, the activation energy.</a:t>
            </a:r>
          </a:p>
        </p:txBody>
      </p:sp>
      <p:sp>
        <p:nvSpPr>
          <p:cNvPr id="4" name="Rectangle 3">
            <a:extLst>
              <a:ext uri="{FF2B5EF4-FFF2-40B4-BE49-F238E27FC236}">
                <a16:creationId xmlns:a16="http://schemas.microsoft.com/office/drawing/2014/main" id="{DFA564DB-8B95-284C-BFE9-DA14FACB99C6}"/>
              </a:ext>
            </a:extLst>
          </p:cNvPr>
          <p:cNvSpPr/>
          <p:nvPr/>
        </p:nvSpPr>
        <p:spPr>
          <a:xfrm>
            <a:off x="3127513" y="2902671"/>
            <a:ext cx="940904" cy="4764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C5DAEB95-97BA-3E47-BAA9-F81CEA0E3D77}"/>
              </a:ext>
            </a:extLst>
          </p:cNvPr>
          <p:cNvCxnSpPr/>
          <p:nvPr/>
        </p:nvCxnSpPr>
        <p:spPr>
          <a:xfrm>
            <a:off x="3223260" y="3193470"/>
            <a:ext cx="845157"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E9588C98-E8C9-0340-8C81-5A7802D24012}"/>
              </a:ext>
            </a:extLst>
          </p:cNvPr>
          <p:cNvSpPr txBox="1"/>
          <p:nvPr/>
        </p:nvSpPr>
        <p:spPr>
          <a:xfrm>
            <a:off x="3366052" y="2800351"/>
            <a:ext cx="503583" cy="369332"/>
          </a:xfrm>
          <a:prstGeom prst="rect">
            <a:avLst/>
          </a:prstGeom>
          <a:noFill/>
        </p:spPr>
        <p:txBody>
          <a:bodyPr wrap="square" rtlCol="0">
            <a:spAutoFit/>
          </a:bodyPr>
          <a:lstStyle/>
          <a:p>
            <a:r>
              <a:rPr lang="en-US" dirty="0"/>
              <a:t>K</a:t>
            </a:r>
            <a:r>
              <a:rPr lang="en-US" baseline="30000" dirty="0"/>
              <a:t>⏇</a:t>
            </a:r>
            <a:endParaRPr lang="en-US" dirty="0"/>
          </a:p>
        </p:txBody>
      </p:sp>
    </p:spTree>
    <p:extLst>
      <p:ext uri="{BB962C8B-B14F-4D97-AF65-F5344CB8AC3E}">
        <p14:creationId xmlns:p14="http://schemas.microsoft.com/office/powerpoint/2010/main" val="3076990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843C0C"/>
                </a:solidFill>
                <a:latin typeface="Arial" pitchFamily="34" charset="0"/>
                <a:cs typeface="Arial" pitchFamily="34" charset="0"/>
              </a:rPr>
              <a:t>Ch.8 Learning Objectives</a:t>
            </a:r>
          </a:p>
        </p:txBody>
      </p:sp>
      <p:sp>
        <p:nvSpPr>
          <p:cNvPr id="4" name="Content Placeholder 3"/>
          <p:cNvSpPr>
            <a:spLocks noGrp="1"/>
          </p:cNvSpPr>
          <p:nvPr>
            <p:ph idx="1"/>
          </p:nvPr>
        </p:nvSpPr>
        <p:spPr>
          <a:xfrm>
            <a:off x="457200" y="1600199"/>
            <a:ext cx="8229600" cy="4962311"/>
          </a:xfrm>
        </p:spPr>
        <p:txBody>
          <a:bodyPr>
            <a:noAutofit/>
          </a:bodyPr>
          <a:lstStyle/>
          <a:p>
            <a:pPr marL="0" indent="0">
              <a:spcBef>
                <a:spcPts val="624"/>
              </a:spcBef>
              <a:spcAft>
                <a:spcPts val="1200"/>
              </a:spcAft>
              <a:buNone/>
            </a:pPr>
            <a:r>
              <a:rPr lang="en-US" sz="2000" i="1" dirty="0">
                <a:latin typeface="Arial" pitchFamily="34" charset="0"/>
                <a:cs typeface="Arial" pitchFamily="34" charset="0"/>
              </a:rPr>
              <a:t>By the end of this chapter, you should be able to:</a:t>
            </a:r>
            <a:endParaRPr lang="en-US" sz="2000" dirty="0">
              <a:latin typeface="Arial" pitchFamily="34" charset="0"/>
              <a:cs typeface="Arial" pitchFamily="34" charset="0"/>
            </a:endParaRPr>
          </a:p>
          <a:p>
            <a:pPr marL="457200" indent="-457200">
              <a:spcBef>
                <a:spcPts val="624"/>
              </a:spcBef>
              <a:buAutoNum type="arabicPeriod"/>
            </a:pPr>
            <a:r>
              <a:rPr lang="en-US" sz="2000" b="1" dirty="0">
                <a:latin typeface="Arial" pitchFamily="34" charset="0"/>
                <a:cs typeface="Arial" pitchFamily="34" charset="0"/>
              </a:rPr>
              <a:t>Describe the relations between the enzyme catalysis of a reaction, the thermodynamics of the reaction, and the formation of the transition state.</a:t>
            </a:r>
          </a:p>
          <a:p>
            <a:pPr marL="457200" indent="-457200">
              <a:spcBef>
                <a:spcPts val="624"/>
              </a:spcBef>
              <a:buAutoNum type="arabicPeriod"/>
            </a:pPr>
            <a:r>
              <a:rPr lang="en-US" sz="2000" b="1" dirty="0">
                <a:latin typeface="Arial" pitchFamily="34" charset="0"/>
                <a:cs typeface="Arial" pitchFamily="34" charset="0"/>
              </a:rPr>
              <a:t>Explain the relation between the transition state and the active site of an enzyme, and list the characteristics of active sites.</a:t>
            </a:r>
          </a:p>
          <a:p>
            <a:pPr marL="457200" indent="-457200">
              <a:spcBef>
                <a:spcPts val="624"/>
              </a:spcBef>
              <a:buAutoNum type="arabicPeriod"/>
            </a:pPr>
            <a:r>
              <a:rPr lang="en-US" sz="2000" b="1" dirty="0">
                <a:latin typeface="Arial" pitchFamily="34" charset="0"/>
                <a:cs typeface="Arial" pitchFamily="34" charset="0"/>
              </a:rPr>
              <a:t>Explain what reaction velocity is.</a:t>
            </a:r>
          </a:p>
          <a:p>
            <a:pPr marL="457200" indent="-457200">
              <a:spcBef>
                <a:spcPts val="624"/>
              </a:spcBef>
              <a:buAutoNum type="arabicPeriod"/>
            </a:pPr>
            <a:r>
              <a:rPr lang="en-US" sz="2000" b="1" dirty="0">
                <a:latin typeface="Arial" pitchFamily="34" charset="0"/>
                <a:cs typeface="Arial" pitchFamily="34" charset="0"/>
              </a:rPr>
              <a:t>Explain how reaction velocity is determined and how reaction velocities are used to characterize enzyme activity.</a:t>
            </a:r>
          </a:p>
          <a:p>
            <a:pPr marL="457200" indent="-457200">
              <a:spcBef>
                <a:spcPts val="624"/>
              </a:spcBef>
              <a:buAutoNum type="arabicPeriod"/>
            </a:pPr>
            <a:r>
              <a:rPr lang="en-US" sz="2000" b="1" dirty="0">
                <a:latin typeface="Arial" pitchFamily="34" charset="0"/>
                <a:cs typeface="Arial" pitchFamily="34" charset="0"/>
              </a:rPr>
              <a:t>Explain how different types of reversible inhibitors can be identified.</a:t>
            </a:r>
          </a:p>
        </p:txBody>
      </p:sp>
    </p:spTree>
    <p:extLst>
      <p:ext uri="{BB962C8B-B14F-4D97-AF65-F5344CB8AC3E}">
        <p14:creationId xmlns:p14="http://schemas.microsoft.com/office/powerpoint/2010/main" val="4165281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Enzymes Decrease the Activation Energy</a:t>
            </a:r>
          </a:p>
        </p:txBody>
      </p:sp>
      <p:pic>
        <p:nvPicPr>
          <p:cNvPr id="7170" name="Picture 2" descr="A graph shows the free energy required by catalyzed and uncatalyzed reactions. The horizontal axis is labeled as reaction progress and has an increasing scale. The vertical axis is labeled as free energy and has an increasing scale. Two horizontal dashed lines are drawn across the graph. The lower dashed line, which is in the bottom quarter of the graph, is labeled as product and the upper dashed line, which is above the midpoint, is labeled as substrate. Two curves are shown in the graph. A concave upwards curve for uncatalyzed reaction starts from the substrate line, increases gradually, attains a peak labeled as transition state, X diesis, decreases with a concave upwards, and ends at the product line. A similar dashed concave upwards curve for catalyzed reaction starts from substrate line, increases gradually, attains a smaller peak which is below the uncatalyzed curve peak, and ends at the point of intersection between uncatalyzed curve and substrate line. The height between substrate line and uncatalyzed reaction peak is labeled as delta G diesis (uncatalyzed) and the height between substrate line and catalyzed reaction peak is labeled as delta G diesis (catalyzed). The height between substrate line and product line is labeled as delta G for the reactio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603536" y="1521823"/>
            <a:ext cx="7936929" cy="4924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110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010"/>
            <a:ext cx="8229600" cy="1340257"/>
          </a:xfrm>
        </p:spPr>
        <p:txBody>
          <a:bodyPr>
            <a:noAutofit/>
          </a:bodyPr>
          <a:lstStyle/>
          <a:p>
            <a:r>
              <a:rPr lang="en-US" sz="3200" dirty="0">
                <a:solidFill>
                  <a:srgbClr val="843C0C"/>
                </a:solidFill>
                <a:latin typeface="Arial" pitchFamily="34" charset="0"/>
                <a:cs typeface="Arial" pitchFamily="34" charset="0"/>
              </a:rPr>
              <a:t>Reaction Velocity Versus Substrate Concentration in an Enzyme-catalyzed Reaction</a:t>
            </a:r>
          </a:p>
        </p:txBody>
      </p:sp>
      <p:pic>
        <p:nvPicPr>
          <p:cNvPr id="8194" name="Picture 2" descr="A line graph plots the relation between substrate concentration and reaction velocity. The horizontal axis is labeled as substrate concentration and has an increasing scale. The vertical axis is labeled as reaction velocity and has an increasing scale. A horizontal dashed line, labeled as maximal velocity, is drawn across the graph, near the top on the vertical axis. A curve starts from the origin, increases gradually, and ends below the maximal velocity lin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90434" y="1864448"/>
            <a:ext cx="5963133" cy="4648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906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308"/>
            <a:ext cx="8229600" cy="1353660"/>
          </a:xfrm>
        </p:spPr>
        <p:txBody>
          <a:bodyPr>
            <a:noAutofit/>
          </a:bodyPr>
          <a:lstStyle/>
          <a:p>
            <a:r>
              <a:rPr lang="en-US" dirty="0">
                <a:solidFill>
                  <a:srgbClr val="843C0C"/>
                </a:solidFill>
                <a:latin typeface="Arial" pitchFamily="34" charset="0"/>
                <a:cs typeface="Arial" pitchFamily="34" charset="0"/>
              </a:rPr>
              <a:t>The Active Sites of Enzymes have Some Common Features</a:t>
            </a:r>
          </a:p>
        </p:txBody>
      </p:sp>
      <p:sp>
        <p:nvSpPr>
          <p:cNvPr id="3" name="Content Placeholder 2"/>
          <p:cNvSpPr>
            <a:spLocks noGrp="1"/>
          </p:cNvSpPr>
          <p:nvPr>
            <p:ph idx="1"/>
          </p:nvPr>
        </p:nvSpPr>
        <p:spPr>
          <a:xfrm>
            <a:off x="457200" y="1600200"/>
            <a:ext cx="8229600" cy="4658710"/>
          </a:xfrm>
        </p:spPr>
        <p:txBody>
          <a:bodyPr>
            <a:noAutofit/>
          </a:bodyPr>
          <a:lstStyle/>
          <a:p>
            <a:pPr marL="457200" indent="-457200">
              <a:spcBef>
                <a:spcPts val="624"/>
              </a:spcBef>
              <a:spcAft>
                <a:spcPts val="1200"/>
              </a:spcAft>
              <a:buFont typeface="+mj-lt"/>
              <a:buAutoNum type="arabicPeriod"/>
            </a:pPr>
            <a:r>
              <a:rPr lang="en-US" sz="2400" dirty="0"/>
              <a:t>The active site is a three-dimensional cleft or crevice created by amino acids from different parts of the primary structure.</a:t>
            </a:r>
          </a:p>
          <a:p>
            <a:pPr marL="457200" indent="-457200">
              <a:spcBef>
                <a:spcPts val="624"/>
              </a:spcBef>
              <a:spcAft>
                <a:spcPts val="1200"/>
              </a:spcAft>
              <a:buFont typeface="+mj-lt"/>
              <a:buAutoNum type="arabicPeriod"/>
            </a:pPr>
            <a:r>
              <a:rPr lang="en-US" sz="2400" dirty="0"/>
              <a:t>The active site constitutes a small portion of the enzyme volume.</a:t>
            </a:r>
          </a:p>
          <a:p>
            <a:pPr marL="457200" indent="-457200">
              <a:spcBef>
                <a:spcPts val="624"/>
              </a:spcBef>
              <a:spcAft>
                <a:spcPts val="1200"/>
              </a:spcAft>
              <a:buFont typeface="+mj-lt"/>
              <a:buAutoNum type="arabicPeriod"/>
            </a:pPr>
            <a:r>
              <a:rPr lang="en-US" sz="2400" dirty="0"/>
              <a:t>Active sites create unique microenvironments.</a:t>
            </a:r>
          </a:p>
          <a:p>
            <a:pPr marL="457200" indent="-457200">
              <a:spcBef>
                <a:spcPts val="624"/>
              </a:spcBef>
              <a:spcAft>
                <a:spcPts val="1200"/>
              </a:spcAft>
              <a:buFont typeface="+mj-lt"/>
              <a:buAutoNum type="arabicPeriod"/>
            </a:pPr>
            <a:r>
              <a:rPr lang="en-US" sz="2400" dirty="0"/>
              <a:t>The interaction of the enzyme and substrate at the active site involves multiple weak interactions.</a:t>
            </a:r>
          </a:p>
          <a:p>
            <a:pPr marL="457200" indent="-457200">
              <a:spcBef>
                <a:spcPts val="624"/>
              </a:spcBef>
              <a:spcAft>
                <a:spcPts val="1200"/>
              </a:spcAft>
              <a:buFont typeface="+mj-lt"/>
              <a:buAutoNum type="arabicPeriod"/>
            </a:pPr>
            <a:r>
              <a:rPr lang="en-US" sz="2400" dirty="0"/>
              <a:t>Enzyme specificity depends on the molecular architecture at the active site.</a:t>
            </a:r>
          </a:p>
        </p:txBody>
      </p:sp>
    </p:spTree>
    <p:extLst>
      <p:ext uri="{BB962C8B-B14F-4D97-AF65-F5344CB8AC3E}">
        <p14:creationId xmlns:p14="http://schemas.microsoft.com/office/powerpoint/2010/main" val="1054074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010"/>
            <a:ext cx="8229600" cy="1340257"/>
          </a:xfrm>
        </p:spPr>
        <p:txBody>
          <a:bodyPr>
            <a:noAutofit/>
          </a:bodyPr>
          <a:lstStyle/>
          <a:p>
            <a:r>
              <a:rPr lang="en-US" dirty="0">
                <a:solidFill>
                  <a:srgbClr val="843C0C"/>
                </a:solidFill>
                <a:latin typeface="Arial" pitchFamily="34" charset="0"/>
                <a:cs typeface="Arial" pitchFamily="34" charset="0"/>
              </a:rPr>
              <a:t>Active Sites May Include Distant Residues</a:t>
            </a:r>
          </a:p>
        </p:txBody>
      </p:sp>
      <p:pic>
        <p:nvPicPr>
          <p:cNvPr id="10242" name="Picture 2" descr="A ribbon diagram of lysozyme and its schematic representation are shown. The schematic representation shows a horizontal bar with an N terminus on the left and a C terminus on the right side. The positions of the first and last amino acid in the chain are labeled as 1 and 129, respectively and active sites are shown as vertical bands and their positions are indicated on the strip as 35, 52, 62, 63, 101, and 108."/>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964305" y="1801261"/>
            <a:ext cx="7215391" cy="4712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277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010"/>
            <a:ext cx="8229600" cy="1340257"/>
          </a:xfrm>
        </p:spPr>
        <p:txBody>
          <a:bodyPr>
            <a:noAutofit/>
          </a:bodyPr>
          <a:lstStyle/>
          <a:p>
            <a:r>
              <a:rPr lang="en-US" dirty="0">
                <a:solidFill>
                  <a:srgbClr val="843C0C"/>
                </a:solidFill>
                <a:latin typeface="Arial" pitchFamily="34" charset="0"/>
                <a:cs typeface="Arial" pitchFamily="34" charset="0"/>
              </a:rPr>
              <a:t>Enzymes Do Not Interact with Their Substrates Like a Lock and Key</a:t>
            </a:r>
          </a:p>
        </p:txBody>
      </p:sp>
      <p:pic>
        <p:nvPicPr>
          <p:cNvPr id="12290" name="Picture 2" descr="A diagram illustrates the lock-and-key mechanism of enzyme-substrate binding. An enzyme is shown with three active sites labeled as a, b, and c. A substrate is shown having a shape complementary to the active site of enzyme. On the right, the substrate is shown forming a complex with enzyme and it is labeled as ES complex."/>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1946964"/>
            <a:ext cx="8113106" cy="4277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705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010"/>
            <a:ext cx="8229600" cy="1340257"/>
          </a:xfrm>
        </p:spPr>
        <p:txBody>
          <a:bodyPr>
            <a:noAutofit/>
          </a:bodyPr>
          <a:lstStyle/>
          <a:p>
            <a:r>
              <a:rPr lang="en-US" sz="3200" dirty="0">
                <a:solidFill>
                  <a:srgbClr val="843C0C"/>
                </a:solidFill>
                <a:latin typeface="Arial" pitchFamily="34" charset="0"/>
                <a:cs typeface="Arial" pitchFamily="34" charset="0"/>
              </a:rPr>
              <a:t>The Enzyme Changes Shape Upon Substrate Binding, a Phenomenon Called Induced Fit</a:t>
            </a:r>
          </a:p>
        </p:txBody>
      </p:sp>
      <p:pic>
        <p:nvPicPr>
          <p:cNvPr id="13314" name="Picture 2" descr="A diagram illustrates the induced-fit mechanism of enzyme-substrate binding. An enzyme is shown with three active sites labeled as a, b, and c. A substrate is shown having a shape non-complementary to the active site of enzyme. The substrate is shown forming a complex with enzyme, which fits into its active site with a change in the enzyme active site shape to form the ES complex."/>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2228027"/>
            <a:ext cx="8113106" cy="39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977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457200" y="274638"/>
            <a:ext cx="8229600" cy="639762"/>
          </a:xfrm>
        </p:spPr>
        <p:txBody>
          <a:bodyPr>
            <a:noAutofit/>
          </a:bodyPr>
          <a:lstStyle/>
          <a:p>
            <a:pPr eaLnBrk="1" hangingPunct="1">
              <a:defRPr/>
            </a:pPr>
            <a:r>
              <a:rPr lang="en-US" dirty="0">
                <a:solidFill>
                  <a:srgbClr val="843C0C"/>
                </a:solidFill>
              </a:rPr>
              <a:t>Recognition (Binding)</a:t>
            </a:r>
          </a:p>
        </p:txBody>
      </p:sp>
      <p:sp>
        <p:nvSpPr>
          <p:cNvPr id="195587" name="Text Box 3"/>
          <p:cNvSpPr txBox="1">
            <a:spLocks noChangeArrowheads="1"/>
          </p:cNvSpPr>
          <p:nvPr/>
        </p:nvSpPr>
        <p:spPr bwMode="auto">
          <a:xfrm>
            <a:off x="381000" y="1905000"/>
            <a:ext cx="8229600" cy="33547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defRPr>
                <a:solidFill>
                  <a:schemeClr val="tx1"/>
                </a:solidFill>
                <a:latin typeface="Arial" charset="0"/>
                <a:ea typeface="ＭＳ Ｐゴシック" charset="0"/>
                <a:cs typeface="Arial" charset="0"/>
              </a:defRPr>
            </a:lvl1pPr>
            <a:lvl2pPr marL="800100" indent="-342900">
              <a:defRPr>
                <a:solidFill>
                  <a:schemeClr val="tx1"/>
                </a:solidFill>
                <a:latin typeface="Arial" charset="0"/>
                <a:ea typeface="Arial" charset="0"/>
                <a:cs typeface="Arial" charset="0"/>
              </a:defRPr>
            </a:lvl2pPr>
            <a:lvl3pPr marL="1257300" indent="-342900">
              <a:defRPr>
                <a:solidFill>
                  <a:schemeClr val="tx1"/>
                </a:solidFill>
                <a:latin typeface="Arial" charset="0"/>
                <a:ea typeface="Arial" charset="0"/>
                <a:cs typeface="Arial" charset="0"/>
              </a:defRPr>
            </a:lvl3pPr>
            <a:lvl4pPr marL="1714500" indent="-342900">
              <a:defRPr>
                <a:solidFill>
                  <a:schemeClr val="tx1"/>
                </a:solidFill>
                <a:latin typeface="Arial" charset="0"/>
                <a:ea typeface="Arial" charset="0"/>
                <a:cs typeface="Arial" charset="0"/>
              </a:defRPr>
            </a:lvl4pPr>
            <a:lvl5pPr marL="2171700" indent="-342900">
              <a:defRPr>
                <a:solidFill>
                  <a:schemeClr val="tx1"/>
                </a:solidFill>
                <a:latin typeface="Arial" charset="0"/>
                <a:ea typeface="Arial" charset="0"/>
                <a:cs typeface="Arial" charset="0"/>
              </a:defRPr>
            </a:lvl5pPr>
            <a:lvl6pPr marL="2628900" indent="-342900" fontAlgn="base">
              <a:spcBef>
                <a:spcPct val="0"/>
              </a:spcBef>
              <a:spcAft>
                <a:spcPct val="0"/>
              </a:spcAft>
              <a:defRPr>
                <a:solidFill>
                  <a:schemeClr val="tx1"/>
                </a:solidFill>
                <a:latin typeface="Arial" charset="0"/>
                <a:ea typeface="Arial" charset="0"/>
                <a:cs typeface="Arial" charset="0"/>
              </a:defRPr>
            </a:lvl6pPr>
            <a:lvl7pPr marL="3086100" indent="-342900" fontAlgn="base">
              <a:spcBef>
                <a:spcPct val="0"/>
              </a:spcBef>
              <a:spcAft>
                <a:spcPct val="0"/>
              </a:spcAft>
              <a:defRPr>
                <a:solidFill>
                  <a:schemeClr val="tx1"/>
                </a:solidFill>
                <a:latin typeface="Arial" charset="0"/>
                <a:ea typeface="Arial" charset="0"/>
                <a:cs typeface="Arial" charset="0"/>
              </a:defRPr>
            </a:lvl7pPr>
            <a:lvl8pPr marL="3543300" indent="-342900" fontAlgn="base">
              <a:spcBef>
                <a:spcPct val="0"/>
              </a:spcBef>
              <a:spcAft>
                <a:spcPct val="0"/>
              </a:spcAft>
              <a:defRPr>
                <a:solidFill>
                  <a:schemeClr val="tx1"/>
                </a:solidFill>
                <a:latin typeface="Arial" charset="0"/>
                <a:ea typeface="Arial" charset="0"/>
                <a:cs typeface="Arial" charset="0"/>
              </a:defRPr>
            </a:lvl8pPr>
            <a:lvl9pPr marL="4000500" indent="-342900" fontAlgn="base">
              <a:spcBef>
                <a:spcPct val="0"/>
              </a:spcBef>
              <a:spcAft>
                <a:spcPct val="0"/>
              </a:spcAft>
              <a:defRPr>
                <a:solidFill>
                  <a:schemeClr val="tx1"/>
                </a:solidFill>
                <a:latin typeface="Arial" charset="0"/>
                <a:ea typeface="Arial" charset="0"/>
                <a:cs typeface="Arial" charset="0"/>
              </a:defRPr>
            </a:lvl9pPr>
          </a:lstStyle>
          <a:p>
            <a:pPr>
              <a:spcBef>
                <a:spcPct val="50000"/>
              </a:spcBef>
              <a:buFont typeface="Arial" charset="0"/>
              <a:buNone/>
              <a:defRPr/>
            </a:pPr>
            <a:r>
              <a:rPr lang="en-US" sz="2400" b="1" u="sng" dirty="0"/>
              <a:t>All</a:t>
            </a:r>
            <a:r>
              <a:rPr lang="en-US" sz="2400" dirty="0"/>
              <a:t> protein molecules function via binding other molecules</a:t>
            </a:r>
          </a:p>
          <a:p>
            <a:pPr>
              <a:spcBef>
                <a:spcPct val="50000"/>
              </a:spcBef>
              <a:buFont typeface="Arial" charset="0"/>
              <a:buChar char="•"/>
              <a:defRPr/>
            </a:pPr>
            <a:r>
              <a:rPr lang="en-US" sz="2200" dirty="0"/>
              <a:t>May be other macromolecules or </a:t>
            </a:r>
            <a:r>
              <a:rPr lang="en-US" sz="2200" b="1" u="sng" dirty="0"/>
              <a:t>ligands</a:t>
            </a:r>
            <a:endParaRPr lang="en-US" sz="2200" dirty="0"/>
          </a:p>
          <a:p>
            <a:pPr>
              <a:spcBef>
                <a:spcPct val="50000"/>
              </a:spcBef>
              <a:buFont typeface="Arial" charset="0"/>
              <a:buNone/>
              <a:defRPr/>
            </a:pPr>
            <a:r>
              <a:rPr lang="en-US" sz="2200" dirty="0"/>
              <a:t>Binding involves the </a:t>
            </a:r>
            <a:r>
              <a:rPr lang="en-US" sz="2200" dirty="0" err="1"/>
              <a:t>noncovalent</a:t>
            </a:r>
            <a:r>
              <a:rPr lang="en-US" sz="2200" dirty="0"/>
              <a:t> interaction of the protein and the target</a:t>
            </a:r>
          </a:p>
          <a:p>
            <a:pPr>
              <a:spcBef>
                <a:spcPct val="50000"/>
              </a:spcBef>
              <a:buFont typeface="Arial" charset="0"/>
              <a:buChar char="•"/>
              <a:defRPr/>
            </a:pPr>
            <a:r>
              <a:rPr lang="en-US" sz="1800" b="1" u="sng" dirty="0"/>
              <a:t>VDW</a:t>
            </a:r>
            <a:r>
              <a:rPr lang="en-US" sz="1800" dirty="0"/>
              <a:t> interactions:  Hydrophobic and London Forces (&lt;- Interactions that occur at limit of the Van der Waals radius only)</a:t>
            </a:r>
          </a:p>
          <a:p>
            <a:pPr>
              <a:spcBef>
                <a:spcPct val="50000"/>
              </a:spcBef>
              <a:buFont typeface="Arial" charset="0"/>
              <a:buNone/>
              <a:defRPr/>
            </a:pPr>
            <a:r>
              <a:rPr lang="en-US" sz="2200" b="1" u="sng" dirty="0"/>
              <a:t>Specificity of Binding</a:t>
            </a:r>
            <a:r>
              <a:rPr lang="en-US" sz="2200" dirty="0"/>
              <a:t> relies upon the </a:t>
            </a:r>
            <a:r>
              <a:rPr lang="en-US" sz="2200" b="1" u="sng" dirty="0"/>
              <a:t>complementarity of shape and character</a:t>
            </a:r>
            <a:r>
              <a:rPr lang="en-US" sz="2200" dirty="0"/>
              <a:t> of the protein/ligand complex</a:t>
            </a:r>
            <a:endParaRPr lang="en-US" sz="1800" b="1" u="sng" dirty="0"/>
          </a:p>
        </p:txBody>
      </p:sp>
    </p:spTree>
    <p:extLst>
      <p:ext uri="{BB962C8B-B14F-4D97-AF65-F5344CB8AC3E}">
        <p14:creationId xmlns:p14="http://schemas.microsoft.com/office/powerpoint/2010/main" val="1865312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5" name="Text Box 9"/>
          <p:cNvSpPr txBox="1">
            <a:spLocks noChangeArrowheads="1"/>
          </p:cNvSpPr>
          <p:nvPr/>
        </p:nvSpPr>
        <p:spPr bwMode="auto">
          <a:xfrm>
            <a:off x="990600" y="228600"/>
            <a:ext cx="7543800"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600" b="1" dirty="0">
                <a:solidFill>
                  <a:srgbClr val="843C0C"/>
                </a:solidFill>
                <a:cs typeface="Arial" charset="0"/>
              </a:rPr>
              <a:t>Microenvironments</a:t>
            </a:r>
          </a:p>
        </p:txBody>
      </p:sp>
      <p:sp>
        <p:nvSpPr>
          <p:cNvPr id="198666" name="Text Box 10"/>
          <p:cNvSpPr txBox="1">
            <a:spLocks noChangeArrowheads="1"/>
          </p:cNvSpPr>
          <p:nvPr/>
        </p:nvSpPr>
        <p:spPr bwMode="auto">
          <a:xfrm>
            <a:off x="457200" y="1676400"/>
            <a:ext cx="8382000" cy="37856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cs typeface="Arial" charset="0"/>
              </a:rPr>
              <a:t>A </a:t>
            </a:r>
            <a:r>
              <a:rPr lang="en-US" sz="2400" b="1" dirty="0">
                <a:cs typeface="Arial" charset="0"/>
              </a:rPr>
              <a:t>binding site</a:t>
            </a:r>
            <a:r>
              <a:rPr lang="en-US" sz="2400" dirty="0">
                <a:cs typeface="Arial" charset="0"/>
              </a:rPr>
              <a:t> must provide complementarity for a ligand</a:t>
            </a:r>
          </a:p>
          <a:p>
            <a:pPr>
              <a:spcBef>
                <a:spcPct val="50000"/>
              </a:spcBef>
              <a:defRPr/>
            </a:pPr>
            <a:endParaRPr lang="en-US" sz="2400" dirty="0">
              <a:cs typeface="Arial" charset="0"/>
            </a:endParaRPr>
          </a:p>
          <a:p>
            <a:pPr>
              <a:spcBef>
                <a:spcPct val="50000"/>
              </a:spcBef>
              <a:defRPr/>
            </a:pPr>
            <a:r>
              <a:rPr lang="en-US" sz="2400" dirty="0">
                <a:cs typeface="Arial" charset="0"/>
              </a:rPr>
              <a:t>An </a:t>
            </a:r>
            <a:r>
              <a:rPr lang="en-US" sz="2400" b="1" dirty="0">
                <a:cs typeface="Arial" charset="0"/>
              </a:rPr>
              <a:t>active site</a:t>
            </a:r>
            <a:r>
              <a:rPr lang="en-US" sz="2400" dirty="0">
                <a:cs typeface="Arial" charset="0"/>
              </a:rPr>
              <a:t> must contain catalytically important chemical groups in a specific state AS WELL AS a binding site that can accommodate the transition state</a:t>
            </a:r>
          </a:p>
          <a:p>
            <a:pPr>
              <a:spcBef>
                <a:spcPct val="50000"/>
              </a:spcBef>
              <a:defRPr/>
            </a:pPr>
            <a:endParaRPr lang="en-US" sz="2400" dirty="0">
              <a:cs typeface="Arial" charset="0"/>
            </a:endParaRPr>
          </a:p>
          <a:p>
            <a:pPr>
              <a:spcBef>
                <a:spcPct val="50000"/>
              </a:spcBef>
              <a:defRPr/>
            </a:pPr>
            <a:r>
              <a:rPr lang="en-US" sz="2400" dirty="0">
                <a:cs typeface="Arial" charset="0"/>
              </a:rPr>
              <a:t>The </a:t>
            </a:r>
            <a:r>
              <a:rPr lang="en-US" sz="2400" b="1" dirty="0">
                <a:cs typeface="Arial" charset="0"/>
              </a:rPr>
              <a:t>microenvironment</a:t>
            </a:r>
            <a:r>
              <a:rPr lang="en-US" sz="2400" dirty="0">
                <a:cs typeface="Arial" charset="0"/>
              </a:rPr>
              <a:t> of each ensures ligand complementarity or chemical readiness</a:t>
            </a:r>
          </a:p>
        </p:txBody>
      </p:sp>
    </p:spTree>
    <p:extLst>
      <p:ext uri="{BB962C8B-B14F-4D97-AF65-F5344CB8AC3E}">
        <p14:creationId xmlns:p14="http://schemas.microsoft.com/office/powerpoint/2010/main" val="1449958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ext Box 2"/>
          <p:cNvSpPr txBox="1">
            <a:spLocks noChangeArrowheads="1"/>
          </p:cNvSpPr>
          <p:nvPr/>
        </p:nvSpPr>
        <p:spPr bwMode="auto">
          <a:xfrm>
            <a:off x="304799" y="228600"/>
            <a:ext cx="8454887"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defRPr/>
            </a:pPr>
            <a:r>
              <a:rPr lang="en-US" sz="3600" b="1" dirty="0">
                <a:solidFill>
                  <a:srgbClr val="843C0C"/>
                </a:solidFill>
                <a:latin typeface="Arial" panose="020B0604020202020204" pitchFamily="34" charset="0"/>
                <a:cs typeface="Arial" panose="020B0604020202020204" pitchFamily="34" charset="0"/>
              </a:rPr>
              <a:t>Microenvironments:  Binding Sites</a:t>
            </a:r>
          </a:p>
        </p:txBody>
      </p:sp>
      <p:sp>
        <p:nvSpPr>
          <p:cNvPr id="199683" name="Text Box 3"/>
          <p:cNvSpPr txBox="1">
            <a:spLocks noChangeArrowheads="1"/>
          </p:cNvSpPr>
          <p:nvPr/>
        </p:nvSpPr>
        <p:spPr bwMode="auto">
          <a:xfrm>
            <a:off x="381000" y="1524000"/>
            <a:ext cx="8229600" cy="34163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cs typeface="Arial" charset="0"/>
              </a:rPr>
              <a:t>The binding site may be a cleft or groove on the surface of the protein</a:t>
            </a:r>
          </a:p>
          <a:p>
            <a:pPr>
              <a:spcBef>
                <a:spcPct val="50000"/>
              </a:spcBef>
              <a:buFontTx/>
              <a:buChar char="•"/>
              <a:defRPr/>
            </a:pPr>
            <a:r>
              <a:rPr lang="en-US" sz="2400" dirty="0">
                <a:cs typeface="Arial" charset="0"/>
              </a:rPr>
              <a:t>Formed as a result of the overall fold</a:t>
            </a:r>
          </a:p>
          <a:p>
            <a:pPr>
              <a:spcBef>
                <a:spcPct val="50000"/>
              </a:spcBef>
              <a:buFontTx/>
              <a:buChar char="•"/>
              <a:defRPr/>
            </a:pPr>
            <a:r>
              <a:rPr lang="en-US" sz="2400" dirty="0">
                <a:cs typeface="Arial" charset="0"/>
              </a:rPr>
              <a:t>These sites may have an environment that is very different from the solvent</a:t>
            </a:r>
          </a:p>
          <a:p>
            <a:pPr lvl="1">
              <a:spcBef>
                <a:spcPct val="50000"/>
              </a:spcBef>
              <a:buFontTx/>
              <a:buChar char="•"/>
              <a:defRPr/>
            </a:pPr>
            <a:r>
              <a:rPr lang="en-US" sz="2400" dirty="0">
                <a:cs typeface="Arial" charset="0"/>
              </a:rPr>
              <a:t>Lipid binding</a:t>
            </a:r>
          </a:p>
          <a:p>
            <a:pPr lvl="1">
              <a:spcBef>
                <a:spcPct val="50000"/>
              </a:spcBef>
              <a:buFontTx/>
              <a:buChar char="•"/>
              <a:defRPr/>
            </a:pPr>
            <a:r>
              <a:rPr lang="en-US" sz="2400" dirty="0">
                <a:cs typeface="Arial" charset="0"/>
              </a:rPr>
              <a:t>Charge patches</a:t>
            </a:r>
          </a:p>
        </p:txBody>
      </p:sp>
      <p:pic>
        <p:nvPicPr>
          <p:cNvPr id="2" name="Online Media 1" descr="MAPKK2_LF.mpg">
            <a:hlinkClick r:id="" action="ppaction://media"/>
            <a:extLst>
              <a:ext uri="{FF2B5EF4-FFF2-40B4-BE49-F238E27FC236}">
                <a16:creationId xmlns:a16="http://schemas.microsoft.com/office/drawing/2014/main" id="{D5919652-F8B9-F443-A0D4-DDBD8BD31B0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070100" y="927100"/>
            <a:ext cx="5003800" cy="5003800"/>
          </a:xfrm>
          <a:prstGeom prst="rect">
            <a:avLst/>
          </a:prstGeom>
        </p:spPr>
      </p:pic>
    </p:spTree>
    <p:extLst>
      <p:ext uri="{BB962C8B-B14F-4D97-AF65-F5344CB8AC3E}">
        <p14:creationId xmlns:p14="http://schemas.microsoft.com/office/powerpoint/2010/main" val="312904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996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display="0">
                  <p:stCondLst>
                    <p:cond delay="indefinite"/>
                  </p:stCondLst>
                </p:cTn>
                <p:tgtEl>
                  <p:spTgt spid="2"/>
                </p:tgtEl>
              </p:cMediaNode>
            </p:video>
          </p:childTnLst>
        </p:cTn>
      </p:par>
    </p:tnLst>
    <p:bldLst>
      <p:bldP spid="19968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ext Box 2"/>
          <p:cNvSpPr txBox="1">
            <a:spLocks noChangeArrowheads="1"/>
          </p:cNvSpPr>
          <p:nvPr/>
        </p:nvSpPr>
        <p:spPr bwMode="auto">
          <a:xfrm>
            <a:off x="990600" y="228600"/>
            <a:ext cx="7543800"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600" b="1" dirty="0">
                <a:solidFill>
                  <a:srgbClr val="843C0C"/>
                </a:solidFill>
                <a:latin typeface="Arial" panose="020B0604020202020204" pitchFamily="34" charset="0"/>
                <a:cs typeface="Arial" panose="020B0604020202020204" pitchFamily="34" charset="0"/>
              </a:rPr>
              <a:t>Microenvironments:  Active Sites</a:t>
            </a:r>
          </a:p>
        </p:txBody>
      </p:sp>
      <p:sp>
        <p:nvSpPr>
          <p:cNvPr id="200707" name="Text Box 3"/>
          <p:cNvSpPr txBox="1">
            <a:spLocks noChangeArrowheads="1"/>
          </p:cNvSpPr>
          <p:nvPr/>
        </p:nvSpPr>
        <p:spPr bwMode="auto">
          <a:xfrm>
            <a:off x="381000" y="1143000"/>
            <a:ext cx="8229600" cy="5508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defRPr>
                <a:solidFill>
                  <a:schemeClr val="tx1"/>
                </a:solidFill>
                <a:latin typeface="Arial" charset="0"/>
                <a:ea typeface="ＭＳ Ｐゴシック" charset="0"/>
                <a:cs typeface="Arial" charset="0"/>
              </a:defRPr>
            </a:lvl1pPr>
            <a:lvl2pPr marL="800100" indent="-342900">
              <a:defRPr>
                <a:solidFill>
                  <a:schemeClr val="tx1"/>
                </a:solidFill>
                <a:latin typeface="Arial" charset="0"/>
                <a:ea typeface="Arial" charset="0"/>
                <a:cs typeface="Arial" charset="0"/>
              </a:defRPr>
            </a:lvl2pPr>
            <a:lvl3pPr marL="1257300" indent="-342900">
              <a:defRPr>
                <a:solidFill>
                  <a:schemeClr val="tx1"/>
                </a:solidFill>
                <a:latin typeface="Arial" charset="0"/>
                <a:ea typeface="Arial" charset="0"/>
                <a:cs typeface="Arial" charset="0"/>
              </a:defRPr>
            </a:lvl3pPr>
            <a:lvl4pPr marL="1714500" indent="-342900">
              <a:defRPr>
                <a:solidFill>
                  <a:schemeClr val="tx1"/>
                </a:solidFill>
                <a:latin typeface="Arial" charset="0"/>
                <a:ea typeface="Arial" charset="0"/>
                <a:cs typeface="Arial" charset="0"/>
              </a:defRPr>
            </a:lvl4pPr>
            <a:lvl5pPr marL="2171700" indent="-342900">
              <a:defRPr>
                <a:solidFill>
                  <a:schemeClr val="tx1"/>
                </a:solidFill>
                <a:latin typeface="Arial" charset="0"/>
                <a:ea typeface="Arial" charset="0"/>
                <a:cs typeface="Arial" charset="0"/>
              </a:defRPr>
            </a:lvl5pPr>
            <a:lvl6pPr marL="2628900" indent="-342900" fontAlgn="base">
              <a:spcBef>
                <a:spcPct val="0"/>
              </a:spcBef>
              <a:spcAft>
                <a:spcPct val="0"/>
              </a:spcAft>
              <a:defRPr>
                <a:solidFill>
                  <a:schemeClr val="tx1"/>
                </a:solidFill>
                <a:latin typeface="Arial" charset="0"/>
                <a:ea typeface="Arial" charset="0"/>
                <a:cs typeface="Arial" charset="0"/>
              </a:defRPr>
            </a:lvl6pPr>
            <a:lvl7pPr marL="3086100" indent="-342900" fontAlgn="base">
              <a:spcBef>
                <a:spcPct val="0"/>
              </a:spcBef>
              <a:spcAft>
                <a:spcPct val="0"/>
              </a:spcAft>
              <a:defRPr>
                <a:solidFill>
                  <a:schemeClr val="tx1"/>
                </a:solidFill>
                <a:latin typeface="Arial" charset="0"/>
                <a:ea typeface="Arial" charset="0"/>
                <a:cs typeface="Arial" charset="0"/>
              </a:defRPr>
            </a:lvl7pPr>
            <a:lvl8pPr marL="3543300" indent="-342900" fontAlgn="base">
              <a:spcBef>
                <a:spcPct val="0"/>
              </a:spcBef>
              <a:spcAft>
                <a:spcPct val="0"/>
              </a:spcAft>
              <a:defRPr>
                <a:solidFill>
                  <a:schemeClr val="tx1"/>
                </a:solidFill>
                <a:latin typeface="Arial" charset="0"/>
                <a:ea typeface="Arial" charset="0"/>
                <a:cs typeface="Arial" charset="0"/>
              </a:defRPr>
            </a:lvl8pPr>
            <a:lvl9pPr marL="4000500" indent="-342900" fontAlgn="base">
              <a:spcBef>
                <a:spcPct val="0"/>
              </a:spcBef>
              <a:spcAft>
                <a:spcPct val="0"/>
              </a:spcAft>
              <a:defRPr>
                <a:solidFill>
                  <a:schemeClr val="tx1"/>
                </a:solidFill>
                <a:latin typeface="Arial" charset="0"/>
                <a:ea typeface="Arial" charset="0"/>
                <a:cs typeface="Arial" charset="0"/>
              </a:defRPr>
            </a:lvl9pPr>
          </a:lstStyle>
          <a:p>
            <a:pPr>
              <a:spcBef>
                <a:spcPct val="50000"/>
              </a:spcBef>
              <a:defRPr/>
            </a:pPr>
            <a:r>
              <a:rPr lang="en-US" sz="2200" dirty="0"/>
              <a:t>Most enzymes use </a:t>
            </a:r>
            <a:r>
              <a:rPr lang="en-US" sz="2200" b="1" u="sng" dirty="0"/>
              <a:t>general acid/base catalysis</a:t>
            </a:r>
            <a:r>
              <a:rPr lang="en-US" sz="2200" dirty="0"/>
              <a:t> </a:t>
            </a:r>
          </a:p>
          <a:p>
            <a:pPr>
              <a:spcBef>
                <a:spcPct val="50000"/>
              </a:spcBef>
              <a:buFont typeface="Arial"/>
              <a:buChar char="•"/>
              <a:defRPr/>
            </a:pPr>
            <a:r>
              <a:rPr lang="en-US" sz="2200" dirty="0"/>
              <a:t>Protons are donated or accepted b/w catalytically important side chains and/or water molecules</a:t>
            </a:r>
          </a:p>
          <a:p>
            <a:pPr>
              <a:spcBef>
                <a:spcPct val="50000"/>
              </a:spcBef>
              <a:defRPr/>
            </a:pPr>
            <a:r>
              <a:rPr lang="en-US" sz="2200" dirty="0"/>
              <a:t>Example:  Asp and Lys in an active site</a:t>
            </a:r>
          </a:p>
          <a:p>
            <a:pPr>
              <a:spcBef>
                <a:spcPct val="50000"/>
              </a:spcBef>
              <a:buFont typeface="Arial" charset="0"/>
              <a:buAutoNum type="arabicPeriod"/>
              <a:defRPr/>
            </a:pPr>
            <a:r>
              <a:rPr lang="en-US" sz="2200" dirty="0"/>
              <a:t>Charge state of each at physiological pH?</a:t>
            </a:r>
          </a:p>
          <a:p>
            <a:pPr>
              <a:spcBef>
                <a:spcPct val="50000"/>
              </a:spcBef>
              <a:buFont typeface="Arial"/>
              <a:buChar char="•"/>
              <a:defRPr/>
            </a:pPr>
            <a:r>
              <a:rPr lang="en-US" sz="2200" dirty="0"/>
              <a:t>What should form/happen between them?</a:t>
            </a:r>
          </a:p>
          <a:p>
            <a:pPr marL="0" indent="0">
              <a:spcBef>
                <a:spcPct val="50000"/>
              </a:spcBef>
              <a:defRPr/>
            </a:pPr>
            <a:r>
              <a:rPr lang="en-US" sz="2200" dirty="0"/>
              <a:t>2.  It doesn</a:t>
            </a:r>
            <a:r>
              <a:rPr lang="en-US" sz="2200" dirty="0">
                <a:latin typeface="Arial"/>
              </a:rPr>
              <a:t>’</a:t>
            </a:r>
            <a:r>
              <a:rPr lang="en-US" sz="2200" dirty="0"/>
              <a:t>t, why?</a:t>
            </a:r>
          </a:p>
          <a:p>
            <a:pPr lvl="1">
              <a:spcBef>
                <a:spcPct val="50000"/>
              </a:spcBef>
              <a:buFont typeface="Arial" charset="0"/>
              <a:buChar char="•"/>
              <a:defRPr/>
            </a:pPr>
            <a:r>
              <a:rPr lang="en-US" sz="2200" dirty="0">
                <a:ea typeface="ＭＳ Ｐゴシック" charset="0"/>
              </a:rPr>
              <a:t>Microenvironment!</a:t>
            </a:r>
          </a:p>
          <a:p>
            <a:pPr lvl="1">
              <a:spcBef>
                <a:spcPct val="50000"/>
              </a:spcBef>
              <a:buFont typeface="Arial" charset="0"/>
              <a:buChar char="•"/>
              <a:defRPr/>
            </a:pPr>
            <a:r>
              <a:rPr lang="en-US" sz="2200" dirty="0">
                <a:ea typeface="ＭＳ Ｐゴシック" charset="0"/>
              </a:rPr>
              <a:t>Surrounding residues H-bond or use VDW to pull Lys just far enough away</a:t>
            </a:r>
          </a:p>
          <a:p>
            <a:pPr marL="0" indent="0">
              <a:spcBef>
                <a:spcPct val="50000"/>
              </a:spcBef>
              <a:defRPr/>
            </a:pPr>
            <a:r>
              <a:rPr lang="en-US" sz="2200" dirty="0"/>
              <a:t>3.  When substrate/cofactors bind, active site geometry rearranges to place groups in position</a:t>
            </a:r>
            <a:endParaRPr lang="en-US" sz="2400" dirty="0"/>
          </a:p>
        </p:txBody>
      </p:sp>
    </p:spTree>
    <p:extLst>
      <p:ext uri="{BB962C8B-B14F-4D97-AF65-F5344CB8AC3E}">
        <p14:creationId xmlns:p14="http://schemas.microsoft.com/office/powerpoint/2010/main" val="340673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Ch.8 Outline</a:t>
            </a:r>
          </a:p>
        </p:txBody>
      </p:sp>
      <p:sp>
        <p:nvSpPr>
          <p:cNvPr id="3" name="Content Placeholder 2"/>
          <p:cNvSpPr>
            <a:spLocks noGrp="1"/>
          </p:cNvSpPr>
          <p:nvPr>
            <p:ph idx="1"/>
          </p:nvPr>
        </p:nvSpPr>
        <p:spPr>
          <a:xfrm>
            <a:off x="457200" y="1600200"/>
            <a:ext cx="8229600" cy="4863662"/>
          </a:xfrm>
        </p:spPr>
        <p:txBody>
          <a:bodyPr>
            <a:noAutofit/>
          </a:bodyPr>
          <a:lstStyle/>
          <a:p>
            <a:pPr>
              <a:spcBef>
                <a:spcPts val="624"/>
              </a:spcBef>
              <a:spcAft>
                <a:spcPts val="1200"/>
              </a:spcAft>
            </a:pPr>
            <a:r>
              <a:rPr lang="en-US" sz="2400" b="1" dirty="0">
                <a:latin typeface="Arial" pitchFamily="34" charset="0"/>
                <a:cs typeface="Arial" pitchFamily="34" charset="0"/>
              </a:rPr>
              <a:t>8.1 Enzymes Are Powerful and Highly Specific Catalysts</a:t>
            </a:r>
          </a:p>
          <a:p>
            <a:pPr>
              <a:spcBef>
                <a:spcPts val="624"/>
              </a:spcBef>
              <a:spcAft>
                <a:spcPts val="1200"/>
              </a:spcAft>
            </a:pPr>
            <a:r>
              <a:rPr lang="en-US" sz="2400" b="1" dirty="0">
                <a:latin typeface="Arial" pitchFamily="34" charset="0"/>
                <a:cs typeface="Arial" pitchFamily="34" charset="0"/>
              </a:rPr>
              <a:t>8.2 Gibbs Free Energy Is a Useful Thermodynamic Function for Understanding Enzymes</a:t>
            </a:r>
          </a:p>
          <a:p>
            <a:pPr>
              <a:spcBef>
                <a:spcPts val="624"/>
              </a:spcBef>
              <a:spcAft>
                <a:spcPts val="1200"/>
              </a:spcAft>
            </a:pPr>
            <a:r>
              <a:rPr lang="en-US" sz="2400" b="1" dirty="0">
                <a:latin typeface="Arial" pitchFamily="34" charset="0"/>
                <a:cs typeface="Arial" pitchFamily="34" charset="0"/>
              </a:rPr>
              <a:t>8.3 Enzymes Accelerate Reactions by Facilitating the Formation of the Transition State</a:t>
            </a:r>
          </a:p>
          <a:p>
            <a:pPr>
              <a:spcBef>
                <a:spcPts val="624"/>
              </a:spcBef>
              <a:spcAft>
                <a:spcPts val="1200"/>
              </a:spcAft>
            </a:pPr>
            <a:r>
              <a:rPr lang="en-US" sz="2400" b="1" dirty="0">
                <a:latin typeface="Arial" pitchFamily="34" charset="0"/>
                <a:cs typeface="Arial" pitchFamily="34" charset="0"/>
              </a:rPr>
              <a:t>8.4 The </a:t>
            </a:r>
            <a:r>
              <a:rPr lang="en-US" sz="2400" b="1" dirty="0" err="1">
                <a:latin typeface="Arial" pitchFamily="34" charset="0"/>
                <a:cs typeface="Arial" pitchFamily="34" charset="0"/>
              </a:rPr>
              <a:t>Michaelis</a:t>
            </a:r>
            <a:r>
              <a:rPr lang="en-US" sz="2400" b="1" dirty="0">
                <a:latin typeface="Arial" pitchFamily="34" charset="0"/>
                <a:cs typeface="Arial" pitchFamily="34" charset="0"/>
              </a:rPr>
              <a:t>–</a:t>
            </a:r>
            <a:r>
              <a:rPr lang="en-US" sz="2400" b="1" dirty="0" err="1">
                <a:latin typeface="Arial" pitchFamily="34" charset="0"/>
                <a:cs typeface="Arial" pitchFamily="34" charset="0"/>
              </a:rPr>
              <a:t>Menten</a:t>
            </a:r>
            <a:r>
              <a:rPr lang="en-US" sz="2400" b="1" dirty="0">
                <a:latin typeface="Arial" pitchFamily="34" charset="0"/>
                <a:cs typeface="Arial" pitchFamily="34" charset="0"/>
              </a:rPr>
              <a:t> Model Accounts for the Kinetic Properties of Many Enzymes</a:t>
            </a:r>
          </a:p>
          <a:p>
            <a:pPr>
              <a:spcBef>
                <a:spcPts val="624"/>
              </a:spcBef>
              <a:spcAft>
                <a:spcPts val="1200"/>
              </a:spcAft>
            </a:pPr>
            <a:r>
              <a:rPr lang="en-US" sz="2400" b="1" dirty="0">
                <a:latin typeface="Arial" pitchFamily="34" charset="0"/>
                <a:cs typeface="Arial" pitchFamily="34" charset="0"/>
              </a:rPr>
              <a:t>8.5 Enzymes Can Be Inhibited by Specific Molecules</a:t>
            </a:r>
          </a:p>
        </p:txBody>
      </p:sp>
    </p:spTree>
    <p:extLst>
      <p:ext uri="{BB962C8B-B14F-4D97-AF65-F5344CB8AC3E}">
        <p14:creationId xmlns:p14="http://schemas.microsoft.com/office/powerpoint/2010/main" val="3176666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Group 9"/>
          <p:cNvGrpSpPr>
            <a:grpSpLocks/>
          </p:cNvGrpSpPr>
          <p:nvPr/>
        </p:nvGrpSpPr>
        <p:grpSpPr bwMode="auto">
          <a:xfrm>
            <a:off x="685800" y="533400"/>
            <a:ext cx="7848600" cy="5715000"/>
            <a:chOff x="528" y="336"/>
            <a:chExt cx="4944" cy="3600"/>
          </a:xfrm>
        </p:grpSpPr>
        <p:pic>
          <p:nvPicPr>
            <p:cNvPr id="24579" name="Picture 4" descr="asp_aminotransfer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 y="336"/>
              <a:ext cx="4944" cy="3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0" name="Picture 5" descr="asp_aminotransferase_all"/>
            <p:cNvPicPr>
              <a:picLocks noChangeAspect="1" noChangeArrowheads="1"/>
            </p:cNvPicPr>
            <p:nvPr/>
          </p:nvPicPr>
          <p:blipFill>
            <a:blip r:embed="rId4">
              <a:extLst>
                <a:ext uri="{28A0092B-C50C-407E-A947-70E740481C1C}">
                  <a14:useLocalDpi xmlns:a14="http://schemas.microsoft.com/office/drawing/2010/main" val="0"/>
                </a:ext>
              </a:extLst>
            </a:blip>
            <a:srcRect l="11137" r="6943"/>
            <a:stretch>
              <a:fillRect/>
            </a:stretch>
          </p:blipFill>
          <p:spPr bwMode="auto">
            <a:xfrm>
              <a:off x="4176" y="2784"/>
              <a:ext cx="1296" cy="1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7638" name="Rectangle 6"/>
            <p:cNvSpPr>
              <a:spLocks noChangeArrowheads="1"/>
            </p:cNvSpPr>
            <p:nvPr/>
          </p:nvSpPr>
          <p:spPr bwMode="auto">
            <a:xfrm>
              <a:off x="4656" y="3120"/>
              <a:ext cx="336" cy="288"/>
            </a:xfrm>
            <a:prstGeom prst="rect">
              <a:avLst/>
            </a:prstGeom>
            <a:noFill/>
            <a:ln w="381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solidFill>
                  <a:srgbClr val="000000"/>
                </a:solidFill>
                <a:cs typeface="Arial" charset="0"/>
              </a:endParaRPr>
            </a:p>
          </p:txBody>
        </p:sp>
        <p:sp>
          <p:nvSpPr>
            <p:cNvPr id="197639" name="Rectangle 7"/>
            <p:cNvSpPr>
              <a:spLocks noChangeArrowheads="1"/>
            </p:cNvSpPr>
            <p:nvPr/>
          </p:nvSpPr>
          <p:spPr bwMode="auto">
            <a:xfrm>
              <a:off x="528" y="336"/>
              <a:ext cx="4944" cy="3600"/>
            </a:xfrm>
            <a:prstGeom prst="rect">
              <a:avLst/>
            </a:prstGeom>
            <a:noFill/>
            <a:ln w="381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solidFill>
                  <a:srgbClr val="000000"/>
                </a:solidFill>
                <a:cs typeface="Arial" charset="0"/>
              </a:endParaRPr>
            </a:p>
          </p:txBody>
        </p:sp>
        <p:sp>
          <p:nvSpPr>
            <p:cNvPr id="197640" name="Rectangle 8"/>
            <p:cNvSpPr>
              <a:spLocks noChangeArrowheads="1"/>
            </p:cNvSpPr>
            <p:nvPr/>
          </p:nvSpPr>
          <p:spPr bwMode="auto">
            <a:xfrm>
              <a:off x="4176" y="2784"/>
              <a:ext cx="1296" cy="1152"/>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solidFill>
                  <a:srgbClr val="000000"/>
                </a:solidFill>
                <a:cs typeface="Arial" charset="0"/>
              </a:endParaRPr>
            </a:p>
          </p:txBody>
        </p:sp>
      </p:grpSp>
      <p:sp>
        <p:nvSpPr>
          <p:cNvPr id="197642" name="Text Box 10"/>
          <p:cNvSpPr txBox="1">
            <a:spLocks noChangeArrowheads="1"/>
          </p:cNvSpPr>
          <p:nvPr/>
        </p:nvSpPr>
        <p:spPr bwMode="auto">
          <a:xfrm>
            <a:off x="2514600" y="6324600"/>
            <a:ext cx="41148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200" dirty="0">
                <a:cs typeface="Arial" charset="0"/>
              </a:rPr>
              <a:t>Aspartate aminotransferase</a:t>
            </a:r>
            <a:endParaRPr lang="en-US" sz="1800" dirty="0">
              <a:cs typeface="Arial" charset="0"/>
            </a:endParaRPr>
          </a:p>
        </p:txBody>
      </p:sp>
    </p:spTree>
    <p:extLst>
      <p:ext uri="{BB962C8B-B14F-4D97-AF65-F5344CB8AC3E}">
        <p14:creationId xmlns:p14="http://schemas.microsoft.com/office/powerpoint/2010/main" val="1085257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457200" y="274638"/>
            <a:ext cx="8229600" cy="639762"/>
          </a:xfrm>
        </p:spPr>
        <p:txBody>
          <a:bodyPr>
            <a:noAutofit/>
          </a:bodyPr>
          <a:lstStyle/>
          <a:p>
            <a:pPr eaLnBrk="1" hangingPunct="1">
              <a:defRPr/>
            </a:pPr>
            <a:r>
              <a:rPr lang="en-US" dirty="0">
                <a:solidFill>
                  <a:srgbClr val="843C0C"/>
                </a:solidFill>
                <a:latin typeface="Arial" panose="020B0604020202020204" pitchFamily="34" charset="0"/>
                <a:cs typeface="Arial" panose="020B0604020202020204" pitchFamily="34" charset="0"/>
              </a:rPr>
              <a:t>Microenvironments and Thermodynamics</a:t>
            </a:r>
          </a:p>
        </p:txBody>
      </p:sp>
      <p:sp>
        <p:nvSpPr>
          <p:cNvPr id="203779" name="Text Box 3"/>
          <p:cNvSpPr txBox="1">
            <a:spLocks noChangeArrowheads="1"/>
          </p:cNvSpPr>
          <p:nvPr/>
        </p:nvSpPr>
        <p:spPr bwMode="auto">
          <a:xfrm>
            <a:off x="381000" y="1905000"/>
            <a:ext cx="8229600" cy="37856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defRPr>
                <a:solidFill>
                  <a:schemeClr val="tx1"/>
                </a:solidFill>
                <a:latin typeface="Arial" charset="0"/>
                <a:ea typeface="ＭＳ Ｐゴシック" charset="0"/>
                <a:cs typeface="Arial" charset="0"/>
              </a:defRPr>
            </a:lvl1pPr>
            <a:lvl2pPr marL="800100" indent="-342900">
              <a:defRPr>
                <a:solidFill>
                  <a:schemeClr val="tx1"/>
                </a:solidFill>
                <a:latin typeface="Arial" charset="0"/>
                <a:ea typeface="Arial" charset="0"/>
                <a:cs typeface="Arial" charset="0"/>
              </a:defRPr>
            </a:lvl2pPr>
            <a:lvl3pPr marL="1257300" indent="-342900">
              <a:defRPr>
                <a:solidFill>
                  <a:schemeClr val="tx1"/>
                </a:solidFill>
                <a:latin typeface="Arial" charset="0"/>
                <a:ea typeface="Arial" charset="0"/>
                <a:cs typeface="Arial" charset="0"/>
              </a:defRPr>
            </a:lvl3pPr>
            <a:lvl4pPr marL="1714500" indent="-342900">
              <a:defRPr>
                <a:solidFill>
                  <a:schemeClr val="tx1"/>
                </a:solidFill>
                <a:latin typeface="Arial" charset="0"/>
                <a:ea typeface="Arial" charset="0"/>
                <a:cs typeface="Arial" charset="0"/>
              </a:defRPr>
            </a:lvl4pPr>
            <a:lvl5pPr marL="2171700" indent="-342900">
              <a:defRPr>
                <a:solidFill>
                  <a:schemeClr val="tx1"/>
                </a:solidFill>
                <a:latin typeface="Arial" charset="0"/>
                <a:ea typeface="Arial" charset="0"/>
                <a:cs typeface="Arial" charset="0"/>
              </a:defRPr>
            </a:lvl5pPr>
            <a:lvl6pPr marL="2628900" indent="-342900" fontAlgn="base">
              <a:spcBef>
                <a:spcPct val="0"/>
              </a:spcBef>
              <a:spcAft>
                <a:spcPct val="0"/>
              </a:spcAft>
              <a:defRPr>
                <a:solidFill>
                  <a:schemeClr val="tx1"/>
                </a:solidFill>
                <a:latin typeface="Arial" charset="0"/>
                <a:ea typeface="Arial" charset="0"/>
                <a:cs typeface="Arial" charset="0"/>
              </a:defRPr>
            </a:lvl6pPr>
            <a:lvl7pPr marL="3086100" indent="-342900" fontAlgn="base">
              <a:spcBef>
                <a:spcPct val="0"/>
              </a:spcBef>
              <a:spcAft>
                <a:spcPct val="0"/>
              </a:spcAft>
              <a:defRPr>
                <a:solidFill>
                  <a:schemeClr val="tx1"/>
                </a:solidFill>
                <a:latin typeface="Arial" charset="0"/>
                <a:ea typeface="Arial" charset="0"/>
                <a:cs typeface="Arial" charset="0"/>
              </a:defRPr>
            </a:lvl7pPr>
            <a:lvl8pPr marL="3543300" indent="-342900" fontAlgn="base">
              <a:spcBef>
                <a:spcPct val="0"/>
              </a:spcBef>
              <a:spcAft>
                <a:spcPct val="0"/>
              </a:spcAft>
              <a:defRPr>
                <a:solidFill>
                  <a:schemeClr val="tx1"/>
                </a:solidFill>
                <a:latin typeface="Arial" charset="0"/>
                <a:ea typeface="Arial" charset="0"/>
                <a:cs typeface="Arial" charset="0"/>
              </a:defRPr>
            </a:lvl8pPr>
            <a:lvl9pPr marL="4000500" indent="-342900" fontAlgn="base">
              <a:spcBef>
                <a:spcPct val="0"/>
              </a:spcBef>
              <a:spcAft>
                <a:spcPct val="0"/>
              </a:spcAft>
              <a:defRPr>
                <a:solidFill>
                  <a:schemeClr val="tx1"/>
                </a:solidFill>
                <a:latin typeface="Arial" charset="0"/>
                <a:ea typeface="Arial" charset="0"/>
                <a:cs typeface="Arial" charset="0"/>
              </a:defRPr>
            </a:lvl9pPr>
          </a:lstStyle>
          <a:p>
            <a:pPr>
              <a:spcBef>
                <a:spcPct val="50000"/>
              </a:spcBef>
              <a:buFont typeface="Arial" charset="0"/>
              <a:buNone/>
              <a:defRPr/>
            </a:pPr>
            <a:r>
              <a:rPr lang="en-US" sz="2400" dirty="0"/>
              <a:t>Binding sites must have shape complementarity and have a microenvironment that is substantially different from solvent</a:t>
            </a:r>
          </a:p>
          <a:p>
            <a:pPr>
              <a:spcBef>
                <a:spcPct val="50000"/>
              </a:spcBef>
              <a:buFont typeface="Arial" charset="0"/>
              <a:buNone/>
              <a:defRPr/>
            </a:pPr>
            <a:r>
              <a:rPr lang="en-US" sz="2400" dirty="0"/>
              <a:t>Active sites must manipulate the microenvironment surrounding the chemically relevant moieties</a:t>
            </a:r>
          </a:p>
          <a:p>
            <a:pPr>
              <a:spcBef>
                <a:spcPct val="50000"/>
              </a:spcBef>
              <a:buFont typeface="Arial" charset="0"/>
              <a:buChar char="•"/>
              <a:defRPr/>
            </a:pPr>
            <a:r>
              <a:rPr lang="en-US" sz="2400" dirty="0"/>
              <a:t>Prevent acid/base interactions and salt bridge formation</a:t>
            </a:r>
          </a:p>
          <a:p>
            <a:pPr>
              <a:spcBef>
                <a:spcPct val="50000"/>
              </a:spcBef>
              <a:buFont typeface="Arial" charset="0"/>
              <a:buChar char="•"/>
              <a:defRPr/>
            </a:pPr>
            <a:r>
              <a:rPr lang="en-US" sz="2400" dirty="0"/>
              <a:t>Alter proton affinities</a:t>
            </a:r>
          </a:p>
          <a:p>
            <a:pPr>
              <a:spcBef>
                <a:spcPct val="50000"/>
              </a:spcBef>
              <a:buFont typeface="Arial" charset="0"/>
              <a:buChar char="•"/>
              <a:defRPr/>
            </a:pPr>
            <a:r>
              <a:rPr lang="en-US" sz="2400" dirty="0"/>
              <a:t>Stabilize products / destabilize substrates</a:t>
            </a:r>
          </a:p>
        </p:txBody>
      </p:sp>
    </p:spTree>
    <p:extLst>
      <p:ext uri="{BB962C8B-B14F-4D97-AF65-F5344CB8AC3E}">
        <p14:creationId xmlns:p14="http://schemas.microsoft.com/office/powerpoint/2010/main" val="1100271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457200" y="274638"/>
            <a:ext cx="8229600" cy="639762"/>
          </a:xfrm>
        </p:spPr>
        <p:txBody>
          <a:bodyPr>
            <a:noAutofit/>
          </a:bodyPr>
          <a:lstStyle/>
          <a:p>
            <a:pPr eaLnBrk="1" hangingPunct="1">
              <a:defRPr/>
            </a:pPr>
            <a:r>
              <a:rPr lang="en-US" dirty="0">
                <a:solidFill>
                  <a:srgbClr val="843C0C"/>
                </a:solidFill>
              </a:rPr>
              <a:t>Microenvironments and Thermodynamics</a:t>
            </a:r>
          </a:p>
        </p:txBody>
      </p:sp>
      <p:sp>
        <p:nvSpPr>
          <p:cNvPr id="205827" name="Text Box 3"/>
          <p:cNvSpPr txBox="1">
            <a:spLocks noChangeArrowheads="1"/>
          </p:cNvSpPr>
          <p:nvPr/>
        </p:nvSpPr>
        <p:spPr bwMode="auto">
          <a:xfrm>
            <a:off x="381000" y="1447800"/>
            <a:ext cx="8229600" cy="37856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defRPr>
                <a:solidFill>
                  <a:schemeClr val="tx1"/>
                </a:solidFill>
                <a:latin typeface="Arial" charset="0"/>
                <a:ea typeface="ＭＳ Ｐゴシック" charset="0"/>
                <a:cs typeface="Arial" charset="0"/>
              </a:defRPr>
            </a:lvl1pPr>
            <a:lvl2pPr marL="800100" indent="-342900">
              <a:defRPr>
                <a:solidFill>
                  <a:schemeClr val="tx1"/>
                </a:solidFill>
                <a:latin typeface="Arial" charset="0"/>
                <a:ea typeface="Arial" charset="0"/>
                <a:cs typeface="Arial" charset="0"/>
              </a:defRPr>
            </a:lvl2pPr>
            <a:lvl3pPr marL="1257300" indent="-342900">
              <a:defRPr>
                <a:solidFill>
                  <a:schemeClr val="tx1"/>
                </a:solidFill>
                <a:latin typeface="Arial" charset="0"/>
                <a:ea typeface="Arial" charset="0"/>
                <a:cs typeface="Arial" charset="0"/>
              </a:defRPr>
            </a:lvl3pPr>
            <a:lvl4pPr marL="1714500" indent="-342900">
              <a:defRPr>
                <a:solidFill>
                  <a:schemeClr val="tx1"/>
                </a:solidFill>
                <a:latin typeface="Arial" charset="0"/>
                <a:ea typeface="Arial" charset="0"/>
                <a:cs typeface="Arial" charset="0"/>
              </a:defRPr>
            </a:lvl4pPr>
            <a:lvl5pPr marL="2171700" indent="-342900">
              <a:defRPr>
                <a:solidFill>
                  <a:schemeClr val="tx1"/>
                </a:solidFill>
                <a:latin typeface="Arial" charset="0"/>
                <a:ea typeface="Arial" charset="0"/>
                <a:cs typeface="Arial" charset="0"/>
              </a:defRPr>
            </a:lvl5pPr>
            <a:lvl6pPr marL="2628900" indent="-342900" fontAlgn="base">
              <a:spcBef>
                <a:spcPct val="0"/>
              </a:spcBef>
              <a:spcAft>
                <a:spcPct val="0"/>
              </a:spcAft>
              <a:defRPr>
                <a:solidFill>
                  <a:schemeClr val="tx1"/>
                </a:solidFill>
                <a:latin typeface="Arial" charset="0"/>
                <a:ea typeface="Arial" charset="0"/>
                <a:cs typeface="Arial" charset="0"/>
              </a:defRPr>
            </a:lvl6pPr>
            <a:lvl7pPr marL="3086100" indent="-342900" fontAlgn="base">
              <a:spcBef>
                <a:spcPct val="0"/>
              </a:spcBef>
              <a:spcAft>
                <a:spcPct val="0"/>
              </a:spcAft>
              <a:defRPr>
                <a:solidFill>
                  <a:schemeClr val="tx1"/>
                </a:solidFill>
                <a:latin typeface="Arial" charset="0"/>
                <a:ea typeface="Arial" charset="0"/>
                <a:cs typeface="Arial" charset="0"/>
              </a:defRPr>
            </a:lvl7pPr>
            <a:lvl8pPr marL="3543300" indent="-342900" fontAlgn="base">
              <a:spcBef>
                <a:spcPct val="0"/>
              </a:spcBef>
              <a:spcAft>
                <a:spcPct val="0"/>
              </a:spcAft>
              <a:defRPr>
                <a:solidFill>
                  <a:schemeClr val="tx1"/>
                </a:solidFill>
                <a:latin typeface="Arial" charset="0"/>
                <a:ea typeface="Arial" charset="0"/>
                <a:cs typeface="Arial" charset="0"/>
              </a:defRPr>
            </a:lvl8pPr>
            <a:lvl9pPr marL="4000500" indent="-342900" fontAlgn="base">
              <a:spcBef>
                <a:spcPct val="0"/>
              </a:spcBef>
              <a:spcAft>
                <a:spcPct val="0"/>
              </a:spcAft>
              <a:defRPr>
                <a:solidFill>
                  <a:schemeClr val="tx1"/>
                </a:solidFill>
                <a:latin typeface="Arial" charset="0"/>
                <a:ea typeface="Arial" charset="0"/>
                <a:cs typeface="Arial" charset="0"/>
              </a:defRPr>
            </a:lvl9pPr>
          </a:lstStyle>
          <a:p>
            <a:pPr>
              <a:spcBef>
                <a:spcPct val="50000"/>
              </a:spcBef>
              <a:buFont typeface="Arial" charset="0"/>
              <a:buNone/>
              <a:defRPr/>
            </a:pPr>
            <a:r>
              <a:rPr lang="en-US" sz="2400" dirty="0"/>
              <a:t>Two things to consider:</a:t>
            </a:r>
          </a:p>
          <a:p>
            <a:pPr>
              <a:spcBef>
                <a:spcPct val="50000"/>
              </a:spcBef>
              <a:buFont typeface="Arial" charset="0"/>
              <a:buAutoNum type="arabicPeriod"/>
              <a:defRPr/>
            </a:pPr>
            <a:r>
              <a:rPr lang="en-US" sz="2400" dirty="0"/>
              <a:t>The bunching/crowding of similarly charged residues is a repulsive force and is energetically unfavorable</a:t>
            </a:r>
          </a:p>
          <a:p>
            <a:pPr>
              <a:spcBef>
                <a:spcPct val="50000"/>
              </a:spcBef>
              <a:buFont typeface="Arial" charset="0"/>
              <a:buAutoNum type="arabicPeriod"/>
              <a:defRPr/>
            </a:pPr>
            <a:endParaRPr lang="en-US" sz="2400" dirty="0"/>
          </a:p>
          <a:p>
            <a:pPr>
              <a:spcBef>
                <a:spcPct val="50000"/>
              </a:spcBef>
              <a:buFont typeface="Arial" charset="0"/>
              <a:buAutoNum type="arabicPeriod"/>
              <a:defRPr/>
            </a:pPr>
            <a:endParaRPr lang="en-US" sz="2400" dirty="0"/>
          </a:p>
          <a:p>
            <a:pPr>
              <a:spcBef>
                <a:spcPct val="50000"/>
              </a:spcBef>
              <a:buFont typeface="Arial" charset="0"/>
              <a:buAutoNum type="arabicPeriod"/>
              <a:defRPr/>
            </a:pPr>
            <a:r>
              <a:rPr lang="en-US" sz="2400" dirty="0"/>
              <a:t>Providing an environment that prevents acid/base interactions (pre-binding) or electrostatic interactions introduces strain and is energetically unfavorable</a:t>
            </a:r>
          </a:p>
        </p:txBody>
      </p:sp>
    </p:spTree>
    <p:extLst>
      <p:ext uri="{BB962C8B-B14F-4D97-AF65-F5344CB8AC3E}">
        <p14:creationId xmlns:p14="http://schemas.microsoft.com/office/powerpoint/2010/main" val="4207389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457200" y="274638"/>
            <a:ext cx="8229600" cy="639762"/>
          </a:xfrm>
        </p:spPr>
        <p:txBody>
          <a:bodyPr>
            <a:noAutofit/>
          </a:bodyPr>
          <a:lstStyle/>
          <a:p>
            <a:pPr eaLnBrk="1" hangingPunct="1">
              <a:defRPr/>
            </a:pPr>
            <a:r>
              <a:rPr lang="en-US" dirty="0">
                <a:solidFill>
                  <a:srgbClr val="843C0C"/>
                </a:solidFill>
                <a:latin typeface="Arial" panose="020B0604020202020204" pitchFamily="34" charset="0"/>
                <a:cs typeface="Arial" panose="020B0604020202020204" pitchFamily="34" charset="0"/>
              </a:rPr>
              <a:t>Difference b/w Binding Affinity and Specificity</a:t>
            </a:r>
          </a:p>
        </p:txBody>
      </p:sp>
      <p:sp>
        <p:nvSpPr>
          <p:cNvPr id="223235" name="Text Box 3"/>
          <p:cNvSpPr txBox="1">
            <a:spLocks noChangeArrowheads="1"/>
          </p:cNvSpPr>
          <p:nvPr/>
        </p:nvSpPr>
        <p:spPr bwMode="auto">
          <a:xfrm>
            <a:off x="152400" y="1828800"/>
            <a:ext cx="8839200" cy="3477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200" u="sng" dirty="0">
                <a:cs typeface="Arial" charset="0"/>
              </a:rPr>
              <a:t>Binding affinity</a:t>
            </a:r>
            <a:r>
              <a:rPr lang="en-US" sz="2200" dirty="0">
                <a:cs typeface="Arial" charset="0"/>
              </a:rPr>
              <a:t> is a measure of </a:t>
            </a:r>
            <a:r>
              <a:rPr lang="en-US" sz="2200" u="sng" dirty="0">
                <a:cs typeface="Arial" charset="0"/>
              </a:rPr>
              <a:t>the strength of binding</a:t>
            </a:r>
            <a:endParaRPr lang="en-US" sz="2200" dirty="0">
              <a:cs typeface="Arial" charset="0"/>
            </a:endParaRPr>
          </a:p>
          <a:p>
            <a:pPr>
              <a:spcBef>
                <a:spcPct val="50000"/>
              </a:spcBef>
              <a:buFontTx/>
              <a:buChar char="•"/>
              <a:defRPr/>
            </a:pPr>
            <a:r>
              <a:rPr lang="en-US" sz="2200" dirty="0">
                <a:cs typeface="Arial" charset="0"/>
              </a:rPr>
              <a:t>Depends on VDW interactions </a:t>
            </a:r>
          </a:p>
          <a:p>
            <a:pPr>
              <a:spcBef>
                <a:spcPct val="50000"/>
              </a:spcBef>
              <a:buFontTx/>
              <a:buChar char="•"/>
              <a:defRPr/>
            </a:pPr>
            <a:r>
              <a:rPr lang="en-US" sz="2200" dirty="0">
                <a:cs typeface="Arial" charset="0"/>
              </a:rPr>
              <a:t>Holds ligand for reaction</a:t>
            </a:r>
          </a:p>
          <a:p>
            <a:pPr>
              <a:spcBef>
                <a:spcPct val="50000"/>
              </a:spcBef>
              <a:defRPr/>
            </a:pPr>
            <a:r>
              <a:rPr lang="en-US" sz="2200" u="sng" dirty="0">
                <a:cs typeface="Arial" charset="0"/>
              </a:rPr>
              <a:t>Binding specificity</a:t>
            </a:r>
            <a:r>
              <a:rPr lang="en-US" sz="2200" dirty="0">
                <a:cs typeface="Arial" charset="0"/>
              </a:rPr>
              <a:t> refers to the potential to bind a ligand at all</a:t>
            </a:r>
          </a:p>
          <a:p>
            <a:pPr>
              <a:spcBef>
                <a:spcPct val="50000"/>
              </a:spcBef>
              <a:buFontTx/>
              <a:buChar char="•"/>
              <a:defRPr/>
            </a:pPr>
            <a:r>
              <a:rPr lang="en-US" sz="2200" dirty="0">
                <a:cs typeface="Arial" charset="0"/>
              </a:rPr>
              <a:t>Depends on </a:t>
            </a:r>
            <a:r>
              <a:rPr lang="en-US" sz="2200" u="sng" dirty="0">
                <a:cs typeface="Arial" charset="0"/>
              </a:rPr>
              <a:t>anisotropic forces</a:t>
            </a:r>
            <a:r>
              <a:rPr lang="en-US" sz="2200" dirty="0">
                <a:cs typeface="Arial" charset="0"/>
              </a:rPr>
              <a:t> </a:t>
            </a:r>
            <a:r>
              <a:rPr lang="en-US" sz="1200" dirty="0">
                <a:cs typeface="Arial" charset="0"/>
              </a:rPr>
              <a:t>(Differ in strength depending on direction you measure them)</a:t>
            </a:r>
          </a:p>
          <a:p>
            <a:pPr lvl="1">
              <a:spcBef>
                <a:spcPct val="50000"/>
              </a:spcBef>
              <a:buFontTx/>
              <a:buChar char="•"/>
              <a:defRPr/>
            </a:pPr>
            <a:r>
              <a:rPr lang="en-US" sz="2200" dirty="0">
                <a:cs typeface="Arial" charset="0"/>
              </a:rPr>
              <a:t>Hydrogen bonding</a:t>
            </a:r>
          </a:p>
          <a:p>
            <a:pPr lvl="1">
              <a:spcBef>
                <a:spcPct val="50000"/>
              </a:spcBef>
              <a:buFontTx/>
              <a:buChar char="•"/>
              <a:defRPr/>
            </a:pPr>
            <a:r>
              <a:rPr lang="en-US" sz="2200" dirty="0">
                <a:cs typeface="Arial" charset="0"/>
              </a:rPr>
              <a:t>Serves to guide ligand in binding site with appropriate orientation</a:t>
            </a:r>
            <a:endParaRPr lang="en-US" sz="1800" u="sng" dirty="0">
              <a:cs typeface="Arial" charset="0"/>
            </a:endParaRPr>
          </a:p>
        </p:txBody>
      </p:sp>
    </p:spTree>
    <p:extLst>
      <p:ext uri="{BB962C8B-B14F-4D97-AF65-F5344CB8AC3E}">
        <p14:creationId xmlns:p14="http://schemas.microsoft.com/office/powerpoint/2010/main" val="3656176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457200" y="274638"/>
            <a:ext cx="8229600" cy="639762"/>
          </a:xfrm>
        </p:spPr>
        <p:txBody>
          <a:bodyPr>
            <a:noAutofit/>
          </a:bodyPr>
          <a:lstStyle/>
          <a:p>
            <a:pPr eaLnBrk="1" hangingPunct="1">
              <a:defRPr/>
            </a:pPr>
            <a:r>
              <a:rPr lang="en-US" dirty="0">
                <a:solidFill>
                  <a:srgbClr val="843C0C"/>
                </a:solidFill>
                <a:latin typeface="Arial" panose="020B0604020202020204" pitchFamily="34" charset="0"/>
                <a:cs typeface="Arial" panose="020B0604020202020204" pitchFamily="34" charset="0"/>
              </a:rPr>
              <a:t>Active Site Geometry</a:t>
            </a:r>
          </a:p>
        </p:txBody>
      </p:sp>
      <p:sp>
        <p:nvSpPr>
          <p:cNvPr id="231427" name="Text Box 3"/>
          <p:cNvSpPr txBox="1">
            <a:spLocks noChangeArrowheads="1"/>
          </p:cNvSpPr>
          <p:nvPr/>
        </p:nvSpPr>
        <p:spPr bwMode="auto">
          <a:xfrm>
            <a:off x="381000" y="1752600"/>
            <a:ext cx="8382000" cy="3278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defRPr>
                <a:solidFill>
                  <a:schemeClr val="tx1"/>
                </a:solidFill>
                <a:latin typeface="Arial" charset="0"/>
                <a:ea typeface="ＭＳ Ｐゴシック" charset="0"/>
                <a:cs typeface="Arial" charset="0"/>
              </a:defRPr>
            </a:lvl1pPr>
            <a:lvl2pPr marL="800100" indent="-342900">
              <a:defRPr>
                <a:solidFill>
                  <a:schemeClr val="tx1"/>
                </a:solidFill>
                <a:latin typeface="Arial" charset="0"/>
                <a:ea typeface="Arial" charset="0"/>
                <a:cs typeface="Arial" charset="0"/>
              </a:defRPr>
            </a:lvl2pPr>
            <a:lvl3pPr marL="1257300" indent="-342900">
              <a:defRPr>
                <a:solidFill>
                  <a:schemeClr val="tx1"/>
                </a:solidFill>
                <a:latin typeface="Arial" charset="0"/>
                <a:ea typeface="Arial" charset="0"/>
                <a:cs typeface="Arial" charset="0"/>
              </a:defRPr>
            </a:lvl3pPr>
            <a:lvl4pPr marL="1714500" indent="-342900">
              <a:defRPr>
                <a:solidFill>
                  <a:schemeClr val="tx1"/>
                </a:solidFill>
                <a:latin typeface="Arial" charset="0"/>
                <a:ea typeface="Arial" charset="0"/>
                <a:cs typeface="Arial" charset="0"/>
              </a:defRPr>
            </a:lvl4pPr>
            <a:lvl5pPr marL="2171700" indent="-342900">
              <a:defRPr>
                <a:solidFill>
                  <a:schemeClr val="tx1"/>
                </a:solidFill>
                <a:latin typeface="Arial" charset="0"/>
                <a:ea typeface="Arial" charset="0"/>
                <a:cs typeface="Arial" charset="0"/>
              </a:defRPr>
            </a:lvl5pPr>
            <a:lvl6pPr marL="2628900" indent="-342900" fontAlgn="base">
              <a:spcBef>
                <a:spcPct val="0"/>
              </a:spcBef>
              <a:spcAft>
                <a:spcPct val="0"/>
              </a:spcAft>
              <a:defRPr>
                <a:solidFill>
                  <a:schemeClr val="tx1"/>
                </a:solidFill>
                <a:latin typeface="Arial" charset="0"/>
                <a:ea typeface="Arial" charset="0"/>
                <a:cs typeface="Arial" charset="0"/>
              </a:defRPr>
            </a:lvl6pPr>
            <a:lvl7pPr marL="3086100" indent="-342900" fontAlgn="base">
              <a:spcBef>
                <a:spcPct val="0"/>
              </a:spcBef>
              <a:spcAft>
                <a:spcPct val="0"/>
              </a:spcAft>
              <a:defRPr>
                <a:solidFill>
                  <a:schemeClr val="tx1"/>
                </a:solidFill>
                <a:latin typeface="Arial" charset="0"/>
                <a:ea typeface="Arial" charset="0"/>
                <a:cs typeface="Arial" charset="0"/>
              </a:defRPr>
            </a:lvl7pPr>
            <a:lvl8pPr marL="3543300" indent="-342900" fontAlgn="base">
              <a:spcBef>
                <a:spcPct val="0"/>
              </a:spcBef>
              <a:spcAft>
                <a:spcPct val="0"/>
              </a:spcAft>
              <a:defRPr>
                <a:solidFill>
                  <a:schemeClr val="tx1"/>
                </a:solidFill>
                <a:latin typeface="Arial" charset="0"/>
                <a:ea typeface="Arial" charset="0"/>
                <a:cs typeface="Arial" charset="0"/>
              </a:defRPr>
            </a:lvl8pPr>
            <a:lvl9pPr marL="4000500" indent="-342900" fontAlgn="base">
              <a:spcBef>
                <a:spcPct val="0"/>
              </a:spcBef>
              <a:spcAft>
                <a:spcPct val="0"/>
              </a:spcAft>
              <a:defRPr>
                <a:solidFill>
                  <a:schemeClr val="tx1"/>
                </a:solidFill>
                <a:latin typeface="Arial" charset="0"/>
                <a:ea typeface="Arial" charset="0"/>
                <a:cs typeface="Arial" charset="0"/>
              </a:defRPr>
            </a:lvl9pPr>
          </a:lstStyle>
          <a:p>
            <a:pPr>
              <a:spcBef>
                <a:spcPct val="50000"/>
              </a:spcBef>
              <a:buFont typeface="Arial" charset="0"/>
              <a:buNone/>
              <a:defRPr/>
            </a:pPr>
            <a:r>
              <a:rPr lang="en-US" sz="2200" dirty="0"/>
              <a:t>We can break the active site down into two </a:t>
            </a:r>
            <a:r>
              <a:rPr lang="en-US" sz="2200" b="1" dirty="0" err="1"/>
              <a:t>subsites</a:t>
            </a:r>
            <a:r>
              <a:rPr lang="en-US" sz="2200" dirty="0"/>
              <a:t>:</a:t>
            </a:r>
          </a:p>
          <a:p>
            <a:pPr>
              <a:spcBef>
                <a:spcPct val="50000"/>
              </a:spcBef>
              <a:buFont typeface="Arial" charset="0"/>
              <a:buAutoNum type="arabicPeriod"/>
              <a:defRPr/>
            </a:pPr>
            <a:r>
              <a:rPr lang="en-US" sz="2200" u="sng" dirty="0"/>
              <a:t>Specificity or Binding subsite</a:t>
            </a:r>
            <a:r>
              <a:rPr lang="en-US" sz="2200" dirty="0"/>
              <a:t>:  VDW and Polar interactions hold the substrate</a:t>
            </a:r>
          </a:p>
          <a:p>
            <a:pPr>
              <a:spcBef>
                <a:spcPct val="50000"/>
              </a:spcBef>
              <a:buFont typeface="Arial" charset="0"/>
              <a:buAutoNum type="arabicPeriod"/>
              <a:defRPr/>
            </a:pPr>
            <a:r>
              <a:rPr lang="en-US" sz="2200" u="sng" dirty="0"/>
              <a:t>Reaction </a:t>
            </a:r>
            <a:r>
              <a:rPr lang="en-US" sz="2200" u="sng" dirty="0" err="1"/>
              <a:t>subsite</a:t>
            </a:r>
            <a:r>
              <a:rPr lang="en-US" sz="2200" dirty="0"/>
              <a:t>:  Chemistry is carried out</a:t>
            </a:r>
          </a:p>
          <a:p>
            <a:pPr>
              <a:spcBef>
                <a:spcPct val="50000"/>
              </a:spcBef>
              <a:buFont typeface="Arial" charset="0"/>
              <a:buAutoNum type="arabicPeriod"/>
              <a:defRPr/>
            </a:pPr>
            <a:endParaRPr lang="en-US" sz="2200" dirty="0"/>
          </a:p>
          <a:p>
            <a:pPr>
              <a:spcBef>
                <a:spcPct val="50000"/>
              </a:spcBef>
              <a:buFont typeface="Arial" charset="0"/>
              <a:buNone/>
              <a:defRPr/>
            </a:pPr>
            <a:r>
              <a:rPr lang="en-US" sz="2200" dirty="0"/>
              <a:t>Protein engineering relies upon this splitting of duties</a:t>
            </a:r>
          </a:p>
          <a:p>
            <a:pPr>
              <a:spcBef>
                <a:spcPct val="50000"/>
              </a:spcBef>
              <a:buFont typeface="Arial" charset="0"/>
              <a:buNone/>
              <a:defRPr/>
            </a:pPr>
            <a:r>
              <a:rPr lang="en-US" sz="2200" dirty="0"/>
              <a:t>The specificity can be changed without changing the chemistry</a:t>
            </a:r>
            <a:endParaRPr lang="en-US" sz="1800" b="1" u="sng" dirty="0"/>
          </a:p>
        </p:txBody>
      </p:sp>
    </p:spTree>
    <p:extLst>
      <p:ext uri="{BB962C8B-B14F-4D97-AF65-F5344CB8AC3E}">
        <p14:creationId xmlns:p14="http://schemas.microsoft.com/office/powerpoint/2010/main" val="1281349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457200" y="274638"/>
            <a:ext cx="8229600" cy="639762"/>
          </a:xfrm>
        </p:spPr>
        <p:txBody>
          <a:bodyPr>
            <a:noAutofit/>
          </a:bodyPr>
          <a:lstStyle/>
          <a:p>
            <a:pPr eaLnBrk="1" hangingPunct="1">
              <a:defRPr/>
            </a:pPr>
            <a:r>
              <a:rPr lang="en-US" dirty="0">
                <a:solidFill>
                  <a:srgbClr val="843C0C"/>
                </a:solidFill>
                <a:latin typeface="Arial" panose="020B0604020202020204" pitchFamily="34" charset="0"/>
                <a:cs typeface="Arial" panose="020B0604020202020204" pitchFamily="34" charset="0"/>
              </a:rPr>
              <a:t>Qualitatively speaking, How?</a:t>
            </a:r>
          </a:p>
        </p:txBody>
      </p:sp>
      <p:sp>
        <p:nvSpPr>
          <p:cNvPr id="227331" name="Text Box 3"/>
          <p:cNvSpPr txBox="1">
            <a:spLocks noChangeArrowheads="1"/>
          </p:cNvSpPr>
          <p:nvPr/>
        </p:nvSpPr>
        <p:spPr bwMode="auto">
          <a:xfrm>
            <a:off x="609600" y="1676400"/>
            <a:ext cx="8077200" cy="3949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defRPr>
                <a:solidFill>
                  <a:schemeClr val="tx1"/>
                </a:solidFill>
                <a:latin typeface="Arial" charset="0"/>
                <a:ea typeface="ＭＳ Ｐゴシック" charset="0"/>
                <a:cs typeface="Arial" charset="0"/>
              </a:defRPr>
            </a:lvl1pPr>
            <a:lvl2pPr marL="800100" indent="-342900">
              <a:defRPr>
                <a:solidFill>
                  <a:schemeClr val="tx1"/>
                </a:solidFill>
                <a:latin typeface="Arial" charset="0"/>
                <a:ea typeface="Arial" charset="0"/>
                <a:cs typeface="Arial" charset="0"/>
              </a:defRPr>
            </a:lvl2pPr>
            <a:lvl3pPr marL="1257300" indent="-342900">
              <a:defRPr>
                <a:solidFill>
                  <a:schemeClr val="tx1"/>
                </a:solidFill>
                <a:latin typeface="Arial" charset="0"/>
                <a:ea typeface="Arial" charset="0"/>
                <a:cs typeface="Arial" charset="0"/>
              </a:defRPr>
            </a:lvl3pPr>
            <a:lvl4pPr marL="1714500" indent="-342900">
              <a:defRPr>
                <a:solidFill>
                  <a:schemeClr val="tx1"/>
                </a:solidFill>
                <a:latin typeface="Arial" charset="0"/>
                <a:ea typeface="Arial" charset="0"/>
                <a:cs typeface="Arial" charset="0"/>
              </a:defRPr>
            </a:lvl4pPr>
            <a:lvl5pPr marL="2171700" indent="-342900">
              <a:defRPr>
                <a:solidFill>
                  <a:schemeClr val="tx1"/>
                </a:solidFill>
                <a:latin typeface="Arial" charset="0"/>
                <a:ea typeface="Arial" charset="0"/>
                <a:cs typeface="Arial" charset="0"/>
              </a:defRPr>
            </a:lvl5pPr>
            <a:lvl6pPr marL="2628900" indent="-342900" fontAlgn="base">
              <a:spcBef>
                <a:spcPct val="0"/>
              </a:spcBef>
              <a:spcAft>
                <a:spcPct val="0"/>
              </a:spcAft>
              <a:defRPr>
                <a:solidFill>
                  <a:schemeClr val="tx1"/>
                </a:solidFill>
                <a:latin typeface="Arial" charset="0"/>
                <a:ea typeface="Arial" charset="0"/>
                <a:cs typeface="Arial" charset="0"/>
              </a:defRPr>
            </a:lvl6pPr>
            <a:lvl7pPr marL="3086100" indent="-342900" fontAlgn="base">
              <a:spcBef>
                <a:spcPct val="0"/>
              </a:spcBef>
              <a:spcAft>
                <a:spcPct val="0"/>
              </a:spcAft>
              <a:defRPr>
                <a:solidFill>
                  <a:schemeClr val="tx1"/>
                </a:solidFill>
                <a:latin typeface="Arial" charset="0"/>
                <a:ea typeface="Arial" charset="0"/>
                <a:cs typeface="Arial" charset="0"/>
              </a:defRPr>
            </a:lvl7pPr>
            <a:lvl8pPr marL="3543300" indent="-342900" fontAlgn="base">
              <a:spcBef>
                <a:spcPct val="0"/>
              </a:spcBef>
              <a:spcAft>
                <a:spcPct val="0"/>
              </a:spcAft>
              <a:defRPr>
                <a:solidFill>
                  <a:schemeClr val="tx1"/>
                </a:solidFill>
                <a:latin typeface="Arial" charset="0"/>
                <a:ea typeface="Arial" charset="0"/>
                <a:cs typeface="Arial" charset="0"/>
              </a:defRPr>
            </a:lvl8pPr>
            <a:lvl9pPr marL="4000500" indent="-342900" fontAlgn="base">
              <a:spcBef>
                <a:spcPct val="0"/>
              </a:spcBef>
              <a:spcAft>
                <a:spcPct val="0"/>
              </a:spcAft>
              <a:defRPr>
                <a:solidFill>
                  <a:schemeClr val="tx1"/>
                </a:solidFill>
                <a:latin typeface="Arial" charset="0"/>
                <a:ea typeface="Arial" charset="0"/>
                <a:cs typeface="Arial" charset="0"/>
              </a:defRPr>
            </a:lvl9pPr>
          </a:lstStyle>
          <a:p>
            <a:pPr>
              <a:spcBef>
                <a:spcPct val="50000"/>
              </a:spcBef>
              <a:defRPr/>
            </a:pPr>
            <a:r>
              <a:rPr lang="en-US" sz="2200" dirty="0"/>
              <a:t>Enzymes speed up reactions through various means</a:t>
            </a:r>
          </a:p>
          <a:p>
            <a:pPr>
              <a:spcBef>
                <a:spcPct val="50000"/>
              </a:spcBef>
              <a:buFont typeface="Arial" charset="0"/>
              <a:buAutoNum type="arabicPeriod"/>
              <a:defRPr/>
            </a:pPr>
            <a:r>
              <a:rPr lang="en-US" sz="2200" dirty="0"/>
              <a:t>Optimal ligand orientation </a:t>
            </a:r>
            <a:r>
              <a:rPr lang="en-US" sz="2200" dirty="0" err="1"/>
              <a:t>w.r.t.</a:t>
            </a:r>
            <a:r>
              <a:rPr lang="en-US" sz="2200" dirty="0"/>
              <a:t> catalytic residues</a:t>
            </a:r>
          </a:p>
          <a:p>
            <a:pPr>
              <a:spcBef>
                <a:spcPct val="50000"/>
              </a:spcBef>
              <a:buFont typeface="Arial" charset="0"/>
              <a:buAutoNum type="arabicPeriod"/>
              <a:defRPr/>
            </a:pPr>
            <a:r>
              <a:rPr lang="en-US" sz="2200" dirty="0"/>
              <a:t>Chemical properties of amino acids</a:t>
            </a:r>
          </a:p>
          <a:p>
            <a:pPr>
              <a:spcBef>
                <a:spcPct val="50000"/>
              </a:spcBef>
              <a:buFont typeface="Arial" charset="0"/>
              <a:buChar char="•"/>
              <a:defRPr/>
            </a:pPr>
            <a:r>
              <a:rPr lang="en-US" sz="2200" dirty="0"/>
              <a:t>Destabilize substrate</a:t>
            </a:r>
          </a:p>
          <a:p>
            <a:pPr>
              <a:spcBef>
                <a:spcPct val="50000"/>
              </a:spcBef>
              <a:buFont typeface="Arial" charset="0"/>
              <a:buChar char="•"/>
              <a:defRPr/>
            </a:pPr>
            <a:r>
              <a:rPr lang="en-US" sz="2200" dirty="0"/>
              <a:t>Stabilize transition state or product</a:t>
            </a:r>
          </a:p>
          <a:p>
            <a:pPr>
              <a:spcBef>
                <a:spcPct val="50000"/>
              </a:spcBef>
              <a:buFont typeface="Arial" charset="0"/>
              <a:buChar char="•"/>
              <a:defRPr/>
            </a:pPr>
            <a:r>
              <a:rPr lang="en-US" sz="2200" dirty="0"/>
              <a:t>Polarize binds</a:t>
            </a:r>
          </a:p>
          <a:p>
            <a:pPr>
              <a:spcBef>
                <a:spcPct val="50000"/>
              </a:spcBef>
              <a:buFont typeface="Arial" charset="0"/>
              <a:buChar char="•"/>
              <a:defRPr/>
            </a:pPr>
            <a:r>
              <a:rPr lang="en-US" sz="2200" dirty="0"/>
              <a:t>Form covalent intermediates</a:t>
            </a:r>
          </a:p>
          <a:p>
            <a:pPr>
              <a:spcBef>
                <a:spcPct val="50000"/>
              </a:spcBef>
              <a:buFont typeface="Arial" charset="0"/>
              <a:buAutoNum type="arabicPeriod" startAt="3"/>
              <a:defRPr/>
            </a:pPr>
            <a:r>
              <a:rPr lang="en-US" sz="2200" dirty="0"/>
              <a:t>Provide a solvent-shielded scaffold/workbench</a:t>
            </a:r>
            <a:endParaRPr lang="en-US" sz="1800" dirty="0"/>
          </a:p>
        </p:txBody>
      </p:sp>
    </p:spTree>
    <p:extLst>
      <p:ext uri="{BB962C8B-B14F-4D97-AF65-F5344CB8AC3E}">
        <p14:creationId xmlns:p14="http://schemas.microsoft.com/office/powerpoint/2010/main" val="3373701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457200" y="274638"/>
            <a:ext cx="8229600" cy="639762"/>
          </a:xfrm>
        </p:spPr>
        <p:txBody>
          <a:bodyPr>
            <a:noAutofit/>
          </a:bodyPr>
          <a:lstStyle/>
          <a:p>
            <a:pPr eaLnBrk="1" hangingPunct="1">
              <a:defRPr/>
            </a:pPr>
            <a:r>
              <a:rPr lang="en-US" dirty="0">
                <a:solidFill>
                  <a:srgbClr val="843C0C"/>
                </a:solidFill>
                <a:latin typeface="Arial" panose="020B0604020202020204" pitchFamily="34" charset="0"/>
                <a:cs typeface="Arial" panose="020B0604020202020204" pitchFamily="34" charset="0"/>
              </a:rPr>
              <a:t>Qualitatively speaking, How?</a:t>
            </a:r>
          </a:p>
        </p:txBody>
      </p:sp>
      <p:sp>
        <p:nvSpPr>
          <p:cNvPr id="227331" name="Text Box 3"/>
          <p:cNvSpPr txBox="1">
            <a:spLocks noChangeArrowheads="1"/>
          </p:cNvSpPr>
          <p:nvPr/>
        </p:nvSpPr>
        <p:spPr bwMode="auto">
          <a:xfrm>
            <a:off x="609600" y="1676400"/>
            <a:ext cx="8077200" cy="3949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defRPr>
                <a:solidFill>
                  <a:schemeClr val="tx1"/>
                </a:solidFill>
                <a:latin typeface="Arial" charset="0"/>
                <a:ea typeface="ＭＳ Ｐゴシック" charset="0"/>
                <a:cs typeface="Arial" charset="0"/>
              </a:defRPr>
            </a:lvl1pPr>
            <a:lvl2pPr marL="800100" indent="-342900">
              <a:defRPr>
                <a:solidFill>
                  <a:schemeClr val="tx1"/>
                </a:solidFill>
                <a:latin typeface="Arial" charset="0"/>
                <a:ea typeface="Arial" charset="0"/>
                <a:cs typeface="Arial" charset="0"/>
              </a:defRPr>
            </a:lvl2pPr>
            <a:lvl3pPr marL="1257300" indent="-342900">
              <a:defRPr>
                <a:solidFill>
                  <a:schemeClr val="tx1"/>
                </a:solidFill>
                <a:latin typeface="Arial" charset="0"/>
                <a:ea typeface="Arial" charset="0"/>
                <a:cs typeface="Arial" charset="0"/>
              </a:defRPr>
            </a:lvl3pPr>
            <a:lvl4pPr marL="1714500" indent="-342900">
              <a:defRPr>
                <a:solidFill>
                  <a:schemeClr val="tx1"/>
                </a:solidFill>
                <a:latin typeface="Arial" charset="0"/>
                <a:ea typeface="Arial" charset="0"/>
                <a:cs typeface="Arial" charset="0"/>
              </a:defRPr>
            </a:lvl4pPr>
            <a:lvl5pPr marL="2171700" indent="-342900">
              <a:defRPr>
                <a:solidFill>
                  <a:schemeClr val="tx1"/>
                </a:solidFill>
                <a:latin typeface="Arial" charset="0"/>
                <a:ea typeface="Arial" charset="0"/>
                <a:cs typeface="Arial" charset="0"/>
              </a:defRPr>
            </a:lvl5pPr>
            <a:lvl6pPr marL="2628900" indent="-342900" fontAlgn="base">
              <a:spcBef>
                <a:spcPct val="0"/>
              </a:spcBef>
              <a:spcAft>
                <a:spcPct val="0"/>
              </a:spcAft>
              <a:defRPr>
                <a:solidFill>
                  <a:schemeClr val="tx1"/>
                </a:solidFill>
                <a:latin typeface="Arial" charset="0"/>
                <a:ea typeface="Arial" charset="0"/>
                <a:cs typeface="Arial" charset="0"/>
              </a:defRPr>
            </a:lvl6pPr>
            <a:lvl7pPr marL="3086100" indent="-342900" fontAlgn="base">
              <a:spcBef>
                <a:spcPct val="0"/>
              </a:spcBef>
              <a:spcAft>
                <a:spcPct val="0"/>
              </a:spcAft>
              <a:defRPr>
                <a:solidFill>
                  <a:schemeClr val="tx1"/>
                </a:solidFill>
                <a:latin typeface="Arial" charset="0"/>
                <a:ea typeface="Arial" charset="0"/>
                <a:cs typeface="Arial" charset="0"/>
              </a:defRPr>
            </a:lvl7pPr>
            <a:lvl8pPr marL="3543300" indent="-342900" fontAlgn="base">
              <a:spcBef>
                <a:spcPct val="0"/>
              </a:spcBef>
              <a:spcAft>
                <a:spcPct val="0"/>
              </a:spcAft>
              <a:defRPr>
                <a:solidFill>
                  <a:schemeClr val="tx1"/>
                </a:solidFill>
                <a:latin typeface="Arial" charset="0"/>
                <a:ea typeface="Arial" charset="0"/>
                <a:cs typeface="Arial" charset="0"/>
              </a:defRPr>
            </a:lvl8pPr>
            <a:lvl9pPr marL="4000500" indent="-342900" fontAlgn="base">
              <a:spcBef>
                <a:spcPct val="0"/>
              </a:spcBef>
              <a:spcAft>
                <a:spcPct val="0"/>
              </a:spcAft>
              <a:defRPr>
                <a:solidFill>
                  <a:schemeClr val="tx1"/>
                </a:solidFill>
                <a:latin typeface="Arial" charset="0"/>
                <a:ea typeface="Arial" charset="0"/>
                <a:cs typeface="Arial" charset="0"/>
              </a:defRPr>
            </a:lvl9pPr>
          </a:lstStyle>
          <a:p>
            <a:pPr>
              <a:spcBef>
                <a:spcPct val="50000"/>
              </a:spcBef>
              <a:defRPr/>
            </a:pPr>
            <a:r>
              <a:rPr lang="en-US" sz="2200" dirty="0"/>
              <a:t>Enzymes speed up reactions through various means</a:t>
            </a:r>
          </a:p>
          <a:p>
            <a:pPr>
              <a:spcBef>
                <a:spcPct val="50000"/>
              </a:spcBef>
              <a:buFont typeface="Arial" charset="0"/>
              <a:buAutoNum type="arabicPeriod"/>
              <a:defRPr/>
            </a:pPr>
            <a:r>
              <a:rPr lang="en-US" sz="2200" dirty="0"/>
              <a:t>Optimal ligand orientation </a:t>
            </a:r>
            <a:r>
              <a:rPr lang="en-US" sz="2200" dirty="0" err="1"/>
              <a:t>w.r.t.</a:t>
            </a:r>
            <a:r>
              <a:rPr lang="en-US" sz="2200" dirty="0"/>
              <a:t> catalytic residues</a:t>
            </a:r>
          </a:p>
          <a:p>
            <a:pPr>
              <a:spcBef>
                <a:spcPct val="50000"/>
              </a:spcBef>
              <a:buFont typeface="Arial" charset="0"/>
              <a:buAutoNum type="arabicPeriod"/>
              <a:defRPr/>
            </a:pPr>
            <a:r>
              <a:rPr lang="en-US" sz="2200" dirty="0"/>
              <a:t>Chemical properties of amino acids</a:t>
            </a:r>
          </a:p>
          <a:p>
            <a:pPr>
              <a:spcBef>
                <a:spcPct val="50000"/>
              </a:spcBef>
              <a:buFont typeface="Arial" charset="0"/>
              <a:buChar char="•"/>
              <a:defRPr/>
            </a:pPr>
            <a:r>
              <a:rPr lang="en-US" sz="2200" dirty="0"/>
              <a:t>Destabilize substrate</a:t>
            </a:r>
          </a:p>
          <a:p>
            <a:pPr>
              <a:spcBef>
                <a:spcPct val="50000"/>
              </a:spcBef>
              <a:buFont typeface="Arial" charset="0"/>
              <a:buChar char="•"/>
              <a:defRPr/>
            </a:pPr>
            <a:r>
              <a:rPr lang="en-US" sz="2200" dirty="0"/>
              <a:t>Stabilize transition state or product</a:t>
            </a:r>
          </a:p>
          <a:p>
            <a:pPr>
              <a:spcBef>
                <a:spcPct val="50000"/>
              </a:spcBef>
              <a:buFont typeface="Arial" charset="0"/>
              <a:buChar char="•"/>
              <a:defRPr/>
            </a:pPr>
            <a:r>
              <a:rPr lang="en-US" sz="2200" dirty="0"/>
              <a:t>Polarize binds</a:t>
            </a:r>
          </a:p>
          <a:p>
            <a:pPr>
              <a:spcBef>
                <a:spcPct val="50000"/>
              </a:spcBef>
              <a:buFont typeface="Arial" charset="0"/>
              <a:buChar char="•"/>
              <a:defRPr/>
            </a:pPr>
            <a:r>
              <a:rPr lang="en-US" sz="2200" dirty="0"/>
              <a:t>Form covalent intermediates</a:t>
            </a:r>
          </a:p>
          <a:p>
            <a:pPr>
              <a:spcBef>
                <a:spcPct val="50000"/>
              </a:spcBef>
              <a:buFont typeface="Arial" charset="0"/>
              <a:buAutoNum type="arabicPeriod" startAt="3"/>
              <a:defRPr/>
            </a:pPr>
            <a:r>
              <a:rPr lang="en-US" sz="2200" dirty="0"/>
              <a:t>Provide a solvent-shielded scaffold/workbench</a:t>
            </a:r>
            <a:endParaRPr lang="en-US" sz="1800" dirty="0"/>
          </a:p>
        </p:txBody>
      </p:sp>
    </p:spTree>
    <p:extLst>
      <p:ext uri="{BB962C8B-B14F-4D97-AF65-F5344CB8AC3E}">
        <p14:creationId xmlns:p14="http://schemas.microsoft.com/office/powerpoint/2010/main" val="2057887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457200" y="274638"/>
            <a:ext cx="8229600" cy="639762"/>
          </a:xfrm>
        </p:spPr>
        <p:txBody>
          <a:bodyPr>
            <a:noAutofit/>
          </a:bodyPr>
          <a:lstStyle/>
          <a:p>
            <a:pPr eaLnBrk="1" hangingPunct="1">
              <a:defRPr/>
            </a:pPr>
            <a:r>
              <a:rPr lang="en-US" dirty="0">
                <a:solidFill>
                  <a:srgbClr val="843C0C"/>
                </a:solidFill>
                <a:latin typeface="Arial" panose="020B0604020202020204" pitchFamily="34" charset="0"/>
                <a:cs typeface="Arial" panose="020B0604020202020204" pitchFamily="34" charset="0"/>
              </a:rPr>
              <a:t>Qualitatively speaking, How?</a:t>
            </a:r>
          </a:p>
        </p:txBody>
      </p:sp>
      <p:sp>
        <p:nvSpPr>
          <p:cNvPr id="227331" name="Text Box 3"/>
          <p:cNvSpPr txBox="1">
            <a:spLocks noChangeArrowheads="1"/>
          </p:cNvSpPr>
          <p:nvPr/>
        </p:nvSpPr>
        <p:spPr bwMode="auto">
          <a:xfrm>
            <a:off x="609600" y="1219200"/>
            <a:ext cx="8077200" cy="54168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defRPr>
                <a:solidFill>
                  <a:schemeClr val="tx1"/>
                </a:solidFill>
                <a:latin typeface="Arial" charset="0"/>
                <a:ea typeface="ＭＳ Ｐゴシック" charset="0"/>
                <a:cs typeface="Arial" charset="0"/>
              </a:defRPr>
            </a:lvl1pPr>
            <a:lvl2pPr marL="800100" indent="-342900">
              <a:defRPr>
                <a:solidFill>
                  <a:schemeClr val="tx1"/>
                </a:solidFill>
                <a:latin typeface="Arial" charset="0"/>
                <a:ea typeface="Arial" charset="0"/>
                <a:cs typeface="Arial" charset="0"/>
              </a:defRPr>
            </a:lvl2pPr>
            <a:lvl3pPr marL="1257300" indent="-342900">
              <a:defRPr>
                <a:solidFill>
                  <a:schemeClr val="tx1"/>
                </a:solidFill>
                <a:latin typeface="Arial" charset="0"/>
                <a:ea typeface="Arial" charset="0"/>
                <a:cs typeface="Arial" charset="0"/>
              </a:defRPr>
            </a:lvl3pPr>
            <a:lvl4pPr marL="1714500" indent="-342900">
              <a:defRPr>
                <a:solidFill>
                  <a:schemeClr val="tx1"/>
                </a:solidFill>
                <a:latin typeface="Arial" charset="0"/>
                <a:ea typeface="Arial" charset="0"/>
                <a:cs typeface="Arial" charset="0"/>
              </a:defRPr>
            </a:lvl4pPr>
            <a:lvl5pPr marL="2171700" indent="-342900">
              <a:defRPr>
                <a:solidFill>
                  <a:schemeClr val="tx1"/>
                </a:solidFill>
                <a:latin typeface="Arial" charset="0"/>
                <a:ea typeface="Arial" charset="0"/>
                <a:cs typeface="Arial" charset="0"/>
              </a:defRPr>
            </a:lvl5pPr>
            <a:lvl6pPr marL="2628900" indent="-342900" fontAlgn="base">
              <a:spcBef>
                <a:spcPct val="0"/>
              </a:spcBef>
              <a:spcAft>
                <a:spcPct val="0"/>
              </a:spcAft>
              <a:defRPr>
                <a:solidFill>
                  <a:schemeClr val="tx1"/>
                </a:solidFill>
                <a:latin typeface="Arial" charset="0"/>
                <a:ea typeface="Arial" charset="0"/>
                <a:cs typeface="Arial" charset="0"/>
              </a:defRPr>
            </a:lvl6pPr>
            <a:lvl7pPr marL="3086100" indent="-342900" fontAlgn="base">
              <a:spcBef>
                <a:spcPct val="0"/>
              </a:spcBef>
              <a:spcAft>
                <a:spcPct val="0"/>
              </a:spcAft>
              <a:defRPr>
                <a:solidFill>
                  <a:schemeClr val="tx1"/>
                </a:solidFill>
                <a:latin typeface="Arial" charset="0"/>
                <a:ea typeface="Arial" charset="0"/>
                <a:cs typeface="Arial" charset="0"/>
              </a:defRPr>
            </a:lvl7pPr>
            <a:lvl8pPr marL="3543300" indent="-342900" fontAlgn="base">
              <a:spcBef>
                <a:spcPct val="0"/>
              </a:spcBef>
              <a:spcAft>
                <a:spcPct val="0"/>
              </a:spcAft>
              <a:defRPr>
                <a:solidFill>
                  <a:schemeClr val="tx1"/>
                </a:solidFill>
                <a:latin typeface="Arial" charset="0"/>
                <a:ea typeface="Arial" charset="0"/>
                <a:cs typeface="Arial" charset="0"/>
              </a:defRPr>
            </a:lvl8pPr>
            <a:lvl9pPr marL="4000500" indent="-342900" fontAlgn="base">
              <a:spcBef>
                <a:spcPct val="0"/>
              </a:spcBef>
              <a:spcAft>
                <a:spcPct val="0"/>
              </a:spcAft>
              <a:defRPr>
                <a:solidFill>
                  <a:schemeClr val="tx1"/>
                </a:solidFill>
                <a:latin typeface="Arial" charset="0"/>
                <a:ea typeface="Arial" charset="0"/>
                <a:cs typeface="Arial" charset="0"/>
              </a:defRPr>
            </a:lvl9pPr>
          </a:lstStyle>
          <a:p>
            <a:pPr marL="457200" indent="-457200">
              <a:spcBef>
                <a:spcPct val="50000"/>
              </a:spcBef>
              <a:buAutoNum type="arabicParenR"/>
              <a:defRPr/>
            </a:pPr>
            <a:r>
              <a:rPr lang="en-US" sz="2200" dirty="0"/>
              <a:t>The rearrangement of covalent bonds in the substrate may result from the formation of transient bonds b/w the enzyme and the substrate</a:t>
            </a:r>
          </a:p>
          <a:p>
            <a:pPr>
              <a:spcBef>
                <a:spcPct val="50000"/>
              </a:spcBef>
              <a:buAutoNum type="arabicParenR"/>
              <a:defRPr/>
            </a:pPr>
            <a:r>
              <a:rPr lang="en-US" sz="2200" dirty="0"/>
              <a:t>The ES complex has a binding energy associated with it.  This binding energy is a major source of the free energy needed to lower the activation energy</a:t>
            </a:r>
          </a:p>
          <a:p>
            <a:pPr>
              <a:spcBef>
                <a:spcPct val="50000"/>
              </a:spcBef>
              <a:buFont typeface="Arial"/>
              <a:buChar char="•"/>
              <a:defRPr/>
            </a:pPr>
            <a:r>
              <a:rPr lang="en-US" sz="2200" dirty="0"/>
              <a:t>The </a:t>
            </a:r>
            <a:r>
              <a:rPr lang="en-US" sz="2200" dirty="0">
                <a:latin typeface="Symbol" charset="2"/>
                <a:cs typeface="Symbol" charset="2"/>
              </a:rPr>
              <a:t>D</a:t>
            </a:r>
            <a:r>
              <a:rPr lang="en-US" sz="2200" dirty="0"/>
              <a:t>G released by forming several weak binds between the enzyme and substrate drives catalysis</a:t>
            </a:r>
          </a:p>
          <a:p>
            <a:pPr lvl="1">
              <a:spcBef>
                <a:spcPct val="50000"/>
              </a:spcBef>
              <a:buFont typeface="Arial"/>
              <a:buChar char="•"/>
              <a:defRPr/>
            </a:pPr>
            <a:r>
              <a:rPr lang="en-US" sz="1800" dirty="0"/>
              <a:t>The binding energy contributes to the mandatory specificity as well</a:t>
            </a:r>
          </a:p>
          <a:p>
            <a:pPr>
              <a:spcBef>
                <a:spcPct val="50000"/>
              </a:spcBef>
              <a:buFont typeface="Arial"/>
              <a:buChar char="•"/>
              <a:defRPr/>
            </a:pPr>
            <a:r>
              <a:rPr lang="en-US" sz="2200" dirty="0"/>
              <a:t>Weak interactions are optimized in the transition state</a:t>
            </a:r>
          </a:p>
          <a:p>
            <a:pPr>
              <a:spcBef>
                <a:spcPct val="50000"/>
              </a:spcBef>
              <a:buFont typeface="Arial"/>
              <a:buChar char="•"/>
              <a:defRPr/>
            </a:pPr>
            <a:r>
              <a:rPr lang="en-US" sz="2200" dirty="0"/>
              <a:t>The active site of many enzymes is complementary to the transition state</a:t>
            </a:r>
          </a:p>
          <a:p>
            <a:pPr lvl="1">
              <a:spcBef>
                <a:spcPct val="50000"/>
              </a:spcBef>
              <a:buFont typeface="Arial"/>
              <a:buChar char="•"/>
              <a:defRPr/>
            </a:pPr>
            <a:r>
              <a:rPr lang="en-US" sz="1800" dirty="0"/>
              <a:t>This pulls the substrate along the reaction coordinate</a:t>
            </a:r>
          </a:p>
        </p:txBody>
      </p:sp>
    </p:spTree>
    <p:extLst>
      <p:ext uri="{BB962C8B-B14F-4D97-AF65-F5344CB8AC3E}">
        <p14:creationId xmlns:p14="http://schemas.microsoft.com/office/powerpoint/2010/main" val="4235681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2800" dirty="0">
                <a:solidFill>
                  <a:srgbClr val="843C0C"/>
                </a:solidFill>
                <a:latin typeface="Arial" pitchFamily="34" charset="0"/>
                <a:cs typeface="Arial" pitchFamily="34" charset="0"/>
              </a:rPr>
              <a:t>Section 8.4 The </a:t>
            </a:r>
            <a:r>
              <a:rPr lang="en-US" sz="2800" dirty="0" err="1">
                <a:solidFill>
                  <a:srgbClr val="843C0C"/>
                </a:solidFill>
                <a:latin typeface="Arial" pitchFamily="34" charset="0"/>
                <a:cs typeface="Arial" pitchFamily="34" charset="0"/>
              </a:rPr>
              <a:t>Michaelis</a:t>
            </a:r>
            <a:r>
              <a:rPr lang="en-US" sz="2800" dirty="0">
                <a:solidFill>
                  <a:srgbClr val="843C0C"/>
                </a:solidFill>
                <a:latin typeface="Arial" pitchFamily="34" charset="0"/>
                <a:cs typeface="Arial" pitchFamily="34" charset="0"/>
              </a:rPr>
              <a:t>–</a:t>
            </a:r>
            <a:r>
              <a:rPr lang="en-US" sz="2800" dirty="0" err="1">
                <a:solidFill>
                  <a:srgbClr val="843C0C"/>
                </a:solidFill>
                <a:latin typeface="Arial" pitchFamily="34" charset="0"/>
                <a:cs typeface="Arial" pitchFamily="34" charset="0"/>
              </a:rPr>
              <a:t>Menten</a:t>
            </a:r>
            <a:r>
              <a:rPr lang="en-US" sz="2800" dirty="0">
                <a:solidFill>
                  <a:srgbClr val="843C0C"/>
                </a:solidFill>
                <a:latin typeface="Arial" pitchFamily="34" charset="0"/>
                <a:cs typeface="Arial" pitchFamily="34" charset="0"/>
              </a:rPr>
              <a:t> Model Accounts for the Kinetic Properties of Many Enzymes</a:t>
            </a:r>
          </a:p>
        </p:txBody>
      </p:sp>
      <p:sp>
        <p:nvSpPr>
          <p:cNvPr id="5" name="Content Placeholder 4"/>
          <p:cNvSpPr>
            <a:spLocks noGrp="1"/>
          </p:cNvSpPr>
          <p:nvPr>
            <p:ph idx="1"/>
          </p:nvPr>
        </p:nvSpPr>
        <p:spPr>
          <a:xfrm>
            <a:off x="457200" y="1411137"/>
            <a:ext cx="8229600" cy="464827"/>
          </a:xfrm>
        </p:spPr>
        <p:txBody>
          <a:bodyPr>
            <a:normAutofit/>
          </a:bodyPr>
          <a:lstStyle/>
          <a:p>
            <a:pPr>
              <a:spcBef>
                <a:spcPts val="624"/>
              </a:spcBef>
            </a:pPr>
            <a:r>
              <a:rPr lang="en-US" sz="2400" dirty="0"/>
              <a:t>Consider a simple reaction:</a:t>
            </a:r>
          </a:p>
        </p:txBody>
      </p:sp>
      <p:pic>
        <p:nvPicPr>
          <p:cNvPr id="12" name="Picture 2" descr="A chemical equation shows the conversion of a reactant (uppercase A) to a product (uppercase P)."/>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219477" y="1902150"/>
            <a:ext cx="6705046" cy="43278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sz="quarter" idx="15"/>
          </p:nvPr>
        </p:nvSpPr>
        <p:spPr>
          <a:xfrm>
            <a:off x="457200" y="2334930"/>
            <a:ext cx="8229600" cy="1166743"/>
          </a:xfrm>
        </p:spPr>
        <p:txBody>
          <a:bodyPr>
            <a:noAutofit/>
          </a:bodyPr>
          <a:lstStyle/>
          <a:p>
            <a:pPr>
              <a:spcBef>
                <a:spcPts val="624"/>
              </a:spcBef>
            </a:pPr>
            <a:r>
              <a:rPr lang="en-US" dirty="0">
                <a:latin typeface="Arial" pitchFamily="34" charset="0"/>
                <a:cs typeface="Arial" pitchFamily="34" charset="0"/>
              </a:rPr>
              <a:t>The velocity or rate of the reaction is determined by measuring how much A disappears as a function of time or how much P appears as a function of time.</a:t>
            </a:r>
          </a:p>
        </p:txBody>
      </p:sp>
      <p:pic>
        <p:nvPicPr>
          <p:cNvPr id="17" name="Picture 3" descr="A mathematical expression shows the velocity of an enzyme catalyzed chemical reaction in terms of its reactants and products. The velocity of the reaction (uppercase V) is equal to the decrease in concentration of the reactant (negative delta uppercase A) all over the quantity of the change in time (delta uppercase T) is equal to formation of the product (delta uppercase P) all over the quantity of the change in time (delta uppercase T)."/>
          <p:cNvPicPr>
            <a:picLocks noGrp="1" noChangeAspect="1" noChangeArrowheads="1"/>
          </p:cNvPicPr>
          <p:nvPr>
            <p:ph type="pic" sz="quarter" idx="16"/>
          </p:nvPr>
        </p:nvPicPr>
        <p:blipFill>
          <a:blip r:embed="rId3">
            <a:extLst>
              <a:ext uri="{28A0092B-C50C-407E-A947-70E740481C1C}">
                <a14:useLocalDpi xmlns:a14="http://schemas.microsoft.com/office/drawing/2010/main" val="0"/>
              </a:ext>
            </a:extLst>
          </a:blip>
          <a:stretch>
            <a:fillRect/>
          </a:stretch>
        </p:blipFill>
        <p:spPr bwMode="auto">
          <a:xfrm>
            <a:off x="1219477" y="3574825"/>
            <a:ext cx="6705046" cy="43278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9"/>
          <p:cNvSpPr>
            <a:spLocks noGrp="1"/>
          </p:cNvSpPr>
          <p:nvPr>
            <p:ph sz="quarter" idx="17"/>
          </p:nvPr>
        </p:nvSpPr>
        <p:spPr>
          <a:xfrm>
            <a:off x="457200" y="3988859"/>
            <a:ext cx="8229600" cy="1174142"/>
          </a:xfrm>
        </p:spPr>
        <p:txBody>
          <a:bodyPr>
            <a:noAutofit/>
          </a:bodyPr>
          <a:lstStyle/>
          <a:p>
            <a:pPr>
              <a:spcBef>
                <a:spcPts val="624"/>
              </a:spcBef>
            </a:pPr>
            <a:r>
              <a:rPr lang="en-US" dirty="0">
                <a:latin typeface="Arial" pitchFamily="34" charset="0"/>
                <a:cs typeface="Arial" pitchFamily="34" charset="0"/>
              </a:rPr>
              <a:t>Suppose that we can readily measure the disappearance of A. The velocity of the reaction is given by the formula below, where </a:t>
            </a:r>
            <a:r>
              <a:rPr lang="en-US" i="1" dirty="0">
                <a:latin typeface="Arial" pitchFamily="34" charset="0"/>
                <a:cs typeface="Arial" pitchFamily="34" charset="0"/>
              </a:rPr>
              <a:t>k</a:t>
            </a:r>
            <a:r>
              <a:rPr lang="en-US" dirty="0">
                <a:latin typeface="Arial" pitchFamily="34" charset="0"/>
                <a:cs typeface="Arial" pitchFamily="34" charset="0"/>
              </a:rPr>
              <a:t> is a proportionality constant.</a:t>
            </a:r>
          </a:p>
        </p:txBody>
      </p:sp>
      <p:pic>
        <p:nvPicPr>
          <p:cNvPr id="18" name="Picture 4" descr="A mathematical expression shows the velocity of an enzyme catalyzed chemical reaction in terms of its reactant. The velocity of the reaction (uppercase V) is equal to the proportionality constant (lowercase K) times the concentration of the reactant (uppercase A in brackets)."/>
          <p:cNvPicPr>
            <a:picLocks noGrp="1" noChangeAspect="1" noChangeArrowheads="1"/>
          </p:cNvPicPr>
          <p:nvPr>
            <p:ph type="pic" sz="quarter" idx="19"/>
          </p:nvPr>
        </p:nvPicPr>
        <p:blipFill>
          <a:blip r:embed="rId4">
            <a:extLst>
              <a:ext uri="{28A0092B-C50C-407E-A947-70E740481C1C}">
                <a14:useLocalDpi xmlns:a14="http://schemas.microsoft.com/office/drawing/2010/main" val="0"/>
              </a:ext>
            </a:extLst>
          </a:blip>
          <a:stretch>
            <a:fillRect/>
          </a:stretch>
        </p:blipFill>
        <p:spPr bwMode="auto">
          <a:xfrm>
            <a:off x="1219477" y="5163001"/>
            <a:ext cx="6705046" cy="43278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0"/>
          <p:cNvSpPr>
            <a:spLocks noGrp="1"/>
          </p:cNvSpPr>
          <p:nvPr>
            <p:ph sz="quarter" idx="18"/>
          </p:nvPr>
        </p:nvSpPr>
        <p:spPr>
          <a:xfrm>
            <a:off x="457200" y="5586146"/>
            <a:ext cx="8229600" cy="1168189"/>
          </a:xfrm>
        </p:spPr>
        <p:txBody>
          <a:bodyPr>
            <a:normAutofit fontScale="92500"/>
          </a:bodyPr>
          <a:lstStyle/>
          <a:p>
            <a:r>
              <a:rPr lang="en-US" dirty="0">
                <a:latin typeface="Arial" pitchFamily="34" charset="0"/>
                <a:cs typeface="Arial" pitchFamily="34" charset="0"/>
              </a:rPr>
              <a:t>When the velocity of a reaction is directly proportional to reactant concentration, the reaction is called a first-order reaction and the proportionality constant has the units s</a:t>
            </a:r>
            <a:r>
              <a:rPr lang="en-US" baseline="30000" dirty="0">
                <a:latin typeface="Arial" pitchFamily="34" charset="0"/>
                <a:cs typeface="Arial" pitchFamily="34" charset="0"/>
              </a:rPr>
              <a:t>-1</a:t>
            </a:r>
            <a:r>
              <a:rPr lang="en-US" dirty="0">
                <a:latin typeface="Arial" pitchFamily="34" charset="0"/>
                <a:cs typeface="Arial" pitchFamily="34" charset="0"/>
              </a:rPr>
              <a:t>.</a:t>
            </a:r>
          </a:p>
        </p:txBody>
      </p:sp>
    </p:spTree>
    <p:extLst>
      <p:ext uri="{BB962C8B-B14F-4D97-AF65-F5344CB8AC3E}">
        <p14:creationId xmlns:p14="http://schemas.microsoft.com/office/powerpoint/2010/main" val="1417345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Kinetics is the Study of Reaction Rates</a:t>
            </a:r>
          </a:p>
        </p:txBody>
      </p:sp>
      <p:sp>
        <p:nvSpPr>
          <p:cNvPr id="20" name="Content Placeholder 19"/>
          <p:cNvSpPr>
            <a:spLocks noGrp="1"/>
          </p:cNvSpPr>
          <p:nvPr>
            <p:ph idx="1"/>
          </p:nvPr>
        </p:nvSpPr>
        <p:spPr>
          <a:xfrm>
            <a:off x="457200" y="1567337"/>
            <a:ext cx="8229600" cy="767293"/>
          </a:xfrm>
        </p:spPr>
        <p:txBody>
          <a:bodyPr>
            <a:normAutofit/>
          </a:bodyPr>
          <a:lstStyle/>
          <a:p>
            <a:r>
              <a:rPr lang="en-US" sz="2200" dirty="0"/>
              <a:t>Many important biochemical reactions are bimolecular or second-order reactions:</a:t>
            </a:r>
          </a:p>
        </p:txBody>
      </p:sp>
      <p:pic>
        <p:nvPicPr>
          <p:cNvPr id="14" name="Picture 2" descr="A chemical equation shows the conversion of 2 moles of reactant (uppercase A) to a product (uppercase P)."/>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219477" y="2335916"/>
            <a:ext cx="6705046" cy="432780"/>
          </a:xfrm>
          <a:prstGeom prst="rect">
            <a:avLst/>
          </a:prstGeom>
          <a:noFill/>
          <a:extLst>
            <a:ext uri="{909E8E84-426E-40DD-AFC4-6F175D3DCCD1}">
              <a14:hiddenFill xmlns:a14="http://schemas.microsoft.com/office/drawing/2010/main">
                <a:solidFill>
                  <a:srgbClr val="FFFFFF"/>
                </a:solidFill>
              </a14:hiddenFill>
            </a:ext>
          </a:extLst>
        </p:spPr>
      </p:pic>
      <p:sp>
        <p:nvSpPr>
          <p:cNvPr id="23" name="Content Placeholder 22"/>
          <p:cNvSpPr>
            <a:spLocks noGrp="1"/>
          </p:cNvSpPr>
          <p:nvPr>
            <p:ph sz="quarter" idx="15"/>
          </p:nvPr>
        </p:nvSpPr>
        <p:spPr>
          <a:xfrm>
            <a:off x="831273" y="2739402"/>
            <a:ext cx="7481455" cy="452427"/>
          </a:xfrm>
        </p:spPr>
        <p:txBody>
          <a:bodyPr>
            <a:normAutofit/>
          </a:bodyPr>
          <a:lstStyle/>
          <a:p>
            <a:pPr marL="0" indent="0">
              <a:spcBef>
                <a:spcPts val="624"/>
              </a:spcBef>
              <a:buNone/>
            </a:pPr>
            <a:r>
              <a:rPr lang="en-US" sz="2200" dirty="0">
                <a:latin typeface="Arial" pitchFamily="34" charset="0"/>
                <a:cs typeface="Arial" pitchFamily="34" charset="0"/>
              </a:rPr>
              <a:t>or</a:t>
            </a:r>
          </a:p>
        </p:txBody>
      </p:sp>
      <p:pic>
        <p:nvPicPr>
          <p:cNvPr id="17" name="Picture 3" descr="A chemical equation shows a reaction between two reactants (uppercase A plus uppercase B) to a product (uppercase P)."/>
          <p:cNvPicPr>
            <a:picLocks noGrp="1" noChangeAspect="1" noChangeArrowheads="1"/>
          </p:cNvPicPr>
          <p:nvPr>
            <p:ph type="pic" sz="quarter" idx="16"/>
          </p:nvPr>
        </p:nvPicPr>
        <p:blipFill>
          <a:blip r:embed="rId3">
            <a:extLst>
              <a:ext uri="{28A0092B-C50C-407E-A947-70E740481C1C}">
                <a14:useLocalDpi xmlns:a14="http://schemas.microsoft.com/office/drawing/2010/main" val="0"/>
              </a:ext>
            </a:extLst>
          </a:blip>
          <a:stretch>
            <a:fillRect/>
          </a:stretch>
        </p:blipFill>
        <p:spPr bwMode="auto">
          <a:xfrm>
            <a:off x="1219477" y="3121489"/>
            <a:ext cx="6705046" cy="432780"/>
          </a:xfrm>
          <a:prstGeom prst="rect">
            <a:avLst/>
          </a:prstGeom>
          <a:noFill/>
          <a:extLst>
            <a:ext uri="{909E8E84-426E-40DD-AFC4-6F175D3DCCD1}">
              <a14:hiddenFill xmlns:a14="http://schemas.microsoft.com/office/drawing/2010/main">
                <a:solidFill>
                  <a:srgbClr val="FFFFFF"/>
                </a:solidFill>
              </a14:hiddenFill>
            </a:ext>
          </a:extLst>
        </p:spPr>
      </p:pic>
      <p:sp>
        <p:nvSpPr>
          <p:cNvPr id="25" name="Content Placeholder 24"/>
          <p:cNvSpPr>
            <a:spLocks noGrp="1"/>
          </p:cNvSpPr>
          <p:nvPr>
            <p:ph sz="quarter" idx="17"/>
          </p:nvPr>
        </p:nvSpPr>
        <p:spPr>
          <a:xfrm>
            <a:off x="457200" y="3563931"/>
            <a:ext cx="8229600" cy="393700"/>
          </a:xfrm>
        </p:spPr>
        <p:txBody>
          <a:bodyPr>
            <a:noAutofit/>
          </a:bodyPr>
          <a:lstStyle/>
          <a:p>
            <a:pPr>
              <a:spcBef>
                <a:spcPts val="624"/>
              </a:spcBef>
            </a:pPr>
            <a:r>
              <a:rPr lang="en-US" sz="2200" dirty="0">
                <a:latin typeface="Arial" pitchFamily="34" charset="0"/>
                <a:cs typeface="Arial" pitchFamily="34" charset="0"/>
              </a:rPr>
              <a:t>The rate equations for these reactions are</a:t>
            </a:r>
          </a:p>
        </p:txBody>
      </p:sp>
      <p:pic>
        <p:nvPicPr>
          <p:cNvPr id="21" name="Picture 4" descr="A mathematical expression shows the rate equation of a bimolecular enzyme catalyzed chemical reaction in terms of its reactants. The velocity of the reaction (uppercase V) is equal to the proportionality constant (lowercase K) times the square of concentration of the reactant (uppercase A in brackets) superscript 2."/>
          <p:cNvPicPr>
            <a:picLocks noGrp="1" noChangeAspect="1" noChangeArrowheads="1"/>
          </p:cNvPicPr>
          <p:nvPr>
            <p:ph type="pic" sz="quarter" idx="19"/>
          </p:nvPr>
        </p:nvPicPr>
        <p:blipFill>
          <a:blip r:embed="rId4">
            <a:extLst>
              <a:ext uri="{28A0092B-C50C-407E-A947-70E740481C1C}">
                <a14:useLocalDpi xmlns:a14="http://schemas.microsoft.com/office/drawing/2010/main" val="0"/>
              </a:ext>
            </a:extLst>
          </a:blip>
          <a:stretch>
            <a:fillRect/>
          </a:stretch>
        </p:blipFill>
        <p:spPr bwMode="auto">
          <a:xfrm>
            <a:off x="1219477" y="3965977"/>
            <a:ext cx="6705046" cy="432780"/>
          </a:xfrm>
          <a:prstGeom prst="rect">
            <a:avLst/>
          </a:prstGeom>
          <a:noFill/>
          <a:extLst>
            <a:ext uri="{909E8E84-426E-40DD-AFC4-6F175D3DCCD1}">
              <a14:hiddenFill xmlns:a14="http://schemas.microsoft.com/office/drawing/2010/main">
                <a:solidFill>
                  <a:srgbClr val="FFFFFF"/>
                </a:solidFill>
              </a14:hiddenFill>
            </a:ext>
          </a:extLst>
        </p:spPr>
      </p:pic>
      <p:sp>
        <p:nvSpPr>
          <p:cNvPr id="26" name="Content Placeholder 25"/>
          <p:cNvSpPr>
            <a:spLocks noGrp="1"/>
          </p:cNvSpPr>
          <p:nvPr>
            <p:ph sz="quarter" idx="18"/>
          </p:nvPr>
        </p:nvSpPr>
        <p:spPr>
          <a:xfrm>
            <a:off x="868310" y="4456687"/>
            <a:ext cx="7407381" cy="368535"/>
          </a:xfrm>
        </p:spPr>
        <p:txBody>
          <a:bodyPr>
            <a:normAutofit fontScale="92500" lnSpcReduction="20000"/>
          </a:bodyPr>
          <a:lstStyle/>
          <a:p>
            <a:pPr marL="0" indent="0">
              <a:buNone/>
            </a:pPr>
            <a:r>
              <a:rPr lang="en-US" dirty="0">
                <a:latin typeface="Arial" pitchFamily="34" charset="0"/>
                <a:cs typeface="Arial" pitchFamily="34" charset="0"/>
              </a:rPr>
              <a:t>and</a:t>
            </a:r>
          </a:p>
        </p:txBody>
      </p:sp>
      <p:pic>
        <p:nvPicPr>
          <p:cNvPr id="24" name="Picture 6" descr="A mathematical expression shows the rate equation of a bimolecular enzyme catalyzed chemical reaction in terms of its reactants. The velocity of the reaction (uppercase V) is equal to the proportionality constant (lowercase K) times the concentration of the reactant, A (uppercase A in brackets) times the concentration of the reactant, B (uppercase B in brackets)."/>
          <p:cNvPicPr>
            <a:picLocks noGrp="1" noChangeAspect="1" noChangeArrowheads="1"/>
          </p:cNvPicPr>
          <p:nvPr>
            <p:ph type="pic" sz="quarter" idx="20"/>
          </p:nvPr>
        </p:nvPicPr>
        <p:blipFill>
          <a:blip r:embed="rId5">
            <a:extLst>
              <a:ext uri="{28A0092B-C50C-407E-A947-70E740481C1C}">
                <a14:useLocalDpi xmlns:a14="http://schemas.microsoft.com/office/drawing/2010/main" val="0"/>
              </a:ext>
            </a:extLst>
          </a:blip>
          <a:stretch>
            <a:fillRect/>
          </a:stretch>
        </p:blipFill>
        <p:spPr bwMode="auto">
          <a:xfrm>
            <a:off x="1219477" y="4985004"/>
            <a:ext cx="6705046" cy="432780"/>
          </a:xfrm>
          <a:prstGeom prst="rect">
            <a:avLst/>
          </a:prstGeom>
          <a:noFill/>
          <a:extLst>
            <a:ext uri="{909E8E84-426E-40DD-AFC4-6F175D3DCCD1}">
              <a14:hiddenFill xmlns:a14="http://schemas.microsoft.com/office/drawing/2010/main">
                <a:solidFill>
                  <a:srgbClr val="FFFFFF"/>
                </a:solidFill>
              </a14:hiddenFill>
            </a:ext>
          </a:extLst>
        </p:spPr>
      </p:pic>
      <p:sp>
        <p:nvSpPr>
          <p:cNvPr id="29" name="Content Placeholder 28"/>
          <p:cNvSpPr>
            <a:spLocks noGrp="1"/>
          </p:cNvSpPr>
          <p:nvPr>
            <p:ph sz="quarter" idx="21"/>
          </p:nvPr>
        </p:nvSpPr>
        <p:spPr>
          <a:xfrm>
            <a:off x="457200" y="5630570"/>
            <a:ext cx="8229600" cy="785996"/>
          </a:xfrm>
        </p:spPr>
        <p:txBody>
          <a:bodyPr>
            <a:noAutofit/>
          </a:bodyPr>
          <a:lstStyle/>
          <a:p>
            <a:pPr>
              <a:spcBef>
                <a:spcPts val="624"/>
              </a:spcBef>
            </a:pPr>
            <a:r>
              <a:rPr lang="en-US" sz="2200" dirty="0">
                <a:latin typeface="Arial" pitchFamily="34" charset="0"/>
                <a:cs typeface="Arial" pitchFamily="34" charset="0"/>
              </a:rPr>
              <a:t>The proportionality constant for second-order reactions has the units M</a:t>
            </a:r>
            <a:r>
              <a:rPr lang="en-US" sz="2200" baseline="30000" dirty="0">
                <a:latin typeface="Arial" pitchFamily="34" charset="0"/>
                <a:cs typeface="Arial" pitchFamily="34" charset="0"/>
              </a:rPr>
              <a:t>-1</a:t>
            </a:r>
            <a:r>
              <a:rPr lang="en-US" sz="2200" dirty="0">
                <a:latin typeface="Arial" pitchFamily="34" charset="0"/>
                <a:cs typeface="Arial" pitchFamily="34" charset="0"/>
              </a:rPr>
              <a:t>s</a:t>
            </a:r>
            <a:r>
              <a:rPr lang="en-US" sz="2200" baseline="30000" dirty="0">
                <a:latin typeface="Arial" pitchFamily="34" charset="0"/>
                <a:cs typeface="Arial" pitchFamily="34" charset="0"/>
              </a:rPr>
              <a:t>-1</a:t>
            </a:r>
            <a:r>
              <a:rPr lang="en-US" sz="2200" dirty="0">
                <a:latin typeface="Arial" pitchFamily="34" charset="0"/>
                <a:cs typeface="Arial" pitchFamily="34" charset="0"/>
              </a:rPr>
              <a:t>.</a:t>
            </a:r>
          </a:p>
        </p:txBody>
      </p:sp>
    </p:spTree>
    <p:extLst>
      <p:ext uri="{BB962C8B-B14F-4D97-AF65-F5344CB8AC3E}">
        <p14:creationId xmlns:p14="http://schemas.microsoft.com/office/powerpoint/2010/main" val="512209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Enzymes are Remarkable Catalysts</a:t>
            </a:r>
          </a:p>
        </p:txBody>
      </p:sp>
      <p:sp>
        <p:nvSpPr>
          <p:cNvPr id="3" name="Content Placeholder 2"/>
          <p:cNvSpPr>
            <a:spLocks noGrp="1"/>
          </p:cNvSpPr>
          <p:nvPr>
            <p:ph idx="1"/>
          </p:nvPr>
        </p:nvSpPr>
        <p:spPr/>
        <p:txBody>
          <a:bodyPr>
            <a:noAutofit/>
          </a:bodyPr>
          <a:lstStyle/>
          <a:p>
            <a:pPr>
              <a:spcBef>
                <a:spcPts val="624"/>
              </a:spcBef>
              <a:spcAft>
                <a:spcPts val="1200"/>
              </a:spcAft>
            </a:pPr>
            <a:r>
              <a:rPr lang="en-US" sz="2200" dirty="0">
                <a:latin typeface="Arial" pitchFamily="34" charset="0"/>
                <a:cs typeface="Arial" pitchFamily="34" charset="0"/>
              </a:rPr>
              <a:t>They are crucial in speeding up important chemical reactions and are also the target of many drugs.</a:t>
            </a:r>
          </a:p>
          <a:p>
            <a:pPr lvl="1">
              <a:spcBef>
                <a:spcPts val="624"/>
              </a:spcBef>
              <a:spcAft>
                <a:spcPts val="1200"/>
              </a:spcAft>
              <a:buFont typeface="Calibri" pitchFamily="34" charset="0"/>
              <a:buChar char="–"/>
            </a:pPr>
            <a:r>
              <a:rPr lang="en-US" sz="2000" dirty="0">
                <a:latin typeface="Arial" pitchFamily="34" charset="0"/>
                <a:cs typeface="Arial" pitchFamily="34" charset="0"/>
              </a:rPr>
              <a:t>Example: omeprazole is used to inhibit the K+/H+ ATPase, the enzyme that acidifies the stomach.</a:t>
            </a:r>
          </a:p>
          <a:p>
            <a:pPr lvl="1">
              <a:spcBef>
                <a:spcPts val="624"/>
              </a:spcBef>
              <a:spcAft>
                <a:spcPts val="1200"/>
              </a:spcAft>
              <a:buFont typeface="Calibri" pitchFamily="34" charset="0"/>
              <a:buChar char="–"/>
            </a:pPr>
            <a:r>
              <a:rPr lang="en-US" sz="2000" dirty="0">
                <a:latin typeface="Arial" pitchFamily="34" charset="0"/>
                <a:cs typeface="Arial" pitchFamily="34" charset="0"/>
              </a:rPr>
              <a:t>When this enzyme is too active, painful heartburn results and can increase risk for stomach cancer; so omeprazole is an important inhibitor.</a:t>
            </a:r>
          </a:p>
          <a:p>
            <a:pPr>
              <a:spcBef>
                <a:spcPts val="624"/>
              </a:spcBef>
              <a:spcAft>
                <a:spcPts val="1200"/>
              </a:spcAft>
            </a:pPr>
            <a:r>
              <a:rPr lang="en-US" sz="2200" dirty="0">
                <a:latin typeface="Arial" pitchFamily="34" charset="0"/>
                <a:cs typeface="Arial" pitchFamily="34" charset="0"/>
              </a:rPr>
              <a:t>Most biological catalysts are proteins, although some are RNA.</a:t>
            </a:r>
          </a:p>
          <a:p>
            <a:pPr>
              <a:spcBef>
                <a:spcPts val="624"/>
              </a:spcBef>
              <a:spcAft>
                <a:spcPts val="1200"/>
              </a:spcAft>
            </a:pPr>
            <a:r>
              <a:rPr lang="en-US" sz="2200" dirty="0">
                <a:latin typeface="Arial" pitchFamily="34" charset="0"/>
                <a:cs typeface="Arial" pitchFamily="34" charset="0"/>
              </a:rPr>
              <a:t>Enzymes function by stabilizing the transition state, the highest-energy species in the reaction pathway.</a:t>
            </a:r>
          </a:p>
        </p:txBody>
      </p:sp>
    </p:spTree>
    <p:extLst>
      <p:ext uri="{BB962C8B-B14F-4D97-AF65-F5344CB8AC3E}">
        <p14:creationId xmlns:p14="http://schemas.microsoft.com/office/powerpoint/2010/main" val="1848648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solidFill>
                  <a:srgbClr val="843C0C"/>
                </a:solidFill>
                <a:latin typeface="Arial" pitchFamily="34" charset="0"/>
                <a:cs typeface="Arial" pitchFamily="34" charset="0"/>
              </a:rPr>
              <a:t>The Steady-state Assumption Facilitates a Description of Enzyme Kinetics (1/7)</a:t>
            </a:r>
          </a:p>
        </p:txBody>
      </p:sp>
      <p:sp>
        <p:nvSpPr>
          <p:cNvPr id="5" name="Content Placeholder 4"/>
          <p:cNvSpPr>
            <a:spLocks noGrp="1"/>
          </p:cNvSpPr>
          <p:nvPr>
            <p:ph idx="1"/>
          </p:nvPr>
        </p:nvSpPr>
        <p:spPr>
          <a:xfrm>
            <a:off x="457200" y="1410946"/>
            <a:ext cx="8229600" cy="1956914"/>
          </a:xfrm>
        </p:spPr>
        <p:txBody>
          <a:bodyPr>
            <a:noAutofit/>
          </a:bodyPr>
          <a:lstStyle/>
          <a:p>
            <a:pPr>
              <a:spcBef>
                <a:spcPts val="624"/>
              </a:spcBef>
              <a:spcAft>
                <a:spcPts val="1200"/>
              </a:spcAft>
            </a:pPr>
            <a:r>
              <a:rPr lang="en-US" sz="2200" dirty="0"/>
              <a:t>A common means of investigating enzyme kinetics is measuring velocity as a function of substrate concentration with a fixed amount of enzyme.</a:t>
            </a:r>
          </a:p>
          <a:p>
            <a:pPr>
              <a:spcBef>
                <a:spcPts val="624"/>
              </a:spcBef>
            </a:pPr>
            <a:r>
              <a:rPr lang="en-US" sz="2200" dirty="0"/>
              <a:t>Consider a simple reaction in which the enzyme E catalyzes the conversion of S</a:t>
            </a:r>
            <a:r>
              <a:rPr lang="en-US" sz="2200" dirty="0">
                <a:sym typeface="Wingdings" charset="0"/>
              </a:rPr>
              <a:t></a:t>
            </a:r>
            <a:r>
              <a:rPr lang="en-US" sz="2200" dirty="0"/>
              <a:t>P:</a:t>
            </a:r>
          </a:p>
        </p:txBody>
      </p:sp>
      <p:pic>
        <p:nvPicPr>
          <p:cNvPr id="10" name="Picture 2" descr="A chemical equation shows an enzyme-catalyzed reversible reaction in equilibrium with two steps involved in the formation of a product from the substrate through a transition state. In the first step, the enzyme (uppercase E) reacts with the substrate (uppercase S) at a rate constant (lowercase K subscript 1) to produce an intermediate molecule (uppercase E S). The backward reaction regenerates the reactants at a rate constant (lowercase K subscript negative 1). In the second step, the intermediate molecule (uppercase E S) reacts at a rate (lowercase K subscript 2) to give out product (uppercase P) and regenerates the enzyme (uppercase E). The backward reaction regenerates the intermediate molecule (uppercase E S) at a rate constant (lowercase K subscript negative 2)."/>
          <p:cNvPicPr>
            <a:picLocks noGrp="1" noChangeAspect="1" noChangeArrowheads="1"/>
          </p:cNvPicPr>
          <p:nvPr>
            <p:ph type="pic" sz="quarter" idx="16"/>
          </p:nvPr>
        </p:nvPicPr>
        <p:blipFill>
          <a:blip r:embed="rId2">
            <a:extLst>
              <a:ext uri="{28A0092B-C50C-407E-A947-70E740481C1C}">
                <a14:useLocalDpi xmlns:a14="http://schemas.microsoft.com/office/drawing/2010/main" val="0"/>
              </a:ext>
            </a:extLst>
          </a:blip>
          <a:stretch>
            <a:fillRect/>
          </a:stretch>
        </p:blipFill>
        <p:spPr bwMode="auto">
          <a:xfrm>
            <a:off x="1219477" y="3446810"/>
            <a:ext cx="6705046" cy="60345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sz="quarter" idx="15"/>
          </p:nvPr>
        </p:nvSpPr>
        <p:spPr>
          <a:xfrm>
            <a:off x="856929" y="4050264"/>
            <a:ext cx="7556270" cy="1110116"/>
          </a:xfrm>
        </p:spPr>
        <p:txBody>
          <a:bodyPr>
            <a:noAutofit/>
          </a:bodyPr>
          <a:lstStyle/>
          <a:p>
            <a:pPr marL="0" indent="0">
              <a:buNone/>
            </a:pPr>
            <a:r>
              <a:rPr lang="en-US" sz="2200" dirty="0">
                <a:latin typeface="Arial" pitchFamily="34" charset="0"/>
                <a:cs typeface="Arial" pitchFamily="34" charset="0"/>
              </a:rPr>
              <a:t>with k</a:t>
            </a:r>
            <a:r>
              <a:rPr lang="en-US" sz="2200" baseline="-25000" dirty="0">
                <a:latin typeface="Arial" pitchFamily="34" charset="0"/>
                <a:cs typeface="Arial" pitchFamily="34" charset="0"/>
              </a:rPr>
              <a:t>1</a:t>
            </a:r>
            <a:r>
              <a:rPr lang="en-US" sz="2200" dirty="0">
                <a:latin typeface="Arial" pitchFamily="34" charset="0"/>
                <a:cs typeface="Arial" pitchFamily="34" charset="0"/>
              </a:rPr>
              <a:t>, k</a:t>
            </a:r>
            <a:r>
              <a:rPr lang="en-US" sz="2200" baseline="-25000" dirty="0">
                <a:latin typeface="Arial" pitchFamily="34" charset="0"/>
                <a:cs typeface="Arial" pitchFamily="34" charset="0"/>
              </a:rPr>
              <a:t>2</a:t>
            </a:r>
            <a:r>
              <a:rPr lang="en-US" sz="2200" dirty="0">
                <a:latin typeface="Arial" pitchFamily="34" charset="0"/>
                <a:cs typeface="Arial" pitchFamily="34" charset="0"/>
              </a:rPr>
              <a:t>, k</a:t>
            </a:r>
            <a:r>
              <a:rPr lang="en-US" sz="2200" baseline="-25000" dirty="0">
                <a:latin typeface="Arial" pitchFamily="34" charset="0"/>
                <a:cs typeface="Arial" pitchFamily="34" charset="0"/>
              </a:rPr>
              <a:t>-1</a:t>
            </a:r>
            <a:r>
              <a:rPr lang="en-US" sz="2200" dirty="0">
                <a:latin typeface="Arial" pitchFamily="34" charset="0"/>
                <a:cs typeface="Arial" pitchFamily="34" charset="0"/>
              </a:rPr>
              <a:t>, and k</a:t>
            </a:r>
            <a:r>
              <a:rPr lang="en-US" sz="2200" baseline="-25000" dirty="0">
                <a:latin typeface="Arial" pitchFamily="34" charset="0"/>
                <a:cs typeface="Arial" pitchFamily="34" charset="0"/>
              </a:rPr>
              <a:t>-2</a:t>
            </a:r>
            <a:r>
              <a:rPr lang="en-US" sz="2200" dirty="0">
                <a:latin typeface="Arial" pitchFamily="34" charset="0"/>
                <a:cs typeface="Arial" pitchFamily="34" charset="0"/>
              </a:rPr>
              <a:t> being the rate constants for the indicated reaction steps. So as to ignore the reverse reaction of P</a:t>
            </a:r>
            <a:r>
              <a:rPr lang="en-US" sz="2200" dirty="0">
                <a:latin typeface="Arial" pitchFamily="34" charset="0"/>
                <a:cs typeface="Arial" pitchFamily="34" charset="0"/>
                <a:sym typeface="Wingdings" charset="0"/>
              </a:rPr>
              <a:t>S, we measure activity when [P] ≈ 0.</a:t>
            </a:r>
            <a:endParaRPr lang="en-US" sz="2200" dirty="0">
              <a:latin typeface="Arial" pitchFamily="34" charset="0"/>
              <a:cs typeface="Arial" pitchFamily="34" charset="0"/>
            </a:endParaRPr>
          </a:p>
        </p:txBody>
      </p:sp>
      <p:pic>
        <p:nvPicPr>
          <p:cNvPr id="13" name="Picture 3" descr="A chemical equation shows an enzyme-catalyzed reversible reaction with two steps involved in formation of the product from the substrate through an intermediate. In the first step, the enzyme (uppercase E) reacts with the substrate (uppercase S) at a rate constant (lowercase K subscript 1) to produce an intermediate molecule (uppercase E S), which is in equilibrium with each other. The backward reaction in the equilibrium regenerates the reactants at a rate constant (lowercase K subscript minus 1). In the second step, the intermediate molecule (uppercase E S) reacts at a rate (lowercase K subscript 2) to give out product (uppercase P) and regenerates the enzyme (uppercase E)."/>
          <p:cNvPicPr>
            <a:picLocks noGrp="1" noChangeAspect="1" noChangeArrowheads="1"/>
          </p:cNvPicPr>
          <p:nvPr>
            <p:ph type="pic" sz="quarter" idx="19"/>
          </p:nvPr>
        </p:nvPicPr>
        <p:blipFill>
          <a:blip r:embed="rId3">
            <a:extLst>
              <a:ext uri="{28A0092B-C50C-407E-A947-70E740481C1C}">
                <a14:useLocalDpi xmlns:a14="http://schemas.microsoft.com/office/drawing/2010/main" val="0"/>
              </a:ext>
            </a:extLst>
          </a:blip>
          <a:stretch>
            <a:fillRect/>
          </a:stretch>
        </p:blipFill>
        <p:spPr bwMode="auto">
          <a:xfrm>
            <a:off x="1219477" y="5304108"/>
            <a:ext cx="6705046" cy="597359"/>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0"/>
          <p:cNvSpPr>
            <a:spLocks noGrp="1"/>
          </p:cNvSpPr>
          <p:nvPr>
            <p:ph sz="quarter" idx="18"/>
          </p:nvPr>
        </p:nvSpPr>
        <p:spPr>
          <a:xfrm>
            <a:off x="457200" y="5901467"/>
            <a:ext cx="8229600" cy="814654"/>
          </a:xfrm>
        </p:spPr>
        <p:txBody>
          <a:bodyPr>
            <a:normAutofit/>
          </a:bodyPr>
          <a:lstStyle/>
          <a:p>
            <a:pPr>
              <a:spcBef>
                <a:spcPts val="624"/>
              </a:spcBef>
            </a:pPr>
            <a:r>
              <a:rPr lang="en-US" sz="2200" dirty="0">
                <a:latin typeface="Arial" pitchFamily="34" charset="0"/>
                <a:cs typeface="Arial" pitchFamily="34" charset="0"/>
                <a:sym typeface="Wingdings" charset="0"/>
              </a:rPr>
              <a:t>Under these conditions, the velocity is called the initial velocity, or </a:t>
            </a:r>
            <a:r>
              <a:rPr lang="en-US" sz="2200" i="1" dirty="0">
                <a:latin typeface="Arial" pitchFamily="34" charset="0"/>
                <a:cs typeface="Arial" pitchFamily="34" charset="0"/>
                <a:sym typeface="Wingdings" charset="0"/>
              </a:rPr>
              <a:t>V</a:t>
            </a:r>
            <a:r>
              <a:rPr lang="en-US" sz="2200" baseline="-25000" dirty="0">
                <a:latin typeface="Arial" pitchFamily="34" charset="0"/>
                <a:cs typeface="Arial" pitchFamily="34" charset="0"/>
                <a:sym typeface="Wingdings" charset="0"/>
              </a:rPr>
              <a:t>o</a:t>
            </a:r>
            <a:r>
              <a:rPr lang="en-US" sz="2200" dirty="0">
                <a:latin typeface="Arial" pitchFamily="34" charset="0"/>
                <a:cs typeface="Arial" pitchFamily="34" charset="0"/>
              </a:rPr>
              <a:t>.</a:t>
            </a:r>
          </a:p>
        </p:txBody>
      </p:sp>
    </p:spTree>
    <p:extLst>
      <p:ext uri="{BB962C8B-B14F-4D97-AF65-F5344CB8AC3E}">
        <p14:creationId xmlns:p14="http://schemas.microsoft.com/office/powerpoint/2010/main" val="6693700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010"/>
            <a:ext cx="8229600" cy="1340257"/>
          </a:xfrm>
        </p:spPr>
        <p:txBody>
          <a:bodyPr>
            <a:noAutofit/>
          </a:bodyPr>
          <a:lstStyle/>
          <a:p>
            <a:r>
              <a:rPr lang="en-US" sz="3200" dirty="0">
                <a:solidFill>
                  <a:srgbClr val="843C0C"/>
                </a:solidFill>
                <a:latin typeface="Arial" pitchFamily="34" charset="0"/>
                <a:cs typeface="Arial" pitchFamily="34" charset="0"/>
              </a:rPr>
              <a:t>Determining the Relation Between Initial Velocity and Substrate Concentration</a:t>
            </a:r>
          </a:p>
        </p:txBody>
      </p:sp>
      <p:pic>
        <p:nvPicPr>
          <p:cNvPr id="14338" name="Picture 2" descr="An illustration shows three graphs describing product formation as a function of time and initial reaction velocities for different substrate concentrations. In the top graph, the horizontal axis is labeled as time and has an increasing scale. The vertical axis is labeled as product and has an increasing scale. The graph shows four curves, labeled as, S 1, S 2, S 3, and S 4, indicate four different concentrations of substrate. There is also a dashed line labeled as V 0 are plotted in the graph. All of the curves start from the origin of the graph. The first curve, labeled as S 1, begins as a straight line starting from the origin and gradually slopes upwards. The second curve, labeled as S 2, lies above S 1. It starts from the origin and gradually slopes upwards. The third curve, labeled as S 3, lies above S 2. It starts from the origin and increases as a shallow learning curve. The fourth curve, labeled as S 4, lies above S 3. It starts from the origin and increases gradually, then more slowly. A dashed line, labeled as V 0, increases as a straight line above the curves. A curved dashed line, labeled as equilibrium, is drawn above the curve S 4. In the second graph, horizontal axis is labeled as substrate concentration (S) and has an increasing scale. The vertical axis is labeled as reaction velocity (V 0) and has an increasing scale. Nine vertical error bars are plotted on the graph for different substrate concentrations. In the third graph, which has the same x and y-axis labels as the second graph, the data points plotted in the second graph as vertical error bars are connected, which results in a steep curv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972124" y="1610638"/>
            <a:ext cx="5037600" cy="511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081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010"/>
            <a:ext cx="8229600" cy="1340257"/>
          </a:xfrm>
        </p:spPr>
        <p:txBody>
          <a:bodyPr>
            <a:noAutofit/>
          </a:bodyPr>
          <a:lstStyle/>
          <a:p>
            <a:r>
              <a:rPr lang="en-US" dirty="0" err="1">
                <a:solidFill>
                  <a:srgbClr val="843C0C"/>
                </a:solidFill>
                <a:latin typeface="Arial" pitchFamily="34" charset="0"/>
                <a:cs typeface="Arial" pitchFamily="34" charset="0"/>
              </a:rPr>
              <a:t>Michaelis</a:t>
            </a:r>
            <a:r>
              <a:rPr lang="en-US" dirty="0">
                <a:solidFill>
                  <a:srgbClr val="843C0C"/>
                </a:solidFill>
                <a:latin typeface="Arial" pitchFamily="34" charset="0"/>
                <a:cs typeface="Arial" pitchFamily="34" charset="0"/>
              </a:rPr>
              <a:t>–</a:t>
            </a:r>
            <a:r>
              <a:rPr lang="en-US" dirty="0" err="1">
                <a:solidFill>
                  <a:srgbClr val="843C0C"/>
                </a:solidFill>
                <a:latin typeface="Arial" pitchFamily="34" charset="0"/>
                <a:cs typeface="Arial" pitchFamily="34" charset="0"/>
              </a:rPr>
              <a:t>Menten</a:t>
            </a:r>
            <a:r>
              <a:rPr lang="en-US" dirty="0">
                <a:solidFill>
                  <a:srgbClr val="843C0C"/>
                </a:solidFill>
                <a:latin typeface="Arial" pitchFamily="34" charset="0"/>
                <a:cs typeface="Arial" pitchFamily="34" charset="0"/>
              </a:rPr>
              <a:t> Kinetics</a:t>
            </a:r>
          </a:p>
        </p:txBody>
      </p:sp>
      <p:pic>
        <p:nvPicPr>
          <p:cNvPr id="15362" name="Picture 2" descr="A graph shows the relationship between substrate concentration and reaction velocity. The horizontal axis is labeled as substrate concentration [S] and has an increasing scale. The vertical scale is labeled as reaction velocity and has an increasing scale. A horizontal line, labeled as V max, is drawn across the graph, near the top on the vertical axis. Several points plotted on the graph are connected by a line, starting from the origin, which gives a steep curve before leveling off towards the right of the graph. A horizontal dashed line, labeled as V max over 2, is drawn from the vertical axis to meet. A line extends downwards from this point to the horizontal axis. This point on the x-axis is labeled as K M."/>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68399" y="2265695"/>
            <a:ext cx="8407203" cy="3477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1905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solidFill>
                  <a:srgbClr val="843C0C"/>
                </a:solidFill>
                <a:latin typeface="Arial" pitchFamily="34" charset="0"/>
                <a:cs typeface="Arial" pitchFamily="34" charset="0"/>
              </a:rPr>
              <a:t>The Steady-state Assumption Facilitates a Description of Enzyme Kinetics (2/7)</a:t>
            </a:r>
            <a:endParaRPr lang="en-US" sz="3200" dirty="0">
              <a:latin typeface="Arial" pitchFamily="34" charset="0"/>
              <a:cs typeface="Arial" pitchFamily="34" charset="0"/>
            </a:endParaRPr>
          </a:p>
        </p:txBody>
      </p:sp>
      <p:sp>
        <p:nvSpPr>
          <p:cNvPr id="5" name="Content Placeholder 4"/>
          <p:cNvSpPr>
            <a:spLocks noGrp="1"/>
          </p:cNvSpPr>
          <p:nvPr>
            <p:ph idx="1"/>
          </p:nvPr>
        </p:nvSpPr>
        <p:spPr>
          <a:xfrm>
            <a:off x="457200" y="1471178"/>
            <a:ext cx="8229600" cy="2013001"/>
          </a:xfrm>
        </p:spPr>
        <p:txBody>
          <a:bodyPr>
            <a:normAutofit fontScale="92500" lnSpcReduction="10000"/>
          </a:bodyPr>
          <a:lstStyle/>
          <a:p>
            <a:pPr>
              <a:lnSpc>
                <a:spcPct val="110000"/>
              </a:lnSpc>
              <a:spcBef>
                <a:spcPts val="624"/>
              </a:spcBef>
              <a:spcAft>
                <a:spcPts val="1200"/>
              </a:spcAft>
            </a:pPr>
            <a:r>
              <a:rPr lang="en-US" sz="2400" dirty="0"/>
              <a:t>To quantitatively understand enzymes kinetics, we need an equation that relates rate of  catalysis to substrate concentration, enzyme concentration, and the rates of the individual steps.</a:t>
            </a:r>
          </a:p>
          <a:p>
            <a:pPr>
              <a:lnSpc>
                <a:spcPct val="110000"/>
              </a:lnSpc>
              <a:spcBef>
                <a:spcPts val="624"/>
              </a:spcBef>
            </a:pPr>
            <a:r>
              <a:rPr lang="en-US" sz="2400" dirty="0"/>
              <a:t>We start by recognizing that</a:t>
            </a:r>
          </a:p>
        </p:txBody>
      </p:sp>
      <p:pic>
        <p:nvPicPr>
          <p:cNvPr id="12" name="Picture 5" descr="A mathematical expression shows the initial velocity of an enzyme catalyzed chemical reaction. The initial velocity (uppercase V subscript zero) is equal to the rate constant (lowercase K subscript 2) times the concentration of the intermediate (uppercase E S in brackets)."/>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3652441" y="3475993"/>
            <a:ext cx="1839119" cy="48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17"/>
          </p:nvPr>
        </p:nvSpPr>
        <p:spPr>
          <a:xfrm>
            <a:off x="457200" y="3878497"/>
            <a:ext cx="8229600" cy="1174142"/>
          </a:xfrm>
        </p:spPr>
        <p:txBody>
          <a:bodyPr>
            <a:noAutofit/>
          </a:bodyPr>
          <a:lstStyle/>
          <a:p>
            <a:pPr>
              <a:spcBef>
                <a:spcPts val="624"/>
              </a:spcBef>
            </a:pPr>
            <a:r>
              <a:rPr lang="en-US" dirty="0">
                <a:latin typeface="Arial" pitchFamily="34" charset="0"/>
                <a:cs typeface="Arial" pitchFamily="34" charset="0"/>
              </a:rPr>
              <a:t>We will use the steady-state assumption that the rate of formation of ES is equal to the rate of breakdown of ES. Thus,</a:t>
            </a:r>
          </a:p>
        </p:txBody>
      </p:sp>
      <p:pic>
        <p:nvPicPr>
          <p:cNvPr id="13" name="Picture 6" descr="A mathematical expression shows the application of steady-state assumption in an enzyme catalyzed chemical reaction. The rate constant of formation of the intermediate (lowercase K subscript 1) times the concentration of the enzyme (uppercase E in brackets) times the concentration of the substrate (uppercase S in brackets) is equal to the sum of the rate constant of dissociation of the intermediate into reactants (lowercase K subscript negative 1) and the rate constant of formation of the product (lowercase K subscript 2) times the concentration of the intermediate (uppercase E S in brackets).    "/>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bwMode="auto">
          <a:xfrm>
            <a:off x="3143136" y="5135990"/>
            <a:ext cx="3291151" cy="47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8"/>
          </p:nvPr>
        </p:nvSpPr>
        <p:spPr>
          <a:xfrm>
            <a:off x="457200" y="5642880"/>
            <a:ext cx="8229600" cy="464709"/>
          </a:xfrm>
        </p:spPr>
        <p:txBody>
          <a:bodyPr>
            <a:normAutofit/>
          </a:bodyPr>
          <a:lstStyle/>
          <a:p>
            <a:pPr>
              <a:spcBef>
                <a:spcPts val="624"/>
              </a:spcBef>
            </a:pPr>
            <a:r>
              <a:rPr lang="en-US" dirty="0">
                <a:latin typeface="Arial" pitchFamily="34" charset="0"/>
                <a:cs typeface="Arial" pitchFamily="34" charset="0"/>
              </a:rPr>
              <a:t>This equation can be rearranged to</a:t>
            </a:r>
          </a:p>
        </p:txBody>
      </p:sp>
      <p:pic>
        <p:nvPicPr>
          <p:cNvPr id="17" name="Picture 7" descr="A mathematical expression shows the application of steady-state assumption in an enzyme-catalyzed chemical reaction. The concentration of the enzyme (uppercase E in brackets) times the concentration of the substrate (uppercase S in brackets) all over the quantity of the concentration of the intermediate (uppercase E S in brackets)  is equal to the sum of the rate constant of dissociation of the intermediate into reactants (lowercase K subscript negative 1) and the rate constant of formation of the product (lowercase K subscript 2) all over the quantity of the rate constant of formation of the intermediate(lowercase K subscript 1)."/>
          <p:cNvPicPr>
            <a:picLocks noGrp="1" noChangeAspect="1"/>
          </p:cNvPicPr>
          <p:nvPr>
            <p:ph type="pic" sz="quarter" idx="19"/>
          </p:nvPr>
        </p:nvPicPr>
        <p:blipFill>
          <a:blip r:embed="rId4">
            <a:extLst>
              <a:ext uri="{28A0092B-C50C-407E-A947-70E740481C1C}">
                <a14:useLocalDpi xmlns:a14="http://schemas.microsoft.com/office/drawing/2010/main" val="0"/>
              </a:ext>
            </a:extLst>
          </a:blip>
          <a:stretch>
            <a:fillRect/>
          </a:stretch>
        </p:blipFill>
        <p:spPr bwMode="auto">
          <a:xfrm>
            <a:off x="2962934" y="6123355"/>
            <a:ext cx="3258060" cy="551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78304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solidFill>
                  <a:srgbClr val="843C0C"/>
                </a:solidFill>
                <a:latin typeface="Arial" pitchFamily="34" charset="0"/>
                <a:cs typeface="Arial" pitchFamily="34" charset="0"/>
              </a:rPr>
              <a:t>The Steady-state Assumption Facilitates a Description of Enzyme Kinetics (3/7)</a:t>
            </a:r>
            <a:endParaRPr lang="en-US" sz="3200" dirty="0">
              <a:latin typeface="Arial" pitchFamily="34" charset="0"/>
              <a:cs typeface="Arial" pitchFamily="34" charset="0"/>
            </a:endParaRPr>
          </a:p>
        </p:txBody>
      </p:sp>
      <p:sp>
        <p:nvSpPr>
          <p:cNvPr id="5" name="Content Placeholder 4"/>
          <p:cNvSpPr>
            <a:spLocks noGrp="1"/>
          </p:cNvSpPr>
          <p:nvPr>
            <p:ph idx="1"/>
          </p:nvPr>
        </p:nvSpPr>
        <p:spPr>
          <a:xfrm>
            <a:off x="457200" y="1471179"/>
            <a:ext cx="8229600" cy="877884"/>
          </a:xfrm>
        </p:spPr>
        <p:txBody>
          <a:bodyPr>
            <a:normAutofit/>
          </a:bodyPr>
          <a:lstStyle/>
          <a:p>
            <a:pPr>
              <a:spcBef>
                <a:spcPts val="624"/>
              </a:spcBef>
            </a:pPr>
            <a:r>
              <a:rPr lang="en-US" sz="2400" dirty="0"/>
              <a:t>We can define a new constant, </a:t>
            </a:r>
            <a:r>
              <a:rPr lang="en-US" sz="2400" i="1" dirty="0"/>
              <a:t>K</a:t>
            </a:r>
            <a:r>
              <a:rPr lang="en-US" sz="2400" baseline="-25000" dirty="0"/>
              <a:t>M</a:t>
            </a:r>
            <a:r>
              <a:rPr lang="en-US" sz="2400" dirty="0"/>
              <a:t>, called the </a:t>
            </a:r>
            <a:r>
              <a:rPr lang="en-US" sz="2400" dirty="0" err="1"/>
              <a:t>Michaelis</a:t>
            </a:r>
            <a:r>
              <a:rPr lang="en-US" sz="2400" dirty="0"/>
              <a:t> constant</a:t>
            </a:r>
          </a:p>
        </p:txBody>
      </p:sp>
      <p:pic>
        <p:nvPicPr>
          <p:cNvPr id="14" name="Picture 4" descr="A mathematical expression shows the Michaelis constant for an enzyme-catalyzed chemical reaction. The Michaelis constant (uppercase K subscript uppercase M) is equal to the sum of the rate constant of dissociation of the intermediate into reactants (lowercase K subscript negative 1) and the rate constant of formation of the product (lowercase K subscript 2) all over the quantity of the rate constant of formation of the intermediate(lowercase K subscript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831273" y="2334340"/>
            <a:ext cx="1827465" cy="886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17"/>
          </p:nvPr>
        </p:nvSpPr>
        <p:spPr>
          <a:xfrm>
            <a:off x="457200" y="3232091"/>
            <a:ext cx="8229600" cy="803862"/>
          </a:xfrm>
        </p:spPr>
        <p:txBody>
          <a:bodyPr>
            <a:noAutofit/>
          </a:bodyPr>
          <a:lstStyle/>
          <a:p>
            <a:pPr>
              <a:spcBef>
                <a:spcPts val="624"/>
              </a:spcBef>
            </a:pPr>
            <a:r>
              <a:rPr lang="en-US" i="1" dirty="0">
                <a:latin typeface="Arial" pitchFamily="34" charset="0"/>
                <a:cs typeface="Arial" pitchFamily="34" charset="0"/>
              </a:rPr>
              <a:t>K</a:t>
            </a:r>
            <a:r>
              <a:rPr lang="en-US" baseline="-25000" dirty="0">
                <a:latin typeface="Arial" pitchFamily="34" charset="0"/>
                <a:cs typeface="Arial" pitchFamily="34" charset="0"/>
              </a:rPr>
              <a:t>M</a:t>
            </a:r>
            <a:r>
              <a:rPr lang="en-US" dirty="0">
                <a:latin typeface="Arial" pitchFamily="34" charset="0"/>
                <a:cs typeface="Arial" pitchFamily="34" charset="0"/>
              </a:rPr>
              <a:t> has the units of concentration and is independent of enzyme or substrate concentration. Thus,</a:t>
            </a:r>
          </a:p>
        </p:txBody>
      </p:sp>
      <p:pic>
        <p:nvPicPr>
          <p:cNvPr id="15" name="Picture 5" descr="A mathematical expression shows the kinetics of an enzyme-catalyzed chemical reaction. The concentration of the enzyme (uppercase E in brackets) times the concentration of the substrate (uppercase S in brackets) all over the quantity of the concentration of the intermediate (uppercase E S in brackets)  is equal to the sum of the rate constant of dissociation of the intermediate into reactants (lowercase K subscript negative 1) and the rate constant of formation of the product (lowercase K subscript 2) all over the quantity of the rate constant of formation of the intermediate(lowercase K subscript 1)."/>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bwMode="auto">
          <a:xfrm>
            <a:off x="831273" y="4136658"/>
            <a:ext cx="3170691" cy="50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8"/>
          </p:nvPr>
        </p:nvSpPr>
        <p:spPr>
          <a:xfrm>
            <a:off x="831273" y="4759984"/>
            <a:ext cx="7481455" cy="464709"/>
          </a:xfrm>
        </p:spPr>
        <p:txBody>
          <a:bodyPr>
            <a:normAutofit/>
          </a:bodyPr>
          <a:lstStyle/>
          <a:p>
            <a:pPr marL="0" indent="0">
              <a:spcBef>
                <a:spcPts val="624"/>
              </a:spcBef>
              <a:buNone/>
            </a:pPr>
            <a:r>
              <a:rPr lang="en-US" dirty="0">
                <a:latin typeface="Arial" pitchFamily="34" charset="0"/>
                <a:cs typeface="Arial" pitchFamily="34" charset="0"/>
              </a:rPr>
              <a:t>becomes</a:t>
            </a:r>
          </a:p>
        </p:txBody>
      </p:sp>
      <p:pic>
        <p:nvPicPr>
          <p:cNvPr id="16" name="Picture 6" descr="A mathematical expression shows the kinetics of an enzyme-catalyzed chemical reaction. The concentration of the intermediate (uppercase E S in brackets) is equal to the concentration of the enzyme (uppercase E in brackets) times the concentration of the substrate (uppercase S in brackets) all over the quantity of the Michaelis constant (uppercase K subscript uppercase M)."/>
          <p:cNvPicPr>
            <a:picLocks noGrp="1" noChangeAspect="1"/>
          </p:cNvPicPr>
          <p:nvPr>
            <p:ph type="pic" sz="quarter" idx="19"/>
          </p:nvPr>
        </p:nvPicPr>
        <p:blipFill>
          <a:blip r:embed="rId4">
            <a:extLst>
              <a:ext uri="{28A0092B-C50C-407E-A947-70E740481C1C}">
                <a14:useLocalDpi xmlns:a14="http://schemas.microsoft.com/office/drawing/2010/main" val="0"/>
              </a:ext>
            </a:extLst>
          </a:blip>
          <a:stretch>
            <a:fillRect/>
          </a:stretch>
        </p:blipFill>
        <p:spPr bwMode="auto">
          <a:xfrm>
            <a:off x="831273" y="5313837"/>
            <a:ext cx="2220814" cy="97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89989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solidFill>
                  <a:srgbClr val="843C0C"/>
                </a:solidFill>
                <a:latin typeface="Arial" pitchFamily="34" charset="0"/>
                <a:cs typeface="Arial" pitchFamily="34" charset="0"/>
              </a:rPr>
              <a:t>The Steady-state Assumption Facilitates a Description of Enzyme Kinetics (4/7)</a:t>
            </a:r>
            <a:endParaRPr lang="en-US" sz="3200" dirty="0">
              <a:latin typeface="Arial" pitchFamily="34" charset="0"/>
              <a:cs typeface="Arial" pitchFamily="34" charset="0"/>
            </a:endParaRPr>
          </a:p>
        </p:txBody>
      </p:sp>
      <p:sp>
        <p:nvSpPr>
          <p:cNvPr id="5" name="Content Placeholder 4"/>
          <p:cNvSpPr>
            <a:spLocks noGrp="1"/>
          </p:cNvSpPr>
          <p:nvPr>
            <p:ph idx="1"/>
          </p:nvPr>
        </p:nvSpPr>
        <p:spPr>
          <a:xfrm>
            <a:off x="457200" y="1491193"/>
            <a:ext cx="8229600" cy="1168930"/>
          </a:xfrm>
        </p:spPr>
        <p:txBody>
          <a:bodyPr>
            <a:noAutofit/>
          </a:bodyPr>
          <a:lstStyle/>
          <a:p>
            <a:pPr>
              <a:spcBef>
                <a:spcPts val="624"/>
              </a:spcBef>
            </a:pPr>
            <a:r>
              <a:rPr lang="en-US" sz="2400" dirty="0"/>
              <a:t>The amount of free enzyme is equal to the total amount of enzyme present minus any enzyme bound to substrate.</a:t>
            </a:r>
          </a:p>
        </p:txBody>
      </p:sp>
      <p:pic>
        <p:nvPicPr>
          <p:cNvPr id="12" name="Picture 4" descr="A mathematical expression shows the kinetics of an enzyme-catalyzed chemical reaction. Concentration of the free enzyme (uppercase E in brackets) is equal to the concentration of total enzyme involved in the reaction (uppercase E in brackets) subscript uppercase T minus the concentration of the intermediate (op uppercase E S in brackets)."/>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831273" y="2735593"/>
            <a:ext cx="2822580" cy="70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17"/>
          </p:nvPr>
        </p:nvSpPr>
        <p:spPr>
          <a:xfrm>
            <a:off x="457200" y="3503041"/>
            <a:ext cx="8229600" cy="451155"/>
          </a:xfrm>
        </p:spPr>
        <p:txBody>
          <a:bodyPr>
            <a:noAutofit/>
          </a:bodyPr>
          <a:lstStyle/>
          <a:p>
            <a:pPr>
              <a:spcBef>
                <a:spcPts val="624"/>
              </a:spcBef>
            </a:pPr>
            <a:r>
              <a:rPr lang="en-US" dirty="0">
                <a:latin typeface="Arial" pitchFamily="34" charset="0"/>
                <a:cs typeface="Arial" pitchFamily="34" charset="0"/>
              </a:rPr>
              <a:t>Substituting this equation for [E] in</a:t>
            </a:r>
          </a:p>
        </p:txBody>
      </p:sp>
      <p:pic>
        <p:nvPicPr>
          <p:cNvPr id="13" name="Picture 5" descr="A mathematical expression shows the kinetics of an enzyme catalyzed chemical reaction. The concentration of the intermediate (uppercase E S in brackets) is equal to the concentration of the enzyme (uppercase E in brackets) times the concentration of the substrate (uppercase S in brackets) all over the quantity of the Michaelis constant (uppercase K subscript uppercase M)."/>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bwMode="auto">
          <a:xfrm>
            <a:off x="831273" y="3988907"/>
            <a:ext cx="2077957" cy="1038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8"/>
          </p:nvPr>
        </p:nvSpPr>
        <p:spPr>
          <a:xfrm>
            <a:off x="831273" y="4980708"/>
            <a:ext cx="7481455" cy="464709"/>
          </a:xfrm>
        </p:spPr>
        <p:txBody>
          <a:bodyPr>
            <a:normAutofit/>
          </a:bodyPr>
          <a:lstStyle/>
          <a:p>
            <a:pPr marL="0" indent="0">
              <a:spcBef>
                <a:spcPts val="624"/>
              </a:spcBef>
              <a:buNone/>
            </a:pPr>
            <a:r>
              <a:rPr lang="en-US" dirty="0">
                <a:latin typeface="Arial" pitchFamily="34" charset="0"/>
                <a:cs typeface="Arial" pitchFamily="34" charset="0"/>
              </a:rPr>
              <a:t>yields</a:t>
            </a:r>
          </a:p>
        </p:txBody>
      </p:sp>
      <p:pic>
        <p:nvPicPr>
          <p:cNvPr id="17" name="Picture 6" descr="A mathematical expression shows the kinetics of an enzyme-catalyzed chemical reaction. The concentration of the intermediate (uppercase E S in brackets) is equal to the difference of the concentration of total enzyme involved in the reaction (uppercase E in brackets) subscript uppercase T and the concentration of the intermediate (uppercase E S in brackets) times the concentration of the substrate (uppercase S in brackets) all over the quantity of the Michaelis constant (uppercase K subscript uppercase M)."/>
          <p:cNvPicPr>
            <a:picLocks noGrp="1" noChangeAspect="1"/>
          </p:cNvPicPr>
          <p:nvPr>
            <p:ph type="pic" sz="quarter" idx="19"/>
          </p:nvPr>
        </p:nvPicPr>
        <p:blipFill>
          <a:blip r:embed="rId4">
            <a:extLst>
              <a:ext uri="{28A0092B-C50C-407E-A947-70E740481C1C}">
                <a14:useLocalDpi xmlns:a14="http://schemas.microsoft.com/office/drawing/2010/main" val="0"/>
              </a:ext>
            </a:extLst>
          </a:blip>
          <a:stretch>
            <a:fillRect/>
          </a:stretch>
        </p:blipFill>
        <p:spPr bwMode="auto">
          <a:xfrm>
            <a:off x="831273" y="5620774"/>
            <a:ext cx="3625844" cy="934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2759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solidFill>
                  <a:srgbClr val="843C0C"/>
                </a:solidFill>
                <a:latin typeface="Arial" pitchFamily="34" charset="0"/>
                <a:cs typeface="Arial" pitchFamily="34" charset="0"/>
              </a:rPr>
              <a:t>The Steady-state Assumption Facilitates a Description of Enzyme Kinetics (5/7)</a:t>
            </a:r>
            <a:endParaRPr lang="en-US" sz="3200" dirty="0">
              <a:latin typeface="Arial" pitchFamily="34" charset="0"/>
              <a:cs typeface="Arial" pitchFamily="34" charset="0"/>
            </a:endParaRPr>
          </a:p>
        </p:txBody>
      </p:sp>
      <p:sp>
        <p:nvSpPr>
          <p:cNvPr id="5" name="Content Placeholder 4"/>
          <p:cNvSpPr>
            <a:spLocks noGrp="1"/>
          </p:cNvSpPr>
          <p:nvPr>
            <p:ph idx="1"/>
          </p:nvPr>
        </p:nvSpPr>
        <p:spPr>
          <a:xfrm>
            <a:off x="457200" y="1491193"/>
            <a:ext cx="8229600" cy="511028"/>
          </a:xfrm>
        </p:spPr>
        <p:txBody>
          <a:bodyPr>
            <a:noAutofit/>
          </a:bodyPr>
          <a:lstStyle/>
          <a:p>
            <a:pPr>
              <a:spcBef>
                <a:spcPts val="624"/>
              </a:spcBef>
            </a:pPr>
            <a:r>
              <a:rPr lang="en-US" sz="2400" dirty="0"/>
              <a:t>This equation can be rearranged to yield</a:t>
            </a:r>
          </a:p>
        </p:txBody>
      </p:sp>
      <p:pic>
        <p:nvPicPr>
          <p:cNvPr id="14" name="Picture Placeholder 13" descr="A mathematical expression shows the kinetics of an enzyme-catalyzed chemical reaction. The concentration of the intermediate (uppercase E S in brackets) is equal to the concentration of total enzyme involved in the reaction (uppercase E in brackets) subscript uppercase T times of the concentration of the substrate (uppercase S in brackets) all over the quantity of the sum of the concentration of the substrate (uppercase S in brackets) and the quantity of the Michaelis constant (uppercase K subscript uppercase M)."/>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457200" y="2118699"/>
            <a:ext cx="3742987" cy="966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17"/>
          </p:nvPr>
        </p:nvSpPr>
        <p:spPr>
          <a:xfrm>
            <a:off x="457200" y="3424211"/>
            <a:ext cx="8229600" cy="451155"/>
          </a:xfrm>
        </p:spPr>
        <p:txBody>
          <a:bodyPr>
            <a:noAutofit/>
          </a:bodyPr>
          <a:lstStyle/>
          <a:p>
            <a:pPr>
              <a:spcBef>
                <a:spcPts val="624"/>
              </a:spcBef>
            </a:pPr>
            <a:r>
              <a:rPr lang="en-US" dirty="0">
                <a:latin typeface="Arial" pitchFamily="34" charset="0"/>
                <a:cs typeface="Arial" pitchFamily="34" charset="0"/>
              </a:rPr>
              <a:t>Recall that</a:t>
            </a:r>
          </a:p>
        </p:txBody>
      </p:sp>
      <p:pic>
        <p:nvPicPr>
          <p:cNvPr id="15" name="Picture Placeholder 14" descr="A mathematical expression shows the initial velocity of an enzyme-catalyzed chemical reaction. The initial velocity (uppercase V subscript zero) is equal to the rate constant (lowercase K subscript 2) times the concentration of the intermediate (uppercase E S in brackets)."/>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bwMode="auto">
          <a:xfrm>
            <a:off x="457200" y="4066136"/>
            <a:ext cx="1998098" cy="687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8"/>
          </p:nvPr>
        </p:nvSpPr>
        <p:spPr>
          <a:xfrm>
            <a:off x="457200" y="4980708"/>
            <a:ext cx="8229601" cy="464709"/>
          </a:xfrm>
        </p:spPr>
        <p:txBody>
          <a:bodyPr>
            <a:normAutofit/>
          </a:bodyPr>
          <a:lstStyle/>
          <a:p>
            <a:pPr>
              <a:spcBef>
                <a:spcPts val="624"/>
              </a:spcBef>
            </a:pPr>
            <a:r>
              <a:rPr lang="en-US" dirty="0">
                <a:latin typeface="Arial" pitchFamily="34" charset="0"/>
                <a:cs typeface="Arial" pitchFamily="34" charset="0"/>
              </a:rPr>
              <a:t>Thus,</a:t>
            </a:r>
          </a:p>
        </p:txBody>
      </p:sp>
      <p:pic>
        <p:nvPicPr>
          <p:cNvPr id="16" name="Picture Placeholder 15" descr="A mathematical expression shows the kinetics of an enzyme-catalyzed chemical reaction. The initial velocity (uppercase V subscript zero) is equal to the rate constant of formation of the product (lowercase K subscript 2) times the concentration of total enzyme involved in the reaction (uppercase E in brackets) subscript uppercase T times of the concentration of the substrate (uppercase S in brackets) all over the quantity of the sum of the concentration of the substrate (uppercase S in brackets) and the quantity of the Michaelis constant (uppercase K subscript uppercase M)."/>
          <p:cNvPicPr>
            <a:picLocks noGrp="1" noChangeAspect="1"/>
          </p:cNvPicPr>
          <p:nvPr>
            <p:ph type="pic" sz="quarter" idx="19"/>
          </p:nvPr>
        </p:nvPicPr>
        <p:blipFill>
          <a:blip r:embed="rId4">
            <a:extLst>
              <a:ext uri="{28A0092B-C50C-407E-A947-70E740481C1C}">
                <a14:useLocalDpi xmlns:a14="http://schemas.microsoft.com/office/drawing/2010/main" val="0"/>
              </a:ext>
            </a:extLst>
          </a:blip>
          <a:stretch>
            <a:fillRect/>
          </a:stretch>
        </p:blipFill>
        <p:spPr bwMode="auto">
          <a:xfrm>
            <a:off x="457200" y="5616160"/>
            <a:ext cx="3715300" cy="101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5927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solidFill>
                  <a:srgbClr val="843C0C"/>
                </a:solidFill>
                <a:latin typeface="Arial" pitchFamily="34" charset="0"/>
                <a:cs typeface="Arial" pitchFamily="34" charset="0"/>
              </a:rPr>
              <a:t>The Steady-state Assumption Facilitates a Description of Enzyme Kinetics (6/7)</a:t>
            </a:r>
            <a:endParaRPr lang="en-US" sz="3200" dirty="0">
              <a:latin typeface="Arial" pitchFamily="34" charset="0"/>
              <a:cs typeface="Arial" pitchFamily="34" charset="0"/>
            </a:endParaRPr>
          </a:p>
        </p:txBody>
      </p:sp>
      <p:sp>
        <p:nvSpPr>
          <p:cNvPr id="5" name="Content Placeholder 4"/>
          <p:cNvSpPr>
            <a:spLocks noGrp="1"/>
          </p:cNvSpPr>
          <p:nvPr>
            <p:ph idx="1"/>
          </p:nvPr>
        </p:nvSpPr>
        <p:spPr>
          <a:xfrm>
            <a:off x="457200" y="1491192"/>
            <a:ext cx="8229600" cy="1393897"/>
          </a:xfrm>
        </p:spPr>
        <p:txBody>
          <a:bodyPr>
            <a:noAutofit/>
          </a:bodyPr>
          <a:lstStyle/>
          <a:p>
            <a:pPr>
              <a:spcBef>
                <a:spcPts val="624"/>
              </a:spcBef>
            </a:pPr>
            <a:r>
              <a:rPr lang="en-US" sz="2400" dirty="0"/>
              <a:t>The maximal rate of catalysis, </a:t>
            </a:r>
            <a:r>
              <a:rPr lang="en-US" sz="2400" i="1" dirty="0" err="1"/>
              <a:t>V</a:t>
            </a:r>
            <a:r>
              <a:rPr lang="en-US" sz="2400" baseline="-25000" dirty="0" err="1"/>
              <a:t>max</a:t>
            </a:r>
            <a:r>
              <a:rPr lang="en-US" sz="2400" dirty="0"/>
              <a:t>, occurs when all of the enzyme is bound to substrate.</a:t>
            </a:r>
          </a:p>
          <a:p>
            <a:pPr marL="346075" indent="0">
              <a:spcBef>
                <a:spcPts val="624"/>
              </a:spcBef>
              <a:buNone/>
            </a:pPr>
            <a:r>
              <a:rPr lang="en-US" sz="2400" dirty="0"/>
              <a:t>[ES] = [E]</a:t>
            </a:r>
            <a:r>
              <a:rPr lang="en-US" sz="2400" baseline="-25000" dirty="0"/>
              <a:t>T</a:t>
            </a:r>
          </a:p>
        </p:txBody>
      </p:sp>
      <p:pic>
        <p:nvPicPr>
          <p:cNvPr id="12" name="Picture 4" descr="A mathematical expression shows the maximal rate of an enzyme-catalyzed chemical reaction. The maximal rate (uppercase V subscript max) is equal to the rate constant of formation of the product (lowercase K subscript 2) times the concentration of total enzyme involved in the reaction (uppercase E in brackets) subscript uppercase T."/>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3417317" y="2787091"/>
            <a:ext cx="2117583" cy="62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17"/>
          </p:nvPr>
        </p:nvSpPr>
        <p:spPr>
          <a:xfrm>
            <a:off x="457200" y="3424211"/>
            <a:ext cx="8229600" cy="451155"/>
          </a:xfrm>
        </p:spPr>
        <p:txBody>
          <a:bodyPr>
            <a:noAutofit/>
          </a:bodyPr>
          <a:lstStyle/>
          <a:p>
            <a:r>
              <a:rPr lang="en-US" dirty="0">
                <a:latin typeface="Arial" pitchFamily="34" charset="0"/>
                <a:cs typeface="Arial" pitchFamily="34" charset="0"/>
              </a:rPr>
              <a:t>Substituting the equation for </a:t>
            </a:r>
            <a:r>
              <a:rPr lang="en-US" i="1" dirty="0" err="1">
                <a:latin typeface="Arial" pitchFamily="34" charset="0"/>
                <a:cs typeface="Arial" pitchFamily="34" charset="0"/>
              </a:rPr>
              <a:t>V</a:t>
            </a:r>
            <a:r>
              <a:rPr lang="en-US" baseline="-25000" dirty="0" err="1">
                <a:latin typeface="Arial" pitchFamily="34" charset="0"/>
                <a:cs typeface="Arial" pitchFamily="34" charset="0"/>
              </a:rPr>
              <a:t>max</a:t>
            </a:r>
            <a:r>
              <a:rPr lang="en-US" dirty="0">
                <a:latin typeface="Arial" pitchFamily="34" charset="0"/>
                <a:cs typeface="Arial" pitchFamily="34" charset="0"/>
              </a:rPr>
              <a:t> into </a:t>
            </a:r>
          </a:p>
        </p:txBody>
      </p:sp>
      <p:pic>
        <p:nvPicPr>
          <p:cNvPr id="13" name="Picture 5" descr="A mathematical expression shows the kinetics of an enzyme-catalyzed chemical reaction. The initial velocity (uppercase V Subscript zero) is equal to the rate constant of formation of the product (lowercase K subscript 2) times the concentration of total enzyme involved in the reaction (uppercase E in brackets) subscript uppercase T times of the concentration of the substrate (uppercase S in brackets) all over the quantity of the sum of the concentration of the substrate (uppercase S in brackets) and the quantity of the Michaelis constant (uppercase K subscript uppercase M)."/>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bwMode="auto">
          <a:xfrm>
            <a:off x="831273" y="3878189"/>
            <a:ext cx="3081968" cy="920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8"/>
          </p:nvPr>
        </p:nvSpPr>
        <p:spPr>
          <a:xfrm>
            <a:off x="831273" y="4980708"/>
            <a:ext cx="7481455" cy="464709"/>
          </a:xfrm>
        </p:spPr>
        <p:txBody>
          <a:bodyPr>
            <a:normAutofit/>
          </a:bodyPr>
          <a:lstStyle/>
          <a:p>
            <a:pPr marL="0" indent="0">
              <a:spcBef>
                <a:spcPts val="624"/>
              </a:spcBef>
              <a:buNone/>
            </a:pPr>
            <a:r>
              <a:rPr lang="en-US" dirty="0">
                <a:latin typeface="Arial" pitchFamily="34" charset="0"/>
                <a:cs typeface="Arial" pitchFamily="34" charset="0"/>
              </a:rPr>
              <a:t>yields the </a:t>
            </a:r>
            <a:r>
              <a:rPr lang="en-US" dirty="0" err="1">
                <a:latin typeface="Arial" pitchFamily="34" charset="0"/>
                <a:cs typeface="Arial" pitchFamily="34" charset="0"/>
              </a:rPr>
              <a:t>Michaelis-Menten</a:t>
            </a:r>
            <a:r>
              <a:rPr lang="en-US" dirty="0">
                <a:latin typeface="Arial" pitchFamily="34" charset="0"/>
                <a:cs typeface="Arial" pitchFamily="34" charset="0"/>
              </a:rPr>
              <a:t> equation</a:t>
            </a:r>
          </a:p>
        </p:txBody>
      </p:sp>
      <p:pic>
        <p:nvPicPr>
          <p:cNvPr id="17" name="Picture 6" descr="A mathematical expression shows the Michaelis-Menten equation. The initial velocity (uppercase V subscript zero) is equal to the maximal rate (uppercase V Subscript max) times the concentration of the substrate (uppercase S) all over the quantity of the sum of the concentration of the substrate (uppercase S in brackets) and the quantity of the Michaelis constant (uppercase K subscript uppercase M)."/>
          <p:cNvPicPr>
            <a:picLocks noGrp="1" noChangeAspect="1"/>
          </p:cNvPicPr>
          <p:nvPr>
            <p:ph type="pic" sz="quarter" idx="19"/>
          </p:nvPr>
        </p:nvPicPr>
        <p:blipFill>
          <a:blip r:embed="rId4">
            <a:extLst>
              <a:ext uri="{28A0092B-C50C-407E-A947-70E740481C1C}">
                <a14:useLocalDpi xmlns:a14="http://schemas.microsoft.com/office/drawing/2010/main" val="0"/>
              </a:ext>
            </a:extLst>
          </a:blip>
          <a:stretch>
            <a:fillRect/>
          </a:stretch>
        </p:blipFill>
        <p:spPr bwMode="auto">
          <a:xfrm>
            <a:off x="831273" y="5562720"/>
            <a:ext cx="3040132" cy="11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10751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solidFill>
                  <a:srgbClr val="843C0C"/>
                </a:solidFill>
                <a:latin typeface="Arial" pitchFamily="34" charset="0"/>
                <a:cs typeface="Arial" pitchFamily="34" charset="0"/>
              </a:rPr>
              <a:t>The Steady-state Assumption Facilitates a Description of Enzyme Kinetics (7/7)</a:t>
            </a:r>
            <a:endParaRPr lang="en-US" sz="3200" dirty="0">
              <a:latin typeface="Arial" pitchFamily="34" charset="0"/>
              <a:cs typeface="Arial" pitchFamily="34" charset="0"/>
            </a:endParaRPr>
          </a:p>
        </p:txBody>
      </p:sp>
      <p:sp>
        <p:nvSpPr>
          <p:cNvPr id="5" name="Content Placeholder 4"/>
          <p:cNvSpPr>
            <a:spLocks noGrp="1"/>
          </p:cNvSpPr>
          <p:nvPr>
            <p:ph idx="1"/>
          </p:nvPr>
        </p:nvSpPr>
        <p:spPr>
          <a:xfrm>
            <a:off x="457200" y="1680384"/>
            <a:ext cx="8229600" cy="905167"/>
          </a:xfrm>
        </p:spPr>
        <p:txBody>
          <a:bodyPr>
            <a:noAutofit/>
          </a:bodyPr>
          <a:lstStyle/>
          <a:p>
            <a:pPr>
              <a:spcBef>
                <a:spcPts val="624"/>
              </a:spcBef>
            </a:pPr>
            <a:r>
              <a:rPr lang="en-US" sz="2400" dirty="0"/>
              <a:t>The </a:t>
            </a:r>
            <a:r>
              <a:rPr lang="en-US" sz="2400" dirty="0" err="1"/>
              <a:t>Michaelis-Menten</a:t>
            </a:r>
            <a:r>
              <a:rPr lang="en-US" sz="2400" dirty="0"/>
              <a:t> equation describes the initial reaction velocity as a function of substrate concentration.</a:t>
            </a:r>
          </a:p>
        </p:txBody>
      </p:sp>
      <p:pic>
        <p:nvPicPr>
          <p:cNvPr id="14" name="Picture 10" descr="A mathematical expression shows the Michaelis-Menten equation. The initial velocity (uppercase V subscript zero) is equal to the maximal rate (uppercase V subscript max) times the concentration of the substrate (uppercase S in brackets) all over the quantity of the sum of the concentration of the substrate (uppercase S in brackets) and the quantity of the Michaelis constant (uppercase K subscript uppercase M)."/>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855764" y="2697501"/>
            <a:ext cx="3040132" cy="11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17"/>
          </p:nvPr>
        </p:nvSpPr>
        <p:spPr>
          <a:xfrm>
            <a:off x="457200" y="4259809"/>
            <a:ext cx="8229600" cy="927051"/>
          </a:xfrm>
        </p:spPr>
        <p:txBody>
          <a:bodyPr>
            <a:noAutofit/>
          </a:bodyPr>
          <a:lstStyle/>
          <a:p>
            <a:pPr>
              <a:spcBef>
                <a:spcPts val="624"/>
              </a:spcBef>
            </a:pPr>
            <a:r>
              <a:rPr lang="en-US" dirty="0">
                <a:latin typeface="Arial" pitchFamily="34" charset="0"/>
                <a:cs typeface="Arial" pitchFamily="34" charset="0"/>
              </a:rPr>
              <a:t>When </a:t>
            </a:r>
            <a:r>
              <a:rPr lang="en-US" i="1" dirty="0">
                <a:latin typeface="Arial" pitchFamily="34" charset="0"/>
                <a:cs typeface="Arial" pitchFamily="34" charset="0"/>
              </a:rPr>
              <a:t>V</a:t>
            </a:r>
            <a:r>
              <a:rPr lang="en-US" baseline="-25000" dirty="0">
                <a:latin typeface="Arial" pitchFamily="34" charset="0"/>
                <a:cs typeface="Arial" pitchFamily="34" charset="0"/>
              </a:rPr>
              <a:t>o</a:t>
            </a:r>
            <a:r>
              <a:rPr lang="en-US" dirty="0">
                <a:latin typeface="Arial" pitchFamily="34" charset="0"/>
                <a:cs typeface="Arial" pitchFamily="34" charset="0"/>
              </a:rPr>
              <a:t> = ½</a:t>
            </a:r>
            <a:r>
              <a:rPr lang="en-US" i="1" dirty="0">
                <a:latin typeface="Arial" pitchFamily="34" charset="0"/>
                <a:cs typeface="Arial" pitchFamily="34" charset="0"/>
              </a:rPr>
              <a:t>V</a:t>
            </a:r>
            <a:r>
              <a:rPr lang="en-US" baseline="-25000" dirty="0">
                <a:latin typeface="Arial" pitchFamily="34" charset="0"/>
                <a:cs typeface="Arial" pitchFamily="34" charset="0"/>
              </a:rPr>
              <a:t>max</a:t>
            </a:r>
            <a:r>
              <a:rPr lang="en-US" dirty="0">
                <a:latin typeface="Arial" pitchFamily="34" charset="0"/>
                <a:cs typeface="Arial" pitchFamily="34" charset="0"/>
              </a:rPr>
              <a:t>, </a:t>
            </a:r>
            <a:r>
              <a:rPr lang="en-US" i="1" dirty="0">
                <a:latin typeface="Arial" pitchFamily="34" charset="0"/>
                <a:cs typeface="Arial" pitchFamily="34" charset="0"/>
              </a:rPr>
              <a:t>K</a:t>
            </a:r>
            <a:r>
              <a:rPr lang="en-US" baseline="-25000" dirty="0">
                <a:latin typeface="Arial" pitchFamily="34" charset="0"/>
                <a:cs typeface="Arial" pitchFamily="34" charset="0"/>
              </a:rPr>
              <a:t>M</a:t>
            </a:r>
            <a:r>
              <a:rPr lang="en-US" dirty="0">
                <a:latin typeface="Arial" pitchFamily="34" charset="0"/>
                <a:cs typeface="Arial" pitchFamily="34" charset="0"/>
              </a:rPr>
              <a:t> =[S]. Thus, </a:t>
            </a:r>
            <a:r>
              <a:rPr lang="en-US" i="1" dirty="0">
                <a:latin typeface="Arial" pitchFamily="34" charset="0"/>
                <a:cs typeface="Arial" pitchFamily="34" charset="0"/>
              </a:rPr>
              <a:t>K</a:t>
            </a:r>
            <a:r>
              <a:rPr lang="en-US" baseline="-25000" dirty="0">
                <a:latin typeface="Arial" pitchFamily="34" charset="0"/>
                <a:cs typeface="Arial" pitchFamily="34" charset="0"/>
              </a:rPr>
              <a:t>M</a:t>
            </a:r>
            <a:r>
              <a:rPr lang="en-US" dirty="0">
                <a:latin typeface="Arial" pitchFamily="34" charset="0"/>
                <a:cs typeface="Arial" pitchFamily="34" charset="0"/>
              </a:rPr>
              <a:t> is the substrate concentration that yields ½</a:t>
            </a:r>
            <a:r>
              <a:rPr lang="en-US" i="1" dirty="0">
                <a:latin typeface="Arial" pitchFamily="34" charset="0"/>
                <a:cs typeface="Arial" pitchFamily="34" charset="0"/>
              </a:rPr>
              <a:t>V</a:t>
            </a:r>
            <a:r>
              <a:rPr lang="en-US" baseline="-25000" dirty="0">
                <a:latin typeface="Arial" pitchFamily="34" charset="0"/>
                <a:cs typeface="Arial" pitchFamily="34" charset="0"/>
              </a:rPr>
              <a:t>max</a:t>
            </a:r>
            <a:r>
              <a:rPr lang="en-US" dirty="0">
                <a:latin typeface="Arial" pitchFamily="34" charset="0"/>
                <a:cs typeface="Arial" pitchFamily="34" charset="0"/>
              </a:rPr>
              <a:t>.</a:t>
            </a:r>
          </a:p>
        </p:txBody>
      </p:sp>
    </p:spTree>
    <p:extLst>
      <p:ext uri="{BB962C8B-B14F-4D97-AF65-F5344CB8AC3E}">
        <p14:creationId xmlns:p14="http://schemas.microsoft.com/office/powerpoint/2010/main" val="33433100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K</a:t>
            </a:r>
            <a:r>
              <a:rPr lang="en-US" baseline="-25000" dirty="0">
                <a:solidFill>
                  <a:srgbClr val="843C0C"/>
                </a:solidFill>
                <a:latin typeface="Arial" pitchFamily="34" charset="0"/>
                <a:cs typeface="Arial" pitchFamily="34" charset="0"/>
              </a:rPr>
              <a:t>M</a:t>
            </a:r>
            <a:r>
              <a:rPr lang="en-US" dirty="0">
                <a:solidFill>
                  <a:srgbClr val="843C0C"/>
                </a:solidFill>
                <a:latin typeface="Arial" pitchFamily="34" charset="0"/>
                <a:cs typeface="Arial" pitchFamily="34" charset="0"/>
              </a:rPr>
              <a:t> and V</a:t>
            </a:r>
            <a:r>
              <a:rPr lang="en-US" baseline="-25000" dirty="0">
                <a:solidFill>
                  <a:srgbClr val="843C0C"/>
                </a:solidFill>
                <a:latin typeface="Arial" pitchFamily="34" charset="0"/>
                <a:cs typeface="Arial" pitchFamily="34" charset="0"/>
              </a:rPr>
              <a:t>max</a:t>
            </a:r>
            <a:r>
              <a:rPr lang="en-US" dirty="0">
                <a:solidFill>
                  <a:srgbClr val="843C0C"/>
                </a:solidFill>
                <a:latin typeface="Arial" pitchFamily="34" charset="0"/>
                <a:cs typeface="Arial" pitchFamily="34" charset="0"/>
              </a:rPr>
              <a:t> Values can be Determined by Several Means</a:t>
            </a:r>
          </a:p>
        </p:txBody>
      </p:sp>
      <p:sp>
        <p:nvSpPr>
          <p:cNvPr id="5" name="Content Placeholder 4"/>
          <p:cNvSpPr>
            <a:spLocks noGrp="1"/>
          </p:cNvSpPr>
          <p:nvPr>
            <p:ph idx="1"/>
          </p:nvPr>
        </p:nvSpPr>
        <p:spPr>
          <a:xfrm>
            <a:off x="457200" y="1852031"/>
            <a:ext cx="8229600" cy="1062619"/>
          </a:xfrm>
        </p:spPr>
        <p:txBody>
          <a:bodyPr>
            <a:noAutofit/>
          </a:bodyPr>
          <a:lstStyle/>
          <a:p>
            <a:pPr>
              <a:spcBef>
                <a:spcPts val="624"/>
              </a:spcBef>
            </a:pPr>
            <a:r>
              <a:rPr lang="en-US" dirty="0"/>
              <a:t>The </a:t>
            </a:r>
            <a:r>
              <a:rPr lang="en-US" dirty="0" err="1"/>
              <a:t>Michaelis-Menten</a:t>
            </a:r>
            <a:r>
              <a:rPr lang="en-US" dirty="0"/>
              <a:t> equation can be manipulated into one that yields a straight line plot.</a:t>
            </a:r>
          </a:p>
        </p:txBody>
      </p:sp>
      <p:pic>
        <p:nvPicPr>
          <p:cNvPr id="9" name="Picture 5" descr="A mathematical expression shows the Lineweaver-Burk equation. Quantity 1 all over the quantity of initial velocity (uppercase V subscript zero) is equal to the Michaelis constant (uppercase K subscript uppercase M) all over the quantity of the maximal rate (uppercase V subscript max) times the quantity 1 all over the quantity of the substrate (uppercase S) plus the quantity 1 all over the quantity of the maximal rate (uppercase V subscript max)."/>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408426" y="2925902"/>
            <a:ext cx="4185328" cy="117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17"/>
          </p:nvPr>
        </p:nvSpPr>
        <p:spPr>
          <a:xfrm>
            <a:off x="457200" y="4258241"/>
            <a:ext cx="8229600" cy="980509"/>
          </a:xfrm>
        </p:spPr>
        <p:txBody>
          <a:bodyPr>
            <a:noAutofit/>
          </a:bodyPr>
          <a:lstStyle/>
          <a:p>
            <a:r>
              <a:rPr lang="en-US" sz="2600" dirty="0">
                <a:latin typeface="Arial" pitchFamily="34" charset="0"/>
                <a:cs typeface="Arial" pitchFamily="34" charset="0"/>
              </a:rPr>
              <a:t>This double-reciprocal equation is also called the </a:t>
            </a:r>
            <a:r>
              <a:rPr lang="en-US" sz="2600" dirty="0" err="1">
                <a:latin typeface="Arial" pitchFamily="34" charset="0"/>
                <a:cs typeface="Arial" pitchFamily="34" charset="0"/>
              </a:rPr>
              <a:t>Lineweaver</a:t>
            </a:r>
            <a:r>
              <a:rPr lang="en-US" sz="2600" dirty="0">
                <a:latin typeface="Arial" pitchFamily="34" charset="0"/>
                <a:cs typeface="Arial" pitchFamily="34" charset="0"/>
              </a:rPr>
              <a:t>-Burk equation.</a:t>
            </a:r>
          </a:p>
        </p:txBody>
      </p:sp>
    </p:spTree>
    <p:extLst>
      <p:ext uri="{BB962C8B-B14F-4D97-AF65-F5344CB8AC3E}">
        <p14:creationId xmlns:p14="http://schemas.microsoft.com/office/powerpoint/2010/main" val="1099434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Section 8.1 Enzymes Are Powerful and Highly Specific Catalysts</a:t>
            </a:r>
          </a:p>
        </p:txBody>
      </p:sp>
      <p:sp>
        <p:nvSpPr>
          <p:cNvPr id="5" name="Content Placeholder 4"/>
          <p:cNvSpPr>
            <a:spLocks noGrp="1"/>
          </p:cNvSpPr>
          <p:nvPr>
            <p:ph idx="1"/>
          </p:nvPr>
        </p:nvSpPr>
        <p:spPr>
          <a:xfrm>
            <a:off x="457200" y="1600200"/>
            <a:ext cx="8229600" cy="2829909"/>
          </a:xfrm>
        </p:spPr>
        <p:txBody>
          <a:bodyPr>
            <a:noAutofit/>
          </a:bodyPr>
          <a:lstStyle/>
          <a:p>
            <a:pPr>
              <a:spcBef>
                <a:spcPts val="624"/>
              </a:spcBef>
              <a:spcAft>
                <a:spcPts val="1200"/>
              </a:spcAft>
            </a:pPr>
            <a:r>
              <a:rPr lang="en-US" sz="2400" dirty="0">
                <a:latin typeface="Arial" pitchFamily="34" charset="0"/>
                <a:cs typeface="Arial" pitchFamily="34" charset="0"/>
              </a:rPr>
              <a:t>Enzymes are protein catalysts that can accelerate the rate of a reaction many million-fold.</a:t>
            </a:r>
          </a:p>
          <a:p>
            <a:pPr>
              <a:spcBef>
                <a:spcPts val="624"/>
              </a:spcBef>
            </a:pPr>
            <a:r>
              <a:rPr lang="en-US" sz="2400" dirty="0">
                <a:latin typeface="Arial" pitchFamily="34" charset="0"/>
                <a:cs typeface="Arial" pitchFamily="34" charset="0"/>
              </a:rPr>
              <a:t>Even a reaction as simple as the addition of a molecule of water to carbon dioxide in red blood cells requires an enzyme, carbonic anhydrase, to proceed at a reasonable rate.</a:t>
            </a:r>
          </a:p>
        </p:txBody>
      </p:sp>
      <p:pic>
        <p:nvPicPr>
          <p:cNvPr id="2050" name="Picture 2" descr="An equilibrium reaction between carbon dioxide and water forming carbonic acid."/>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206689" y="4966232"/>
            <a:ext cx="8730623" cy="122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3240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010"/>
            <a:ext cx="8229600" cy="1340257"/>
          </a:xfrm>
        </p:spPr>
        <p:txBody>
          <a:bodyPr>
            <a:noAutofit/>
          </a:bodyPr>
          <a:lstStyle/>
          <a:p>
            <a:r>
              <a:rPr lang="en-US" dirty="0">
                <a:solidFill>
                  <a:srgbClr val="843C0C"/>
                </a:solidFill>
                <a:latin typeface="Arial" pitchFamily="34" charset="0"/>
                <a:cs typeface="Arial" pitchFamily="34" charset="0"/>
              </a:rPr>
              <a:t>A Double-reciprocal or </a:t>
            </a:r>
            <a:r>
              <a:rPr lang="en-US" dirty="0" err="1">
                <a:solidFill>
                  <a:srgbClr val="843C0C"/>
                </a:solidFill>
                <a:latin typeface="Arial" pitchFamily="34" charset="0"/>
                <a:cs typeface="Arial" pitchFamily="34" charset="0"/>
              </a:rPr>
              <a:t>Lineweaver</a:t>
            </a:r>
            <a:r>
              <a:rPr lang="en-US" dirty="0">
                <a:solidFill>
                  <a:srgbClr val="843C0C"/>
                </a:solidFill>
                <a:latin typeface="Arial" pitchFamily="34" charset="0"/>
                <a:cs typeface="Arial" pitchFamily="34" charset="0"/>
              </a:rPr>
              <a:t>–Burk Plot</a:t>
            </a:r>
          </a:p>
        </p:txBody>
      </p:sp>
      <p:pic>
        <p:nvPicPr>
          <p:cNvPr id="17410" name="Picture 2" descr="A graph shows a double-reciprocal or Lineweaver-Burk plot. In this double-reciprocal plot, the horizontal axis denotes the reciprocal of the substrate concentration (1 over upper case S in brackets ). The vertical axis denotes the reciprocal of the reaction velocity (1 over upper case V subscript 0). A slant line, having several circular nodes on its upper right end, intercepts the horizontal axis at a point labeled intercept equals minus 1 over upper case K subscript M (highlighted). The slant line also intercepts the vertical axis at a point labeled intercept equals 1 over upper case V subscript max (highlighted). The slant line is labeled slope equals upper case K subscript upper case M over upper case V subscript max."/>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2362648"/>
            <a:ext cx="8113106" cy="3068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2425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K</a:t>
            </a:r>
            <a:r>
              <a:rPr lang="en-US" baseline="-25000" dirty="0">
                <a:solidFill>
                  <a:srgbClr val="843C0C"/>
                </a:solidFill>
                <a:latin typeface="Arial" pitchFamily="34" charset="0"/>
                <a:cs typeface="Arial" pitchFamily="34" charset="0"/>
              </a:rPr>
              <a:t>M</a:t>
            </a:r>
            <a:r>
              <a:rPr lang="en-US" dirty="0">
                <a:solidFill>
                  <a:srgbClr val="843C0C"/>
                </a:solidFill>
                <a:latin typeface="Arial" pitchFamily="34" charset="0"/>
                <a:cs typeface="Arial" pitchFamily="34" charset="0"/>
              </a:rPr>
              <a:t> and V</a:t>
            </a:r>
            <a:r>
              <a:rPr lang="en-US" baseline="-25000" dirty="0">
                <a:solidFill>
                  <a:srgbClr val="843C0C"/>
                </a:solidFill>
                <a:latin typeface="Arial" pitchFamily="34" charset="0"/>
                <a:cs typeface="Arial" pitchFamily="34" charset="0"/>
              </a:rPr>
              <a:t>max</a:t>
            </a:r>
            <a:r>
              <a:rPr lang="en-US" dirty="0">
                <a:solidFill>
                  <a:srgbClr val="843C0C"/>
                </a:solidFill>
                <a:latin typeface="Arial" pitchFamily="34" charset="0"/>
                <a:cs typeface="Arial" pitchFamily="34" charset="0"/>
              </a:rPr>
              <a:t> Values are Important Enzyme Characteristics (1/2)</a:t>
            </a:r>
          </a:p>
        </p:txBody>
      </p:sp>
      <p:sp>
        <p:nvSpPr>
          <p:cNvPr id="5" name="Content Placeholder 4"/>
          <p:cNvSpPr>
            <a:spLocks noGrp="1"/>
          </p:cNvSpPr>
          <p:nvPr>
            <p:ph idx="1"/>
          </p:nvPr>
        </p:nvSpPr>
        <p:spPr>
          <a:xfrm>
            <a:off x="457200" y="1834093"/>
            <a:ext cx="8229600" cy="2223558"/>
          </a:xfrm>
        </p:spPr>
        <p:txBody>
          <a:bodyPr>
            <a:noAutofit/>
          </a:bodyPr>
          <a:lstStyle/>
          <a:p>
            <a:pPr>
              <a:spcBef>
                <a:spcPts val="624"/>
              </a:spcBef>
              <a:spcAft>
                <a:spcPts val="1200"/>
              </a:spcAft>
            </a:pPr>
            <a:r>
              <a:rPr lang="en-US" sz="2400" i="1" dirty="0"/>
              <a:t>K</a:t>
            </a:r>
            <a:r>
              <a:rPr lang="en-US" sz="2400" baseline="-25000" dirty="0"/>
              <a:t>M</a:t>
            </a:r>
            <a:r>
              <a:rPr lang="en-US" sz="2400" dirty="0"/>
              <a:t> values for enzymes vary widely, and evidence suggests that the </a:t>
            </a:r>
            <a:r>
              <a:rPr lang="en-US" sz="2400" i="1" dirty="0"/>
              <a:t>K</a:t>
            </a:r>
            <a:r>
              <a:rPr lang="en-US" sz="2400" baseline="-25000" dirty="0"/>
              <a:t>M</a:t>
            </a:r>
            <a:r>
              <a:rPr lang="en-US" sz="2400" dirty="0"/>
              <a:t> value is approximately the substrate concentration of the enzyme in vivo.</a:t>
            </a:r>
          </a:p>
          <a:p>
            <a:pPr>
              <a:spcBef>
                <a:spcPts val="624"/>
              </a:spcBef>
            </a:pPr>
            <a:r>
              <a:rPr lang="en-US" sz="2400" i="1" dirty="0"/>
              <a:t>K</a:t>
            </a:r>
            <a:r>
              <a:rPr lang="en-US" sz="2400" baseline="-25000" dirty="0"/>
              <a:t>M</a:t>
            </a:r>
            <a:r>
              <a:rPr lang="en-US" sz="2400" dirty="0"/>
              <a:t> approximates the dissociation constant of the ES complex only if </a:t>
            </a:r>
            <a:r>
              <a:rPr lang="en-US" sz="2400" i="1" dirty="0"/>
              <a:t>k</a:t>
            </a:r>
            <a:r>
              <a:rPr lang="en-US" sz="2400" baseline="-25000" dirty="0"/>
              <a:t>-1</a:t>
            </a:r>
            <a:r>
              <a:rPr lang="en-US" sz="2400" dirty="0"/>
              <a:t>&gt;</a:t>
            </a:r>
            <a:r>
              <a:rPr lang="en-US" sz="2400" i="1" dirty="0"/>
              <a:t>k</a:t>
            </a:r>
            <a:r>
              <a:rPr lang="en-US" sz="2400" baseline="-25000" dirty="0"/>
              <a:t>2</a:t>
            </a:r>
            <a:r>
              <a:rPr lang="en-US" sz="2400" dirty="0"/>
              <a:t>.</a:t>
            </a:r>
          </a:p>
        </p:txBody>
      </p:sp>
      <p:pic>
        <p:nvPicPr>
          <p:cNvPr id="14" name="Picture Placeholder 13" descr="A mathematical expression shows the relationship between to the Michaelis constant and the dissociation constant of the intermediate complex. The Michaelis constant (uppercase K subscript uppercase M) approximately equals to the rate constant of dissociation of the intermediate into reactants (lowercase K subscript negative 1) all over the quantity of the rate constant of formation of the intermediate (lowercase K subscript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264857" y="4392612"/>
            <a:ext cx="2765670" cy="1206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Placeholder 14" descr="A mathematical expression shows the relationship between to the equilibrium constant of the intermediate complex and the dissociation constant of the intermediate complex. The equilibrium constant of the intermediate complex (uppercase K subscript uppercase E S) is equal to the concentration of the enzyme (uppercase E in brackets) times the concentration of the substrate (uppercase S in brackets) all over the quantity of the concentration of the intermediate complex (uppercase E S in brackets)  is equal to the rate constant of dissociation of the intermediate into reactants (lowercase K subscript negative 1) all over the quantity of the rate constant of formation of the intermediate (lowercase K subscript 1)."/>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bwMode="auto">
          <a:xfrm>
            <a:off x="4412290" y="4304739"/>
            <a:ext cx="3504860" cy="1277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79149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010"/>
            <a:ext cx="8229600" cy="1340257"/>
          </a:xfrm>
        </p:spPr>
        <p:txBody>
          <a:bodyPr>
            <a:noAutofit/>
          </a:bodyPr>
          <a:lstStyle/>
          <a:p>
            <a:r>
              <a:rPr lang="en-US" dirty="0">
                <a:solidFill>
                  <a:srgbClr val="843C0C"/>
                </a:solidFill>
                <a:latin typeface="Arial" pitchFamily="34" charset="0"/>
                <a:cs typeface="Arial" pitchFamily="34" charset="0"/>
              </a:rPr>
              <a:t>K</a:t>
            </a:r>
            <a:r>
              <a:rPr lang="en-US" baseline="-25000" dirty="0">
                <a:solidFill>
                  <a:srgbClr val="843C0C"/>
                </a:solidFill>
                <a:latin typeface="Arial" pitchFamily="34" charset="0"/>
                <a:cs typeface="Arial" pitchFamily="34" charset="0"/>
              </a:rPr>
              <a:t>M</a:t>
            </a:r>
            <a:r>
              <a:rPr lang="en-US" dirty="0">
                <a:solidFill>
                  <a:srgbClr val="843C0C"/>
                </a:solidFill>
                <a:latin typeface="Arial" pitchFamily="34" charset="0"/>
                <a:cs typeface="Arial" pitchFamily="34" charset="0"/>
              </a:rPr>
              <a:t> Values of Some Enzymes</a:t>
            </a:r>
          </a:p>
        </p:txBody>
      </p:sp>
      <p:pic>
        <p:nvPicPr>
          <p:cNvPr id="6" name="Picture 2" descr="A table shows the K subscript M values of some enzymes. The table has three columns and eight rows. The column headers are: enzyme, substrate, and K subscript M (micro molar). &#10;The data are as follows: &#10;Row 1: Enzyme: chymotrypsin; substrate: acetyl-L-tryptophanamide; K subscript M (Mu M): 5000. &#10;Row 2: Enzyme: lysozyme; substrate: hexa-N-acetylglucosamine; K subscript M (Mu M): 6.&#10;Row 3: Enzyme: beta-galactosidase; substrate: lactose; K subscript M (Mu M): 4000. &#10;Row 4: Enzyme: threonine deaminase; substrate: threonine; K subscript M (Mu M): 5000. &#10;Row 5: Enzyme: carbonic anhydrase; substrate: C O subscript 2; K subscript M (Mu M): 8000. &#10;Row 6: Enzyme: penicillinase; substrate: benzylpenicillin; K subscript M (Mu M): 50.&#10;Row 7: Enzyme: pyruvate carboxylase; substrate: pyruvate, H C O subscript 3 with a negative charge, and A T P; K subscript M (Mu M): 400, 1000, and 60 (respectively).&#10;Row 8: Enzyme: Arginine-t R N A synthetase; substrate: Arginine, t R N A, and A T P; K subscript M (Mu M): 3, 0 point 4, and 300 (respectively)."/>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884225" y="1574227"/>
            <a:ext cx="7375551" cy="4914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7994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K</a:t>
            </a:r>
            <a:r>
              <a:rPr lang="en-US" baseline="-25000" dirty="0">
                <a:solidFill>
                  <a:srgbClr val="843C0C"/>
                </a:solidFill>
                <a:latin typeface="Arial" pitchFamily="34" charset="0"/>
                <a:cs typeface="Arial" pitchFamily="34" charset="0"/>
              </a:rPr>
              <a:t>M</a:t>
            </a:r>
            <a:r>
              <a:rPr lang="en-US" dirty="0">
                <a:solidFill>
                  <a:srgbClr val="843C0C"/>
                </a:solidFill>
                <a:latin typeface="Arial" pitchFamily="34" charset="0"/>
                <a:cs typeface="Arial" pitchFamily="34" charset="0"/>
              </a:rPr>
              <a:t> and V</a:t>
            </a:r>
            <a:r>
              <a:rPr lang="en-US" baseline="-25000" dirty="0">
                <a:solidFill>
                  <a:srgbClr val="843C0C"/>
                </a:solidFill>
                <a:latin typeface="Arial" pitchFamily="34" charset="0"/>
                <a:cs typeface="Arial" pitchFamily="34" charset="0"/>
              </a:rPr>
              <a:t>max</a:t>
            </a:r>
            <a:r>
              <a:rPr lang="en-US" dirty="0">
                <a:solidFill>
                  <a:srgbClr val="843C0C"/>
                </a:solidFill>
                <a:latin typeface="Arial" pitchFamily="34" charset="0"/>
                <a:cs typeface="Arial" pitchFamily="34" charset="0"/>
              </a:rPr>
              <a:t> Values are Important Enzyme Characteristics (2/2)</a:t>
            </a:r>
          </a:p>
        </p:txBody>
      </p:sp>
      <p:sp>
        <p:nvSpPr>
          <p:cNvPr id="5" name="Content Placeholder 4"/>
          <p:cNvSpPr>
            <a:spLocks noGrp="1"/>
          </p:cNvSpPr>
          <p:nvPr>
            <p:ph idx="1"/>
          </p:nvPr>
        </p:nvSpPr>
        <p:spPr>
          <a:xfrm>
            <a:off x="457200" y="1491193"/>
            <a:ext cx="8229600" cy="585258"/>
          </a:xfrm>
        </p:spPr>
        <p:txBody>
          <a:bodyPr>
            <a:noAutofit/>
          </a:bodyPr>
          <a:lstStyle/>
          <a:p>
            <a:pPr>
              <a:spcBef>
                <a:spcPts val="624"/>
              </a:spcBef>
            </a:pPr>
            <a:r>
              <a:rPr lang="en-US" sz="2400" dirty="0"/>
              <a:t>If the enzyme concentration, [E]</a:t>
            </a:r>
            <a:r>
              <a:rPr lang="en-US" sz="2400" baseline="-25000" dirty="0"/>
              <a:t>T</a:t>
            </a:r>
            <a:r>
              <a:rPr lang="en-US" sz="2400" dirty="0"/>
              <a:t>, is known, then</a:t>
            </a:r>
          </a:p>
        </p:txBody>
      </p:sp>
      <p:pic>
        <p:nvPicPr>
          <p:cNvPr id="14" name="Picture 8" descr="A mathematical expression shows the relationship between the maximal rate of an enzyme-catalyzed chemical reaction and the concentration of total enzyme involved in the reaction. The maximal rate of an enzyme catalyzed chemical reaction (uppercase V subscript max) is equal to the rate constant of formation of the product (lowercase K subscript 2) times the concentration of total enzyme involved in the reaction (uppercase E in brackets) subscript uppercase T."/>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300808" y="2241688"/>
            <a:ext cx="2132275" cy="73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17"/>
          </p:nvPr>
        </p:nvSpPr>
        <p:spPr>
          <a:xfrm>
            <a:off x="3506421" y="2357411"/>
            <a:ext cx="759559" cy="451155"/>
          </a:xfrm>
        </p:spPr>
        <p:txBody>
          <a:bodyPr>
            <a:noAutofit/>
          </a:bodyPr>
          <a:lstStyle/>
          <a:p>
            <a:pPr marL="0" indent="0">
              <a:buNone/>
            </a:pPr>
            <a:r>
              <a:rPr lang="en-US" dirty="0">
                <a:latin typeface="Arial" pitchFamily="34" charset="0"/>
                <a:cs typeface="Arial" pitchFamily="34" charset="0"/>
              </a:rPr>
              <a:t>and</a:t>
            </a:r>
          </a:p>
        </p:txBody>
      </p:sp>
      <p:pic>
        <p:nvPicPr>
          <p:cNvPr id="15" name="Picture 10" descr="A mathematical expression shows the relationship between the maximal rate of an enzyme catalyzed chemical reaction and the concentration of total enzyme involved in the reaction in terms of rate constant. The rate constant of formation of the product (lowercase K subscript 2) is equal to the maximal rate of the reaction (uppercase V subscript max) all over the quantity of the concentration of total enzyme involved in the reaction (uppercase E in brackets) subscript uppercase T."/>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bwMode="auto">
          <a:xfrm>
            <a:off x="4510638" y="2248627"/>
            <a:ext cx="2535048" cy="719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8"/>
          </p:nvPr>
        </p:nvSpPr>
        <p:spPr>
          <a:xfrm>
            <a:off x="617758" y="3037608"/>
            <a:ext cx="7908485" cy="2124942"/>
          </a:xfrm>
        </p:spPr>
        <p:txBody>
          <a:bodyPr>
            <a:normAutofit/>
          </a:bodyPr>
          <a:lstStyle/>
          <a:p>
            <a:pPr>
              <a:spcBef>
                <a:spcPts val="624"/>
              </a:spcBef>
            </a:pPr>
            <a:r>
              <a:rPr lang="en-US" i="1" dirty="0">
                <a:latin typeface="Arial" pitchFamily="34" charset="0"/>
                <a:cs typeface="Arial" pitchFamily="34" charset="0"/>
              </a:rPr>
              <a:t>k</a:t>
            </a:r>
            <a:r>
              <a:rPr lang="en-US" baseline="-25000" dirty="0">
                <a:latin typeface="Arial" pitchFamily="34" charset="0"/>
                <a:cs typeface="Arial" pitchFamily="34" charset="0"/>
              </a:rPr>
              <a:t>2</a:t>
            </a:r>
            <a:r>
              <a:rPr lang="en-US" dirty="0">
                <a:latin typeface="Arial" pitchFamily="34" charset="0"/>
                <a:cs typeface="Arial" pitchFamily="34" charset="0"/>
              </a:rPr>
              <a:t>, also called </a:t>
            </a:r>
            <a:r>
              <a:rPr lang="en-US" i="1" dirty="0" err="1">
                <a:latin typeface="Arial" pitchFamily="34" charset="0"/>
                <a:cs typeface="Arial" pitchFamily="34" charset="0"/>
              </a:rPr>
              <a:t>k</a:t>
            </a:r>
            <a:r>
              <a:rPr lang="en-US" baseline="-25000" dirty="0" err="1">
                <a:latin typeface="Arial" pitchFamily="34" charset="0"/>
                <a:cs typeface="Arial" pitchFamily="34" charset="0"/>
              </a:rPr>
              <a:t>cat</a:t>
            </a:r>
            <a:r>
              <a:rPr lang="en-US" dirty="0">
                <a:latin typeface="Arial" pitchFamily="34" charset="0"/>
                <a:cs typeface="Arial" pitchFamily="34" charset="0"/>
              </a:rPr>
              <a:t>, is the turnover number of the enzyme, which is the number of substrate molecules converted into product per second.</a:t>
            </a:r>
          </a:p>
          <a:p>
            <a:pPr>
              <a:spcBef>
                <a:spcPts val="624"/>
              </a:spcBef>
            </a:pPr>
            <a:r>
              <a:rPr lang="en-US" i="1" dirty="0">
                <a:latin typeface="Arial" pitchFamily="34" charset="0"/>
                <a:cs typeface="Arial" pitchFamily="34" charset="0"/>
              </a:rPr>
              <a:t>K</a:t>
            </a:r>
            <a:r>
              <a:rPr lang="en-US" baseline="-25000" dirty="0">
                <a:latin typeface="Arial" pitchFamily="34" charset="0"/>
                <a:cs typeface="Arial" pitchFamily="34" charset="0"/>
              </a:rPr>
              <a:t>M</a:t>
            </a:r>
            <a:r>
              <a:rPr lang="en-US" dirty="0">
                <a:latin typeface="Arial" pitchFamily="34" charset="0"/>
                <a:cs typeface="Arial" pitchFamily="34" charset="0"/>
              </a:rPr>
              <a:t> and </a:t>
            </a:r>
            <a:r>
              <a:rPr lang="en-US" i="1" dirty="0" err="1">
                <a:latin typeface="Arial" pitchFamily="34" charset="0"/>
                <a:cs typeface="Arial" pitchFamily="34" charset="0"/>
              </a:rPr>
              <a:t>V</a:t>
            </a:r>
            <a:r>
              <a:rPr lang="en-US" baseline="-25000" dirty="0" err="1">
                <a:latin typeface="Arial" pitchFamily="34" charset="0"/>
                <a:cs typeface="Arial" pitchFamily="34" charset="0"/>
              </a:rPr>
              <a:t>max</a:t>
            </a:r>
            <a:r>
              <a:rPr lang="en-US" dirty="0">
                <a:latin typeface="Arial" pitchFamily="34" charset="0"/>
                <a:cs typeface="Arial" pitchFamily="34" charset="0"/>
              </a:rPr>
              <a:t> also allow the determination of </a:t>
            </a:r>
            <a:r>
              <a:rPr lang="en-US" i="1" dirty="0" err="1">
                <a:latin typeface="Arial" pitchFamily="34" charset="0"/>
                <a:cs typeface="Arial" pitchFamily="34" charset="0"/>
              </a:rPr>
              <a:t>ƒ</a:t>
            </a:r>
            <a:r>
              <a:rPr lang="en-US" baseline="-25000" dirty="0" err="1">
                <a:latin typeface="Arial" pitchFamily="34" charset="0"/>
                <a:cs typeface="Arial" pitchFamily="34" charset="0"/>
              </a:rPr>
              <a:t>ES</a:t>
            </a:r>
            <a:r>
              <a:rPr lang="en-US" dirty="0">
                <a:latin typeface="Arial" pitchFamily="34" charset="0"/>
                <a:cs typeface="Arial" pitchFamily="34" charset="0"/>
              </a:rPr>
              <a:t>, the fraction of enzymes bound to substrate.</a:t>
            </a:r>
          </a:p>
        </p:txBody>
      </p:sp>
      <p:pic>
        <p:nvPicPr>
          <p:cNvPr id="16" name="Picture 11" descr="A mathematical expression shows the fraction of enzymes bound to substrate. The fraction of enzymes bound to substrate (lowercase F subscript uppercase E S) is equal to the velocity of the reaction (uppercase V) all over the quantity of the maximal rate of the reaction (uppercase V subscript max) is equal to the concentration of the substrate (uppercase S in brackets) all over the quantity of the sum of the concentration of the substrate (uppercase S in brackets) and the quantity of the Michaelis constant (uppercase K subscript uppercase M)."/>
          <p:cNvPicPr>
            <a:picLocks noGrp="1" noChangeAspect="1"/>
          </p:cNvPicPr>
          <p:nvPr>
            <p:ph type="pic" sz="quarter" idx="19"/>
          </p:nvPr>
        </p:nvPicPr>
        <p:blipFill>
          <a:blip r:embed="rId4">
            <a:extLst>
              <a:ext uri="{28A0092B-C50C-407E-A947-70E740481C1C}">
                <a14:useLocalDpi xmlns:a14="http://schemas.microsoft.com/office/drawing/2010/main" val="0"/>
              </a:ext>
            </a:extLst>
          </a:blip>
          <a:stretch>
            <a:fillRect/>
          </a:stretch>
        </p:blipFill>
        <p:spPr bwMode="auto">
          <a:xfrm>
            <a:off x="2408627" y="5262960"/>
            <a:ext cx="3750920" cy="1104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31190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010"/>
            <a:ext cx="8229600" cy="1340257"/>
          </a:xfrm>
        </p:spPr>
        <p:txBody>
          <a:bodyPr>
            <a:noAutofit/>
          </a:bodyPr>
          <a:lstStyle/>
          <a:p>
            <a:r>
              <a:rPr lang="en-US" dirty="0">
                <a:solidFill>
                  <a:srgbClr val="843C0C"/>
                </a:solidFill>
                <a:latin typeface="Arial" pitchFamily="34" charset="0"/>
                <a:cs typeface="Arial" pitchFamily="34" charset="0"/>
              </a:rPr>
              <a:t>Turnover Numbers of Some Enzymes</a:t>
            </a:r>
          </a:p>
        </p:txBody>
      </p:sp>
      <p:pic>
        <p:nvPicPr>
          <p:cNvPr id="7" name="Picture 2" descr="A table lists some enzymes along with their respective turnover numbers (per second.) The table has two columns and nine rows. The column headers are: enzyme and turnover number (per second). The data are as follows:&#10;Row 1: Enzyme: carbonic anhydrase; turnover number (per second): 600, 000.&#10;Row 2: Enzyme: 3-ketosteroid isomerase; turnover number (per second): 280, 000. &#10;Row 3: Enzyme: acetylcholinesterase; turnover number (per second): 25, 000.&#10;Row 4: Enzyme: penicillinase; turnover number (per second): 2, 000.&#10;Row 5: Enzyme: lactate dehydrogenase; turnover number (per second): 1, 000.&#10;Row 6: Enzyme: chymotrypsin; turnover number (per second): 100.&#10;Row 7: Enzyme: D N A polymerase I (one); turnover number (per second): 15.&#10;Row 8: Enzyme: tryptophan synthetase; turnover number (per second): 2.&#10;Row 9: Enzyme: lysozyme; turnover number (per second): 0 point 5."/>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916521" y="1596581"/>
            <a:ext cx="3310958" cy="5158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9082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err="1">
                <a:solidFill>
                  <a:srgbClr val="843C0C"/>
                </a:solidFill>
                <a:latin typeface="Arial" pitchFamily="34" charset="0"/>
                <a:cs typeface="Arial" pitchFamily="34" charset="0"/>
              </a:rPr>
              <a:t>k</a:t>
            </a:r>
            <a:r>
              <a:rPr lang="en-US" baseline="-25000" dirty="0" err="1">
                <a:solidFill>
                  <a:srgbClr val="843C0C"/>
                </a:solidFill>
                <a:latin typeface="Arial" pitchFamily="34" charset="0"/>
                <a:cs typeface="Arial" pitchFamily="34" charset="0"/>
              </a:rPr>
              <a:t>cat</a:t>
            </a:r>
            <a:r>
              <a:rPr lang="en-US" dirty="0">
                <a:solidFill>
                  <a:srgbClr val="843C0C"/>
                </a:solidFill>
                <a:latin typeface="Arial" pitchFamily="34" charset="0"/>
                <a:cs typeface="Arial" pitchFamily="34" charset="0"/>
              </a:rPr>
              <a:t>/K</a:t>
            </a:r>
            <a:r>
              <a:rPr lang="en-US" baseline="-25000" dirty="0">
                <a:solidFill>
                  <a:srgbClr val="843C0C"/>
                </a:solidFill>
                <a:latin typeface="Arial" pitchFamily="34" charset="0"/>
                <a:cs typeface="Arial" pitchFamily="34" charset="0"/>
              </a:rPr>
              <a:t>M</a:t>
            </a:r>
            <a:r>
              <a:rPr lang="en-US" dirty="0">
                <a:solidFill>
                  <a:srgbClr val="843C0C"/>
                </a:solidFill>
                <a:latin typeface="Arial" pitchFamily="34" charset="0"/>
                <a:cs typeface="Arial" pitchFamily="34" charset="0"/>
              </a:rPr>
              <a:t> is a Measure of Catalytic Efficiency (1/2)</a:t>
            </a:r>
          </a:p>
        </p:txBody>
      </p:sp>
      <p:sp>
        <p:nvSpPr>
          <p:cNvPr id="5" name="Content Placeholder 4"/>
          <p:cNvSpPr>
            <a:spLocks noGrp="1"/>
          </p:cNvSpPr>
          <p:nvPr>
            <p:ph idx="1"/>
          </p:nvPr>
        </p:nvSpPr>
        <p:spPr>
          <a:xfrm>
            <a:off x="457200" y="1815043"/>
            <a:ext cx="8229600" cy="866218"/>
          </a:xfrm>
        </p:spPr>
        <p:txBody>
          <a:bodyPr>
            <a:noAutofit/>
          </a:bodyPr>
          <a:lstStyle/>
          <a:p>
            <a:pPr>
              <a:spcBef>
                <a:spcPts val="624"/>
              </a:spcBef>
            </a:pPr>
            <a:r>
              <a:rPr lang="en-US" dirty="0"/>
              <a:t>If the concentration of S is much smaller than </a:t>
            </a:r>
            <a:r>
              <a:rPr lang="en-US" i="1" dirty="0"/>
              <a:t>K</a:t>
            </a:r>
            <a:r>
              <a:rPr lang="en-US" baseline="-25000" dirty="0"/>
              <a:t>M</a:t>
            </a:r>
            <a:r>
              <a:rPr lang="en-US" dirty="0"/>
              <a:t>, the </a:t>
            </a:r>
            <a:r>
              <a:rPr lang="en-US" dirty="0" err="1"/>
              <a:t>Michaelis-Menten</a:t>
            </a:r>
            <a:r>
              <a:rPr lang="en-US" dirty="0"/>
              <a:t> equation becomes</a:t>
            </a:r>
          </a:p>
        </p:txBody>
      </p:sp>
      <p:pic>
        <p:nvPicPr>
          <p:cNvPr id="12" name="Picture 5" descr="A mathematical expression shows the Michaelis-Menten equation when the concentration of the substrate is smaller than Michaelis constant. The initial velocity (uppercase V subscript zero) is equal to the rate constant of the catalysis reaction (lowercase K subscript cat) all over the quantity of Michaelis constant (uppercase K subscript uppercase M) times the concentration of the enzyme (uppercase E in brackets) times the concentration of the substrate (uppercase S in brackets)."/>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696493" y="2943077"/>
            <a:ext cx="2851728" cy="1130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8"/>
          </p:nvPr>
        </p:nvSpPr>
        <p:spPr>
          <a:xfrm>
            <a:off x="474417" y="4333008"/>
            <a:ext cx="8195166" cy="543792"/>
          </a:xfrm>
        </p:spPr>
        <p:txBody>
          <a:bodyPr>
            <a:normAutofit/>
          </a:bodyPr>
          <a:lstStyle/>
          <a:p>
            <a:r>
              <a:rPr lang="en-US" sz="2600" dirty="0">
                <a:latin typeface="Arial" pitchFamily="34" charset="0"/>
                <a:cs typeface="Arial" pitchFamily="34" charset="0"/>
              </a:rPr>
              <a:t>Under the same conditions, [E] ≈ [E]</a:t>
            </a:r>
            <a:r>
              <a:rPr lang="en-US" sz="2600" baseline="-25000" dirty="0">
                <a:latin typeface="Arial" pitchFamily="34" charset="0"/>
                <a:cs typeface="Arial" pitchFamily="34" charset="0"/>
              </a:rPr>
              <a:t>T</a:t>
            </a:r>
            <a:r>
              <a:rPr lang="en-US" sz="2600" dirty="0">
                <a:latin typeface="Arial" pitchFamily="34" charset="0"/>
                <a:cs typeface="Arial" pitchFamily="34" charset="0"/>
              </a:rPr>
              <a:t>; thus</a:t>
            </a:r>
            <a:endParaRPr lang="en-US" sz="2600" baseline="-25000" dirty="0">
              <a:latin typeface="Arial" pitchFamily="34" charset="0"/>
              <a:cs typeface="Arial" pitchFamily="34" charset="0"/>
            </a:endParaRPr>
          </a:p>
        </p:txBody>
      </p:sp>
      <p:pic>
        <p:nvPicPr>
          <p:cNvPr id="13" name="Picture 6" descr="A mathematical expression shows the Michaelis-Menten equation when the concentration of free enzyme is approximately equals to the concentration of total enzyme involved in the reaction. The initial velocity (uppercase V subscript zero) is equal to the rate constant of the rate constant of catalysis reaction (lowercase K subscript cat) all over the quantity of Michaelis constant (uppercase K subscript uppercase M) times the concentration of the substrate (uppercase S in brackets) times the concentration of total enzyme involved in the reaction (uppercase E in brackets) subscript uppercase T."/>
          <p:cNvPicPr>
            <a:picLocks noGrp="1" noChangeAspect="1"/>
          </p:cNvPicPr>
          <p:nvPr>
            <p:ph type="pic" sz="quarter" idx="19"/>
          </p:nvPr>
        </p:nvPicPr>
        <p:blipFill>
          <a:blip r:embed="rId3">
            <a:extLst>
              <a:ext uri="{28A0092B-C50C-407E-A947-70E740481C1C}">
                <a14:useLocalDpi xmlns:a14="http://schemas.microsoft.com/office/drawing/2010/main" val="0"/>
              </a:ext>
            </a:extLst>
          </a:blip>
          <a:stretch>
            <a:fillRect/>
          </a:stretch>
        </p:blipFill>
        <p:spPr bwMode="auto">
          <a:xfrm>
            <a:off x="677768" y="4999243"/>
            <a:ext cx="3263689" cy="104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33563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err="1">
                <a:solidFill>
                  <a:srgbClr val="843C0C"/>
                </a:solidFill>
                <a:latin typeface="Arial" pitchFamily="34" charset="0"/>
                <a:cs typeface="Arial" pitchFamily="34" charset="0"/>
              </a:rPr>
              <a:t>k</a:t>
            </a:r>
            <a:r>
              <a:rPr lang="en-US" baseline="-25000" dirty="0" err="1">
                <a:solidFill>
                  <a:srgbClr val="843C0C"/>
                </a:solidFill>
                <a:latin typeface="Arial" pitchFamily="34" charset="0"/>
                <a:cs typeface="Arial" pitchFamily="34" charset="0"/>
              </a:rPr>
              <a:t>cat</a:t>
            </a:r>
            <a:r>
              <a:rPr lang="en-US" dirty="0">
                <a:solidFill>
                  <a:srgbClr val="843C0C"/>
                </a:solidFill>
                <a:latin typeface="Arial" pitchFamily="34" charset="0"/>
                <a:cs typeface="Arial" pitchFamily="34" charset="0"/>
              </a:rPr>
              <a:t>/K</a:t>
            </a:r>
            <a:r>
              <a:rPr lang="en-US" baseline="-25000" dirty="0">
                <a:solidFill>
                  <a:srgbClr val="843C0C"/>
                </a:solidFill>
                <a:latin typeface="Arial" pitchFamily="34" charset="0"/>
                <a:cs typeface="Arial" pitchFamily="34" charset="0"/>
              </a:rPr>
              <a:t>M</a:t>
            </a:r>
            <a:r>
              <a:rPr lang="en-US" dirty="0">
                <a:solidFill>
                  <a:srgbClr val="843C0C"/>
                </a:solidFill>
                <a:latin typeface="Arial" pitchFamily="34" charset="0"/>
                <a:cs typeface="Arial" pitchFamily="34" charset="0"/>
              </a:rPr>
              <a:t> is a Measure of Catalytic Efficiency (2/2)</a:t>
            </a:r>
          </a:p>
        </p:txBody>
      </p:sp>
      <p:sp>
        <p:nvSpPr>
          <p:cNvPr id="5" name="Content Placeholder 4"/>
          <p:cNvSpPr>
            <a:spLocks noGrp="1"/>
          </p:cNvSpPr>
          <p:nvPr>
            <p:ph idx="1"/>
          </p:nvPr>
        </p:nvSpPr>
        <p:spPr>
          <a:xfrm>
            <a:off x="457200" y="1815042"/>
            <a:ext cx="8229600" cy="840235"/>
          </a:xfrm>
        </p:spPr>
        <p:txBody>
          <a:bodyPr>
            <a:noAutofit/>
          </a:bodyPr>
          <a:lstStyle/>
          <a:p>
            <a:r>
              <a:rPr lang="en-US" sz="2200" dirty="0"/>
              <a:t>The reaction rate is directly proportional to </a:t>
            </a:r>
            <a:r>
              <a:rPr lang="en-US" sz="2200" i="1" dirty="0" err="1"/>
              <a:t>k</a:t>
            </a:r>
            <a:r>
              <a:rPr lang="en-US" sz="2200" baseline="-25000" dirty="0" err="1"/>
              <a:t>cat</a:t>
            </a:r>
            <a:r>
              <a:rPr lang="en-US" sz="2200" dirty="0"/>
              <a:t>/</a:t>
            </a:r>
            <a:r>
              <a:rPr lang="en-US" sz="2200" i="1" dirty="0"/>
              <a:t>K</a:t>
            </a:r>
            <a:r>
              <a:rPr lang="en-US" sz="2200" baseline="-25000" dirty="0"/>
              <a:t>M</a:t>
            </a:r>
            <a:r>
              <a:rPr lang="en-US" sz="2200" dirty="0"/>
              <a:t>.</a:t>
            </a:r>
          </a:p>
          <a:p>
            <a:r>
              <a:rPr lang="en-US" sz="2200" dirty="0"/>
              <a:t>Expanding this term yields</a:t>
            </a:r>
          </a:p>
        </p:txBody>
      </p:sp>
      <p:pic>
        <p:nvPicPr>
          <p:cNvPr id="8" name="Picture 8" descr="A mathematical expression shows the measure of catalytic efficiency of an enzyme catalyzed chemical reaction. The rate constant of catalysis reaction (lowercase K subscript cat) all over the quantity of Michaelis constant (uppercase K subscript uppercase M) is equal to the rate constant of catalysis reaction (lowercase K subscript cat) times the rate constant of formation of the intermediate (lowercase K subscript 1) all over the quantity of the sum of the rate constant of dissociation of the intermediate into reactants (lowercase K subscript negative 1) and the rate constant of catalysis reaction (lowercase K subscript cat) is equal to the rate constant of catalysis reaction (lowercase K subscript cat) all over the quantity of the sum of the rate constant of dissociation of the intermediate into reactants (lowercase K subscript negative 1) and the rate constant of catalysis reaction (lowercase K subscript cat) times the rate constant of formation of the intermediate (lowercase K subscript 1) is lesser than the rate constant of formation of the intermediate (lowercase K subscript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002432" y="2728773"/>
            <a:ext cx="6611586" cy="1119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8"/>
          </p:nvPr>
        </p:nvSpPr>
        <p:spPr>
          <a:xfrm>
            <a:off x="474417" y="3956188"/>
            <a:ext cx="8195166" cy="2707132"/>
          </a:xfrm>
        </p:spPr>
        <p:txBody>
          <a:bodyPr>
            <a:normAutofit fontScale="92500" lnSpcReduction="10000"/>
          </a:bodyPr>
          <a:lstStyle/>
          <a:p>
            <a:pPr>
              <a:lnSpc>
                <a:spcPct val="110000"/>
              </a:lnSpc>
              <a:spcBef>
                <a:spcPts val="624"/>
              </a:spcBef>
              <a:spcAft>
                <a:spcPts val="1200"/>
              </a:spcAft>
            </a:pPr>
            <a:r>
              <a:rPr lang="en-US" dirty="0">
                <a:latin typeface="Arial" pitchFamily="34" charset="0"/>
                <a:cs typeface="Arial" pitchFamily="34" charset="0"/>
              </a:rPr>
              <a:t>Reaction rate is limited by </a:t>
            </a:r>
            <a:r>
              <a:rPr lang="en-US" i="1" dirty="0">
                <a:latin typeface="Arial" pitchFamily="34" charset="0"/>
                <a:cs typeface="Arial" pitchFamily="34" charset="0"/>
              </a:rPr>
              <a:t>k</a:t>
            </a:r>
            <a:r>
              <a:rPr lang="en-US" baseline="-25000" dirty="0">
                <a:latin typeface="Arial" pitchFamily="34" charset="0"/>
                <a:cs typeface="Arial" pitchFamily="34" charset="0"/>
              </a:rPr>
              <a:t>1</a:t>
            </a:r>
            <a:r>
              <a:rPr lang="en-US" dirty="0">
                <a:latin typeface="Arial" pitchFamily="34" charset="0"/>
                <a:cs typeface="Arial" pitchFamily="34" charset="0"/>
              </a:rPr>
              <a:t>. This rate cannot be faster than the diffusion-limited interaction of E and S.</a:t>
            </a:r>
          </a:p>
          <a:p>
            <a:pPr>
              <a:lnSpc>
                <a:spcPct val="110000"/>
              </a:lnSpc>
              <a:spcBef>
                <a:spcPts val="624"/>
              </a:spcBef>
            </a:pPr>
            <a:r>
              <a:rPr lang="en-US" dirty="0">
                <a:latin typeface="Arial" pitchFamily="34" charset="0"/>
                <a:cs typeface="Arial" pitchFamily="34" charset="0"/>
              </a:rPr>
              <a:t>Some enzymes have </a:t>
            </a:r>
            <a:r>
              <a:rPr lang="en-US" i="1" dirty="0" err="1">
                <a:latin typeface="Arial" pitchFamily="34" charset="0"/>
                <a:cs typeface="Arial" pitchFamily="34" charset="0"/>
              </a:rPr>
              <a:t>k</a:t>
            </a:r>
            <a:r>
              <a:rPr lang="en-US" baseline="-25000" dirty="0" err="1">
                <a:latin typeface="Arial" pitchFamily="34" charset="0"/>
                <a:cs typeface="Arial" pitchFamily="34" charset="0"/>
              </a:rPr>
              <a:t>cat</a:t>
            </a:r>
            <a:r>
              <a:rPr lang="en-US" dirty="0">
                <a:latin typeface="Arial" pitchFamily="34" charset="0"/>
                <a:cs typeface="Arial" pitchFamily="34" charset="0"/>
              </a:rPr>
              <a:t>/</a:t>
            </a:r>
            <a:r>
              <a:rPr lang="en-US" i="1" dirty="0">
                <a:latin typeface="Arial" pitchFamily="34" charset="0"/>
                <a:cs typeface="Arial" pitchFamily="34" charset="0"/>
              </a:rPr>
              <a:t>K</a:t>
            </a:r>
            <a:r>
              <a:rPr lang="en-US" baseline="-25000" dirty="0">
                <a:latin typeface="Arial" pitchFamily="34" charset="0"/>
                <a:cs typeface="Arial" pitchFamily="34" charset="0"/>
              </a:rPr>
              <a:t>M</a:t>
            </a:r>
            <a:r>
              <a:rPr lang="en-US" dirty="0">
                <a:latin typeface="Arial" pitchFamily="34" charset="0"/>
                <a:cs typeface="Arial" pitchFamily="34" charset="0"/>
              </a:rPr>
              <a:t> values approaching the rate of diffusion. Such enzymes are catalytically perfect.</a:t>
            </a:r>
          </a:p>
          <a:p>
            <a:pPr lvl="1">
              <a:lnSpc>
                <a:spcPct val="110000"/>
              </a:lnSpc>
              <a:spcBef>
                <a:spcPts val="624"/>
              </a:spcBef>
              <a:buFont typeface="Calibri" pitchFamily="34" charset="0"/>
              <a:buChar char="–"/>
            </a:pPr>
            <a:r>
              <a:rPr lang="en-US" dirty="0">
                <a:latin typeface="Arial" pitchFamily="34" charset="0"/>
                <a:cs typeface="Arial" pitchFamily="34" charset="0"/>
              </a:rPr>
              <a:t>Those that use electrostatic interactions to entice the substrate into the active site are sometimes referred to as using the Circe effect.</a:t>
            </a:r>
          </a:p>
        </p:txBody>
      </p:sp>
    </p:spTree>
    <p:extLst>
      <p:ext uri="{BB962C8B-B14F-4D97-AF65-F5344CB8AC3E}">
        <p14:creationId xmlns:p14="http://schemas.microsoft.com/office/powerpoint/2010/main" val="31811445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010"/>
            <a:ext cx="8229600" cy="1340257"/>
          </a:xfrm>
        </p:spPr>
        <p:txBody>
          <a:bodyPr>
            <a:noAutofit/>
          </a:bodyPr>
          <a:lstStyle/>
          <a:p>
            <a:r>
              <a:rPr lang="en-US" dirty="0">
                <a:solidFill>
                  <a:srgbClr val="843C0C"/>
                </a:solidFill>
                <a:latin typeface="Arial" pitchFamily="34" charset="0"/>
                <a:cs typeface="Arial" pitchFamily="34" charset="0"/>
              </a:rPr>
              <a:t>Substrate Preferences of Chymotrypsin</a:t>
            </a:r>
          </a:p>
        </p:txBody>
      </p:sp>
      <p:pic>
        <p:nvPicPr>
          <p:cNvPr id="6" name="Picture 2" descr="A table with three rows and six columns shows the specificity constant values for different substrates of chymotrypsin. The three columns represent amino acid in ester, amino acid side chain, and their specificity constant, respectively and the rows represent different amino acids. The data in the table are as follows: amino acid in ester: glycine, amino acid side chain: H, specificity constant: 1.3 times 10 to the power of negative 1; amino acid in ester: valine, amino acid side chain: isopropyl chain, specificity constant: 2.0; amino acid in ester: norvaline, amino acid side chain: n propyl chain, specificity constant: 3.6 times 10 to the power of 2; amino acid in ester: norleucine, amino acid side chain: n butyl chain, specificity constant: 3.0 times 10 to the power of 3; amino acid in ester: phenylalanine, amino acid side chain: benzyl chain, specificity constant: 1.0 times 10 to the power of 5."/>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1952463"/>
            <a:ext cx="8113106" cy="453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0687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010"/>
            <a:ext cx="8229600" cy="1340257"/>
          </a:xfrm>
        </p:spPr>
        <p:txBody>
          <a:bodyPr>
            <a:noAutofit/>
          </a:bodyPr>
          <a:lstStyle/>
          <a:p>
            <a:r>
              <a:rPr lang="en-US" sz="3200" dirty="0">
                <a:solidFill>
                  <a:srgbClr val="843C0C"/>
                </a:solidFill>
                <a:latin typeface="Arial" pitchFamily="34" charset="0"/>
                <a:cs typeface="Arial" pitchFamily="34" charset="0"/>
              </a:rPr>
              <a:t>Enzymes for which </a:t>
            </a:r>
            <a:r>
              <a:rPr lang="en-US" sz="3200" dirty="0" err="1">
                <a:solidFill>
                  <a:srgbClr val="843C0C"/>
                </a:solidFill>
                <a:latin typeface="Arial" pitchFamily="34" charset="0"/>
                <a:cs typeface="Arial" pitchFamily="34" charset="0"/>
              </a:rPr>
              <a:t>k</a:t>
            </a:r>
            <a:r>
              <a:rPr lang="en-US" sz="3200" baseline="-25000" dirty="0" err="1">
                <a:solidFill>
                  <a:srgbClr val="843C0C"/>
                </a:solidFill>
                <a:latin typeface="Arial" pitchFamily="34" charset="0"/>
                <a:cs typeface="Arial" pitchFamily="34" charset="0"/>
              </a:rPr>
              <a:t>cat</a:t>
            </a:r>
            <a:r>
              <a:rPr lang="en-US" sz="3200" dirty="0">
                <a:solidFill>
                  <a:srgbClr val="843C0C"/>
                </a:solidFill>
                <a:latin typeface="Arial" pitchFamily="34" charset="0"/>
                <a:cs typeface="Arial" pitchFamily="34" charset="0"/>
              </a:rPr>
              <a:t>/K</a:t>
            </a:r>
            <a:r>
              <a:rPr lang="en-US" sz="3200" baseline="-25000" dirty="0">
                <a:solidFill>
                  <a:srgbClr val="843C0C"/>
                </a:solidFill>
                <a:latin typeface="Arial" pitchFamily="34" charset="0"/>
                <a:cs typeface="Arial" pitchFamily="34" charset="0"/>
              </a:rPr>
              <a:t>M</a:t>
            </a:r>
            <a:r>
              <a:rPr lang="en-US" sz="3200" dirty="0">
                <a:solidFill>
                  <a:srgbClr val="843C0C"/>
                </a:solidFill>
                <a:latin typeface="Arial" pitchFamily="34" charset="0"/>
                <a:cs typeface="Arial" pitchFamily="34" charset="0"/>
              </a:rPr>
              <a:t> is Close to the Diffusion-controlled Rate of Encounter</a:t>
            </a:r>
          </a:p>
        </p:txBody>
      </p:sp>
      <p:pic>
        <p:nvPicPr>
          <p:cNvPr id="7" name="Picture 2" descr="A table lists enzymes for which k subscript cat all over upper case K subscript upper case M is close to the diffusion-controlled rate of encounter. The table has two columns and eight rows. The column headers are: Enzyme and k subscript cat all over K subscript upper case M (s to the negative 1 upper case M to the negative 1).  &#10;The data are as follows: &#10;Row 1: Enzyme: Acetylcholinesterase; k subscript cat all over K subscript M (s with a charge of negative 1 M with a charge of negative 1): 1 point 6 times 10 to the power 8.&#10;Row 2: Enzyme: Carbonic anhydrase; 8 point 3 times 10 to the power 7.&#10;Row 3: Enzyme: Catalase; k subscript cat all over K subscript M (s with a charge of negative 1 M with a charge of negative 1): 4 times 10 to the power 7.&#10;Row 4: Enzyme: Crotonase; k subscript cat all over K subscript M (s with a charge of negative 1 M with a charge of negative 1): 2 point 8 times 10 to the power 8.&#10;Row 5: Enzyme: Fumarase; k subscript cat all over K subscript M (s with a charge of negative 1 M with a charge of negative 1): 1 point 6 times 10 to the power 8.&#10;Row 6: Enzyme: Triose phosphate isomerase ; k subscript cat all over K subscript M (s with a charge of negative 1 M with a charge of negative 1): 2 point 4 times 10 to the power 8.&#10;Row 7: Enzyme: Beta lactamase; k subscript cat all over K subscript M (s with a charge of negative 1 M with a charge of negative 1): 1 times 10 to the power 8.&#10;Row 8: Enzyme: Superoxide dismutase; k subscript cat all over K subscript M (s with a charge of negative 1 M with a charge of negative 1): 7 times 10 to the power 9."/>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067019" y="1713355"/>
            <a:ext cx="3009962" cy="4608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33505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Most Biochemical Reactions Include Multiple Substrates</a:t>
            </a:r>
          </a:p>
        </p:txBody>
      </p:sp>
      <p:pic>
        <p:nvPicPr>
          <p:cNvPr id="7" name="Picture 3" descr="A reversible reaction in equilibrium shows the reactants A and B yielding the products P and Q."/>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2780778" y="2060749"/>
            <a:ext cx="3582445" cy="555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idx="1"/>
          </p:nvPr>
        </p:nvSpPr>
        <p:spPr>
          <a:xfrm>
            <a:off x="457200" y="3015192"/>
            <a:ext cx="8229600" cy="3233208"/>
          </a:xfrm>
        </p:spPr>
        <p:txBody>
          <a:bodyPr>
            <a:noAutofit/>
          </a:bodyPr>
          <a:lstStyle/>
          <a:p>
            <a:pPr>
              <a:spcBef>
                <a:spcPts val="624"/>
              </a:spcBef>
              <a:spcAft>
                <a:spcPts val="1200"/>
              </a:spcAft>
            </a:pPr>
            <a:r>
              <a:rPr lang="en-US" sz="2400" dirty="0"/>
              <a:t>There are two classes of multiple substrate reactions: sequential and double-displacement reactions.</a:t>
            </a:r>
          </a:p>
          <a:p>
            <a:pPr>
              <a:spcBef>
                <a:spcPts val="624"/>
              </a:spcBef>
              <a:spcAft>
                <a:spcPts val="1200"/>
              </a:spcAft>
            </a:pPr>
            <a:r>
              <a:rPr lang="en-US" sz="2400" dirty="0"/>
              <a:t>Sequential reactions, which may be random or ordered, are characterized by the formation of a ternary complex consisting of the enzyme and both substrates.</a:t>
            </a:r>
          </a:p>
          <a:p>
            <a:pPr>
              <a:spcBef>
                <a:spcPts val="624"/>
              </a:spcBef>
            </a:pPr>
            <a:r>
              <a:rPr lang="en-US" sz="2400" dirty="0"/>
              <a:t>Double-displacement reactions are characterized by the formation of a substituted enzyme intermediate.</a:t>
            </a:r>
          </a:p>
        </p:txBody>
      </p:sp>
    </p:spTree>
    <p:extLst>
      <p:ext uri="{BB962C8B-B14F-4D97-AF65-F5344CB8AC3E}">
        <p14:creationId xmlns:p14="http://schemas.microsoft.com/office/powerpoint/2010/main" val="1408932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Rate Enhancement by Selected Enzymes</a:t>
            </a:r>
          </a:p>
        </p:txBody>
      </p:sp>
      <p:pic>
        <p:nvPicPr>
          <p:cNvPr id="7" name="Picture 2" descr="A table shows the rate enhancement of selected enzymes. The table has five columns and eight rows. The column headers are enzyme, nonenzymatic half-life, uncatalyzed rate (lowercase K subscript un lowercase S to the power of negative 1), catalyzed rate (lowercase K subscript cat lowercase S to the power of negative 1), and rate enhancement (lowercase K subscript cat lowercase S to the power of negative 1 all over lowercase K subscript un lowercase s to the power of negative 1).  &#10;Row 1: enzyme: O M P decarboxylase; nonenzymatic half-life: 78,000,000 years; uncatalyzed rate (lowercase K subscript un lowercase S to the power of negative 1): 2 point 8 times 10 to the power of negative 16; catalyzed rate (lowercase K subscript cat lowercase S to the power of negative 1): 39; rate enhancement (lowercase K subscript cat lowercase S to the power of negative 1 all over lowercase K subscript un lowercase S to the power of negative 1): 1 point 4 times 10 to the power of 17.   &#10;Row 2: enzyme: Staphylococcal nuclease; nonenzymatic half-life: 130, 000 years; uncatalyzed rate (lowercase K subscript un lowercase S to the power of negative 1): 1 point 7 times 10 to the power of negative 13; catalyzed rate (lowercase K subscript cat lowercase S to the power of negative 1): 95; rate enhancement (k subscript cat s to the power of negative 1 all over k subscript un s to the power of negative 1): 5 point 6 times 10 to the power of 14.   &#10;Row 3: enzyme: A M P nucleosidase; nonenzymatic half-life: 69, 000 years; uncatalyzed rate (lowercase K subscript un lowercase S to the power of negative 1): 1 point 0 times 10 to the power of negative 11; catalyzed rate (lowercase K subscript cat lowercase S to the power of negative 1): 60; rate enhancement (k subscript cat s to the power of negative 1 all over k subscript un s to the power of negative 1): 6 point 0 times 10 to the power of 12.   &#10;Row 4: enzyme: Carboxypeptidase a; nonenzymatic half-life: 7 point 3 years; uncatalyzed rate (lowercase K subscript un lowercase S to the power of negative 1): 3 point 0 times 10 to the power of negative 9; catalyzed rate (lowercase K subscript cat lowercase S to the power of negative 1): 578; rate enhancement (k subscript cat s to the power of negative 1 all over k subscript un s to the power of negative 1): 1 point 9 times 10 to the power of 11.   &#10;Row 5: enzyme: ketosteroid isomerase; nonenzymatic half-life: 7 weeks; uncatalyzed rate (lowercase K subscript un lowercase S to the power of negative 1): 1 point 7 times 10 to the power of negative 7; catalyzed rate (lowercase K subscript cat lowercase S to the power of negative 1): 66, 000; rate enhancement (k subscript cat s to the power of negative 1 all over k subscript un s to the power of negative 1): 3 point 9 times 10 to the power of 11.   &#10;Row 6: enzyme: triose phosphate isomerase; nonenzymatic half-life: 1 point 9 days; uncatalyzed rate (lowercase K subscript un lowercase S to the power of negative 1): 4 point 3 times 10 to the power of negative 6; catalyzed rate (lowercase K subscript cat lowercase S to the power of negative 1): 4, 300; rate enhancement (k subscript cat s to the power of negative 1 all over k subscript un s to the power of negative 1): 1 point 0 times 10 to the power of 9.   &#10;Row 7: enzyme: Chorismate mutase; nonenzymatic half-life: 7 point 4 hours; uncatalyzed rate (lowercase K subscript un lowercase S to the power of negative 1): 2 point 6 times 10 to the power of negative 5; catalyzed rate (lowercase K subscript cat lowercase S to the power of negative 1): 50; rate enhancement (k subscript cat s to the power of negative 1 all over k subscript un s to the power of negative 1): 1 point 9 times 10 to the power of 6.   &#10;Row 8: enzyme: carbonic anhydrase; nonenzymatic half-life: 5 seconds; uncatalyzed rate (lowercase K subscript un lowercase S to the power of negative 1): 1 point 3 times 10 to the power of negative 1; catalyzed rate (lowercase K subscript cat lowercase S to the power of negative 1): 1 times 10 to the power of 6; rate enhancement (k subscript cat s to the power of negative 1 all over k subscript un s to the power of negative 1): 7 point 7 times 10 to the power of 6.&#10;A text given below the table reads, abbreviations: O M P, orotidine monophosphate; A M P, adenosine monophosphate."/>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368686" y="2549797"/>
            <a:ext cx="8406629" cy="3192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341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An Ordered Sequential Reaction</a:t>
            </a:r>
          </a:p>
        </p:txBody>
      </p:sp>
      <p:pic>
        <p:nvPicPr>
          <p:cNvPr id="18434" name="Picture 2" descr="An equation shows the reduction of pyruvate to lactate and oxidation of NADH to NAD plus. Pyruvate has two carbon atoms connected by a single bond. One of the carbon atoms is a carboxylate group, which is bonded to two oxygen atoms via a delocalized double bond with a net negative charge. The other carbon has a keto group and a methyl group. Pyruvate reacts with NADH and a hydrogen ion to form lactate and NAD superscript +. Lactate is a 3 carbon molecule. The first carbon is a carboxylate group carrying a net negative charge, the second carbon is bonded to OH and H, and the third carbon is a methyl group."/>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515447" y="2069634"/>
            <a:ext cx="8113106" cy="1615246"/>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Cleland notation depicts the reduction of pyruvate to lactate and the oxidation of N A D H to N A D plus. The enzyme is shown as a horizontal line and two downwards arrow, on the left side, depicts the reaction of N A D H and pyruvate with the enzyme. Two upwards arrows, on the right side, depict the release of lactate and N A D plus from the enzyme and a free enzyme is obtained. An equation depicts the equilibrium between enzyme N A D H pyruvate complex and enzyme lactate N A D plus complex."/>
          <p:cNvPicPr>
            <a:picLocks noGrp="1" noChangeAspect="1" noChangeArrowheads="1"/>
          </p:cNvPicPr>
          <p:nvPr>
            <p:ph type="pic" sz="quarter" idx="19"/>
          </p:nvPr>
        </p:nvPicPr>
        <p:blipFill>
          <a:blip r:embed="rId3">
            <a:extLst>
              <a:ext uri="{28A0092B-C50C-407E-A947-70E740481C1C}">
                <a14:useLocalDpi xmlns:a14="http://schemas.microsoft.com/office/drawing/2010/main" val="0"/>
              </a:ext>
            </a:extLst>
          </a:blip>
          <a:stretch>
            <a:fillRect/>
          </a:stretch>
        </p:blipFill>
        <p:spPr bwMode="auto">
          <a:xfrm>
            <a:off x="433911" y="4770623"/>
            <a:ext cx="8276179" cy="917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2291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A Random Sequential Reaction</a:t>
            </a:r>
          </a:p>
        </p:txBody>
      </p:sp>
      <p:pic>
        <p:nvPicPr>
          <p:cNvPr id="19458" name="Picture 2" descr="An equation shows the reaction between creatine and A T P to phosphocreatine and A D P. The structural formulas of creatine and phosphocreatine are shown. The structural formula of creatine has a central guanidine to which an acetic acid is bonded via  nitrogen with a methyl substituent. Creatine has two delocalized double bonds, one between the two oxygen of carboxylic acid group, which has a negative charge, and the other between the two terminal N H 2 groups of guanidine, which has a positive charge. The structural formula of phosphocreatine has a central guanidine to which an acetic acid is bonded via the nitrogen with a methyl substituent and a phosphite is bonded via N H. Phosphocreatine has two delocalized double bonds, one between the two oxygen of carboxylic acid group, which has a negative charge, and the other between the three oxygen atoms of phosphite, of which an oxygen atom carries a charge minus 2."/>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515447" y="1945094"/>
            <a:ext cx="8113106" cy="1733255"/>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descr="Cleland notation depicts the formation of A D P and phosphocreatine from creatine and A T P. The enzyme is shown as a horizontal line, and creatine and A T P can bind with the enzyme in two ways. When A T P binds first with the enzyme, followed by creatine, phosphocreatine is released first, followed by A D P and the free enzyme is obtained. When creatine binds first, followed by A T P, A D P is released first, followed by phosphocreatine and the free enzyme is obtained. An equation depicts the equilibrium between enzyme creatine A T P complex and enzyme phosphocreatine A D P complex."/>
          <p:cNvPicPr>
            <a:picLocks noGrp="1" noChangeAspect="1" noChangeArrowheads="1"/>
          </p:cNvPicPr>
          <p:nvPr>
            <p:ph type="pic" sz="quarter" idx="19"/>
          </p:nvPr>
        </p:nvPicPr>
        <p:blipFill>
          <a:blip r:embed="rId3">
            <a:extLst>
              <a:ext uri="{28A0092B-C50C-407E-A947-70E740481C1C}">
                <a14:useLocalDpi xmlns:a14="http://schemas.microsoft.com/office/drawing/2010/main" val="0"/>
              </a:ext>
            </a:extLst>
          </a:blip>
          <a:stretch>
            <a:fillRect/>
          </a:stretch>
        </p:blipFill>
        <p:spPr bwMode="auto">
          <a:xfrm>
            <a:off x="515447" y="4222133"/>
            <a:ext cx="8113106" cy="1836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736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Double-displacement (Ping-pong) Reaction</a:t>
            </a:r>
          </a:p>
        </p:txBody>
      </p:sp>
      <p:pic>
        <p:nvPicPr>
          <p:cNvPr id="20482" name="Picture 2" descr="A reaction shows the transfer of an amino group from aspartate to alpha ketoglutarate. The structural formula of aspartate has a succinic acid backbone with an ammonia cation substituent on its first carbon. The structural formula of alpha ketoglutarate has a glutaric acid backbone with a keto group on its second carbon. The ammonia cation in aspartate is transferred to ketoglutarate and forms glutamate, and the keto group in ketoglutarate is transferred to aspartate and forms oxaloacetate. The structural formula of oxaloacetate has a succinic acid backbone with a keto group on its second carbon. The structural formula of glutamate has a glutaric acid backbone with an ammonia cation substituent on its first carbon. Equilibrium is maintained during this reaction."/>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083352" y="1851176"/>
            <a:ext cx="6977297" cy="1782383"/>
          </a:xfrm>
          <a:prstGeom prst="rect">
            <a:avLst/>
          </a:prstGeom>
          <a:noFill/>
          <a:extLst>
            <a:ext uri="{909E8E84-426E-40DD-AFC4-6F175D3DCCD1}">
              <a14:hiddenFill xmlns:a14="http://schemas.microsoft.com/office/drawing/2010/main">
                <a:solidFill>
                  <a:srgbClr val="FFFFFF"/>
                </a:solidFill>
              </a14:hiddenFill>
            </a:ext>
          </a:extLst>
        </p:spPr>
      </p:pic>
      <p:pic>
        <p:nvPicPr>
          <p:cNvPr id="20483" name="Picture 3" descr="Cleland notation depicts the binding of aspartate and alpha ketoglutarate to form oxaloacetate and glutamate, respectively. In the Cleland notation, a horizontal line depicts the enzyme. On the left side, a downwards arrow depicts the binding of aspartate to the enzyme and an upwards arrow depicts the release of oxaloacetate from enzyme. On the right side, a downwards arrow depicts the binding of alpha ketoglutarate to the enzyme and an upwards arrow depicts the release of glutamate from the enzyme. Below the horizontal line the binding of aspartate and alpha ketoglutarate to the enzyme is shown as a reaction. Aspartate bound to the enzyme, given as E (aspartate), is converted to E N H 3 (oxaloacetate). After the release of oxaloacetate, an intermediate E N H 3 is obtained. The intermediate binds with alpha ketoglutarate and the final product glutamate is released."/>
          <p:cNvPicPr>
            <a:picLocks noGrp="1" noChangeAspect="1" noChangeArrowheads="1"/>
          </p:cNvPicPr>
          <p:nvPr>
            <p:ph type="pic" sz="quarter" idx="19"/>
          </p:nvPr>
        </p:nvPicPr>
        <p:blipFill>
          <a:blip r:embed="rId3">
            <a:extLst>
              <a:ext uri="{28A0092B-C50C-407E-A947-70E740481C1C}">
                <a14:useLocalDpi xmlns:a14="http://schemas.microsoft.com/office/drawing/2010/main" val="0"/>
              </a:ext>
            </a:extLst>
          </a:blip>
          <a:stretch>
            <a:fillRect/>
          </a:stretch>
        </p:blipFill>
        <p:spPr bwMode="auto">
          <a:xfrm>
            <a:off x="269802" y="4422069"/>
            <a:ext cx="8604397" cy="1009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1284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Allosteric Enzymes Do Not Obey </a:t>
            </a:r>
            <a:r>
              <a:rPr lang="en-US" dirty="0" err="1">
                <a:solidFill>
                  <a:srgbClr val="843C0C"/>
                </a:solidFill>
                <a:latin typeface="Arial" pitchFamily="34" charset="0"/>
                <a:cs typeface="Arial" pitchFamily="34" charset="0"/>
              </a:rPr>
              <a:t>Michaelis</a:t>
            </a:r>
            <a:r>
              <a:rPr lang="en-US" dirty="0">
                <a:solidFill>
                  <a:srgbClr val="843C0C"/>
                </a:solidFill>
                <a:latin typeface="Arial" pitchFamily="34" charset="0"/>
                <a:cs typeface="Arial" pitchFamily="34" charset="0"/>
              </a:rPr>
              <a:t>–</a:t>
            </a:r>
            <a:r>
              <a:rPr lang="en-US" dirty="0" err="1">
                <a:solidFill>
                  <a:srgbClr val="843C0C"/>
                </a:solidFill>
                <a:latin typeface="Arial" pitchFamily="34" charset="0"/>
                <a:cs typeface="Arial" pitchFamily="34" charset="0"/>
              </a:rPr>
              <a:t>Menten</a:t>
            </a:r>
            <a:r>
              <a:rPr lang="en-US" dirty="0">
                <a:solidFill>
                  <a:srgbClr val="843C0C"/>
                </a:solidFill>
                <a:latin typeface="Arial" pitchFamily="34" charset="0"/>
                <a:cs typeface="Arial" pitchFamily="34" charset="0"/>
              </a:rPr>
              <a:t> Kinetics</a:t>
            </a:r>
          </a:p>
        </p:txBody>
      </p:sp>
      <p:sp>
        <p:nvSpPr>
          <p:cNvPr id="5" name="Content Placeholder 4"/>
          <p:cNvSpPr>
            <a:spLocks noGrp="1"/>
          </p:cNvSpPr>
          <p:nvPr>
            <p:ph idx="1"/>
          </p:nvPr>
        </p:nvSpPr>
        <p:spPr>
          <a:xfrm>
            <a:off x="457200" y="1624542"/>
            <a:ext cx="8229600" cy="2375958"/>
          </a:xfrm>
        </p:spPr>
        <p:txBody>
          <a:bodyPr>
            <a:noAutofit/>
          </a:bodyPr>
          <a:lstStyle/>
          <a:p>
            <a:pPr>
              <a:spcBef>
                <a:spcPts val="624"/>
              </a:spcBef>
              <a:spcAft>
                <a:spcPts val="1200"/>
              </a:spcAft>
            </a:pPr>
            <a:r>
              <a:rPr lang="en-US" dirty="0"/>
              <a:t>Not all enzymes display </a:t>
            </a:r>
            <a:r>
              <a:rPr lang="en-US" dirty="0" err="1"/>
              <a:t>Michaelis-Menten</a:t>
            </a:r>
            <a:r>
              <a:rPr lang="en-US" dirty="0"/>
              <a:t> kinetics.</a:t>
            </a:r>
          </a:p>
          <a:p>
            <a:r>
              <a:rPr lang="en-US" dirty="0"/>
              <a:t>An important group of enzymes are </a:t>
            </a:r>
            <a:r>
              <a:rPr lang="en-US" i="1" dirty="0"/>
              <a:t>allosteric</a:t>
            </a:r>
            <a:r>
              <a:rPr lang="en-US" dirty="0"/>
              <a:t> enzymes, which display cooperative substrate binding. Their kinetics can often be observed as a sigmoidal reaction velocity curve.</a:t>
            </a:r>
          </a:p>
        </p:txBody>
      </p:sp>
      <p:pic>
        <p:nvPicPr>
          <p:cNvPr id="21506" name="Picture 2" descr="A line graph shows the relationship between substrate concentration and reaction velocity for an allosteric enzyme. The horizontal axis is labeled as substrate concentration and has as an increasing scale and the vertical axis is labeled as reaction velocity V 0 and has an increasing scale. The curve starts from the origin, increases as a shallow curve, and forms sigmoidal shaped curv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19477" y="4210050"/>
            <a:ext cx="6705046" cy="2444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3394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308"/>
            <a:ext cx="8229600" cy="1353660"/>
          </a:xfrm>
        </p:spPr>
        <p:txBody>
          <a:bodyPr>
            <a:noAutofit/>
          </a:bodyPr>
          <a:lstStyle/>
          <a:p>
            <a:r>
              <a:rPr lang="en-US" dirty="0">
                <a:solidFill>
                  <a:srgbClr val="843C0C"/>
                </a:solidFill>
                <a:latin typeface="Arial" pitchFamily="34" charset="0"/>
                <a:cs typeface="Arial" pitchFamily="34" charset="0"/>
              </a:rPr>
              <a:t>Section 8.5 Enzymes Can Be Inhibited by Specific Molecules</a:t>
            </a:r>
          </a:p>
        </p:txBody>
      </p:sp>
      <p:sp>
        <p:nvSpPr>
          <p:cNvPr id="3" name="Content Placeholder 2"/>
          <p:cNvSpPr>
            <a:spLocks noGrp="1"/>
          </p:cNvSpPr>
          <p:nvPr>
            <p:ph idx="1"/>
          </p:nvPr>
        </p:nvSpPr>
        <p:spPr>
          <a:xfrm>
            <a:off x="457200" y="1600200"/>
            <a:ext cx="8229600" cy="4958862"/>
          </a:xfrm>
        </p:spPr>
        <p:txBody>
          <a:bodyPr>
            <a:noAutofit/>
          </a:bodyPr>
          <a:lstStyle/>
          <a:p>
            <a:pPr>
              <a:spcBef>
                <a:spcPts val="624"/>
              </a:spcBef>
              <a:spcAft>
                <a:spcPts val="1200"/>
              </a:spcAft>
              <a:defRPr/>
            </a:pPr>
            <a:r>
              <a:rPr lang="en-US" sz="2200" dirty="0"/>
              <a:t>Irreversible enzyme inhibitors bind covalently or </a:t>
            </a:r>
            <a:r>
              <a:rPr lang="en-US" sz="2200" dirty="0" err="1"/>
              <a:t>noncovalently</a:t>
            </a:r>
            <a:r>
              <a:rPr lang="en-US" sz="2200" dirty="0"/>
              <a:t> to the enzyme, but with a negligible dissociation constant.</a:t>
            </a:r>
          </a:p>
          <a:p>
            <a:pPr>
              <a:spcBef>
                <a:spcPts val="624"/>
              </a:spcBef>
              <a:spcAft>
                <a:spcPts val="1200"/>
              </a:spcAft>
              <a:defRPr/>
            </a:pPr>
            <a:r>
              <a:rPr lang="en-US" sz="2200" dirty="0"/>
              <a:t>Reversible inhibition is characterized by a rapid dissociation of the enzyme-inhibitor complex.</a:t>
            </a:r>
          </a:p>
          <a:p>
            <a:pPr>
              <a:spcBef>
                <a:spcPts val="624"/>
              </a:spcBef>
              <a:defRPr/>
            </a:pPr>
            <a:r>
              <a:rPr lang="en-US" sz="2200" dirty="0"/>
              <a:t>There are three common types of reversible inhibition:</a:t>
            </a:r>
          </a:p>
          <a:p>
            <a:pPr lvl="1">
              <a:spcBef>
                <a:spcPts val="624"/>
              </a:spcBef>
              <a:buFontTx/>
              <a:buAutoNum type="arabicPeriod"/>
              <a:defRPr/>
            </a:pPr>
            <a:r>
              <a:rPr lang="en-US" sz="2000" dirty="0"/>
              <a:t>Competitive inhibition: The inhibitor is structurally similar to the substrate and can bind to the active site, preventing the actual substrate from binding.</a:t>
            </a:r>
          </a:p>
          <a:p>
            <a:pPr lvl="1">
              <a:spcBef>
                <a:spcPts val="624"/>
              </a:spcBef>
              <a:buFontTx/>
              <a:buAutoNum type="arabicPeriod"/>
              <a:defRPr/>
            </a:pPr>
            <a:r>
              <a:rPr lang="en-US" sz="2000" dirty="0"/>
              <a:t>Uncompetitive inhibition: The inhibitor binds only to the enzyme-substrate complex in what is essentially substrate-dependent inhibition.</a:t>
            </a:r>
          </a:p>
          <a:p>
            <a:pPr lvl="1">
              <a:spcBef>
                <a:spcPts val="624"/>
              </a:spcBef>
              <a:buFontTx/>
              <a:buAutoNum type="arabicPeriod"/>
              <a:defRPr/>
            </a:pPr>
            <a:r>
              <a:rPr lang="en-US" sz="2000" dirty="0"/>
              <a:t>Noncompetitive inhibition: The inhibitor binds either the enzyme or enzyme-substrate complex.</a:t>
            </a:r>
          </a:p>
        </p:txBody>
      </p:sp>
    </p:spTree>
    <p:extLst>
      <p:ext uri="{BB962C8B-B14F-4D97-AF65-F5344CB8AC3E}">
        <p14:creationId xmlns:p14="http://schemas.microsoft.com/office/powerpoint/2010/main" val="25633063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Distinction Between Reversible Inhibitors</a:t>
            </a:r>
          </a:p>
        </p:txBody>
      </p:sp>
      <p:pic>
        <p:nvPicPr>
          <p:cNvPr id="22530" name="Picture 2" descr="A four-part illustration shows the enzyme-substrate complex and action of different inhibitors on enzyme. The first part of the illustration shows a substrate binding to the active site of an enzyme. The shape of the substrate and active site of enzyme are complementary to each other. The second part of the illustration shows a competitive inhibitor binding to the active site of an enzyme. The third part of the illustration shows a substrate binding to the active site of an enzyme and an uncompetitive inhibitor binding next to the substrate. The fourth part of the illustration shows a noncompetitive inhibitor binding to an allosteric site on the enzyme, which deforms the active site of the enzyme. The enzyme and active site of the enzyme are non-complementary."/>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80643" y="1699322"/>
            <a:ext cx="4987723" cy="49967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7DED869-CECB-B74B-8D30-E8E7B8D35A1E}"/>
              </a:ext>
            </a:extLst>
          </p:cNvPr>
          <p:cNvSpPr txBox="1"/>
          <p:nvPr/>
        </p:nvSpPr>
        <p:spPr>
          <a:xfrm>
            <a:off x="5857460" y="3697357"/>
            <a:ext cx="2829339" cy="1200329"/>
          </a:xfrm>
          <a:prstGeom prst="rect">
            <a:avLst/>
          </a:prstGeom>
          <a:noFill/>
        </p:spPr>
        <p:txBody>
          <a:bodyPr wrap="square" rtlCol="0">
            <a:spAutoFit/>
          </a:bodyPr>
          <a:lstStyle/>
          <a:p>
            <a:r>
              <a:rPr lang="en-US" dirty="0"/>
              <a:t>Inhibitor interferes </a:t>
            </a:r>
            <a:r>
              <a:rPr lang="en-US"/>
              <a:t>with release </a:t>
            </a:r>
            <a:r>
              <a:rPr lang="en-US" dirty="0"/>
              <a:t>of product (Km and </a:t>
            </a:r>
            <a:r>
              <a:rPr lang="en-US" dirty="0" err="1"/>
              <a:t>Vm</a:t>
            </a:r>
            <a:r>
              <a:rPr lang="en-US" dirty="0"/>
              <a:t> change by same amount)</a:t>
            </a:r>
          </a:p>
        </p:txBody>
      </p:sp>
      <p:sp>
        <p:nvSpPr>
          <p:cNvPr id="5" name="TextBox 4">
            <a:extLst>
              <a:ext uri="{FF2B5EF4-FFF2-40B4-BE49-F238E27FC236}">
                <a16:creationId xmlns:a16="http://schemas.microsoft.com/office/drawing/2014/main" id="{102B24AA-18C1-4646-84EF-429C562558CB}"/>
              </a:ext>
            </a:extLst>
          </p:cNvPr>
          <p:cNvSpPr txBox="1"/>
          <p:nvPr/>
        </p:nvSpPr>
        <p:spPr>
          <a:xfrm>
            <a:off x="5857460" y="5400261"/>
            <a:ext cx="2829339" cy="923330"/>
          </a:xfrm>
          <a:prstGeom prst="rect">
            <a:avLst/>
          </a:prstGeom>
          <a:noFill/>
        </p:spPr>
        <p:txBody>
          <a:bodyPr wrap="square" rtlCol="0">
            <a:spAutoFit/>
          </a:bodyPr>
          <a:lstStyle/>
          <a:p>
            <a:r>
              <a:rPr lang="en-US" dirty="0"/>
              <a:t>Inhibitor interferes with conversion of substrate to product (</a:t>
            </a:r>
            <a:r>
              <a:rPr lang="en-US" dirty="0" err="1"/>
              <a:t>Vm</a:t>
            </a:r>
            <a:r>
              <a:rPr lang="en-US" dirty="0"/>
              <a:t> changes)</a:t>
            </a:r>
          </a:p>
        </p:txBody>
      </p:sp>
      <p:sp>
        <p:nvSpPr>
          <p:cNvPr id="6" name="TextBox 5">
            <a:extLst>
              <a:ext uri="{FF2B5EF4-FFF2-40B4-BE49-F238E27FC236}">
                <a16:creationId xmlns:a16="http://schemas.microsoft.com/office/drawing/2014/main" id="{EF9A0B5E-0854-E84F-9AAD-AB4D2F943CEF}"/>
              </a:ext>
            </a:extLst>
          </p:cNvPr>
          <p:cNvSpPr txBox="1"/>
          <p:nvPr/>
        </p:nvSpPr>
        <p:spPr>
          <a:xfrm>
            <a:off x="5857460" y="2485619"/>
            <a:ext cx="2829339" cy="923330"/>
          </a:xfrm>
          <a:prstGeom prst="rect">
            <a:avLst/>
          </a:prstGeom>
          <a:noFill/>
        </p:spPr>
        <p:txBody>
          <a:bodyPr wrap="square" rtlCol="0">
            <a:spAutoFit/>
          </a:bodyPr>
          <a:lstStyle/>
          <a:p>
            <a:r>
              <a:rPr lang="en-US" dirty="0"/>
              <a:t>Inhibitor interferes with binding of substrate (Km changes)</a:t>
            </a:r>
          </a:p>
        </p:txBody>
      </p:sp>
      <p:cxnSp>
        <p:nvCxnSpPr>
          <p:cNvPr id="7" name="Straight Arrow Connector 6">
            <a:extLst>
              <a:ext uri="{FF2B5EF4-FFF2-40B4-BE49-F238E27FC236}">
                <a16:creationId xmlns:a16="http://schemas.microsoft.com/office/drawing/2014/main" id="{F1511E2F-C144-904C-A523-DBECC4C29CF2}"/>
              </a:ext>
            </a:extLst>
          </p:cNvPr>
          <p:cNvCxnSpPr/>
          <p:nvPr/>
        </p:nvCxnSpPr>
        <p:spPr>
          <a:xfrm flipH="1">
            <a:off x="4002157" y="2947284"/>
            <a:ext cx="1566209" cy="481716"/>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9" name="Straight Arrow Connector 8">
            <a:extLst>
              <a:ext uri="{FF2B5EF4-FFF2-40B4-BE49-F238E27FC236}">
                <a16:creationId xmlns:a16="http://schemas.microsoft.com/office/drawing/2014/main" id="{DB648FC8-DEFF-524A-AA5F-26773BB03059}"/>
              </a:ext>
            </a:extLst>
          </p:cNvPr>
          <p:cNvCxnSpPr>
            <a:cxnSpLocks/>
          </p:cNvCxnSpPr>
          <p:nvPr/>
        </p:nvCxnSpPr>
        <p:spPr>
          <a:xfrm flipH="1">
            <a:off x="4002157" y="4369627"/>
            <a:ext cx="1710757" cy="175869"/>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a:extLst>
              <a:ext uri="{FF2B5EF4-FFF2-40B4-BE49-F238E27FC236}">
                <a16:creationId xmlns:a16="http://schemas.microsoft.com/office/drawing/2014/main" id="{DA331D01-0A53-4347-9432-F3F1CB758B1B}"/>
              </a:ext>
            </a:extLst>
          </p:cNvPr>
          <p:cNvCxnSpPr>
            <a:cxnSpLocks/>
          </p:cNvCxnSpPr>
          <p:nvPr/>
        </p:nvCxnSpPr>
        <p:spPr>
          <a:xfrm flipH="1">
            <a:off x="4002157" y="5861926"/>
            <a:ext cx="1710758" cy="0"/>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846879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Some Competitive Inhibitors are Useful Drugs</a:t>
            </a:r>
          </a:p>
        </p:txBody>
      </p:sp>
      <p:sp>
        <p:nvSpPr>
          <p:cNvPr id="5" name="Content Placeholder 4"/>
          <p:cNvSpPr>
            <a:spLocks noGrp="1"/>
          </p:cNvSpPr>
          <p:nvPr>
            <p:ph idx="1"/>
          </p:nvPr>
        </p:nvSpPr>
        <p:spPr>
          <a:xfrm>
            <a:off x="457200" y="1624542"/>
            <a:ext cx="8229600" cy="3195108"/>
          </a:xfrm>
        </p:spPr>
        <p:txBody>
          <a:bodyPr>
            <a:noAutofit/>
          </a:bodyPr>
          <a:lstStyle/>
          <a:p>
            <a:r>
              <a:rPr lang="en-US" sz="2400" dirty="0"/>
              <a:t>An early example is the antibiotic sulfanilamide.</a:t>
            </a:r>
          </a:p>
          <a:p>
            <a:r>
              <a:rPr lang="en-US" sz="2400" dirty="0"/>
              <a:t>Sulfanilamide mimics </a:t>
            </a:r>
            <a:r>
              <a:rPr lang="en-US" sz="2400" i="1" dirty="0"/>
              <a:t>p-</a:t>
            </a:r>
            <a:r>
              <a:rPr lang="en-US" sz="2400" dirty="0" err="1"/>
              <a:t>aminobenzoic</a:t>
            </a:r>
            <a:r>
              <a:rPr lang="en-US" sz="2400" dirty="0"/>
              <a:t> acid (PABA), a metabolite needed by bacteria for synthesis of the coenzyme folic acid. Sulfanilamide binds to the enzyme that normally metabolizes PABA and competitively inhibits it, preventing folic acid synthesis.</a:t>
            </a:r>
          </a:p>
          <a:p>
            <a:r>
              <a:rPr lang="en-US" sz="2400" dirty="0"/>
              <a:t>Because humans get folic acid from their diet, they are not affected by this drug.</a:t>
            </a:r>
          </a:p>
        </p:txBody>
      </p:sp>
      <p:pic>
        <p:nvPicPr>
          <p:cNvPr id="23554" name="Picture 2" descr="A diagram shows the structure of sulfanilamide and P A B A. Sulfanilamide has a phenyl ring, which has a sulfonamide substituent on its first carbon and an amine on its fourth carbon atom. P A B A has a phenyl group, which has carboxylic acid on its first carbon and an amine on its fourth carbo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428472" y="4902734"/>
            <a:ext cx="2376785" cy="1787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7068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The Different Types of Reversible Inhibitors are Kinetically Distinguishable (1/4)</a:t>
            </a:r>
          </a:p>
        </p:txBody>
      </p:sp>
      <p:sp>
        <p:nvSpPr>
          <p:cNvPr id="5" name="Content Placeholder 4"/>
          <p:cNvSpPr>
            <a:spLocks noGrp="1"/>
          </p:cNvSpPr>
          <p:nvPr>
            <p:ph idx="1"/>
          </p:nvPr>
        </p:nvSpPr>
        <p:spPr>
          <a:xfrm>
            <a:off x="457200" y="1815043"/>
            <a:ext cx="8229600" cy="1284934"/>
          </a:xfrm>
        </p:spPr>
        <p:txBody>
          <a:bodyPr>
            <a:noAutofit/>
          </a:bodyPr>
          <a:lstStyle/>
          <a:p>
            <a:pPr>
              <a:spcBef>
                <a:spcPts val="624"/>
              </a:spcBef>
            </a:pPr>
            <a:r>
              <a:rPr lang="en-US" sz="2400" dirty="0"/>
              <a:t>In competitive inhibition, the inhibitor competes with the substrate for the active site. The dissociation constant of the inhibitor is given by</a:t>
            </a:r>
          </a:p>
        </p:txBody>
      </p:sp>
      <p:pic>
        <p:nvPicPr>
          <p:cNvPr id="8" name="Picture 4" descr="A mathematical expression shows the dissociation constant of the inhibitor of an enzyme catalyzed chemical reaction. The dissociation constant of the inhibitor (uppercase K subscript lowercase I) is equal to the concentration of the enzyme (uppercase E in brackets) times the concentration of the inhibitor (uppercase I in brackets) all over the quantity of the concentration of the enzyme inhibitor complex (uppercase E I in brackets)."/>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142632" y="3017139"/>
            <a:ext cx="2185203" cy="66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8"/>
          </p:nvPr>
        </p:nvSpPr>
        <p:spPr>
          <a:xfrm>
            <a:off x="474417" y="3700981"/>
            <a:ext cx="8195166" cy="2169796"/>
          </a:xfrm>
        </p:spPr>
        <p:txBody>
          <a:bodyPr>
            <a:noAutofit/>
          </a:bodyPr>
          <a:lstStyle/>
          <a:p>
            <a:pPr>
              <a:spcBef>
                <a:spcPts val="624"/>
              </a:spcBef>
              <a:spcAft>
                <a:spcPts val="1200"/>
              </a:spcAft>
            </a:pPr>
            <a:r>
              <a:rPr lang="en-US" dirty="0">
                <a:latin typeface="Arial" pitchFamily="34" charset="0"/>
                <a:cs typeface="Arial" pitchFamily="34" charset="0"/>
              </a:rPr>
              <a:t>In competitive inhibition, </a:t>
            </a:r>
            <a:r>
              <a:rPr lang="en-US" i="1" dirty="0" err="1">
                <a:latin typeface="Arial" pitchFamily="34" charset="0"/>
                <a:cs typeface="Arial" pitchFamily="34" charset="0"/>
              </a:rPr>
              <a:t>V</a:t>
            </a:r>
            <a:r>
              <a:rPr lang="en-US" baseline="-25000" dirty="0" err="1">
                <a:latin typeface="Arial" pitchFamily="34" charset="0"/>
                <a:cs typeface="Arial" pitchFamily="34" charset="0"/>
              </a:rPr>
              <a:t>max</a:t>
            </a:r>
            <a:r>
              <a:rPr lang="en-US" dirty="0">
                <a:latin typeface="Arial" pitchFamily="34" charset="0"/>
                <a:cs typeface="Arial" pitchFamily="34" charset="0"/>
              </a:rPr>
              <a:t> of the enzyme is unchanged because the inhibition can be overcome by a sufficiently high concentration of substrate.</a:t>
            </a:r>
          </a:p>
          <a:p>
            <a:pPr>
              <a:spcBef>
                <a:spcPts val="624"/>
              </a:spcBef>
            </a:pPr>
            <a:r>
              <a:rPr lang="en-US" dirty="0">
                <a:latin typeface="Arial" pitchFamily="34" charset="0"/>
                <a:cs typeface="Arial" pitchFamily="34" charset="0"/>
              </a:rPr>
              <a:t>However, </a:t>
            </a:r>
            <a:r>
              <a:rPr lang="en-US" i="1" dirty="0">
                <a:latin typeface="Arial" pitchFamily="34" charset="0"/>
                <a:cs typeface="Arial" pitchFamily="34" charset="0"/>
              </a:rPr>
              <a:t>K</a:t>
            </a:r>
            <a:r>
              <a:rPr lang="en-US" baseline="-25000" dirty="0">
                <a:latin typeface="Arial" pitchFamily="34" charset="0"/>
                <a:cs typeface="Arial" pitchFamily="34" charset="0"/>
              </a:rPr>
              <a:t>M</a:t>
            </a:r>
            <a:r>
              <a:rPr lang="en-US" dirty="0">
                <a:latin typeface="Arial" pitchFamily="34" charset="0"/>
                <a:cs typeface="Arial" pitchFamily="34" charset="0"/>
              </a:rPr>
              <a:t> in the presence of inhibitor, called </a:t>
            </a:r>
            <a:r>
              <a:rPr lang="en-US" i="1" dirty="0" err="1">
                <a:latin typeface="Arial" pitchFamily="34" charset="0"/>
                <a:cs typeface="Arial" pitchFamily="34" charset="0"/>
              </a:rPr>
              <a:t>K</a:t>
            </a:r>
            <a:r>
              <a:rPr lang="en-US" baseline="-25000" dirty="0" err="1">
                <a:latin typeface="Arial" pitchFamily="34" charset="0"/>
                <a:cs typeface="Arial" pitchFamily="34" charset="0"/>
              </a:rPr>
              <a:t>M</a:t>
            </a:r>
            <a:r>
              <a:rPr lang="en-US" baseline="30000" dirty="0" err="1">
                <a:latin typeface="Arial" pitchFamily="34" charset="0"/>
                <a:cs typeface="Arial" pitchFamily="34" charset="0"/>
              </a:rPr>
              <a:t>app</a:t>
            </a:r>
            <a:r>
              <a:rPr lang="en-US" dirty="0">
                <a:latin typeface="Arial" pitchFamily="34" charset="0"/>
                <a:cs typeface="Arial" pitchFamily="34" charset="0"/>
              </a:rPr>
              <a:t>, is increased.</a:t>
            </a:r>
          </a:p>
        </p:txBody>
      </p:sp>
      <p:pic>
        <p:nvPicPr>
          <p:cNvPr id="10" name="Picture 5" descr="A mathematical expression shows the Michaelis constant in the presence of inhibitor in an enzyme catalyzed chemical reaction. Michaelis constant in the presence of inhibitor (uppercase K subscript uppercase M superscript app) is equal to Michaelis constant (uppercase K subscript uppercase M) times the sum of quantity of 1 and the concentration of the inhibitor (uppercase I in brackets) all over the quantity of the dissociation constant of the inhibitor (uppercase K subscript lowercase I)."/>
          <p:cNvPicPr>
            <a:picLocks noGrp="1" noChangeAspect="1"/>
          </p:cNvPicPr>
          <p:nvPr>
            <p:ph type="pic" sz="quarter" idx="19"/>
          </p:nvPr>
        </p:nvPicPr>
        <p:blipFill>
          <a:blip r:embed="rId3">
            <a:extLst>
              <a:ext uri="{28A0092B-C50C-407E-A947-70E740481C1C}">
                <a14:useLocalDpi xmlns:a14="http://schemas.microsoft.com/office/drawing/2010/main" val="0"/>
              </a:ext>
            </a:extLst>
          </a:blip>
          <a:stretch>
            <a:fillRect/>
          </a:stretch>
        </p:blipFill>
        <p:spPr bwMode="auto">
          <a:xfrm>
            <a:off x="1142632" y="6004047"/>
            <a:ext cx="3638060" cy="612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74699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Kinetics of a Competitive Inhibitor</a:t>
            </a:r>
          </a:p>
        </p:txBody>
      </p:sp>
      <p:pic>
        <p:nvPicPr>
          <p:cNvPr id="24578" name="Picture 2" descr="An illustration shows the reaction pathway of competitive inhibition and a graph shows the relationship between substrate concentration and rate of the reaction for different concentrations of competitive inhibitor. In the first step of the reaction, free enzyme is shown reacting with a substrate and an enzyme substrate complex is formed, which further leads to the formation of a product and the free enzyme is obtained. In a parallel reaction, the enzyme reacts with inhibitor to give enzyme substrate inhibitor complex and the rate of this reaction is given by K i. The graph has four curves representing different concentrations of inhibitor. The horizontal axis is labeled as substrate concentration and has an increasing scale and the vertical axis is labeled as relative rate and has a scale from 0 to 100 in increments of 20. The approximate data in the graph reads as follows: the first curve starts from the origin and forms a shallow curve. This curve is labeled as I concentration equals 10 times concentration of I. The second curve starts from the origin and forms a less shallow curve as compared to the first curve. This curve is labeled as I concentration equals 5 times concentration of I. The third curve starts from the origin and a forms steep curve. This curve is labeled as I concentration equals times concentration of I. The fourth curve starts from the origin and forms a steep curve. This curve is labeled as no inhibito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90434" y="1793304"/>
            <a:ext cx="5963133" cy="4754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6752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308"/>
            <a:ext cx="8229600" cy="1353660"/>
          </a:xfrm>
        </p:spPr>
        <p:txBody>
          <a:bodyPr>
            <a:noAutofit/>
          </a:bodyPr>
          <a:lstStyle/>
          <a:p>
            <a:r>
              <a:rPr lang="en-US" sz="3200" dirty="0">
                <a:solidFill>
                  <a:srgbClr val="843C0C"/>
                </a:solidFill>
                <a:latin typeface="Arial" pitchFamily="34" charset="0"/>
                <a:cs typeface="Arial" pitchFamily="34" charset="0"/>
              </a:rPr>
              <a:t>The Different Types of Reversible Inhibitors are Kinetically Distinguishable (2/4)</a:t>
            </a:r>
            <a:endParaRPr lang="en-US" sz="3200" dirty="0">
              <a:latin typeface="Arial" pitchFamily="34" charset="0"/>
              <a:cs typeface="Arial" pitchFamily="34" charset="0"/>
            </a:endParaRPr>
          </a:p>
        </p:txBody>
      </p:sp>
      <p:sp>
        <p:nvSpPr>
          <p:cNvPr id="3" name="Content Placeholder 2"/>
          <p:cNvSpPr>
            <a:spLocks noGrp="1"/>
          </p:cNvSpPr>
          <p:nvPr>
            <p:ph idx="1"/>
          </p:nvPr>
        </p:nvSpPr>
        <p:spPr>
          <a:xfrm>
            <a:off x="457200" y="1600200"/>
            <a:ext cx="8229600" cy="4658710"/>
          </a:xfrm>
        </p:spPr>
        <p:txBody>
          <a:bodyPr>
            <a:noAutofit/>
          </a:bodyPr>
          <a:lstStyle/>
          <a:p>
            <a:pPr>
              <a:spcBef>
                <a:spcPts val="624"/>
              </a:spcBef>
              <a:spcAft>
                <a:spcPts val="1200"/>
              </a:spcAft>
            </a:pPr>
            <a:r>
              <a:rPr lang="en-US" dirty="0"/>
              <a:t>In uncompetitive inhibition, the enzyme-inhibitor-substrate complex does not form product.  The apparent </a:t>
            </a:r>
            <a:r>
              <a:rPr lang="en-US" i="1" dirty="0" err="1"/>
              <a:t>V</a:t>
            </a:r>
            <a:r>
              <a:rPr lang="en-US" baseline="-25000" dirty="0" err="1"/>
              <a:t>max</a:t>
            </a:r>
            <a:r>
              <a:rPr lang="en-US" baseline="-25000" dirty="0"/>
              <a:t>, </a:t>
            </a:r>
            <a:r>
              <a:rPr lang="en-US" dirty="0"/>
              <a:t>called  </a:t>
            </a:r>
            <a:r>
              <a:rPr lang="en-US" i="1" dirty="0" err="1"/>
              <a:t>V</a:t>
            </a:r>
            <a:r>
              <a:rPr lang="en-US" baseline="-25000" dirty="0" err="1"/>
              <a:t>max</a:t>
            </a:r>
            <a:r>
              <a:rPr lang="en-US" baseline="30000" dirty="0" err="1"/>
              <a:t>app</a:t>
            </a:r>
            <a:r>
              <a:rPr lang="en-US" dirty="0"/>
              <a:t> , is lower in the presence of inhibitor.</a:t>
            </a:r>
          </a:p>
          <a:p>
            <a:pPr>
              <a:spcBef>
                <a:spcPts val="624"/>
              </a:spcBef>
              <a:spcAft>
                <a:spcPts val="1200"/>
              </a:spcAft>
            </a:pPr>
            <a:r>
              <a:rPr lang="en-US" dirty="0"/>
              <a:t>The </a:t>
            </a:r>
            <a:r>
              <a:rPr lang="en-US" i="1" dirty="0"/>
              <a:t>K</a:t>
            </a:r>
            <a:r>
              <a:rPr lang="en-US" baseline="-25000" dirty="0"/>
              <a:t>M</a:t>
            </a:r>
            <a:r>
              <a:rPr lang="en-US" dirty="0"/>
              <a:t> is also lower.</a:t>
            </a:r>
          </a:p>
          <a:p>
            <a:pPr>
              <a:spcBef>
                <a:spcPts val="624"/>
              </a:spcBef>
            </a:pPr>
            <a:r>
              <a:rPr lang="en-US" dirty="0"/>
              <a:t>Uncompetitive inhibition cannot be overcome by the addition of excess substrate.</a:t>
            </a:r>
          </a:p>
        </p:txBody>
      </p:sp>
    </p:spTree>
    <p:extLst>
      <p:ext uri="{BB962C8B-B14F-4D97-AF65-F5344CB8AC3E}">
        <p14:creationId xmlns:p14="http://schemas.microsoft.com/office/powerpoint/2010/main" val="3677538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Enzymes Catalyze Highly Specific Reactions</a:t>
            </a:r>
          </a:p>
        </p:txBody>
      </p:sp>
      <p:sp>
        <p:nvSpPr>
          <p:cNvPr id="3" name="Content Placeholder 2"/>
          <p:cNvSpPr>
            <a:spLocks noGrp="1"/>
          </p:cNvSpPr>
          <p:nvPr>
            <p:ph idx="1"/>
          </p:nvPr>
        </p:nvSpPr>
        <p:spPr/>
        <p:txBody>
          <a:bodyPr>
            <a:noAutofit/>
          </a:bodyPr>
          <a:lstStyle/>
          <a:p>
            <a:pPr>
              <a:spcBef>
                <a:spcPts val="624"/>
              </a:spcBef>
              <a:spcAft>
                <a:spcPts val="1200"/>
              </a:spcAft>
            </a:pPr>
            <a:r>
              <a:rPr lang="en-US" dirty="0"/>
              <a:t>Reactants in enzyme-catalyzed reactions are called </a:t>
            </a:r>
            <a:r>
              <a:rPr lang="en-US" i="1" dirty="0"/>
              <a:t>substrates</a:t>
            </a:r>
            <a:r>
              <a:rPr lang="en-US" dirty="0"/>
              <a:t>.</a:t>
            </a:r>
          </a:p>
          <a:p>
            <a:pPr>
              <a:spcBef>
                <a:spcPts val="624"/>
              </a:spcBef>
              <a:spcAft>
                <a:spcPts val="1200"/>
              </a:spcAft>
            </a:pPr>
            <a:r>
              <a:rPr lang="en-US" dirty="0"/>
              <a:t>Enzymes tend to be highly specific. Example: </a:t>
            </a:r>
            <a:r>
              <a:rPr lang="en-US" dirty="0" err="1"/>
              <a:t>proteolytic</a:t>
            </a:r>
            <a:r>
              <a:rPr lang="en-US" dirty="0"/>
              <a:t> enzymes catalyze the hydrolysis of peptide bonds.</a:t>
            </a:r>
          </a:p>
          <a:p>
            <a:pPr>
              <a:spcBef>
                <a:spcPts val="624"/>
              </a:spcBef>
              <a:spcAft>
                <a:spcPts val="1200"/>
              </a:spcAft>
            </a:pPr>
            <a:r>
              <a:rPr lang="en-US" dirty="0"/>
              <a:t>However, most </a:t>
            </a:r>
            <a:r>
              <a:rPr lang="en-US" dirty="0" err="1"/>
              <a:t>proteolytic</a:t>
            </a:r>
            <a:r>
              <a:rPr lang="en-US" dirty="0"/>
              <a:t> enzymes also catalyze the hydrolysis of an ester bond, and these reactions can often be easily monitored in lab investigations.</a:t>
            </a:r>
          </a:p>
        </p:txBody>
      </p:sp>
    </p:spTree>
    <p:extLst>
      <p:ext uri="{BB962C8B-B14F-4D97-AF65-F5344CB8AC3E}">
        <p14:creationId xmlns:p14="http://schemas.microsoft.com/office/powerpoint/2010/main" val="27721267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Kinetics of an Uncompetitive Inhibitor</a:t>
            </a:r>
          </a:p>
        </p:txBody>
      </p:sp>
      <p:pic>
        <p:nvPicPr>
          <p:cNvPr id="25602" name="Picture 2" descr="An illustration shows the reaction pathway of uncompetitive inhibition and a graph shows the relationship between substrate concentration and rate of the reaction for different concentrations of uncompetitive inhibitor. In the first step of the reaction, free enzyme and inhibitor are shown. When substrate is added, an enzyme substrate complex is formed and inhibitor is present. An arrow to the right shows the formation of a product and the presence of free enzyme. In a parallel reaction, the enzyme substrate complex reacts with inhibitor to give enzyme substrate inhibitor complex and the rate of this reaction is given by K i. The reaction does not proceed further and product is not formed. The graph has four curves representing different concentrations of inhibitor. The horizontal axis is labeled as substrate concentration and has an increasing scale and the vertical axis is labeled as relative rate and has a scale from 0 to 100 in increments of 20. The approximate data in the graph reads as follows: the first curve starts from the origin, increases till vertical value of 3, and plateaus at vertical value of 5. This curve is labeled as I concentration equals 10 K i. The second curve starts from the origin, increases till vertical value of 8, and plateaus at vertical value of 10. This curve is labeled as I concentration equals 5 K i. The third curve starts from the origin, has steep increase till vertical value of 38, and plateaus at vertical value of 40. This curve is labeled as I concentration equals K i. The fourth curve starts from the origin, has an exponential increase till vertical value of 80, and plateaus at vertical value of 90. This curve is labeled as no inhibitor. A dashed, vertical line is drawn from the top of the steep part of the curve for no inhibitor, to meet the horizontal axis and the line is labeled as K M for uninhibited enzyme. Another vertical line is drawn from the bottom of the steepest part of the curve for no inhibitor, to meet the horizontal axis and this line is labeled K superscript app subscript M for I concentration is equal to K i."/>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734486" y="1908295"/>
            <a:ext cx="7675028" cy="451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6867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The Different Types of Reversible Inhibitors are Kinetically Distinguishable (3/4)</a:t>
            </a:r>
            <a:endParaRPr lang="en-US" sz="3200" dirty="0">
              <a:latin typeface="Arial" pitchFamily="34" charset="0"/>
              <a:cs typeface="Arial" pitchFamily="34" charset="0"/>
            </a:endParaRPr>
          </a:p>
        </p:txBody>
      </p:sp>
      <p:sp>
        <p:nvSpPr>
          <p:cNvPr id="5" name="Content Placeholder 4"/>
          <p:cNvSpPr>
            <a:spLocks noGrp="1"/>
          </p:cNvSpPr>
          <p:nvPr>
            <p:ph idx="1"/>
          </p:nvPr>
        </p:nvSpPr>
        <p:spPr>
          <a:xfrm>
            <a:off x="457200" y="1629935"/>
            <a:ext cx="8229600" cy="2475343"/>
          </a:xfrm>
        </p:spPr>
        <p:txBody>
          <a:bodyPr>
            <a:noAutofit/>
          </a:bodyPr>
          <a:lstStyle/>
          <a:p>
            <a:pPr>
              <a:spcBef>
                <a:spcPts val="624"/>
              </a:spcBef>
              <a:spcAft>
                <a:spcPts val="1200"/>
              </a:spcAft>
            </a:pPr>
            <a:r>
              <a:rPr lang="en-US" sz="2400" dirty="0"/>
              <a:t>In noncompetitive inhibition, the inhibitor can bind to free enzyme or to the enzyme-substrate complex. In either case, the binding of inhibitor prevents the formation of product.</a:t>
            </a:r>
          </a:p>
          <a:p>
            <a:pPr>
              <a:spcBef>
                <a:spcPts val="624"/>
              </a:spcBef>
            </a:pPr>
            <a:r>
              <a:rPr lang="en-US" sz="2400" i="1" dirty="0" err="1"/>
              <a:t>V</a:t>
            </a:r>
            <a:r>
              <a:rPr lang="en-US" sz="2400" baseline="-25000" dirty="0" err="1"/>
              <a:t>max</a:t>
            </a:r>
            <a:r>
              <a:rPr lang="en-US" sz="2400" dirty="0"/>
              <a:t> in the presence of a noncompetitive inhibitor is lower.</a:t>
            </a:r>
          </a:p>
        </p:txBody>
      </p:sp>
      <p:pic>
        <p:nvPicPr>
          <p:cNvPr id="9" name="Picture Placeholder 8" descr="A mathematical expression shows the maximal rate of catalysis in the presence of inhibitor. Maximal rate of catalysis in the presence of inhibitor (uppercase V superscript app subscript max) is equal to maximal rate of catalysis (uppercase V subscript max) all over the quantity of the sum of 1 plus concentration of inhibitor (uppercase I in brackets) all over the quantity of the dissociation constant of the inhibitor (uppercase K subscript lowercase I)."/>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018406" y="4089733"/>
            <a:ext cx="3871548" cy="103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8"/>
          </p:nvPr>
        </p:nvSpPr>
        <p:spPr>
          <a:xfrm>
            <a:off x="474417" y="5095471"/>
            <a:ext cx="8195166" cy="1644389"/>
          </a:xfrm>
        </p:spPr>
        <p:txBody>
          <a:bodyPr>
            <a:noAutofit/>
          </a:bodyPr>
          <a:lstStyle/>
          <a:p>
            <a:pPr>
              <a:spcBef>
                <a:spcPts val="624"/>
              </a:spcBef>
            </a:pPr>
            <a:r>
              <a:rPr lang="en-US" i="1" dirty="0">
                <a:latin typeface="Arial" pitchFamily="34" charset="0"/>
                <a:cs typeface="Arial" pitchFamily="34" charset="0"/>
              </a:rPr>
              <a:t>K</a:t>
            </a:r>
            <a:r>
              <a:rPr lang="en-US" baseline="-25000" dirty="0">
                <a:latin typeface="Arial" pitchFamily="34" charset="0"/>
                <a:cs typeface="Arial" pitchFamily="34" charset="0"/>
              </a:rPr>
              <a:t>M</a:t>
            </a:r>
            <a:r>
              <a:rPr lang="en-US" dirty="0">
                <a:latin typeface="Arial" pitchFamily="34" charset="0"/>
                <a:cs typeface="Arial" pitchFamily="34" charset="0"/>
              </a:rPr>
              <a:t> is not changed by the presence of a noncompetitive inhibitor.</a:t>
            </a:r>
          </a:p>
          <a:p>
            <a:pPr>
              <a:spcBef>
                <a:spcPts val="624"/>
              </a:spcBef>
            </a:pPr>
            <a:r>
              <a:rPr lang="en-US" dirty="0">
                <a:latin typeface="Arial" pitchFamily="34" charset="0"/>
                <a:cs typeface="Arial" pitchFamily="34" charset="0"/>
              </a:rPr>
              <a:t>Noncompetitive inhibition cannot be overcome by increasing substrate concentration.</a:t>
            </a:r>
          </a:p>
        </p:txBody>
      </p:sp>
    </p:spTree>
    <p:extLst>
      <p:ext uri="{BB962C8B-B14F-4D97-AF65-F5344CB8AC3E}">
        <p14:creationId xmlns:p14="http://schemas.microsoft.com/office/powerpoint/2010/main" val="12829129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Kinetics of a Noncompetitive Inhibitor</a:t>
            </a:r>
          </a:p>
        </p:txBody>
      </p:sp>
      <p:pic>
        <p:nvPicPr>
          <p:cNvPr id="26626" name="Picture 2" descr="An illustration shows the reaction pathway of noncompetitive inhibition and a graph shows the relationship between substrate concentration and rate of the reaction for different concentrations of noncompetitive inhibitor. In the first step of the reaction, free enzyme and inhibitor are shown. When substrate is added, an enzyme substrate complex is formed, which further leads to the formation of a product and the free enzyme is obtained. A parallel reaction shows the formation of an enzyme inhibitor complex in the first step and its rate is indicated as K i. In the next step, a substrate is added to complex and forms an enzyme substrate inhibitor complex. The reaction does not proceed and product is not formed . Equilibrium exists between free enzyme and inhibitor and enzyme inhibitor formation step and a second equilibrium exists between enzyme inhibitor complex and enzyme substrate inhibitor complex. The graph has four curves representing different concentrations of inhibitor. The horizontal axis is labeled as substrate concentration and has an increasing scale and the vertical axis is labeled as relative rate and has a scale from 0 to 100 in increments of 20. The approximate data in the graph reads as follows: the first curve starts from the origin, increases till vertical value of 3, and plateaus at vertical value of 5. This curve is labeled as I concentration equals 10 K i. The second curve starts from the origin, increases till vertical value of 8, and plateaus at vertical value of 10. This curve is labeled as I concentration equals 5 K i. The third curve starts from the origin, has steep increase till vertical value of 38, and plateaus at vertical value of 40. This curve is labeled as I concentration equals K i. The fourth curve starts from the origin, has an exponential increase till vertical value of 80, and plateaus at vertical value of 90. This curve is labeled as no inhibitor. A dashed, vertical line is drawn from the top of the steep part of the curve for no inhibitor, to meet the horizontal axi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1898143"/>
            <a:ext cx="8113106" cy="4469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8591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The Different Types of Reversible Inhibitors are Kinetically Distinguishable (4/4)</a:t>
            </a:r>
            <a:endParaRPr lang="en-US" sz="3200" dirty="0">
              <a:latin typeface="Arial" pitchFamily="34" charset="0"/>
              <a:cs typeface="Arial" pitchFamily="34" charset="0"/>
            </a:endParaRPr>
          </a:p>
        </p:txBody>
      </p:sp>
      <p:sp>
        <p:nvSpPr>
          <p:cNvPr id="5" name="Content Placeholder 4"/>
          <p:cNvSpPr>
            <a:spLocks noGrp="1"/>
          </p:cNvSpPr>
          <p:nvPr>
            <p:ph idx="1"/>
          </p:nvPr>
        </p:nvSpPr>
        <p:spPr>
          <a:xfrm>
            <a:off x="457200" y="1815042"/>
            <a:ext cx="8229600" cy="1671107"/>
          </a:xfrm>
        </p:spPr>
        <p:txBody>
          <a:bodyPr>
            <a:noAutofit/>
          </a:bodyPr>
          <a:lstStyle/>
          <a:p>
            <a:pPr>
              <a:spcBef>
                <a:spcPts val="624"/>
              </a:spcBef>
            </a:pPr>
            <a:r>
              <a:rPr lang="en-US" dirty="0"/>
              <a:t>Double-reciprocal plots highlight the differences in the types of reversible inhibition. The equation for a double-reciprocal plot in the presence of a competitive inhibitor is</a:t>
            </a:r>
          </a:p>
        </p:txBody>
      </p:sp>
      <p:pic>
        <p:nvPicPr>
          <p:cNvPr id="9" name="Picture 5" descr="A mathematical expression shows the double-reciprocal plot in the presence of a competitive inhibitor. Quantity 1 all over the quantity of initial velocity (uppercase V subscript zero) is equal to quantity 1 all over the quantity of the maximal rate (uppercase V subscript max) plus the Michaelis constant (uppercase K subscript uppercase M) all over the quantity of the maximal rate (uppercase V Subscript max) times the quantity 1 plus concentration of inhibitor (uppercase I in brackets) all over the quantity of the dissociation constant of the inhibitor (uppercase K subscript lowercase I) times quantity 1 all over the quantity of concentration of the substrate (uppercase S in brackets)."/>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140023" y="3644968"/>
            <a:ext cx="4226205" cy="806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8"/>
          </p:nvPr>
        </p:nvSpPr>
        <p:spPr>
          <a:xfrm>
            <a:off x="474417" y="4562167"/>
            <a:ext cx="8195166" cy="901246"/>
          </a:xfrm>
        </p:spPr>
        <p:txBody>
          <a:bodyPr>
            <a:noAutofit/>
          </a:bodyPr>
          <a:lstStyle/>
          <a:p>
            <a:r>
              <a:rPr lang="en-US" sz="2600" dirty="0">
                <a:latin typeface="Arial" pitchFamily="34" charset="0"/>
                <a:cs typeface="Arial" pitchFamily="34" charset="0"/>
              </a:rPr>
              <a:t>The equation in the presence of an uncompetitive inhibitor is</a:t>
            </a:r>
          </a:p>
        </p:txBody>
      </p:sp>
      <p:pic>
        <p:nvPicPr>
          <p:cNvPr id="12" name="Picture 6" descr="A mathematical expression shows the double-reciprocal plot in the presence of an uncompetitive inhibitor. Quantity 1 all over the quantity of initial velocity (uppercase V subscript zero) is equal to the Michaelis constant (uppercase K subscript uppercase M) all over the quantity of the maximal rate (uppercase V Subscript max) times the quantity 1 plus concentration of substrate (uppercase S in brackets) plus quantity 1 all over the quantity of the maximal rate (uppercase V subscript max) times the quantity 1 plus concentration of inhibitor (uppercase I in brackets) all over the quantity of the dissociation constant of the inhibitor (uppercase K subscript i)."/>
          <p:cNvPicPr>
            <a:picLocks noGrp="1" noChangeAspect="1"/>
          </p:cNvPicPr>
          <p:nvPr>
            <p:ph type="pic" sz="quarter" idx="19"/>
          </p:nvPr>
        </p:nvPicPr>
        <p:blipFill>
          <a:blip r:embed="rId3">
            <a:extLst>
              <a:ext uri="{28A0092B-C50C-407E-A947-70E740481C1C}">
                <a14:useLocalDpi xmlns:a14="http://schemas.microsoft.com/office/drawing/2010/main" val="0"/>
              </a:ext>
            </a:extLst>
          </a:blip>
          <a:stretch>
            <a:fillRect/>
          </a:stretch>
        </p:blipFill>
        <p:spPr bwMode="auto">
          <a:xfrm>
            <a:off x="1061598" y="5604330"/>
            <a:ext cx="4383054" cy="104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67124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Competitive Inhibition Illustrated on a Double-reciprocal Plot</a:t>
            </a:r>
          </a:p>
        </p:txBody>
      </p:sp>
      <p:pic>
        <p:nvPicPr>
          <p:cNvPr id="27650" name="Picture 2" descr="The double-reciprocal plot for competitive inhibition is shown. The horizontal axis is labeled as 1 over concentration of S and the vertical axis starts at about a quarter of the way along the horizontal axis, and is labeled 1 over V 0. The point at which horizontal and vertical axis intersect has a value of 0 on both axes. Two lines are plotted on the graph representing the presence and absence of uncompetitive inhibitor. Several closed dots represent the presence of competitive inhibitor and several open dots represent absence of inhibitor. These dots are connected and extrapolated on the left side of horizontal axis. Both lines intersect at a point on the vertical axis. The line representing the presence of competitive inhibitor is above the line representing no inhibitor present on the right side of the graph, but below it to the left of the y-axi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410019" y="2380747"/>
            <a:ext cx="8323963" cy="2943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1644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Uncompetitive Inhibition Illustrated by a Double-reciprocal Plot</a:t>
            </a:r>
          </a:p>
        </p:txBody>
      </p:sp>
      <p:pic>
        <p:nvPicPr>
          <p:cNvPr id="28674" name="Picture 2" descr="The double-reciprocal plot for uncompetitive inhibition is shown. The horizontal axis is labeled as 1 over concentration of S and the vertical axis starts at about a quarter of the way along the horizontal axis, and is labeled 1 over V 0. The point at which horizontal and vertical axis intersect has a value of 0 on both axes. Two lines are plotted on the graph representing the presence and absence of an uncompetitive inhibitor. Several closed dots represent the presence of an uncompetitive inhibitor and several open dots represent absence of inhibitor. These dots are connected and extrapolated on the left side of horizontal axis. The lines are parallel and the line representing uncompetitive inhibitor is to the left of the line representing no inhibitor present."/>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95377" y="2087116"/>
            <a:ext cx="7953246" cy="3991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410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Noncompetitive Inhibition Illustrated on a Double-reciprocal Plot</a:t>
            </a:r>
          </a:p>
        </p:txBody>
      </p:sp>
      <p:pic>
        <p:nvPicPr>
          <p:cNvPr id="29698" name="Picture 2" descr="The double-reciprocal plot for noncompetitive inhibition is shown. The horizontal axis is labeled as 1 over concentration of S and the vertical axis starts at about a quarter of the way along the horizontal axis, and is labeled 1 over V 0. The point at which horizontal and vertical axis intersect has a value of 0 on both axes. Two lines are plotted on the graph representing the presence and absence of noncompetitive inhibitor. Several closed dots represent the presence of noncompetitive inhibitor and several open dots represent absence of inhibitor. The line representing noncompetitive inhibitor has a steeper slope and is above the line for no inhibitor present until the former ends. Both lines meet at a single point on the x-axis to the left of 0."/>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2410048"/>
            <a:ext cx="8113106" cy="3400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701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Proteases Readily Break Peptide Bonds, but can Also Break Ester Bonds</a:t>
            </a:r>
          </a:p>
        </p:txBody>
      </p:sp>
      <p:pic>
        <p:nvPicPr>
          <p:cNvPr id="3074" name="Picture 2" descr="An equation shows the hydrolysis of a peptide bond (proteolysis).A peptide of two amino acids is shown on the left. The carboxyl group and amino group of the peptide bond are both highlighted. The same atoms are highlighted in the amino acids shown after the reaction on the right. The amino acid reacts with water and forms a carboxyl component and amino component. The oxygen atom of the water molecule is added to the carbon double bonded to oxygen of the amino acid on the left, forming a carboxylate group. The hydrogens from the water are added to the N H group of the peptide bond, forming an amino group with N H subscript 3 superscript plus one on the right."/>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572329" y="2213008"/>
            <a:ext cx="8113106" cy="175538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An ester hydrolysis equation shows the reaction of an ester with water to yield an acid, an alcohol, and a hydrogen ion. C double bonded to O and the alkoxy group of the ester is highlighted. Water reacts with the ester and cleaves the single bond between C double bond O and the alkoxy group. The oxygen atom of water is added to the highlighted C double bond O and forms the carboxylate group of an acid. A hydrogen atom from water is added to the O of the alkoxy group and this forms an alcohol. The other hydrogen remains as a hydrogen ion."/>
          <p:cNvPicPr>
            <a:picLocks noGrp="1" noChangeAspect="1" noChangeArrowheads="1"/>
          </p:cNvPicPr>
          <p:nvPr>
            <p:ph type="pic" sz="quarter" idx="16"/>
          </p:nvPr>
        </p:nvPicPr>
        <p:blipFill>
          <a:blip r:embed="rId3">
            <a:extLst>
              <a:ext uri="{28A0092B-C50C-407E-A947-70E740481C1C}">
                <a14:useLocalDpi xmlns:a14="http://schemas.microsoft.com/office/drawing/2010/main" val="0"/>
              </a:ext>
            </a:extLst>
          </a:blip>
          <a:stretch>
            <a:fillRect/>
          </a:stretch>
        </p:blipFill>
        <p:spPr bwMode="auto">
          <a:xfrm>
            <a:off x="540797" y="4742746"/>
            <a:ext cx="8113106" cy="1128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10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Enzyme Specificity (1/2)</a:t>
            </a:r>
          </a:p>
        </p:txBody>
      </p:sp>
      <p:sp>
        <p:nvSpPr>
          <p:cNvPr id="3" name="Content Placeholder 2"/>
          <p:cNvSpPr>
            <a:spLocks noGrp="1"/>
          </p:cNvSpPr>
          <p:nvPr>
            <p:ph idx="1"/>
          </p:nvPr>
        </p:nvSpPr>
        <p:spPr/>
        <p:txBody>
          <a:bodyPr>
            <a:noAutofit/>
          </a:bodyPr>
          <a:lstStyle/>
          <a:p>
            <a:pPr>
              <a:spcBef>
                <a:spcPts val="624"/>
              </a:spcBef>
              <a:spcAft>
                <a:spcPts val="1200"/>
              </a:spcAft>
            </a:pPr>
            <a:r>
              <a:rPr lang="en-US" dirty="0"/>
              <a:t>Enzymes can display a high degree of specificity, due to the precise interaction of the enzyme and the substrate.</a:t>
            </a:r>
          </a:p>
          <a:p>
            <a:pPr>
              <a:spcBef>
                <a:spcPts val="624"/>
              </a:spcBef>
              <a:spcAft>
                <a:spcPts val="1200"/>
              </a:spcAft>
            </a:pPr>
            <a:r>
              <a:rPr lang="en-US" dirty="0"/>
              <a:t>The </a:t>
            </a:r>
            <a:r>
              <a:rPr lang="en-US" dirty="0" err="1"/>
              <a:t>proteolytic</a:t>
            </a:r>
            <a:r>
              <a:rPr lang="en-US" dirty="0"/>
              <a:t> enzymes trypsin and papain have different degrees of specificity.</a:t>
            </a:r>
          </a:p>
        </p:txBody>
      </p:sp>
    </p:spTree>
    <p:extLst>
      <p:ext uri="{BB962C8B-B14F-4D97-AF65-F5344CB8AC3E}">
        <p14:creationId xmlns:p14="http://schemas.microsoft.com/office/powerpoint/2010/main" val="33400096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5186</TotalTime>
  <Words>4262</Words>
  <Application>Microsoft Macintosh PowerPoint</Application>
  <PresentationFormat>On-screen Show (4:3)</PresentationFormat>
  <Paragraphs>347</Paragraphs>
  <Slides>76</Slides>
  <Notes>36</Notes>
  <HiddenSlides>0</HiddenSlides>
  <MMClips>1</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76</vt:i4>
      </vt:variant>
    </vt:vector>
  </HeadingPairs>
  <TitlesOfParts>
    <vt:vector size="84" baseType="lpstr">
      <vt:lpstr>Arial</vt:lpstr>
      <vt:lpstr>Calibri</vt:lpstr>
      <vt:lpstr>Calibri Light</vt:lpstr>
      <vt:lpstr>Georgia</vt:lpstr>
      <vt:lpstr>Symbol</vt:lpstr>
      <vt:lpstr>Office Theme</vt:lpstr>
      <vt:lpstr>1_Office Theme</vt:lpstr>
      <vt:lpstr>Equation</vt:lpstr>
      <vt:lpstr>PowerPoint Presentation</vt:lpstr>
      <vt:lpstr>Ch.8 Learning Objectives</vt:lpstr>
      <vt:lpstr>Ch.8 Outline</vt:lpstr>
      <vt:lpstr>Enzymes are Remarkable Catalysts</vt:lpstr>
      <vt:lpstr>Section 8.1 Enzymes Are Powerful and Highly Specific Catalysts</vt:lpstr>
      <vt:lpstr>Rate Enhancement by Selected Enzymes</vt:lpstr>
      <vt:lpstr>Enzymes Catalyze Highly Specific Reactions</vt:lpstr>
      <vt:lpstr>Proteases Readily Break Peptide Bonds, but can Also Break Ester Bonds</vt:lpstr>
      <vt:lpstr>Enzyme Specificity (1/2)</vt:lpstr>
      <vt:lpstr>Enzyme Specificity (2/2)</vt:lpstr>
      <vt:lpstr>Section 8.2 Gibbs Free Energy Is a Useful Thermodynamic Function for Understanding Enzymes</vt:lpstr>
      <vt:lpstr>The Standard Free-energy Change of a Reaction is Related to the Equilibrium Constant (1/4)</vt:lpstr>
      <vt:lpstr>Units of Energy</vt:lpstr>
      <vt:lpstr>The Standard Free-energy Change of a Reaction is Related to the Equilibrium Constant (2/4)</vt:lpstr>
      <vt:lpstr>The Standard Free-energy Change of a Reaction is Related to the Equilibrium Constant (3/4)</vt:lpstr>
      <vt:lpstr>The Standard Free-energy Change of a Reaction is Related to the Equilibrium Constant (4/4)</vt:lpstr>
      <vt:lpstr>Enzymes Alter Only the Reaction Rate and Not the Reaction Equilibrium</vt:lpstr>
      <vt:lpstr>Section 8.3 Enzymes Accelerate Reactions by Facilitating the Formation of the Transition State</vt:lpstr>
      <vt:lpstr>The Transition State</vt:lpstr>
      <vt:lpstr>Enzymes Decrease the Activation Energy</vt:lpstr>
      <vt:lpstr>Reaction Velocity Versus Substrate Concentration in an Enzyme-catalyzed Reaction</vt:lpstr>
      <vt:lpstr>The Active Sites of Enzymes have Some Common Features</vt:lpstr>
      <vt:lpstr>Active Sites May Include Distant Residues</vt:lpstr>
      <vt:lpstr>Enzymes Do Not Interact with Their Substrates Like a Lock and Key</vt:lpstr>
      <vt:lpstr>The Enzyme Changes Shape Upon Substrate Binding, a Phenomenon Called Induced Fit</vt:lpstr>
      <vt:lpstr>Recognition (Binding)</vt:lpstr>
      <vt:lpstr>PowerPoint Presentation</vt:lpstr>
      <vt:lpstr>PowerPoint Presentation</vt:lpstr>
      <vt:lpstr>PowerPoint Presentation</vt:lpstr>
      <vt:lpstr>PowerPoint Presentation</vt:lpstr>
      <vt:lpstr>Microenvironments and Thermodynamics</vt:lpstr>
      <vt:lpstr>Microenvironments and Thermodynamics</vt:lpstr>
      <vt:lpstr>Difference b/w Binding Affinity and Specificity</vt:lpstr>
      <vt:lpstr>Active Site Geometry</vt:lpstr>
      <vt:lpstr>Qualitatively speaking, How?</vt:lpstr>
      <vt:lpstr>Qualitatively speaking, How?</vt:lpstr>
      <vt:lpstr>Qualitatively speaking, How?</vt:lpstr>
      <vt:lpstr>Section 8.4 The Michaelis–Menten Model Accounts for the Kinetic Properties of Many Enzymes</vt:lpstr>
      <vt:lpstr>Kinetics is the Study of Reaction Rates</vt:lpstr>
      <vt:lpstr>The Steady-state Assumption Facilitates a Description of Enzyme Kinetics (1/7)</vt:lpstr>
      <vt:lpstr>Determining the Relation Between Initial Velocity and Substrate Concentration</vt:lpstr>
      <vt:lpstr>Michaelis–Menten Kinetics</vt:lpstr>
      <vt:lpstr>The Steady-state Assumption Facilitates a Description of Enzyme Kinetics (2/7)</vt:lpstr>
      <vt:lpstr>The Steady-state Assumption Facilitates a Description of Enzyme Kinetics (3/7)</vt:lpstr>
      <vt:lpstr>The Steady-state Assumption Facilitates a Description of Enzyme Kinetics (4/7)</vt:lpstr>
      <vt:lpstr>The Steady-state Assumption Facilitates a Description of Enzyme Kinetics (5/7)</vt:lpstr>
      <vt:lpstr>The Steady-state Assumption Facilitates a Description of Enzyme Kinetics (6/7)</vt:lpstr>
      <vt:lpstr>The Steady-state Assumption Facilitates a Description of Enzyme Kinetics (7/7)</vt:lpstr>
      <vt:lpstr>KM and Vmax Values can be Determined by Several Means</vt:lpstr>
      <vt:lpstr>A Double-reciprocal or Lineweaver–Burk Plot</vt:lpstr>
      <vt:lpstr>KM and Vmax Values are Important Enzyme Characteristics (1/2)</vt:lpstr>
      <vt:lpstr>KM Values of Some Enzymes</vt:lpstr>
      <vt:lpstr>KM and Vmax Values are Important Enzyme Characteristics (2/2)</vt:lpstr>
      <vt:lpstr>Turnover Numbers of Some Enzymes</vt:lpstr>
      <vt:lpstr>kcat/KM is a Measure of Catalytic Efficiency (1/2)</vt:lpstr>
      <vt:lpstr>kcat/KM is a Measure of Catalytic Efficiency (2/2)</vt:lpstr>
      <vt:lpstr>Substrate Preferences of Chymotrypsin</vt:lpstr>
      <vt:lpstr>Enzymes for which kcat/KM is Close to the Diffusion-controlled Rate of Encounter</vt:lpstr>
      <vt:lpstr>Most Biochemical Reactions Include Multiple Substrates</vt:lpstr>
      <vt:lpstr>An Ordered Sequential Reaction</vt:lpstr>
      <vt:lpstr>A Random Sequential Reaction</vt:lpstr>
      <vt:lpstr>Double-displacement (Ping-pong) Reaction</vt:lpstr>
      <vt:lpstr>Allosteric Enzymes Do Not Obey Michaelis–Menten Kinetics</vt:lpstr>
      <vt:lpstr>Section 8.5 Enzymes Can Be Inhibited by Specific Molecules</vt:lpstr>
      <vt:lpstr>Distinction Between Reversible Inhibitors</vt:lpstr>
      <vt:lpstr>Some Competitive Inhibitors are Useful Drugs</vt:lpstr>
      <vt:lpstr>The Different Types of Reversible Inhibitors are Kinetically Distinguishable (1/4)</vt:lpstr>
      <vt:lpstr>Kinetics of a Competitive Inhibitor</vt:lpstr>
      <vt:lpstr>The Different Types of Reversible Inhibitors are Kinetically Distinguishable (2/4)</vt:lpstr>
      <vt:lpstr>Kinetics of an Uncompetitive Inhibitor</vt:lpstr>
      <vt:lpstr>The Different Types of Reversible Inhibitors are Kinetically Distinguishable (3/4)</vt:lpstr>
      <vt:lpstr>Kinetics of a Noncompetitive Inhibitor</vt:lpstr>
      <vt:lpstr>The Different Types of Reversible Inhibitors are Kinetically Distinguishable (4/4)</vt:lpstr>
      <vt:lpstr>Competitive Inhibition Illustrated on a Double-reciprocal Plot</vt:lpstr>
      <vt:lpstr>Uncompetitive Inhibition Illustrated by a Double-reciprocal Plot</vt:lpstr>
      <vt:lpstr>Noncompetitive Inhibition Illustrated on a Double-reciprocal Plot</vt:lpstr>
    </vt:vector>
  </TitlesOfParts>
  <Company>Carleton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Enzymes: Basic Concepts and Kinetics</dc:title>
  <dc:creator>berg</dc:creator>
  <cp:lastModifiedBy>Hurlbert, Jason C.</cp:lastModifiedBy>
  <cp:revision>558</cp:revision>
  <dcterms:created xsi:type="dcterms:W3CDTF">2015-05-20T13:49:30Z</dcterms:created>
  <dcterms:modified xsi:type="dcterms:W3CDTF">2020-10-01T18:44:42Z</dcterms:modified>
</cp:coreProperties>
</file>