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62"/>
  </p:notesMasterIdLst>
  <p:sldIdLst>
    <p:sldId id="892" r:id="rId3"/>
    <p:sldId id="653" r:id="rId4"/>
    <p:sldId id="781" r:id="rId5"/>
    <p:sldId id="782" r:id="rId6"/>
    <p:sldId id="783" r:id="rId7"/>
    <p:sldId id="838" r:id="rId8"/>
    <p:sldId id="839" r:id="rId9"/>
    <p:sldId id="840" r:id="rId10"/>
    <p:sldId id="841" r:id="rId11"/>
    <p:sldId id="842" r:id="rId12"/>
    <p:sldId id="843" r:id="rId13"/>
    <p:sldId id="844" r:id="rId14"/>
    <p:sldId id="845" r:id="rId15"/>
    <p:sldId id="846" r:id="rId16"/>
    <p:sldId id="847" r:id="rId17"/>
    <p:sldId id="848" r:id="rId18"/>
    <p:sldId id="849" r:id="rId19"/>
    <p:sldId id="850" r:id="rId20"/>
    <p:sldId id="851" r:id="rId21"/>
    <p:sldId id="852" r:id="rId22"/>
    <p:sldId id="853" r:id="rId23"/>
    <p:sldId id="854" r:id="rId24"/>
    <p:sldId id="855" r:id="rId25"/>
    <p:sldId id="856" r:id="rId26"/>
    <p:sldId id="857" r:id="rId27"/>
    <p:sldId id="858" r:id="rId28"/>
    <p:sldId id="859" r:id="rId29"/>
    <p:sldId id="860" r:id="rId30"/>
    <p:sldId id="861" r:id="rId31"/>
    <p:sldId id="862" r:id="rId32"/>
    <p:sldId id="863" r:id="rId33"/>
    <p:sldId id="864" r:id="rId34"/>
    <p:sldId id="865" r:id="rId35"/>
    <p:sldId id="866" r:id="rId36"/>
    <p:sldId id="867" r:id="rId37"/>
    <p:sldId id="868" r:id="rId38"/>
    <p:sldId id="869" r:id="rId39"/>
    <p:sldId id="870" r:id="rId40"/>
    <p:sldId id="871" r:id="rId41"/>
    <p:sldId id="872" r:id="rId42"/>
    <p:sldId id="873" r:id="rId43"/>
    <p:sldId id="874" r:id="rId44"/>
    <p:sldId id="875" r:id="rId45"/>
    <p:sldId id="876" r:id="rId46"/>
    <p:sldId id="877" r:id="rId47"/>
    <p:sldId id="878" r:id="rId48"/>
    <p:sldId id="879" r:id="rId49"/>
    <p:sldId id="880" r:id="rId50"/>
    <p:sldId id="881" r:id="rId51"/>
    <p:sldId id="882" r:id="rId52"/>
    <p:sldId id="883" r:id="rId53"/>
    <p:sldId id="884" r:id="rId54"/>
    <p:sldId id="885" r:id="rId55"/>
    <p:sldId id="886" r:id="rId56"/>
    <p:sldId id="887" r:id="rId57"/>
    <p:sldId id="888" r:id="rId58"/>
    <p:sldId id="889" r:id="rId59"/>
    <p:sldId id="890" r:id="rId60"/>
    <p:sldId id="891"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 id="2" name="BHUVANA" initials="B" lastIdx="6" clrIdx="2">
    <p:extLst>
      <p:ext uri="{19B8F6BF-5375-455C-9EA6-DF929625EA0E}">
        <p15:presenceInfo xmlns:p15="http://schemas.microsoft.com/office/powerpoint/2012/main" userId="BHUV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78520" autoAdjust="0"/>
  </p:normalViewPr>
  <p:slideViewPr>
    <p:cSldViewPr snapToGrid="0" snapToObjects="1">
      <p:cViewPr varScale="1">
        <p:scale>
          <a:sx n="56" d="100"/>
          <a:sy n="56" d="100"/>
        </p:scale>
        <p:origin x="140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smtClean="0">
                <a:ea typeface="ＭＳ Ｐゴシック" panose="020B0600070205080204" pitchFamily="34" charset="-128"/>
              </a:rPr>
              <a:t>Corresponding Chapters: 1, 2, 8, 9, 10</a:t>
            </a:r>
          </a:p>
          <a:p>
            <a:pPr marL="228600" indent="-228600" eaLnBrk="1" hangingPunct="1">
              <a:spcBef>
                <a:spcPct val="0"/>
              </a:spcBef>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60691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36.5 Myosin two-stranded coiled coil. </a:t>
            </a:r>
            <a:r>
              <a:rPr lang="en-US" sz="1200" b="0" i="0" u="none" strike="noStrike" kern="1200" baseline="0" dirty="0" smtClean="0">
                <a:solidFill>
                  <a:schemeClr val="tx1"/>
                </a:solidFill>
                <a:latin typeface="+mn-lt"/>
                <a:ea typeface="+mn-ea"/>
                <a:cs typeface="+mn-cs"/>
              </a:rPr>
              <a:t>The two α helices form left-handed supercoiled structures that spiral around each other. Such structures are stabilized by hydrophobic residues at the contact points between the two helices. [Drawn from 2TMA.pdb.]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90692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36.6 Structure of </a:t>
            </a:r>
            <a:r>
              <a:rPr lang="en-US" sz="1200" b="1" i="0" u="none" strike="noStrike" kern="1200" baseline="0" dirty="0" err="1" smtClean="0">
                <a:solidFill>
                  <a:schemeClr val="tx1"/>
                </a:solidFill>
                <a:latin typeface="+mn-lt"/>
                <a:ea typeface="+mn-ea"/>
                <a:cs typeface="+mn-cs"/>
              </a:rPr>
              <a:t>kinesin</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elongated structure has the head domains at one end and the cargo-binding domains at the other, linked by a long coiled-coil region.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440359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36.7 Structure of head domain of </a:t>
            </a:r>
            <a:r>
              <a:rPr lang="en-US" sz="1200" b="1" i="0" u="none" strike="noStrike" kern="1200" baseline="0" dirty="0" err="1" smtClean="0">
                <a:solidFill>
                  <a:schemeClr val="tx1"/>
                </a:solidFill>
                <a:latin typeface="+mn-lt"/>
                <a:ea typeface="+mn-ea"/>
                <a:cs typeface="+mn-cs"/>
              </a:rPr>
              <a:t>kinesin</a:t>
            </a:r>
            <a:r>
              <a:rPr lang="en-US" sz="1200" b="1" i="0" u="none" strike="noStrike" kern="1200" baseline="0" dirty="0" smtClean="0">
                <a:solidFill>
                  <a:schemeClr val="tx1"/>
                </a:solidFill>
                <a:latin typeface="+mn-lt"/>
                <a:ea typeface="+mn-ea"/>
                <a:cs typeface="+mn-cs"/>
              </a:rPr>
              <a:t> at high resolution.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head domain of </a:t>
            </a:r>
            <a:r>
              <a:rPr lang="en-US" sz="1200" b="0" i="0" u="none" strike="noStrike" kern="1200" baseline="0" dirty="0" err="1" smtClean="0">
                <a:solidFill>
                  <a:schemeClr val="tx1"/>
                </a:solidFill>
                <a:latin typeface="+mn-lt"/>
                <a:ea typeface="+mn-ea"/>
                <a:cs typeface="+mn-cs"/>
              </a:rPr>
              <a:t>kinesin</a:t>
            </a:r>
            <a:r>
              <a:rPr lang="en-US" sz="1200" b="0" i="0" u="none" strike="noStrike" kern="1200" baseline="0" dirty="0" smtClean="0">
                <a:solidFill>
                  <a:schemeClr val="tx1"/>
                </a:solidFill>
                <a:latin typeface="+mn-lt"/>
                <a:ea typeface="+mn-ea"/>
                <a:cs typeface="+mn-cs"/>
              </a:rPr>
              <a:t> has the structure of a P-loop </a:t>
            </a:r>
            <a:r>
              <a:rPr lang="en-US" sz="1200" b="0" i="0" u="none" strike="noStrike" kern="1200" baseline="0" dirty="0" err="1" smtClean="0">
                <a:solidFill>
                  <a:schemeClr val="tx1"/>
                </a:solidFill>
                <a:latin typeface="+mn-lt"/>
                <a:ea typeface="+mn-ea"/>
                <a:cs typeface="+mn-cs"/>
              </a:rPr>
              <a:t>NTPase</a:t>
            </a:r>
            <a:r>
              <a:rPr lang="en-US" sz="1200" b="0" i="0" u="none" strike="noStrike" kern="1200" baseline="0" dirty="0" smtClean="0">
                <a:solidFill>
                  <a:schemeClr val="tx1"/>
                </a:solidFill>
                <a:latin typeface="+mn-lt"/>
                <a:ea typeface="+mn-ea"/>
                <a:cs typeface="+mn-cs"/>
              </a:rPr>
              <a:t> core (indicated by purple shading). [Drawn from 1I6I.pdb.]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50472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36.8 Dynein structure. </a:t>
            </a:r>
            <a:r>
              <a:rPr lang="en-US" sz="1200" kern="1200" dirty="0" smtClean="0">
                <a:solidFill>
                  <a:schemeClr val="tx1"/>
                </a:solidFill>
                <a:effectLst/>
                <a:latin typeface="+mn-lt"/>
                <a:ea typeface="+mn-ea"/>
                <a:cs typeface="+mn-cs"/>
              </a:rPr>
              <a:t>The overall structure of dynein.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281062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114467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36.9 Lever-arm motion. </a:t>
            </a:r>
            <a:r>
              <a:rPr lang="en-US" sz="1200" b="0" i="0" u="none" strike="noStrike" kern="1200" baseline="0" dirty="0" smtClean="0">
                <a:solidFill>
                  <a:schemeClr val="tx1"/>
                </a:solidFill>
                <a:latin typeface="+mn-lt"/>
                <a:ea typeface="+mn-ea"/>
                <a:cs typeface="+mn-cs"/>
              </a:rPr>
              <a:t>Two forms of the S1 fragment of scallop-muscle myosin.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dramatic conformational changes when the identity of the bound nucleotide changes from the ADP–VO</a:t>
            </a:r>
            <a:r>
              <a:rPr lang="en-US" sz="1200" b="0" i="0" u="none" strike="noStrike" kern="1200" baseline="-25000" dirty="0" smtClean="0">
                <a:solidFill>
                  <a:schemeClr val="tx1"/>
                </a:solidFill>
                <a:latin typeface="+mn-lt"/>
                <a:ea typeface="+mn-ea"/>
                <a:cs typeface="+mn-cs"/>
              </a:rPr>
              <a:t>4</a:t>
            </a:r>
            <a:r>
              <a:rPr lang="en-US" sz="1200" b="0" i="0" u="none" strike="noStrike" kern="1200" baseline="30000" dirty="0" smtClean="0">
                <a:solidFill>
                  <a:schemeClr val="tx1"/>
                </a:solidFill>
                <a:latin typeface="+mn-lt"/>
                <a:ea typeface="+mn-ea"/>
                <a:cs typeface="+mn-cs"/>
              </a:rPr>
              <a:t>3− </a:t>
            </a:r>
            <a:r>
              <a:rPr lang="en-US" sz="1200" b="0" i="0" u="none" strike="noStrike" kern="1200" baseline="0" dirty="0" smtClean="0">
                <a:solidFill>
                  <a:schemeClr val="tx1"/>
                </a:solidFill>
                <a:latin typeface="+mn-lt"/>
                <a:ea typeface="+mn-ea"/>
                <a:cs typeface="+mn-cs"/>
              </a:rPr>
              <a:t>complex (A) to the nucleotide-free form (B) or vice versa, including a nearly 90-degree reorientation of the lever arm. [Drawn from 1DFL.pdb and 1SR6.pdb.]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3759364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36.10 Relay helix.</a:t>
            </a:r>
            <a:r>
              <a:rPr lang="en-US" sz="1200" b="0" i="0" u="none" strike="noStrike" kern="1200" baseline="0" dirty="0" smtClean="0">
                <a:solidFill>
                  <a:schemeClr val="tx1"/>
                </a:solidFill>
                <a:latin typeface="+mn-lt"/>
                <a:ea typeface="+mn-ea"/>
                <a:cs typeface="+mn-cs"/>
              </a:rPr>
              <a:t> A superposition of key elements in two forms of scallop myosin reveals the structural changes that are transmitted by the relay helix from the switch I and switch II loops to the base of the lever arm.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switch I and switch II loops interact with VO</a:t>
            </a:r>
            <a:r>
              <a:rPr lang="en-US" sz="1200" b="0" i="0" u="none" strike="noStrike" kern="1200" baseline="-25000" dirty="0" smtClean="0">
                <a:solidFill>
                  <a:schemeClr val="tx1"/>
                </a:solidFill>
                <a:latin typeface="+mn-lt"/>
                <a:ea typeface="+mn-ea"/>
                <a:cs typeface="+mn-cs"/>
              </a:rPr>
              <a:t>4</a:t>
            </a:r>
            <a:r>
              <a:rPr lang="en-US" sz="1200" b="0" i="0" u="none" strike="noStrike" kern="1200" baseline="30000" dirty="0" smtClean="0">
                <a:solidFill>
                  <a:schemeClr val="tx1"/>
                </a:solidFill>
                <a:latin typeface="+mn-lt"/>
                <a:ea typeface="+mn-ea"/>
                <a:cs typeface="+mn-cs"/>
              </a:rPr>
              <a:t>3−</a:t>
            </a:r>
            <a:r>
              <a:rPr lang="en-US" sz="1200" b="0" i="0" u="none" strike="noStrike" kern="1200" baseline="0" dirty="0" smtClean="0">
                <a:solidFill>
                  <a:schemeClr val="tx1"/>
                </a:solidFill>
                <a:latin typeface="+mn-lt"/>
                <a:ea typeface="+mn-ea"/>
                <a:cs typeface="+mn-cs"/>
              </a:rPr>
              <a:t> in the position that would be occupied by the γ-</a:t>
            </a:r>
            <a:r>
              <a:rPr lang="en-US" sz="1200" b="0" i="0" u="none" strike="noStrike" kern="1200" baseline="0" dirty="0" err="1" smtClean="0">
                <a:solidFill>
                  <a:schemeClr val="tx1"/>
                </a:solidFill>
                <a:latin typeface="+mn-lt"/>
                <a:ea typeface="+mn-ea"/>
                <a:cs typeface="+mn-cs"/>
              </a:rPr>
              <a:t>phosphoryl</a:t>
            </a:r>
            <a:r>
              <a:rPr lang="en-US" sz="1200" b="0" i="0" u="none" strike="noStrike" kern="1200" baseline="0" dirty="0" smtClean="0">
                <a:solidFill>
                  <a:schemeClr val="tx1"/>
                </a:solidFill>
                <a:latin typeface="+mn-lt"/>
                <a:ea typeface="+mn-ea"/>
                <a:cs typeface="+mn-cs"/>
              </a:rPr>
              <a:t> group of ATP. The structure of the myosin–ADP–VO</a:t>
            </a:r>
            <a:r>
              <a:rPr lang="en-US" sz="1200" b="0" i="0" u="none" strike="noStrike" kern="1200" baseline="-25000" dirty="0" smtClean="0">
                <a:solidFill>
                  <a:schemeClr val="tx1"/>
                </a:solidFill>
                <a:latin typeface="+mn-lt"/>
                <a:ea typeface="+mn-ea"/>
                <a:cs typeface="+mn-cs"/>
              </a:rPr>
              <a:t>4</a:t>
            </a:r>
            <a:r>
              <a:rPr lang="en-US" sz="1200" b="0" i="0" u="none" strike="noStrike" kern="1200" baseline="30000" dirty="0" smtClean="0">
                <a:solidFill>
                  <a:schemeClr val="tx1"/>
                </a:solidFill>
                <a:latin typeface="+mn-lt"/>
                <a:ea typeface="+mn-ea"/>
                <a:cs typeface="+mn-cs"/>
              </a:rPr>
              <a:t>3− </a:t>
            </a:r>
            <a:r>
              <a:rPr lang="en-US" sz="1200" b="0" i="0" u="none" strike="noStrike" kern="1200" baseline="0" dirty="0" smtClean="0">
                <a:solidFill>
                  <a:schemeClr val="tx1"/>
                </a:solidFill>
                <a:latin typeface="+mn-lt"/>
                <a:ea typeface="+mn-ea"/>
                <a:cs typeface="+mn-cs"/>
              </a:rPr>
              <a:t>complex is shown in lighter colors. [Drawn from 1DFL.pdb and 1SR6.pdb.]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109226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36.11 Neck linker.</a:t>
            </a:r>
            <a:r>
              <a:rPr lang="en-US" sz="1200" b="0" i="0" u="none" strike="noStrike" kern="1200" baseline="0" dirty="0" smtClean="0">
                <a:solidFill>
                  <a:schemeClr val="tx1"/>
                </a:solidFill>
                <a:latin typeface="+mn-lt"/>
                <a:ea typeface="+mn-ea"/>
                <a:cs typeface="+mn-cs"/>
              </a:rPr>
              <a:t> A comparison of the structures of </a:t>
            </a:r>
            <a:r>
              <a:rPr lang="el-GR" sz="1200" b="0" i="0" u="none" strike="noStrike" kern="1200" baseline="0" dirty="0" smtClean="0">
                <a:solidFill>
                  <a:schemeClr val="tx1"/>
                </a:solidFill>
                <a:latin typeface="+mn-lt"/>
                <a:ea typeface="+mn-ea"/>
                <a:cs typeface="+mn-cs"/>
              </a:rPr>
              <a:t>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kinesin</a:t>
            </a:r>
            <a:r>
              <a:rPr lang="en-US" sz="1200" b="0" i="0" u="none" strike="noStrike" kern="1200" baseline="0" dirty="0" smtClean="0">
                <a:solidFill>
                  <a:schemeClr val="tx1"/>
                </a:solidFill>
                <a:latin typeface="+mn-lt"/>
                <a:ea typeface="+mn-ea"/>
                <a:cs typeface="+mn-cs"/>
              </a:rPr>
              <a:t> bound to ADP and bound to an ATP analog.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neck linker (orange), which connects the head domain to the remainder of the </a:t>
            </a:r>
            <a:r>
              <a:rPr lang="en-US" sz="1200" b="0" i="0" u="none" strike="noStrike" kern="1200" baseline="0" dirty="0" err="1" smtClean="0">
                <a:solidFill>
                  <a:schemeClr val="tx1"/>
                </a:solidFill>
                <a:latin typeface="+mn-lt"/>
                <a:ea typeface="+mn-ea"/>
                <a:cs typeface="+mn-cs"/>
              </a:rPr>
              <a:t>kinesin</a:t>
            </a:r>
            <a:r>
              <a:rPr lang="en-US" sz="1200" b="0" i="0" u="none" strike="noStrike" kern="1200" baseline="0" dirty="0" smtClean="0">
                <a:solidFill>
                  <a:schemeClr val="tx1"/>
                </a:solidFill>
                <a:latin typeface="+mn-lt"/>
                <a:ea typeface="+mn-ea"/>
                <a:cs typeface="+mn-cs"/>
              </a:rPr>
              <a:t> molecule, is bound to the head domain in the presence of the ATP analog but is free in the presence of ADP only. [Drawn from 1I6I.pdb and 1I5S.pdb.]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128884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307234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36.12 Actin structure.</a:t>
            </a:r>
            <a:r>
              <a:rPr lang="en-US" sz="1200" b="0" i="0" u="none" strike="noStrike" kern="1200" baseline="0" dirty="0" smtClean="0">
                <a:solidFill>
                  <a:schemeClr val="tx1"/>
                </a:solidFill>
                <a:latin typeface="+mn-lt"/>
                <a:ea typeface="+mn-ea"/>
                <a:cs typeface="+mn-cs"/>
              </a:rPr>
              <a:t> (Left) Schematic view of actin monomers (one in blue) of an actin filament. (Right) The domains in the four-domain structure of an actin monomer are identified by different shades of blue.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nucleotide-binding site at the center of the structure. [Drawn from 1J6Z.pdb.]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153854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impressive muscles of the horse</a:t>
            </a:r>
            <a:r>
              <a:rPr lang="en-US" sz="1200" i="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like the muscles of all animals, are powered by the molecular-motor protein myosin. A part of myosin moves dramatically (as shown above) in response to ATP binding, hydrolysis, and product release, propelling myosin along an actin filament. This molecular movement is translated into movement of the entire animal, vividly depicted in da Vinci’s rearing horse. [(Left) A rearing horse, c.1503–04 (pen &amp; ink and chalk on paper)/Vinci, Leonardo da (1452–1519)/ROYAL COLLECTION/Royal Collection Trust © Her Majesty Queen Elizabeth II, 2017/Bridgeman Images.]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72128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36.13 The structure of myosin bound to actin.</a:t>
            </a:r>
            <a:r>
              <a:rPr lang="en-US" sz="1200" b="0" i="0" u="none" strike="noStrike" kern="1200" baseline="0" dirty="0" smtClean="0">
                <a:solidFill>
                  <a:schemeClr val="tx1"/>
                </a:solidFill>
                <a:latin typeface="+mn-lt"/>
                <a:ea typeface="+mn-ea"/>
                <a:cs typeface="+mn-cs"/>
              </a:rPr>
              <a:t> (A) The gray surface represents the structure observed by </a:t>
            </a:r>
            <a:r>
              <a:rPr lang="en-US" sz="1200" b="0" i="0" u="none" strike="noStrike" kern="1200" baseline="0" dirty="0" err="1" smtClean="0">
                <a:solidFill>
                  <a:schemeClr val="tx1"/>
                </a:solidFill>
                <a:latin typeface="+mn-lt"/>
                <a:ea typeface="+mn-ea"/>
                <a:cs typeface="+mn-cs"/>
              </a:rPr>
              <a:t>cryo</a:t>
            </a:r>
            <a:r>
              <a:rPr lang="en-US" sz="1200" b="0" i="0" u="none" strike="noStrike" kern="1200" baseline="0" dirty="0" smtClean="0">
                <a:solidFill>
                  <a:schemeClr val="tx1"/>
                </a:solidFill>
                <a:latin typeface="+mn-lt"/>
                <a:ea typeface="+mn-ea"/>
                <a:cs typeface="+mn-cs"/>
              </a:rPr>
              <a:t>-electron microscopy, with the green space-filling model representing one actin subunit. The ribbon diagram shows the structure of the S1 fragment of myosin docked into the </a:t>
            </a:r>
            <a:r>
              <a:rPr lang="en-US" sz="1200" b="0" i="0" u="none" strike="noStrike" kern="1200" baseline="0" dirty="0" err="1" smtClean="0">
                <a:solidFill>
                  <a:schemeClr val="tx1"/>
                </a:solidFill>
                <a:latin typeface="+mn-lt"/>
                <a:ea typeface="+mn-ea"/>
                <a:cs typeface="+mn-cs"/>
              </a:rPr>
              <a:t>cryo</a:t>
            </a:r>
            <a:r>
              <a:rPr lang="en-US" sz="1200" b="0" i="0" u="none" strike="noStrike" kern="1200" baseline="0" dirty="0" smtClean="0">
                <a:solidFill>
                  <a:schemeClr val="tx1"/>
                </a:solidFill>
                <a:latin typeface="+mn-lt"/>
                <a:ea typeface="+mn-ea"/>
                <a:cs typeface="+mn-cs"/>
              </a:rPr>
              <a:t>-electron microscopic structure.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some of the myosin structure lies outside the gray surface. (B) The structure after the myosin S1 fragment has been allowed to adjust to more closely match the structure observed by </a:t>
            </a:r>
            <a:r>
              <a:rPr lang="en-US" sz="1200" b="0" i="0" u="none" strike="noStrike" kern="1200" baseline="0" dirty="0" err="1" smtClean="0">
                <a:solidFill>
                  <a:schemeClr val="tx1"/>
                </a:solidFill>
                <a:latin typeface="+mn-lt"/>
                <a:ea typeface="+mn-ea"/>
                <a:cs typeface="+mn-cs"/>
              </a:rPr>
              <a:t>cryo</a:t>
            </a:r>
            <a:r>
              <a:rPr lang="en-US" sz="1200" b="0" i="0" u="none" strike="noStrike" kern="1200" baseline="0" dirty="0" smtClean="0">
                <a:solidFill>
                  <a:schemeClr val="tx1"/>
                </a:solidFill>
                <a:latin typeface="+mn-lt"/>
                <a:ea typeface="+mn-ea"/>
                <a:cs typeface="+mn-cs"/>
              </a:rPr>
              <a:t>-electron microscopy.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myosin structure now more closely matches the gray surface. [M. Lorenz and K. Holmes. </a:t>
            </a:r>
            <a:r>
              <a:rPr lang="en-US" sz="1200" b="0" i="1" u="none" strike="noStrike" kern="1200" baseline="0" dirty="0" smtClean="0">
                <a:solidFill>
                  <a:schemeClr val="tx1"/>
                </a:solidFill>
                <a:latin typeface="+mn-lt"/>
                <a:ea typeface="+mn-ea"/>
                <a:cs typeface="+mn-cs"/>
              </a:rPr>
              <a:t>PNAS</a:t>
            </a:r>
            <a:r>
              <a:rPr lang="en-US" sz="1200" b="0" i="0" u="none" strike="noStrike" kern="1200" baseline="0" dirty="0" smtClean="0">
                <a:solidFill>
                  <a:schemeClr val="tx1"/>
                </a:solidFill>
                <a:latin typeface="+mn-lt"/>
                <a:ea typeface="+mn-ea"/>
                <a:cs typeface="+mn-cs"/>
              </a:rPr>
              <a:t>  2010 (107) 12529–12534. Copyright 2010 National Academy of Sciences.]  </a:t>
            </a:r>
            <a:r>
              <a:rPr lang="en-US" sz="1200" b="1" i="0" u="none" strike="noStrike" kern="1200" baseline="0" dirty="0" smtClean="0">
                <a:solidFill>
                  <a:schemeClr val="tx1"/>
                </a:solidFill>
                <a:latin typeface="+mn-lt"/>
                <a:ea typeface="+mn-ea"/>
                <a:cs typeface="+mn-cs"/>
              </a:rPr>
              <a:t>AU: Credit differs from that in the chapter. OK?</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2580555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674264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36.14 Watching a single motor protein in action. </a:t>
            </a:r>
            <a:r>
              <a:rPr lang="en-US" sz="1200" b="0" i="0" u="none" strike="noStrike" kern="1200" baseline="0" dirty="0" smtClean="0">
                <a:solidFill>
                  <a:schemeClr val="tx1"/>
                </a:solidFill>
                <a:latin typeface="+mn-lt"/>
                <a:ea typeface="+mn-ea"/>
                <a:cs typeface="+mn-cs"/>
              </a:rPr>
              <a:t>(A) An actin filament (blue) is placed above a heavy </a:t>
            </a:r>
            <a:r>
              <a:rPr lang="en-US" sz="1200" b="0" i="0" u="none" strike="noStrike" kern="1200" baseline="0" dirty="0" err="1" smtClean="0">
                <a:solidFill>
                  <a:schemeClr val="tx1"/>
                </a:solidFill>
                <a:latin typeface="+mn-lt"/>
                <a:ea typeface="+mn-ea"/>
                <a:cs typeface="+mn-cs"/>
              </a:rPr>
              <a:t>meromyosin</a:t>
            </a:r>
            <a:r>
              <a:rPr lang="en-US" sz="1200" b="0" i="0" u="none" strike="noStrike" kern="1200" baseline="0" dirty="0" smtClean="0">
                <a:solidFill>
                  <a:schemeClr val="tx1"/>
                </a:solidFill>
                <a:latin typeface="+mn-lt"/>
                <a:ea typeface="+mn-ea"/>
                <a:cs typeface="+mn-cs"/>
              </a:rPr>
              <a:t> (HMM) fragment (yellow) that projects from a bead on a glass slide. A bead attached to each end of the actin filament is held in an optical trap produced by a focused, intense infrared laser beam (orange). The position of these beads can be measured with nanometer precision. (B) Recording of the displacement of an actin filament due to a myosin derivative attached to a bead, influenced by the addition of ATP. Note the fairly uniform step sizes that are observed. [(A) Information from J. T. Finer, R. M. Simmons, and J. A. </a:t>
            </a:r>
            <a:r>
              <a:rPr lang="en-US" sz="1200" b="0" i="0" u="none" strike="noStrike" kern="1200" baseline="0" dirty="0" err="1" smtClean="0">
                <a:solidFill>
                  <a:schemeClr val="tx1"/>
                </a:solidFill>
                <a:latin typeface="+mn-lt"/>
                <a:ea typeface="+mn-ea"/>
                <a:cs typeface="+mn-cs"/>
              </a:rPr>
              <a:t>Spudich</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Nature </a:t>
            </a:r>
            <a:r>
              <a:rPr lang="en-US" sz="1200" b="0" i="0" u="none" strike="noStrike" kern="1200" baseline="0" dirty="0" smtClean="0">
                <a:solidFill>
                  <a:schemeClr val="tx1"/>
                </a:solidFill>
                <a:latin typeface="+mn-lt"/>
                <a:ea typeface="+mn-ea"/>
                <a:cs typeface="+mn-cs"/>
              </a:rPr>
              <a:t>368:113–119, 1994. (B) Data from R. S. Rock, M. </a:t>
            </a:r>
            <a:r>
              <a:rPr lang="en-US" sz="1200" b="0" i="0" u="none" strike="noStrike" kern="1200" baseline="0" dirty="0" err="1" smtClean="0">
                <a:solidFill>
                  <a:schemeClr val="tx1"/>
                </a:solidFill>
                <a:latin typeface="+mn-lt"/>
                <a:ea typeface="+mn-ea"/>
                <a:cs typeface="+mn-cs"/>
              </a:rPr>
              <a:t>Rief</a:t>
            </a:r>
            <a:r>
              <a:rPr lang="en-US" sz="1200" b="0" i="0" u="none" strike="noStrike" kern="1200" baseline="0" dirty="0" smtClean="0">
                <a:solidFill>
                  <a:schemeClr val="tx1"/>
                </a:solidFill>
                <a:latin typeface="+mn-lt"/>
                <a:ea typeface="+mn-ea"/>
                <a:cs typeface="+mn-cs"/>
              </a:rPr>
              <a:t>, A. D. Metra, and J. A. </a:t>
            </a:r>
            <a:r>
              <a:rPr lang="en-US" sz="1200" b="0" i="0" u="none" strike="noStrike" kern="1200" baseline="0" dirty="0" err="1" smtClean="0">
                <a:solidFill>
                  <a:schemeClr val="tx1"/>
                </a:solidFill>
                <a:latin typeface="+mn-lt"/>
                <a:ea typeface="+mn-ea"/>
                <a:cs typeface="+mn-cs"/>
              </a:rPr>
              <a:t>Spudich</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Methods</a:t>
            </a:r>
            <a:r>
              <a:rPr lang="en-US" sz="1200" b="0" i="0" u="none" strike="noStrike" kern="1200" baseline="0" dirty="0" smtClean="0">
                <a:solidFill>
                  <a:schemeClr val="tx1"/>
                </a:solidFill>
                <a:latin typeface="+mn-lt"/>
                <a:ea typeface="+mn-ea"/>
                <a:cs typeface="+mn-cs"/>
              </a:rPr>
              <a:t> 22:378–381, 2000.]</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2235672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295466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36.15 Myosin motion along actin. </a:t>
            </a:r>
            <a:r>
              <a:rPr lang="en-US" sz="1200" b="0" i="0" u="none" strike="noStrike" kern="1200" baseline="0" dirty="0" smtClean="0">
                <a:solidFill>
                  <a:schemeClr val="tx1"/>
                </a:solidFill>
                <a:latin typeface="+mn-lt"/>
                <a:ea typeface="+mn-ea"/>
                <a:cs typeface="+mn-cs"/>
              </a:rPr>
              <a:t>A myosin head (yellow) in the </a:t>
            </a:r>
            <a:r>
              <a:rPr lang="en-US" sz="1200" b="0" i="0" u="none" strike="noStrike" kern="1200" baseline="0" dirty="0" err="1" smtClean="0">
                <a:solidFill>
                  <a:schemeClr val="tx1"/>
                </a:solidFill>
                <a:latin typeface="+mn-lt"/>
                <a:ea typeface="+mn-ea"/>
                <a:cs typeface="+mn-cs"/>
              </a:rPr>
              <a:t>apo</a:t>
            </a:r>
            <a:r>
              <a:rPr lang="en-US" sz="1200" b="0" i="0" u="none" strike="noStrike" kern="1200" baseline="0" dirty="0" smtClean="0">
                <a:solidFill>
                  <a:schemeClr val="tx1"/>
                </a:solidFill>
                <a:latin typeface="+mn-lt"/>
                <a:ea typeface="+mn-ea"/>
                <a:cs typeface="+mn-cs"/>
              </a:rPr>
              <a:t> form is bound to an actin filament (blue). The binding of ATP (1) results in the release of myosin from actin. The reversible hydrolysis of ATP bound to myosin (2) can result in the reorientation of the lever arm. With ATP hydrolyzed but still bound to actin, myosin can bind actin (3). The release of P</a:t>
            </a:r>
            <a:r>
              <a:rPr lang="en-US" sz="1200" b="0" i="0" u="none" strike="noStrike" kern="1200" baseline="-2500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(4) results in the reorientation of the lever arm and the concomitant motion of actin relative to myosin. The release of ADP (5) completes the cycle.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3435669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1491618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36.16 Sarcomere. </a:t>
            </a:r>
            <a:r>
              <a:rPr lang="en-US" sz="1200" b="0" i="0" u="none" strike="noStrike" kern="1200" baseline="0" dirty="0" smtClean="0">
                <a:solidFill>
                  <a:schemeClr val="tx1"/>
                </a:solidFill>
                <a:latin typeface="+mn-lt"/>
                <a:ea typeface="+mn-ea"/>
                <a:cs typeface="+mn-cs"/>
              </a:rPr>
              <a:t>(A) Structure of muscle cell and myofibril containing sarcomeres. (B) Electron micrograph of a longitudinal section of a skeletal-muscle myofibril showing a single sarcomere. (C) Schematic representation of the sarcomere corresponding to the regions in the micrograph. [(B) Courtesy of Dr. Hugh Huxley.]</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191634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36.17 Sliding-filament model. </a:t>
            </a:r>
            <a:r>
              <a:rPr lang="en-US" sz="1200" b="0" i="0" u="none" strike="noStrike" kern="1200" baseline="0" dirty="0" smtClean="0">
                <a:solidFill>
                  <a:schemeClr val="tx1"/>
                </a:solidFill>
                <a:latin typeface="+mn-lt"/>
                <a:ea typeface="+mn-ea"/>
                <a:cs typeface="+mn-cs"/>
              </a:rPr>
              <a:t>Muscle contraction depends on the motion of thin filaments (blue) relative to thick filaments (red). [Information from H. E. Huxley. The mechanism of muscular contraction. Copyright © 1965 by Scientific American, Inc. All rights reserved.]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2510176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36.18 Thick filament.</a:t>
            </a:r>
            <a:r>
              <a:rPr lang="en-US" sz="1200" b="0" i="0" u="none" strike="noStrike" kern="1200" baseline="0" dirty="0" smtClean="0">
                <a:solidFill>
                  <a:schemeClr val="tx1"/>
                </a:solidFill>
                <a:latin typeface="+mn-lt"/>
                <a:ea typeface="+mn-ea"/>
                <a:cs typeface="+mn-cs"/>
              </a:rPr>
              <a:t> (A) An electron micrograph of a reconstituted thick filament reveals the presence of myosin head domains at each end and a relatively narrow central region. A schematic view below shows how myosin molecules come together to form the thick filament. (B) A diagram showing the interaction of thick and thin filaments in skeletal-muscle contraction. [(A, top) Courtesy of Dr. Hugh Huxley.]</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290343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3660969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36.19 Myosin lever-arm length. </a:t>
            </a:r>
            <a:r>
              <a:rPr lang="en-US" sz="1200" b="0" i="0" u="none" strike="noStrike" kern="1200" baseline="0" dirty="0" smtClean="0">
                <a:solidFill>
                  <a:schemeClr val="tx1"/>
                </a:solidFill>
                <a:latin typeface="+mn-lt"/>
                <a:ea typeface="+mn-ea"/>
                <a:cs typeface="+mn-cs"/>
              </a:rPr>
              <a:t>Examination of the rates of actin movement supported by a set of myosin mutants with different numbers of light-chain binding sites revealed a linear relation; the greater the number of light-chain binding sites (and, hence, the longer the lever arm), the faster the sliding velocity. [Data from T. Q. P. Uyeda, P. D. Abramson, and J. A. </a:t>
            </a:r>
            <a:r>
              <a:rPr lang="en-US" sz="1200" b="0" i="0" u="none" strike="noStrike" kern="1200" baseline="0" dirty="0" err="1" smtClean="0">
                <a:solidFill>
                  <a:schemeClr val="tx1"/>
                </a:solidFill>
                <a:latin typeface="+mn-lt"/>
                <a:ea typeface="+mn-ea"/>
                <a:cs typeface="+mn-cs"/>
              </a:rPr>
              <a:t>Spudich</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Proc. Natl. Acad. Sci. U.S.A</a:t>
            </a:r>
            <a:r>
              <a:rPr lang="en-US" sz="1200" b="0" i="0" u="none" strike="noStrike" kern="1200" baseline="0" dirty="0" smtClean="0">
                <a:solidFill>
                  <a:schemeClr val="tx1"/>
                </a:solidFill>
                <a:latin typeface="+mn-lt"/>
                <a:ea typeface="+mn-ea"/>
                <a:cs typeface="+mn-cs"/>
              </a:rPr>
              <a:t>. 93:4459–4464, 1996.]</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731288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2274980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3886882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2071501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36.20 Microtubule structure.</a:t>
            </a:r>
            <a:r>
              <a:rPr lang="en-US" sz="1200" b="0" i="0" u="none" strike="noStrike" kern="1200" baseline="0" dirty="0" smtClean="0">
                <a:solidFill>
                  <a:schemeClr val="tx1"/>
                </a:solidFill>
                <a:latin typeface="+mn-lt"/>
                <a:ea typeface="+mn-ea"/>
                <a:cs typeface="+mn-cs"/>
              </a:rPr>
              <a:t> Schematic views of the helical structure of a microtubule. α-Tubulin is shown in dark red and β-tubulin in light red. (A) Top view. (B) Side view.</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3336551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36.21 Microtubule arrangement.</a:t>
            </a:r>
            <a:r>
              <a:rPr lang="en-US" sz="1200" b="0" i="0" u="none" strike="noStrike" kern="1200" baseline="0" dirty="0" smtClean="0">
                <a:solidFill>
                  <a:schemeClr val="tx1"/>
                </a:solidFill>
                <a:latin typeface="+mn-lt"/>
                <a:ea typeface="+mn-ea"/>
                <a:cs typeface="+mn-cs"/>
              </a:rPr>
              <a:t> Electron micrograph of a cross section of a </a:t>
            </a:r>
            <a:r>
              <a:rPr lang="en-US" sz="1200" b="0" i="0" u="none" strike="noStrike" kern="1200" baseline="0" dirty="0" err="1" smtClean="0">
                <a:solidFill>
                  <a:schemeClr val="tx1"/>
                </a:solidFill>
                <a:latin typeface="+mn-lt"/>
                <a:ea typeface="+mn-ea"/>
                <a:cs typeface="+mn-cs"/>
              </a:rPr>
              <a:t>flagellar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axoneme</a:t>
            </a:r>
            <a:r>
              <a:rPr lang="en-US" sz="1200" b="0" i="0" u="none" strike="noStrike" kern="1200" baseline="0" dirty="0" smtClean="0">
                <a:solidFill>
                  <a:schemeClr val="tx1"/>
                </a:solidFill>
                <a:latin typeface="+mn-lt"/>
                <a:ea typeface="+mn-ea"/>
                <a:cs typeface="+mn-cs"/>
              </a:rPr>
              <a:t> shows nine microtubule doublets surrounding two </a:t>
            </a:r>
            <a:r>
              <a:rPr lang="en-US" sz="1200" b="0" i="0" u="none" strike="noStrike" kern="1200" baseline="0" dirty="0" err="1" smtClean="0">
                <a:solidFill>
                  <a:schemeClr val="tx1"/>
                </a:solidFill>
                <a:latin typeface="+mn-lt"/>
                <a:ea typeface="+mn-ea"/>
                <a:cs typeface="+mn-cs"/>
              </a:rPr>
              <a:t>singlets</a:t>
            </a:r>
            <a:r>
              <a:rPr lang="en-US" sz="1200" b="0" i="0" u="none" strike="noStrike" kern="1200" baseline="0" dirty="0" smtClean="0">
                <a:solidFill>
                  <a:schemeClr val="tx1"/>
                </a:solidFill>
                <a:latin typeface="+mn-lt"/>
                <a:ea typeface="+mn-ea"/>
                <a:cs typeface="+mn-cs"/>
              </a:rPr>
              <a:t>. [Courtesy of Dr. Joel Rosenbaum.]</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472589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36.22 Tubulin. </a:t>
            </a:r>
            <a:r>
              <a:rPr lang="en-US" sz="1200" b="0" i="0" u="none" strike="noStrike" kern="1200" baseline="0" dirty="0" smtClean="0">
                <a:solidFill>
                  <a:schemeClr val="tx1"/>
                </a:solidFill>
                <a:latin typeface="+mn-lt"/>
                <a:ea typeface="+mn-ea"/>
                <a:cs typeface="+mn-cs"/>
              </a:rPr>
              <a:t>Microtubules can be viewed as an assembly of α-tubulin–β-tubulin dimers. The structures of α-tubulin and β-tubulin are quite similar.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each includes a P-loop </a:t>
            </a:r>
            <a:r>
              <a:rPr lang="en-US" sz="1200" b="0" i="0" u="none" strike="noStrike" kern="1200" baseline="0" dirty="0" err="1" smtClean="0">
                <a:solidFill>
                  <a:schemeClr val="tx1"/>
                </a:solidFill>
                <a:latin typeface="+mn-lt"/>
                <a:ea typeface="+mn-ea"/>
                <a:cs typeface="+mn-cs"/>
              </a:rPr>
              <a:t>NTPase</a:t>
            </a:r>
            <a:r>
              <a:rPr lang="en-US" sz="1200" b="0" i="0" u="none" strike="noStrike" kern="1200" baseline="0" dirty="0" smtClean="0">
                <a:solidFill>
                  <a:schemeClr val="tx1"/>
                </a:solidFill>
                <a:latin typeface="+mn-lt"/>
                <a:ea typeface="+mn-ea"/>
                <a:cs typeface="+mn-cs"/>
              </a:rPr>
              <a:t> domain (shown in purple) and a bound guanine nucleotide. [Drawn from 1JFF.pdb.]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3749557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939337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36.23 Monitoring movements mediated by </a:t>
            </a:r>
            <a:r>
              <a:rPr lang="en-US" sz="1200" b="1" i="0" u="none" strike="noStrike" kern="1200" baseline="0" dirty="0" err="1" smtClean="0">
                <a:solidFill>
                  <a:schemeClr val="tx1"/>
                </a:solidFill>
                <a:latin typeface="+mn-lt"/>
                <a:ea typeface="+mn-ea"/>
                <a:cs typeface="+mn-cs"/>
              </a:rPr>
              <a:t>kinesin</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(A) The movement of beads or vesicles, carried by individual </a:t>
            </a:r>
            <a:r>
              <a:rPr lang="en-US" sz="1200" b="0" i="0" u="none" strike="noStrike" kern="1200" baseline="0" dirty="0" err="1" smtClean="0">
                <a:solidFill>
                  <a:schemeClr val="tx1"/>
                </a:solidFill>
                <a:latin typeface="+mn-lt"/>
                <a:ea typeface="+mn-ea"/>
                <a:cs typeface="+mn-cs"/>
              </a:rPr>
              <a:t>kinesin</a:t>
            </a:r>
            <a:r>
              <a:rPr lang="en-US" sz="1200" b="0" i="0" u="none" strike="noStrike" kern="1200" baseline="0" dirty="0" smtClean="0">
                <a:solidFill>
                  <a:schemeClr val="tx1"/>
                </a:solidFill>
                <a:latin typeface="+mn-lt"/>
                <a:ea typeface="+mn-ea"/>
                <a:cs typeface="+mn-cs"/>
              </a:rPr>
              <a:t> dimers along a microtubule, can be directly observed. (B) A trace shows the displacement of a bead carried by a </a:t>
            </a:r>
            <a:r>
              <a:rPr lang="en-US" sz="1200" b="0" i="0" u="none" strike="noStrike" kern="1200" baseline="0" dirty="0" err="1" smtClean="0">
                <a:solidFill>
                  <a:schemeClr val="tx1"/>
                </a:solidFill>
                <a:latin typeface="+mn-lt"/>
                <a:ea typeface="+mn-ea"/>
                <a:cs typeface="+mn-cs"/>
              </a:rPr>
              <a:t>kinesin</a:t>
            </a:r>
            <a:r>
              <a:rPr lang="en-US" sz="1200" b="0" i="0" u="none" strike="noStrike" kern="1200" baseline="0" dirty="0" smtClean="0">
                <a:solidFill>
                  <a:schemeClr val="tx1"/>
                </a:solidFill>
                <a:latin typeface="+mn-lt"/>
                <a:ea typeface="+mn-ea"/>
                <a:cs typeface="+mn-cs"/>
              </a:rPr>
              <a:t> molecule. Multiple steps are taken in the 6-s interval. The average step size is about 8 nm (80 Å). [(B) Data from K. Svoboda et al., </a:t>
            </a:r>
            <a:r>
              <a:rPr lang="en-US" sz="1200" b="0" i="1" u="none" strike="noStrike" kern="1200" baseline="0" dirty="0" smtClean="0">
                <a:solidFill>
                  <a:schemeClr val="tx1"/>
                </a:solidFill>
                <a:latin typeface="+mn-lt"/>
                <a:ea typeface="+mn-ea"/>
                <a:cs typeface="+mn-cs"/>
              </a:rPr>
              <a:t>Nature</a:t>
            </a:r>
            <a:r>
              <a:rPr lang="en-US" sz="1200" b="0" i="0" u="none" strike="noStrike" kern="1200" baseline="0" dirty="0" smtClean="0">
                <a:solidFill>
                  <a:schemeClr val="tx1"/>
                </a:solidFill>
                <a:latin typeface="+mn-lt"/>
                <a:ea typeface="+mn-ea"/>
                <a:cs typeface="+mn-cs"/>
              </a:rPr>
              <a:t> 365:721–727, 1993.]</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43</a:t>
            </a:fld>
            <a:endParaRPr lang="en-US" dirty="0"/>
          </a:p>
        </p:txBody>
      </p:sp>
    </p:spTree>
    <p:extLst>
      <p:ext uri="{BB962C8B-B14F-4D97-AF65-F5344CB8AC3E}">
        <p14:creationId xmlns:p14="http://schemas.microsoft.com/office/powerpoint/2010/main" val="2123814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36.1 Motion within cells. </a:t>
            </a:r>
            <a:r>
              <a:rPr lang="en-US" sz="1200" b="0" i="0" u="none" strike="noStrike" kern="1200" baseline="0" dirty="0" smtClean="0">
                <a:solidFill>
                  <a:schemeClr val="tx1"/>
                </a:solidFill>
                <a:latin typeface="+mn-lt"/>
                <a:ea typeface="+mn-ea"/>
                <a:cs typeface="+mn-cs"/>
              </a:rPr>
              <a:t>This high-voltage electron micrograph shows the mitotic apparatus in a metaphase mammalian cell. The large cylindrical objects are chromosomes, and the threadlike structures stretched across the center are microtubules, key components of the skeleton. Microtubules serve as tracks for the molecular motors that move chromosomes. Many processes, including chromosome segregation in mitosis, depend on the action of molecular-motor proteins. [Courtesy of Dr. J. R. McIntosh.]</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2689085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36.24 </a:t>
            </a:r>
            <a:r>
              <a:rPr lang="en-US" sz="1200" b="1" i="0" u="none" strike="noStrike" kern="1200" baseline="0" dirty="0" err="1" smtClean="0">
                <a:solidFill>
                  <a:schemeClr val="tx1"/>
                </a:solidFill>
                <a:latin typeface="+mn-lt"/>
                <a:ea typeface="+mn-ea"/>
                <a:cs typeface="+mn-cs"/>
              </a:rPr>
              <a:t>Kinesin</a:t>
            </a:r>
            <a:r>
              <a:rPr lang="en-US" sz="1200" b="1" i="0" u="none" strike="noStrike" kern="1200" baseline="0" dirty="0" smtClean="0">
                <a:solidFill>
                  <a:schemeClr val="tx1"/>
                </a:solidFill>
                <a:latin typeface="+mn-lt"/>
                <a:ea typeface="+mn-ea"/>
                <a:cs typeface="+mn-cs"/>
              </a:rPr>
              <a:t> moving along a microtubule. </a:t>
            </a:r>
            <a:r>
              <a:rPr lang="en-US" sz="1200" b="0" i="0" u="none" strike="noStrike" kern="1200" baseline="0" dirty="0" smtClean="0">
                <a:solidFill>
                  <a:schemeClr val="tx1"/>
                </a:solidFill>
                <a:latin typeface="+mn-lt"/>
                <a:ea typeface="+mn-ea"/>
                <a:cs typeface="+mn-cs"/>
              </a:rPr>
              <a:t>(1) One head of a two-headed </a:t>
            </a:r>
            <a:r>
              <a:rPr lang="en-US" sz="1200" b="0" i="0" u="none" strike="noStrike" kern="1200" baseline="0" dirty="0" err="1" smtClean="0">
                <a:solidFill>
                  <a:schemeClr val="tx1"/>
                </a:solidFill>
                <a:latin typeface="+mn-lt"/>
                <a:ea typeface="+mn-ea"/>
                <a:cs typeface="+mn-cs"/>
              </a:rPr>
              <a:t>kinesin</a:t>
            </a:r>
            <a:r>
              <a:rPr lang="en-US" sz="1200" b="0" i="0" u="none" strike="noStrike" kern="1200" baseline="0" dirty="0" smtClean="0">
                <a:solidFill>
                  <a:schemeClr val="tx1"/>
                </a:solidFill>
                <a:latin typeface="+mn-lt"/>
                <a:ea typeface="+mn-ea"/>
                <a:cs typeface="+mn-cs"/>
              </a:rPr>
              <a:t> molecule, initially with both heads in the ADP form, binds to a microtubule. (2) The release of ADP and the binding of ATP results in a conformational change that locks the head to the microtubule and pulls the neck linker (orange) to the head domain, throwing the second domain toward the plus end of the microtubule. (3) ATP undergoes hydrolysis while the second head interacts with the microtubule. (4) The exchange of ATP for ADP in the second head pulls the first head off the microtubule, releasing P</a:t>
            </a:r>
            <a:r>
              <a:rPr lang="en-US" sz="1200" b="0" i="0" u="none" strike="noStrike" kern="1200" baseline="-2500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and moving the first domain along the microtubule. (5) The cycle repeats, moving the </a:t>
            </a:r>
            <a:r>
              <a:rPr lang="en-US" sz="1200" b="0" i="0" u="none" strike="noStrike" kern="1200" baseline="0" dirty="0" err="1" smtClean="0">
                <a:solidFill>
                  <a:schemeClr val="tx1"/>
                </a:solidFill>
                <a:latin typeface="+mn-lt"/>
                <a:ea typeface="+mn-ea"/>
                <a:cs typeface="+mn-cs"/>
              </a:rPr>
              <a:t>kinesin</a:t>
            </a:r>
            <a:r>
              <a:rPr lang="en-US" sz="1200" b="0" i="0" u="none" strike="noStrike" kern="1200" baseline="0" dirty="0" smtClean="0">
                <a:solidFill>
                  <a:schemeClr val="tx1"/>
                </a:solidFill>
                <a:latin typeface="+mn-lt"/>
                <a:ea typeface="+mn-ea"/>
                <a:cs typeface="+mn-cs"/>
              </a:rPr>
              <a:t> dimer farther down the microtubule.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1992084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11243356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1744688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36.25 Bacterial flagella. </a:t>
            </a:r>
            <a:r>
              <a:rPr lang="en-US" sz="1200" b="0" i="0" u="none" strike="noStrike" kern="1200" baseline="0" dirty="0" smtClean="0">
                <a:solidFill>
                  <a:schemeClr val="tx1"/>
                </a:solidFill>
                <a:latin typeface="+mn-lt"/>
                <a:ea typeface="+mn-ea"/>
                <a:cs typeface="+mn-cs"/>
              </a:rPr>
              <a:t>Electron micrograph </a:t>
            </a:r>
            <a:r>
              <a:rPr lang="en-US" sz="1200" b="0" i="1" u="none" strike="noStrike" kern="1200" baseline="0" dirty="0" smtClean="0">
                <a:solidFill>
                  <a:schemeClr val="tx1"/>
                </a:solidFill>
                <a:latin typeface="+mn-lt"/>
                <a:ea typeface="+mn-ea"/>
                <a:cs typeface="+mn-cs"/>
              </a:rPr>
              <a:t>of Salmonella </a:t>
            </a:r>
            <a:r>
              <a:rPr lang="en-US" sz="1200" b="0" i="1" u="none" strike="noStrike" kern="1200" baseline="0" dirty="0" err="1" smtClean="0">
                <a:solidFill>
                  <a:schemeClr val="tx1"/>
                </a:solidFill>
                <a:latin typeface="+mn-lt"/>
                <a:ea typeface="+mn-ea"/>
                <a:cs typeface="+mn-cs"/>
              </a:rPr>
              <a:t>typhimurium</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shows flagella directed backwards, where they can form a bundle under appropriate circumstances. [Science Source.]  </a:t>
            </a:r>
            <a:r>
              <a:rPr lang="en-US" sz="1200" b="1" i="0" u="none" strike="noStrike" kern="1200" baseline="0" dirty="0" smtClean="0">
                <a:solidFill>
                  <a:schemeClr val="tx1"/>
                </a:solidFill>
                <a:latin typeface="+mn-lt"/>
                <a:ea typeface="+mn-ea"/>
                <a:cs typeface="+mn-cs"/>
              </a:rPr>
              <a:t>AU: Source differs slightly from what is shown in the chapter: [USDA/Science Source]. Please advise.</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2380061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36.26 Structure of </a:t>
            </a:r>
            <a:r>
              <a:rPr lang="en-US" sz="1200" b="1" i="0" u="none" strike="noStrike" kern="1200" baseline="0" dirty="0" err="1" smtClean="0">
                <a:solidFill>
                  <a:schemeClr val="tx1"/>
                </a:solidFill>
                <a:latin typeface="+mn-lt"/>
                <a:ea typeface="+mn-ea"/>
                <a:cs typeface="+mn-cs"/>
              </a:rPr>
              <a:t>flagellin</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bacterial flagellum is a helical polymer of the protein </a:t>
            </a:r>
            <a:r>
              <a:rPr lang="en-US" sz="1200" b="0" i="0" u="none" strike="noStrike" kern="1200" baseline="0" dirty="0" err="1" smtClean="0">
                <a:solidFill>
                  <a:schemeClr val="tx1"/>
                </a:solidFill>
                <a:latin typeface="+mn-lt"/>
                <a:ea typeface="+mn-ea"/>
                <a:cs typeface="+mn-cs"/>
              </a:rPr>
              <a:t>flagellin</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each subunit corresponds to a bent structure with a relatively flat surface facing the hollow core of the flagellum. [Drawn from 1IO1.pdb.]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4157571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2853399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4134977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36.27 </a:t>
            </a:r>
            <a:r>
              <a:rPr lang="en-US" sz="1200" b="1" i="0" u="none" strike="noStrike" kern="1200" baseline="0" dirty="0" err="1" smtClean="0">
                <a:solidFill>
                  <a:schemeClr val="tx1"/>
                </a:solidFill>
                <a:latin typeface="+mn-lt"/>
                <a:ea typeface="+mn-ea"/>
                <a:cs typeface="+mn-cs"/>
              </a:rPr>
              <a:t>Flagellar</a:t>
            </a:r>
            <a:r>
              <a:rPr lang="en-US" sz="1200" b="1" i="0" u="none" strike="noStrike" kern="1200" baseline="0" dirty="0" smtClean="0">
                <a:solidFill>
                  <a:schemeClr val="tx1"/>
                </a:solidFill>
                <a:latin typeface="+mn-lt"/>
                <a:ea typeface="+mn-ea"/>
                <a:cs typeface="+mn-cs"/>
              </a:rPr>
              <a:t> motor. </a:t>
            </a:r>
            <a:r>
              <a:rPr lang="en-US" sz="1200" b="0" i="0" u="none" strike="noStrike" kern="1200" baseline="0" dirty="0" smtClean="0">
                <a:solidFill>
                  <a:schemeClr val="tx1"/>
                </a:solidFill>
                <a:latin typeface="+mn-lt"/>
                <a:ea typeface="+mn-ea"/>
                <a:cs typeface="+mn-cs"/>
              </a:rPr>
              <a:t>A schematic view of the </a:t>
            </a:r>
            <a:r>
              <a:rPr lang="en-US" sz="1200" b="0" i="0" u="none" strike="noStrike" kern="1200" baseline="0" dirty="0" err="1" smtClean="0">
                <a:solidFill>
                  <a:schemeClr val="tx1"/>
                </a:solidFill>
                <a:latin typeface="+mn-lt"/>
                <a:ea typeface="+mn-ea"/>
                <a:cs typeface="+mn-cs"/>
              </a:rPr>
              <a:t>flagellar</a:t>
            </a:r>
            <a:r>
              <a:rPr lang="en-US" sz="1200" b="0" i="0" u="none" strike="noStrike" kern="1200" baseline="0" dirty="0" smtClean="0">
                <a:solidFill>
                  <a:schemeClr val="tx1"/>
                </a:solidFill>
                <a:latin typeface="+mn-lt"/>
                <a:ea typeface="+mn-ea"/>
                <a:cs typeface="+mn-cs"/>
              </a:rPr>
              <a:t> motor, a complex structure containing as many as 40 distinct types of protein. The approximate positions of the proteins </a:t>
            </a:r>
            <a:r>
              <a:rPr lang="en-US" sz="1200" b="0" i="0" u="none" strike="noStrike" kern="1200" baseline="0" dirty="0" err="1" smtClean="0">
                <a:solidFill>
                  <a:schemeClr val="tx1"/>
                </a:solidFill>
                <a:latin typeface="+mn-lt"/>
                <a:ea typeface="+mn-ea"/>
                <a:cs typeface="+mn-cs"/>
              </a:rPr>
              <a:t>MotA</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MotB</a:t>
            </a:r>
            <a:r>
              <a:rPr lang="en-US" sz="1200" b="0" i="0" u="none" strike="noStrike" kern="1200" baseline="0" dirty="0" smtClean="0">
                <a:solidFill>
                  <a:schemeClr val="tx1"/>
                </a:solidFill>
                <a:latin typeface="+mn-lt"/>
                <a:ea typeface="+mn-ea"/>
                <a:cs typeface="+mn-cs"/>
              </a:rPr>
              <a:t> (red), </a:t>
            </a:r>
            <a:r>
              <a:rPr lang="en-US" sz="1200" b="0" i="0" u="none" strike="noStrike" kern="1200" baseline="0" dirty="0" err="1" smtClean="0">
                <a:solidFill>
                  <a:schemeClr val="tx1"/>
                </a:solidFill>
                <a:latin typeface="+mn-lt"/>
                <a:ea typeface="+mn-ea"/>
                <a:cs typeface="+mn-cs"/>
              </a:rPr>
              <a:t>FliG</a:t>
            </a:r>
            <a:r>
              <a:rPr lang="en-US" sz="1200" b="0" i="0" u="none" strike="noStrike" kern="1200" baseline="0" dirty="0" smtClean="0">
                <a:solidFill>
                  <a:schemeClr val="tx1"/>
                </a:solidFill>
                <a:latin typeface="+mn-lt"/>
                <a:ea typeface="+mn-ea"/>
                <a:cs typeface="+mn-cs"/>
              </a:rPr>
              <a:t> (orange), </a:t>
            </a:r>
            <a:r>
              <a:rPr lang="en-US" sz="1200" b="0" i="0" u="none" strike="noStrike" kern="1200" baseline="0" dirty="0" err="1" smtClean="0">
                <a:solidFill>
                  <a:schemeClr val="tx1"/>
                </a:solidFill>
                <a:latin typeface="+mn-lt"/>
                <a:ea typeface="+mn-ea"/>
                <a:cs typeface="+mn-cs"/>
              </a:rPr>
              <a:t>FliN</a:t>
            </a:r>
            <a:r>
              <a:rPr lang="en-US" sz="1200" b="0" i="0" u="none" strike="noStrike" kern="1200" baseline="0" dirty="0" smtClean="0">
                <a:solidFill>
                  <a:schemeClr val="tx1"/>
                </a:solidFill>
                <a:latin typeface="+mn-lt"/>
                <a:ea typeface="+mn-ea"/>
                <a:cs typeface="+mn-cs"/>
              </a:rPr>
              <a:t> (yellow), and </a:t>
            </a:r>
            <a:r>
              <a:rPr lang="en-US" sz="1200" b="0" i="0" u="none" strike="noStrike" kern="1200" baseline="0" dirty="0" err="1" smtClean="0">
                <a:solidFill>
                  <a:schemeClr val="tx1"/>
                </a:solidFill>
                <a:latin typeface="+mn-lt"/>
                <a:ea typeface="+mn-ea"/>
                <a:cs typeface="+mn-cs"/>
              </a:rPr>
              <a:t>FliM</a:t>
            </a:r>
            <a:r>
              <a:rPr lang="en-US" sz="1200" b="0" i="0" u="none" strike="noStrike" kern="1200" baseline="0" dirty="0" smtClean="0">
                <a:solidFill>
                  <a:schemeClr val="tx1"/>
                </a:solidFill>
                <a:latin typeface="+mn-lt"/>
                <a:ea typeface="+mn-ea"/>
                <a:cs typeface="+mn-cs"/>
              </a:rPr>
              <a:t> (green) are shown.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51</a:t>
            </a:fld>
            <a:endParaRPr lang="en-US" dirty="0"/>
          </a:p>
        </p:txBody>
      </p:sp>
    </p:spTree>
    <p:extLst>
      <p:ext uri="{BB962C8B-B14F-4D97-AF65-F5344CB8AC3E}">
        <p14:creationId xmlns:p14="http://schemas.microsoft.com/office/powerpoint/2010/main" val="1813693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36.28 </a:t>
            </a:r>
            <a:r>
              <a:rPr lang="en-US" sz="1200" b="1" i="0" u="none" strike="noStrike" kern="1200" baseline="0" dirty="0" err="1" smtClean="0">
                <a:solidFill>
                  <a:schemeClr val="tx1"/>
                </a:solidFill>
                <a:latin typeface="+mn-lt"/>
                <a:ea typeface="+mn-ea"/>
                <a:cs typeface="+mn-cs"/>
              </a:rPr>
              <a:t>Flagellar</a:t>
            </a:r>
            <a:r>
              <a:rPr lang="en-US" sz="1200" b="1" i="0" u="none" strike="noStrike" kern="1200" baseline="0" dirty="0" smtClean="0">
                <a:solidFill>
                  <a:schemeClr val="tx1"/>
                </a:solidFill>
                <a:latin typeface="+mn-lt"/>
                <a:ea typeface="+mn-ea"/>
                <a:cs typeface="+mn-cs"/>
              </a:rPr>
              <a:t> motor components. </a:t>
            </a:r>
            <a:r>
              <a:rPr lang="en-US" sz="1200" b="0" i="0" u="none" strike="noStrike" kern="1200" baseline="0" dirty="0" smtClean="0">
                <a:solidFill>
                  <a:schemeClr val="tx1"/>
                </a:solidFill>
                <a:latin typeface="+mn-lt"/>
                <a:ea typeface="+mn-ea"/>
                <a:cs typeface="+mn-cs"/>
              </a:rPr>
              <a:t>Approximately 30 subunits of </a:t>
            </a:r>
            <a:r>
              <a:rPr lang="en-US" sz="1200" b="0" i="0" u="none" strike="noStrike" kern="1200" baseline="0" dirty="0" err="1" smtClean="0">
                <a:solidFill>
                  <a:schemeClr val="tx1"/>
                </a:solidFill>
                <a:latin typeface="+mn-lt"/>
                <a:ea typeface="+mn-ea"/>
                <a:cs typeface="+mn-cs"/>
              </a:rPr>
              <a:t>FliG</a:t>
            </a:r>
            <a:r>
              <a:rPr lang="en-US" sz="1200" b="0" i="0" u="none" strike="noStrike" kern="1200" baseline="0" dirty="0" smtClean="0">
                <a:solidFill>
                  <a:schemeClr val="tx1"/>
                </a:solidFill>
                <a:latin typeface="+mn-lt"/>
                <a:ea typeface="+mn-ea"/>
                <a:cs typeface="+mn-cs"/>
              </a:rPr>
              <a:t> assemble to form part of the MS ring. The ring is surrounded by approximately 11 structures consisting of </a:t>
            </a:r>
            <a:r>
              <a:rPr lang="en-US" sz="1200" b="0" i="0" u="none" strike="noStrike" kern="1200" baseline="0" dirty="0" err="1" smtClean="0">
                <a:solidFill>
                  <a:schemeClr val="tx1"/>
                </a:solidFill>
                <a:latin typeface="+mn-lt"/>
                <a:ea typeface="+mn-ea"/>
                <a:cs typeface="+mn-cs"/>
              </a:rPr>
              <a:t>MotA</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MotB</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carboxyl-terminal domain of </a:t>
            </a:r>
            <a:r>
              <a:rPr lang="en-US" sz="1200" b="0" i="0" u="none" strike="noStrike" kern="1200" baseline="0" dirty="0" err="1" smtClean="0">
                <a:solidFill>
                  <a:schemeClr val="tx1"/>
                </a:solidFill>
                <a:latin typeface="+mn-lt"/>
                <a:ea typeface="+mn-ea"/>
                <a:cs typeface="+mn-cs"/>
              </a:rPr>
              <a:t>FliG</a:t>
            </a:r>
            <a:r>
              <a:rPr lang="en-US" sz="1200" b="0" i="0" u="none" strike="noStrike" kern="1200" baseline="0" dirty="0" smtClean="0">
                <a:solidFill>
                  <a:schemeClr val="tx1"/>
                </a:solidFill>
                <a:latin typeface="+mn-lt"/>
                <a:ea typeface="+mn-ea"/>
                <a:cs typeface="+mn-cs"/>
              </a:rPr>
              <a:t> includes a ridge lined with charged residues that may participate in proton transport. </a:t>
            </a:r>
            <a:r>
              <a:rPr lang="en-US" sz="1200" b="0" i="0" u="none" strike="noStrike" kern="1200" baseline="0" smtClean="0">
                <a:solidFill>
                  <a:schemeClr val="tx1"/>
                </a:solidFill>
                <a:latin typeface="+mn-lt"/>
                <a:ea typeface="+mn-ea"/>
                <a:cs typeface="+mn-cs"/>
              </a:rPr>
              <a:t>[Drawn from 1QC7.pdb.]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2573520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36.29 Proton-transport-coupled rotation of the flagellum.</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MotA</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MotB</a:t>
            </a:r>
            <a:r>
              <a:rPr lang="en-US" sz="1200" b="0" i="0" u="none" strike="noStrike" kern="1200" baseline="0" dirty="0" smtClean="0">
                <a:solidFill>
                  <a:schemeClr val="tx1"/>
                </a:solidFill>
                <a:latin typeface="+mn-lt"/>
                <a:ea typeface="+mn-ea"/>
                <a:cs typeface="+mn-cs"/>
              </a:rPr>
              <a:t> may form a structure having two half-channels. (B) One model for the mechanism of coupling rotation to a proton gradient requires protons to be taken up into the outer half-channel and transferred to the MS ring. The MS ring rotates in a counterclockwise direction, and the protons are released into the inner half-channel. The flagellum is linked to the MS ring and so the flagellum rotates as well.</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257352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22545438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54</a:t>
            </a:fld>
            <a:endParaRPr lang="en-US" dirty="0"/>
          </a:p>
        </p:txBody>
      </p:sp>
    </p:spTree>
    <p:extLst>
      <p:ext uri="{BB962C8B-B14F-4D97-AF65-F5344CB8AC3E}">
        <p14:creationId xmlns:p14="http://schemas.microsoft.com/office/powerpoint/2010/main" val="4134977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55</a:t>
            </a:fld>
            <a:endParaRPr lang="en-US" dirty="0"/>
          </a:p>
        </p:txBody>
      </p:sp>
    </p:spTree>
    <p:extLst>
      <p:ext uri="{BB962C8B-B14F-4D97-AF65-F5344CB8AC3E}">
        <p14:creationId xmlns:p14="http://schemas.microsoft.com/office/powerpoint/2010/main" val="41349775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36.30 Charting a course. </a:t>
            </a:r>
            <a:r>
              <a:rPr lang="en-US" sz="1200" b="0" i="0" u="none" strike="noStrike" kern="1200" baseline="0" dirty="0" smtClean="0">
                <a:solidFill>
                  <a:schemeClr val="tx1"/>
                </a:solidFill>
                <a:latin typeface="+mn-lt"/>
                <a:ea typeface="+mn-ea"/>
                <a:cs typeface="+mn-cs"/>
              </a:rPr>
              <a:t>This projection of the track of an </a:t>
            </a:r>
            <a:r>
              <a:rPr lang="en-US" sz="1200" b="0" i="1" u="none" strike="noStrike" kern="1200" baseline="0" dirty="0" smtClean="0">
                <a:solidFill>
                  <a:schemeClr val="tx1"/>
                </a:solidFill>
                <a:latin typeface="+mn-lt"/>
                <a:ea typeface="+mn-ea"/>
                <a:cs typeface="+mn-cs"/>
              </a:rPr>
              <a:t>E. coli </a:t>
            </a:r>
            <a:r>
              <a:rPr lang="en-US" sz="1200" b="0" i="0" u="none" strike="noStrike" kern="1200" baseline="0" dirty="0" smtClean="0">
                <a:solidFill>
                  <a:schemeClr val="tx1"/>
                </a:solidFill>
                <a:latin typeface="+mn-lt"/>
                <a:ea typeface="+mn-ea"/>
                <a:cs typeface="+mn-cs"/>
              </a:rPr>
              <a:t>bacterium was obtained with a microscope that automatically follows bacterial motion in three dimensions. The points show the locations of the bacterium at 80-ms intervals. [Information from H. C. Berg, </a:t>
            </a:r>
            <a:r>
              <a:rPr lang="en-US" sz="1200" b="0" i="1" u="none" strike="noStrike" kern="1200" baseline="0" dirty="0" smtClean="0">
                <a:solidFill>
                  <a:schemeClr val="tx1"/>
                </a:solidFill>
                <a:latin typeface="+mn-lt"/>
                <a:ea typeface="+mn-ea"/>
                <a:cs typeface="+mn-cs"/>
              </a:rPr>
              <a:t>Nature</a:t>
            </a:r>
            <a:r>
              <a:rPr lang="en-US" sz="1200" b="0" i="0" u="none" strike="noStrike" kern="1200" baseline="0" dirty="0" smtClean="0">
                <a:solidFill>
                  <a:schemeClr val="tx1"/>
                </a:solidFill>
                <a:latin typeface="+mn-lt"/>
                <a:ea typeface="+mn-ea"/>
                <a:cs typeface="+mn-cs"/>
              </a:rPr>
              <a:t> 254:389–392, 1975.]</a:t>
            </a:r>
            <a:endParaRPr lang="en-US" dirty="0" smtClean="0"/>
          </a:p>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56</a:t>
            </a:fld>
            <a:endParaRPr lang="en-US" dirty="0"/>
          </a:p>
        </p:txBody>
      </p:sp>
    </p:spTree>
    <p:extLst>
      <p:ext uri="{BB962C8B-B14F-4D97-AF65-F5344CB8AC3E}">
        <p14:creationId xmlns:p14="http://schemas.microsoft.com/office/powerpoint/2010/main" val="40272574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36.31 </a:t>
            </a:r>
            <a:r>
              <a:rPr lang="en-US" sz="1200" b="1" i="0" u="none" strike="noStrike" kern="1200" baseline="0" dirty="0" err="1" smtClean="0">
                <a:solidFill>
                  <a:schemeClr val="tx1"/>
                </a:solidFill>
                <a:latin typeface="+mn-lt"/>
                <a:ea typeface="+mn-ea"/>
                <a:cs typeface="+mn-cs"/>
              </a:rPr>
              <a:t>Chemotaxis</a:t>
            </a:r>
            <a:r>
              <a:rPr lang="en-US" sz="1200" b="1" i="0" u="none" strike="noStrike" kern="1200" baseline="0" dirty="0" smtClean="0">
                <a:solidFill>
                  <a:schemeClr val="tx1"/>
                </a:solidFill>
                <a:latin typeface="+mn-lt"/>
                <a:ea typeface="+mn-ea"/>
                <a:cs typeface="+mn-cs"/>
              </a:rPr>
              <a:t> signaling pathway. </a:t>
            </a:r>
            <a:r>
              <a:rPr lang="en-US" sz="1200" b="0" i="0" u="none" strike="noStrike" kern="1200" baseline="0" dirty="0" smtClean="0">
                <a:solidFill>
                  <a:schemeClr val="tx1"/>
                </a:solidFill>
                <a:latin typeface="+mn-lt"/>
                <a:ea typeface="+mn-ea"/>
                <a:cs typeface="+mn-cs"/>
              </a:rPr>
              <a:t>Receptors in the plasma membrane initiate a signaling pathway leading to the phosphorylation of the </a:t>
            </a:r>
            <a:r>
              <a:rPr lang="en-US" sz="1200" b="0" i="0" u="none" strike="noStrike" kern="1200" baseline="0" dirty="0" err="1" smtClean="0">
                <a:solidFill>
                  <a:schemeClr val="tx1"/>
                </a:solidFill>
                <a:latin typeface="+mn-lt"/>
                <a:ea typeface="+mn-ea"/>
                <a:cs typeface="+mn-cs"/>
              </a:rPr>
              <a:t>CheY</a:t>
            </a:r>
            <a:r>
              <a:rPr lang="en-US" sz="1200" b="0" i="0" u="none" strike="noStrike" kern="1200" baseline="0" dirty="0" smtClean="0">
                <a:solidFill>
                  <a:schemeClr val="tx1"/>
                </a:solidFill>
                <a:latin typeface="+mn-lt"/>
                <a:ea typeface="+mn-ea"/>
                <a:cs typeface="+mn-cs"/>
              </a:rPr>
              <a:t> protein. Phosphorylated </a:t>
            </a:r>
            <a:r>
              <a:rPr lang="en-US" sz="1200" b="0" i="0" u="none" strike="noStrike" kern="1200" baseline="0" dirty="0" err="1" smtClean="0">
                <a:solidFill>
                  <a:schemeClr val="tx1"/>
                </a:solidFill>
                <a:latin typeface="+mn-lt"/>
                <a:ea typeface="+mn-ea"/>
                <a:cs typeface="+mn-cs"/>
              </a:rPr>
              <a:t>CheY</a:t>
            </a:r>
            <a:r>
              <a:rPr lang="en-US" sz="1200" b="0" i="0" u="none" strike="noStrike" kern="1200" baseline="0" dirty="0" smtClean="0">
                <a:solidFill>
                  <a:schemeClr val="tx1"/>
                </a:solidFill>
                <a:latin typeface="+mn-lt"/>
                <a:ea typeface="+mn-ea"/>
                <a:cs typeface="+mn-cs"/>
              </a:rPr>
              <a:t> binds to the </a:t>
            </a:r>
            <a:r>
              <a:rPr lang="en-US" sz="1200" b="0" i="0" u="none" strike="noStrike" kern="1200" baseline="0" dirty="0" err="1" smtClean="0">
                <a:solidFill>
                  <a:schemeClr val="tx1"/>
                </a:solidFill>
                <a:latin typeface="+mn-lt"/>
                <a:ea typeface="+mn-ea"/>
                <a:cs typeface="+mn-cs"/>
              </a:rPr>
              <a:t>flagellar</a:t>
            </a:r>
            <a:r>
              <a:rPr lang="en-US" sz="1200" b="0" i="0" u="none" strike="noStrike" kern="1200" baseline="0" dirty="0" smtClean="0">
                <a:solidFill>
                  <a:schemeClr val="tx1"/>
                </a:solidFill>
                <a:latin typeface="+mn-lt"/>
                <a:ea typeface="+mn-ea"/>
                <a:cs typeface="+mn-cs"/>
              </a:rPr>
              <a:t> motor and favors clockwise rotation. When an attractant binds to the receptor, this pathway is blocked, and counterclockwise </a:t>
            </a:r>
            <a:r>
              <a:rPr lang="en-US" sz="1200" b="0" i="0" u="none" strike="noStrike" kern="1200" baseline="0" dirty="0" err="1" smtClean="0">
                <a:solidFill>
                  <a:schemeClr val="tx1"/>
                </a:solidFill>
                <a:latin typeface="+mn-lt"/>
                <a:ea typeface="+mn-ea"/>
                <a:cs typeface="+mn-cs"/>
              </a:rPr>
              <a:t>flagellar</a:t>
            </a:r>
            <a:r>
              <a:rPr lang="en-US" sz="1200" b="0" i="0" u="none" strike="noStrike" kern="1200" baseline="0" dirty="0" smtClean="0">
                <a:solidFill>
                  <a:schemeClr val="tx1"/>
                </a:solidFill>
                <a:latin typeface="+mn-lt"/>
                <a:ea typeface="+mn-ea"/>
                <a:cs typeface="+mn-cs"/>
              </a:rPr>
              <a:t> rotation and, hence, smooth swimming result. When a repellant binds, the pathway is stimulated, leading to an increased concentration of phosphorylated </a:t>
            </a:r>
            <a:r>
              <a:rPr lang="en-US" sz="1200" b="0" i="0" u="none" strike="noStrike" kern="1200" baseline="0" dirty="0" err="1" smtClean="0">
                <a:solidFill>
                  <a:schemeClr val="tx1"/>
                </a:solidFill>
                <a:latin typeface="+mn-lt"/>
                <a:ea typeface="+mn-ea"/>
                <a:cs typeface="+mn-cs"/>
              </a:rPr>
              <a:t>CheY</a:t>
            </a:r>
            <a:r>
              <a:rPr lang="en-US" sz="1200" b="0" i="0" u="none" strike="noStrike" kern="1200" baseline="0" dirty="0" smtClean="0">
                <a:solidFill>
                  <a:schemeClr val="tx1"/>
                </a:solidFill>
                <a:latin typeface="+mn-lt"/>
                <a:ea typeface="+mn-ea"/>
                <a:cs typeface="+mn-cs"/>
              </a:rPr>
              <a:t> and, hence, more-frequent clockwise rotation and tumbling.</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79394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43620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36.2 Myosin dissection. </a:t>
            </a:r>
            <a:r>
              <a:rPr lang="en-US" sz="1200" b="0" i="0" u="none" strike="noStrike" kern="1200" baseline="0" dirty="0" smtClean="0">
                <a:solidFill>
                  <a:schemeClr val="tx1"/>
                </a:solidFill>
                <a:latin typeface="+mn-lt"/>
                <a:ea typeface="+mn-ea"/>
                <a:cs typeface="+mn-cs"/>
              </a:rPr>
              <a:t>Treatment of muscle myosin with proteases forms stable fragments, including </a:t>
            </a:r>
            <a:r>
              <a:rPr lang="en-US" sz="1200" b="0" i="0" u="none" strike="noStrike" kern="1200" baseline="0" dirty="0" err="1" smtClean="0">
                <a:solidFill>
                  <a:schemeClr val="tx1"/>
                </a:solidFill>
                <a:latin typeface="+mn-lt"/>
                <a:ea typeface="+mn-ea"/>
                <a:cs typeface="+mn-cs"/>
              </a:rPr>
              <a:t>subfragments</a:t>
            </a:r>
            <a:r>
              <a:rPr lang="en-US" sz="1200" b="0" i="0" u="none" strike="noStrike" kern="1200" baseline="0" dirty="0" smtClean="0">
                <a:solidFill>
                  <a:schemeClr val="tx1"/>
                </a:solidFill>
                <a:latin typeface="+mn-lt"/>
                <a:ea typeface="+mn-ea"/>
                <a:cs typeface="+mn-cs"/>
              </a:rPr>
              <a:t> S1 and S2 and light </a:t>
            </a:r>
            <a:r>
              <a:rPr lang="en-US" sz="1200" b="0" i="0" u="none" strike="noStrike" kern="1200" baseline="0" dirty="0" err="1" smtClean="0">
                <a:solidFill>
                  <a:schemeClr val="tx1"/>
                </a:solidFill>
                <a:latin typeface="+mn-lt"/>
                <a:ea typeface="+mn-ea"/>
                <a:cs typeface="+mn-cs"/>
              </a:rPr>
              <a:t>meromyosin</a:t>
            </a:r>
            <a:r>
              <a:rPr lang="en-US" sz="1200" b="0" i="0" u="none" strike="noStrike" kern="1200" baseline="0" dirty="0" smtClean="0">
                <a:solidFill>
                  <a:schemeClr val="tx1"/>
                </a:solidFill>
                <a:latin typeface="+mn-lt"/>
                <a:ea typeface="+mn-ea"/>
                <a:cs typeface="+mn-cs"/>
              </a:rPr>
              <a:t>. Each S1 fragment includes a head (shown in yellow or purple) from the heavy chain and one copy of each light chain (shown in blue and orange).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171451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36.3 Myosin structure at high resolution.</a:t>
            </a:r>
            <a:r>
              <a:rPr lang="en-US" sz="1200" b="0" i="0" u="none" strike="noStrike" kern="1200" baseline="0" dirty="0" smtClean="0">
                <a:solidFill>
                  <a:schemeClr val="tx1"/>
                </a:solidFill>
                <a:latin typeface="+mn-lt"/>
                <a:ea typeface="+mn-ea"/>
                <a:cs typeface="+mn-cs"/>
              </a:rPr>
              <a:t> The structure of the S1 fragment from muscle myosin reveals the presence of a P-loop </a:t>
            </a:r>
            <a:r>
              <a:rPr lang="en-US" sz="1200" b="0" i="0" u="none" strike="noStrike" kern="1200" baseline="0" dirty="0" err="1" smtClean="0">
                <a:solidFill>
                  <a:schemeClr val="tx1"/>
                </a:solidFill>
                <a:latin typeface="+mn-lt"/>
                <a:ea typeface="+mn-ea"/>
                <a:cs typeface="+mn-cs"/>
              </a:rPr>
              <a:t>NTPase</a:t>
            </a:r>
            <a:r>
              <a:rPr lang="en-US" sz="1200" b="0" i="0" u="none" strike="noStrike" kern="1200" baseline="0" dirty="0" smtClean="0">
                <a:solidFill>
                  <a:schemeClr val="tx1"/>
                </a:solidFill>
                <a:latin typeface="+mn-lt"/>
                <a:ea typeface="+mn-ea"/>
                <a:cs typeface="+mn-cs"/>
              </a:rPr>
              <a:t> domain (shaded in purple).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an </a:t>
            </a:r>
            <a:r>
              <a:rPr lang="el-GR" sz="1200" b="0" i="0" u="none" strike="noStrike" kern="1200" baseline="0" dirty="0" smtClean="0">
                <a:solidFill>
                  <a:schemeClr val="tx1"/>
                </a:solidFill>
                <a:latin typeface="+mn-lt"/>
                <a:ea typeface="+mn-ea"/>
                <a:cs typeface="+mn-cs"/>
              </a:rPr>
              <a:t>α</a:t>
            </a:r>
            <a:r>
              <a:rPr lang="en-US" sz="1200" b="0" i="0" u="none" strike="noStrike" kern="1200" baseline="0" dirty="0" smtClean="0">
                <a:solidFill>
                  <a:schemeClr val="tx1"/>
                </a:solidFill>
                <a:latin typeface="+mn-lt"/>
                <a:ea typeface="+mn-ea"/>
                <a:cs typeface="+mn-cs"/>
              </a:rPr>
              <a:t> helix extending from this domain is the binding site for the two light chains. [Drawn from 1DFL.pdb.]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103187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36.4 Myosin light chains. </a:t>
            </a:r>
            <a:r>
              <a:rPr lang="en-US" sz="1200" b="0" i="0" u="none" strike="noStrike" kern="1200" baseline="0" dirty="0" smtClean="0">
                <a:solidFill>
                  <a:schemeClr val="tx1"/>
                </a:solidFill>
                <a:latin typeface="+mn-lt"/>
                <a:ea typeface="+mn-ea"/>
                <a:cs typeface="+mn-cs"/>
              </a:rPr>
              <a:t>The structures of the essential and regulatory light chains of muscle myosin are compared with the structure of </a:t>
            </a:r>
            <a:r>
              <a:rPr lang="en-US" sz="1200" b="0" i="0" u="none" strike="noStrike" kern="1200" baseline="0" dirty="0" err="1" smtClean="0">
                <a:solidFill>
                  <a:schemeClr val="tx1"/>
                </a:solidFill>
                <a:latin typeface="+mn-lt"/>
                <a:ea typeface="+mn-ea"/>
                <a:cs typeface="+mn-cs"/>
              </a:rPr>
              <a:t>calmodulin</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similarities in the structures that allow each of these homologous proteins to bind an α helix (not shown) by wrapping around it. [Drawn from 1DFL.pdb and 1CM1.pdb.]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94441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855694"/>
          </a:xfrm>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noAutofit/>
          </a:bodyPr>
          <a:lstStyle>
            <a:lvl1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defRPr lang="en-US" sz="2600" kern="1200" dirty="0">
                <a:solidFill>
                  <a:schemeClr val="tx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7"/>
          </p:nvPr>
        </p:nvSpPr>
        <p:spPr>
          <a:xfrm>
            <a:off x="457200" y="6172200"/>
            <a:ext cx="8229600" cy="549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97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14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41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358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860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9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699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89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784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2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84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5/1/2019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384604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36</a:t>
            </a:r>
          </a:p>
          <a:p>
            <a:pPr defTabSz="914400">
              <a:buFontTx/>
              <a:buNone/>
            </a:pPr>
            <a:r>
              <a:rPr lang="en-US" altLang="en-US" sz="2800" b="1" dirty="0" smtClean="0">
                <a:solidFill>
                  <a:srgbClr val="843C0C"/>
                </a:solidFill>
              </a:rPr>
              <a:t>Molecular Motors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88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Myosin </a:t>
            </a:r>
            <a:r>
              <a:rPr lang="en-US" dirty="0" smtClean="0">
                <a:solidFill>
                  <a:srgbClr val="843C0C"/>
                </a:solidFill>
              </a:rPr>
              <a:t>Structure </a:t>
            </a:r>
            <a:r>
              <a:rPr lang="en-US" dirty="0">
                <a:solidFill>
                  <a:srgbClr val="843C0C"/>
                </a:solidFill>
              </a:rPr>
              <a:t>at </a:t>
            </a:r>
            <a:r>
              <a:rPr lang="en-US" dirty="0" smtClean="0">
                <a:solidFill>
                  <a:srgbClr val="843C0C"/>
                </a:solidFill>
              </a:rPr>
              <a:t>High </a:t>
            </a:r>
            <a:r>
              <a:rPr lang="en-US" dirty="0">
                <a:solidFill>
                  <a:srgbClr val="843C0C"/>
                </a:solidFill>
              </a:rPr>
              <a:t>R</a:t>
            </a:r>
            <a:r>
              <a:rPr lang="en-US" dirty="0" smtClean="0">
                <a:solidFill>
                  <a:srgbClr val="843C0C"/>
                </a:solidFill>
              </a:rPr>
              <a:t>esolution</a:t>
            </a:r>
            <a:endParaRPr lang="en-US" dirty="0">
              <a:solidFill>
                <a:srgbClr val="843C0C"/>
              </a:solidFill>
            </a:endParaRPr>
          </a:p>
        </p:txBody>
      </p:sp>
      <p:pic>
        <p:nvPicPr>
          <p:cNvPr id="5" name="Picture Placeholder 4" descr="The structure of the myosin S 1 fragment is shown.&#10;In the ribbon diagram of myosin S 1 fragment, the protein has a thick part, shown on one end of a thin section.  The thick section contains a P-loop, actin-binding site, and a nucleotide-binding site. The thinner end of the protein comprises a long alpha helix, to which are attached the essential light chain shown in blue and the regulatory light chain shown in pink."/>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15448" y="1902074"/>
            <a:ext cx="8113105" cy="3894290"/>
          </a:xfrm>
          <a:prstGeom prst="rect">
            <a:avLst/>
          </a:prstGeom>
        </p:spPr>
      </p:pic>
    </p:spTree>
    <p:extLst>
      <p:ext uri="{BB962C8B-B14F-4D97-AF65-F5344CB8AC3E}">
        <p14:creationId xmlns:p14="http://schemas.microsoft.com/office/powerpoint/2010/main" val="312778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Myosin </a:t>
            </a:r>
            <a:r>
              <a:rPr lang="en-US" dirty="0" smtClean="0">
                <a:solidFill>
                  <a:srgbClr val="843C0C"/>
                </a:solidFill>
              </a:rPr>
              <a:t>Light </a:t>
            </a:r>
            <a:r>
              <a:rPr lang="en-US" dirty="0">
                <a:solidFill>
                  <a:srgbClr val="843C0C"/>
                </a:solidFill>
              </a:rPr>
              <a:t>C</a:t>
            </a:r>
            <a:r>
              <a:rPr lang="en-US" dirty="0" smtClean="0">
                <a:solidFill>
                  <a:srgbClr val="843C0C"/>
                </a:solidFill>
              </a:rPr>
              <a:t>hains</a:t>
            </a:r>
            <a:endParaRPr lang="en-US" dirty="0">
              <a:solidFill>
                <a:srgbClr val="843C0C"/>
              </a:solidFill>
            </a:endParaRPr>
          </a:p>
        </p:txBody>
      </p:sp>
      <p:pic>
        <p:nvPicPr>
          <p:cNvPr id="6" name="Picture Placeholder 5" descr="A three part illustration shows ribbon diagrams of essential light chain, regulatory light chain, and calmodulin.&#10;In the first part of the illustration, the protein structure of the myosin essential light chain is shown as a ribbon diagram. The structure is small and composed of a few alpha helices, with two sets of helices, one at the top, one at the bottom, connected by a chain. A calcium ion binding site is indicated in green at the top of the protein. In the second part of the illustration, the protein structure of the myosin regulatory light chain is shown as a ribbon diagram. The structure is small and composed of a few alpha helices, with two sets of helices, one at the top, one at the bottom, connected by a chain. A magnesium ion binding site is indicated in green at the top of the protein. The structure is similar to that of the essential light chain. In the third part of the illustration, the protein structure of calmodulin is shown as a ribbon diagram. The structure is predominantly composed of alpha helices. Four calcium binding sites are shown in green (two at the top and two at the bottom of the protei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7575" y="2014810"/>
            <a:ext cx="8068851" cy="3850037"/>
          </a:xfrm>
          <a:prstGeom prst="rect">
            <a:avLst/>
          </a:prstGeom>
        </p:spPr>
      </p:pic>
    </p:spTree>
    <p:extLst>
      <p:ext uri="{BB962C8B-B14F-4D97-AF65-F5344CB8AC3E}">
        <p14:creationId xmlns:p14="http://schemas.microsoft.com/office/powerpoint/2010/main" val="127126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Myosin </a:t>
            </a:r>
            <a:r>
              <a:rPr lang="en-US" dirty="0" smtClean="0">
                <a:solidFill>
                  <a:srgbClr val="843C0C"/>
                </a:solidFill>
              </a:rPr>
              <a:t>Two-stranded </a:t>
            </a:r>
            <a:r>
              <a:rPr lang="en-US" dirty="0">
                <a:solidFill>
                  <a:srgbClr val="843C0C"/>
                </a:solidFill>
              </a:rPr>
              <a:t>C</a:t>
            </a:r>
            <a:r>
              <a:rPr lang="en-US" dirty="0" smtClean="0">
                <a:solidFill>
                  <a:srgbClr val="843C0C"/>
                </a:solidFill>
              </a:rPr>
              <a:t>oiled </a:t>
            </a:r>
            <a:r>
              <a:rPr lang="en-US" dirty="0">
                <a:solidFill>
                  <a:srgbClr val="843C0C"/>
                </a:solidFill>
              </a:rPr>
              <a:t>C</a:t>
            </a:r>
            <a:r>
              <a:rPr lang="en-US" dirty="0" smtClean="0">
                <a:solidFill>
                  <a:srgbClr val="843C0C"/>
                </a:solidFill>
              </a:rPr>
              <a:t>oil</a:t>
            </a:r>
            <a:endParaRPr lang="en-US" dirty="0">
              <a:solidFill>
                <a:srgbClr val="843C0C"/>
              </a:solidFill>
            </a:endParaRPr>
          </a:p>
        </p:txBody>
      </p:sp>
      <p:pic>
        <p:nvPicPr>
          <p:cNvPr id="5" name="Picture Placeholder 4" descr="The structure of the myosin coiled coil is shown.&#10;The protein structure of the myosin coiled coil region is shown as a ribbon diagram. Two long unbroken alpha helices are shown, one in yellow and one in pink. These are twisted around each other along their length."/>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595442" y="1492166"/>
            <a:ext cx="3953116" cy="5206281"/>
          </a:xfrm>
          <a:prstGeom prst="rect">
            <a:avLst/>
          </a:prstGeom>
        </p:spPr>
      </p:pic>
    </p:spTree>
    <p:extLst>
      <p:ext uri="{BB962C8B-B14F-4D97-AF65-F5344CB8AC3E}">
        <p14:creationId xmlns:p14="http://schemas.microsoft.com/office/powerpoint/2010/main" val="137469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K</a:t>
            </a:r>
            <a:r>
              <a:rPr lang="en-US" dirty="0" smtClean="0">
                <a:solidFill>
                  <a:srgbClr val="843C0C"/>
                </a:solidFill>
              </a:rPr>
              <a:t>inesin</a:t>
            </a:r>
            <a:endParaRPr lang="en-US" dirty="0">
              <a:solidFill>
                <a:srgbClr val="843C0C"/>
              </a:solidFill>
            </a:endParaRPr>
          </a:p>
        </p:txBody>
      </p:sp>
      <p:pic>
        <p:nvPicPr>
          <p:cNvPr id="6" name="Picture Placeholder 5" descr="A schematic diagram of the structure of kinesin is shown.&#10;Two head domains are shown as globular regions on the left, with the neck linker region shown in green. The neck linker region is followed by a coiled coil domain shown in blue and black, as two coiled strands around each other. Each strand of the coiled coil ends in an oval shape, to which is bound a light chain shown in pale yellow."/>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41262" y="3033716"/>
            <a:ext cx="8061477" cy="2094656"/>
          </a:xfrm>
          <a:prstGeom prst="rect">
            <a:avLst/>
          </a:prstGeom>
        </p:spPr>
      </p:pic>
    </p:spTree>
    <p:extLst>
      <p:ext uri="{BB962C8B-B14F-4D97-AF65-F5344CB8AC3E}">
        <p14:creationId xmlns:p14="http://schemas.microsoft.com/office/powerpoint/2010/main" val="211979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t>
            </a:r>
            <a:r>
              <a:rPr lang="en-US" dirty="0" smtClean="0">
                <a:solidFill>
                  <a:srgbClr val="843C0C"/>
                </a:solidFill>
              </a:rPr>
              <a:t>Head </a:t>
            </a:r>
            <a:r>
              <a:rPr lang="en-US" dirty="0">
                <a:solidFill>
                  <a:srgbClr val="843C0C"/>
                </a:solidFill>
              </a:rPr>
              <a:t>D</a:t>
            </a:r>
            <a:r>
              <a:rPr lang="en-US" dirty="0" smtClean="0">
                <a:solidFill>
                  <a:srgbClr val="843C0C"/>
                </a:solidFill>
              </a:rPr>
              <a:t>omain </a:t>
            </a:r>
            <a:r>
              <a:rPr lang="en-US" dirty="0">
                <a:solidFill>
                  <a:srgbClr val="843C0C"/>
                </a:solidFill>
              </a:rPr>
              <a:t>of </a:t>
            </a:r>
            <a:r>
              <a:rPr lang="en-US" dirty="0" smtClean="0">
                <a:solidFill>
                  <a:srgbClr val="843C0C"/>
                </a:solidFill>
              </a:rPr>
              <a:t>Kinesin </a:t>
            </a:r>
            <a:r>
              <a:rPr lang="en-US" dirty="0">
                <a:solidFill>
                  <a:srgbClr val="843C0C"/>
                </a:solidFill>
              </a:rPr>
              <a:t>at </a:t>
            </a:r>
            <a:r>
              <a:rPr lang="en-US" dirty="0" smtClean="0">
                <a:solidFill>
                  <a:srgbClr val="843C0C"/>
                </a:solidFill>
              </a:rPr>
              <a:t>High </a:t>
            </a:r>
            <a:r>
              <a:rPr lang="en-US" dirty="0">
                <a:solidFill>
                  <a:srgbClr val="843C0C"/>
                </a:solidFill>
              </a:rPr>
              <a:t>R</a:t>
            </a:r>
            <a:r>
              <a:rPr lang="en-US" dirty="0" smtClean="0">
                <a:solidFill>
                  <a:srgbClr val="843C0C"/>
                </a:solidFill>
              </a:rPr>
              <a:t>esolution</a:t>
            </a:r>
            <a:endParaRPr lang="en-US" dirty="0">
              <a:solidFill>
                <a:srgbClr val="843C0C"/>
              </a:solidFill>
            </a:endParaRPr>
          </a:p>
        </p:txBody>
      </p:sp>
      <p:pic>
        <p:nvPicPr>
          <p:cNvPr id="5" name="Picture Placeholder 4" descr="The protein structure of the head domain of kinesin is shown.&#10;The head domain of kinesin is shown as a ribbon diagram. It contains several diagonal alpha helices, and several beta strands, which form a sheet, arranged in a similar orientation. The P-loop and nucleotide-binding site are labeled, the nucleotide binding site is shown in ball and stick form, towards the top of the protei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61486" y="2028209"/>
            <a:ext cx="5421029" cy="4417954"/>
          </a:xfrm>
          <a:prstGeom prst="rect">
            <a:avLst/>
          </a:prstGeom>
        </p:spPr>
      </p:pic>
    </p:spTree>
    <p:extLst>
      <p:ext uri="{BB962C8B-B14F-4D97-AF65-F5344CB8AC3E}">
        <p14:creationId xmlns:p14="http://schemas.microsoft.com/office/powerpoint/2010/main" val="137558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Dynein </a:t>
            </a:r>
            <a:r>
              <a:rPr lang="en-US" dirty="0" smtClean="0">
                <a:solidFill>
                  <a:srgbClr val="843C0C"/>
                </a:solidFill>
              </a:rPr>
              <a:t>Structure</a:t>
            </a:r>
            <a:endParaRPr lang="en-US" dirty="0">
              <a:solidFill>
                <a:srgbClr val="843C0C"/>
              </a:solidFill>
            </a:endParaRPr>
          </a:p>
        </p:txBody>
      </p:sp>
      <p:pic>
        <p:nvPicPr>
          <p:cNvPr id="6" name="Picture Placeholder 5" descr="The structure of dynein is shown.&#10;In the structure of dynein, the head and coiled coil domains of two subunits are shown in red, as two fibers coiled around each other, with a round head at the end. At the other end of each coiled coil there is a ring of seven yellow circles representing A A A domains. The two rings are linked together by two thin pink filaments, labeled as linkers, which project from the A AN A domains and meet at a point. Ten blue irregular shapes are attached to the two linkers, which represent associated chain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3536" y="1732159"/>
            <a:ext cx="7936929" cy="4600178"/>
          </a:xfrm>
          <a:prstGeom prst="rect">
            <a:avLst/>
          </a:prstGeom>
        </p:spPr>
      </p:pic>
    </p:spTree>
    <p:extLst>
      <p:ext uri="{BB962C8B-B14F-4D97-AF65-F5344CB8AC3E}">
        <p14:creationId xmlns:p14="http://schemas.microsoft.com/office/powerpoint/2010/main" val="155500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ATP </a:t>
            </a:r>
            <a:r>
              <a:rPr lang="en-US" sz="3200" dirty="0" smtClean="0">
                <a:solidFill>
                  <a:srgbClr val="843C0C"/>
                </a:solidFill>
              </a:rPr>
              <a:t>Binding </a:t>
            </a:r>
            <a:r>
              <a:rPr lang="en-US" sz="3200" dirty="0">
                <a:solidFill>
                  <a:srgbClr val="843C0C"/>
                </a:solidFill>
              </a:rPr>
              <a:t>and </a:t>
            </a:r>
            <a:r>
              <a:rPr lang="en-US" sz="3200" dirty="0" smtClean="0">
                <a:solidFill>
                  <a:srgbClr val="843C0C"/>
                </a:solidFill>
              </a:rPr>
              <a:t>Hydrolysis Induce </a:t>
            </a:r>
            <a:r>
              <a:rPr lang="en-US" sz="3200" dirty="0">
                <a:solidFill>
                  <a:srgbClr val="843C0C"/>
                </a:solidFill>
              </a:rPr>
              <a:t>C</a:t>
            </a:r>
            <a:r>
              <a:rPr lang="en-US" sz="3200" dirty="0" smtClean="0">
                <a:solidFill>
                  <a:srgbClr val="843C0C"/>
                </a:solidFill>
              </a:rPr>
              <a:t>hanges </a:t>
            </a:r>
            <a:r>
              <a:rPr lang="en-US" sz="3200" dirty="0">
                <a:solidFill>
                  <a:srgbClr val="843C0C"/>
                </a:solidFill>
              </a:rPr>
              <a:t>in the </a:t>
            </a:r>
            <a:r>
              <a:rPr lang="en-US" sz="3200" dirty="0" smtClean="0">
                <a:solidFill>
                  <a:srgbClr val="843C0C"/>
                </a:solidFill>
              </a:rPr>
              <a:t>Conformation </a:t>
            </a:r>
            <a:r>
              <a:rPr lang="en-US" sz="3200" dirty="0">
                <a:solidFill>
                  <a:srgbClr val="843C0C"/>
                </a:solidFill>
              </a:rPr>
              <a:t>and B</a:t>
            </a:r>
            <a:r>
              <a:rPr lang="en-US" sz="3200" dirty="0" smtClean="0">
                <a:solidFill>
                  <a:srgbClr val="843C0C"/>
                </a:solidFill>
              </a:rPr>
              <a:t>inding Affinity </a:t>
            </a:r>
            <a:r>
              <a:rPr lang="en-US" sz="3200" dirty="0">
                <a:solidFill>
                  <a:srgbClr val="843C0C"/>
                </a:solidFill>
              </a:rPr>
              <a:t>of </a:t>
            </a:r>
            <a:r>
              <a:rPr lang="en-US" sz="3200" dirty="0" smtClean="0">
                <a:solidFill>
                  <a:srgbClr val="843C0C"/>
                </a:solidFill>
              </a:rPr>
              <a:t>Motor </a:t>
            </a:r>
            <a:r>
              <a:rPr lang="en-US" sz="3200" dirty="0">
                <a:solidFill>
                  <a:srgbClr val="843C0C"/>
                </a:solidFill>
              </a:rPr>
              <a:t>P</a:t>
            </a:r>
            <a:r>
              <a:rPr lang="en-US" sz="3200" dirty="0" smtClean="0">
                <a:solidFill>
                  <a:srgbClr val="843C0C"/>
                </a:solidFill>
              </a:rPr>
              <a:t>roteins</a:t>
            </a:r>
            <a:endParaRPr lang="en-US" sz="3200" dirty="0">
              <a:solidFill>
                <a:srgbClr val="843C0C"/>
              </a:solidFill>
            </a:endParaRPr>
          </a:p>
        </p:txBody>
      </p:sp>
      <p:sp>
        <p:nvSpPr>
          <p:cNvPr id="3" name="Content Placeholder 2"/>
          <p:cNvSpPr>
            <a:spLocks noGrp="1"/>
          </p:cNvSpPr>
          <p:nvPr>
            <p:ph idx="1"/>
          </p:nvPr>
        </p:nvSpPr>
        <p:spPr>
          <a:xfrm>
            <a:off x="457200" y="1771650"/>
            <a:ext cx="8229600" cy="4834102"/>
          </a:xfrm>
        </p:spPr>
        <p:txBody>
          <a:bodyPr>
            <a:noAutofit/>
          </a:bodyPr>
          <a:lstStyle/>
          <a:p>
            <a:pPr>
              <a:spcAft>
                <a:spcPts val="1200"/>
              </a:spcAft>
            </a:pPr>
            <a:r>
              <a:rPr lang="en-US" sz="2000" dirty="0"/>
              <a:t>Structures of the S1 fragment of myosin have been determined, including a complex bound to ADP and vanadate (VO</a:t>
            </a:r>
            <a:r>
              <a:rPr lang="en-US" sz="2000" baseline="-25000" dirty="0"/>
              <a:t>4</a:t>
            </a:r>
            <a:r>
              <a:rPr lang="en-US" sz="2000" baseline="30000" dirty="0"/>
              <a:t>3−</a:t>
            </a:r>
            <a:r>
              <a:rPr lang="en-US" sz="2000" dirty="0"/>
              <a:t>), which is an analog of the ATP-hydrolysis transition state</a:t>
            </a:r>
            <a:r>
              <a:rPr lang="en-US" sz="2000" dirty="0" smtClean="0"/>
              <a:t>.</a:t>
            </a:r>
            <a:endParaRPr lang="en-US" sz="2000" dirty="0"/>
          </a:p>
          <a:p>
            <a:pPr>
              <a:spcAft>
                <a:spcPts val="1200"/>
              </a:spcAft>
            </a:pPr>
            <a:r>
              <a:rPr lang="en-US" sz="2000" dirty="0"/>
              <a:t>An α helix component of the S1 fragment (the lever arm) binds the light chains. The lever arm rotates 90 degrees upon ATP hydrolysis</a:t>
            </a:r>
            <a:r>
              <a:rPr lang="en-US" sz="2000" dirty="0" smtClean="0"/>
              <a:t>.</a:t>
            </a:r>
            <a:endParaRPr lang="en-US" sz="2000" dirty="0"/>
          </a:p>
          <a:p>
            <a:pPr>
              <a:spcAft>
                <a:spcPts val="1200"/>
              </a:spcAft>
            </a:pPr>
            <a:r>
              <a:rPr lang="en-US" sz="2000" dirty="0"/>
              <a:t>Two regions near the nucleotide-binding site, termed switch I and switch II, change shape upon ATP hydrolysis. These changes are transmitted to the relay helix that in turn reorients the lever arm</a:t>
            </a:r>
            <a:r>
              <a:rPr lang="en-US" sz="2000" dirty="0" smtClean="0"/>
              <a:t>.</a:t>
            </a:r>
            <a:endParaRPr lang="en-US" sz="2000" dirty="0"/>
          </a:p>
          <a:p>
            <a:pPr>
              <a:spcAft>
                <a:spcPts val="1200"/>
              </a:spcAft>
            </a:pPr>
            <a:r>
              <a:rPr lang="en-US" sz="2000" dirty="0"/>
              <a:t>Analogous changes occur in </a:t>
            </a:r>
            <a:r>
              <a:rPr lang="en-US" sz="2000" dirty="0" err="1"/>
              <a:t>kinesin</a:t>
            </a:r>
            <a:r>
              <a:rPr lang="en-US" sz="2000" dirty="0"/>
              <a:t>. A structural component called the neck linker functions similarly to the lever arm of myosin.</a:t>
            </a:r>
          </a:p>
        </p:txBody>
      </p:sp>
    </p:spTree>
    <p:extLst>
      <p:ext uri="{BB962C8B-B14F-4D97-AF65-F5344CB8AC3E}">
        <p14:creationId xmlns:p14="http://schemas.microsoft.com/office/powerpoint/2010/main" val="384206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Lever-arm </a:t>
            </a:r>
            <a:r>
              <a:rPr lang="en-US" dirty="0" smtClean="0">
                <a:solidFill>
                  <a:srgbClr val="843C0C"/>
                </a:solidFill>
              </a:rPr>
              <a:t>Motion</a:t>
            </a:r>
            <a:endParaRPr lang="en-US" dirty="0">
              <a:solidFill>
                <a:srgbClr val="843C0C"/>
              </a:solidFill>
            </a:endParaRPr>
          </a:p>
        </p:txBody>
      </p:sp>
      <p:pic>
        <p:nvPicPr>
          <p:cNvPr id="5" name="Picture Placeholder 4" descr="A two-part illustration shows the conformational changes in myosin complex and nucleotide free-form of myosin.&#10;In the first part of the illustration, the structure of the protein is shown as a ribbon diagram. Overall the complex has the shape of a spoon. The lever arm, the P-loop, the relay helix and the switch I and II are labeled. The lever arm is at the handle of the spoon, forming a long, thin shape while the others are inside the bowl, which is formed by a cluster of helices and a beta sheet at one end of the lever arm.  The lever arm orientation relative to the rest of the molecule gives the appearance of spoon with a bent handle. In the second part of the illustration, the structure of the protein is shown as a ribbon diagram. Overall the complex has the shape of a spoon. The lever arm, the P-loop, the relay helix and the switch I and II are labeled. The lever arm is at the handle of the spoon, whilst the others are in the bowl. The lever arm orientation is altered by 90 degrees compared to the myosin-A D P-vanadate complex, giving the appearance of an unbent spoo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2349" y="2302108"/>
            <a:ext cx="8079303" cy="3191824"/>
          </a:xfrm>
          <a:prstGeom prst="rect">
            <a:avLst/>
          </a:prstGeom>
        </p:spPr>
      </p:pic>
    </p:spTree>
    <p:extLst>
      <p:ext uri="{BB962C8B-B14F-4D97-AF65-F5344CB8AC3E}">
        <p14:creationId xmlns:p14="http://schemas.microsoft.com/office/powerpoint/2010/main" val="215588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Relay </a:t>
            </a:r>
            <a:r>
              <a:rPr lang="en-US" dirty="0" smtClean="0">
                <a:solidFill>
                  <a:srgbClr val="843C0C"/>
                </a:solidFill>
              </a:rPr>
              <a:t>Helix</a:t>
            </a:r>
            <a:endParaRPr lang="en-US" dirty="0">
              <a:solidFill>
                <a:srgbClr val="843C0C"/>
              </a:solidFill>
            </a:endParaRPr>
          </a:p>
        </p:txBody>
      </p:sp>
      <p:pic>
        <p:nvPicPr>
          <p:cNvPr id="6" name="Picture Placeholder 5" descr="Changes in the protein structure of the relay helix upon binding of the A D P – vanadate is shown.&#10;The image shows a superposition of the key elements on the myosin molecule in two conformations; when no nucleotide is bound, and when A D P - vanadate is bound. The structure of the protein is shown as a ribbon diagram. It has two main sections. One consists of one main alpha helix, to which the P-loop is attached. It is arranged vertically in both conformations. The second has a main helix, with two short helices and two short beta strands at one end; they are towards the bottom of the helix when it is arranged vertically. The second section is arranged above the first, is angled almost vertically when no nucleotide is bound. When A D P - vanadate is bound, the second helix moves through 90 degrees. The helix forming the first section is the relay helix, and at the bottom of it the P-loop, switch 1, switch 2 and the A T P - vanadate are shown; the latter is shown as a ball and stick diagram. In the presence of the A D P - vanadate complex the switches 1 and 2 tightly bound to the vanadate group, leading to the adjustment of the relay helix conformation, which in turns leads to the movement of the lever arm shown in the upper part of the diagram."/>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04341" y="1608175"/>
            <a:ext cx="7335319" cy="4820928"/>
          </a:xfrm>
          <a:prstGeom prst="rect">
            <a:avLst/>
          </a:prstGeom>
        </p:spPr>
      </p:pic>
    </p:spTree>
    <p:extLst>
      <p:ext uri="{BB962C8B-B14F-4D97-AF65-F5344CB8AC3E}">
        <p14:creationId xmlns:p14="http://schemas.microsoft.com/office/powerpoint/2010/main" val="226203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Neck </a:t>
            </a:r>
            <a:r>
              <a:rPr lang="en-US" dirty="0" smtClean="0">
                <a:solidFill>
                  <a:srgbClr val="843C0C"/>
                </a:solidFill>
              </a:rPr>
              <a:t>Linker</a:t>
            </a:r>
            <a:endParaRPr lang="en-US" dirty="0">
              <a:solidFill>
                <a:srgbClr val="843C0C"/>
              </a:solidFill>
            </a:endParaRPr>
          </a:p>
        </p:txBody>
      </p:sp>
      <p:pic>
        <p:nvPicPr>
          <p:cNvPr id="5" name="Picture Placeholder 4" descr="A two-part illustration shows kinesin-A T P complex and kinesin-A D P complex.&#10;In the structure of the Kinesin - A T P analog complex, the protein structure of the head domain of kinesin is shown as a ribbon diagram. The relay helix is vertically positioned in the middle of the structure; the rest of the structure is comprised of alpha helices and beta strands, all oriented in a similar diagonal direction with relation to the relay helix. The P-loop, the switches I and II bound to the A T P analog molecule are located immediately to the left of the bottom end of the relay helix. The A T P analog structure is shown as a ball and stick diagram. At the top right of the structure, a short neck linker region is shown connecting the head domain to the rest of the kinesin molecule; a large stretch of the linker region is bound to the head domain. In the structure of the Kinesin - A D P complex, the protein structure of the head domain of kinesin is shown as a ribbon diagram. The relay helix is positioned in the middle of the structure, tilting slightly to the right from the top. The linker region is longer than in kinesin - A T P complex, and is shown angled to the left rather than the right, as it has unbound from the head domai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5119" y="2398614"/>
            <a:ext cx="8073762" cy="3092079"/>
          </a:xfrm>
          <a:prstGeom prst="rect">
            <a:avLst/>
          </a:prstGeom>
        </p:spPr>
      </p:pic>
    </p:spTree>
    <p:extLst>
      <p:ext uri="{BB962C8B-B14F-4D97-AF65-F5344CB8AC3E}">
        <p14:creationId xmlns:p14="http://schemas.microsoft.com/office/powerpoint/2010/main" val="312836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83"/>
            <a:ext cx="8229600" cy="1422711"/>
          </a:xfrm>
        </p:spPr>
        <p:txBody>
          <a:bodyPr>
            <a:normAutofit/>
          </a:bodyPr>
          <a:lstStyle/>
          <a:p>
            <a:r>
              <a:rPr lang="en-US" dirty="0" smtClean="0">
                <a:solidFill>
                  <a:srgbClr val="843C0C"/>
                </a:solidFill>
                <a:latin typeface="Arial" panose="020B0604020202020204" pitchFamily="34" charset="0"/>
                <a:cs typeface="Arial" panose="020B0604020202020204" pitchFamily="34" charset="0"/>
              </a:rPr>
              <a:t>CHAPTER 36</a:t>
            </a:r>
            <a:br>
              <a:rPr lang="en-US" dirty="0" smtClean="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Molecular Motors</a:t>
            </a:r>
          </a:p>
        </p:txBody>
      </p:sp>
      <p:pic>
        <p:nvPicPr>
          <p:cNvPr id="6" name="Picture Placeholder 5" descr="A two-part illustration shows the drawing of a horse, rearing up on its back legs and a ribbon diagram of myosin.&#10;A ribbon diagram of myosin is Y-shaped. Double-ended arrows indicate that the arms of the Y open and close, through an angle of approximately 45 degre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2349" y="1814924"/>
            <a:ext cx="8079303" cy="4893021"/>
          </a:xfrm>
          <a:prstGeom prst="rect">
            <a:avLst/>
          </a:prstGeom>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36.2 </a:t>
            </a:r>
            <a:r>
              <a:rPr lang="en-US" dirty="0" err="1">
                <a:solidFill>
                  <a:srgbClr val="843C0C"/>
                </a:solidFill>
              </a:rPr>
              <a:t>Myosins</a:t>
            </a:r>
            <a:r>
              <a:rPr lang="en-US" dirty="0">
                <a:solidFill>
                  <a:srgbClr val="843C0C"/>
                </a:solidFill>
              </a:rPr>
              <a:t> Move Along Actin Filaments</a:t>
            </a: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400" dirty="0"/>
              <a:t>Actin is a polar, self-assembling, dynamic polymer</a:t>
            </a:r>
            <a:r>
              <a:rPr lang="en-US" sz="2400" dirty="0" smtClean="0"/>
              <a:t>.</a:t>
            </a:r>
            <a:endParaRPr lang="en-US" sz="2400" dirty="0"/>
          </a:p>
          <a:p>
            <a:pPr>
              <a:spcAft>
                <a:spcPts val="1200"/>
              </a:spcAft>
            </a:pPr>
            <a:r>
              <a:rPr lang="en-US" sz="2400" dirty="0"/>
              <a:t>An actin monomer consists of four domains that surround a nucleotide-binding site</a:t>
            </a:r>
            <a:r>
              <a:rPr lang="en-US" sz="2400" dirty="0" smtClean="0"/>
              <a:t>.</a:t>
            </a:r>
            <a:endParaRPr lang="en-US" sz="2400" dirty="0"/>
          </a:p>
          <a:p>
            <a:pPr>
              <a:spcAft>
                <a:spcPts val="1200"/>
              </a:spcAft>
            </a:pPr>
            <a:r>
              <a:rPr lang="en-US" sz="2400" dirty="0"/>
              <a:t>Actin monomers (G-actin) coalesce to form actin filaments (F-actin), which resemble a two-stranded cable</a:t>
            </a:r>
            <a:r>
              <a:rPr lang="en-US" sz="2400" dirty="0" smtClean="0"/>
              <a:t>.</a:t>
            </a:r>
            <a:endParaRPr lang="en-US" sz="2400" dirty="0"/>
          </a:p>
          <a:p>
            <a:pPr>
              <a:spcAft>
                <a:spcPts val="1200"/>
              </a:spcAft>
            </a:pPr>
            <a:r>
              <a:rPr lang="en-US" sz="2400" dirty="0"/>
              <a:t>One end of the filament is called the barbed (plus) end, and the other is the pointed (minus) end</a:t>
            </a:r>
            <a:r>
              <a:rPr lang="en-US" sz="2400" dirty="0" smtClean="0"/>
              <a:t>.</a:t>
            </a:r>
            <a:endParaRPr lang="en-US" sz="2400" dirty="0"/>
          </a:p>
          <a:p>
            <a:pPr>
              <a:spcAft>
                <a:spcPts val="1200"/>
              </a:spcAft>
            </a:pPr>
            <a:r>
              <a:rPr lang="en-US" sz="2400" dirty="0"/>
              <a:t>Actin filaments self-assemble, although the initial interaction of G-actin is unfavorable. Arp2/3 is a protein complex that assists in the formation of filaments.</a:t>
            </a:r>
          </a:p>
        </p:txBody>
      </p:sp>
    </p:spTree>
    <p:extLst>
      <p:ext uri="{BB962C8B-B14F-4D97-AF65-F5344CB8AC3E}">
        <p14:creationId xmlns:p14="http://schemas.microsoft.com/office/powerpoint/2010/main" val="1836817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Actin </a:t>
            </a:r>
            <a:r>
              <a:rPr lang="en-US" dirty="0" smtClean="0">
                <a:solidFill>
                  <a:srgbClr val="843C0C"/>
                </a:solidFill>
              </a:rPr>
              <a:t>Structure</a:t>
            </a:r>
            <a:endParaRPr lang="en-US" dirty="0">
              <a:solidFill>
                <a:srgbClr val="843C0C"/>
              </a:solidFill>
            </a:endParaRPr>
          </a:p>
        </p:txBody>
      </p:sp>
      <p:pic>
        <p:nvPicPr>
          <p:cNvPr id="6" name="Picture Placeholder 5" descr="The structure of an actin monomer and an actin filament is shown.&#10;A schematic structure of an actin filament is shown arranged vertically, with the barbed end at the bottom and the pointed end at the top. It has a helical structure, consisting of two chains of circular monomers, shown wrapped around each other. A ribbon diagram shows the four-domain structure of one actin monomer. The structure is predominantly a mixture of alpha helices and beta sheets, with the four domains being more or less similar in size. The four domains surround the nucleotide-binding site, which is labeled as being in the middle of the structure. A bound nucleotide is shown as a ball and stick model, in the nucleotide binding sit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028775" y="1549877"/>
            <a:ext cx="5086451" cy="5114358"/>
          </a:xfrm>
          <a:prstGeom prst="rect">
            <a:avLst/>
          </a:prstGeom>
        </p:spPr>
      </p:pic>
    </p:spTree>
    <p:extLst>
      <p:ext uri="{BB962C8B-B14F-4D97-AF65-F5344CB8AC3E}">
        <p14:creationId xmlns:p14="http://schemas.microsoft.com/office/powerpoint/2010/main" val="2043026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Actin is a </a:t>
            </a:r>
            <a:r>
              <a:rPr lang="en-US" dirty="0" smtClean="0">
                <a:solidFill>
                  <a:srgbClr val="843C0C"/>
                </a:solidFill>
              </a:rPr>
              <a:t>Polar</a:t>
            </a:r>
            <a:r>
              <a:rPr lang="en-US" dirty="0">
                <a:solidFill>
                  <a:srgbClr val="843C0C"/>
                </a:solidFill>
              </a:rPr>
              <a:t>, </a:t>
            </a:r>
            <a:r>
              <a:rPr lang="en-US" dirty="0" smtClean="0">
                <a:solidFill>
                  <a:srgbClr val="843C0C"/>
                </a:solidFill>
              </a:rPr>
              <a:t>Self-assembling</a:t>
            </a:r>
            <a:r>
              <a:rPr lang="en-US" dirty="0">
                <a:solidFill>
                  <a:srgbClr val="843C0C"/>
                </a:solidFill>
              </a:rPr>
              <a:t>, D</a:t>
            </a:r>
            <a:r>
              <a:rPr lang="en-US" dirty="0" smtClean="0">
                <a:solidFill>
                  <a:srgbClr val="843C0C"/>
                </a:solidFill>
              </a:rPr>
              <a:t>ynamic Polymer</a:t>
            </a:r>
            <a:endParaRPr lang="en-US" dirty="0">
              <a:solidFill>
                <a:srgbClr val="843C0C"/>
              </a:solidFill>
            </a:endParaRPr>
          </a:p>
        </p:txBody>
      </p:sp>
      <p:sp>
        <p:nvSpPr>
          <p:cNvPr id="3" name="Content Placeholder 2"/>
          <p:cNvSpPr>
            <a:spLocks noGrp="1"/>
          </p:cNvSpPr>
          <p:nvPr>
            <p:ph idx="1"/>
          </p:nvPr>
        </p:nvSpPr>
        <p:spPr>
          <a:xfrm>
            <a:off x="457200" y="1600201"/>
            <a:ext cx="8229600" cy="914399"/>
          </a:xfrm>
        </p:spPr>
        <p:txBody>
          <a:bodyPr/>
          <a:lstStyle/>
          <a:p>
            <a:r>
              <a:rPr lang="en-US" dirty="0"/>
              <a:t>An actin filament (A</a:t>
            </a:r>
            <a:r>
              <a:rPr lang="en-US" i="1" baseline="-25000" dirty="0"/>
              <a:t>n</a:t>
            </a:r>
            <a:r>
              <a:rPr lang="en-US" dirty="0"/>
              <a:t>) can bind another monomer (A) to form A</a:t>
            </a:r>
            <a:r>
              <a:rPr lang="en-US" i="1" baseline="-25000" dirty="0"/>
              <a:t>n</a:t>
            </a:r>
            <a:r>
              <a:rPr lang="en-US" baseline="-25000" dirty="0"/>
              <a:t>+1</a:t>
            </a:r>
            <a:r>
              <a:rPr lang="en-US" dirty="0" smtClean="0"/>
              <a:t>.</a:t>
            </a:r>
            <a:endParaRPr lang="en-US" dirty="0"/>
          </a:p>
        </p:txBody>
      </p:sp>
      <p:pic>
        <p:nvPicPr>
          <p:cNvPr id="9" name="Picture Placeholder 8" descr="A schematic diagram illustrates the reaction of actin polymerization.&#10;An actin filament of length A subscript lowercase N shown is arranged horizontally. An actin monomer, labeled, A is added. This results in the incorporation of this actin monomer to the right end of the filament, yielding a longer filament, of length A subscript lowercase N plus 1. The reaction is reversible. An equation above the reaction reads, K suffix d equals concentration of A subscript lowercase N times concentration of A all over concentration of A subscript lowercase N plus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884225" y="2810123"/>
            <a:ext cx="7375550" cy="596749"/>
          </a:xfrm>
          <a:prstGeom prst="rect">
            <a:avLst/>
          </a:prstGeom>
        </p:spPr>
      </p:pic>
      <p:pic>
        <p:nvPicPr>
          <p:cNvPr id="10" name="Picture Placeholder 9" descr="An equation depicts the critical concentration of actin filament. The equation reads, concentration of actin, uppercase A subscript lowercase N approximately equals concentration of actin filament bound to another monomer, uppercase A subscript lowercase N plus 1. Critical concentration, uppercase K subscript lowercase D equals concentration of actin filament times concentration of another monomer, uppercase A over concentration of uppercase A subscript lowercase N plus 1 approximately equals concentration of A."/>
          <p:cNvPicPr>
            <a:picLocks noGrp="1" noChangeAspect="1"/>
          </p:cNvPicPr>
          <p:nvPr>
            <p:ph type="pic" sz="quarter" idx="14"/>
          </p:nvPr>
        </p:nvPicPr>
        <p:blipFill>
          <a:blip r:embed="rId3"/>
          <a:stretch>
            <a:fillRect/>
          </a:stretch>
        </p:blipFill>
        <p:spPr>
          <a:xfrm>
            <a:off x="1627466" y="3931432"/>
            <a:ext cx="5889068" cy="793085"/>
          </a:xfrm>
          <a:prstGeom prst="rect">
            <a:avLst/>
          </a:prstGeom>
        </p:spPr>
      </p:pic>
      <p:sp>
        <p:nvSpPr>
          <p:cNvPr id="8" name="Content Placeholder 7"/>
          <p:cNvSpPr>
            <a:spLocks noGrp="1"/>
          </p:cNvSpPr>
          <p:nvPr>
            <p:ph sz="quarter" idx="17"/>
          </p:nvPr>
        </p:nvSpPr>
        <p:spPr>
          <a:xfrm>
            <a:off x="457200" y="4934608"/>
            <a:ext cx="8229600" cy="1786868"/>
          </a:xfrm>
        </p:spPr>
        <p:txBody>
          <a:bodyPr>
            <a:normAutofit/>
          </a:bodyPr>
          <a:lstStyle/>
          <a:p>
            <a:pPr>
              <a:spcAft>
                <a:spcPts val="1200"/>
              </a:spcAft>
            </a:pPr>
            <a:r>
              <a:rPr lang="en-US" sz="2000" dirty="0">
                <a:latin typeface="Arial" panose="020B0604020202020204" pitchFamily="34" charset="0"/>
                <a:cs typeface="Arial" panose="020B0604020202020204" pitchFamily="34" charset="0"/>
              </a:rPr>
              <a:t>Polymerization will proceed until [A] = </a:t>
            </a:r>
            <a:r>
              <a:rPr lang="en-US" sz="2000" i="1" dirty="0" err="1">
                <a:latin typeface="Arial" panose="020B0604020202020204" pitchFamily="34" charset="0"/>
                <a:cs typeface="Arial" panose="020B0604020202020204" pitchFamily="34" charset="0"/>
              </a:rPr>
              <a:t>K</a:t>
            </a:r>
            <a:r>
              <a:rPr lang="en-US" sz="2000" baseline="-25000" dirty="0" err="1">
                <a:latin typeface="Arial" panose="020B0604020202020204" pitchFamily="34" charset="0"/>
                <a:cs typeface="Arial" panose="020B0604020202020204" pitchFamily="34" charset="0"/>
              </a:rPr>
              <a:t>d</a:t>
            </a:r>
            <a:r>
              <a:rPr lang="en-US" sz="2000" dirty="0">
                <a:latin typeface="Arial" panose="020B0604020202020204" pitchFamily="34" charset="0"/>
                <a:cs typeface="Arial" panose="020B0604020202020204" pitchFamily="34" charset="0"/>
              </a:rPr>
              <a:t>, which is called the critical concentration</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spcAft>
                <a:spcPts val="1200"/>
              </a:spcAft>
            </a:pPr>
            <a:r>
              <a:rPr lang="en-US" sz="2000" dirty="0">
                <a:latin typeface="Arial" panose="020B0604020202020204" pitchFamily="34" charset="0"/>
                <a:cs typeface="Arial" panose="020B0604020202020204" pitchFamily="34" charset="0"/>
              </a:rPr>
              <a:t>The critical concentration of actin–ATP is lower than that for actin-ADP. Thus, actin–ATP polymerizes more rapidly than actin-ADP</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012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Myosin H</a:t>
            </a:r>
            <a:r>
              <a:rPr lang="en-US" dirty="0" smtClean="0">
                <a:solidFill>
                  <a:srgbClr val="843C0C"/>
                </a:solidFill>
              </a:rPr>
              <a:t>ead </a:t>
            </a:r>
            <a:r>
              <a:rPr lang="en-US" dirty="0">
                <a:solidFill>
                  <a:srgbClr val="843C0C"/>
                </a:solidFill>
              </a:rPr>
              <a:t>D</a:t>
            </a:r>
            <a:r>
              <a:rPr lang="en-US" dirty="0" smtClean="0">
                <a:solidFill>
                  <a:srgbClr val="843C0C"/>
                </a:solidFill>
              </a:rPr>
              <a:t>omains </a:t>
            </a:r>
            <a:r>
              <a:rPr lang="en-US" dirty="0">
                <a:solidFill>
                  <a:srgbClr val="843C0C"/>
                </a:solidFill>
              </a:rPr>
              <a:t>B</a:t>
            </a:r>
            <a:r>
              <a:rPr lang="en-US" dirty="0" smtClean="0">
                <a:solidFill>
                  <a:srgbClr val="843C0C"/>
                </a:solidFill>
              </a:rPr>
              <a:t>ind </a:t>
            </a:r>
            <a:r>
              <a:rPr lang="en-US" dirty="0">
                <a:solidFill>
                  <a:srgbClr val="843C0C"/>
                </a:solidFill>
              </a:rPr>
              <a:t>to </a:t>
            </a:r>
            <a:r>
              <a:rPr lang="en-US" dirty="0" smtClean="0">
                <a:solidFill>
                  <a:srgbClr val="843C0C"/>
                </a:solidFill>
              </a:rPr>
              <a:t>Actin </a:t>
            </a:r>
            <a:r>
              <a:rPr lang="en-US" dirty="0">
                <a:solidFill>
                  <a:srgbClr val="843C0C"/>
                </a:solidFill>
              </a:rPr>
              <a:t>F</a:t>
            </a:r>
            <a:r>
              <a:rPr lang="en-US" dirty="0" smtClean="0">
                <a:solidFill>
                  <a:srgbClr val="843C0C"/>
                </a:solidFill>
              </a:rPr>
              <a:t>ilaments</a:t>
            </a:r>
            <a:endParaRPr lang="en-US" dirty="0">
              <a:solidFill>
                <a:srgbClr val="843C0C"/>
              </a:solidFill>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dirty="0"/>
              <a:t>Myosin S1 binds to actin in the absence of ATP to form decorated actin</a:t>
            </a:r>
            <a:r>
              <a:rPr lang="en-US" dirty="0" smtClean="0"/>
              <a:t>.</a:t>
            </a:r>
            <a:endParaRPr lang="en-US" dirty="0"/>
          </a:p>
          <a:p>
            <a:pPr>
              <a:spcAft>
                <a:spcPts val="1200"/>
              </a:spcAft>
            </a:pPr>
            <a:r>
              <a:rPr lang="en-US" dirty="0"/>
              <a:t>The conformation of the myosin head domain changes in the presence of actin to increase the interaction with the actin filament.</a:t>
            </a:r>
          </a:p>
        </p:txBody>
      </p:sp>
    </p:spTree>
    <p:extLst>
      <p:ext uri="{BB962C8B-B14F-4D97-AF65-F5344CB8AC3E}">
        <p14:creationId xmlns:p14="http://schemas.microsoft.com/office/powerpoint/2010/main" val="4127745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Structure </a:t>
            </a:r>
            <a:r>
              <a:rPr lang="en-US" dirty="0">
                <a:solidFill>
                  <a:srgbClr val="843C0C"/>
                </a:solidFill>
              </a:rPr>
              <a:t>of </a:t>
            </a:r>
            <a:r>
              <a:rPr lang="en-US" dirty="0" smtClean="0">
                <a:solidFill>
                  <a:srgbClr val="843C0C"/>
                </a:solidFill>
              </a:rPr>
              <a:t>Myosin </a:t>
            </a:r>
            <a:r>
              <a:rPr lang="en-US" dirty="0">
                <a:solidFill>
                  <a:srgbClr val="843C0C"/>
                </a:solidFill>
              </a:rPr>
              <a:t>B</a:t>
            </a:r>
            <a:r>
              <a:rPr lang="en-US" dirty="0" smtClean="0">
                <a:solidFill>
                  <a:srgbClr val="843C0C"/>
                </a:solidFill>
              </a:rPr>
              <a:t>ound </a:t>
            </a:r>
            <a:r>
              <a:rPr lang="en-US" dirty="0">
                <a:solidFill>
                  <a:srgbClr val="843C0C"/>
                </a:solidFill>
              </a:rPr>
              <a:t>to </a:t>
            </a:r>
            <a:r>
              <a:rPr lang="en-US" dirty="0" smtClean="0">
                <a:solidFill>
                  <a:srgbClr val="843C0C"/>
                </a:solidFill>
              </a:rPr>
              <a:t>Actin</a:t>
            </a:r>
            <a:endParaRPr lang="en-US" dirty="0">
              <a:solidFill>
                <a:srgbClr val="843C0C"/>
              </a:solidFill>
            </a:endParaRPr>
          </a:p>
        </p:txBody>
      </p:sp>
      <p:pic>
        <p:nvPicPr>
          <p:cNvPr id="5" name="Picture Placeholder 4" descr="A two-part diagram shows the structure of S 1 fragment of myosin bound to actin, before and after adjustments in cryoelectron microscopy.  &#10;In the first diagram, the image shows three-dimensional shapes of actin and myosin observed by cryoelectron microscopy in grey. Inside these shapes are fitted two diagrams: a space-filling model representing the structure of one actin monomer and a ribbon diagram representing the structure of one S 1 myosin domain. The ribbon diagram shows that myosin does not entirely fit within the grey shape, with some areas on one side adjacent to the actin-myosin interface extending beyond the grey shape limits. In the second diagram, the image shows the shapes of actin and myosin observed by cryoelectron microscopy in grey. Inside these shapes are fitted the two diagrams: a space-filling diagram representing the structure of one actin monomer and a ribbon diagram representing the structure of one S1 myosin domain. The ribbon diagram showing myosin entirely fits within the grey shap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59070" y="2934443"/>
            <a:ext cx="8625861" cy="2200837"/>
          </a:xfrm>
          <a:prstGeom prst="rect">
            <a:avLst/>
          </a:prstGeom>
        </p:spPr>
      </p:pic>
    </p:spTree>
    <p:extLst>
      <p:ext uri="{BB962C8B-B14F-4D97-AF65-F5344CB8AC3E}">
        <p14:creationId xmlns:p14="http://schemas.microsoft.com/office/powerpoint/2010/main" val="1154863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Motions of </a:t>
            </a:r>
            <a:r>
              <a:rPr lang="en-US" dirty="0" smtClean="0">
                <a:solidFill>
                  <a:srgbClr val="843C0C"/>
                </a:solidFill>
              </a:rPr>
              <a:t>Single </a:t>
            </a:r>
            <a:r>
              <a:rPr lang="en-US" dirty="0">
                <a:solidFill>
                  <a:srgbClr val="843C0C"/>
                </a:solidFill>
              </a:rPr>
              <a:t>M</a:t>
            </a:r>
            <a:r>
              <a:rPr lang="en-US" dirty="0" smtClean="0">
                <a:solidFill>
                  <a:srgbClr val="843C0C"/>
                </a:solidFill>
              </a:rPr>
              <a:t>otor </a:t>
            </a:r>
            <a:r>
              <a:rPr lang="en-US" dirty="0">
                <a:solidFill>
                  <a:srgbClr val="843C0C"/>
                </a:solidFill>
              </a:rPr>
              <a:t>P</a:t>
            </a:r>
            <a:r>
              <a:rPr lang="en-US" dirty="0" smtClean="0">
                <a:solidFill>
                  <a:srgbClr val="843C0C"/>
                </a:solidFill>
              </a:rPr>
              <a:t>roteins </a:t>
            </a:r>
            <a:r>
              <a:rPr lang="en-US" dirty="0">
                <a:solidFill>
                  <a:srgbClr val="843C0C"/>
                </a:solidFill>
              </a:rPr>
              <a:t>can be D</a:t>
            </a:r>
            <a:r>
              <a:rPr lang="en-US" dirty="0" smtClean="0">
                <a:solidFill>
                  <a:srgbClr val="843C0C"/>
                </a:solidFill>
              </a:rPr>
              <a:t>irectly Observed</a:t>
            </a:r>
            <a:endParaRPr lang="en-US" dirty="0">
              <a:solidFill>
                <a:srgbClr val="843C0C"/>
              </a:solidFill>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dirty="0"/>
              <a:t>Single myosin molecules can be observed moving along an actin filament with an optical trap</a:t>
            </a:r>
            <a:r>
              <a:rPr lang="en-US" dirty="0" smtClean="0"/>
              <a:t>.</a:t>
            </a:r>
            <a:endParaRPr lang="en-US" dirty="0"/>
          </a:p>
          <a:p>
            <a:pPr>
              <a:spcAft>
                <a:spcPts val="1200"/>
              </a:spcAft>
            </a:pPr>
            <a:r>
              <a:rPr lang="en-US" dirty="0"/>
              <a:t>Individual myosin heads bind the filament and undergo a conformational change called the power stroke that pulls the actin filament.</a:t>
            </a:r>
          </a:p>
        </p:txBody>
      </p:sp>
    </p:spTree>
    <p:extLst>
      <p:ext uri="{BB962C8B-B14F-4D97-AF65-F5344CB8AC3E}">
        <p14:creationId xmlns:p14="http://schemas.microsoft.com/office/powerpoint/2010/main" val="718163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Watching a </a:t>
            </a:r>
            <a:r>
              <a:rPr lang="en-US" dirty="0" smtClean="0">
                <a:solidFill>
                  <a:srgbClr val="843C0C"/>
                </a:solidFill>
              </a:rPr>
              <a:t>Single </a:t>
            </a:r>
            <a:r>
              <a:rPr lang="en-US" dirty="0">
                <a:solidFill>
                  <a:srgbClr val="843C0C"/>
                </a:solidFill>
              </a:rPr>
              <a:t>M</a:t>
            </a:r>
            <a:r>
              <a:rPr lang="en-US" dirty="0" smtClean="0">
                <a:solidFill>
                  <a:srgbClr val="843C0C"/>
                </a:solidFill>
              </a:rPr>
              <a:t>otor </a:t>
            </a:r>
            <a:r>
              <a:rPr lang="en-US" dirty="0">
                <a:solidFill>
                  <a:srgbClr val="843C0C"/>
                </a:solidFill>
              </a:rPr>
              <a:t>P</a:t>
            </a:r>
            <a:r>
              <a:rPr lang="en-US" dirty="0" smtClean="0">
                <a:solidFill>
                  <a:srgbClr val="843C0C"/>
                </a:solidFill>
              </a:rPr>
              <a:t>rotein </a:t>
            </a:r>
            <a:r>
              <a:rPr lang="en-US" dirty="0">
                <a:solidFill>
                  <a:srgbClr val="843C0C"/>
                </a:solidFill>
              </a:rPr>
              <a:t>in </a:t>
            </a:r>
            <a:r>
              <a:rPr lang="en-US" dirty="0" smtClean="0">
                <a:solidFill>
                  <a:srgbClr val="843C0C"/>
                </a:solidFill>
              </a:rPr>
              <a:t>Action</a:t>
            </a:r>
            <a:endParaRPr lang="en-US" dirty="0">
              <a:solidFill>
                <a:srgbClr val="843C0C"/>
              </a:solidFill>
            </a:endParaRPr>
          </a:p>
        </p:txBody>
      </p:sp>
      <p:pic>
        <p:nvPicPr>
          <p:cNvPr id="6" name="Picture Placeholder 5" descr="A two-part illustration shows an experimental setup and a graph plotted to measure the myosin activity.&#10;In the first part of the illustration, an image shows a glass slide at the bottom. A large bead is attached to the surface of the slide. Several molecules of myosin are attached to the bead as well as the slide, with one molecule of myosin positioned at the top of the bead. This molecule of myosin is in contact with an actin filament, which is positioned horizontally, i.e. in parallel to the surface of the slide, held across the top of the bead. The actin filament is attached to two smaller beads at both ends, and the smaller beads are held by two laser beams. In the graph, the horizontal axis is labeled as Time, (seconds) and has a scale from 0 to 5, in increments of 1. The vertical axis is labeled as distance (nanometers) and has a scale from minus 40 to 120, in increments of 40. The data itself is a collection of many points that are fitted by a fairly noisy line that is horizontal in aspect. The line hovers around zero on the vertical axis, and then increases in increments of approximately 40 at time points of approximately 1.6, 2.3 and 2.8 seconds, dropping back to zero at the time point of 4 seconds. The line maintains its noisy horizontal aspect all alon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7890" y="2917070"/>
            <a:ext cx="8068220" cy="2310747"/>
          </a:xfrm>
          <a:prstGeom prst="rect">
            <a:avLst/>
          </a:prstGeom>
        </p:spPr>
      </p:pic>
    </p:spTree>
    <p:extLst>
      <p:ext uri="{BB962C8B-B14F-4D97-AF65-F5344CB8AC3E}">
        <p14:creationId xmlns:p14="http://schemas.microsoft.com/office/powerpoint/2010/main" val="1293374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Phosphate </a:t>
            </a:r>
            <a:r>
              <a:rPr lang="en-US" dirty="0" smtClean="0">
                <a:solidFill>
                  <a:srgbClr val="843C0C"/>
                </a:solidFill>
              </a:rPr>
              <a:t>Release </a:t>
            </a:r>
            <a:r>
              <a:rPr lang="en-US" dirty="0">
                <a:solidFill>
                  <a:srgbClr val="843C0C"/>
                </a:solidFill>
              </a:rPr>
              <a:t>T</a:t>
            </a:r>
            <a:r>
              <a:rPr lang="en-US" dirty="0" smtClean="0">
                <a:solidFill>
                  <a:srgbClr val="843C0C"/>
                </a:solidFill>
              </a:rPr>
              <a:t>riggers </a:t>
            </a:r>
            <a:r>
              <a:rPr lang="en-US" dirty="0">
                <a:solidFill>
                  <a:srgbClr val="843C0C"/>
                </a:solidFill>
              </a:rPr>
              <a:t>the M</a:t>
            </a:r>
            <a:r>
              <a:rPr lang="en-US" dirty="0" smtClean="0">
                <a:solidFill>
                  <a:srgbClr val="843C0C"/>
                </a:solidFill>
              </a:rPr>
              <a:t>yosin </a:t>
            </a:r>
            <a:r>
              <a:rPr lang="en-US" dirty="0">
                <a:solidFill>
                  <a:srgbClr val="843C0C"/>
                </a:solidFill>
              </a:rPr>
              <a:t>P</a:t>
            </a:r>
            <a:r>
              <a:rPr lang="en-US" dirty="0" smtClean="0">
                <a:solidFill>
                  <a:srgbClr val="843C0C"/>
                </a:solidFill>
              </a:rPr>
              <a:t>ower Stroke</a:t>
            </a:r>
            <a:endParaRPr lang="en-US" dirty="0">
              <a:solidFill>
                <a:srgbClr val="843C0C"/>
              </a:solidFill>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400" dirty="0"/>
              <a:t>When myosin binds ATP, it dissociates from the actin filament</a:t>
            </a:r>
            <a:r>
              <a:rPr lang="en-US" sz="2400" dirty="0" smtClean="0"/>
              <a:t>.</a:t>
            </a:r>
            <a:endParaRPr lang="en-US" sz="2400" dirty="0"/>
          </a:p>
          <a:p>
            <a:pPr>
              <a:spcAft>
                <a:spcPts val="1200"/>
              </a:spcAft>
            </a:pPr>
            <a:r>
              <a:rPr lang="en-US" sz="2400" dirty="0"/>
              <a:t>The ATP is hydrolyzed, which allows the myosin to bind to the filament</a:t>
            </a:r>
            <a:r>
              <a:rPr lang="en-US" sz="2400" dirty="0" smtClean="0"/>
              <a:t>.</a:t>
            </a:r>
            <a:endParaRPr lang="en-US" sz="2400" dirty="0"/>
          </a:p>
          <a:p>
            <a:pPr>
              <a:spcAft>
                <a:spcPts val="1200"/>
              </a:spcAft>
            </a:pPr>
            <a:r>
              <a:rPr lang="en-US" sz="2400" dirty="0"/>
              <a:t>The release of P</a:t>
            </a:r>
            <a:r>
              <a:rPr lang="en-US" sz="2400" baseline="-25000" dirty="0"/>
              <a:t>i </a:t>
            </a:r>
            <a:r>
              <a:rPr lang="en-US" sz="2400" dirty="0"/>
              <a:t>results in the power stroke with the movement of actin relative to myosin</a:t>
            </a:r>
            <a:r>
              <a:rPr lang="en-US" sz="2400" dirty="0" smtClean="0"/>
              <a:t>.</a:t>
            </a:r>
            <a:endParaRPr lang="en-US" sz="2400" dirty="0"/>
          </a:p>
          <a:p>
            <a:pPr>
              <a:spcAft>
                <a:spcPts val="1200"/>
              </a:spcAft>
            </a:pPr>
            <a:r>
              <a:rPr lang="en-US" sz="2400" dirty="0"/>
              <a:t>The release of ADP allows another reaction cycle.</a:t>
            </a:r>
          </a:p>
        </p:txBody>
      </p:sp>
    </p:spTree>
    <p:extLst>
      <p:ext uri="{BB962C8B-B14F-4D97-AF65-F5344CB8AC3E}">
        <p14:creationId xmlns:p14="http://schemas.microsoft.com/office/powerpoint/2010/main" val="3329609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Myosin </a:t>
            </a:r>
            <a:r>
              <a:rPr lang="en-US" dirty="0" smtClean="0">
                <a:solidFill>
                  <a:srgbClr val="843C0C"/>
                </a:solidFill>
              </a:rPr>
              <a:t>Motion </a:t>
            </a:r>
            <a:r>
              <a:rPr lang="en-US" dirty="0">
                <a:solidFill>
                  <a:srgbClr val="843C0C"/>
                </a:solidFill>
              </a:rPr>
              <a:t>A</a:t>
            </a:r>
            <a:r>
              <a:rPr lang="en-US" dirty="0" smtClean="0">
                <a:solidFill>
                  <a:srgbClr val="843C0C"/>
                </a:solidFill>
              </a:rPr>
              <a:t>long </a:t>
            </a:r>
            <a:r>
              <a:rPr lang="en-US" dirty="0">
                <a:solidFill>
                  <a:srgbClr val="843C0C"/>
                </a:solidFill>
              </a:rPr>
              <a:t>A</a:t>
            </a:r>
            <a:r>
              <a:rPr lang="en-US" dirty="0" smtClean="0">
                <a:solidFill>
                  <a:srgbClr val="843C0C"/>
                </a:solidFill>
              </a:rPr>
              <a:t>ctin</a:t>
            </a:r>
            <a:endParaRPr lang="en-US" dirty="0">
              <a:solidFill>
                <a:srgbClr val="843C0C"/>
              </a:solidFill>
            </a:endParaRPr>
          </a:p>
        </p:txBody>
      </p:sp>
      <p:pic>
        <p:nvPicPr>
          <p:cNvPr id="5" name="Picture Placeholder 4" descr="A schematic illustration of myosin motion along actin is shown.&#10;The image starts with a schematic representation of myosin bound to the actin filament. Myosin is shown as a globular head with a tail, which is the lever arm. The actin filament is a chain of bead-like monomers. Myosin is in contact with actin via its head. In the first step, A T P is bound to the head of myosin, and myosin is unbound from the actin filament. In the second step, A T P is hydrolyzed and resulting A D P and inorganic phosphate remain bound to myosin, leading to a conformational change in the myosin molecule, namely the reorientation of the lever arm; the myosin molecule is still unbound from the actin filament. In the third step, the myosin binds to actin; A D P and inorganic phosphate are still bound to myosin. In the fourth step, inorganic phosphate is released from the complex, leading to the reorientation of the lever arm to its original position and motion of actin relative to the myosin, indicated by an arrow. In the fifth step, A D P is released from myosi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7575" y="1523768"/>
            <a:ext cx="8068851" cy="5199764"/>
          </a:xfrm>
          <a:prstGeom prst="rect">
            <a:avLst/>
          </a:prstGeom>
        </p:spPr>
      </p:pic>
    </p:spTree>
    <p:extLst>
      <p:ext uri="{BB962C8B-B14F-4D97-AF65-F5344CB8AC3E}">
        <p14:creationId xmlns:p14="http://schemas.microsoft.com/office/powerpoint/2010/main" val="2071778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Muscle is a </a:t>
            </a:r>
            <a:r>
              <a:rPr lang="en-US" dirty="0" smtClean="0">
                <a:solidFill>
                  <a:srgbClr val="843C0C"/>
                </a:solidFill>
              </a:rPr>
              <a:t>Complex </a:t>
            </a:r>
            <a:r>
              <a:rPr lang="en-US" dirty="0">
                <a:solidFill>
                  <a:srgbClr val="843C0C"/>
                </a:solidFill>
              </a:rPr>
              <a:t>of </a:t>
            </a:r>
            <a:r>
              <a:rPr lang="en-US" dirty="0" smtClean="0">
                <a:solidFill>
                  <a:srgbClr val="843C0C"/>
                </a:solidFill>
              </a:rPr>
              <a:t>Myosin </a:t>
            </a:r>
            <a:r>
              <a:rPr lang="en-US" dirty="0">
                <a:solidFill>
                  <a:srgbClr val="843C0C"/>
                </a:solidFill>
              </a:rPr>
              <a:t>and </a:t>
            </a:r>
            <a:r>
              <a:rPr lang="en-US" dirty="0" smtClean="0">
                <a:solidFill>
                  <a:srgbClr val="843C0C"/>
                </a:solidFill>
              </a:rPr>
              <a:t>Actin</a:t>
            </a:r>
            <a:endParaRPr lang="en-US" dirty="0">
              <a:solidFill>
                <a:srgbClr val="843C0C"/>
              </a:solidFill>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400" dirty="0"/>
              <a:t>A muscle cell contains many myofibrils. The sarcomere is the functional unit of the myofibril</a:t>
            </a:r>
            <a:r>
              <a:rPr lang="en-US" sz="2400" dirty="0" smtClean="0"/>
              <a:t>.</a:t>
            </a:r>
            <a:endParaRPr lang="en-US" sz="2400" dirty="0"/>
          </a:p>
          <a:p>
            <a:pPr>
              <a:spcAft>
                <a:spcPts val="1200"/>
              </a:spcAft>
            </a:pPr>
            <a:r>
              <a:rPr lang="en-US" sz="2400" dirty="0"/>
              <a:t>The thick filaments consist of myosin molecules organized in bipolar structures with the head groups protruding at both ends</a:t>
            </a:r>
            <a:r>
              <a:rPr lang="en-US" sz="2400" dirty="0" smtClean="0"/>
              <a:t>.</a:t>
            </a:r>
            <a:endParaRPr lang="en-US" sz="2400" dirty="0"/>
          </a:p>
          <a:p>
            <a:pPr>
              <a:spcAft>
                <a:spcPts val="1200"/>
              </a:spcAft>
            </a:pPr>
            <a:r>
              <a:rPr lang="en-US" sz="2400" dirty="0"/>
              <a:t>Thin filaments consist of actin, </a:t>
            </a:r>
            <a:r>
              <a:rPr lang="en-US" sz="2400" dirty="0" err="1"/>
              <a:t>tropomyosin</a:t>
            </a:r>
            <a:r>
              <a:rPr lang="en-US" sz="2400" dirty="0"/>
              <a:t>, and the troponin complex</a:t>
            </a:r>
            <a:r>
              <a:rPr lang="en-US" sz="2400" dirty="0" smtClean="0"/>
              <a:t>.</a:t>
            </a:r>
            <a:endParaRPr lang="en-US" sz="2400" dirty="0"/>
          </a:p>
          <a:p>
            <a:pPr>
              <a:spcAft>
                <a:spcPts val="1200"/>
              </a:spcAft>
            </a:pPr>
            <a:r>
              <a:rPr lang="en-US" sz="2400" dirty="0"/>
              <a:t>Muscle contraction occurs with the sliding of the thin filaments along the thick filaments</a:t>
            </a:r>
            <a:r>
              <a:rPr lang="en-US" sz="2400" dirty="0" smtClean="0"/>
              <a:t>.</a:t>
            </a:r>
            <a:endParaRPr lang="en-US" sz="2400" dirty="0"/>
          </a:p>
          <a:p>
            <a:pPr>
              <a:spcAft>
                <a:spcPts val="1200"/>
              </a:spcAft>
            </a:pPr>
            <a:r>
              <a:rPr lang="en-US" sz="2400" dirty="0" err="1"/>
              <a:t>Tropomyosin</a:t>
            </a:r>
            <a:r>
              <a:rPr lang="en-US" sz="2400" dirty="0"/>
              <a:t> and the troponin complex regulate the sliding in response to nerve impulses.</a:t>
            </a:r>
          </a:p>
        </p:txBody>
      </p:sp>
    </p:spTree>
    <p:extLst>
      <p:ext uri="{BB962C8B-B14F-4D97-AF65-F5344CB8AC3E}">
        <p14:creationId xmlns:p14="http://schemas.microsoft.com/office/powerpoint/2010/main" val="215639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Ch.36 </a:t>
            </a:r>
            <a:r>
              <a:rPr lang="en-US" dirty="0">
                <a:solidFill>
                  <a:srgbClr val="843C0C"/>
                </a:solidFill>
                <a:latin typeface="Arial" panose="020B0604020202020204" pitchFamily="34" charset="0"/>
                <a:cs typeface="Arial" panose="020B0604020202020204" pitchFamily="34" charset="0"/>
              </a:rPr>
              <a:t>Learning Objectives</a:t>
            </a:r>
          </a:p>
        </p:txBody>
      </p:sp>
      <p:sp>
        <p:nvSpPr>
          <p:cNvPr id="4" name="Content Placeholder 3"/>
          <p:cNvSpPr>
            <a:spLocks noGrp="1"/>
          </p:cNvSpPr>
          <p:nvPr>
            <p:ph idx="1"/>
          </p:nvPr>
        </p:nvSpPr>
        <p:spPr>
          <a:xfrm>
            <a:off x="457200" y="1521370"/>
            <a:ext cx="8229600" cy="5257800"/>
          </a:xfrm>
        </p:spPr>
        <p:txBody>
          <a:bodyPr>
            <a:noAutofit/>
          </a:bodyPr>
          <a:lstStyle/>
          <a:p>
            <a:pPr marL="0" indent="0">
              <a:lnSpc>
                <a:spcPct val="110000"/>
              </a:lnSpc>
              <a:spcBef>
                <a:spcPts val="624"/>
              </a:spcBef>
              <a:spcAft>
                <a:spcPts val="1200"/>
              </a:spcAft>
              <a:buNone/>
            </a:pPr>
            <a:r>
              <a:rPr lang="en-US" sz="2000" i="1" dirty="0"/>
              <a:t>By the end of this chapter, you should be able to</a:t>
            </a:r>
            <a:r>
              <a:rPr lang="en-US" sz="2000" i="1" dirty="0" smtClean="0"/>
              <a:t>:</a:t>
            </a:r>
            <a:endParaRPr lang="en-US" sz="2000" dirty="0" smtClean="0"/>
          </a:p>
          <a:p>
            <a:pPr marL="457200" indent="-457200">
              <a:buFont typeface="+mj-lt"/>
              <a:buAutoNum type="arabicPeriod"/>
            </a:pPr>
            <a:r>
              <a:rPr lang="en-US" sz="2000" b="1" dirty="0"/>
              <a:t>Discuss the general features of molecular motors that convert chemical energy into mechanical energy.</a:t>
            </a:r>
          </a:p>
          <a:p>
            <a:pPr marL="457200" indent="-457200">
              <a:buFont typeface="+mj-lt"/>
              <a:buAutoNum type="arabicPeriod"/>
            </a:pPr>
            <a:r>
              <a:rPr lang="en-US" sz="2000" b="1" dirty="0"/>
              <a:t>Describe the roles of P-loop </a:t>
            </a:r>
            <a:r>
              <a:rPr lang="en-US" sz="2000" b="1" dirty="0" err="1"/>
              <a:t>NTPase</a:t>
            </a:r>
            <a:r>
              <a:rPr lang="en-US" sz="2000" b="1" dirty="0"/>
              <a:t> domains in molecular motor proteins.</a:t>
            </a:r>
          </a:p>
          <a:p>
            <a:pPr marL="457200" indent="-457200">
              <a:buFont typeface="+mj-lt"/>
              <a:buAutoNum type="arabicPeriod"/>
            </a:pPr>
            <a:r>
              <a:rPr lang="en-US" sz="2000" b="1" dirty="0"/>
              <a:t>Describe the structures of actin filaments and microtubules.</a:t>
            </a:r>
          </a:p>
          <a:p>
            <a:pPr marL="457200" indent="-457200">
              <a:buFont typeface="+mj-lt"/>
              <a:buAutoNum type="arabicPeriod"/>
            </a:pPr>
            <a:r>
              <a:rPr lang="en-US" sz="2000" b="1" dirty="0"/>
              <a:t>Discuss the steps in the hydrolysis of ATP by myosin and how these steps are coupled to the binding and unbinding of actin, promoting mechanical motion.</a:t>
            </a:r>
          </a:p>
          <a:p>
            <a:pPr marL="457200" indent="-457200">
              <a:buFont typeface="+mj-lt"/>
              <a:buAutoNum type="arabicPeriod"/>
            </a:pPr>
            <a:r>
              <a:rPr lang="en-US" sz="2000" b="1" dirty="0"/>
              <a:t>Compare and contrast how </a:t>
            </a:r>
            <a:r>
              <a:rPr lang="en-US" sz="2000" b="1" dirty="0" err="1"/>
              <a:t>kinesin</a:t>
            </a:r>
            <a:r>
              <a:rPr lang="en-US" sz="2000" b="1" dirty="0"/>
              <a:t> and dynein enable molecular motion.</a:t>
            </a:r>
          </a:p>
          <a:p>
            <a:pPr marL="457200" indent="-457200">
              <a:buFont typeface="+mj-lt"/>
              <a:buAutoNum type="arabicPeriod"/>
            </a:pPr>
            <a:r>
              <a:rPr lang="en-US" sz="2000" b="1" dirty="0"/>
              <a:t>Discuss the basis for bacterial motion due to flagella driven by proton-gradient-powered molecular motors.</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Sarcomere</a:t>
            </a:r>
          </a:p>
        </p:txBody>
      </p:sp>
      <p:pic>
        <p:nvPicPr>
          <p:cNvPr id="6" name="Picture Placeholder 5" descr="A three part illustration shows the structure, electron micrograph, and schematic representation of sarcomere.&#10;In the first illustration, a muscle cell is shown as a cylindrical shape with several nuclei at the surface of the shape. The cylindrical shape ends in a cross-section, which shows that it contains about 16 coaxial myofibrils inside, shown as thick wire-like shapes. One of the micro fibrils is shown as being extended further, then the rest towards the viewer, and zoomed in to show its structure. It is segmented into several sarcomeres, which are made up of interleaved bands, labeled as I bands, on each outside edge of each segment, and A bands, interleaved between the I bands. In the second illustration, a transmission electron micrograph of a sarcomere is shown. The ends of the sarcomere can be seen as dark lines in the image, and are labeled as Z lines. There is a dark central part of the image spanned only by the thick filaments, labeled as the H zone. In the third illustration, a schematic diagram shows the arrangement of the bands in a sarcomere. There are vertical lines representing the ends of each sarcomere, with the bands, labeled as filaments, arranged horizontally between the vertical ends of each sarcomere. Several thin filaments are attached at to each end of the sarcomere, and project from the ends of the sarcomere about a third of the way towards the center of the sarcomere.  There is another set of filaments which span the central part of the sarcomere, with their ends interleaving with the ends of the thin filaments. They have a thin section in the middle, and thicker parts at the ends where they interleave the thin filaments. These are labeled as thick filaments. They are not attached to the ends of the sarcomer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086418" y="1460936"/>
            <a:ext cx="2971165" cy="5305653"/>
          </a:xfrm>
          <a:prstGeom prst="rect">
            <a:avLst/>
          </a:prstGeom>
        </p:spPr>
      </p:pic>
    </p:spTree>
    <p:extLst>
      <p:ext uri="{BB962C8B-B14F-4D97-AF65-F5344CB8AC3E}">
        <p14:creationId xmlns:p14="http://schemas.microsoft.com/office/powerpoint/2010/main" val="4022998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Sliding-filament </a:t>
            </a:r>
            <a:r>
              <a:rPr lang="en-US" dirty="0" smtClean="0">
                <a:solidFill>
                  <a:srgbClr val="843C0C"/>
                </a:solidFill>
              </a:rPr>
              <a:t>Model</a:t>
            </a:r>
            <a:endParaRPr lang="en-US" dirty="0">
              <a:solidFill>
                <a:srgbClr val="843C0C"/>
              </a:solidFill>
            </a:endParaRPr>
          </a:p>
        </p:txBody>
      </p:sp>
      <p:pic>
        <p:nvPicPr>
          <p:cNvPr id="5" name="Picture Placeholder 4" descr="A schematic diagram illustrates the sliding filament model.&#10;The ends of a sarcomere are shown as rings at each end of a cylindrical structure. There are thin filaments projecting inwards, towards the center of the cylindrical structure. The thick filaments are interleaved between the thin filaments. In one state, the two ends are further apart in relation to each other, and about half of each thin filament overlaps with about a third of each think filament. In the other state, the ends have slid closer together, and the whole of the thick filaments are overlapped with the thin filament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3536" y="1845428"/>
            <a:ext cx="7936929" cy="4740561"/>
          </a:xfrm>
          <a:prstGeom prst="rect">
            <a:avLst/>
          </a:prstGeom>
        </p:spPr>
      </p:pic>
    </p:spTree>
    <p:extLst>
      <p:ext uri="{BB962C8B-B14F-4D97-AF65-F5344CB8AC3E}">
        <p14:creationId xmlns:p14="http://schemas.microsoft.com/office/powerpoint/2010/main" val="1086505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Thick </a:t>
            </a:r>
            <a:r>
              <a:rPr lang="en-US" dirty="0" smtClean="0">
                <a:solidFill>
                  <a:srgbClr val="843C0C"/>
                </a:solidFill>
              </a:rPr>
              <a:t>Filament</a:t>
            </a:r>
            <a:endParaRPr lang="en-US" dirty="0">
              <a:solidFill>
                <a:srgbClr val="843C0C"/>
              </a:solidFill>
            </a:endParaRPr>
          </a:p>
        </p:txBody>
      </p:sp>
      <p:pic>
        <p:nvPicPr>
          <p:cNvPr id="6" name="Picture Placeholder 5" descr="A transmission electron micrograph and a schematic diagram of a sarcomere are shown.&#10;The electron micrograph shows a thin structure, arranged horizontally, with a dark haze around each of its ends. The schematic diagram shows a thin, central filament, with small, oval, bead-like structures attached to each end. The schematic diagram shows the movement of thin filaments in relation to the thick filament. The thick filament is shown as a thin, horizontal, central filament, with small, oval, bead-like structures attached to each end. It occupies the center of a sarcomere, which has a vertical band at each end, which is labeled as Z lines. Two horizontal thin filaments are attached to the Z line, from the top and bottom of the Z line, and overlap the bead-like structures at the end of each thick filament. The Z lines move inwards during muscle contraction, so the thin filaments overlap with the entirety of the bead-like structures at the end of each thick filamen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86345" y="1679069"/>
            <a:ext cx="4571310" cy="5050090"/>
          </a:xfrm>
          <a:prstGeom prst="rect">
            <a:avLst/>
          </a:prstGeom>
        </p:spPr>
      </p:pic>
    </p:spTree>
    <p:extLst>
      <p:ext uri="{BB962C8B-B14F-4D97-AF65-F5344CB8AC3E}">
        <p14:creationId xmlns:p14="http://schemas.microsoft.com/office/powerpoint/2010/main" val="51101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Length </a:t>
            </a:r>
            <a:r>
              <a:rPr lang="en-US" dirty="0">
                <a:solidFill>
                  <a:srgbClr val="843C0C"/>
                </a:solidFill>
              </a:rPr>
              <a:t>of the </a:t>
            </a:r>
            <a:r>
              <a:rPr lang="en-US" dirty="0" smtClean="0">
                <a:solidFill>
                  <a:srgbClr val="843C0C"/>
                </a:solidFill>
              </a:rPr>
              <a:t>Lever </a:t>
            </a:r>
            <a:r>
              <a:rPr lang="en-US" dirty="0">
                <a:solidFill>
                  <a:srgbClr val="843C0C"/>
                </a:solidFill>
              </a:rPr>
              <a:t>A</a:t>
            </a:r>
            <a:r>
              <a:rPr lang="en-US" dirty="0" smtClean="0">
                <a:solidFill>
                  <a:srgbClr val="843C0C"/>
                </a:solidFill>
              </a:rPr>
              <a:t>rm </a:t>
            </a:r>
            <a:r>
              <a:rPr lang="en-US" dirty="0">
                <a:solidFill>
                  <a:srgbClr val="843C0C"/>
                </a:solidFill>
              </a:rPr>
              <a:t>D</a:t>
            </a:r>
            <a:r>
              <a:rPr lang="en-US" dirty="0" smtClean="0">
                <a:solidFill>
                  <a:srgbClr val="843C0C"/>
                </a:solidFill>
              </a:rPr>
              <a:t>etermines </a:t>
            </a:r>
            <a:r>
              <a:rPr lang="en-US" dirty="0">
                <a:solidFill>
                  <a:srgbClr val="843C0C"/>
                </a:solidFill>
              </a:rPr>
              <a:t>M</a:t>
            </a:r>
            <a:r>
              <a:rPr lang="en-US" dirty="0" smtClean="0">
                <a:solidFill>
                  <a:srgbClr val="843C0C"/>
                </a:solidFill>
              </a:rPr>
              <a:t>otor Velocity</a:t>
            </a:r>
            <a:endParaRPr lang="en-US" dirty="0">
              <a:solidFill>
                <a:srgbClr val="843C0C"/>
              </a:solidFill>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400" dirty="0"/>
              <a:t>The lever arm of myosin amplifies structural changes that occur at the nucleotide binding site</a:t>
            </a:r>
            <a:r>
              <a:rPr lang="en-US" sz="2400" dirty="0" smtClean="0"/>
              <a:t>.</a:t>
            </a:r>
            <a:endParaRPr lang="en-US" sz="2400" dirty="0"/>
          </a:p>
          <a:p>
            <a:pPr>
              <a:spcAft>
                <a:spcPts val="1200"/>
              </a:spcAft>
            </a:pPr>
            <a:r>
              <a:rPr lang="en-US" sz="2400" dirty="0"/>
              <a:t>Sliding velocity increases with the length of the lever arm (since a longer lever arm can possess more light-chain binding sites).</a:t>
            </a:r>
          </a:p>
        </p:txBody>
      </p:sp>
    </p:spTree>
    <p:extLst>
      <p:ext uri="{BB962C8B-B14F-4D97-AF65-F5344CB8AC3E}">
        <p14:creationId xmlns:p14="http://schemas.microsoft.com/office/powerpoint/2010/main" val="1052220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Myosin </a:t>
            </a:r>
            <a:r>
              <a:rPr lang="en-US" dirty="0" smtClean="0">
                <a:solidFill>
                  <a:srgbClr val="843C0C"/>
                </a:solidFill>
              </a:rPr>
              <a:t>Lever-arm </a:t>
            </a:r>
            <a:r>
              <a:rPr lang="en-US" dirty="0">
                <a:solidFill>
                  <a:srgbClr val="843C0C"/>
                </a:solidFill>
              </a:rPr>
              <a:t>L</a:t>
            </a:r>
            <a:r>
              <a:rPr lang="en-US" dirty="0" smtClean="0">
                <a:solidFill>
                  <a:srgbClr val="843C0C"/>
                </a:solidFill>
              </a:rPr>
              <a:t>ength</a:t>
            </a:r>
            <a:endParaRPr lang="en-US" dirty="0">
              <a:solidFill>
                <a:srgbClr val="843C0C"/>
              </a:solidFill>
            </a:endParaRPr>
          </a:p>
        </p:txBody>
      </p:sp>
      <p:pic>
        <p:nvPicPr>
          <p:cNvPr id="5" name="Picture Placeholder 4" descr="The horizontal axis is labeled as Number of light chain binding sites and has a scale from 0 to 4, in increments of 1. The vertical axis shows the sliding velocity in micrometers per second and has a scale from 0 to 4, in increments of 1. The data consists of four points: (0, 0.7), (1, 1.5), (2, 3), and (3, 3.7). The third data is labeled as wild typ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64305" y="1791680"/>
            <a:ext cx="7215390" cy="4692457"/>
          </a:xfrm>
          <a:prstGeom prst="rect">
            <a:avLst/>
          </a:prstGeom>
        </p:spPr>
      </p:pic>
    </p:spTree>
    <p:extLst>
      <p:ext uri="{BB962C8B-B14F-4D97-AF65-F5344CB8AC3E}">
        <p14:creationId xmlns:p14="http://schemas.microsoft.com/office/powerpoint/2010/main" val="4240967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36.3 </a:t>
            </a:r>
            <a:r>
              <a:rPr lang="en-US" dirty="0">
                <a:solidFill>
                  <a:srgbClr val="843C0C"/>
                </a:solidFill>
              </a:rPr>
              <a:t>Kinesin and Dynein Move Along Microtubules</a:t>
            </a: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400" dirty="0"/>
              <a:t>Microtubules serve as tracks for the motor proteins </a:t>
            </a:r>
            <a:r>
              <a:rPr lang="en-US" sz="2400" dirty="0" err="1"/>
              <a:t>kinesin</a:t>
            </a:r>
            <a:r>
              <a:rPr lang="en-US" sz="2400" dirty="0"/>
              <a:t> and dynein</a:t>
            </a:r>
            <a:r>
              <a:rPr lang="en-US" sz="2400" dirty="0" smtClean="0"/>
              <a:t>.</a:t>
            </a:r>
            <a:endParaRPr lang="en-US" sz="2400" dirty="0"/>
          </a:p>
          <a:p>
            <a:pPr>
              <a:spcAft>
                <a:spcPts val="1200"/>
              </a:spcAft>
            </a:pPr>
            <a:r>
              <a:rPr lang="en-US" sz="2400" dirty="0" err="1"/>
              <a:t>Kinesins</a:t>
            </a:r>
            <a:r>
              <a:rPr lang="en-US" sz="2400" dirty="0"/>
              <a:t> move cargo, such as organelles, along the microtubules</a:t>
            </a:r>
            <a:r>
              <a:rPr lang="en-US" sz="2400" dirty="0" smtClean="0"/>
              <a:t>.</a:t>
            </a:r>
            <a:endParaRPr lang="en-US" sz="2400" dirty="0"/>
          </a:p>
          <a:p>
            <a:pPr>
              <a:spcAft>
                <a:spcPts val="1200"/>
              </a:spcAft>
            </a:pPr>
            <a:r>
              <a:rPr lang="en-US" sz="2400" dirty="0" err="1"/>
              <a:t>Dyneins</a:t>
            </a:r>
            <a:r>
              <a:rPr lang="en-US" sz="2400" dirty="0"/>
              <a:t> slide microtubules along one another and account for the movement of cilia and flagella</a:t>
            </a:r>
            <a:r>
              <a:rPr lang="en-US" sz="2400" dirty="0" smtClean="0"/>
              <a:t>.</a:t>
            </a:r>
            <a:endParaRPr lang="en-US" sz="2400" dirty="0"/>
          </a:p>
          <a:p>
            <a:pPr>
              <a:spcAft>
                <a:spcPts val="1200"/>
              </a:spcAft>
            </a:pPr>
            <a:r>
              <a:rPr lang="en-US" sz="2400" dirty="0"/>
              <a:t>Mutations in a particular </a:t>
            </a:r>
            <a:r>
              <a:rPr lang="en-US" sz="2400" dirty="0" err="1"/>
              <a:t>kinesin</a:t>
            </a:r>
            <a:r>
              <a:rPr lang="en-US" sz="2400" dirty="0"/>
              <a:t> (</a:t>
            </a:r>
            <a:r>
              <a:rPr lang="el-GR" sz="2400" dirty="0"/>
              <a:t>KIF 1β</a:t>
            </a:r>
            <a:r>
              <a:rPr lang="en-US" sz="2400" dirty="0"/>
              <a:t>) cause a common peripheral neuropathy called Charcot-Marie-Tooth disease</a:t>
            </a:r>
            <a:r>
              <a:rPr lang="en-US" sz="2400" dirty="0" smtClean="0"/>
              <a:t>.</a:t>
            </a:r>
            <a:endParaRPr lang="en-US" sz="2400" dirty="0"/>
          </a:p>
          <a:p>
            <a:pPr>
              <a:spcAft>
                <a:spcPts val="1200"/>
              </a:spcAft>
            </a:pPr>
            <a:r>
              <a:rPr lang="en-US" sz="2400" dirty="0"/>
              <a:t>Mutations in other </a:t>
            </a:r>
            <a:r>
              <a:rPr lang="en-US" sz="2400" dirty="0" err="1"/>
              <a:t>kinesin</a:t>
            </a:r>
            <a:r>
              <a:rPr lang="en-US" sz="2400" dirty="0"/>
              <a:t> genes have been linked to human spastic paraplegia.</a:t>
            </a:r>
          </a:p>
        </p:txBody>
      </p:sp>
    </p:spTree>
    <p:extLst>
      <p:ext uri="{BB962C8B-B14F-4D97-AF65-F5344CB8AC3E}">
        <p14:creationId xmlns:p14="http://schemas.microsoft.com/office/powerpoint/2010/main" val="2562011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Microtubules are </a:t>
            </a:r>
            <a:r>
              <a:rPr lang="en-US" dirty="0" smtClean="0">
                <a:solidFill>
                  <a:srgbClr val="843C0C"/>
                </a:solidFill>
              </a:rPr>
              <a:t>Hollow </a:t>
            </a:r>
            <a:r>
              <a:rPr lang="en-US" dirty="0">
                <a:solidFill>
                  <a:srgbClr val="843C0C"/>
                </a:solidFill>
              </a:rPr>
              <a:t>C</a:t>
            </a:r>
            <a:r>
              <a:rPr lang="en-US" dirty="0" smtClean="0">
                <a:solidFill>
                  <a:srgbClr val="843C0C"/>
                </a:solidFill>
              </a:rPr>
              <a:t>ylindrical </a:t>
            </a:r>
            <a:r>
              <a:rPr lang="en-US" dirty="0">
                <a:solidFill>
                  <a:srgbClr val="843C0C"/>
                </a:solidFill>
              </a:rPr>
              <a:t>P</a:t>
            </a:r>
            <a:r>
              <a:rPr lang="en-US" dirty="0" smtClean="0">
                <a:solidFill>
                  <a:srgbClr val="843C0C"/>
                </a:solidFill>
              </a:rPr>
              <a:t>olymers (1/2)</a:t>
            </a:r>
            <a:endParaRPr lang="en-US" dirty="0">
              <a:solidFill>
                <a:srgbClr val="843C0C"/>
              </a:solidFill>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dirty="0"/>
              <a:t>Microtubules are built from α- and β-tubulin subunits that are assembled as a helical array of alternating tubulin types to form a hollow cylinder</a:t>
            </a:r>
            <a:r>
              <a:rPr lang="en-US" dirty="0" smtClean="0"/>
              <a:t>.</a:t>
            </a:r>
            <a:endParaRPr lang="en-US" dirty="0"/>
          </a:p>
          <a:p>
            <a:pPr>
              <a:spcAft>
                <a:spcPts val="1200"/>
              </a:spcAft>
            </a:pPr>
            <a:r>
              <a:rPr lang="en-US" dirty="0"/>
              <a:t>The minus end of the microtubule is anchored near the center of the cell, whereas the plus end extends toward the cell surface</a:t>
            </a:r>
            <a:r>
              <a:rPr lang="en-US" dirty="0" smtClean="0"/>
              <a:t>.</a:t>
            </a:r>
            <a:endParaRPr lang="en-US" dirty="0"/>
          </a:p>
          <a:p>
            <a:pPr>
              <a:spcAft>
                <a:spcPts val="1200"/>
              </a:spcAft>
            </a:pPr>
            <a:r>
              <a:rPr lang="en-US" dirty="0"/>
              <a:t>Flagella are powered by bundles of tubulin called </a:t>
            </a:r>
            <a:r>
              <a:rPr lang="en-US" dirty="0" err="1"/>
              <a:t>axonemes</a:t>
            </a:r>
            <a:r>
              <a:rPr lang="en-US" dirty="0"/>
              <a:t>, in which the microtubules are arranged in a 9 + 2 array (i.e., nine pairs surrounding two </a:t>
            </a:r>
            <a:r>
              <a:rPr lang="en-US" dirty="0" err="1"/>
              <a:t>singlets</a:t>
            </a:r>
            <a:r>
              <a:rPr lang="en-US" dirty="0" smtClean="0"/>
              <a:t>).</a:t>
            </a:r>
            <a:endParaRPr lang="en-US" dirty="0"/>
          </a:p>
        </p:txBody>
      </p:sp>
    </p:spTree>
    <p:extLst>
      <p:ext uri="{BB962C8B-B14F-4D97-AF65-F5344CB8AC3E}">
        <p14:creationId xmlns:p14="http://schemas.microsoft.com/office/powerpoint/2010/main" val="1056778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Microtubules are Hollow Cylindrical Polymers </a:t>
            </a:r>
            <a:r>
              <a:rPr lang="en-US" dirty="0" smtClean="0">
                <a:solidFill>
                  <a:srgbClr val="843C0C"/>
                </a:solidFill>
              </a:rPr>
              <a:t>(2/2</a:t>
            </a:r>
            <a:r>
              <a:rPr lang="en-US" dirty="0">
                <a:solidFill>
                  <a:srgbClr val="843C0C"/>
                </a:solidFill>
              </a:rPr>
              <a:t>)</a:t>
            </a:r>
            <a:endParaRPr lang="en-US" dirty="0"/>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400" dirty="0"/>
              <a:t>Microtubules are dynamic structures, and the tubulin components bind and hydrolyze GTP</a:t>
            </a:r>
            <a:r>
              <a:rPr lang="en-US" sz="2400" dirty="0" smtClean="0"/>
              <a:t>.</a:t>
            </a:r>
            <a:endParaRPr lang="en-US" sz="2400" dirty="0"/>
          </a:p>
          <a:p>
            <a:pPr>
              <a:spcAft>
                <a:spcPts val="1200"/>
              </a:spcAft>
            </a:pPr>
            <a:r>
              <a:rPr lang="en-US" sz="2400" dirty="0"/>
              <a:t>GTP-tubulins have a lower critical concentration than GDP-tubulins</a:t>
            </a:r>
            <a:r>
              <a:rPr lang="en-US" sz="2400" dirty="0" smtClean="0"/>
              <a:t>.</a:t>
            </a:r>
            <a:endParaRPr lang="en-US" sz="2400" dirty="0"/>
          </a:p>
          <a:p>
            <a:pPr>
              <a:spcAft>
                <a:spcPts val="1200"/>
              </a:spcAft>
            </a:pPr>
            <a:r>
              <a:rPr lang="en-US" sz="2400" dirty="0"/>
              <a:t>Microtubules spontaneously lengthen and shorten (they possess dynamic instability</a:t>
            </a:r>
            <a:r>
              <a:rPr lang="en-US" sz="2400" dirty="0" smtClean="0"/>
              <a:t>).</a:t>
            </a:r>
            <a:endParaRPr lang="en-US" sz="2400" dirty="0"/>
          </a:p>
          <a:p>
            <a:pPr>
              <a:spcAft>
                <a:spcPts val="1200"/>
              </a:spcAft>
            </a:pPr>
            <a:r>
              <a:rPr lang="en-US" sz="2400" dirty="0"/>
              <a:t>Dynamic instability arises from the random fluctuations in the number of GTP- and GDP-tubulin subunits at the plus end of the polymer</a:t>
            </a:r>
            <a:r>
              <a:rPr lang="en-US" sz="2400" dirty="0" smtClean="0"/>
              <a:t>.</a:t>
            </a:r>
            <a:endParaRPr lang="en-US" sz="2400" dirty="0"/>
          </a:p>
          <a:p>
            <a:pPr>
              <a:spcAft>
                <a:spcPts val="1200"/>
              </a:spcAft>
            </a:pPr>
            <a:r>
              <a:rPr lang="en-US" sz="2400" dirty="0"/>
              <a:t>α- and β-Tubulins have similar structures and are members of the P-loop </a:t>
            </a:r>
            <a:r>
              <a:rPr lang="en-US" sz="2400" dirty="0" err="1"/>
              <a:t>NTPase</a:t>
            </a:r>
            <a:r>
              <a:rPr lang="en-US" sz="2400" dirty="0"/>
              <a:t> family</a:t>
            </a:r>
            <a:r>
              <a:rPr lang="en-US" sz="2400" dirty="0" smtClean="0"/>
              <a:t>.</a:t>
            </a:r>
            <a:endParaRPr lang="en-US" sz="2400" dirty="0"/>
          </a:p>
        </p:txBody>
      </p:sp>
    </p:spTree>
    <p:extLst>
      <p:ext uri="{BB962C8B-B14F-4D97-AF65-F5344CB8AC3E}">
        <p14:creationId xmlns:p14="http://schemas.microsoft.com/office/powerpoint/2010/main" val="3137267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Microtubule </a:t>
            </a:r>
            <a:r>
              <a:rPr lang="en-US" dirty="0" smtClean="0">
                <a:solidFill>
                  <a:srgbClr val="843C0C"/>
                </a:solidFill>
              </a:rPr>
              <a:t>Structure</a:t>
            </a:r>
            <a:endParaRPr lang="en-US" dirty="0">
              <a:solidFill>
                <a:srgbClr val="843C0C"/>
              </a:solidFill>
            </a:endParaRPr>
          </a:p>
        </p:txBody>
      </p:sp>
      <p:pic>
        <p:nvPicPr>
          <p:cNvPr id="6" name="Picture Placeholder 5" descr="A two-part illustration shows the top and side view of microtubule.&#10;In the top view of microtubule, the illustration shows a ring shape made of 13 tightly connected globular structures. The globular structures are shown in two different colors, which are alternating. They correspond to the alternating monomers of alpha- and beta-tubulin. In the side view of microtubule, the illustration shows a vertically oriented helical shape composed of the globular structures, with one full turn of the helix comprising 13 structures. The structures are alternately colored, reflecting the alternating arrangement of the alpha and beta tubulin monomers. The alternating alpha and beta monomers within the helix form 13 vertical columns of alternating alpha and beta tubulin monomers. A scale bar shows that the diameter of the helix is 30 nanometer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720683" y="1743387"/>
            <a:ext cx="3702635" cy="5022486"/>
          </a:xfrm>
          <a:prstGeom prst="rect">
            <a:avLst/>
          </a:prstGeom>
        </p:spPr>
      </p:pic>
    </p:spTree>
    <p:extLst>
      <p:ext uri="{BB962C8B-B14F-4D97-AF65-F5344CB8AC3E}">
        <p14:creationId xmlns:p14="http://schemas.microsoft.com/office/powerpoint/2010/main" val="2562904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Microtubule </a:t>
            </a:r>
            <a:r>
              <a:rPr lang="en-US" dirty="0" smtClean="0">
                <a:solidFill>
                  <a:srgbClr val="843C0C"/>
                </a:solidFill>
              </a:rPr>
              <a:t>Arrangement</a:t>
            </a:r>
            <a:r>
              <a:rPr lang="en-US" dirty="0">
                <a:solidFill>
                  <a:srgbClr val="843C0C"/>
                </a:solidFill>
              </a:rPr>
              <a:t>: </a:t>
            </a:r>
            <a:r>
              <a:rPr lang="en-US" dirty="0" smtClean="0">
                <a:solidFill>
                  <a:srgbClr val="843C0C"/>
                </a:solidFill>
              </a:rPr>
              <a:t>A </a:t>
            </a:r>
            <a:r>
              <a:rPr lang="en-US" dirty="0">
                <a:solidFill>
                  <a:srgbClr val="843C0C"/>
                </a:solidFill>
              </a:rPr>
              <a:t>9 + 2 </a:t>
            </a:r>
            <a:r>
              <a:rPr lang="en-US" dirty="0" smtClean="0">
                <a:solidFill>
                  <a:srgbClr val="843C0C"/>
                </a:solidFill>
              </a:rPr>
              <a:t>Array</a:t>
            </a:r>
            <a:endParaRPr lang="en-US" dirty="0">
              <a:solidFill>
                <a:srgbClr val="843C0C"/>
              </a:solidFill>
            </a:endParaRPr>
          </a:p>
        </p:txBody>
      </p:sp>
      <p:pic>
        <p:nvPicPr>
          <p:cNvPr id="5" name="Picture Placeholder 4" descr="A transmission electron micrograph of the microtubule is shown.&#10;The image shows a roughly circular shape, consisting of 9 doublets of small circles. The diameter of small circles is about one tenth in proportion to the diameter of the large circl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87412" y="1831695"/>
            <a:ext cx="4769177" cy="4743045"/>
          </a:xfrm>
          <a:prstGeom prst="rect">
            <a:avLst/>
          </a:prstGeom>
        </p:spPr>
      </p:pic>
    </p:spTree>
    <p:extLst>
      <p:ext uri="{BB962C8B-B14F-4D97-AF65-F5344CB8AC3E}">
        <p14:creationId xmlns:p14="http://schemas.microsoft.com/office/powerpoint/2010/main" val="221830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Ch.36 Outline</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b="1" dirty="0"/>
              <a:t>36.1 Most Molecular-Motor Proteins Are Members of the P-Loop </a:t>
            </a:r>
            <a:r>
              <a:rPr lang="en-US" b="1" dirty="0" err="1"/>
              <a:t>NTPase</a:t>
            </a:r>
            <a:r>
              <a:rPr lang="en-US" b="1" dirty="0"/>
              <a:t> </a:t>
            </a:r>
            <a:r>
              <a:rPr lang="en-US" b="1" dirty="0" smtClean="0"/>
              <a:t>Superfamily</a:t>
            </a:r>
            <a:endParaRPr lang="en-US" b="1" dirty="0"/>
          </a:p>
          <a:p>
            <a:pPr>
              <a:spcAft>
                <a:spcPts val="1200"/>
              </a:spcAft>
            </a:pPr>
            <a:r>
              <a:rPr lang="en-US" b="1" dirty="0"/>
              <a:t>36.2 </a:t>
            </a:r>
            <a:r>
              <a:rPr lang="en-US" b="1" dirty="0" err="1"/>
              <a:t>Myosins</a:t>
            </a:r>
            <a:r>
              <a:rPr lang="en-US" b="1" dirty="0"/>
              <a:t> Move Along Actin </a:t>
            </a:r>
            <a:r>
              <a:rPr lang="en-US" b="1" dirty="0" smtClean="0"/>
              <a:t>Filaments</a:t>
            </a:r>
            <a:endParaRPr lang="en-US" b="1" dirty="0"/>
          </a:p>
          <a:p>
            <a:pPr>
              <a:spcAft>
                <a:spcPts val="1200"/>
              </a:spcAft>
            </a:pPr>
            <a:r>
              <a:rPr lang="en-US" b="1" dirty="0"/>
              <a:t>36.3 </a:t>
            </a:r>
            <a:r>
              <a:rPr lang="en-US" b="1" dirty="0" err="1"/>
              <a:t>Kinesin</a:t>
            </a:r>
            <a:r>
              <a:rPr lang="en-US" b="1" dirty="0"/>
              <a:t> and Dynein Move Along </a:t>
            </a:r>
            <a:r>
              <a:rPr lang="en-US" b="1" dirty="0" smtClean="0"/>
              <a:t>Microtubules</a:t>
            </a:r>
            <a:endParaRPr lang="en-US" b="1" dirty="0"/>
          </a:p>
          <a:p>
            <a:pPr>
              <a:spcAft>
                <a:spcPts val="1200"/>
              </a:spcAft>
            </a:pPr>
            <a:r>
              <a:rPr lang="en-US" b="1" dirty="0"/>
              <a:t>36.4 A Rotary Motor Drives Bacterial Motion</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Tubulin</a:t>
            </a:r>
          </a:p>
        </p:txBody>
      </p:sp>
      <p:pic>
        <p:nvPicPr>
          <p:cNvPr id="6" name="Picture Placeholder 5" descr="An image shows the structure of tubulin.&#10;The left half of the image shows the structure of the microtubule with individual tubulin monomers are shown as globular shapes. Two adjacent monomers of alpha- and beta-tubulin are highlighted. The right half of the figure shows the protein structure of the highlighted adjacent alpha and beta tubulin monomers as a ribbon diagram. The structures of both are similar. Each has a less structured region on the side corresponding to the inner surface of the microtubule. The outer surface has two alpha helices, while the rest is composed of several alpha helices and beta sheets. Near the inner surface is a P-loop N T P ASE domain. Further towards the outer surface, approximately midway between the inner and the outer surface, there is a nucleotide binding site containing a guanine nucleotide. The latter is shown as a ball and stick diagram."/>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28011" y="1753629"/>
            <a:ext cx="4887979" cy="4760582"/>
          </a:xfrm>
          <a:prstGeom prst="rect">
            <a:avLst/>
          </a:prstGeom>
        </p:spPr>
      </p:pic>
    </p:spTree>
    <p:extLst>
      <p:ext uri="{BB962C8B-B14F-4D97-AF65-F5344CB8AC3E}">
        <p14:creationId xmlns:p14="http://schemas.microsoft.com/office/powerpoint/2010/main" val="3427855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The </a:t>
            </a:r>
            <a:r>
              <a:rPr lang="en-US" sz="3200" dirty="0" smtClean="0">
                <a:solidFill>
                  <a:srgbClr val="843C0C"/>
                </a:solidFill>
              </a:rPr>
              <a:t>Continual Lengthening </a:t>
            </a:r>
            <a:r>
              <a:rPr lang="en-US" sz="3200" dirty="0">
                <a:solidFill>
                  <a:srgbClr val="843C0C"/>
                </a:solidFill>
              </a:rPr>
              <a:t>and </a:t>
            </a:r>
            <a:r>
              <a:rPr lang="en-US" sz="3200" dirty="0" smtClean="0">
                <a:solidFill>
                  <a:srgbClr val="843C0C"/>
                </a:solidFill>
              </a:rPr>
              <a:t>Shortening </a:t>
            </a:r>
            <a:r>
              <a:rPr lang="en-US" sz="3200" dirty="0">
                <a:solidFill>
                  <a:srgbClr val="843C0C"/>
                </a:solidFill>
              </a:rPr>
              <a:t>of </a:t>
            </a:r>
            <a:r>
              <a:rPr lang="en-US" sz="3200" dirty="0" smtClean="0">
                <a:solidFill>
                  <a:srgbClr val="843C0C"/>
                </a:solidFill>
              </a:rPr>
              <a:t>Microtubules </a:t>
            </a:r>
            <a:r>
              <a:rPr lang="en-US" sz="3200" dirty="0">
                <a:solidFill>
                  <a:srgbClr val="843C0C"/>
                </a:solidFill>
              </a:rPr>
              <a:t>is </a:t>
            </a:r>
            <a:r>
              <a:rPr lang="en-US" sz="3200" dirty="0" smtClean="0">
                <a:solidFill>
                  <a:srgbClr val="843C0C"/>
                </a:solidFill>
              </a:rPr>
              <a:t>Essential </a:t>
            </a:r>
            <a:r>
              <a:rPr lang="en-US" sz="3200" dirty="0">
                <a:solidFill>
                  <a:srgbClr val="843C0C"/>
                </a:solidFill>
              </a:rPr>
              <a:t>to T</a:t>
            </a:r>
            <a:r>
              <a:rPr lang="en-US" sz="3200" dirty="0" smtClean="0">
                <a:solidFill>
                  <a:srgbClr val="843C0C"/>
                </a:solidFill>
              </a:rPr>
              <a:t>heir Role </a:t>
            </a:r>
            <a:r>
              <a:rPr lang="en-US" sz="3200" dirty="0">
                <a:solidFill>
                  <a:srgbClr val="843C0C"/>
                </a:solidFill>
              </a:rPr>
              <a:t>in </a:t>
            </a:r>
            <a:r>
              <a:rPr lang="en-US" sz="3200" dirty="0" smtClean="0">
                <a:solidFill>
                  <a:srgbClr val="843C0C"/>
                </a:solidFill>
              </a:rPr>
              <a:t>Cell </a:t>
            </a:r>
            <a:r>
              <a:rPr lang="en-US" sz="3200" dirty="0">
                <a:solidFill>
                  <a:srgbClr val="843C0C"/>
                </a:solidFill>
              </a:rPr>
              <a:t>D</a:t>
            </a:r>
            <a:r>
              <a:rPr lang="en-US" sz="3200" dirty="0" smtClean="0">
                <a:solidFill>
                  <a:srgbClr val="843C0C"/>
                </a:solidFill>
              </a:rPr>
              <a:t>ivision</a:t>
            </a:r>
            <a:endParaRPr lang="en-US" sz="3200" dirty="0">
              <a:solidFill>
                <a:srgbClr val="843C0C"/>
              </a:solidFill>
            </a:endParaRPr>
          </a:p>
        </p:txBody>
      </p:sp>
      <p:sp>
        <p:nvSpPr>
          <p:cNvPr id="3" name="Content Placeholder 2"/>
          <p:cNvSpPr>
            <a:spLocks noGrp="1"/>
          </p:cNvSpPr>
          <p:nvPr>
            <p:ph idx="1"/>
          </p:nvPr>
        </p:nvSpPr>
        <p:spPr>
          <a:xfrm>
            <a:off x="457200" y="1783080"/>
            <a:ext cx="8229600" cy="1258570"/>
          </a:xfrm>
        </p:spPr>
        <p:txBody>
          <a:bodyPr>
            <a:normAutofit/>
          </a:bodyPr>
          <a:lstStyle/>
          <a:p>
            <a:r>
              <a:rPr lang="en-US" sz="2400" dirty="0" err="1"/>
              <a:t>Taxol</a:t>
            </a:r>
            <a:r>
              <a:rPr lang="en-US" sz="2400" dirty="0"/>
              <a:t>, which binds to and stabilizes the polymerized form of microtubules, interferes with cell proliferation and is used to treat cancer</a:t>
            </a:r>
            <a:r>
              <a:rPr lang="en-US" sz="2400" dirty="0" smtClean="0"/>
              <a:t>.</a:t>
            </a:r>
            <a:endParaRPr lang="en-US" sz="2400" dirty="0"/>
          </a:p>
        </p:txBody>
      </p:sp>
      <p:pic>
        <p:nvPicPr>
          <p:cNvPr id="9" name="Picture Placeholder 8" descr="Structure of taxol is shown.&#10;The image shows a complicated organic molecule, which contains five six-membered ring, a four-membered ring, and several open ring structures. It has a number of hydroxyl and carbonyl functional groups, and a three-dimensional aspect, with some rings and groups angled forwards or backwards in relation to the main plane of the molecul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237764" y="3236202"/>
            <a:ext cx="6668472" cy="3383000"/>
          </a:xfrm>
          <a:prstGeom prst="rect">
            <a:avLst/>
          </a:prstGeom>
        </p:spPr>
      </p:pic>
    </p:spTree>
    <p:extLst>
      <p:ext uri="{BB962C8B-B14F-4D97-AF65-F5344CB8AC3E}">
        <p14:creationId xmlns:p14="http://schemas.microsoft.com/office/powerpoint/2010/main" val="2423892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Kinesin </a:t>
            </a:r>
            <a:r>
              <a:rPr lang="en-US" dirty="0" smtClean="0">
                <a:solidFill>
                  <a:srgbClr val="843C0C"/>
                </a:solidFill>
              </a:rPr>
              <a:t>Motion </a:t>
            </a:r>
            <a:r>
              <a:rPr lang="en-US" dirty="0">
                <a:solidFill>
                  <a:srgbClr val="843C0C"/>
                </a:solidFill>
              </a:rPr>
              <a:t>is </a:t>
            </a:r>
            <a:r>
              <a:rPr lang="en-US" dirty="0" smtClean="0">
                <a:solidFill>
                  <a:srgbClr val="843C0C"/>
                </a:solidFill>
              </a:rPr>
              <a:t>Highly </a:t>
            </a:r>
            <a:r>
              <a:rPr lang="en-US" dirty="0" err="1">
                <a:solidFill>
                  <a:srgbClr val="843C0C"/>
                </a:solidFill>
              </a:rPr>
              <a:t>P</a:t>
            </a:r>
            <a:r>
              <a:rPr lang="en-US" dirty="0" err="1" smtClean="0">
                <a:solidFill>
                  <a:srgbClr val="843C0C"/>
                </a:solidFill>
              </a:rPr>
              <a:t>rocessive</a:t>
            </a:r>
            <a:endParaRPr lang="en-US" dirty="0">
              <a:solidFill>
                <a:srgbClr val="843C0C"/>
              </a:solidFill>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200" dirty="0" err="1"/>
              <a:t>Kinesins</a:t>
            </a:r>
            <a:r>
              <a:rPr lang="en-US" sz="2200" dirty="0"/>
              <a:t> are motor proteins that move along microtubules in a highly </a:t>
            </a:r>
            <a:r>
              <a:rPr lang="en-US" sz="2200" dirty="0" err="1"/>
              <a:t>processive</a:t>
            </a:r>
            <a:r>
              <a:rPr lang="en-US" sz="2200" dirty="0"/>
              <a:t>, stepwise manner</a:t>
            </a:r>
            <a:r>
              <a:rPr lang="en-US" sz="2200" dirty="0" smtClean="0"/>
              <a:t>.</a:t>
            </a:r>
            <a:endParaRPr lang="en-US" sz="2200" dirty="0"/>
          </a:p>
          <a:p>
            <a:pPr>
              <a:spcAft>
                <a:spcPts val="1200"/>
              </a:spcAft>
            </a:pPr>
            <a:r>
              <a:rPr lang="en-US" sz="2200" dirty="0"/>
              <a:t>Binding of ATP to one of the heads of the </a:t>
            </a:r>
            <a:r>
              <a:rPr lang="en-US" sz="2200" dirty="0" err="1"/>
              <a:t>kinesin</a:t>
            </a:r>
            <a:r>
              <a:rPr lang="en-US" sz="2200" dirty="0"/>
              <a:t> molecules causes it to bind the microtubule tightly</a:t>
            </a:r>
            <a:r>
              <a:rPr lang="en-US" sz="2200" dirty="0" smtClean="0"/>
              <a:t>.</a:t>
            </a:r>
            <a:endParaRPr lang="en-US" sz="2200" dirty="0"/>
          </a:p>
          <a:p>
            <a:pPr>
              <a:spcAft>
                <a:spcPts val="1200"/>
              </a:spcAft>
            </a:pPr>
            <a:r>
              <a:rPr lang="en-US" sz="2200" dirty="0"/>
              <a:t>Binding of ATP also causes structural changes that move the second head ahead of the bound head toward the plus end</a:t>
            </a:r>
            <a:r>
              <a:rPr lang="en-US" sz="2200" dirty="0" smtClean="0"/>
              <a:t>.</a:t>
            </a:r>
            <a:endParaRPr lang="en-US" sz="2200" dirty="0"/>
          </a:p>
          <a:p>
            <a:pPr>
              <a:spcAft>
                <a:spcPts val="1200"/>
              </a:spcAft>
            </a:pPr>
            <a:r>
              <a:rPr lang="en-US" sz="2200" dirty="0"/>
              <a:t>The first head hydrolyzes ATP, releasing its hold on the microtubules, and the second binds ATP and the microtubules</a:t>
            </a:r>
            <a:r>
              <a:rPr lang="en-US" sz="2200" dirty="0" smtClean="0"/>
              <a:t>.</a:t>
            </a:r>
            <a:endParaRPr lang="en-US" sz="2200" dirty="0"/>
          </a:p>
          <a:p>
            <a:pPr>
              <a:spcAft>
                <a:spcPts val="1200"/>
              </a:spcAft>
            </a:pPr>
            <a:r>
              <a:rPr lang="en-US" sz="2200" dirty="0"/>
              <a:t>The cycle is repeated as the </a:t>
            </a:r>
            <a:r>
              <a:rPr lang="en-US" sz="2200" dirty="0" err="1"/>
              <a:t>kinesin</a:t>
            </a:r>
            <a:r>
              <a:rPr lang="en-US" sz="2200" dirty="0"/>
              <a:t> “walks” hand over hand along the microtubule.</a:t>
            </a:r>
          </a:p>
        </p:txBody>
      </p:sp>
    </p:spTree>
    <p:extLst>
      <p:ext uri="{BB962C8B-B14F-4D97-AF65-F5344CB8AC3E}">
        <p14:creationId xmlns:p14="http://schemas.microsoft.com/office/powerpoint/2010/main" val="3229312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Monitoring </a:t>
            </a:r>
            <a:r>
              <a:rPr lang="en-US" dirty="0" smtClean="0">
                <a:solidFill>
                  <a:srgbClr val="843C0C"/>
                </a:solidFill>
              </a:rPr>
              <a:t>Movements </a:t>
            </a:r>
            <a:r>
              <a:rPr lang="en-US" dirty="0">
                <a:solidFill>
                  <a:srgbClr val="843C0C"/>
                </a:solidFill>
              </a:rPr>
              <a:t>M</a:t>
            </a:r>
            <a:r>
              <a:rPr lang="en-US" dirty="0" smtClean="0">
                <a:solidFill>
                  <a:srgbClr val="843C0C"/>
                </a:solidFill>
              </a:rPr>
              <a:t>ediated </a:t>
            </a:r>
            <a:r>
              <a:rPr lang="en-US" dirty="0">
                <a:solidFill>
                  <a:srgbClr val="843C0C"/>
                </a:solidFill>
              </a:rPr>
              <a:t>by </a:t>
            </a:r>
            <a:r>
              <a:rPr lang="en-US" dirty="0" smtClean="0">
                <a:solidFill>
                  <a:srgbClr val="843C0C"/>
                </a:solidFill>
              </a:rPr>
              <a:t>Kinesin</a:t>
            </a:r>
            <a:endParaRPr lang="en-US" dirty="0">
              <a:solidFill>
                <a:srgbClr val="843C0C"/>
              </a:solidFill>
            </a:endParaRPr>
          </a:p>
        </p:txBody>
      </p:sp>
      <p:pic>
        <p:nvPicPr>
          <p:cNvPr id="5" name="Picture Placeholder 4" descr="A two part illustration shows the experimental setup and graph plotted for measuring kinesin motor activity.&#10;In the experimental setup, a glass slide positioned horizontally at the bottom. On this slide, a microtubule is attached horizontally, with the minus and the plus ends labeled. One dimer of kinesin is shown attached to the microtubule. Kinesin has two lobes at the bottom, attached to the microtubule, a filament forming the main body of it, and two lobes at the top. It is positioned vertically in relation to the microtubule. This dimer is bound to a large round shape via the lobes at the top, the large shape representing a bead or a vesicle. In the graph a sample data shows the displacement of a bead attached to a kinesin dimer along a microtubule. The horizontal axis is labeled as Time (seconds) and has a scale of 0 to 6, in increments of 1. The vertical axis is labeled as Displacement, (nanometers) and has a scale of 0 to 100, in increments of 20. The data itself is a jagged line that increases in a roughly stepwise manner. The line first hovers at around 10nm, then increases to about 30 nanometers at 1 second, then to about 60 nanometers at 2 seconds, then to about 70 nanometers at 2.4 seconds, then to about 78 nanometers at 3.2 seconds, then to about 86 nanometers at 4 second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2349" y="2784965"/>
            <a:ext cx="8079303" cy="2565650"/>
          </a:xfrm>
          <a:prstGeom prst="rect">
            <a:avLst/>
          </a:prstGeom>
        </p:spPr>
      </p:pic>
    </p:spTree>
    <p:extLst>
      <p:ext uri="{BB962C8B-B14F-4D97-AF65-F5344CB8AC3E}">
        <p14:creationId xmlns:p14="http://schemas.microsoft.com/office/powerpoint/2010/main" val="2774897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Kinesin </a:t>
            </a:r>
            <a:r>
              <a:rPr lang="en-US" dirty="0" smtClean="0">
                <a:solidFill>
                  <a:srgbClr val="843C0C"/>
                </a:solidFill>
              </a:rPr>
              <a:t>Moving </a:t>
            </a:r>
            <a:r>
              <a:rPr lang="en-US" dirty="0">
                <a:solidFill>
                  <a:srgbClr val="843C0C"/>
                </a:solidFill>
              </a:rPr>
              <a:t>A</a:t>
            </a:r>
            <a:r>
              <a:rPr lang="en-US" dirty="0" smtClean="0">
                <a:solidFill>
                  <a:srgbClr val="843C0C"/>
                </a:solidFill>
              </a:rPr>
              <a:t>long </a:t>
            </a:r>
            <a:r>
              <a:rPr lang="en-US" dirty="0">
                <a:solidFill>
                  <a:srgbClr val="843C0C"/>
                </a:solidFill>
              </a:rPr>
              <a:t>a </a:t>
            </a:r>
            <a:r>
              <a:rPr lang="en-US" dirty="0" smtClean="0">
                <a:solidFill>
                  <a:srgbClr val="843C0C"/>
                </a:solidFill>
              </a:rPr>
              <a:t>Microtubule</a:t>
            </a:r>
            <a:endParaRPr lang="en-US" dirty="0">
              <a:solidFill>
                <a:srgbClr val="843C0C"/>
              </a:solidFill>
            </a:endParaRPr>
          </a:p>
        </p:txBody>
      </p:sp>
      <p:pic>
        <p:nvPicPr>
          <p:cNvPr id="6" name="Picture Placeholder 5" descr="A schematic diagram illustrates the movement of the kinesin motor along the microtubule.&#10;The image shows a horizontal portion of microtubule with a minus end on the left and a plus end of the right. Also shown is a kinesin dimer, which is a vertical shape in relation to the microtubule. Kinesin contains two coiled coil domains connecting the two monomers, which are shown as two coils wrapped around each other, and the linker domains are shown as unraveled lines, which in turn culminate with the club-like protrusions representing the head domains. Each head domain is bound to A D P. In step 1, the head domain of the first monomer binds to a tubulin dimer on the microtubule surface. In step 2, A D P is released from that head domain and A T P is bound instead, which locks the head to the microtubule and pulls the linker towards the head domain. The conformational change in the linker is transmitted through the coiled coil domain, and pushes the head domain of the second monomer in the direction of the plus end of the microtubule. In step 3, the head domain of the second monomer binds to a tubulin monomer, while the A T P bound to the head domain of the first monomer undergoes hydrolysis. In step 4, the A D P bound to the second head domain is exchanged for A T P, which triggers detachment of the first head domain from the microtubule surface, release of the inorganic phosphate from the first head domain, and the pushing of the first head domain (now containing A D P) towards the plus end of the microtubule. In step 5, the first head domain binds to a tubulin dimer again.  A D P bound to the first head domain is exchanged for A T P, while the A T P bound to the second head domain undergoes hydrolysis, leading to the release of the second head domain from the microtubule surfac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2349" y="1946852"/>
            <a:ext cx="8079303" cy="4699074"/>
          </a:xfrm>
          <a:prstGeom prst="rect">
            <a:avLst/>
          </a:prstGeom>
        </p:spPr>
      </p:pic>
    </p:spTree>
    <p:extLst>
      <p:ext uri="{BB962C8B-B14F-4D97-AF65-F5344CB8AC3E}">
        <p14:creationId xmlns:p14="http://schemas.microsoft.com/office/powerpoint/2010/main" val="1069835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36.4 </a:t>
            </a:r>
            <a:r>
              <a:rPr lang="en-US" dirty="0">
                <a:solidFill>
                  <a:srgbClr val="843C0C"/>
                </a:solidFill>
              </a:rPr>
              <a:t>A Rotary Motor Drives Bacterial Motion</a:t>
            </a: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dirty="0"/>
              <a:t>Bacterial rotary motors spin on a central axis rather than moving along a track</a:t>
            </a:r>
            <a:r>
              <a:rPr lang="en-US" dirty="0" smtClean="0"/>
              <a:t>.</a:t>
            </a:r>
            <a:endParaRPr lang="en-US" dirty="0"/>
          </a:p>
          <a:p>
            <a:pPr>
              <a:spcAft>
                <a:spcPts val="1200"/>
              </a:spcAft>
            </a:pPr>
            <a:r>
              <a:rPr lang="en-US" dirty="0"/>
              <a:t>Bacteria can rapidly change the direction of swimming</a:t>
            </a:r>
            <a:r>
              <a:rPr lang="en-US" dirty="0" smtClean="0"/>
              <a:t>.</a:t>
            </a:r>
            <a:endParaRPr lang="en-US" dirty="0"/>
          </a:p>
          <a:p>
            <a:pPr>
              <a:spcAft>
                <a:spcPts val="1200"/>
              </a:spcAft>
            </a:pPr>
            <a:r>
              <a:rPr lang="en-US" dirty="0" err="1"/>
              <a:t>Chemotaxis</a:t>
            </a:r>
            <a:r>
              <a:rPr lang="en-US" dirty="0"/>
              <a:t> is the process of swimming toward useful compounds and away from harmful ones.</a:t>
            </a:r>
          </a:p>
        </p:txBody>
      </p:sp>
    </p:spTree>
    <p:extLst>
      <p:ext uri="{BB962C8B-B14F-4D97-AF65-F5344CB8AC3E}">
        <p14:creationId xmlns:p14="http://schemas.microsoft.com/office/powerpoint/2010/main" val="277077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Bacteria </a:t>
            </a:r>
            <a:r>
              <a:rPr lang="en-US" dirty="0" smtClean="0">
                <a:solidFill>
                  <a:srgbClr val="843C0C"/>
                </a:solidFill>
              </a:rPr>
              <a:t>Swim </a:t>
            </a:r>
            <a:r>
              <a:rPr lang="en-US" dirty="0">
                <a:solidFill>
                  <a:srgbClr val="843C0C"/>
                </a:solidFill>
              </a:rPr>
              <a:t>by </a:t>
            </a:r>
            <a:r>
              <a:rPr lang="en-US" dirty="0" smtClean="0">
                <a:solidFill>
                  <a:srgbClr val="843C0C"/>
                </a:solidFill>
              </a:rPr>
              <a:t>Rotating </a:t>
            </a:r>
            <a:r>
              <a:rPr lang="en-US" dirty="0">
                <a:solidFill>
                  <a:srgbClr val="843C0C"/>
                </a:solidFill>
              </a:rPr>
              <a:t>T</a:t>
            </a:r>
            <a:r>
              <a:rPr lang="en-US" dirty="0" smtClean="0">
                <a:solidFill>
                  <a:srgbClr val="843C0C"/>
                </a:solidFill>
              </a:rPr>
              <a:t>heir Flagella</a:t>
            </a:r>
            <a:endParaRPr lang="en-US" dirty="0">
              <a:solidFill>
                <a:srgbClr val="843C0C"/>
              </a:solidFill>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dirty="0"/>
              <a:t>When flagella rotate in the counterclockwise direction, the individual flagella form a bundle that efficiently propels the bacterium</a:t>
            </a:r>
            <a:r>
              <a:rPr lang="en-US" dirty="0" smtClean="0"/>
              <a:t>.</a:t>
            </a:r>
            <a:endParaRPr lang="en-US" dirty="0"/>
          </a:p>
          <a:p>
            <a:pPr>
              <a:spcAft>
                <a:spcPts val="1200"/>
              </a:spcAft>
            </a:pPr>
            <a:r>
              <a:rPr lang="en-US" dirty="0"/>
              <a:t>Flagella are long polymers composed of the protein </a:t>
            </a:r>
            <a:r>
              <a:rPr lang="en-US" dirty="0" err="1"/>
              <a:t>flagellin</a:t>
            </a:r>
            <a:r>
              <a:rPr lang="en-US" dirty="0"/>
              <a:t> that associate into a helical structure with a hollow core.</a:t>
            </a:r>
          </a:p>
        </p:txBody>
      </p:sp>
    </p:spTree>
    <p:extLst>
      <p:ext uri="{BB962C8B-B14F-4D97-AF65-F5344CB8AC3E}">
        <p14:creationId xmlns:p14="http://schemas.microsoft.com/office/powerpoint/2010/main" val="3347076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Bacterial F</a:t>
            </a:r>
            <a:r>
              <a:rPr lang="en-US" dirty="0" smtClean="0">
                <a:solidFill>
                  <a:srgbClr val="843C0C"/>
                </a:solidFill>
              </a:rPr>
              <a:t>lagella</a:t>
            </a:r>
            <a:endParaRPr lang="en-US" dirty="0">
              <a:solidFill>
                <a:srgbClr val="843C0C"/>
              </a:solidFill>
            </a:endParaRPr>
          </a:p>
        </p:txBody>
      </p:sp>
      <p:pic>
        <p:nvPicPr>
          <p:cNvPr id="5" name="Picture Placeholder 4" descr="Electron micrograph of a bacterial cell with flagella is shown.&#10;It has a dark cylindrical shape with rounded edges against the light background. Long, tentacle-like flagella emanate from the cell and trail in the same direction, roughly parallel to the long axis of the cylindrical shap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3536" y="1963026"/>
            <a:ext cx="7936929" cy="4233029"/>
          </a:xfrm>
          <a:prstGeom prst="rect">
            <a:avLst/>
          </a:prstGeom>
        </p:spPr>
      </p:pic>
    </p:spTree>
    <p:extLst>
      <p:ext uri="{BB962C8B-B14F-4D97-AF65-F5344CB8AC3E}">
        <p14:creationId xmlns:p14="http://schemas.microsoft.com/office/powerpoint/2010/main" val="498445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t>
            </a:r>
            <a:r>
              <a:rPr lang="en-US" dirty="0" err="1">
                <a:solidFill>
                  <a:srgbClr val="843C0C"/>
                </a:solidFill>
              </a:rPr>
              <a:t>F</a:t>
            </a:r>
            <a:r>
              <a:rPr lang="en-US" dirty="0" err="1" smtClean="0">
                <a:solidFill>
                  <a:srgbClr val="843C0C"/>
                </a:solidFill>
              </a:rPr>
              <a:t>lagellin</a:t>
            </a:r>
            <a:endParaRPr lang="en-US" dirty="0">
              <a:solidFill>
                <a:srgbClr val="843C0C"/>
              </a:solidFill>
            </a:endParaRPr>
          </a:p>
        </p:txBody>
      </p:sp>
      <p:pic>
        <p:nvPicPr>
          <p:cNvPr id="6" name="Picture Placeholder 5" descr="A diagram shows the structure of bacterial flagella.&#10;The left part of the image shows a schematic side view of a short stretch of the polymeric structure of the flagella. There are globular shapes representing individual flagellin monomers, which are polymerized into a tight left-handed coil with 5.5 monomers per turn, giving it the appearance of 11 vertical filaments. The hollow core of the flagellum is not shown. The right part of the image shows the protein structure of one flagellin monomer as a ribbon diagram. The monomer has a bent shape, with one vertical arm consisting mainly of beta strands, and the other horizontal arm consisting mainly of alpha helices forming a flat surface. The vertical part faces the hollow core of the flagellum; the horizontal part is arranged on top of the vertical part, and faces outward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7575" y="2286263"/>
            <a:ext cx="8068851" cy="3606644"/>
          </a:xfrm>
          <a:prstGeom prst="rect">
            <a:avLst/>
          </a:prstGeom>
        </p:spPr>
      </p:pic>
    </p:spTree>
    <p:extLst>
      <p:ext uri="{BB962C8B-B14F-4D97-AF65-F5344CB8AC3E}">
        <p14:creationId xmlns:p14="http://schemas.microsoft.com/office/powerpoint/2010/main" val="309320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Proton </a:t>
            </a:r>
            <a:r>
              <a:rPr lang="en-US" dirty="0" smtClean="0">
                <a:solidFill>
                  <a:srgbClr val="843C0C"/>
                </a:solidFill>
              </a:rPr>
              <a:t>Flow </a:t>
            </a:r>
            <a:r>
              <a:rPr lang="en-US" dirty="0">
                <a:solidFill>
                  <a:srgbClr val="843C0C"/>
                </a:solidFill>
              </a:rPr>
              <a:t>D</a:t>
            </a:r>
            <a:r>
              <a:rPr lang="en-US" dirty="0" smtClean="0">
                <a:solidFill>
                  <a:srgbClr val="843C0C"/>
                </a:solidFill>
              </a:rPr>
              <a:t>rives </a:t>
            </a:r>
            <a:r>
              <a:rPr lang="en-US" dirty="0">
                <a:solidFill>
                  <a:srgbClr val="843C0C"/>
                </a:solidFill>
              </a:rPr>
              <a:t>B</a:t>
            </a:r>
            <a:r>
              <a:rPr lang="en-US" dirty="0" smtClean="0">
                <a:solidFill>
                  <a:srgbClr val="843C0C"/>
                </a:solidFill>
              </a:rPr>
              <a:t>acterial </a:t>
            </a:r>
            <a:r>
              <a:rPr lang="en-US" dirty="0">
                <a:solidFill>
                  <a:srgbClr val="843C0C"/>
                </a:solidFill>
              </a:rPr>
              <a:t>F</a:t>
            </a:r>
            <a:r>
              <a:rPr lang="en-US" dirty="0" smtClean="0">
                <a:solidFill>
                  <a:srgbClr val="843C0C"/>
                </a:solidFill>
              </a:rPr>
              <a:t>lagellar </a:t>
            </a:r>
            <a:r>
              <a:rPr lang="en-US" dirty="0">
                <a:solidFill>
                  <a:srgbClr val="843C0C"/>
                </a:solidFill>
              </a:rPr>
              <a:t>R</a:t>
            </a:r>
            <a:r>
              <a:rPr lang="en-US" dirty="0" smtClean="0">
                <a:solidFill>
                  <a:srgbClr val="843C0C"/>
                </a:solidFill>
              </a:rPr>
              <a:t>otation (1/2)</a:t>
            </a:r>
            <a:endParaRPr lang="en-US" dirty="0">
              <a:solidFill>
                <a:srgbClr val="843C0C"/>
              </a:solidFill>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dirty="0"/>
              <a:t>The </a:t>
            </a:r>
            <a:r>
              <a:rPr lang="en-US" dirty="0" err="1"/>
              <a:t>flagellar</a:t>
            </a:r>
            <a:r>
              <a:rPr lang="en-US" dirty="0"/>
              <a:t> motor is a complex structure that is powered by a proton-motive force</a:t>
            </a:r>
            <a:r>
              <a:rPr lang="en-US" dirty="0" smtClean="0"/>
              <a:t>.</a:t>
            </a:r>
            <a:endParaRPr lang="en-US" dirty="0"/>
          </a:p>
          <a:p>
            <a:pPr>
              <a:spcAft>
                <a:spcPts val="1200"/>
              </a:spcAft>
            </a:pPr>
            <a:r>
              <a:rPr lang="en-US" dirty="0" err="1"/>
              <a:t>MotA</a:t>
            </a:r>
            <a:r>
              <a:rPr lang="en-US" dirty="0"/>
              <a:t>–</a:t>
            </a:r>
            <a:r>
              <a:rPr lang="en-US" dirty="0" err="1"/>
              <a:t>MotB</a:t>
            </a:r>
            <a:r>
              <a:rPr lang="en-US" dirty="0"/>
              <a:t> pairs form a ring around the base of the flagellum. </a:t>
            </a:r>
            <a:r>
              <a:rPr lang="en-US" dirty="0" err="1"/>
              <a:t>FliG</a:t>
            </a:r>
            <a:r>
              <a:rPr lang="en-US" dirty="0"/>
              <a:t>, </a:t>
            </a:r>
            <a:r>
              <a:rPr lang="en-US" dirty="0" err="1"/>
              <a:t>FliM</a:t>
            </a:r>
            <a:r>
              <a:rPr lang="en-US" dirty="0"/>
              <a:t>, and </a:t>
            </a:r>
            <a:r>
              <a:rPr lang="en-US" dirty="0" err="1"/>
              <a:t>FliN</a:t>
            </a:r>
            <a:r>
              <a:rPr lang="en-US" dirty="0"/>
              <a:t> are components of the MS (membrane and </a:t>
            </a:r>
            <a:r>
              <a:rPr lang="en-US" dirty="0" err="1"/>
              <a:t>supramembrane</a:t>
            </a:r>
            <a:r>
              <a:rPr lang="en-US" dirty="0"/>
              <a:t>) ring</a:t>
            </a:r>
            <a:r>
              <a:rPr lang="en-US" dirty="0" smtClean="0"/>
              <a:t>.</a:t>
            </a:r>
            <a:endParaRPr lang="en-US" dirty="0"/>
          </a:p>
          <a:p>
            <a:pPr>
              <a:spcAft>
                <a:spcPts val="1200"/>
              </a:spcAft>
            </a:pPr>
            <a:r>
              <a:rPr lang="en-US" dirty="0"/>
              <a:t>A </a:t>
            </a:r>
            <a:r>
              <a:rPr lang="en-US" dirty="0" err="1"/>
              <a:t>MotA</a:t>
            </a:r>
            <a:r>
              <a:rPr lang="en-US" dirty="0"/>
              <a:t>–</a:t>
            </a:r>
            <a:r>
              <a:rPr lang="en-US" dirty="0" err="1"/>
              <a:t>MotB</a:t>
            </a:r>
            <a:r>
              <a:rPr lang="en-US" dirty="0"/>
              <a:t> pair and </a:t>
            </a:r>
            <a:r>
              <a:rPr lang="en-US" dirty="0" err="1"/>
              <a:t>FliG</a:t>
            </a:r>
            <a:r>
              <a:rPr lang="en-US" dirty="0"/>
              <a:t>, a component of the MS ring, are important for coupling proton flow with rotation.</a:t>
            </a:r>
          </a:p>
        </p:txBody>
      </p:sp>
    </p:spTree>
    <p:extLst>
      <p:ext uri="{BB962C8B-B14F-4D97-AF65-F5344CB8AC3E}">
        <p14:creationId xmlns:p14="http://schemas.microsoft.com/office/powerpoint/2010/main" val="77060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Molecular </a:t>
            </a:r>
            <a:r>
              <a:rPr lang="en-US" dirty="0" smtClean="0">
                <a:solidFill>
                  <a:srgbClr val="843C0C"/>
                </a:solidFill>
              </a:rPr>
              <a:t>Motors</a:t>
            </a:r>
            <a:endParaRPr lang="en-US" dirty="0">
              <a:solidFill>
                <a:srgbClr val="843C0C"/>
              </a:solidFill>
            </a:endParaRP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Motion depends on the interplay of molecular motor proteins and the cytoskeleton</a:t>
            </a:r>
            <a:r>
              <a:rPr lang="en-US" sz="2400" dirty="0" smtClean="0"/>
              <a:t>.</a:t>
            </a:r>
            <a:endParaRPr lang="en-US" sz="2400" dirty="0"/>
          </a:p>
          <a:p>
            <a:pPr>
              <a:spcAft>
                <a:spcPts val="1200"/>
              </a:spcAft>
            </a:pPr>
            <a:r>
              <a:rPr lang="en-US" sz="2400" dirty="0"/>
              <a:t>Actin and microtubules are the cytoskeletal proteins upon which movement occurs</a:t>
            </a:r>
            <a:r>
              <a:rPr lang="en-US" sz="2400" dirty="0" smtClean="0"/>
              <a:t>.</a:t>
            </a:r>
            <a:endParaRPr lang="en-US" sz="2400" dirty="0"/>
          </a:p>
          <a:p>
            <a:pPr>
              <a:spcAft>
                <a:spcPts val="1200"/>
              </a:spcAft>
            </a:pPr>
            <a:r>
              <a:rPr lang="en-US" sz="2400" dirty="0"/>
              <a:t>Molecular motors use the hydrolysis of ATP to power motion.</a:t>
            </a:r>
          </a:p>
        </p:txBody>
      </p:sp>
    </p:spTree>
    <p:extLst>
      <p:ext uri="{BB962C8B-B14F-4D97-AF65-F5344CB8AC3E}">
        <p14:creationId xmlns:p14="http://schemas.microsoft.com/office/powerpoint/2010/main" val="1139467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Proton Flow Drives Bacterial Flagellar Rotation </a:t>
            </a:r>
            <a:r>
              <a:rPr lang="en-US" dirty="0" smtClean="0">
                <a:solidFill>
                  <a:srgbClr val="843C0C"/>
                </a:solidFill>
              </a:rPr>
              <a:t>(2/2</a:t>
            </a:r>
            <a:r>
              <a:rPr lang="en-US" dirty="0">
                <a:solidFill>
                  <a:srgbClr val="843C0C"/>
                </a:solidFill>
              </a:rPr>
              <a:t>)</a:t>
            </a:r>
            <a:endParaRPr lang="en-US" dirty="0"/>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dirty="0"/>
              <a:t>Proton flow is similar to that seen in ATP synthase</a:t>
            </a:r>
            <a:r>
              <a:rPr lang="en-US" dirty="0" smtClean="0"/>
              <a:t>.</a:t>
            </a:r>
            <a:endParaRPr lang="en-US" dirty="0"/>
          </a:p>
          <a:p>
            <a:pPr>
              <a:spcAft>
                <a:spcPts val="1200"/>
              </a:spcAft>
            </a:pPr>
            <a:r>
              <a:rPr lang="en-US" dirty="0" err="1"/>
              <a:t>MotA</a:t>
            </a:r>
            <a:r>
              <a:rPr lang="en-US" dirty="0"/>
              <a:t>–</a:t>
            </a:r>
            <a:r>
              <a:rPr lang="en-US" dirty="0" err="1"/>
              <a:t>MotB</a:t>
            </a:r>
            <a:r>
              <a:rPr lang="en-US" dirty="0"/>
              <a:t> have two half-channels that are exposed to either side of the plasma membrane</a:t>
            </a:r>
            <a:r>
              <a:rPr lang="en-US" dirty="0" smtClean="0"/>
              <a:t>.</a:t>
            </a:r>
            <a:endParaRPr lang="en-US" dirty="0"/>
          </a:p>
          <a:p>
            <a:pPr>
              <a:spcAft>
                <a:spcPts val="1200"/>
              </a:spcAft>
            </a:pPr>
            <a:r>
              <a:rPr lang="en-US" dirty="0" err="1"/>
              <a:t>FliG</a:t>
            </a:r>
            <a:r>
              <a:rPr lang="en-US" dirty="0"/>
              <a:t> is a rotating proton carrier that powers movement of the flagellum</a:t>
            </a:r>
            <a:r>
              <a:rPr lang="en-US" dirty="0" smtClean="0"/>
              <a:t>.</a:t>
            </a:r>
            <a:endParaRPr lang="en-US" dirty="0"/>
          </a:p>
        </p:txBody>
      </p:sp>
    </p:spTree>
    <p:extLst>
      <p:ext uri="{BB962C8B-B14F-4D97-AF65-F5344CB8AC3E}">
        <p14:creationId xmlns:p14="http://schemas.microsoft.com/office/powerpoint/2010/main" val="467408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Flagellar </a:t>
            </a:r>
            <a:r>
              <a:rPr lang="en-US" dirty="0" smtClean="0">
                <a:solidFill>
                  <a:srgbClr val="843C0C"/>
                </a:solidFill>
              </a:rPr>
              <a:t>Motor</a:t>
            </a:r>
            <a:endParaRPr lang="en-US" dirty="0">
              <a:solidFill>
                <a:srgbClr val="843C0C"/>
              </a:solidFill>
            </a:endParaRPr>
          </a:p>
        </p:txBody>
      </p:sp>
      <p:pic>
        <p:nvPicPr>
          <p:cNvPr id="5" name="Picture Placeholder 4" descr="A schematic diagram shows the structure of the flagellar motor, side view.&#10;The image shows the schematic representation of the bacterial flagellar motor of the bacterial cell. Several layers of the bacterial cell structure are shown as follows in the outward direction, from the bottom to the top of the diagram. The cytoplasm, at the bottom, is followed by the lipid bilayer of the inner membrane, followed by the peptidoglycan layer, followed by the lipid bilayer of the outer membrane. There is a gap between the inner membrane and the peptidoglycan layer. The base of the motor is embedded in the cytoplasm and the inner membrane. The base of the motor is formed by the ring called membrane and supramembrane, abbreviated to M S, ring. This ring is formed of rings of the following proteins, in the outward direction: F lowercase L lowercase I M protein which sits entirely within the cytoplasm layer, F lowercase L lowercase I N protein which is touching upon the innermost lipid monolayer of the inner membrane, and the F lowercase L lowercase I G protein which is entirely embedded within the lipid bilayer of the inner membrane. The scheme shows 7 monomers for each of these three proteins. The M S ring is surrounded by a wider ring embedded in the inner membrane. This wider ring is composed of the protein Mot A which is directly adjacent to the M S ring, and another protein, Mot B which is adjacent to the Mot A protein, but further away from the M S ring. A larger part of the Mot A protein is embedded within the bilayer, with a smaller domain projecting into the cytoplasm. The larger part of the Mot B protein projects into the gap between the inner membrane and the peptidoglycan layer, with a smaller domain embedded in the inner membrane. The vertical rod of the flagellum emanates from the M S ring, traverses the peptidoglycan layer through another ring structure termed P ring, then traverses the outer membrane through yet another ring structure termed L ring, and then bends in a hook by about 90 degrees. The hook continues with a filament which extends outwards horizontally, beyond the range of the diagram."/>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614773" y="1729511"/>
            <a:ext cx="5914455" cy="4762393"/>
          </a:xfrm>
          <a:prstGeom prst="rect">
            <a:avLst/>
          </a:prstGeom>
        </p:spPr>
      </p:pic>
    </p:spTree>
    <p:extLst>
      <p:ext uri="{BB962C8B-B14F-4D97-AF65-F5344CB8AC3E}">
        <p14:creationId xmlns:p14="http://schemas.microsoft.com/office/powerpoint/2010/main" val="4270626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Flagellar </a:t>
            </a:r>
            <a:r>
              <a:rPr lang="en-US" dirty="0" smtClean="0">
                <a:solidFill>
                  <a:srgbClr val="843C0C"/>
                </a:solidFill>
              </a:rPr>
              <a:t>Motor </a:t>
            </a:r>
            <a:r>
              <a:rPr lang="en-US" dirty="0">
                <a:solidFill>
                  <a:srgbClr val="843C0C"/>
                </a:solidFill>
              </a:rPr>
              <a:t>C</a:t>
            </a:r>
            <a:r>
              <a:rPr lang="en-US" dirty="0" smtClean="0">
                <a:solidFill>
                  <a:srgbClr val="843C0C"/>
                </a:solidFill>
              </a:rPr>
              <a:t>omponents</a:t>
            </a:r>
            <a:endParaRPr lang="en-US" dirty="0">
              <a:solidFill>
                <a:srgbClr val="843C0C"/>
              </a:solidFill>
            </a:endParaRPr>
          </a:p>
        </p:txBody>
      </p:sp>
      <p:pic>
        <p:nvPicPr>
          <p:cNvPr id="6" name="Picture Placeholder 5" descr="A schematic diagram showing some aspects of the structure of the flagellar motor is shown.&#10;The diagram shows a schematic representation of the M S ring surrounded by the ring of the Mot A-Mot B proteins. A ring of approximately 30 wedge-like shapes representing the F lowercase L lowercase I G monomers is immediately surrounded by A ring of 11 circles representing the paired Mot A-Mot B proteins. On the right, a ribbon diagram shows the protein structure of the carboxy terminal half of the protein. The structure is wedge-like, with two sides of the wedge formed by two alpha helices. The thicker side of the wedge has four amino acid residues shown as ball and stick models - two arginines, one glutamate, and one aspartate."/>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41262" y="2116817"/>
            <a:ext cx="8061477" cy="3909041"/>
          </a:xfrm>
          <a:prstGeom prst="rect">
            <a:avLst/>
          </a:prstGeom>
        </p:spPr>
      </p:pic>
    </p:spTree>
    <p:extLst>
      <p:ext uri="{BB962C8B-B14F-4D97-AF65-F5344CB8AC3E}">
        <p14:creationId xmlns:p14="http://schemas.microsoft.com/office/powerpoint/2010/main" val="2108636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Proton-transport-coupled </a:t>
            </a:r>
            <a:r>
              <a:rPr lang="en-US" dirty="0" smtClean="0">
                <a:solidFill>
                  <a:srgbClr val="843C0C"/>
                </a:solidFill>
              </a:rPr>
              <a:t>Rotation </a:t>
            </a:r>
            <a:r>
              <a:rPr lang="en-US" dirty="0">
                <a:solidFill>
                  <a:srgbClr val="843C0C"/>
                </a:solidFill>
              </a:rPr>
              <a:t>of the </a:t>
            </a:r>
            <a:r>
              <a:rPr lang="en-US" dirty="0" smtClean="0">
                <a:solidFill>
                  <a:srgbClr val="843C0C"/>
                </a:solidFill>
              </a:rPr>
              <a:t>Flagellum</a:t>
            </a:r>
            <a:endParaRPr lang="en-US" dirty="0">
              <a:solidFill>
                <a:srgbClr val="843C0C"/>
              </a:solidFill>
            </a:endParaRPr>
          </a:p>
        </p:txBody>
      </p:sp>
      <p:pic>
        <p:nvPicPr>
          <p:cNvPr id="5" name="Picture Placeholder 4" descr="A two-part illustration shows the structure of Mot A-Mot B and mechanism of coupling rotation.&#10;The first illustration shows a cylinder representing one Mot A-Mot B pair. The cylinder has two hollow cylindrical cavities starting from the opposite ends of the cylinder and ending halfway through. The cavities are not aligned to each other, so there is a gap between them. The cavity at one end is labeled as the outer half channel that at the other end is labeled as the inner half channel. The second illustration shows the M S ring of 30 wedge-shaped monomers surrounded by the ring of 11 Mot A-Mot B pairs, shows as circles. Within each circle representing the Mot A-Mot B pair, outer half-channel and inner half channel cavities are shown as non-overlapping circles. A proton is shown going into each of the 11 outer half-channels. The 11 protons are shown being released from the inner half channels, causing the M S ring has to turn anti-clockwise by about 30-40 degree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32348" y="2452479"/>
            <a:ext cx="8079304" cy="2643229"/>
          </a:xfrm>
          <a:prstGeom prst="rect">
            <a:avLst/>
          </a:prstGeom>
        </p:spPr>
      </p:pic>
    </p:spTree>
    <p:extLst>
      <p:ext uri="{BB962C8B-B14F-4D97-AF65-F5344CB8AC3E}">
        <p14:creationId xmlns:p14="http://schemas.microsoft.com/office/powerpoint/2010/main" val="3382796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Bacterial C</a:t>
            </a:r>
            <a:r>
              <a:rPr lang="en-US" sz="3200" dirty="0" smtClean="0">
                <a:solidFill>
                  <a:srgbClr val="843C0C"/>
                </a:solidFill>
              </a:rPr>
              <a:t>hemotaxis </a:t>
            </a:r>
            <a:r>
              <a:rPr lang="en-US" sz="3200" dirty="0">
                <a:solidFill>
                  <a:srgbClr val="843C0C"/>
                </a:solidFill>
              </a:rPr>
              <a:t>D</a:t>
            </a:r>
            <a:r>
              <a:rPr lang="en-US" sz="3200" dirty="0" smtClean="0">
                <a:solidFill>
                  <a:srgbClr val="843C0C"/>
                </a:solidFill>
              </a:rPr>
              <a:t>epends </a:t>
            </a:r>
            <a:r>
              <a:rPr lang="en-US" sz="3200" dirty="0">
                <a:solidFill>
                  <a:srgbClr val="843C0C"/>
                </a:solidFill>
              </a:rPr>
              <a:t>on </a:t>
            </a:r>
            <a:r>
              <a:rPr lang="en-US" sz="3200" dirty="0" smtClean="0">
                <a:solidFill>
                  <a:srgbClr val="843C0C"/>
                </a:solidFill>
              </a:rPr>
              <a:t>Reversal </a:t>
            </a:r>
            <a:r>
              <a:rPr lang="en-US" sz="3200" dirty="0">
                <a:solidFill>
                  <a:srgbClr val="843C0C"/>
                </a:solidFill>
              </a:rPr>
              <a:t>of the </a:t>
            </a:r>
            <a:r>
              <a:rPr lang="en-US" sz="3200" dirty="0" smtClean="0">
                <a:solidFill>
                  <a:srgbClr val="843C0C"/>
                </a:solidFill>
              </a:rPr>
              <a:t>Direction </a:t>
            </a:r>
            <a:r>
              <a:rPr lang="en-US" sz="3200" dirty="0">
                <a:solidFill>
                  <a:srgbClr val="843C0C"/>
                </a:solidFill>
              </a:rPr>
              <a:t>of F</a:t>
            </a:r>
            <a:r>
              <a:rPr lang="en-US" sz="3200" dirty="0" smtClean="0">
                <a:solidFill>
                  <a:srgbClr val="843C0C"/>
                </a:solidFill>
              </a:rPr>
              <a:t>lagellar </a:t>
            </a:r>
            <a:r>
              <a:rPr lang="en-US" sz="3200" dirty="0">
                <a:solidFill>
                  <a:srgbClr val="843C0C"/>
                </a:solidFill>
              </a:rPr>
              <a:t>R</a:t>
            </a:r>
            <a:r>
              <a:rPr lang="en-US" sz="3200" dirty="0" smtClean="0">
                <a:solidFill>
                  <a:srgbClr val="843C0C"/>
                </a:solidFill>
              </a:rPr>
              <a:t>otation (1/2)</a:t>
            </a:r>
            <a:endParaRPr lang="en-US" sz="3200" dirty="0">
              <a:solidFill>
                <a:srgbClr val="843C0C"/>
              </a:solidFill>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400" dirty="0"/>
              <a:t>Bacteria scan their environment by swimming in one direction for approximately a second, tumbling, and then swimming in a different direction</a:t>
            </a:r>
            <a:r>
              <a:rPr lang="en-US" sz="2400" dirty="0" smtClean="0"/>
              <a:t>.</a:t>
            </a:r>
            <a:endParaRPr lang="en-US" sz="2400" dirty="0"/>
          </a:p>
          <a:p>
            <a:pPr>
              <a:spcAft>
                <a:spcPts val="1200"/>
              </a:spcAft>
            </a:pPr>
            <a:r>
              <a:rPr lang="en-US" sz="2400" dirty="0"/>
              <a:t>Tumbling is caused by brief reversal in the direction of the </a:t>
            </a:r>
            <a:r>
              <a:rPr lang="en-US" sz="2400" dirty="0" err="1"/>
              <a:t>flagellar</a:t>
            </a:r>
            <a:r>
              <a:rPr lang="en-US" sz="2400" dirty="0"/>
              <a:t> motor</a:t>
            </a:r>
            <a:r>
              <a:rPr lang="en-US" sz="2400" dirty="0" smtClean="0"/>
              <a:t>.</a:t>
            </a:r>
            <a:endParaRPr lang="en-US" sz="2400" dirty="0"/>
          </a:p>
          <a:p>
            <a:pPr>
              <a:spcAft>
                <a:spcPts val="1200"/>
              </a:spcAft>
            </a:pPr>
            <a:r>
              <a:rPr lang="en-US" sz="2400" dirty="0"/>
              <a:t>Bacteria swim toward </a:t>
            </a:r>
            <a:r>
              <a:rPr lang="en-US" sz="2400" dirty="0" err="1"/>
              <a:t>chemoattractants</a:t>
            </a:r>
            <a:r>
              <a:rPr lang="en-US" sz="2400" dirty="0"/>
              <a:t> and away from </a:t>
            </a:r>
            <a:r>
              <a:rPr lang="en-US" sz="2400" dirty="0" err="1"/>
              <a:t>chemorepellants</a:t>
            </a:r>
            <a:r>
              <a:rPr lang="en-US" sz="2400" dirty="0"/>
              <a:t> in the process of </a:t>
            </a:r>
            <a:r>
              <a:rPr lang="en-US" sz="2400" dirty="0" err="1"/>
              <a:t>chemotaxis</a:t>
            </a:r>
            <a:r>
              <a:rPr lang="en-US" sz="2400" dirty="0" smtClean="0"/>
              <a:t>.</a:t>
            </a:r>
            <a:endParaRPr lang="en-US" sz="2400" dirty="0"/>
          </a:p>
        </p:txBody>
      </p:sp>
    </p:spTree>
    <p:extLst>
      <p:ext uri="{BB962C8B-B14F-4D97-AF65-F5344CB8AC3E}">
        <p14:creationId xmlns:p14="http://schemas.microsoft.com/office/powerpoint/2010/main" val="2413062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Bacterial Chemotaxis Depends on Reversal of the Direction of Flagellar Rotation </a:t>
            </a:r>
            <a:r>
              <a:rPr lang="en-US" sz="3200" dirty="0" smtClean="0">
                <a:solidFill>
                  <a:srgbClr val="843C0C"/>
                </a:solidFill>
              </a:rPr>
              <a:t>(2/2</a:t>
            </a:r>
            <a:r>
              <a:rPr lang="en-US" sz="3200" dirty="0">
                <a:solidFill>
                  <a:srgbClr val="843C0C"/>
                </a:solidFill>
              </a:rPr>
              <a:t>)</a:t>
            </a:r>
            <a:endParaRPr lang="en-US" sz="3200" dirty="0"/>
          </a:p>
        </p:txBody>
      </p:sp>
      <p:sp>
        <p:nvSpPr>
          <p:cNvPr id="3" name="Content Placeholder 2"/>
          <p:cNvSpPr>
            <a:spLocks noGrp="1"/>
          </p:cNvSpPr>
          <p:nvPr>
            <p:ph idx="1"/>
          </p:nvPr>
        </p:nvSpPr>
        <p:spPr>
          <a:xfrm>
            <a:off x="457200" y="1771650"/>
            <a:ext cx="8229600" cy="4834102"/>
          </a:xfrm>
        </p:spPr>
        <p:txBody>
          <a:bodyPr>
            <a:noAutofit/>
          </a:bodyPr>
          <a:lstStyle/>
          <a:p>
            <a:pPr>
              <a:spcAft>
                <a:spcPts val="1200"/>
              </a:spcAft>
            </a:pPr>
            <a:r>
              <a:rPr lang="en-US" sz="2400" dirty="0"/>
              <a:t>Receptors on the cell surface bind </a:t>
            </a:r>
            <a:r>
              <a:rPr lang="en-US" sz="2400" dirty="0" err="1"/>
              <a:t>chemoattractants</a:t>
            </a:r>
            <a:r>
              <a:rPr lang="en-US" sz="2400" dirty="0"/>
              <a:t> and </a:t>
            </a:r>
            <a:r>
              <a:rPr lang="en-US" sz="2400" dirty="0" err="1"/>
              <a:t>chemorepellants</a:t>
            </a:r>
            <a:r>
              <a:rPr lang="en-US" sz="2400" dirty="0" smtClean="0"/>
              <a:t>.</a:t>
            </a:r>
            <a:endParaRPr lang="en-US" sz="2400" dirty="0"/>
          </a:p>
          <a:p>
            <a:pPr>
              <a:spcAft>
                <a:spcPts val="1200"/>
              </a:spcAft>
            </a:pPr>
            <a:r>
              <a:rPr lang="en-US" sz="2400" dirty="0"/>
              <a:t>If a receptor is unoccupied or bound to a repellant, the soluble protein </a:t>
            </a:r>
            <a:r>
              <a:rPr lang="en-US" sz="2400" dirty="0" err="1"/>
              <a:t>CheY</a:t>
            </a:r>
            <a:r>
              <a:rPr lang="en-US" sz="2400" dirty="0"/>
              <a:t> is phosphorylated, causing clockwise rotation</a:t>
            </a:r>
            <a:r>
              <a:rPr lang="en-US" sz="2400" dirty="0" smtClean="0"/>
              <a:t>.</a:t>
            </a:r>
            <a:endParaRPr lang="en-US" sz="2400" dirty="0"/>
          </a:p>
          <a:p>
            <a:pPr>
              <a:spcAft>
                <a:spcPts val="1200"/>
              </a:spcAft>
            </a:pPr>
            <a:r>
              <a:rPr lang="en-US" sz="2400" dirty="0"/>
              <a:t>Binding of an attractant leads to </a:t>
            </a:r>
            <a:r>
              <a:rPr lang="en-US" sz="2400" dirty="0" err="1"/>
              <a:t>dephosphorylation</a:t>
            </a:r>
            <a:r>
              <a:rPr lang="en-US" sz="2400" dirty="0"/>
              <a:t> of </a:t>
            </a:r>
            <a:r>
              <a:rPr lang="en-US" sz="2400" dirty="0" err="1"/>
              <a:t>CheY</a:t>
            </a:r>
            <a:r>
              <a:rPr lang="en-US" sz="2400" dirty="0"/>
              <a:t>, resulting in counterclockwise rotation.</a:t>
            </a:r>
          </a:p>
        </p:txBody>
      </p:sp>
    </p:spTree>
    <p:extLst>
      <p:ext uri="{BB962C8B-B14F-4D97-AF65-F5344CB8AC3E}">
        <p14:creationId xmlns:p14="http://schemas.microsoft.com/office/powerpoint/2010/main" val="4215994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rPr>
              <a:t>Charting a </a:t>
            </a:r>
            <a:r>
              <a:rPr lang="en-US" dirty="0" smtClean="0">
                <a:solidFill>
                  <a:srgbClr val="843C0C"/>
                </a:solidFill>
              </a:rPr>
              <a:t>Course</a:t>
            </a:r>
            <a:endParaRPr lang="en-US" dirty="0">
              <a:solidFill>
                <a:srgbClr val="843C0C"/>
              </a:solidFill>
            </a:endParaRPr>
          </a:p>
        </p:txBody>
      </p:sp>
      <p:sp>
        <p:nvSpPr>
          <p:cNvPr id="5" name="Content Placeholder 4"/>
          <p:cNvSpPr>
            <a:spLocks noGrp="1"/>
          </p:cNvSpPr>
          <p:nvPr>
            <p:ph idx="1"/>
          </p:nvPr>
        </p:nvSpPr>
        <p:spPr>
          <a:xfrm>
            <a:off x="457200" y="1600201"/>
            <a:ext cx="8229600" cy="1688431"/>
          </a:xfrm>
        </p:spPr>
        <p:txBody>
          <a:bodyPr>
            <a:normAutofit fontScale="92500"/>
          </a:bodyPr>
          <a:lstStyle/>
          <a:p>
            <a:r>
              <a:rPr lang="en-US" dirty="0"/>
              <a:t>This projection of the track of an </a:t>
            </a:r>
            <a:r>
              <a:rPr lang="en-US" i="1" dirty="0"/>
              <a:t>E. coli </a:t>
            </a:r>
            <a:r>
              <a:rPr lang="en-US" dirty="0"/>
              <a:t>bacterium was obtained with a microscope that automatically follows bacterial motion in three dimensions. The points show the locations of the bacterium at 80-ms intervals</a:t>
            </a:r>
            <a:r>
              <a:rPr lang="en-US" dirty="0" smtClean="0"/>
              <a:t>.</a:t>
            </a:r>
            <a:endParaRPr lang="en-US" dirty="0"/>
          </a:p>
        </p:txBody>
      </p:sp>
      <p:pic>
        <p:nvPicPr>
          <p:cNvPr id="11" name="Picture Placeholder 10" descr="An illustration shows the migration of a single E. coli cell.&#10;The image shows the trajectory of black dots on light background. Each dot represents the position of the bacterial cell at a given moment of time, the dots being 80 milliseconds apart. The trajectory consists of long, fairly straight lines with sparse dotting, interjected by the brief densely dotted area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720682" y="3362514"/>
            <a:ext cx="3702636" cy="3279477"/>
          </a:xfrm>
          <a:prstGeom prst="rect">
            <a:avLst/>
          </a:prstGeom>
        </p:spPr>
      </p:pic>
    </p:spTree>
    <p:extLst>
      <p:ext uri="{BB962C8B-B14F-4D97-AF65-F5344CB8AC3E}">
        <p14:creationId xmlns:p14="http://schemas.microsoft.com/office/powerpoint/2010/main" val="1689417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Chemotaxis </a:t>
            </a:r>
            <a:r>
              <a:rPr lang="en-US" dirty="0" smtClean="0">
                <a:solidFill>
                  <a:srgbClr val="843C0C"/>
                </a:solidFill>
              </a:rPr>
              <a:t>Signaling </a:t>
            </a:r>
            <a:r>
              <a:rPr lang="en-US" dirty="0">
                <a:solidFill>
                  <a:srgbClr val="843C0C"/>
                </a:solidFill>
              </a:rPr>
              <a:t>P</a:t>
            </a:r>
            <a:r>
              <a:rPr lang="en-US" dirty="0" smtClean="0">
                <a:solidFill>
                  <a:srgbClr val="843C0C"/>
                </a:solidFill>
              </a:rPr>
              <a:t>athway</a:t>
            </a:r>
            <a:endParaRPr lang="en-US" dirty="0">
              <a:solidFill>
                <a:srgbClr val="843C0C"/>
              </a:solidFill>
            </a:endParaRPr>
          </a:p>
        </p:txBody>
      </p:sp>
      <p:pic>
        <p:nvPicPr>
          <p:cNvPr id="9" name="Picture Placeholder 8" descr="A schematic diagram illustrates the chemo taxis signaling pathway.&#10;Three images show three different conditions, resulting in different flagellum movements. One image shows the pathway in absence of stimuli. It consists of an oval shape representing a receptor embedded in the plasma membrane. The oval contains a circle representing the binding site for a stimulus molecule. The site is empty. On the right, a diagram of the flagellar motor is shown. The phosphorylated protein C lowercase H lowercase E Y is bound to the bottom of the motor. This configuration favors clockwise rotation and therefore tumbling. The next image shows the same pathway in presence of an attractant stimulus. The attractant molecule is bound to the binding site of the receptor in the plasma membrane. This results in hydrolysis of the inorganic phosphate from the phosphorylated C lowercase H lowercase E Y protein and detachment of dephosphorylated C lowercase H lowercase E Y from the motor. This configuration favors counterclockwise motion, resulting in smooth swimming. The third image shows the pathway in presence of a propellant. The repellant binds to a receptor in the plasma membrane. This results in the retention of phosphorylated C lowercase H lowercase E Y at the base of the motor and therefore favors clockwise rotation, hence tumbling."/>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240812" y="1561923"/>
            <a:ext cx="6662377" cy="4663054"/>
          </a:xfrm>
          <a:prstGeom prst="rect">
            <a:avLst/>
          </a:prstGeom>
          <a:noFill/>
          <a:ln>
            <a:noFill/>
          </a:ln>
        </p:spPr>
      </p:pic>
    </p:spTree>
    <p:extLst>
      <p:ext uri="{BB962C8B-B14F-4D97-AF65-F5344CB8AC3E}">
        <p14:creationId xmlns:p14="http://schemas.microsoft.com/office/powerpoint/2010/main" val="352106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Myosin </a:t>
            </a:r>
            <a:r>
              <a:rPr lang="en-US" dirty="0" smtClean="0">
                <a:solidFill>
                  <a:srgbClr val="843C0C"/>
                </a:solidFill>
              </a:rPr>
              <a:t>Motors </a:t>
            </a:r>
            <a:r>
              <a:rPr lang="en-US" dirty="0">
                <a:solidFill>
                  <a:srgbClr val="843C0C"/>
                </a:solidFill>
              </a:rPr>
              <a:t>A</a:t>
            </a:r>
            <a:r>
              <a:rPr lang="en-US" dirty="0" smtClean="0">
                <a:solidFill>
                  <a:srgbClr val="843C0C"/>
                </a:solidFill>
              </a:rPr>
              <a:t>ppear </a:t>
            </a:r>
            <a:r>
              <a:rPr lang="en-US" dirty="0">
                <a:solidFill>
                  <a:srgbClr val="843C0C"/>
                </a:solidFill>
              </a:rPr>
              <a:t>to </a:t>
            </a:r>
            <a:r>
              <a:rPr lang="en-US" dirty="0" smtClean="0">
                <a:solidFill>
                  <a:srgbClr val="843C0C"/>
                </a:solidFill>
              </a:rPr>
              <a:t>Help </a:t>
            </a:r>
            <a:r>
              <a:rPr lang="en-US" dirty="0">
                <a:solidFill>
                  <a:srgbClr val="843C0C"/>
                </a:solidFill>
              </a:rPr>
              <a:t>U</a:t>
            </a:r>
            <a:r>
              <a:rPr lang="en-US" dirty="0" smtClean="0">
                <a:solidFill>
                  <a:srgbClr val="843C0C"/>
                </a:solidFill>
              </a:rPr>
              <a:t>s </a:t>
            </a:r>
            <a:r>
              <a:rPr lang="en-US" dirty="0">
                <a:solidFill>
                  <a:srgbClr val="843C0C"/>
                </a:solidFill>
              </a:rPr>
              <a:t>H</a:t>
            </a:r>
            <a:r>
              <a:rPr lang="en-US" dirty="0" smtClean="0">
                <a:solidFill>
                  <a:srgbClr val="843C0C"/>
                </a:solidFill>
              </a:rPr>
              <a:t>ear (1/2)</a:t>
            </a:r>
            <a:endParaRPr lang="en-US" dirty="0">
              <a:solidFill>
                <a:srgbClr val="843C0C"/>
              </a:solidFill>
            </a:endParaRPr>
          </a:p>
        </p:txBody>
      </p:sp>
      <p:sp>
        <p:nvSpPr>
          <p:cNvPr id="9" name="Content Placeholder 8"/>
          <p:cNvSpPr>
            <a:spLocks noGrp="1"/>
          </p:cNvSpPr>
          <p:nvPr>
            <p:ph idx="1"/>
          </p:nvPr>
        </p:nvSpPr>
        <p:spPr/>
        <p:txBody>
          <a:bodyPr>
            <a:normAutofit/>
          </a:bodyPr>
          <a:lstStyle/>
          <a:p>
            <a:pPr>
              <a:spcAft>
                <a:spcPts val="600"/>
              </a:spcAft>
            </a:pPr>
            <a:r>
              <a:rPr lang="en-US" dirty="0"/>
              <a:t>The human genome encodes &gt;10 Myosin heavy chain isoforms; only some are involved in muscle contraction</a:t>
            </a:r>
            <a:r>
              <a:rPr lang="en-US" dirty="0" smtClean="0"/>
              <a:t>.</a:t>
            </a:r>
            <a:endParaRPr lang="en-US" dirty="0"/>
          </a:p>
          <a:p>
            <a:pPr>
              <a:spcAft>
                <a:spcPts val="600"/>
              </a:spcAft>
            </a:pPr>
            <a:r>
              <a:rPr lang="en-US" dirty="0"/>
              <a:t>Individuals with deafness associated with Usher syndrome have been found to have myosin </a:t>
            </a:r>
            <a:r>
              <a:rPr lang="en-US" dirty="0" err="1"/>
              <a:t>VIIa</a:t>
            </a:r>
            <a:r>
              <a:rPr lang="en-US" dirty="0"/>
              <a:t> mutations</a:t>
            </a:r>
            <a:r>
              <a:rPr lang="en-US" dirty="0" smtClean="0"/>
              <a:t>.</a:t>
            </a:r>
            <a:endParaRPr lang="en-US" dirty="0"/>
          </a:p>
          <a:p>
            <a:pPr>
              <a:spcAft>
                <a:spcPts val="600"/>
              </a:spcAft>
            </a:pPr>
            <a:r>
              <a:rPr lang="en-US" dirty="0"/>
              <a:t>Myosin </a:t>
            </a:r>
            <a:r>
              <a:rPr lang="en-US" dirty="0" err="1"/>
              <a:t>VIIa</a:t>
            </a:r>
            <a:r>
              <a:rPr lang="en-US" dirty="0"/>
              <a:t> protein expression studies revealed that it is particularly expressed in </a:t>
            </a:r>
            <a:r>
              <a:rPr lang="en-US" dirty="0" err="1"/>
              <a:t>stereocilia</a:t>
            </a:r>
            <a:r>
              <a:rPr lang="en-US" dirty="0"/>
              <a:t> (cells that are held to each other by sensitive “tip link” filaments and that serve a critical role in hearing</a:t>
            </a:r>
            <a:r>
              <a:rPr lang="en-US" dirty="0" smtClean="0"/>
              <a:t>).</a:t>
            </a:r>
            <a:endParaRPr lang="en-US" dirty="0"/>
          </a:p>
        </p:txBody>
      </p:sp>
    </p:spTree>
    <p:extLst>
      <p:ext uri="{BB962C8B-B14F-4D97-AF65-F5344CB8AC3E}">
        <p14:creationId xmlns:p14="http://schemas.microsoft.com/office/powerpoint/2010/main" val="1229076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Myosin Motors Appear to Help Us Hear </a:t>
            </a:r>
            <a:r>
              <a:rPr lang="en-US" dirty="0" smtClean="0">
                <a:solidFill>
                  <a:srgbClr val="843C0C"/>
                </a:solidFill>
              </a:rPr>
              <a:t>(2/2</a:t>
            </a:r>
            <a:r>
              <a:rPr lang="en-US" dirty="0">
                <a:solidFill>
                  <a:srgbClr val="843C0C"/>
                </a:solidFill>
              </a:rPr>
              <a:t>)</a:t>
            </a:r>
            <a:endParaRPr lang="en-US" dirty="0"/>
          </a:p>
        </p:txBody>
      </p:sp>
      <p:sp>
        <p:nvSpPr>
          <p:cNvPr id="9" name="Content Placeholder 8"/>
          <p:cNvSpPr>
            <a:spLocks noGrp="1"/>
          </p:cNvSpPr>
          <p:nvPr>
            <p:ph idx="1"/>
          </p:nvPr>
        </p:nvSpPr>
        <p:spPr/>
        <p:txBody>
          <a:bodyPr>
            <a:noAutofit/>
          </a:bodyPr>
          <a:lstStyle/>
          <a:p>
            <a:pPr>
              <a:spcBef>
                <a:spcPts val="600"/>
              </a:spcBef>
              <a:spcAft>
                <a:spcPts val="600"/>
              </a:spcAft>
            </a:pPr>
            <a:r>
              <a:rPr lang="en-US" sz="2400" dirty="0"/>
              <a:t>It is now thought that perhaps Myosin </a:t>
            </a:r>
            <a:r>
              <a:rPr lang="en-US" sz="2400" dirty="0" err="1"/>
              <a:t>VIIa</a:t>
            </a:r>
            <a:r>
              <a:rPr lang="en-US" sz="2400" dirty="0"/>
              <a:t> attaches to the actin cytoskeleton within a </a:t>
            </a:r>
            <a:r>
              <a:rPr lang="en-US" sz="2400" dirty="0" err="1"/>
              <a:t>stereocilium</a:t>
            </a:r>
            <a:r>
              <a:rPr lang="en-US" sz="2400" dirty="0"/>
              <a:t> while the other end of these myosin molecules are connected to the tip link, perhaps through an additional adaptor</a:t>
            </a:r>
            <a:r>
              <a:rPr lang="en-US" sz="2400" dirty="0" smtClean="0"/>
              <a:t>.</a:t>
            </a:r>
            <a:endParaRPr lang="en-US" sz="2400" dirty="0"/>
          </a:p>
          <a:p>
            <a:pPr>
              <a:spcBef>
                <a:spcPts val="600"/>
              </a:spcBef>
              <a:spcAft>
                <a:spcPts val="600"/>
              </a:spcAft>
            </a:pPr>
            <a:r>
              <a:rPr lang="en-US" sz="2400" dirty="0"/>
              <a:t>The myosin motor can use its ATP hydrolysis-dependent motion to pull on the tip link filament and keep it under appropriate tension to allow sensitive detection of fine movements of the bundle of </a:t>
            </a:r>
            <a:r>
              <a:rPr lang="en-US" sz="2400" dirty="0" err="1"/>
              <a:t>stereocilia</a:t>
            </a:r>
            <a:r>
              <a:rPr lang="en-US" sz="2400" dirty="0" smtClean="0"/>
              <a:t>.</a:t>
            </a:r>
            <a:endParaRPr lang="en-US" sz="2400" dirty="0"/>
          </a:p>
          <a:p>
            <a:pPr>
              <a:spcBef>
                <a:spcPts val="600"/>
              </a:spcBef>
              <a:spcAft>
                <a:spcPts val="600"/>
              </a:spcAft>
            </a:pPr>
            <a:r>
              <a:rPr lang="en-US" sz="2400" dirty="0"/>
              <a:t>Disruptions in protein expression can then cause </a:t>
            </a:r>
            <a:r>
              <a:rPr lang="en-US" sz="2400" dirty="0" smtClean="0"/>
              <a:t>deafness.</a:t>
            </a:r>
          </a:p>
        </p:txBody>
      </p:sp>
    </p:spTree>
    <p:extLst>
      <p:ext uri="{BB962C8B-B14F-4D97-AF65-F5344CB8AC3E}">
        <p14:creationId xmlns:p14="http://schemas.microsoft.com/office/powerpoint/2010/main" val="37843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Motion </a:t>
            </a:r>
            <a:r>
              <a:rPr lang="en-US" dirty="0" smtClean="0">
                <a:solidFill>
                  <a:srgbClr val="843C0C"/>
                </a:solidFill>
              </a:rPr>
              <a:t>Within </a:t>
            </a:r>
            <a:r>
              <a:rPr lang="en-US" dirty="0">
                <a:solidFill>
                  <a:srgbClr val="843C0C"/>
                </a:solidFill>
              </a:rPr>
              <a:t>C</a:t>
            </a:r>
            <a:r>
              <a:rPr lang="en-US" dirty="0" smtClean="0">
                <a:solidFill>
                  <a:srgbClr val="843C0C"/>
                </a:solidFill>
              </a:rPr>
              <a:t>ells</a:t>
            </a:r>
            <a:endParaRPr lang="en-US" dirty="0">
              <a:solidFill>
                <a:srgbClr val="843C0C"/>
              </a:solidFill>
            </a:endParaRPr>
          </a:p>
        </p:txBody>
      </p:sp>
      <p:pic>
        <p:nvPicPr>
          <p:cNvPr id="5" name="Picture Placeholder 4" descr="An electron micrograph shows chromosomes attached to microtubules.&#10;There are two focal points in the image, one on the left and one on the right. At the center of each focal point is a small dark circle. Each microtubule appears as a very thin line attached by one end to one of the focal points. There are very many microtubules, and they are predominantly found in the region between the focal points. The chromosomes appear as very thick dark rectangles in the region between the focal point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64305" y="1759352"/>
            <a:ext cx="7215390" cy="4388137"/>
          </a:xfrm>
          <a:prstGeom prst="rect">
            <a:avLst/>
          </a:prstGeom>
        </p:spPr>
      </p:pic>
    </p:spTree>
    <p:extLst>
      <p:ext uri="{BB962C8B-B14F-4D97-AF65-F5344CB8AC3E}">
        <p14:creationId xmlns:p14="http://schemas.microsoft.com/office/powerpoint/2010/main" val="81303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843C0C"/>
                </a:solidFill>
              </a:rPr>
              <a:t>Section 36.1 </a:t>
            </a:r>
            <a:r>
              <a:rPr lang="en-US" sz="3200" dirty="0">
                <a:solidFill>
                  <a:srgbClr val="843C0C"/>
                </a:solidFill>
              </a:rPr>
              <a:t>Most Molecular-Motor Proteins Are Members of the P-Loop </a:t>
            </a:r>
            <a:r>
              <a:rPr lang="en-US" sz="3200" dirty="0" err="1">
                <a:solidFill>
                  <a:srgbClr val="843C0C"/>
                </a:solidFill>
              </a:rPr>
              <a:t>NTPase</a:t>
            </a:r>
            <a:r>
              <a:rPr lang="en-US" sz="3200" dirty="0">
                <a:solidFill>
                  <a:srgbClr val="843C0C"/>
                </a:solidFill>
              </a:rPr>
              <a:t> Superfamily</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Myosin consists of two copies each of a heavy chain, an essential light chain, and a regulatory light chain. Myosin moves along the protein actin</a:t>
            </a:r>
            <a:r>
              <a:rPr lang="en-US" dirty="0" smtClean="0"/>
              <a:t>.</a:t>
            </a:r>
            <a:endParaRPr lang="en-US" dirty="0"/>
          </a:p>
          <a:p>
            <a:pPr>
              <a:spcAft>
                <a:spcPts val="1200"/>
              </a:spcAft>
            </a:pPr>
            <a:r>
              <a:rPr lang="en-US" dirty="0" err="1"/>
              <a:t>Kinesins</a:t>
            </a:r>
            <a:r>
              <a:rPr lang="en-US" dirty="0"/>
              <a:t>, which have multiple transport roles, consist of dimers of two proteins</a:t>
            </a:r>
            <a:r>
              <a:rPr lang="en-US" dirty="0" smtClean="0"/>
              <a:t>.</a:t>
            </a:r>
            <a:endParaRPr lang="en-US" dirty="0"/>
          </a:p>
          <a:p>
            <a:pPr>
              <a:spcAft>
                <a:spcPts val="1200"/>
              </a:spcAft>
            </a:pPr>
            <a:r>
              <a:rPr lang="en-US" dirty="0" err="1"/>
              <a:t>Dyneins</a:t>
            </a:r>
            <a:r>
              <a:rPr lang="en-US" dirty="0"/>
              <a:t> power cilia and flagella as well as other movement in the cell.</a:t>
            </a:r>
          </a:p>
        </p:txBody>
      </p:sp>
    </p:spTree>
    <p:extLst>
      <p:ext uri="{BB962C8B-B14F-4D97-AF65-F5344CB8AC3E}">
        <p14:creationId xmlns:p14="http://schemas.microsoft.com/office/powerpoint/2010/main" val="156753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Molecular </a:t>
            </a:r>
            <a:r>
              <a:rPr lang="en-US" sz="3200" dirty="0" smtClean="0">
                <a:solidFill>
                  <a:srgbClr val="843C0C"/>
                </a:solidFill>
              </a:rPr>
              <a:t>Motors </a:t>
            </a:r>
            <a:r>
              <a:rPr lang="en-US" sz="3200" dirty="0">
                <a:solidFill>
                  <a:srgbClr val="843C0C"/>
                </a:solidFill>
              </a:rPr>
              <a:t>are </a:t>
            </a:r>
            <a:r>
              <a:rPr lang="en-US" sz="3200" dirty="0" smtClean="0">
                <a:solidFill>
                  <a:srgbClr val="843C0C"/>
                </a:solidFill>
              </a:rPr>
              <a:t>Generally </a:t>
            </a:r>
            <a:r>
              <a:rPr lang="en-US" sz="3200" dirty="0">
                <a:solidFill>
                  <a:srgbClr val="843C0C"/>
                </a:solidFill>
              </a:rPr>
              <a:t>O</a:t>
            </a:r>
            <a:r>
              <a:rPr lang="en-US" sz="3200" dirty="0" smtClean="0">
                <a:solidFill>
                  <a:srgbClr val="843C0C"/>
                </a:solidFill>
              </a:rPr>
              <a:t>ligomeric </a:t>
            </a:r>
            <a:r>
              <a:rPr lang="en-US" sz="3200" dirty="0">
                <a:solidFill>
                  <a:srgbClr val="843C0C"/>
                </a:solidFill>
              </a:rPr>
              <a:t>P</a:t>
            </a:r>
            <a:r>
              <a:rPr lang="en-US" sz="3200" dirty="0" smtClean="0">
                <a:solidFill>
                  <a:srgbClr val="843C0C"/>
                </a:solidFill>
              </a:rPr>
              <a:t>roteins </a:t>
            </a:r>
            <a:r>
              <a:rPr lang="en-US" sz="3200" dirty="0">
                <a:solidFill>
                  <a:srgbClr val="843C0C"/>
                </a:solidFill>
              </a:rPr>
              <a:t>with an ATPase </a:t>
            </a:r>
            <a:r>
              <a:rPr lang="en-US" sz="3200" dirty="0" smtClean="0">
                <a:solidFill>
                  <a:srgbClr val="843C0C"/>
                </a:solidFill>
              </a:rPr>
              <a:t>Core </a:t>
            </a:r>
            <a:r>
              <a:rPr lang="en-US" sz="3200" dirty="0">
                <a:solidFill>
                  <a:srgbClr val="843C0C"/>
                </a:solidFill>
              </a:rPr>
              <a:t>and an </a:t>
            </a:r>
            <a:r>
              <a:rPr lang="en-US" sz="3200" dirty="0" smtClean="0">
                <a:solidFill>
                  <a:srgbClr val="843C0C"/>
                </a:solidFill>
              </a:rPr>
              <a:t>Extended </a:t>
            </a:r>
            <a:r>
              <a:rPr lang="en-US" sz="3200" dirty="0">
                <a:solidFill>
                  <a:srgbClr val="843C0C"/>
                </a:solidFill>
              </a:rPr>
              <a:t>S</a:t>
            </a:r>
            <a:r>
              <a:rPr lang="en-US" sz="3200" dirty="0" smtClean="0">
                <a:solidFill>
                  <a:srgbClr val="843C0C"/>
                </a:solidFill>
              </a:rPr>
              <a:t>tructure</a:t>
            </a:r>
            <a:endParaRPr lang="en-US" sz="3200" dirty="0">
              <a:solidFill>
                <a:srgbClr val="843C0C"/>
              </a:solidFill>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200" dirty="0"/>
              <a:t>Myosin is a two-headed structure linked to a long coiled-coil stalk, with the ATPase activity located in the head domain</a:t>
            </a:r>
            <a:r>
              <a:rPr lang="en-US" sz="2200" dirty="0" smtClean="0"/>
              <a:t>.</a:t>
            </a:r>
            <a:endParaRPr lang="en-US" sz="2200" dirty="0"/>
          </a:p>
          <a:p>
            <a:pPr>
              <a:spcAft>
                <a:spcPts val="1200"/>
              </a:spcAft>
            </a:pPr>
            <a:r>
              <a:rPr lang="en-US" sz="2200" dirty="0"/>
              <a:t>Controlled proteolysis of myosin yields fragments called S1, S2, heavy </a:t>
            </a:r>
            <a:r>
              <a:rPr lang="en-US" sz="2200" dirty="0" err="1"/>
              <a:t>meromyosin</a:t>
            </a:r>
            <a:r>
              <a:rPr lang="en-US" sz="2200" dirty="0"/>
              <a:t> (HMM) and light </a:t>
            </a:r>
            <a:r>
              <a:rPr lang="en-US" sz="2200" dirty="0" err="1"/>
              <a:t>meromyosin</a:t>
            </a:r>
            <a:r>
              <a:rPr lang="en-US" sz="2200" dirty="0"/>
              <a:t> (LMM</a:t>
            </a:r>
            <a:r>
              <a:rPr lang="en-US" sz="2200" dirty="0" smtClean="0"/>
              <a:t>).</a:t>
            </a:r>
            <a:endParaRPr lang="en-US" sz="2200" dirty="0"/>
          </a:p>
          <a:p>
            <a:pPr>
              <a:spcAft>
                <a:spcPts val="1200"/>
              </a:spcAft>
            </a:pPr>
            <a:r>
              <a:rPr lang="en-US" sz="2200" dirty="0"/>
              <a:t>An α helix component of S1 binds the essential and regulatory light chains</a:t>
            </a:r>
            <a:r>
              <a:rPr lang="en-US" sz="2200" dirty="0" smtClean="0"/>
              <a:t>.</a:t>
            </a:r>
            <a:endParaRPr lang="en-US" sz="2200" dirty="0"/>
          </a:p>
          <a:p>
            <a:pPr>
              <a:spcAft>
                <a:spcPts val="1200"/>
              </a:spcAft>
            </a:pPr>
            <a:r>
              <a:rPr lang="en-US" sz="2200" dirty="0"/>
              <a:t>Conventional </a:t>
            </a:r>
            <a:r>
              <a:rPr lang="en-US" sz="2200" dirty="0" err="1"/>
              <a:t>kinesin</a:t>
            </a:r>
            <a:r>
              <a:rPr lang="en-US" sz="2200" dirty="0"/>
              <a:t> (</a:t>
            </a:r>
            <a:r>
              <a:rPr lang="en-US" sz="2200" dirty="0" err="1"/>
              <a:t>kinesin</a:t>
            </a:r>
            <a:r>
              <a:rPr lang="en-US" sz="2200" dirty="0"/>
              <a:t> 1) is also a dimer with two-head domains linked to a long coiled-coil. At the opposite end from the head domains are cargo-binding domains, which also bind to light chains</a:t>
            </a:r>
            <a:r>
              <a:rPr lang="en-US" sz="2200" dirty="0" smtClean="0"/>
              <a:t>.</a:t>
            </a:r>
            <a:endParaRPr lang="en-US" sz="2200" dirty="0"/>
          </a:p>
          <a:p>
            <a:pPr>
              <a:spcAft>
                <a:spcPts val="1200"/>
              </a:spcAft>
            </a:pPr>
            <a:r>
              <a:rPr lang="en-US" sz="2200" dirty="0"/>
              <a:t>Dynein, a member of the AAA subfamily of </a:t>
            </a:r>
            <a:r>
              <a:rPr lang="en-US" sz="2200" dirty="0" err="1"/>
              <a:t>ATPases</a:t>
            </a:r>
            <a:r>
              <a:rPr lang="en-US" sz="2200" dirty="0"/>
              <a:t>, has a head domain composed of six P-loop </a:t>
            </a:r>
            <a:r>
              <a:rPr lang="en-US" sz="2200" dirty="0" err="1"/>
              <a:t>NTPase</a:t>
            </a:r>
            <a:r>
              <a:rPr lang="en-US" sz="2200" dirty="0"/>
              <a:t> domains.</a:t>
            </a:r>
          </a:p>
        </p:txBody>
      </p:sp>
    </p:spTree>
    <p:extLst>
      <p:ext uri="{BB962C8B-B14F-4D97-AF65-F5344CB8AC3E}">
        <p14:creationId xmlns:p14="http://schemas.microsoft.com/office/powerpoint/2010/main" val="189738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Myosin </a:t>
            </a:r>
            <a:r>
              <a:rPr lang="en-US" dirty="0" smtClean="0">
                <a:solidFill>
                  <a:srgbClr val="843C0C"/>
                </a:solidFill>
              </a:rPr>
              <a:t>Dissection</a:t>
            </a:r>
            <a:endParaRPr lang="en-US" dirty="0">
              <a:solidFill>
                <a:srgbClr val="843C0C"/>
              </a:solidFill>
            </a:endParaRPr>
          </a:p>
        </p:txBody>
      </p:sp>
      <p:pic>
        <p:nvPicPr>
          <p:cNvPr id="6" name="Picture Placeholder 5" descr="The structure of myosin is shown.&#10;A diagram shows the structure of myosin. Myosin is shown as a pair of bulky oval heads that each has a long thin tail. One is purple and the other is yellow. The length of the head is shown as approximately one fifth of the length of the tail, and the tails are intertwined. Each head comprises a thick part and a thinner part that is attached to two semicircles representing light chains (one blue and one orange). The sub-fragment containing the heads alone is labeled, S 1. Immediately after this sub-fragment, a blue vertical line indicates the site where papain cuts. The sub-fragment containing the first two fifths of the intertwined tails is labeled as S 2. Immediately after this sub-fragment, a blue vertical line indicates the site where trypsin cuts. The portions of the protein containing both sub-fragments S 1 and S 2 are labeled, heavy meromyosin, abbreviated to H M M. The remaining three-fifths of the intertwined tails are labeled, light meromyosin, abbreviated to L M M."/>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59070" y="3104137"/>
            <a:ext cx="8625861" cy="1934606"/>
          </a:xfrm>
          <a:prstGeom prst="rect">
            <a:avLst/>
          </a:prstGeom>
        </p:spPr>
      </p:pic>
    </p:spTree>
    <p:extLst>
      <p:ext uri="{BB962C8B-B14F-4D97-AF65-F5344CB8AC3E}">
        <p14:creationId xmlns:p14="http://schemas.microsoft.com/office/powerpoint/2010/main" val="662723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6515</TotalTime>
  <Words>4379</Words>
  <Application>Microsoft Office PowerPoint</Application>
  <PresentationFormat>On-screen Show (4:3)</PresentationFormat>
  <Paragraphs>239</Paragraphs>
  <Slides>59</Slides>
  <Notes>53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59</vt:i4>
      </vt:variant>
    </vt:vector>
  </HeadingPairs>
  <TitlesOfParts>
    <vt:vector size="66" baseType="lpstr">
      <vt:lpstr>ＭＳ Ｐゴシック</vt:lpstr>
      <vt:lpstr>Arial</vt:lpstr>
      <vt:lpstr>Calibri</vt:lpstr>
      <vt:lpstr>Calibri Light</vt:lpstr>
      <vt:lpstr>Georgia</vt:lpstr>
      <vt:lpstr>Office Theme</vt:lpstr>
      <vt:lpstr>1_Office Theme</vt:lpstr>
      <vt:lpstr>PowerPoint Presentation</vt:lpstr>
      <vt:lpstr>CHAPTER 36 Molecular Motors</vt:lpstr>
      <vt:lpstr>Ch.36 Learning Objectives</vt:lpstr>
      <vt:lpstr>Ch.36 Outline</vt:lpstr>
      <vt:lpstr>Molecular Motors</vt:lpstr>
      <vt:lpstr>Motion Within Cells</vt:lpstr>
      <vt:lpstr>Section 36.1 Most Molecular-Motor Proteins Are Members of the P-Loop NTPase Superfamily</vt:lpstr>
      <vt:lpstr>Molecular Motors are Generally Oligomeric Proteins with an ATPase Core and an Extended Structure</vt:lpstr>
      <vt:lpstr>Myosin Dissection</vt:lpstr>
      <vt:lpstr>Myosin Structure at High Resolution</vt:lpstr>
      <vt:lpstr>Myosin Light Chains</vt:lpstr>
      <vt:lpstr>Myosin Two-stranded Coiled Coil</vt:lpstr>
      <vt:lpstr>Structure of Kinesin</vt:lpstr>
      <vt:lpstr>Structure of Head Domain of Kinesin at High Resolution</vt:lpstr>
      <vt:lpstr>Dynein Structure</vt:lpstr>
      <vt:lpstr>ATP Binding and Hydrolysis Induce Changes in the Conformation and Binding Affinity of Motor Proteins</vt:lpstr>
      <vt:lpstr>Lever-arm Motion</vt:lpstr>
      <vt:lpstr>Relay Helix</vt:lpstr>
      <vt:lpstr>Neck Linker</vt:lpstr>
      <vt:lpstr>Section 36.2 Myosins Move Along Actin Filaments</vt:lpstr>
      <vt:lpstr>Actin Structure</vt:lpstr>
      <vt:lpstr>Actin is a Polar, Self-assembling, Dynamic Polymer</vt:lpstr>
      <vt:lpstr>Myosin Head Domains Bind to Actin Filaments</vt:lpstr>
      <vt:lpstr>The Structure of Myosin Bound to Actin</vt:lpstr>
      <vt:lpstr>Motions of Single Motor Proteins can be Directly Observed</vt:lpstr>
      <vt:lpstr>Watching a Single Motor Protein in Action</vt:lpstr>
      <vt:lpstr>Phosphate Release Triggers the Myosin Power Stroke</vt:lpstr>
      <vt:lpstr>Myosin Motion Along Actin</vt:lpstr>
      <vt:lpstr>Muscle is a Complex of Myosin and Actin</vt:lpstr>
      <vt:lpstr>Sarcomere</vt:lpstr>
      <vt:lpstr>Sliding-filament Model</vt:lpstr>
      <vt:lpstr>Thick Filament</vt:lpstr>
      <vt:lpstr>The Length of the Lever Arm Determines Motor Velocity</vt:lpstr>
      <vt:lpstr>Myosin Lever-arm Length</vt:lpstr>
      <vt:lpstr>Section 36.3 Kinesin and Dynein Move Along Microtubules</vt:lpstr>
      <vt:lpstr>Microtubules are Hollow Cylindrical Polymers (1/2)</vt:lpstr>
      <vt:lpstr>Microtubules are Hollow Cylindrical Polymers (2/2)</vt:lpstr>
      <vt:lpstr>Microtubule Structure</vt:lpstr>
      <vt:lpstr>Microtubule Arrangement: A 9 + 2 Array</vt:lpstr>
      <vt:lpstr>Tubulin</vt:lpstr>
      <vt:lpstr>The Continual Lengthening and Shortening of Microtubules is Essential to Their Role in Cell Division</vt:lpstr>
      <vt:lpstr>Kinesin Motion is Highly Processive</vt:lpstr>
      <vt:lpstr>Monitoring Movements Mediated by Kinesin</vt:lpstr>
      <vt:lpstr>Kinesin Moving Along a Microtubule</vt:lpstr>
      <vt:lpstr>Section 36.4 A Rotary Motor Drives Bacterial Motion</vt:lpstr>
      <vt:lpstr>Bacteria Swim by Rotating Their Flagella</vt:lpstr>
      <vt:lpstr>Bacterial Flagella</vt:lpstr>
      <vt:lpstr>Structure of Flagellin</vt:lpstr>
      <vt:lpstr>Proton Flow Drives Bacterial Flagellar Rotation (1/2)</vt:lpstr>
      <vt:lpstr>Proton Flow Drives Bacterial Flagellar Rotation (2/2)</vt:lpstr>
      <vt:lpstr>Flagellar Motor</vt:lpstr>
      <vt:lpstr>Flagellar Motor Components</vt:lpstr>
      <vt:lpstr>Proton-transport-coupled Rotation of the Flagellum</vt:lpstr>
      <vt:lpstr>Bacterial Chemotaxis Depends on Reversal of the Direction of Flagellar Rotation (1/2)</vt:lpstr>
      <vt:lpstr>Bacterial Chemotaxis Depends on Reversal of the Direction of Flagellar Rotation (2/2)</vt:lpstr>
      <vt:lpstr>Charting a Course</vt:lpstr>
      <vt:lpstr>Chemotaxis Signaling Pathway</vt:lpstr>
      <vt:lpstr>Myosin Motors Appear to Help Us Hear (1/2)</vt:lpstr>
      <vt:lpstr>Myosin Motors Appear to Help Us Hear (2/2)</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36 Molecular Motors</dc:title>
  <dc:creator>Berg</dc:creator>
  <cp:lastModifiedBy>Piotrowski, Angela</cp:lastModifiedBy>
  <cp:revision>831</cp:revision>
  <dcterms:created xsi:type="dcterms:W3CDTF">2015-05-20T13:49:30Z</dcterms:created>
  <dcterms:modified xsi:type="dcterms:W3CDTF">2019-05-01T21:21:28Z</dcterms:modified>
</cp:coreProperties>
</file>