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85"/>
  </p:notesMasterIdLst>
  <p:sldIdLst>
    <p:sldId id="973" r:id="rId3"/>
    <p:sldId id="653" r:id="rId4"/>
    <p:sldId id="781" r:id="rId5"/>
    <p:sldId id="782" r:id="rId6"/>
    <p:sldId id="783" r:id="rId7"/>
    <p:sldId id="897" r:id="rId8"/>
    <p:sldId id="838" r:id="rId9"/>
    <p:sldId id="898" r:id="rId10"/>
    <p:sldId id="899" r:id="rId11"/>
    <p:sldId id="900" r:id="rId12"/>
    <p:sldId id="901" r:id="rId13"/>
    <p:sldId id="902" r:id="rId14"/>
    <p:sldId id="903" r:id="rId15"/>
    <p:sldId id="904" r:id="rId16"/>
    <p:sldId id="905" r:id="rId17"/>
    <p:sldId id="906" r:id="rId18"/>
    <p:sldId id="907" r:id="rId19"/>
    <p:sldId id="908" r:id="rId20"/>
    <p:sldId id="909" r:id="rId21"/>
    <p:sldId id="910" r:id="rId22"/>
    <p:sldId id="911" r:id="rId23"/>
    <p:sldId id="912" r:id="rId24"/>
    <p:sldId id="913" r:id="rId25"/>
    <p:sldId id="914" r:id="rId26"/>
    <p:sldId id="915" r:id="rId27"/>
    <p:sldId id="916" r:id="rId28"/>
    <p:sldId id="917" r:id="rId29"/>
    <p:sldId id="918" r:id="rId30"/>
    <p:sldId id="919" r:id="rId31"/>
    <p:sldId id="920" r:id="rId32"/>
    <p:sldId id="921" r:id="rId33"/>
    <p:sldId id="922" r:id="rId34"/>
    <p:sldId id="923" r:id="rId35"/>
    <p:sldId id="924" r:id="rId36"/>
    <p:sldId id="925" r:id="rId37"/>
    <p:sldId id="926" r:id="rId38"/>
    <p:sldId id="927" r:id="rId39"/>
    <p:sldId id="928" r:id="rId40"/>
    <p:sldId id="929" r:id="rId41"/>
    <p:sldId id="930" r:id="rId42"/>
    <p:sldId id="931" r:id="rId43"/>
    <p:sldId id="932" r:id="rId44"/>
    <p:sldId id="933" r:id="rId45"/>
    <p:sldId id="934" r:id="rId46"/>
    <p:sldId id="935" r:id="rId47"/>
    <p:sldId id="936" r:id="rId48"/>
    <p:sldId id="937" r:id="rId49"/>
    <p:sldId id="938" r:id="rId50"/>
    <p:sldId id="939" r:id="rId51"/>
    <p:sldId id="940" r:id="rId52"/>
    <p:sldId id="941" r:id="rId53"/>
    <p:sldId id="942" r:id="rId54"/>
    <p:sldId id="943" r:id="rId55"/>
    <p:sldId id="944" r:id="rId56"/>
    <p:sldId id="945" r:id="rId57"/>
    <p:sldId id="946" r:id="rId58"/>
    <p:sldId id="947" r:id="rId59"/>
    <p:sldId id="948" r:id="rId60"/>
    <p:sldId id="949" r:id="rId61"/>
    <p:sldId id="950" r:id="rId62"/>
    <p:sldId id="951" r:id="rId63"/>
    <p:sldId id="952" r:id="rId64"/>
    <p:sldId id="953" r:id="rId65"/>
    <p:sldId id="954" r:id="rId66"/>
    <p:sldId id="955" r:id="rId67"/>
    <p:sldId id="956" r:id="rId68"/>
    <p:sldId id="957" r:id="rId69"/>
    <p:sldId id="958" r:id="rId70"/>
    <p:sldId id="959" r:id="rId71"/>
    <p:sldId id="960" r:id="rId72"/>
    <p:sldId id="961" r:id="rId73"/>
    <p:sldId id="962" r:id="rId74"/>
    <p:sldId id="963" r:id="rId75"/>
    <p:sldId id="964" r:id="rId76"/>
    <p:sldId id="965" r:id="rId77"/>
    <p:sldId id="966" r:id="rId78"/>
    <p:sldId id="967" r:id="rId79"/>
    <p:sldId id="968" r:id="rId80"/>
    <p:sldId id="969" r:id="rId81"/>
    <p:sldId id="970" r:id="rId82"/>
    <p:sldId id="971" r:id="rId83"/>
    <p:sldId id="972"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 id="2" name="BHUVANA" initials="B" lastIdx="6" clrIdx="2">
    <p:extLst>
      <p:ext uri="{19B8F6BF-5375-455C-9EA6-DF929625EA0E}">
        <p15:presenceInfo xmlns:p15="http://schemas.microsoft.com/office/powerpoint/2012/main" userId="BHUV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3453" autoAdjust="0"/>
  </p:normalViewPr>
  <p:slideViewPr>
    <p:cSldViewPr snapToGrid="0" snapToObjects="1">
      <p:cViewPr varScale="1">
        <p:scale>
          <a:sx n="67" d="100"/>
          <a:sy n="67" d="100"/>
        </p:scale>
        <p:origin x="119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5/1/2019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47034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35.5 Immunoglobulin G structure. </a:t>
            </a:r>
            <a:r>
              <a:rPr lang="en-US" sz="1200" b="0" i="0" u="none" strike="noStrike" kern="1200" baseline="0" dirty="0" smtClean="0">
                <a:solidFill>
                  <a:schemeClr val="tx1"/>
                </a:solidFill>
                <a:latin typeface="+mn-lt"/>
                <a:ea typeface="+mn-ea"/>
                <a:cs typeface="+mn-cs"/>
              </a:rPr>
              <a:t>(A) The three-dimensional structure of an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molecule showing the light chains in yellow and the heavy chains in blue. (B) A schematic view of an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molecule indicating the positions of the </a:t>
            </a:r>
            <a:r>
              <a:rPr lang="en-US" sz="1200" b="0" i="0" u="none" strike="noStrike" kern="1200" baseline="0" dirty="0" err="1" smtClean="0">
                <a:solidFill>
                  <a:schemeClr val="tx1"/>
                </a:solidFill>
                <a:latin typeface="+mn-lt"/>
                <a:ea typeface="+mn-ea"/>
                <a:cs typeface="+mn-cs"/>
              </a:rPr>
              <a:t>interchain</a:t>
            </a:r>
            <a:r>
              <a:rPr lang="en-US" sz="1200" b="0" i="0" u="none" strike="noStrike" kern="1200" baseline="0" dirty="0" smtClean="0">
                <a:solidFill>
                  <a:schemeClr val="tx1"/>
                </a:solidFill>
                <a:latin typeface="+mn-lt"/>
                <a:ea typeface="+mn-ea"/>
                <a:cs typeface="+mn-cs"/>
              </a:rPr>
              <a:t> disulfide bonds. Abbreviations: N, amino terminus; C, carboxyl terminus. [Drawn from 1IGT.pdb.]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16</a:t>
            </a:fld>
            <a:endParaRPr lang="en-US" dirty="0"/>
          </a:p>
        </p:txBody>
      </p:sp>
    </p:spTree>
    <p:extLst>
      <p:ext uri="{BB962C8B-B14F-4D97-AF65-F5344CB8AC3E}">
        <p14:creationId xmlns:p14="http://schemas.microsoft.com/office/powerpoint/2010/main" val="103145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35.6 Immunoglobulin G cleavage. </a:t>
            </a:r>
            <a:r>
              <a:rPr lang="en-US" sz="1200" b="0" i="0" u="none" strike="noStrike" kern="1200" baseline="0" dirty="0" smtClean="0">
                <a:solidFill>
                  <a:schemeClr val="tx1"/>
                </a:solidFill>
                <a:latin typeface="+mn-lt"/>
                <a:ea typeface="+mn-ea"/>
                <a:cs typeface="+mn-cs"/>
              </a:rPr>
              <a:t>Treatment of intact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molecules with the protease papain results in the formation of three large fragments: two F</a:t>
            </a:r>
            <a:r>
              <a:rPr lang="en-US" sz="1200" b="0" i="0" u="none" strike="noStrike" kern="1200" baseline="-25000" dirty="0" smtClean="0">
                <a:solidFill>
                  <a:schemeClr val="tx1"/>
                </a:solidFill>
                <a:latin typeface="+mn-lt"/>
                <a:ea typeface="+mn-ea"/>
                <a:cs typeface="+mn-cs"/>
              </a:rPr>
              <a:t>ab</a:t>
            </a:r>
            <a:r>
              <a:rPr lang="en-US" sz="1200" b="0" i="0" u="none" strike="noStrike" kern="1200" baseline="0" dirty="0" smtClean="0">
                <a:solidFill>
                  <a:schemeClr val="tx1"/>
                </a:solidFill>
                <a:latin typeface="+mn-lt"/>
                <a:ea typeface="+mn-ea"/>
                <a:cs typeface="+mn-cs"/>
              </a:rPr>
              <a:t> fragments that retain antigen-binding capability and one F</a:t>
            </a:r>
            <a:r>
              <a:rPr lang="en-US" sz="1200" b="0" i="0" u="none" strike="noStrike" kern="1200" baseline="-2500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fragment that does not.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291704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35.7 Antigen cross-linking. </a:t>
            </a:r>
            <a:r>
              <a:rPr lang="en-US" sz="1200" b="0" i="0" u="none" strike="noStrike" kern="1200" baseline="0" dirty="0" smtClean="0">
                <a:solidFill>
                  <a:schemeClr val="tx1"/>
                </a:solidFill>
                <a:latin typeface="+mn-lt"/>
                <a:ea typeface="+mn-ea"/>
                <a:cs typeface="+mn-cs"/>
              </a:rPr>
              <a:t>Because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molecules include two antigen-binding sites, antibodies can cross-link multivalent antigens such as viral surfaces.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105482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35.8 Segmental flexibility. </a:t>
            </a:r>
            <a:r>
              <a:rPr lang="en-US" sz="1200" b="0" i="0" u="none" strike="noStrike" kern="1200" baseline="0" dirty="0" smtClean="0">
                <a:solidFill>
                  <a:schemeClr val="tx1"/>
                </a:solidFill>
                <a:latin typeface="+mn-lt"/>
                <a:ea typeface="+mn-ea"/>
                <a:cs typeface="+mn-cs"/>
              </a:rPr>
              <a:t>The linkages between the F</a:t>
            </a:r>
            <a:r>
              <a:rPr lang="en-US" sz="1200" b="0" i="0" u="none" strike="noStrike" kern="1200" baseline="-25000" dirty="0" smtClean="0">
                <a:solidFill>
                  <a:schemeClr val="tx1"/>
                </a:solidFill>
                <a:latin typeface="+mn-lt"/>
                <a:ea typeface="+mn-ea"/>
                <a:cs typeface="+mn-cs"/>
              </a:rPr>
              <a:t>ab</a:t>
            </a:r>
            <a:r>
              <a:rPr lang="en-US" sz="1200" b="0" i="0" u="none" strike="noStrike" kern="1200" baseline="0" dirty="0" smtClean="0">
                <a:solidFill>
                  <a:schemeClr val="tx1"/>
                </a:solidFill>
                <a:latin typeface="+mn-lt"/>
                <a:ea typeface="+mn-ea"/>
                <a:cs typeface="+mn-cs"/>
              </a:rPr>
              <a:t> and the F</a:t>
            </a:r>
            <a:r>
              <a:rPr lang="en-US" sz="1200" b="0" i="0" u="none" strike="noStrike" kern="1200" baseline="-2500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regions of an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molecule are flexible, allowing the two antigen-binding sites to adopt a range of orientations with respect to each other. This flexibility allows effective interactions with a multivalent antigen without requiring that the epitopes on the target be a precise distance apart.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19</a:t>
            </a:fld>
            <a:endParaRPr lang="en-US" dirty="0"/>
          </a:p>
        </p:txBody>
      </p:sp>
    </p:spTree>
    <p:extLst>
      <p:ext uri="{BB962C8B-B14F-4D97-AF65-F5344CB8AC3E}">
        <p14:creationId xmlns:p14="http://schemas.microsoft.com/office/powerpoint/2010/main" val="244405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3671196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35.9 Classes of immunoglobulin. </a:t>
            </a:r>
            <a:r>
              <a:rPr lang="en-US" sz="1200" b="0" i="0" u="none" strike="noStrike" kern="1200" baseline="0" dirty="0" smtClean="0">
                <a:solidFill>
                  <a:schemeClr val="tx1"/>
                </a:solidFill>
                <a:latin typeface="+mn-lt"/>
                <a:ea typeface="+mn-ea"/>
                <a:cs typeface="+mn-cs"/>
              </a:rPr>
              <a:t>Each of five classes of immunoglobulin has the same light chain (shown in yellow) combined with a different heavy chain (γ, α, μ, δ, or ε). Disulfide bonds are indicated by green lines. The IgA dimer and the </a:t>
            </a:r>
            <a:r>
              <a:rPr lang="en-US" sz="1200" b="0" i="0" u="none" strike="noStrike" kern="1200" baseline="0" dirty="0" err="1" smtClean="0">
                <a:solidFill>
                  <a:schemeClr val="tx1"/>
                </a:solidFill>
                <a:latin typeface="+mn-lt"/>
                <a:ea typeface="+mn-ea"/>
                <a:cs typeface="+mn-cs"/>
              </a:rPr>
              <a:t>IgM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pentamer</a:t>
            </a:r>
            <a:r>
              <a:rPr lang="en-US" sz="1200" b="0" i="0" u="none" strike="noStrike" kern="1200" baseline="0" dirty="0" smtClean="0">
                <a:solidFill>
                  <a:schemeClr val="tx1"/>
                </a:solidFill>
                <a:latin typeface="+mn-lt"/>
                <a:ea typeface="+mn-ea"/>
                <a:cs typeface="+mn-cs"/>
              </a:rPr>
              <a:t> have a small polypeptide chain in addition to the light and heavy chains.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351891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35.10 Immunoglobulin sequence diversity.</a:t>
            </a:r>
            <a:r>
              <a:rPr lang="en-US" sz="1200" b="0" i="0" u="none" strike="noStrike" kern="1200" baseline="0" dirty="0" smtClean="0">
                <a:solidFill>
                  <a:schemeClr val="tx1"/>
                </a:solidFill>
                <a:latin typeface="+mn-lt"/>
                <a:ea typeface="+mn-ea"/>
                <a:cs typeface="+mn-cs"/>
              </a:rPr>
              <a:t> A plot of sequence variability as a function of position along the sequence of the amino-terminal immunoglobulin domain of the H chain of human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molecules. Three regions (in red) show remarkably high levels of variability. These </a:t>
            </a:r>
            <a:r>
              <a:rPr lang="en-US" sz="1200" b="0" i="0" u="none" strike="noStrike" kern="1200" baseline="0" dirty="0" err="1" smtClean="0">
                <a:solidFill>
                  <a:schemeClr val="tx1"/>
                </a:solidFill>
                <a:latin typeface="+mn-lt"/>
                <a:ea typeface="+mn-ea"/>
                <a:cs typeface="+mn-cs"/>
              </a:rPr>
              <a:t>hypervariable</a:t>
            </a:r>
            <a:r>
              <a:rPr lang="en-US" sz="1200" b="0" i="0" u="none" strike="noStrike" kern="1200" baseline="0" dirty="0" smtClean="0">
                <a:solidFill>
                  <a:schemeClr val="tx1"/>
                </a:solidFill>
                <a:latin typeface="+mn-lt"/>
                <a:ea typeface="+mn-ea"/>
                <a:cs typeface="+mn-cs"/>
              </a:rPr>
              <a:t> regions correspond to three loops in the immunoglobulin domain structure. [Data from R. A. </a:t>
            </a:r>
            <a:r>
              <a:rPr lang="en-US" sz="1200" b="0" i="0" u="none" strike="noStrike" kern="1200" baseline="0" dirty="0" err="1" smtClean="0">
                <a:solidFill>
                  <a:schemeClr val="tx1"/>
                </a:solidFill>
                <a:latin typeface="+mn-lt"/>
                <a:ea typeface="+mn-ea"/>
                <a:cs typeface="+mn-cs"/>
              </a:rPr>
              <a:t>Goldsby</a:t>
            </a:r>
            <a:r>
              <a:rPr lang="en-US" sz="1200" b="0" i="0" u="none" strike="noStrike" kern="1200" baseline="0" dirty="0" smtClean="0">
                <a:solidFill>
                  <a:schemeClr val="tx1"/>
                </a:solidFill>
                <a:latin typeface="+mn-lt"/>
                <a:ea typeface="+mn-ea"/>
                <a:cs typeface="+mn-cs"/>
              </a:rPr>
              <a:t>, T. J. </a:t>
            </a:r>
            <a:r>
              <a:rPr lang="en-US" sz="1200" b="0" i="0" u="none" strike="noStrike" kern="1200" baseline="0" dirty="0" err="1" smtClean="0">
                <a:solidFill>
                  <a:schemeClr val="tx1"/>
                </a:solidFill>
                <a:latin typeface="+mn-lt"/>
                <a:ea typeface="+mn-ea"/>
                <a:cs typeface="+mn-cs"/>
              </a:rPr>
              <a:t>Kindt</a:t>
            </a:r>
            <a:r>
              <a:rPr lang="en-US" sz="1200" b="0" i="0" u="none" strike="noStrike" kern="1200" baseline="0" dirty="0" smtClean="0">
                <a:solidFill>
                  <a:schemeClr val="tx1"/>
                </a:solidFill>
                <a:latin typeface="+mn-lt"/>
                <a:ea typeface="+mn-ea"/>
                <a:cs typeface="+mn-cs"/>
              </a:rPr>
              <a:t>, and B. A. Osborne, </a:t>
            </a:r>
            <a:r>
              <a:rPr lang="en-US" sz="1200" b="0" i="1" u="none" strike="noStrike" kern="1200" baseline="0" dirty="0" err="1" smtClean="0">
                <a:solidFill>
                  <a:schemeClr val="tx1"/>
                </a:solidFill>
                <a:latin typeface="+mn-lt"/>
                <a:ea typeface="+mn-ea"/>
                <a:cs typeface="+mn-cs"/>
              </a:rPr>
              <a:t>Kuby</a:t>
            </a:r>
            <a:r>
              <a:rPr lang="en-US" sz="1200" b="0" i="1" u="none" strike="noStrike" kern="1200" baseline="0" dirty="0" smtClean="0">
                <a:solidFill>
                  <a:schemeClr val="tx1"/>
                </a:solidFill>
                <a:latin typeface="+mn-lt"/>
                <a:ea typeface="+mn-ea"/>
                <a:cs typeface="+mn-cs"/>
              </a:rPr>
              <a:t> Immunology</a:t>
            </a:r>
            <a:r>
              <a:rPr lang="en-US" sz="1200" b="0" i="0" u="none" strike="noStrike" kern="1200" baseline="0" dirty="0" smtClean="0">
                <a:solidFill>
                  <a:schemeClr val="tx1"/>
                </a:solidFill>
                <a:latin typeface="+mn-lt"/>
                <a:ea typeface="+mn-ea"/>
                <a:cs typeface="+mn-cs"/>
              </a:rPr>
              <a:t>, 4th ed. (W. H. Freeman and Company, 2000), p. 91.]</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3342222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35.11 Variable and constant regions. </a:t>
            </a:r>
            <a:r>
              <a:rPr lang="en-US" sz="1200" b="0" i="0" u="none" strike="noStrike" kern="1200" baseline="0" dirty="0" smtClean="0">
                <a:solidFill>
                  <a:schemeClr val="tx1"/>
                </a:solidFill>
                <a:latin typeface="+mn-lt"/>
                <a:ea typeface="+mn-ea"/>
                <a:cs typeface="+mn-cs"/>
              </a:rPr>
              <a:t>Each L and H chain includes one immunoglobulin domain at its amino terminus that is quite variable from one antibody to another. These domains are referred to as V</a:t>
            </a:r>
            <a:r>
              <a:rPr lang="en-US" sz="1200" b="0" i="0" u="none" strike="noStrike" kern="1200" baseline="-25000" dirty="0" smtClean="0">
                <a:solidFill>
                  <a:schemeClr val="tx1"/>
                </a:solidFill>
                <a:latin typeface="+mn-lt"/>
                <a:ea typeface="+mn-ea"/>
                <a:cs typeface="+mn-cs"/>
              </a:rPr>
              <a:t>L</a:t>
            </a:r>
            <a:r>
              <a:rPr lang="en-US" sz="1200" b="0" i="0" u="none" strike="noStrike" kern="1200" baseline="0" dirty="0" smtClean="0">
                <a:solidFill>
                  <a:schemeClr val="tx1"/>
                </a:solidFill>
                <a:latin typeface="+mn-lt"/>
                <a:ea typeface="+mn-ea"/>
                <a:cs typeface="+mn-cs"/>
              </a:rPr>
              <a:t> and V</a:t>
            </a:r>
            <a:r>
              <a:rPr lang="en-US" sz="1200" b="0" i="0" u="none" strike="noStrike" kern="1200" baseline="-2500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 The remaining domains are more constant from one antibody to another and are referred to as constant domains (C</a:t>
            </a:r>
            <a:r>
              <a:rPr lang="en-US" sz="1200" b="0" i="0" u="none" strike="noStrike" kern="1200" baseline="-25000" dirty="0" smtClean="0">
                <a:solidFill>
                  <a:schemeClr val="tx1"/>
                </a:solidFill>
                <a:latin typeface="+mn-lt"/>
                <a:ea typeface="+mn-ea"/>
                <a:cs typeface="+mn-cs"/>
              </a:rPr>
              <a:t>L</a:t>
            </a:r>
            <a:r>
              <a:rPr lang="en-US" sz="1200" b="0" i="0" u="none" strike="noStrike" kern="1200" baseline="0" dirty="0" smtClean="0">
                <a:solidFill>
                  <a:schemeClr val="tx1"/>
                </a:solidFill>
                <a:latin typeface="+mn-lt"/>
                <a:ea typeface="+mn-ea"/>
                <a:cs typeface="+mn-cs"/>
              </a:rPr>
              <a:t>1, C</a:t>
            </a:r>
            <a:r>
              <a:rPr lang="en-US" sz="1200" b="0" i="0" u="none" strike="noStrike" kern="1200" baseline="-2500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1, C</a:t>
            </a:r>
            <a:r>
              <a:rPr lang="en-US" sz="1200" b="0" i="0" u="none" strike="noStrike" kern="1200" baseline="-2500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2, and C</a:t>
            </a:r>
            <a:r>
              <a:rPr lang="en-US" sz="1200" b="0" i="0" u="none" strike="noStrike" kern="1200" baseline="-2500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3).</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164636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35.12 Immunoglobulin fold. </a:t>
            </a:r>
            <a:r>
              <a:rPr lang="en-US" sz="1200" b="0" i="0" u="none" strike="noStrike" kern="1200" baseline="0" dirty="0" smtClean="0">
                <a:solidFill>
                  <a:schemeClr val="tx1"/>
                </a:solidFill>
                <a:latin typeface="+mn-lt"/>
                <a:ea typeface="+mn-ea"/>
                <a:cs typeface="+mn-cs"/>
              </a:rPr>
              <a:t>An immunoglobulin domain consists of a pair of β sheets linked by a disulfide bond and hydrophobic interactions.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three </a:t>
            </a:r>
            <a:r>
              <a:rPr lang="en-US" sz="1200" b="0" i="0" u="none" strike="noStrike" kern="1200" baseline="0" dirty="0" err="1" smtClean="0">
                <a:solidFill>
                  <a:schemeClr val="tx1"/>
                </a:solidFill>
                <a:latin typeface="+mn-lt"/>
                <a:ea typeface="+mn-ea"/>
                <a:cs typeface="+mn-cs"/>
              </a:rPr>
              <a:t>hypervariable</a:t>
            </a:r>
            <a:r>
              <a:rPr lang="en-US" sz="1200" b="0" i="0" u="none" strike="noStrike" kern="1200" baseline="0" dirty="0" smtClean="0">
                <a:solidFill>
                  <a:schemeClr val="tx1"/>
                </a:solidFill>
                <a:latin typeface="+mn-lt"/>
                <a:ea typeface="+mn-ea"/>
                <a:cs typeface="+mn-cs"/>
              </a:rPr>
              <a:t> loops lie at one end of the structure. [Drawn from 1DQJ.pdb.]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375395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35.13 Variable domains. </a:t>
            </a:r>
            <a:r>
              <a:rPr lang="en-US" sz="1200" b="0" i="0" u="none" strike="noStrike" kern="1200" baseline="0" dirty="0" smtClean="0">
                <a:solidFill>
                  <a:schemeClr val="tx1"/>
                </a:solidFill>
                <a:latin typeface="+mn-lt"/>
                <a:ea typeface="+mn-ea"/>
                <a:cs typeface="+mn-cs"/>
              </a:rPr>
              <a:t>A side view of the variable domains of the L chain (yellow) and the H chain (blue); the complementarity-determining regions (CDRs) are shown in red.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six CDRs come together to form a binding surface. The specificity of the surface is determined by the sequences and structures of the </a:t>
            </a:r>
            <a:r>
              <a:rPr lang="en-US" sz="1200" b="0" i="0" u="none" strike="noStrike" kern="1200" baseline="0" dirty="0" err="1" smtClean="0">
                <a:solidFill>
                  <a:schemeClr val="tx1"/>
                </a:solidFill>
                <a:latin typeface="+mn-lt"/>
                <a:ea typeface="+mn-ea"/>
                <a:cs typeface="+mn-cs"/>
              </a:rPr>
              <a:t>CDRs.</a:t>
            </a:r>
            <a:r>
              <a:rPr lang="en-US" sz="1200" b="0" i="0" u="none" strike="noStrike" kern="1200" baseline="0" dirty="0" smtClean="0">
                <a:solidFill>
                  <a:schemeClr val="tx1"/>
                </a:solidFill>
                <a:latin typeface="+mn-lt"/>
                <a:ea typeface="+mn-ea"/>
                <a:cs typeface="+mn-cs"/>
              </a:rPr>
              <a:t> [Drawn from 1DQJ.pdb.]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318780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Just as medieval cultures used walls and fortifications to defend their territory and sites of importance—such as the </a:t>
            </a:r>
            <a:r>
              <a:rPr lang="en-US" sz="1200" kern="1200" dirty="0" err="1" smtClean="0">
                <a:solidFill>
                  <a:schemeClr val="tx1"/>
                </a:solidFill>
                <a:effectLst/>
                <a:latin typeface="+mn-lt"/>
                <a:ea typeface="+mn-ea"/>
                <a:cs typeface="+mn-cs"/>
              </a:rPr>
              <a:t>Prejmer</a:t>
            </a:r>
            <a:r>
              <a:rPr lang="en-US" sz="1200" kern="1200" dirty="0" smtClean="0">
                <a:solidFill>
                  <a:schemeClr val="tx1"/>
                </a:solidFill>
                <a:effectLst/>
                <a:latin typeface="+mn-lt"/>
                <a:ea typeface="+mn-ea"/>
                <a:cs typeface="+mn-cs"/>
              </a:rPr>
              <a:t> fortified church in Romania—the immune system constantly battles against foreign invaders such as viruses, bacteria, and parasites to defend the organism. Antibody molecules provide a key element in the immune system’s defensive arsenal. For example, specific antibodies can bind to molecules on the surfaces of viruses and prevent the viruses from infecting cells. Above right, an antibody binds to one subunit on </a:t>
            </a:r>
            <a:r>
              <a:rPr lang="en-US" sz="1200" kern="1200" dirty="0" err="1" smtClean="0">
                <a:solidFill>
                  <a:schemeClr val="tx1"/>
                </a:solidFill>
                <a:effectLst/>
                <a:latin typeface="+mn-lt"/>
                <a:ea typeface="+mn-ea"/>
                <a:cs typeface="+mn-cs"/>
              </a:rPr>
              <a:t>hemagglutinin</a:t>
            </a:r>
            <a:r>
              <a:rPr lang="en-US" sz="1200" kern="1200" dirty="0" smtClean="0">
                <a:solidFill>
                  <a:schemeClr val="tx1"/>
                </a:solidFill>
                <a:effectLst/>
                <a:latin typeface="+mn-lt"/>
                <a:ea typeface="+mn-ea"/>
                <a:cs typeface="+mn-cs"/>
              </a:rPr>
              <a:t> from the surface of influenza virus. [</a:t>
            </a:r>
            <a:r>
              <a:rPr lang="en-US" sz="1200" kern="1200" dirty="0" err="1" smtClean="0">
                <a:solidFill>
                  <a:schemeClr val="tx1"/>
                </a:solidFill>
                <a:effectLst/>
                <a:latin typeface="+mn-lt"/>
                <a:ea typeface="+mn-ea"/>
                <a:cs typeface="+mn-cs"/>
              </a:rPr>
              <a:t>porojnicu</a:t>
            </a:r>
            <a:r>
              <a:rPr lang="en-US" sz="1200" kern="1200" dirty="0" smtClean="0">
                <a:solidFill>
                  <a:schemeClr val="tx1"/>
                </a:solidFill>
                <a:effectLst/>
                <a:latin typeface="+mn-lt"/>
                <a:ea typeface="+mn-ea"/>
                <a:cs typeface="+mn-cs"/>
              </a:rPr>
              <a:t>/Getty Images.]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35.14 Binding of a small antigen. </a:t>
            </a:r>
            <a:r>
              <a:rPr lang="en-US" sz="1200" b="0" i="0" u="none" strike="noStrike" kern="1200" baseline="0" dirty="0" smtClean="0">
                <a:solidFill>
                  <a:schemeClr val="tx1"/>
                </a:solidFill>
                <a:latin typeface="+mn-lt"/>
                <a:ea typeface="+mn-ea"/>
                <a:cs typeface="+mn-cs"/>
              </a:rPr>
              <a:t>The structure of a complex between an F</a:t>
            </a:r>
            <a:r>
              <a:rPr lang="en-US" sz="1200" b="0" i="0" u="none" strike="noStrike" kern="1200" baseline="-25000" dirty="0" smtClean="0">
                <a:solidFill>
                  <a:schemeClr val="tx1"/>
                </a:solidFill>
                <a:latin typeface="+mn-lt"/>
                <a:ea typeface="+mn-ea"/>
                <a:cs typeface="+mn-cs"/>
              </a:rPr>
              <a:t>ab</a:t>
            </a:r>
            <a:r>
              <a:rPr lang="en-US" sz="1200" b="0" i="0" u="none" strike="noStrike" kern="1200" baseline="0" dirty="0" smtClean="0">
                <a:solidFill>
                  <a:schemeClr val="tx1"/>
                </a:solidFill>
                <a:latin typeface="+mn-lt"/>
                <a:ea typeface="+mn-ea"/>
                <a:cs typeface="+mn-cs"/>
              </a:rPr>
              <a:t> fragment of an antibody (blue and yellow) and its target—in this case, </a:t>
            </a:r>
            <a:r>
              <a:rPr lang="en-US" sz="1200" b="0" i="0" u="none" strike="noStrike" kern="1200" baseline="0" dirty="0" err="1" smtClean="0">
                <a:solidFill>
                  <a:schemeClr val="tx1"/>
                </a:solidFill>
                <a:latin typeface="+mn-lt"/>
                <a:ea typeface="+mn-ea"/>
                <a:cs typeface="+mn-cs"/>
              </a:rPr>
              <a:t>phosphorylcholine</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residues from the antibody interact with </a:t>
            </a:r>
            <a:r>
              <a:rPr lang="en-US" sz="1200" b="0" i="0" u="none" strike="noStrike" kern="1200" baseline="0" dirty="0" err="1" smtClean="0">
                <a:solidFill>
                  <a:schemeClr val="tx1"/>
                </a:solidFill>
                <a:latin typeface="+mn-lt"/>
                <a:ea typeface="+mn-ea"/>
                <a:cs typeface="+mn-cs"/>
              </a:rPr>
              <a:t>phosphorylcholine</a:t>
            </a:r>
            <a:r>
              <a:rPr lang="en-US" sz="1200" b="0" i="0" u="none" strike="noStrike" kern="1200" baseline="0" dirty="0" smtClean="0">
                <a:solidFill>
                  <a:schemeClr val="tx1"/>
                </a:solidFill>
                <a:latin typeface="+mn-lt"/>
                <a:ea typeface="+mn-ea"/>
                <a:cs typeface="+mn-cs"/>
              </a:rPr>
              <a:t> through hydrogen bonding and electrostatic interactions. [Drawn from 2MCP.pdb.]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307620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35.15 Antibodies against lysozyme. </a:t>
            </a:r>
            <a:r>
              <a:rPr lang="en-US" sz="1200" b="0" i="0" u="none" strike="noStrike" kern="1200" baseline="0" dirty="0" smtClean="0">
                <a:solidFill>
                  <a:schemeClr val="tx1"/>
                </a:solidFill>
                <a:latin typeface="+mn-lt"/>
                <a:ea typeface="+mn-ea"/>
                <a:cs typeface="+mn-cs"/>
              </a:rPr>
              <a:t>The structures of three complexes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ii, iii) between F</a:t>
            </a:r>
            <a:r>
              <a:rPr lang="en-US" sz="1200" b="0" i="0" u="none" strike="noStrike" kern="1200" baseline="-25000" dirty="0" smtClean="0">
                <a:solidFill>
                  <a:schemeClr val="tx1"/>
                </a:solidFill>
                <a:latin typeface="+mn-lt"/>
                <a:ea typeface="+mn-ea"/>
                <a:cs typeface="+mn-cs"/>
              </a:rPr>
              <a:t>ab</a:t>
            </a:r>
            <a:r>
              <a:rPr lang="en-US" sz="1200" b="0" i="0" u="none" strike="noStrike" kern="1200" baseline="0" dirty="0" smtClean="0">
                <a:solidFill>
                  <a:schemeClr val="tx1"/>
                </a:solidFill>
                <a:latin typeface="+mn-lt"/>
                <a:ea typeface="+mn-ea"/>
                <a:cs typeface="+mn-cs"/>
              </a:rPr>
              <a:t> fragments (blue and yellow) and hen egg-white lysozyme (red) shown with lysozyme in the same orientation in each case.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three antibodies recognize completely different epitopes on the lysozyme molecule. [Drawn from 3HFL, 1DQJ, and 1FDL.pdb.]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202854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35.16 Antibody–protein interactions.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a single residue of lysozyme, glutamine 121, penetrates more deeply into the antibody binding site. [Drawn from 1FDL.pdb.]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457703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35.17 The κ light-chain locus. </a:t>
            </a:r>
            <a:r>
              <a:rPr lang="en-US" sz="1200" b="0" i="0" u="none" strike="noStrike" kern="1200" baseline="0" dirty="0" smtClean="0">
                <a:solidFill>
                  <a:schemeClr val="tx1"/>
                </a:solidFill>
                <a:latin typeface="+mn-lt"/>
                <a:ea typeface="+mn-ea"/>
                <a:cs typeface="+mn-cs"/>
              </a:rPr>
              <a:t>This part of human chromosome 2 includes an array of 40 segments that encode the variable (V) region (approximately residues 1–97) of the light chain, an array of 5 segments that encode the joining (J) region (residues 98–110), and a single region that encodes the constant (C) region.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653848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35.18 VJ recombination. </a:t>
            </a:r>
            <a:r>
              <a:rPr lang="en-US" sz="1200" b="0" i="0" u="none" strike="noStrike" kern="1200" baseline="0" dirty="0" smtClean="0">
                <a:solidFill>
                  <a:schemeClr val="tx1"/>
                </a:solidFill>
                <a:latin typeface="+mn-lt"/>
                <a:ea typeface="+mn-ea"/>
                <a:cs typeface="+mn-cs"/>
              </a:rPr>
              <a:t>A single V gene (in this case, V</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is linked to a J gene (here, J</a:t>
            </a:r>
            <a:r>
              <a:rPr lang="en-US" sz="1200" b="0" i="0" u="none" strike="noStrike" kern="1200" baseline="-25000" dirty="0" smtClean="0">
                <a:solidFill>
                  <a:schemeClr val="tx1"/>
                </a:solidFill>
                <a:latin typeface="+mn-lt"/>
                <a:ea typeface="+mn-ea"/>
                <a:cs typeface="+mn-cs"/>
              </a:rPr>
              <a:t>4</a:t>
            </a:r>
            <a:r>
              <a:rPr lang="en-US" sz="1200" b="0" i="0" u="none" strike="noStrike" kern="1200" baseline="0" dirty="0" smtClean="0">
                <a:solidFill>
                  <a:schemeClr val="tx1"/>
                </a:solidFill>
                <a:latin typeface="+mn-lt"/>
                <a:ea typeface="+mn-ea"/>
                <a:cs typeface="+mn-cs"/>
              </a:rPr>
              <a:t>) to form an intact VJ region. The intervening DNA is released in a circular form. Because the V and J regions are selected at random and the joint between them is not always in exactly the same place, many VJ combinations can be generated by this process.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2516699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35.19 Light-chain expression. </a:t>
            </a:r>
            <a:r>
              <a:rPr lang="en-US" sz="1200" b="0" i="0" u="none" strike="noStrike" kern="1200" baseline="0" dirty="0" smtClean="0">
                <a:solidFill>
                  <a:schemeClr val="tx1"/>
                </a:solidFill>
                <a:latin typeface="+mn-lt"/>
                <a:ea typeface="+mn-ea"/>
                <a:cs typeface="+mn-cs"/>
              </a:rPr>
              <a:t>The light-chain protein is expressed by the transcription of the rearranged gene to produce a pre-RNA molecule with the VJ and C regions separated. RNA splicing removes the intervening sequences to produce an mRNA molecule with the VJ and C regions linked. Translation of the mRNA and processing of the initial protein product produce the light chain.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4272916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35.20 V(D)J recombination. </a:t>
            </a:r>
            <a:r>
              <a:rPr lang="en-US" sz="1200" b="0" i="0" u="none" strike="noStrike" kern="1200" baseline="0" dirty="0" smtClean="0">
                <a:solidFill>
                  <a:schemeClr val="tx1"/>
                </a:solidFill>
                <a:latin typeface="+mn-lt"/>
                <a:ea typeface="+mn-ea"/>
                <a:cs typeface="+mn-cs"/>
              </a:rPr>
              <a:t>The heavy-chain locus includes an array of 51 V segments, 27 D segments, and 6 J segments. Gene rearrangement begins with D–J joining, followed by further rearrangement to link the V segment to the DJ segment.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2001692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35.21 B-cell receptor. </a:t>
            </a:r>
            <a:r>
              <a:rPr lang="en-US" sz="1200" b="0" i="0" u="none" strike="noStrike" kern="1200" baseline="0" dirty="0" smtClean="0">
                <a:solidFill>
                  <a:schemeClr val="tx1"/>
                </a:solidFill>
                <a:latin typeface="+mn-lt"/>
                <a:ea typeface="+mn-ea"/>
                <a:cs typeface="+mn-cs"/>
              </a:rPr>
              <a:t>This complex consists of a membrane-bound </a:t>
            </a:r>
            <a:r>
              <a:rPr lang="en-US" sz="1200" b="0" i="0" u="none" strike="noStrike" kern="1200" baseline="0" dirty="0" err="1" smtClean="0">
                <a:solidFill>
                  <a:schemeClr val="tx1"/>
                </a:solidFill>
                <a:latin typeface="+mn-lt"/>
                <a:ea typeface="+mn-ea"/>
                <a:cs typeface="+mn-cs"/>
              </a:rPr>
              <a:t>IgM</a:t>
            </a:r>
            <a:r>
              <a:rPr lang="en-US" sz="1200" b="0" i="0" u="none" strike="noStrike" kern="1200" baseline="0" dirty="0" smtClean="0">
                <a:solidFill>
                  <a:schemeClr val="tx1"/>
                </a:solidFill>
                <a:latin typeface="+mn-lt"/>
                <a:ea typeface="+mn-ea"/>
                <a:cs typeface="+mn-cs"/>
              </a:rPr>
              <a:t> molecule </a:t>
            </a:r>
            <a:r>
              <a:rPr lang="en-US" sz="1200" b="0" i="0" u="none" strike="noStrike" kern="1200" baseline="0" dirty="0" err="1" smtClean="0">
                <a:solidFill>
                  <a:schemeClr val="tx1"/>
                </a:solidFill>
                <a:latin typeface="+mn-lt"/>
                <a:ea typeface="+mn-ea"/>
                <a:cs typeface="+mn-cs"/>
              </a:rPr>
              <a:t>noncovalently</a:t>
            </a:r>
            <a:r>
              <a:rPr lang="en-US" sz="1200" b="0" i="0" u="none" strike="noStrike" kern="1200" baseline="0" dirty="0" smtClean="0">
                <a:solidFill>
                  <a:schemeClr val="tx1"/>
                </a:solidFill>
                <a:latin typeface="+mn-lt"/>
                <a:ea typeface="+mn-ea"/>
                <a:cs typeface="+mn-cs"/>
              </a:rPr>
              <a:t> bound to two </a:t>
            </a:r>
            <a:r>
              <a:rPr lang="en-US" sz="1200" b="0" i="0" u="none" strike="noStrike" kern="1200" baseline="0" dirty="0" err="1" smtClean="0">
                <a:solidFill>
                  <a:schemeClr val="tx1"/>
                </a:solidFill>
                <a:latin typeface="+mn-lt"/>
                <a:ea typeface="+mn-ea"/>
                <a:cs typeface="+mn-cs"/>
              </a:rPr>
              <a:t>Ig</a:t>
            </a:r>
            <a:r>
              <a:rPr lang="en-US" sz="1200" b="0" i="0" u="none" strike="noStrike" kern="1200" baseline="0" dirty="0" smtClean="0">
                <a:solidFill>
                  <a:schemeClr val="tx1"/>
                </a:solidFill>
                <a:latin typeface="+mn-lt"/>
                <a:ea typeface="+mn-ea"/>
                <a:cs typeface="+mn-cs"/>
              </a:rPr>
              <a:t>-α–</a:t>
            </a:r>
            <a:r>
              <a:rPr lang="en-US" sz="1200" b="0" i="0" u="none" strike="noStrike" kern="1200" baseline="0" dirty="0" err="1" smtClean="0">
                <a:solidFill>
                  <a:schemeClr val="tx1"/>
                </a:solidFill>
                <a:latin typeface="+mn-lt"/>
                <a:ea typeface="+mn-ea"/>
                <a:cs typeface="+mn-cs"/>
              </a:rPr>
              <a:t>Ig</a:t>
            </a:r>
            <a:r>
              <a:rPr lang="en-US" sz="1200" b="0" i="0" u="none" strike="noStrike" kern="1200" baseline="0" dirty="0" smtClean="0">
                <a:solidFill>
                  <a:schemeClr val="tx1"/>
                </a:solidFill>
                <a:latin typeface="+mn-lt"/>
                <a:ea typeface="+mn-ea"/>
                <a:cs typeface="+mn-cs"/>
              </a:rPr>
              <a:t>-β heterodimers. The intracellular domains of each of the </a:t>
            </a:r>
            <a:r>
              <a:rPr lang="en-US" sz="1200" b="0" i="0" u="none" strike="noStrike" kern="1200" baseline="0" dirty="0" err="1" smtClean="0">
                <a:solidFill>
                  <a:schemeClr val="tx1"/>
                </a:solidFill>
                <a:latin typeface="+mn-lt"/>
                <a:ea typeface="+mn-ea"/>
                <a:cs typeface="+mn-cs"/>
              </a:rPr>
              <a:t>Ig</a:t>
            </a:r>
            <a:r>
              <a:rPr lang="en-US" sz="1200" b="0" i="0" u="none" strike="noStrike" kern="1200" baseline="0" dirty="0" smtClean="0">
                <a:solidFill>
                  <a:schemeClr val="tx1"/>
                </a:solidFill>
                <a:latin typeface="+mn-lt"/>
                <a:ea typeface="+mn-ea"/>
                <a:cs typeface="+mn-cs"/>
              </a:rPr>
              <a:t>-α and </a:t>
            </a:r>
            <a:r>
              <a:rPr lang="en-US" sz="1200" b="0" i="0" u="none" strike="noStrike" kern="1200" baseline="0" dirty="0" err="1" smtClean="0">
                <a:solidFill>
                  <a:schemeClr val="tx1"/>
                </a:solidFill>
                <a:latin typeface="+mn-lt"/>
                <a:ea typeface="+mn-ea"/>
                <a:cs typeface="+mn-cs"/>
              </a:rPr>
              <a:t>Ig</a:t>
            </a:r>
            <a:r>
              <a:rPr lang="en-US" sz="1200" b="0" i="0" u="none" strike="noStrike" kern="1200" baseline="0" dirty="0" smtClean="0">
                <a:solidFill>
                  <a:schemeClr val="tx1"/>
                </a:solidFill>
                <a:latin typeface="+mn-lt"/>
                <a:ea typeface="+mn-ea"/>
                <a:cs typeface="+mn-cs"/>
              </a:rPr>
              <a:t>-β chains include an </a:t>
            </a:r>
            <a:r>
              <a:rPr lang="en-US" sz="1200" b="0" i="0" u="none" strike="noStrike" kern="1200" baseline="0" dirty="0" err="1" smtClean="0">
                <a:solidFill>
                  <a:schemeClr val="tx1"/>
                </a:solidFill>
                <a:latin typeface="+mn-lt"/>
                <a:ea typeface="+mn-ea"/>
                <a:cs typeface="+mn-cs"/>
              </a:rPr>
              <a:t>immunoreceptor</a:t>
            </a:r>
            <a:r>
              <a:rPr lang="en-US" sz="1200" b="0" i="0" u="none" strike="noStrike" kern="1200" baseline="0" dirty="0" smtClean="0">
                <a:solidFill>
                  <a:schemeClr val="tx1"/>
                </a:solidFill>
                <a:latin typeface="+mn-lt"/>
                <a:ea typeface="+mn-ea"/>
                <a:cs typeface="+mn-cs"/>
              </a:rPr>
              <a:t> tyrosine-based activation motif (ITAM).</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3033058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35.22 B-cell activation. </a:t>
            </a:r>
            <a:r>
              <a:rPr lang="en-US" sz="1200" b="0" i="0" u="none" strike="noStrike" kern="1200" baseline="0" dirty="0" smtClean="0">
                <a:solidFill>
                  <a:schemeClr val="tx1"/>
                </a:solidFill>
                <a:latin typeface="+mn-lt"/>
                <a:ea typeface="+mn-ea"/>
                <a:cs typeface="+mn-cs"/>
              </a:rPr>
              <a:t>The binding of a multivalent antigen such as a bacterial or viral surface links membrane-bound </a:t>
            </a:r>
            <a:r>
              <a:rPr lang="en-US" sz="1200" b="0" i="0" u="none" strike="noStrike" kern="1200" baseline="0" dirty="0" err="1" smtClean="0">
                <a:solidFill>
                  <a:schemeClr val="tx1"/>
                </a:solidFill>
                <a:latin typeface="+mn-lt"/>
                <a:ea typeface="+mn-ea"/>
                <a:cs typeface="+mn-cs"/>
              </a:rPr>
              <a:t>IgM</a:t>
            </a:r>
            <a:r>
              <a:rPr lang="en-US" sz="1200" b="0" i="0" u="none" strike="noStrike" kern="1200" baseline="0" dirty="0" smtClean="0">
                <a:solidFill>
                  <a:schemeClr val="tx1"/>
                </a:solidFill>
                <a:latin typeface="+mn-lt"/>
                <a:ea typeface="+mn-ea"/>
                <a:cs typeface="+mn-cs"/>
              </a:rPr>
              <a:t> molecules. This </a:t>
            </a:r>
            <a:r>
              <a:rPr lang="en-US" sz="1200" b="0" i="0" u="none" strike="noStrike" kern="1200" baseline="0" dirty="0" err="1" smtClean="0">
                <a:solidFill>
                  <a:schemeClr val="tx1"/>
                </a:solidFill>
                <a:latin typeface="+mn-lt"/>
                <a:ea typeface="+mn-ea"/>
                <a:cs typeface="+mn-cs"/>
              </a:rPr>
              <a:t>oligomerization</a:t>
            </a:r>
            <a:r>
              <a:rPr lang="en-US" sz="1200" b="0" i="0" u="none" strike="noStrike" kern="1200" baseline="0" dirty="0" smtClean="0">
                <a:solidFill>
                  <a:schemeClr val="tx1"/>
                </a:solidFill>
                <a:latin typeface="+mn-lt"/>
                <a:ea typeface="+mn-ea"/>
                <a:cs typeface="+mn-cs"/>
              </a:rPr>
              <a:t> triggers the phosphorylation of tyrosine residues in the ITAM sequences by protein tyrosine kinases such as Lyn. After phosphorylation, the ITAMs serve as docking sites for </a:t>
            </a:r>
            <a:r>
              <a:rPr lang="en-US" sz="1200" b="0" i="0" u="none" strike="noStrike" kern="1200" baseline="0" dirty="0" err="1" smtClean="0">
                <a:solidFill>
                  <a:schemeClr val="tx1"/>
                </a:solidFill>
                <a:latin typeface="+mn-lt"/>
                <a:ea typeface="+mn-ea"/>
                <a:cs typeface="+mn-cs"/>
              </a:rPr>
              <a:t>Syk</a:t>
            </a:r>
            <a:r>
              <a:rPr lang="en-US" sz="1200" b="0" i="0" u="none" strike="noStrike" kern="1200" baseline="0" dirty="0" smtClean="0">
                <a:solidFill>
                  <a:schemeClr val="tx1"/>
                </a:solidFill>
                <a:latin typeface="+mn-lt"/>
                <a:ea typeface="+mn-ea"/>
                <a:cs typeface="+mn-cs"/>
              </a:rPr>
              <a:t>, a protein kinase that phosphorylates a number of targets, including transcription factors.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1216325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35.23 Class switching. </a:t>
            </a:r>
            <a:r>
              <a:rPr lang="en-US" sz="1200" b="0" i="0" u="none" strike="noStrike" kern="1200" baseline="0" dirty="0" smtClean="0">
                <a:solidFill>
                  <a:schemeClr val="tx1"/>
                </a:solidFill>
                <a:latin typeface="+mn-lt"/>
                <a:ea typeface="+mn-ea"/>
                <a:cs typeface="+mn-cs"/>
              </a:rPr>
              <a:t>Further rearrangement of the heavy-chain locus results in the generation of genes for antibody classes other than </a:t>
            </a:r>
            <a:r>
              <a:rPr lang="en-US" sz="1200" b="0" i="0" u="none" strike="noStrike" kern="1200" baseline="0" dirty="0" err="1" smtClean="0">
                <a:solidFill>
                  <a:schemeClr val="tx1"/>
                </a:solidFill>
                <a:latin typeface="+mn-lt"/>
                <a:ea typeface="+mn-ea"/>
                <a:cs typeface="+mn-cs"/>
              </a:rPr>
              <a:t>IgM</a:t>
            </a:r>
            <a:r>
              <a:rPr lang="en-US" sz="1200" b="0" i="0" u="none" strike="noStrike" kern="1200" baseline="0" dirty="0" smtClean="0">
                <a:solidFill>
                  <a:schemeClr val="tx1"/>
                </a:solidFill>
                <a:latin typeface="+mn-lt"/>
                <a:ea typeface="+mn-ea"/>
                <a:cs typeface="+mn-cs"/>
              </a:rPr>
              <a:t>. In the case shown, rearrangement places the VDJ region next to the Cγ1 region, resulting in the production of IgG1. Note that no further rearrangement of the VDJ region takes place, and so the specificity of the antibody is not affected.</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114451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a:t>
            </a:fld>
            <a:endParaRPr lang="en-US" dirty="0"/>
          </a:p>
        </p:txBody>
      </p:sp>
    </p:spTree>
    <p:extLst>
      <p:ext uri="{BB962C8B-B14F-4D97-AF65-F5344CB8AC3E}">
        <p14:creationId xmlns:p14="http://schemas.microsoft.com/office/powerpoint/2010/main" val="2127810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35.24 Intracellular pathogen. </a:t>
            </a:r>
            <a:r>
              <a:rPr lang="en-US" sz="1200" b="0" i="0" u="none" strike="noStrike" kern="1200" baseline="0" dirty="0" smtClean="0">
                <a:solidFill>
                  <a:schemeClr val="tx1"/>
                </a:solidFill>
                <a:latin typeface="+mn-lt"/>
                <a:ea typeface="+mn-ea"/>
                <a:cs typeface="+mn-cs"/>
              </a:rPr>
              <a:t>An electron micrograph showing mycobacteria (arrows) inside an infected macrophage. [Courtesy of Dr. Stanley </a:t>
            </a:r>
            <a:r>
              <a:rPr lang="en-US" sz="1200" b="0" i="0" u="none" strike="noStrike" kern="1200" baseline="0" dirty="0" err="1" smtClean="0">
                <a:solidFill>
                  <a:schemeClr val="tx1"/>
                </a:solidFill>
                <a:latin typeface="+mn-lt"/>
                <a:ea typeface="+mn-ea"/>
                <a:cs typeface="+mn-cs"/>
              </a:rPr>
              <a:t>Falkow</a:t>
            </a:r>
            <a:r>
              <a:rPr lang="en-US" sz="1200" b="0" i="0" u="none" strike="noStrike" kern="1200" baseline="0" dirty="0" smtClean="0">
                <a:solidFill>
                  <a:schemeClr val="tx1"/>
                </a:solidFill>
                <a:latin typeface="+mn-lt"/>
                <a:ea typeface="+mn-ea"/>
                <a:cs typeface="+mn-cs"/>
              </a:rPr>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1191857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35.25 Presentation of peptides from cytoplasmic proteins.</a:t>
            </a:r>
            <a:r>
              <a:rPr lang="en-US" sz="1200" b="0" i="0" u="none" strike="noStrike" kern="1200" baseline="0" dirty="0" smtClean="0">
                <a:solidFill>
                  <a:schemeClr val="tx1"/>
                </a:solidFill>
                <a:latin typeface="+mn-lt"/>
                <a:ea typeface="+mn-ea"/>
                <a:cs typeface="+mn-cs"/>
              </a:rPr>
              <a:t> Class I MHC proteins on the surfaces of most cells display peptides that are derived from cytoplasmic proteins by proteolysis.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727559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35.26 Class I MHC protein. </a:t>
            </a:r>
            <a:r>
              <a:rPr lang="en-US" sz="1200" b="0" i="0" u="none" strike="noStrike" kern="1200" baseline="0" dirty="0" smtClean="0">
                <a:solidFill>
                  <a:schemeClr val="tx1"/>
                </a:solidFill>
                <a:latin typeface="+mn-lt"/>
                <a:ea typeface="+mn-ea"/>
                <a:cs typeface="+mn-cs"/>
              </a:rPr>
              <a:t>A protein of this class consists of two chains.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α chain begins with two domains (α</a:t>
            </a:r>
            <a:r>
              <a:rPr lang="en-US" sz="1200" b="0" i="0" u="none" strike="noStrike" kern="1200" baseline="-25000" dirty="0" smtClean="0">
                <a:solidFill>
                  <a:schemeClr val="tx1"/>
                </a:solidFill>
                <a:latin typeface="+mn-lt"/>
                <a:ea typeface="+mn-ea"/>
                <a:cs typeface="+mn-cs"/>
              </a:rPr>
              <a:t>1</a:t>
            </a:r>
            <a:r>
              <a:rPr lang="en-US" sz="1200" b="0" i="0" u="none" strike="noStrike" kern="1200" baseline="0" dirty="0" smtClean="0">
                <a:solidFill>
                  <a:schemeClr val="tx1"/>
                </a:solidFill>
                <a:latin typeface="+mn-lt"/>
                <a:ea typeface="+mn-ea"/>
                <a:cs typeface="+mn-cs"/>
              </a:rPr>
              <a:t>, α</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that include α helices and continues with an immunoglobulin domain (α</a:t>
            </a:r>
            <a:r>
              <a:rPr lang="en-US" sz="1200" b="0" i="0" u="none" strike="noStrike" kern="1200" baseline="-25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a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domain, and a cytoplasmic tail. The second chain, β</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-microglobulin, adopts an immunoglobulin fold. [Drawn from 1HHK.pdb.]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1264698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35.27 Class I MHC peptide-binding site. </a:t>
            </a:r>
            <a:r>
              <a:rPr lang="en-US" sz="1200" b="0" i="0" u="none" strike="noStrike" kern="1200" baseline="0" dirty="0" smtClean="0">
                <a:solidFill>
                  <a:schemeClr val="tx1"/>
                </a:solidFill>
                <a:latin typeface="+mn-lt"/>
                <a:ea typeface="+mn-ea"/>
                <a:cs typeface="+mn-cs"/>
              </a:rPr>
              <a:t>The α</a:t>
            </a:r>
            <a:r>
              <a:rPr lang="en-US" sz="1200" b="0" i="0" u="none" strike="noStrike" kern="1200" baseline="-25000" dirty="0" smtClean="0">
                <a:solidFill>
                  <a:schemeClr val="tx1"/>
                </a:solidFill>
                <a:latin typeface="+mn-lt"/>
                <a:ea typeface="+mn-ea"/>
                <a:cs typeface="+mn-cs"/>
              </a:rPr>
              <a:t>1 </a:t>
            </a:r>
            <a:r>
              <a:rPr lang="en-US" sz="1200" b="0" i="0" u="none" strike="noStrike" kern="1200" baseline="0" dirty="0" smtClean="0">
                <a:solidFill>
                  <a:schemeClr val="tx1"/>
                </a:solidFill>
                <a:latin typeface="+mn-lt"/>
                <a:ea typeface="+mn-ea"/>
                <a:cs typeface="+mn-cs"/>
              </a:rPr>
              <a:t>and α</a:t>
            </a:r>
            <a:r>
              <a:rPr lang="en-US" sz="1200" b="0" i="0" u="none" strike="noStrike" kern="1200" baseline="-2500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domains come together to form a groove in which peptides are displayed.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that the peptide is surrounded on three sides by a β sheet and two α helices, but it is accessible from the top of the structure. [Drawn from 1HHK.pdb.]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154822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35.28 Anchor residues. </a:t>
            </a:r>
            <a:r>
              <a:rPr lang="en-US" sz="1200" b="0" i="0" u="none" strike="noStrike" kern="1200" baseline="0" dirty="0" smtClean="0">
                <a:solidFill>
                  <a:schemeClr val="tx1"/>
                </a:solidFill>
                <a:latin typeface="+mn-lt"/>
                <a:ea typeface="+mn-ea"/>
                <a:cs typeface="+mn-cs"/>
              </a:rPr>
              <a:t>(A) The amino acid sequences of three peptides that bind to the class I MHC protein HLA-A2 are shown. Each of these peptides has </a:t>
            </a:r>
            <a:r>
              <a:rPr lang="en-US" sz="1200" b="0" i="0" u="none" strike="noStrike" kern="1200" baseline="0" dirty="0" err="1" smtClean="0">
                <a:solidFill>
                  <a:schemeClr val="tx1"/>
                </a:solidFill>
                <a:latin typeface="+mn-lt"/>
                <a:ea typeface="+mn-ea"/>
                <a:cs typeface="+mn-cs"/>
              </a:rPr>
              <a:t>leucine</a:t>
            </a:r>
            <a:r>
              <a:rPr lang="en-US" sz="1200" b="0" i="0" u="none" strike="noStrike" kern="1200" baseline="0" dirty="0" smtClean="0">
                <a:solidFill>
                  <a:schemeClr val="tx1"/>
                </a:solidFill>
                <a:latin typeface="+mn-lt"/>
                <a:ea typeface="+mn-ea"/>
                <a:cs typeface="+mn-cs"/>
              </a:rPr>
              <a:t> in the second position and </a:t>
            </a:r>
            <a:r>
              <a:rPr lang="en-US" sz="1200" b="0" i="0" u="none" strike="noStrike" kern="1200" baseline="0" dirty="0" err="1" smtClean="0">
                <a:solidFill>
                  <a:schemeClr val="tx1"/>
                </a:solidFill>
                <a:latin typeface="+mn-lt"/>
                <a:ea typeface="+mn-ea"/>
                <a:cs typeface="+mn-cs"/>
              </a:rPr>
              <a:t>valine</a:t>
            </a:r>
            <a:r>
              <a:rPr lang="en-US" sz="1200" b="0" i="0" u="none" strike="noStrike" kern="1200" baseline="0" dirty="0" smtClean="0">
                <a:solidFill>
                  <a:schemeClr val="tx1"/>
                </a:solidFill>
                <a:latin typeface="+mn-lt"/>
                <a:ea typeface="+mn-ea"/>
                <a:cs typeface="+mn-cs"/>
              </a:rPr>
              <a:t> in the carboxyl-terminal position. (B) Comparison of the structures of these peptides reveals that the amino and carboxyl termini, as well as the side chains of the </a:t>
            </a:r>
            <a:r>
              <a:rPr lang="en-US" sz="1200" b="0" i="0" u="none" strike="noStrike" kern="1200" baseline="0" dirty="0" err="1" smtClean="0">
                <a:solidFill>
                  <a:schemeClr val="tx1"/>
                </a:solidFill>
                <a:latin typeface="+mn-lt"/>
                <a:ea typeface="+mn-ea"/>
                <a:cs typeface="+mn-cs"/>
              </a:rPr>
              <a:t>leucine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valine</a:t>
            </a:r>
            <a:r>
              <a:rPr lang="en-US" sz="1200" b="0" i="0" u="none" strike="noStrike" kern="1200" baseline="0" dirty="0" smtClean="0">
                <a:solidFill>
                  <a:schemeClr val="tx1"/>
                </a:solidFill>
                <a:latin typeface="+mn-lt"/>
                <a:ea typeface="+mn-ea"/>
                <a:cs typeface="+mn-cs"/>
              </a:rPr>
              <a:t> residues, are in essentially the same positions in each peptide, whereas the remainder of the structures are quite different.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952223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35.29 T-cell receptor. </a:t>
            </a:r>
            <a:r>
              <a:rPr lang="en-US" sz="1200" b="0" i="0" u="none" strike="noStrike" kern="1200" baseline="0" dirty="0" smtClean="0">
                <a:solidFill>
                  <a:schemeClr val="tx1"/>
                </a:solidFill>
                <a:latin typeface="+mn-lt"/>
                <a:ea typeface="+mn-ea"/>
                <a:cs typeface="+mn-cs"/>
              </a:rPr>
              <a:t>This protein consists of an α chain and a β chain, linked by a disulfide bond.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each chain consists of two immunoglobulin domains on the cell surface, a membrane-spanning domain, and a short cytoplasmic tail. [Drawn from 1BD2.pdb.]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781977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35.30 T-cell receptor–class I MHC complex. </a:t>
            </a:r>
            <a:r>
              <a:rPr lang="en-US" sz="1200" b="0" i="0" u="none" strike="noStrike" kern="1200" baseline="0" dirty="0" smtClean="0">
                <a:solidFill>
                  <a:schemeClr val="tx1"/>
                </a:solidFill>
                <a:latin typeface="+mn-lt"/>
                <a:ea typeface="+mn-ea"/>
                <a:cs typeface="+mn-cs"/>
              </a:rPr>
              <a:t>The T-cell receptor binds to a class I MHC protein containing a bound peptide (red).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T-cell receptor contacts both the MHC protein and the peptide. [Drawn from 1BD2.pdb.]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1395255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35.31 The </a:t>
            </a:r>
            <a:r>
              <a:rPr lang="en-US" sz="1200" b="1" i="0" u="none" strike="noStrike" kern="1200" baseline="0" dirty="0" err="1" smtClean="0">
                <a:solidFill>
                  <a:schemeClr val="tx1"/>
                </a:solidFill>
                <a:latin typeface="+mn-lt"/>
                <a:ea typeface="+mn-ea"/>
                <a:cs typeface="+mn-cs"/>
              </a:rPr>
              <a:t>coreceptor</a:t>
            </a:r>
            <a:r>
              <a:rPr lang="en-US" sz="1200" b="1" i="0" u="none" strike="noStrike" kern="1200" baseline="0" dirty="0" smtClean="0">
                <a:solidFill>
                  <a:schemeClr val="tx1"/>
                </a:solidFill>
                <a:latin typeface="+mn-lt"/>
                <a:ea typeface="+mn-ea"/>
                <a:cs typeface="+mn-cs"/>
              </a:rPr>
              <a:t> CD8. </a:t>
            </a:r>
            <a:r>
              <a:rPr lang="en-US" sz="1200" b="0" i="0" u="none" strike="noStrike" kern="1200" baseline="0" dirty="0" smtClean="0">
                <a:solidFill>
                  <a:schemeClr val="tx1"/>
                </a:solidFill>
                <a:latin typeface="+mn-lt"/>
                <a:ea typeface="+mn-ea"/>
                <a:cs typeface="+mn-cs"/>
              </a:rPr>
              <a:t>This </a:t>
            </a:r>
            <a:r>
              <a:rPr lang="en-US" sz="1200" b="0" i="0" u="none" strike="noStrike" kern="1200" baseline="0" dirty="0" err="1" smtClean="0">
                <a:solidFill>
                  <a:schemeClr val="tx1"/>
                </a:solidFill>
                <a:latin typeface="+mn-lt"/>
                <a:ea typeface="+mn-ea"/>
                <a:cs typeface="+mn-cs"/>
              </a:rPr>
              <a:t>dimeric</a:t>
            </a:r>
            <a:r>
              <a:rPr lang="en-US" sz="1200" b="0" i="0" u="none" strike="noStrike" kern="1200" baseline="0" dirty="0" smtClean="0">
                <a:solidFill>
                  <a:schemeClr val="tx1"/>
                </a:solidFill>
                <a:latin typeface="+mn-lt"/>
                <a:ea typeface="+mn-ea"/>
                <a:cs typeface="+mn-cs"/>
              </a:rPr>
              <a:t> protein extends from the surface of a cytotoxic T cell and binds to class I MHC molecules that are expressed on the surface of the cell that is bound to the T cell. The dashed lines represent extended polypeptide chains that link the immunoglobulin domains of CD8 to the membrane.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a:t>
            </a:r>
            <a:r>
              <a:rPr lang="en-US" sz="1200" b="0" i="0" u="none" strike="noStrike" kern="1200" baseline="0" dirty="0" err="1" smtClean="0">
                <a:solidFill>
                  <a:schemeClr val="tx1"/>
                </a:solidFill>
                <a:latin typeface="+mn-lt"/>
                <a:ea typeface="+mn-ea"/>
                <a:cs typeface="+mn-cs"/>
              </a:rPr>
              <a:t>coreceptor</a:t>
            </a:r>
            <a:r>
              <a:rPr lang="en-US" sz="1200" b="0" i="0" u="none" strike="noStrike" kern="1200" baseline="0" dirty="0" smtClean="0">
                <a:solidFill>
                  <a:schemeClr val="tx1"/>
                </a:solidFill>
                <a:latin typeface="+mn-lt"/>
                <a:ea typeface="+mn-ea"/>
                <a:cs typeface="+mn-cs"/>
              </a:rPr>
              <a:t> interacts primarily with the constant α</a:t>
            </a:r>
            <a:r>
              <a:rPr lang="en-US" sz="1200" b="0" i="0" u="none" strike="noStrike" kern="1200" baseline="-25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domain of the class I MHC domain. [Drawn from 1AKJ.pdb.]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675573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35.32 T-cell receptor complex. </a:t>
            </a:r>
            <a:r>
              <a:rPr lang="en-US" sz="1200" b="0" i="0" u="none" strike="noStrike" kern="1200" baseline="0" dirty="0" smtClean="0">
                <a:solidFill>
                  <a:schemeClr val="tx1"/>
                </a:solidFill>
                <a:latin typeface="+mn-lt"/>
                <a:ea typeface="+mn-ea"/>
                <a:cs typeface="+mn-cs"/>
              </a:rPr>
              <a:t>The T-cell receptor is associated with six CD3 molecules: a CD3-γ–CD3-ε heterodimer, a CD3-δ–CD3-ε heterodimer, and two chains of CD3-ζ. Single ITAM sequences are present in the cytoplasmic domains of CD3-γ, CD3-δ, and CD3-ε, whereas three such sequences are found in each CD3-ζ chain.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2870235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35.33 T-cell activation. </a:t>
            </a:r>
            <a:r>
              <a:rPr lang="en-US" sz="1200" b="0" i="0" u="none" strike="noStrike" kern="1200" baseline="0" dirty="0" smtClean="0">
                <a:solidFill>
                  <a:schemeClr val="tx1"/>
                </a:solidFill>
                <a:latin typeface="+mn-lt"/>
                <a:ea typeface="+mn-ea"/>
                <a:cs typeface="+mn-cs"/>
              </a:rPr>
              <a:t>The interaction between the T-cell receptor and a class I MHC–peptide complex results in the binding of CD8 to the MHC protein, the recruitment of the protein tyrosine kinase </a:t>
            </a:r>
            <a:r>
              <a:rPr lang="en-US" sz="1200" b="0" i="0" u="none" strike="noStrike" kern="1200" baseline="0" dirty="0" err="1" smtClean="0">
                <a:solidFill>
                  <a:schemeClr val="tx1"/>
                </a:solidFill>
                <a:latin typeface="+mn-lt"/>
                <a:ea typeface="+mn-ea"/>
                <a:cs typeface="+mn-cs"/>
              </a:rPr>
              <a:t>Lck</a:t>
            </a:r>
            <a:r>
              <a:rPr lang="en-US" sz="1200" b="0" i="0" u="none" strike="noStrike" kern="1200" baseline="0" dirty="0" smtClean="0">
                <a:solidFill>
                  <a:schemeClr val="tx1"/>
                </a:solidFill>
                <a:latin typeface="+mn-lt"/>
                <a:ea typeface="+mn-ea"/>
                <a:cs typeface="+mn-cs"/>
              </a:rPr>
              <a:t>, and the phosphorylation of tyrosine residues in the ITAM sequences of the CD3 chains. After phosphorylation, the ITAM regions serve as docking sites for the protein kinase ZAP-70, which phosphorylates protein targets to transmit the signal.</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18693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a:t>
            </a:fld>
            <a:endParaRPr lang="en-US" dirty="0"/>
          </a:p>
        </p:txBody>
      </p:sp>
    </p:spTree>
    <p:extLst>
      <p:ext uri="{BB962C8B-B14F-4D97-AF65-F5344CB8AC3E}">
        <p14:creationId xmlns:p14="http://schemas.microsoft.com/office/powerpoint/2010/main" val="22881922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35.34 Presentation of peptides from internalized proteins. </a:t>
            </a:r>
            <a:r>
              <a:rPr lang="en-US" sz="1200" b="0" i="0" u="none" strike="noStrike" kern="1200" baseline="0" dirty="0" smtClean="0">
                <a:solidFill>
                  <a:schemeClr val="tx1"/>
                </a:solidFill>
                <a:latin typeface="+mn-lt"/>
                <a:ea typeface="+mn-ea"/>
                <a:cs typeface="+mn-cs"/>
              </a:rPr>
              <a:t>Antigen-presenting cells bind and internalize foreign proteins and display peptides that are formed from the digestion of these proteins in class II MHC proteins.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2991237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35.35 Class II MHC protein. </a:t>
            </a:r>
            <a:r>
              <a:rPr lang="en-US" sz="1200" b="0" i="0" u="none" strike="noStrike" kern="1200" baseline="0" dirty="0" smtClean="0">
                <a:solidFill>
                  <a:schemeClr val="tx1"/>
                </a:solidFill>
                <a:latin typeface="+mn-lt"/>
                <a:ea typeface="+mn-ea"/>
                <a:cs typeface="+mn-cs"/>
              </a:rPr>
              <a:t>A class II MHC protein consists of homologous α and β chains, each of which has an amino-terminal domain that constitutes half of the peptide-binding structure, as well as a carboxyl-terminal immunoglobulin domain.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the trough-like peptide-binding site, which is similar to that in class I MHC proteins except that it is open at both ends, allowing class II MHC proteins to bind longer peptides than those bound by class I. [Drawn from 1DLH.pdb.]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1437955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35.36 </a:t>
            </a:r>
            <a:r>
              <a:rPr lang="en-US" sz="1200" b="1" i="0" u="none" strike="noStrike" kern="1200" baseline="0" dirty="0" err="1" smtClean="0">
                <a:solidFill>
                  <a:schemeClr val="tx1"/>
                </a:solidFill>
                <a:latin typeface="+mn-lt"/>
                <a:ea typeface="+mn-ea"/>
                <a:cs typeface="+mn-cs"/>
              </a:rPr>
              <a:t>Coreceptor</a:t>
            </a:r>
            <a:r>
              <a:rPr lang="en-US" sz="1200" b="1" i="0" u="none" strike="noStrike" kern="1200" baseline="0" dirty="0" smtClean="0">
                <a:solidFill>
                  <a:schemeClr val="tx1"/>
                </a:solidFill>
                <a:latin typeface="+mn-lt"/>
                <a:ea typeface="+mn-ea"/>
                <a:cs typeface="+mn-cs"/>
              </a:rPr>
              <a:t> CD4. </a:t>
            </a:r>
            <a:r>
              <a:rPr lang="en-US" sz="1200" b="0" i="0" u="none" strike="noStrike" kern="1200" baseline="0" dirty="0" smtClean="0">
                <a:solidFill>
                  <a:schemeClr val="tx1"/>
                </a:solidFill>
                <a:latin typeface="+mn-lt"/>
                <a:ea typeface="+mn-ea"/>
                <a:cs typeface="+mn-cs"/>
              </a:rPr>
              <a:t>This protein comprises four tandem immunoglobulin domains that extend from the surface of a helper T cell. [Drawn from 1WIO.pdb.]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2169809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35.37 Variations on a theme. </a:t>
            </a:r>
            <a:r>
              <a:rPr lang="en-US" sz="1200" b="0" i="0" u="none" strike="noStrike" kern="1200" baseline="0" dirty="0" smtClean="0">
                <a:solidFill>
                  <a:schemeClr val="tx1"/>
                </a:solidFill>
                <a:latin typeface="+mn-lt"/>
                <a:ea typeface="+mn-ea"/>
                <a:cs typeface="+mn-cs"/>
              </a:rPr>
              <a:t>(A) Cytotoxic T cells recognize foreign peptides presented in class I MHC proteins with the aid of the </a:t>
            </a:r>
            <a:r>
              <a:rPr lang="en-US" sz="1200" b="0" i="0" u="none" strike="noStrike" kern="1200" baseline="0" dirty="0" err="1" smtClean="0">
                <a:solidFill>
                  <a:schemeClr val="tx1"/>
                </a:solidFill>
                <a:latin typeface="+mn-lt"/>
                <a:ea typeface="+mn-ea"/>
                <a:cs typeface="+mn-cs"/>
              </a:rPr>
              <a:t>coreceptor</a:t>
            </a:r>
            <a:r>
              <a:rPr lang="en-US" sz="1200" b="0" i="0" u="none" strike="noStrike" kern="1200" baseline="0" dirty="0" smtClean="0">
                <a:solidFill>
                  <a:schemeClr val="tx1"/>
                </a:solidFill>
                <a:latin typeface="+mn-lt"/>
                <a:ea typeface="+mn-ea"/>
                <a:cs typeface="+mn-cs"/>
              </a:rPr>
              <a:t> CD8. (B) Helper T cells recognize peptides presented in class II MHC proteins by specialized antigen-presenting cells with the aid of the </a:t>
            </a:r>
            <a:r>
              <a:rPr lang="en-US" sz="1200" b="0" i="0" u="none" strike="noStrike" kern="1200" baseline="0" dirty="0" err="1" smtClean="0">
                <a:solidFill>
                  <a:schemeClr val="tx1"/>
                </a:solidFill>
                <a:latin typeface="+mn-lt"/>
                <a:ea typeface="+mn-ea"/>
                <a:cs typeface="+mn-cs"/>
              </a:rPr>
              <a:t>coreceptor</a:t>
            </a:r>
            <a:r>
              <a:rPr lang="en-US" sz="1200" b="0" i="0" u="none" strike="noStrike" kern="1200" baseline="0" dirty="0" smtClean="0">
                <a:solidFill>
                  <a:schemeClr val="tx1"/>
                </a:solidFill>
                <a:latin typeface="+mn-lt"/>
                <a:ea typeface="+mn-ea"/>
                <a:cs typeface="+mn-cs"/>
              </a:rPr>
              <a:t> CD4.</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66</a:t>
            </a:fld>
            <a:endParaRPr lang="en-US" dirty="0"/>
          </a:p>
        </p:txBody>
      </p:sp>
    </p:spTree>
    <p:extLst>
      <p:ext uri="{BB962C8B-B14F-4D97-AF65-F5344CB8AC3E}">
        <p14:creationId xmlns:p14="http://schemas.microsoft.com/office/powerpoint/2010/main" val="3782236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35.38 Helper-T-cell action. </a:t>
            </a:r>
            <a:r>
              <a:rPr lang="en-US" sz="1200" b="0" i="0" u="none" strike="noStrike" kern="1200" baseline="0" dirty="0" smtClean="0">
                <a:solidFill>
                  <a:schemeClr val="tx1"/>
                </a:solidFill>
                <a:latin typeface="+mn-lt"/>
                <a:ea typeface="+mn-ea"/>
                <a:cs typeface="+mn-cs"/>
              </a:rPr>
              <a:t>The engagement of the T-cell receptor in helper T cells results in the secretion of cytokines. These cytokines bind to cytokine receptors expressed on the surface of the antigen-presenting cell, stimulating cell growth, differentiation, and, in regard to a B cell, antibody secretion.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67</a:t>
            </a:fld>
            <a:endParaRPr lang="en-US" dirty="0"/>
          </a:p>
        </p:txBody>
      </p:sp>
    </p:spTree>
    <p:extLst>
      <p:ext uri="{BB962C8B-B14F-4D97-AF65-F5344CB8AC3E}">
        <p14:creationId xmlns:p14="http://schemas.microsoft.com/office/powerpoint/2010/main" val="640041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35.39 Polymorphism in class I MHC proteins.</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positions of sites with a high degree of polymorphism in the human population are displayed as red spheres on the structure of the amino-terminal part of a class I MHC protein. [Drawn from 1HHK.pdb.]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69</a:t>
            </a:fld>
            <a:endParaRPr lang="en-US" dirty="0"/>
          </a:p>
        </p:txBody>
      </p:sp>
    </p:spTree>
    <p:extLst>
      <p:ext uri="{BB962C8B-B14F-4D97-AF65-F5344CB8AC3E}">
        <p14:creationId xmlns:p14="http://schemas.microsoft.com/office/powerpoint/2010/main" val="1180700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35.40 Human immunodeficiency virus. </a:t>
            </a:r>
            <a:r>
              <a:rPr lang="en-US" sz="1200" b="0" i="0" u="none" strike="noStrike" kern="1200" baseline="0" dirty="0" smtClean="0">
                <a:solidFill>
                  <a:schemeClr val="tx1"/>
                </a:solidFill>
                <a:latin typeface="+mn-lt"/>
                <a:ea typeface="+mn-ea"/>
                <a:cs typeface="+mn-cs"/>
              </a:rPr>
              <a:t>A schematic representation of HIV reveals its proteins and nucleic acid components. [Information from G. B. </a:t>
            </a:r>
            <a:r>
              <a:rPr lang="en-US" sz="1200" b="0" i="0" u="none" strike="noStrike" kern="1200" baseline="0" dirty="0" err="1" smtClean="0">
                <a:solidFill>
                  <a:schemeClr val="tx1"/>
                </a:solidFill>
                <a:latin typeface="+mn-lt"/>
                <a:ea typeface="+mn-ea"/>
                <a:cs typeface="+mn-cs"/>
              </a:rPr>
              <a:t>Karlsson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Hedestam</a:t>
            </a:r>
            <a:r>
              <a:rPr lang="en-US" sz="1200" b="0" i="0" u="none" strike="noStrike" kern="1200" baseline="0" dirty="0" smtClean="0">
                <a:solidFill>
                  <a:schemeClr val="tx1"/>
                </a:solidFill>
                <a:latin typeface="+mn-lt"/>
                <a:ea typeface="+mn-ea"/>
                <a:cs typeface="+mn-cs"/>
              </a:rPr>
              <a:t> et al., </a:t>
            </a:r>
            <a:r>
              <a:rPr lang="en-US" sz="1200" b="0" i="1" u="none" strike="noStrike" kern="1200" baseline="0" dirty="0" smtClean="0">
                <a:solidFill>
                  <a:schemeClr val="tx1"/>
                </a:solidFill>
                <a:latin typeface="+mn-lt"/>
                <a:ea typeface="+mn-ea"/>
                <a:cs typeface="+mn-cs"/>
              </a:rPr>
              <a:t>Nat. Rev. </a:t>
            </a:r>
            <a:r>
              <a:rPr lang="en-US" sz="1200" b="0" i="1" u="none" strike="noStrike" kern="1200" baseline="0" dirty="0" err="1" smtClean="0">
                <a:solidFill>
                  <a:schemeClr val="tx1"/>
                </a:solidFill>
                <a:latin typeface="+mn-lt"/>
                <a:ea typeface="+mn-ea"/>
                <a:cs typeface="+mn-cs"/>
              </a:rPr>
              <a:t>Microbiol</a:t>
            </a:r>
            <a:r>
              <a:rPr lang="en-US" sz="1200" b="0" i="0" u="none" strike="noStrike" kern="1200" baseline="0" dirty="0" smtClean="0">
                <a:solidFill>
                  <a:schemeClr val="tx1"/>
                </a:solidFill>
                <a:latin typeface="+mn-lt"/>
                <a:ea typeface="+mn-ea"/>
                <a:cs typeface="+mn-cs"/>
              </a:rPr>
              <a:t>. 6:143–155, 2008, Fig. 2a.]</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846474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35.41 HIV receptor.</a:t>
            </a:r>
            <a:r>
              <a:rPr lang="en-US" sz="1200" b="0" i="0" u="none" strike="noStrike" kern="1200" baseline="0" dirty="0" smtClean="0">
                <a:solidFill>
                  <a:schemeClr val="tx1"/>
                </a:solidFill>
                <a:latin typeface="+mn-lt"/>
                <a:ea typeface="+mn-ea"/>
                <a:cs typeface="+mn-cs"/>
              </a:rPr>
              <a:t> A complex between a modified form of the envelope glycoprotein gp120 from HIV and a peptide corresponding to the two amino-terminal domains from the helper-T-cell protein CD4 reveals how viral infection of helper T cells is initiated. [Drawn from 1GC1.pdb.]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72</a:t>
            </a:fld>
            <a:endParaRPr lang="en-US" dirty="0"/>
          </a:p>
        </p:txBody>
      </p:sp>
    </p:spTree>
    <p:extLst>
      <p:ext uri="{BB962C8B-B14F-4D97-AF65-F5344CB8AC3E}">
        <p14:creationId xmlns:p14="http://schemas.microsoft.com/office/powerpoint/2010/main" val="2890511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35.42 T cell selection.</a:t>
            </a:r>
            <a:r>
              <a:rPr lang="en-US" sz="1200" b="0" i="0" u="none" strike="noStrike" kern="1200" baseline="0" dirty="0" smtClean="0">
                <a:solidFill>
                  <a:schemeClr val="tx1"/>
                </a:solidFill>
                <a:latin typeface="+mn-lt"/>
                <a:ea typeface="+mn-ea"/>
                <a:cs typeface="+mn-cs"/>
              </a:rPr>
              <a:t> A population of </a:t>
            </a:r>
            <a:r>
              <a:rPr lang="en-US" sz="1200" b="0" i="0" u="none" strike="noStrike" kern="1200" baseline="0" dirty="0" err="1" smtClean="0">
                <a:solidFill>
                  <a:schemeClr val="tx1"/>
                </a:solidFill>
                <a:latin typeface="+mn-lt"/>
                <a:ea typeface="+mn-ea"/>
                <a:cs typeface="+mn-cs"/>
              </a:rPr>
              <a:t>thymocytes</a:t>
            </a:r>
            <a:r>
              <a:rPr lang="en-US" sz="1200" b="0" i="0" u="none" strike="noStrike" kern="1200" baseline="0" dirty="0" smtClean="0">
                <a:solidFill>
                  <a:schemeClr val="tx1"/>
                </a:solidFill>
                <a:latin typeface="+mn-lt"/>
                <a:ea typeface="+mn-ea"/>
                <a:cs typeface="+mn-cs"/>
              </a:rPr>
              <a:t> is subjected first to positive selection to remove cells that express T-cell receptors that will not bind to MHC proteins expressed by the individual organism. The surviving cells are then subjected to negative selection to remove cells that bind strongly to MHC complexes bound to self-peptides.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74</a:t>
            </a:fld>
            <a:endParaRPr lang="en-US" dirty="0"/>
          </a:p>
        </p:txBody>
      </p:sp>
    </p:spTree>
    <p:extLst>
      <p:ext uri="{BB962C8B-B14F-4D97-AF65-F5344CB8AC3E}">
        <p14:creationId xmlns:p14="http://schemas.microsoft.com/office/powerpoint/2010/main" val="4207750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35.43 Consequences of autoimmunity. </a:t>
            </a:r>
            <a:r>
              <a:rPr lang="en-US" sz="1200" b="0" i="0" u="none" strike="noStrike" kern="1200" baseline="0" dirty="0" smtClean="0">
                <a:solidFill>
                  <a:schemeClr val="tx1"/>
                </a:solidFill>
                <a:latin typeface="+mn-lt"/>
                <a:ea typeface="+mn-ea"/>
                <a:cs typeface="+mn-cs"/>
              </a:rPr>
              <a:t>Photomicrographs of an islet of Langerhans (A) in the pancreas of a normal mouse and (B) in the pancreas of a mouse with an immune response against pancreatic </a:t>
            </a:r>
            <a:r>
              <a:rPr lang="el-GR" sz="1200" b="0" i="0" u="none" strike="noStrike" kern="1200" baseline="0" dirty="0" smtClean="0">
                <a:solidFill>
                  <a:schemeClr val="tx1"/>
                </a:solidFill>
                <a:latin typeface="+mn-lt"/>
                <a:ea typeface="+mn-ea"/>
                <a:cs typeface="+mn-cs"/>
              </a:rPr>
              <a:t>β</a:t>
            </a:r>
            <a:r>
              <a:rPr lang="en-US" sz="1200" b="0" i="0" u="none" strike="noStrike" kern="1200" baseline="0" dirty="0" smtClean="0">
                <a:solidFill>
                  <a:schemeClr val="tx1"/>
                </a:solidFill>
                <a:latin typeface="+mn-lt"/>
                <a:ea typeface="+mn-ea"/>
                <a:cs typeface="+mn-cs"/>
              </a:rPr>
              <a:t> cells, which results in a disease resembling insulin-dependent diabetes mellitus in human beings.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relatively pale cellular area in the center of part A is populated with the dark nuclei of inflammatory cells in part B. [From M. A. Atkinson and N. K. </a:t>
            </a:r>
            <a:r>
              <a:rPr lang="en-US" sz="1200" b="0" i="0" u="none" strike="noStrike" kern="1200" baseline="0" dirty="0" err="1" smtClean="0">
                <a:solidFill>
                  <a:schemeClr val="tx1"/>
                </a:solidFill>
                <a:latin typeface="+mn-lt"/>
                <a:ea typeface="+mn-ea"/>
                <a:cs typeface="+mn-cs"/>
              </a:rPr>
              <a:t>Maclaren</a:t>
            </a:r>
            <a:r>
              <a:rPr lang="en-US" sz="1200" b="0" i="0" u="none" strike="noStrike" kern="1200" baseline="0" dirty="0" smtClean="0">
                <a:solidFill>
                  <a:schemeClr val="tx1"/>
                </a:solidFill>
                <a:latin typeface="+mn-lt"/>
                <a:ea typeface="+mn-ea"/>
                <a:cs typeface="+mn-cs"/>
              </a:rPr>
              <a:t>. What causes diabetes? </a:t>
            </a:r>
            <a:r>
              <a:rPr lang="en-US" sz="1200" b="0" i="1" u="none" strike="noStrike" kern="1200" baseline="0" dirty="0" smtClean="0">
                <a:solidFill>
                  <a:schemeClr val="tx1"/>
                </a:solidFill>
                <a:latin typeface="+mn-lt"/>
                <a:ea typeface="+mn-ea"/>
                <a:cs typeface="+mn-cs"/>
              </a:rPr>
              <a:t>Scientific American</a:t>
            </a:r>
            <a:r>
              <a:rPr lang="en-US" sz="1200" b="0" i="0" u="none" strike="noStrike" kern="1200" baseline="0" dirty="0" smtClean="0">
                <a:solidFill>
                  <a:schemeClr val="tx1"/>
                </a:solidFill>
                <a:latin typeface="+mn-lt"/>
                <a:ea typeface="+mn-ea"/>
                <a:cs typeface="+mn-cs"/>
              </a:rPr>
              <a:t>, 1990. Courtesy Mark Atkinson.]</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76</a:t>
            </a:fld>
            <a:endParaRPr lang="en-US" dirty="0"/>
          </a:p>
        </p:txBody>
      </p:sp>
    </p:spTree>
    <p:extLst>
      <p:ext uri="{BB962C8B-B14F-4D97-AF65-F5344CB8AC3E}">
        <p14:creationId xmlns:p14="http://schemas.microsoft.com/office/powerpoint/2010/main" val="271942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35.1 Toll-like receptor. </a:t>
            </a:r>
            <a:r>
              <a:rPr lang="en-US" sz="1200" b="0" i="0" u="none" strike="noStrike" kern="1200" baseline="0" dirty="0" smtClean="0">
                <a:solidFill>
                  <a:schemeClr val="tx1"/>
                </a:solidFill>
                <a:latin typeface="+mn-lt"/>
                <a:ea typeface="+mn-ea"/>
                <a:cs typeface="+mn-cs"/>
              </a:rPr>
              <a:t>Each receptor is made up of a set of 18 or more </a:t>
            </a:r>
            <a:r>
              <a:rPr lang="en-US" sz="1200" b="0" i="0" u="none" strike="noStrike" kern="1200" baseline="0" dirty="0" err="1" smtClean="0">
                <a:solidFill>
                  <a:schemeClr val="tx1"/>
                </a:solidFill>
                <a:latin typeface="+mn-lt"/>
                <a:ea typeface="+mn-ea"/>
                <a:cs typeface="+mn-cs"/>
              </a:rPr>
              <a:t>leucine</a:t>
            </a:r>
            <a:r>
              <a:rPr lang="en-US" sz="1200" b="0" i="0" u="none" strike="noStrike" kern="1200" baseline="0" dirty="0" smtClean="0">
                <a:solidFill>
                  <a:schemeClr val="tx1"/>
                </a:solidFill>
                <a:latin typeface="+mn-lt"/>
                <a:ea typeface="+mn-ea"/>
                <a:cs typeface="+mn-cs"/>
              </a:rPr>
              <a:t>-rich repeat sequences, followed by a cysteine-rich domain, a single </a:t>
            </a:r>
            <a:r>
              <a:rPr lang="en-US" sz="1200" b="0" i="0" u="none" strike="noStrike" kern="1200" baseline="0" dirty="0" err="1" smtClean="0">
                <a:solidFill>
                  <a:schemeClr val="tx1"/>
                </a:solidFill>
                <a:latin typeface="+mn-lt"/>
                <a:ea typeface="+mn-ea"/>
                <a:cs typeface="+mn-cs"/>
              </a:rPr>
              <a:t>transmembrane</a:t>
            </a:r>
            <a:r>
              <a:rPr lang="en-US" sz="1200" b="0" i="0" u="none" strike="noStrike" kern="1200" baseline="0" dirty="0" smtClean="0">
                <a:solidFill>
                  <a:schemeClr val="tx1"/>
                </a:solidFill>
                <a:latin typeface="+mn-lt"/>
                <a:ea typeface="+mn-ea"/>
                <a:cs typeface="+mn-cs"/>
              </a:rPr>
              <a:t> helix, and an intracellular domain that functions in signal transduction.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2689085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35.44 Translocations observed in multiple myeloma patients. </a:t>
            </a:r>
            <a:r>
              <a:rPr lang="en-US" sz="1200" kern="1200" dirty="0" smtClean="0">
                <a:solidFill>
                  <a:schemeClr val="tx1"/>
                </a:solidFill>
                <a:effectLst/>
                <a:latin typeface="+mn-lt"/>
                <a:ea typeface="+mn-ea"/>
                <a:cs typeface="+mn-cs"/>
              </a:rPr>
              <a:t>In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plot, the chromosomes are depicted around the edge of a circle, and lines indicate translocation events between two genomic loci. The thickness of the lines indicates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frequency that translocation is observed in patients. </a:t>
            </a:r>
            <a:r>
              <a:rPr lang="en-US" sz="1200" i="1" kern="1200" dirty="0" smtClean="0">
                <a:solidFill>
                  <a:schemeClr val="tx1"/>
                </a:solidFill>
                <a:effectLst/>
                <a:latin typeface="+mn-lt"/>
                <a:ea typeface="+mn-ea"/>
                <a:cs typeface="+mn-cs"/>
              </a:rPr>
              <a:t>Notice </a:t>
            </a:r>
            <a:r>
              <a:rPr lang="en-US" sz="1200" kern="1200" dirty="0" smtClean="0">
                <a:solidFill>
                  <a:schemeClr val="tx1"/>
                </a:solidFill>
                <a:effectLst/>
                <a:latin typeface="+mn-lt"/>
                <a:ea typeface="+mn-ea"/>
                <a:cs typeface="+mn-cs"/>
              </a:rPr>
              <a:t>the large number of lines emerging from the </a:t>
            </a:r>
            <a:r>
              <a:rPr lang="en-US" sz="1200" i="1" kern="1200" dirty="0" smtClean="0">
                <a:solidFill>
                  <a:schemeClr val="tx1"/>
                </a:solidFill>
                <a:effectLst/>
                <a:latin typeface="+mn-lt"/>
                <a:ea typeface="+mn-ea"/>
                <a:cs typeface="+mn-cs"/>
              </a:rPr>
              <a:t>IGH </a:t>
            </a:r>
            <a:r>
              <a:rPr lang="en-US" sz="1200" kern="1200" dirty="0" smtClean="0">
                <a:solidFill>
                  <a:schemeClr val="tx1"/>
                </a:solidFill>
                <a:effectLst/>
                <a:latin typeface="+mn-lt"/>
                <a:ea typeface="+mn-ea"/>
                <a:cs typeface="+mn-cs"/>
              </a:rPr>
              <a:t>(immunoglobulin heavy chain) locus on chromosome 14. [Reprinted by permission from Macmillan Publishers Ltd. </a:t>
            </a:r>
            <a:r>
              <a:rPr lang="en-US" sz="1200" i="1" kern="1200" dirty="0" smtClean="0">
                <a:solidFill>
                  <a:schemeClr val="tx1"/>
                </a:solidFill>
                <a:effectLst/>
                <a:latin typeface="+mn-lt"/>
                <a:ea typeface="+mn-ea"/>
                <a:cs typeface="+mn-cs"/>
              </a:rPr>
              <a:t>Nature Reviews Clinical Oncology</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volume 14, pages 100–113. S </a:t>
            </a:r>
            <a:r>
              <a:rPr lang="en-US" sz="1200" kern="1200" dirty="0" err="1" smtClean="0">
                <a:solidFill>
                  <a:schemeClr val="tx1"/>
                </a:solidFill>
                <a:effectLst/>
                <a:latin typeface="+mn-lt"/>
                <a:ea typeface="+mn-ea"/>
                <a:cs typeface="+mn-cs"/>
              </a:rPr>
              <a:t>Manier</a:t>
            </a:r>
            <a:r>
              <a:rPr lang="en-US" sz="1200" kern="1200" dirty="0" smtClean="0">
                <a:solidFill>
                  <a:schemeClr val="tx1"/>
                </a:solidFill>
                <a:effectLst/>
                <a:latin typeface="+mn-lt"/>
                <a:ea typeface="+mn-ea"/>
                <a:cs typeface="+mn-cs"/>
              </a:rPr>
              <a:t> et al. Genomic complexity of multiple myeloma and its clinical implications. © 2017.]</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81</a:t>
            </a:fld>
            <a:endParaRPr lang="en-US" dirty="0"/>
          </a:p>
        </p:txBody>
      </p:sp>
    </p:spTree>
    <p:extLst>
      <p:ext uri="{BB962C8B-B14F-4D97-AF65-F5344CB8AC3E}">
        <p14:creationId xmlns:p14="http://schemas.microsoft.com/office/powerpoint/2010/main" val="1292477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35.45 Bone lesions in a patient with multiple myeloma. </a:t>
            </a:r>
            <a:r>
              <a:rPr lang="en-US" sz="1200" kern="1200" dirty="0" smtClean="0">
                <a:solidFill>
                  <a:schemeClr val="tx1"/>
                </a:solidFill>
                <a:effectLst/>
                <a:latin typeface="+mn-lt"/>
                <a:ea typeface="+mn-ea"/>
                <a:cs typeface="+mn-cs"/>
              </a:rPr>
              <a:t>X-ray images of the skull (left) and right </a:t>
            </a:r>
            <a:r>
              <a:rPr lang="en-US" sz="1200" kern="1200" dirty="0" err="1" smtClean="0">
                <a:solidFill>
                  <a:schemeClr val="tx1"/>
                </a:solidFill>
                <a:effectLst/>
                <a:latin typeface="+mn-lt"/>
                <a:ea typeface="+mn-ea"/>
                <a:cs typeface="+mn-cs"/>
              </a:rPr>
              <a:t>humerus</a:t>
            </a:r>
            <a:r>
              <a:rPr lang="en-US" sz="1200" kern="1200" dirty="0" smtClean="0">
                <a:solidFill>
                  <a:schemeClr val="tx1"/>
                </a:solidFill>
                <a:effectLst/>
                <a:latin typeface="+mn-lt"/>
                <a:ea typeface="+mn-ea"/>
                <a:cs typeface="+mn-cs"/>
              </a:rPr>
              <a:t> (right) of a patient diagnosed with multiple myeloma and in complete remission for 5 years. The arrows identify multiple bone lesions that will not repair even if the cancer remains in complete remission. [From RC Walker,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et al. Imaging of Multiple Myeloma and Related Plasma Cell </a:t>
            </a:r>
            <a:r>
              <a:rPr lang="en-US" sz="1200" kern="1200" dirty="0" err="1" smtClean="0">
                <a:solidFill>
                  <a:schemeClr val="tx1"/>
                </a:solidFill>
                <a:effectLst/>
                <a:latin typeface="+mn-lt"/>
                <a:ea typeface="+mn-ea"/>
                <a:cs typeface="+mn-cs"/>
              </a:rPr>
              <a:t>Dyscrasias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J </a:t>
            </a:r>
            <a:r>
              <a:rPr lang="en-US" sz="1200" i="1" kern="1200" dirty="0" err="1" smtClean="0">
                <a:solidFill>
                  <a:schemeClr val="tx1"/>
                </a:solidFill>
                <a:effectLst/>
                <a:latin typeface="+mn-lt"/>
                <a:ea typeface="+mn-ea"/>
                <a:cs typeface="+mn-cs"/>
              </a:rPr>
              <a:t>Nucl</a:t>
            </a:r>
            <a:r>
              <a:rPr lang="en-US" sz="1200" i="1" kern="1200" dirty="0" smtClean="0">
                <a:solidFill>
                  <a:schemeClr val="tx1"/>
                </a:solidFill>
                <a:effectLst/>
                <a:latin typeface="+mn-lt"/>
                <a:ea typeface="+mn-ea"/>
                <a:cs typeface="+mn-cs"/>
              </a:rPr>
              <a:t> Med </a:t>
            </a:r>
            <a:r>
              <a:rPr lang="en-US" sz="1200" kern="1200" dirty="0" smtClean="0">
                <a:solidFill>
                  <a:schemeClr val="tx1"/>
                </a:solidFill>
                <a:effectLst/>
                <a:latin typeface="+mn-lt"/>
                <a:ea typeface="+mn-ea"/>
                <a:cs typeface="+mn-cs"/>
              </a:rPr>
              <a:t>2012; 53:1091–1101. DOI: 10.2967/jnumed.111.098830. Copyright © 2012 by the Society of Nuclear Medicine, Inc.]</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82</a:t>
            </a:fld>
            <a:endParaRPr lang="en-US" dirty="0"/>
          </a:p>
        </p:txBody>
      </p:sp>
    </p:spTree>
    <p:extLst>
      <p:ext uri="{BB962C8B-B14F-4D97-AF65-F5344CB8AC3E}">
        <p14:creationId xmlns:p14="http://schemas.microsoft.com/office/powerpoint/2010/main" val="401143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179312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35.2 Extracellular domain of the Toll-like receptor.</a:t>
            </a:r>
            <a:r>
              <a:rPr lang="en-US" sz="1200" b="0" i="0" u="none" strike="noStrike" kern="1200" baseline="0" dirty="0" smtClean="0">
                <a:solidFill>
                  <a:schemeClr val="tx1"/>
                </a:solidFill>
                <a:latin typeface="+mn-lt"/>
                <a:ea typeface="+mn-ea"/>
                <a:cs typeface="+mn-cs"/>
              </a:rPr>
              <a:t> (A) The structure of the </a:t>
            </a:r>
            <a:r>
              <a:rPr lang="en-US" sz="1200" b="0" i="0" u="none" strike="noStrike" kern="1200" baseline="0" dirty="0" err="1" smtClean="0">
                <a:solidFill>
                  <a:schemeClr val="tx1"/>
                </a:solidFill>
                <a:latin typeface="+mn-lt"/>
                <a:ea typeface="+mn-ea"/>
                <a:cs typeface="+mn-cs"/>
              </a:rPr>
              <a:t>leucine</a:t>
            </a:r>
            <a:r>
              <a:rPr lang="en-US" sz="1200" b="0" i="0" u="none" strike="noStrike" kern="1200" baseline="0" dirty="0" smtClean="0">
                <a:solidFill>
                  <a:schemeClr val="tx1"/>
                </a:solidFill>
                <a:latin typeface="+mn-lt"/>
                <a:ea typeface="+mn-ea"/>
                <a:cs typeface="+mn-cs"/>
              </a:rPr>
              <a:t>-rich repeat (LRR) domain from human TLR3.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LRR units come together to form a central parallel β sheet that curls to form a concave structure. (B) The structure of a single LRR showing the positions of the residues that are generally approximately conserved.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a:t>
            </a:r>
            <a:r>
              <a:rPr lang="en-US" sz="1200" b="0" i="0" u="none" strike="noStrike" kern="1200" baseline="0" dirty="0" err="1" smtClean="0">
                <a:solidFill>
                  <a:schemeClr val="tx1"/>
                </a:solidFill>
                <a:latin typeface="+mn-lt"/>
                <a:ea typeface="+mn-ea"/>
                <a:cs typeface="+mn-cs"/>
              </a:rPr>
              <a:t>leucine</a:t>
            </a:r>
            <a:r>
              <a:rPr lang="en-US" sz="1200" b="0" i="0" u="none" strike="noStrike" kern="1200" baseline="0" dirty="0" smtClean="0">
                <a:solidFill>
                  <a:schemeClr val="tx1"/>
                </a:solidFill>
                <a:latin typeface="+mn-lt"/>
                <a:ea typeface="+mn-ea"/>
                <a:cs typeface="+mn-cs"/>
              </a:rPr>
              <a:t> residues come together to form a hydrophobic core with the single β strand on one side. [Drawn from 1ZIW.pdb.]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1876187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35.3 Recognition of PAMPs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by Toll-like receptors. </a:t>
            </a:r>
            <a:r>
              <a:rPr lang="en-US" sz="1200" kern="1200" dirty="0" smtClean="0">
                <a:solidFill>
                  <a:schemeClr val="tx1"/>
                </a:solidFill>
                <a:effectLst/>
                <a:latin typeface="+mn-lt"/>
                <a:ea typeface="+mn-ea"/>
                <a:cs typeface="+mn-cs"/>
              </a:rPr>
              <a:t>(A) The structure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TLR3 (blue) bound to its PAMP, a fragment of double-stranded RNA, as seen from the side (top) and from above (bottom). (B) The structure of a dimer of TLR1 (yellow) and TLR2 (orange) bound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its PAMP, a </a:t>
            </a:r>
            <a:r>
              <a:rPr lang="en-US" sz="1200" kern="1200" dirty="0" err="1" smtClean="0">
                <a:solidFill>
                  <a:schemeClr val="tx1"/>
                </a:solidFill>
                <a:effectLst/>
                <a:latin typeface="+mn-lt"/>
                <a:ea typeface="+mn-ea"/>
                <a:cs typeface="+mn-cs"/>
              </a:rPr>
              <a:t>triacyl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lipopeptide</a:t>
            </a:r>
            <a:r>
              <a:rPr lang="en-US" sz="1200" kern="1200" dirty="0" smtClean="0">
                <a:solidFill>
                  <a:schemeClr val="tx1"/>
                </a:solidFill>
                <a:effectLst/>
                <a:latin typeface="+mn-lt"/>
                <a:ea typeface="+mn-ea"/>
                <a:cs typeface="+mn-cs"/>
              </a:rPr>
              <a:t> (red). </a:t>
            </a:r>
            <a:r>
              <a:rPr lang="en-US" sz="1200" i="1" kern="1200" dirty="0" smtClean="0">
                <a:solidFill>
                  <a:schemeClr val="tx1"/>
                </a:solidFill>
                <a:effectLst/>
                <a:latin typeface="+mn-lt"/>
                <a:ea typeface="+mn-ea"/>
                <a:cs typeface="+mn-cs"/>
              </a:rPr>
              <a:t>Notice </a:t>
            </a:r>
            <a:r>
              <a:rPr lang="en-US" sz="1200" kern="1200" dirty="0" smtClean="0">
                <a:solidFill>
                  <a:schemeClr val="tx1"/>
                </a:solidFill>
                <a:effectLst/>
                <a:latin typeface="+mn-lt"/>
                <a:ea typeface="+mn-ea"/>
                <a:cs typeface="+mn-cs"/>
              </a:rPr>
              <a:t>that the PAMP induces receptor dimerization by binding the surfaces on the side of each of the extracellular domains. [Drawn from 3CIY.pdb and 2Z7X.pdb].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2193188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35.4 Immunoglobulin production. </a:t>
            </a:r>
            <a:r>
              <a:rPr lang="en-US" sz="1200" b="0" i="0" u="none" strike="noStrike" kern="1200" baseline="0" dirty="0" smtClean="0">
                <a:solidFill>
                  <a:schemeClr val="tx1"/>
                </a:solidFill>
                <a:latin typeface="+mn-lt"/>
                <a:ea typeface="+mn-ea"/>
                <a:cs typeface="+mn-cs"/>
              </a:rPr>
              <a:t>An electron micrograph of a plasma cell shows the highly developed rough endoplasmic reticulum necessary for antibody secretion. [Courtesy of Lynne Mercer.]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150395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1855694"/>
          </a:xfrm>
        </p:spPr>
        <p:txBody>
          <a:bodyPr/>
          <a:lstStyle>
            <a:lvl1pPr>
              <a:defRPr sz="2600">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noAutofit/>
          </a:bodyPr>
          <a:lstStyle>
            <a:lvl1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1pPr>
            <a:lvl2pPr marL="914400" indent="-457200" algn="l" defTabSz="457200" rtl="0" eaLnBrk="1" latinLnBrk="0" hangingPunct="1">
              <a:spcBef>
                <a:spcPct val="200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3pPr>
            <a:lvl4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4pPr>
            <a:lvl5pPr algn="l" defTabSz="457200" rtl="0" eaLnBrk="1" latinLnBrk="0" hangingPunct="1">
              <a:spcBef>
                <a:spcPct val="20000"/>
              </a:spcBef>
              <a:defRPr lang="en-US" sz="2600" kern="1200" dirty="0">
                <a:solidFill>
                  <a:schemeClr val="tx1"/>
                </a:solidFill>
                <a:latin typeface="Arial" panose="020B0604020202020204" pitchFamily="34" charset="0"/>
                <a:ea typeface="+mn-ea"/>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7"/>
          </p:nvPr>
        </p:nvSpPr>
        <p:spPr>
          <a:xfrm>
            <a:off x="457200" y="6172200"/>
            <a:ext cx="8229600" cy="549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663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869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318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9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29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600">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373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28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219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634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87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5/1/2019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5/1/2019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163258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35</a:t>
            </a:r>
          </a:p>
          <a:p>
            <a:pPr defTabSz="914400">
              <a:buFontTx/>
              <a:buNone/>
            </a:pPr>
            <a:r>
              <a:rPr lang="en-US" altLang="en-US" sz="2800" b="1" dirty="0" smtClean="0">
                <a:solidFill>
                  <a:srgbClr val="843C0C"/>
                </a:solidFill>
              </a:rPr>
              <a:t>The Immune System</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16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Recognition of PAMPs by Toll-like </a:t>
            </a:r>
            <a:r>
              <a:rPr lang="en-US" dirty="0" smtClean="0">
                <a:solidFill>
                  <a:srgbClr val="843C0C"/>
                </a:solidFill>
              </a:rPr>
              <a:t>Receptors</a:t>
            </a:r>
            <a:endParaRPr lang="en-US" dirty="0">
              <a:solidFill>
                <a:srgbClr val="843C0C"/>
              </a:solidFill>
            </a:endParaRPr>
          </a:p>
        </p:txBody>
      </p:sp>
      <p:pic>
        <p:nvPicPr>
          <p:cNvPr id="6" name="Picture Placeholder 5" descr="Ribbon diagrams of T L R 3, and T L R 1 and T L R 2 bound to their respective P A M P molecule are shown.&#10;In the ribbon diagram of T L R 3 bound to a fragment of double-stranded R N A, two curved extracellular domains of T L R 3 are shown binding to a section of double-stranded R N A. The R N A is arranged horizontally. From a side view, it can be seen that the two extracellular domains are arranged size by side along the R N A, with their concave side facing downwards. The two domains overlap each other slightly in the middle of the section of R N A. From a top view, it can be seen that one domain is on one side of the section of R N A, the other domain is on the other side. In the ribbon diagram of T L R 1 and T L R 2 bound to triacyl lipopeptide, two curved extracellular domains of T L R 1 and T L R 2 are bound to ball and stick model of triacyl lipopeptide. They have a similar arrangement as that in the first ribbon diagram, with ball and stick model of triacyl lipopeptide having the two domains at either side.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899590" y="1806683"/>
            <a:ext cx="7344821" cy="4876396"/>
          </a:xfrm>
          <a:prstGeom prst="rect">
            <a:avLst/>
          </a:prstGeom>
        </p:spPr>
      </p:pic>
    </p:spTree>
    <p:extLst>
      <p:ext uri="{BB962C8B-B14F-4D97-AF65-F5344CB8AC3E}">
        <p14:creationId xmlns:p14="http://schemas.microsoft.com/office/powerpoint/2010/main" val="773517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200" dirty="0" smtClean="0">
                <a:solidFill>
                  <a:srgbClr val="843C0C"/>
                </a:solidFill>
              </a:rPr>
              <a:t>The Adaptive Immune System Responds by Using the Principles of Evolution (1/2)</a:t>
            </a:r>
            <a:endParaRPr lang="en-US" sz="3200" dirty="0">
              <a:solidFill>
                <a:srgbClr val="843C0C"/>
              </a:solidFill>
            </a:endParaRPr>
          </a:p>
        </p:txBody>
      </p:sp>
      <p:sp>
        <p:nvSpPr>
          <p:cNvPr id="10" name="Content Placeholder 9"/>
          <p:cNvSpPr>
            <a:spLocks noGrp="1"/>
          </p:cNvSpPr>
          <p:nvPr>
            <p:ph idx="1"/>
          </p:nvPr>
        </p:nvSpPr>
        <p:spPr>
          <a:xfrm>
            <a:off x="237506" y="1600200"/>
            <a:ext cx="8906494" cy="4525963"/>
          </a:xfrm>
        </p:spPr>
        <p:txBody>
          <a:bodyPr>
            <a:noAutofit/>
          </a:bodyPr>
          <a:lstStyle/>
          <a:p>
            <a:pPr>
              <a:spcAft>
                <a:spcPts val="1200"/>
              </a:spcAft>
            </a:pPr>
            <a:r>
              <a:rPr lang="en-US" sz="2200" dirty="0"/>
              <a:t>The adaptive immune system is composed of two </a:t>
            </a:r>
            <a:r>
              <a:rPr lang="en-US" sz="2200" dirty="0" smtClean="0"/>
              <a:t>parts</a:t>
            </a:r>
            <a:r>
              <a:rPr lang="en-US" sz="2200" dirty="0"/>
              <a:t>:</a:t>
            </a:r>
          </a:p>
          <a:p>
            <a:pPr lvl="1">
              <a:spcAft>
                <a:spcPts val="1200"/>
              </a:spcAft>
              <a:buFont typeface="+mj-lt"/>
              <a:buAutoNum type="arabicPeriod"/>
            </a:pPr>
            <a:r>
              <a:rPr lang="en-US" sz="2200" dirty="0"/>
              <a:t>The </a:t>
            </a:r>
            <a:r>
              <a:rPr lang="en-US" sz="2200" dirty="0" err="1"/>
              <a:t>humoral</a:t>
            </a:r>
            <a:r>
              <a:rPr lang="en-US" sz="2200" dirty="0"/>
              <a:t> immune response consists of the release of antibodies by plasma cells that are derived from B lymphocytes (B cells). The antibodies bind to specific sites on the foreign macromolecule (antigen) called the epitope or antigenic determinant. Binding of the antibody to the antigen signals the presence of a foreign invasion. Each B cell produces one type of antibody that recognizes one epitope</a:t>
            </a:r>
            <a:r>
              <a:rPr lang="en-US" sz="2200" dirty="0" smtClean="0"/>
              <a:t>.</a:t>
            </a:r>
            <a:endParaRPr lang="en-US" sz="2200" dirty="0"/>
          </a:p>
          <a:p>
            <a:pPr lvl="1">
              <a:spcAft>
                <a:spcPts val="1200"/>
              </a:spcAft>
              <a:buFont typeface="+mj-lt"/>
              <a:buAutoNum type="arabicPeriod"/>
            </a:pPr>
            <a:r>
              <a:rPr lang="en-US" sz="2200" dirty="0"/>
              <a:t>The cellular immune response uses cytotoxic T lymphocytes (killer T cells) to destroy cells that have been invaded by a pathogen. Invaded cells are identified by the display of fragments of the invader’</a:t>
            </a:r>
            <a:r>
              <a:rPr lang="en-US" altLang="ja-JP" sz="2200" dirty="0"/>
              <a:t>s proteins on the cell-surface integral membrane proteins encoded by the major histocompatibility complex. T-cell receptors recognize the foreign peptide</a:t>
            </a:r>
            <a:r>
              <a:rPr lang="en-US" altLang="ja-JP" sz="2200" dirty="0" smtClean="0"/>
              <a:t>.</a:t>
            </a:r>
            <a:endParaRPr lang="en-US" altLang="ja-JP" sz="2200" dirty="0"/>
          </a:p>
        </p:txBody>
      </p:sp>
    </p:spTree>
    <p:extLst>
      <p:ext uri="{BB962C8B-B14F-4D97-AF65-F5344CB8AC3E}">
        <p14:creationId xmlns:p14="http://schemas.microsoft.com/office/powerpoint/2010/main" val="156369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200" dirty="0">
                <a:solidFill>
                  <a:srgbClr val="843C0C"/>
                </a:solidFill>
              </a:rPr>
              <a:t>The Adaptive Immune System Responds by Using the Principles of Evolution </a:t>
            </a:r>
            <a:r>
              <a:rPr lang="en-US" sz="3200" dirty="0" smtClean="0">
                <a:solidFill>
                  <a:srgbClr val="843C0C"/>
                </a:solidFill>
              </a:rPr>
              <a:t>(2/2</a:t>
            </a:r>
            <a:r>
              <a:rPr lang="en-US" sz="3200" dirty="0">
                <a:solidFill>
                  <a:srgbClr val="843C0C"/>
                </a:solidFill>
              </a:rPr>
              <a:t>)</a:t>
            </a:r>
            <a:endParaRPr lang="en-US" sz="3200" dirty="0"/>
          </a:p>
        </p:txBody>
      </p:sp>
      <p:sp>
        <p:nvSpPr>
          <p:cNvPr id="10" name="Content Placeholder 9"/>
          <p:cNvSpPr>
            <a:spLocks noGrp="1"/>
          </p:cNvSpPr>
          <p:nvPr>
            <p:ph idx="1"/>
          </p:nvPr>
        </p:nvSpPr>
        <p:spPr>
          <a:xfrm>
            <a:off x="457200" y="1600201"/>
            <a:ext cx="8229600" cy="2698668"/>
          </a:xfrm>
        </p:spPr>
        <p:txBody>
          <a:bodyPr>
            <a:normAutofit/>
          </a:bodyPr>
          <a:lstStyle/>
          <a:p>
            <a:pPr>
              <a:spcAft>
                <a:spcPts val="1200"/>
              </a:spcAft>
            </a:pPr>
            <a:r>
              <a:rPr lang="en-US" sz="2400" dirty="0"/>
              <a:t>Helper T cells stimulate the production of B cells and killer T cells</a:t>
            </a:r>
            <a:r>
              <a:rPr lang="en-US" sz="2400" dirty="0" smtClean="0"/>
              <a:t>.</a:t>
            </a:r>
            <a:endParaRPr lang="en-US" sz="2400" dirty="0"/>
          </a:p>
          <a:p>
            <a:pPr>
              <a:spcAft>
                <a:spcPts val="1200"/>
              </a:spcAft>
            </a:pPr>
            <a:r>
              <a:rPr lang="en-US" sz="2400" dirty="0"/>
              <a:t>Antibodies and T-cell receptors are generated by rearranging DNA in a combinatorial manner and then selecting only for cells that contribute to the immune response.</a:t>
            </a:r>
          </a:p>
        </p:txBody>
      </p:sp>
    </p:spTree>
    <p:extLst>
      <p:ext uri="{BB962C8B-B14F-4D97-AF65-F5344CB8AC3E}">
        <p14:creationId xmlns:p14="http://schemas.microsoft.com/office/powerpoint/2010/main" val="321397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Immunoglobulin </a:t>
            </a:r>
            <a:r>
              <a:rPr lang="en-US" dirty="0" smtClean="0">
                <a:solidFill>
                  <a:srgbClr val="843C0C"/>
                </a:solidFill>
              </a:rPr>
              <a:t>Production</a:t>
            </a:r>
            <a:endParaRPr lang="en-US" dirty="0">
              <a:solidFill>
                <a:srgbClr val="843C0C"/>
              </a:solidFill>
            </a:endParaRPr>
          </a:p>
        </p:txBody>
      </p:sp>
      <p:sp>
        <p:nvSpPr>
          <p:cNvPr id="5" name="Content Placeholder 4"/>
          <p:cNvSpPr>
            <a:spLocks noGrp="1"/>
          </p:cNvSpPr>
          <p:nvPr>
            <p:ph idx="1"/>
          </p:nvPr>
        </p:nvSpPr>
        <p:spPr>
          <a:xfrm>
            <a:off x="457200" y="1600201"/>
            <a:ext cx="8229600" cy="1441449"/>
          </a:xfrm>
        </p:spPr>
        <p:txBody>
          <a:bodyPr>
            <a:normAutofit/>
          </a:bodyPr>
          <a:lstStyle/>
          <a:p>
            <a:r>
              <a:rPr lang="en-US" sz="2400" dirty="0"/>
              <a:t>An electron micrograph of a plasma cell shows the highly developed rough endoplasmic reticulum necessary for antibody secretion</a:t>
            </a:r>
            <a:r>
              <a:rPr lang="en-US" sz="2400" dirty="0" smtClean="0"/>
              <a:t>.</a:t>
            </a:r>
            <a:endParaRPr lang="en-US" sz="2400" dirty="0"/>
          </a:p>
        </p:txBody>
      </p:sp>
      <p:pic>
        <p:nvPicPr>
          <p:cNvPr id="11" name="Picture Placeholder 10" descr="A transmission electron micrograph of a plasma cell is shown.&#10;The dark nucleus can be seen roughly central in the cell. The cytoplasm has a large amount of endoplasmic reticulum which appears as darker grey, wavy, roughly parallel lines against the pale grey background of the cytoplasm."/>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31906" y="3105467"/>
            <a:ext cx="4480189" cy="3547579"/>
          </a:xfrm>
          <a:prstGeom prst="rect">
            <a:avLst/>
          </a:prstGeom>
        </p:spPr>
      </p:pic>
    </p:spTree>
    <p:extLst>
      <p:ext uri="{BB962C8B-B14F-4D97-AF65-F5344CB8AC3E}">
        <p14:creationId xmlns:p14="http://schemas.microsoft.com/office/powerpoint/2010/main" val="66676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smtClean="0">
                <a:solidFill>
                  <a:srgbClr val="843C0C"/>
                </a:solidFill>
              </a:rPr>
              <a:t>Section 35.1 </a:t>
            </a:r>
            <a:r>
              <a:rPr lang="en-US" dirty="0">
                <a:solidFill>
                  <a:srgbClr val="843C0C"/>
                </a:solidFill>
              </a:rPr>
              <a:t>Antibodies Possess Distinct Antigen-Binding and Effector Units</a:t>
            </a:r>
          </a:p>
        </p:txBody>
      </p:sp>
      <p:sp>
        <p:nvSpPr>
          <p:cNvPr id="10" name="Content Placeholder 9"/>
          <p:cNvSpPr>
            <a:spLocks noGrp="1"/>
          </p:cNvSpPr>
          <p:nvPr>
            <p:ph idx="1"/>
          </p:nvPr>
        </p:nvSpPr>
        <p:spPr>
          <a:xfrm>
            <a:off x="457200" y="1813956"/>
            <a:ext cx="8229600" cy="4052455"/>
          </a:xfrm>
        </p:spPr>
        <p:txBody>
          <a:bodyPr>
            <a:normAutofit/>
          </a:bodyPr>
          <a:lstStyle/>
          <a:p>
            <a:pPr>
              <a:spcAft>
                <a:spcPts val="1200"/>
              </a:spcAft>
            </a:pPr>
            <a:r>
              <a:rPr lang="en-US" sz="2400" dirty="0"/>
              <a:t>Immunoglobulin G (</a:t>
            </a:r>
            <a:r>
              <a:rPr lang="en-US" sz="2400" dirty="0" err="1"/>
              <a:t>IgG</a:t>
            </a:r>
            <a:r>
              <a:rPr lang="en-US" sz="2400" dirty="0"/>
              <a:t>), the major antibody in serum, can be cleaved into three fragments by treatment with the </a:t>
            </a:r>
            <a:r>
              <a:rPr lang="en-US" sz="2400" dirty="0" err="1"/>
              <a:t>proteolytic</a:t>
            </a:r>
            <a:r>
              <a:rPr lang="en-US" sz="2400" dirty="0"/>
              <a:t> enzyme papain: two F</a:t>
            </a:r>
            <a:r>
              <a:rPr lang="en-US" sz="2400" baseline="-25000" dirty="0"/>
              <a:t>ab</a:t>
            </a:r>
            <a:r>
              <a:rPr lang="en-US" sz="2400" dirty="0"/>
              <a:t> fragments that retain antigen-binding ability and one F</a:t>
            </a:r>
            <a:r>
              <a:rPr lang="en-US" sz="2400" baseline="-25000" dirty="0"/>
              <a:t>c</a:t>
            </a:r>
            <a:r>
              <a:rPr lang="en-US" sz="2400" dirty="0"/>
              <a:t> fragment that does not bind antigen</a:t>
            </a:r>
            <a:r>
              <a:rPr lang="en-US" sz="2400" dirty="0" smtClean="0"/>
              <a:t>.</a:t>
            </a:r>
            <a:endParaRPr lang="en-US" sz="2400" dirty="0"/>
          </a:p>
          <a:p>
            <a:pPr>
              <a:spcAft>
                <a:spcPts val="1200"/>
              </a:spcAft>
            </a:pPr>
            <a:r>
              <a:rPr lang="en-US" sz="2400" dirty="0" err="1"/>
              <a:t>IgG</a:t>
            </a:r>
            <a:r>
              <a:rPr lang="en-US" sz="2400" dirty="0"/>
              <a:t> consists of two light (L) chains and two heavy (H) chains that are linked by disulfide bonds</a:t>
            </a:r>
            <a:r>
              <a:rPr lang="en-US" sz="2400" dirty="0" smtClean="0"/>
              <a:t>.</a:t>
            </a:r>
            <a:endParaRPr lang="en-US" sz="2400" dirty="0"/>
          </a:p>
          <a:p>
            <a:pPr>
              <a:spcAft>
                <a:spcPts val="1200"/>
              </a:spcAft>
            </a:pPr>
            <a:r>
              <a:rPr lang="en-US" sz="2400" dirty="0"/>
              <a:t>Because each </a:t>
            </a:r>
            <a:r>
              <a:rPr lang="en-US" sz="2400" dirty="0" err="1"/>
              <a:t>IgG</a:t>
            </a:r>
            <a:r>
              <a:rPr lang="en-US" sz="2400" dirty="0"/>
              <a:t> contains two F</a:t>
            </a:r>
            <a:r>
              <a:rPr lang="en-US" sz="2400" baseline="-25000" dirty="0"/>
              <a:t>ab</a:t>
            </a:r>
            <a:r>
              <a:rPr lang="en-US" sz="2400" dirty="0"/>
              <a:t> regions, </a:t>
            </a:r>
            <a:r>
              <a:rPr lang="en-US" sz="2400" dirty="0" err="1"/>
              <a:t>IgG</a:t>
            </a:r>
            <a:r>
              <a:rPr lang="en-US" sz="2400" dirty="0"/>
              <a:t> can cross-link antigens.</a:t>
            </a:r>
          </a:p>
        </p:txBody>
      </p:sp>
    </p:spTree>
    <p:extLst>
      <p:ext uri="{BB962C8B-B14F-4D97-AF65-F5344CB8AC3E}">
        <p14:creationId xmlns:p14="http://schemas.microsoft.com/office/powerpoint/2010/main" val="358438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Antibodies </a:t>
            </a:r>
            <a:r>
              <a:rPr lang="en-US" dirty="0" smtClean="0">
                <a:solidFill>
                  <a:srgbClr val="843C0C"/>
                </a:solidFill>
              </a:rPr>
              <a:t>Possess Distinct Antigen-binding </a:t>
            </a:r>
            <a:r>
              <a:rPr lang="en-US" dirty="0">
                <a:solidFill>
                  <a:srgbClr val="843C0C"/>
                </a:solidFill>
              </a:rPr>
              <a:t>and </a:t>
            </a:r>
            <a:r>
              <a:rPr lang="en-US" dirty="0" smtClean="0">
                <a:solidFill>
                  <a:srgbClr val="843C0C"/>
                </a:solidFill>
              </a:rPr>
              <a:t>Effector Units</a:t>
            </a:r>
            <a:endParaRPr lang="en-US" dirty="0">
              <a:solidFill>
                <a:srgbClr val="843C0C"/>
              </a:solidFill>
            </a:endParaRPr>
          </a:p>
        </p:txBody>
      </p:sp>
      <p:sp>
        <p:nvSpPr>
          <p:cNvPr id="10" name="Content Placeholder 9"/>
          <p:cNvSpPr>
            <a:spLocks noGrp="1"/>
          </p:cNvSpPr>
          <p:nvPr>
            <p:ph idx="1"/>
          </p:nvPr>
        </p:nvSpPr>
        <p:spPr>
          <a:xfrm>
            <a:off x="457200" y="1905001"/>
            <a:ext cx="8229600" cy="1988574"/>
          </a:xfrm>
        </p:spPr>
        <p:txBody>
          <a:bodyPr>
            <a:normAutofit/>
          </a:bodyPr>
          <a:lstStyle/>
          <a:p>
            <a:pPr>
              <a:spcAft>
                <a:spcPts val="1200"/>
              </a:spcAft>
            </a:pPr>
            <a:r>
              <a:rPr lang="en-US" sz="2400" dirty="0"/>
              <a:t>The linkage between the F</a:t>
            </a:r>
            <a:r>
              <a:rPr lang="en-US" sz="2400" baseline="-25000" dirty="0"/>
              <a:t>ab</a:t>
            </a:r>
            <a:r>
              <a:rPr lang="en-US" sz="2400" dirty="0"/>
              <a:t> regions and the F</a:t>
            </a:r>
            <a:r>
              <a:rPr lang="en-US" sz="2400" baseline="-25000" dirty="0"/>
              <a:t>c</a:t>
            </a:r>
            <a:r>
              <a:rPr lang="en-US" sz="2400" dirty="0"/>
              <a:t> regions displays segmental flexibility. This flexibility allows efficient formation of antibody–antigen complexes</a:t>
            </a:r>
            <a:r>
              <a:rPr lang="en-US" sz="2400" dirty="0" smtClean="0"/>
              <a:t>.</a:t>
            </a:r>
            <a:endParaRPr lang="en-US" sz="2400" dirty="0"/>
          </a:p>
          <a:p>
            <a:pPr>
              <a:spcAft>
                <a:spcPts val="1200"/>
              </a:spcAft>
            </a:pPr>
            <a:r>
              <a:rPr lang="en-US" sz="2400" dirty="0"/>
              <a:t>Other classes of antibodies are IgA, </a:t>
            </a:r>
            <a:r>
              <a:rPr lang="en-US" sz="2400" dirty="0" err="1"/>
              <a:t>IgM</a:t>
            </a:r>
            <a:r>
              <a:rPr lang="en-US" sz="2400" dirty="0"/>
              <a:t>, </a:t>
            </a:r>
            <a:r>
              <a:rPr lang="en-US" sz="2400" dirty="0" err="1"/>
              <a:t>IgD</a:t>
            </a:r>
            <a:r>
              <a:rPr lang="en-US" sz="2400" dirty="0"/>
              <a:t>, and </a:t>
            </a:r>
            <a:r>
              <a:rPr lang="en-US" sz="2400" dirty="0" err="1"/>
              <a:t>IgE</a:t>
            </a:r>
            <a:r>
              <a:rPr lang="en-US" sz="2400" dirty="0"/>
              <a:t>.</a:t>
            </a:r>
          </a:p>
        </p:txBody>
      </p:sp>
    </p:spTree>
    <p:extLst>
      <p:ext uri="{BB962C8B-B14F-4D97-AF65-F5344CB8AC3E}">
        <p14:creationId xmlns:p14="http://schemas.microsoft.com/office/powerpoint/2010/main" val="79347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Immunoglobulin G </a:t>
            </a:r>
            <a:r>
              <a:rPr lang="en-US" dirty="0" smtClean="0">
                <a:solidFill>
                  <a:srgbClr val="843C0C"/>
                </a:solidFill>
              </a:rPr>
              <a:t>Structure</a:t>
            </a:r>
            <a:endParaRPr lang="en-US" dirty="0">
              <a:solidFill>
                <a:srgbClr val="843C0C"/>
              </a:solidFill>
            </a:endParaRPr>
          </a:p>
        </p:txBody>
      </p:sp>
      <p:pic>
        <p:nvPicPr>
          <p:cNvPr id="5" name="Picture Placeholder 4" descr="A two part illustration shows the ribbon diagram and schematic diagram of immunoglobulin G.&#10;In the first part of the illustration, the molecule forms a T shape.  The heavy chains are shown in blue and are in the shape of a T, the yellow light chains are shown on top of the heavy chains, arranged horizontally, and follow the line of the top of the T. Both the heavy and light chain molecules contain several beta strands, arranged as beta sheets. In the second part of the illustration, the molecule forms the shape of a T. The top of the T is formed of two layers of four domains, shown as ovals, arranged horizontally. The top layer is light chains, each containing two domains, arranged horizontally side by side. The bottom layer, and vertical portion of the T is made up of heavy chains. The heavy chain consists of two domains arranged horizontally, on the bottom layer of each side of the horizontal section of the T, connected to two more domains, arranged vertically, perpendicular to the horizontally arranged domains, forming one side of the vertical section of the T.  Each side of the T has one light chain, and one heavy chain. Vertical disulfide bonds join the two short light chains to the heavy chains, with a bond between the underside of the innermost domain of the light chain, closest to the stem of the T, and the innermost domain in the horizontal portion of the heavy chain, at the junction between the vertical and horizontal parts of the T. The two heavy chains are joined in a similar fashion, via a horizontal disulfide bond, between the two top domains in the vertical portion of the molecul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2349" y="2504564"/>
            <a:ext cx="8079303" cy="2881507"/>
          </a:xfrm>
          <a:prstGeom prst="rect">
            <a:avLst/>
          </a:prstGeom>
        </p:spPr>
      </p:pic>
    </p:spTree>
    <p:extLst>
      <p:ext uri="{BB962C8B-B14F-4D97-AF65-F5344CB8AC3E}">
        <p14:creationId xmlns:p14="http://schemas.microsoft.com/office/powerpoint/2010/main" val="285741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Immunoglobulin G </a:t>
            </a:r>
            <a:r>
              <a:rPr lang="en-US" dirty="0" smtClean="0">
                <a:solidFill>
                  <a:srgbClr val="843C0C"/>
                </a:solidFill>
              </a:rPr>
              <a:t>Cleavage</a:t>
            </a:r>
            <a:endParaRPr lang="en-US" dirty="0">
              <a:solidFill>
                <a:srgbClr val="843C0C"/>
              </a:solidFill>
            </a:endParaRPr>
          </a:p>
        </p:txBody>
      </p:sp>
      <p:pic>
        <p:nvPicPr>
          <p:cNvPr id="6" name="Picture Placeholder 5" descr="A schematic diagram shows papain cleavage of immunoglobulin G molecule into 3 parts.&#10;Papain cleaves the T shaped immunoglobulin G molecule in to three parts. Two of these parts constitute the horizontal portion of the molecule divided in two, the two arms of the T shape, with a layer of two domains from the top layer from the light chains, and two domains from the bottom layer, from the heavy chains, of the horizontal portion of the molecule.  The third part is the vertical portion of the molecule, which consists of two adjacent vertical chains of two domains, one from each of the heavy chains, side by side. The horizontal parts are labelled F a b and include heavy and light chain components. The vertical portion is made up solely of heavy chain molecules and is labeled F c."/>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07896" y="1650656"/>
            <a:ext cx="4928208" cy="5015374"/>
          </a:xfrm>
          <a:prstGeom prst="rect">
            <a:avLst/>
          </a:prstGeom>
        </p:spPr>
      </p:pic>
    </p:spTree>
    <p:extLst>
      <p:ext uri="{BB962C8B-B14F-4D97-AF65-F5344CB8AC3E}">
        <p14:creationId xmlns:p14="http://schemas.microsoft.com/office/powerpoint/2010/main" val="1580759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Antigen </a:t>
            </a:r>
            <a:r>
              <a:rPr lang="en-US" dirty="0" smtClean="0">
                <a:solidFill>
                  <a:srgbClr val="843C0C"/>
                </a:solidFill>
              </a:rPr>
              <a:t>Cross-linking</a:t>
            </a:r>
            <a:endParaRPr lang="en-US" dirty="0">
              <a:solidFill>
                <a:srgbClr val="843C0C"/>
              </a:solidFill>
            </a:endParaRPr>
          </a:p>
        </p:txBody>
      </p:sp>
      <p:pic>
        <p:nvPicPr>
          <p:cNvPr id="5" name="Picture Placeholder 4" descr="A schematic diagram shows immunoglobulin G molecules bound to antigen. The schematic demonstrates that a single immunoglobulin G molecule may bind to two antigens at one time.&#10;The schematic demonstrates that a single immunoglobulin G molecule may bind to two antigens at one time. Each antigen binds at either end of the horizontal portion of the T-shaped immunoglobulin G. The diagram shows how each single immunoglobulin G may bind two antigens and can therefore form a matrix. Each antigen has sites for four immunoglobulin G molecules to bind to it. One antigen binds to each end of the horizontal portion of the T, forming a complex of antigens and immunoglobulin G molecule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592299"/>
            <a:ext cx="5421029" cy="5037501"/>
          </a:xfrm>
          <a:prstGeom prst="rect">
            <a:avLst/>
          </a:prstGeom>
        </p:spPr>
      </p:pic>
    </p:spTree>
    <p:extLst>
      <p:ext uri="{BB962C8B-B14F-4D97-AF65-F5344CB8AC3E}">
        <p14:creationId xmlns:p14="http://schemas.microsoft.com/office/powerpoint/2010/main" val="412423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Segmental </a:t>
            </a:r>
            <a:r>
              <a:rPr lang="en-US" dirty="0" smtClean="0">
                <a:solidFill>
                  <a:srgbClr val="843C0C"/>
                </a:solidFill>
              </a:rPr>
              <a:t>Flexibility</a:t>
            </a:r>
            <a:endParaRPr lang="en-US" dirty="0">
              <a:solidFill>
                <a:srgbClr val="843C0C"/>
              </a:solidFill>
            </a:endParaRPr>
          </a:p>
        </p:txBody>
      </p:sp>
      <p:pic>
        <p:nvPicPr>
          <p:cNvPr id="6" name="Picture Placeholder 5" descr="A schematic diagram of immunoglobulin G molecule shows the location of the antigen binding sites and the hinges.&#10;The molecule takes the shape of a T. The horizontal portion of the T is made up of both heavy and light chains, with the light chain forming a layer on the top and the heavy chain forming a layer on the bottom. The antigen binding sites are at either end of this horizontal portion, at the interface between the heavy or the light chain. The diagram also shows the position of hinges, these are found on the heavy chain molecules at the point which they form a perpendicular vertex, between the horizontal portion of the molecule, and the vertical portio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34132" y="2708365"/>
            <a:ext cx="8875736" cy="2620533"/>
          </a:xfrm>
          <a:prstGeom prst="rect">
            <a:avLst/>
          </a:prstGeom>
        </p:spPr>
      </p:pic>
    </p:spTree>
    <p:extLst>
      <p:ext uri="{BB962C8B-B14F-4D97-AF65-F5344CB8AC3E}">
        <p14:creationId xmlns:p14="http://schemas.microsoft.com/office/powerpoint/2010/main" val="4257603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783"/>
            <a:ext cx="8229600" cy="1422711"/>
          </a:xfrm>
        </p:spPr>
        <p:txBody>
          <a:bodyPr>
            <a:normAutofit/>
          </a:bodyPr>
          <a:lstStyle/>
          <a:p>
            <a:r>
              <a:rPr lang="en-US" dirty="0" smtClean="0">
                <a:solidFill>
                  <a:srgbClr val="843C0C"/>
                </a:solidFill>
                <a:latin typeface="Arial" panose="020B0604020202020204" pitchFamily="34" charset="0"/>
                <a:cs typeface="Arial" panose="020B0604020202020204" pitchFamily="34" charset="0"/>
              </a:rPr>
              <a:t>CHAPTER </a:t>
            </a:r>
            <a:r>
              <a:rPr lang="en-US" dirty="0" smtClean="0">
                <a:solidFill>
                  <a:srgbClr val="843C0C"/>
                </a:solidFill>
                <a:latin typeface="Arial" panose="020B0604020202020204" pitchFamily="34" charset="0"/>
                <a:cs typeface="Arial" panose="020B0604020202020204" pitchFamily="34" charset="0"/>
              </a:rPr>
              <a:t>35</a:t>
            </a:r>
            <a:br>
              <a:rPr lang="en-US" dirty="0" smtClean="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The Immune System </a:t>
            </a:r>
          </a:p>
        </p:txBody>
      </p:sp>
      <p:pic>
        <p:nvPicPr>
          <p:cNvPr id="5" name="Picture Placeholder 4" descr="A two part illustration shows a photograph of Dover Castle, a medieval fortress and ribbon diagram of an antibody binding to influenza hemagglutinin.&#10;In the ribbon diagram, the antibody contains several beta strands, arranged as sheets. Influenza hemagglutinin is fairly elongated vertically, and contains one long alpha helix. The antibody is shown binding to a site at the top of influenza agglutinin, the surfaces at which the two proteins are in contact fit closely togeth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5940" y="2156911"/>
            <a:ext cx="8712120" cy="3698766"/>
          </a:xfrm>
          <a:prstGeom prst="rect">
            <a:avLst/>
          </a:prstGeom>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Properties of </a:t>
            </a:r>
            <a:r>
              <a:rPr lang="en-US" dirty="0" smtClean="0">
                <a:solidFill>
                  <a:srgbClr val="843C0C"/>
                </a:solidFill>
              </a:rPr>
              <a:t>Immunoglobulin Classes</a:t>
            </a:r>
            <a:endParaRPr lang="en-US" dirty="0">
              <a:solidFill>
                <a:srgbClr val="843C0C"/>
              </a:solidFill>
            </a:endParaRPr>
          </a:p>
        </p:txBody>
      </p:sp>
      <p:pic>
        <p:nvPicPr>
          <p:cNvPr id="2050" name="Picture 2" descr="A table shows properties of immunoglobulin classes. The table has six columns and five rows. The column headers are: class, serum concentration (Milligrams per milliliter), mass (kilodaltons), light chains, heavy chains, and chain structure. A note below the table reads, n equals 1 comma 2 or 3. Uppercase I lowercase G uppercase M and oligomers of Uppercase I lowercase G uppercase A also contain J chains that connect immunoglobulin molecules. Uppercase I lowercase G uppercase A in secretions has an additional component.  &#10;The data are as follows:&#10;Row 1: Class: I lowercase G uppercase G; serum concentration: 12 Milligrams per milliliter; mass: 150 kilodaltons; light chains: kappa or lambda; heavy chains: gamma; chain structure: kappa subscript 2 end subscript gamma subscript 2 end subscript or lambda subscript 2 end subscript gamma subscript 2.&#10;Row 2: Class: I lowercase G uppercase A; serum concentration: 3 Milligrams per milliliter; mass: 180-500; light chains: kappa or lambda; heavy chains: alpha; chain structure: (kappa subscript 2 end subscript alpha subscript 2 end subscript ) subscript lowercase n or (lambda subscript 2 end subscript alpha subscript 2 end subscript) subscript lowercase n.&#10;Row 3: Class: I lowercase g uppercase M; serum concentration: 1 Milligrams per milliliter; mass: 950; light chains: kappa or lambda; heavy chains: mu; chain structure: (kappa subscript 2 end subscript mu subscript 2 end subscript) subscript 5 or (lambda subscript 2 end subscript mu subscript 2 end subscript) subscript 5.&#10;Row 4: Class: I lowercase G uppercase D; serum concentration: 0 point 1 Milligrams per milliliter; mass: 175; light chains: kappa or lambda; heavy chains: delta; chain structure: kappa subscript 2 end subscript delta subscript 2 end subscript or lambda subscript 2 end subscript delta subscript 2.&#10;Row 5: Class: I lowercase G uppercase E; serum concentration: 0 point 0 0 0 1 Milligrams per milliliter; mass: 200; light chains: kappa or lambda; heavy chains:  epsilon; chain structure:  kappa subscript 2 end subscript epsilon subscript 2 or lambda subscript 2 end subscript epsilon subscript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99861"/>
            <a:ext cx="8113106" cy="392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57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Classes of </a:t>
            </a:r>
            <a:r>
              <a:rPr lang="en-US" dirty="0" smtClean="0">
                <a:solidFill>
                  <a:srgbClr val="843C0C"/>
                </a:solidFill>
              </a:rPr>
              <a:t>Immunoglobulin</a:t>
            </a:r>
            <a:endParaRPr lang="en-US" dirty="0">
              <a:solidFill>
                <a:srgbClr val="843C0C"/>
              </a:solidFill>
            </a:endParaRPr>
          </a:p>
        </p:txBody>
      </p:sp>
      <p:pic>
        <p:nvPicPr>
          <p:cNvPr id="6" name="Picture Placeholder 5" descr="A schematic diagram of the five different immunoglobulin shows the different structures and heavy chains.&#10;Five different immunoglobulin shown are; I lowercase G G, I lowercase G A, I lowercase G M, I lowercase G D and I lowercase G E. Each immunoglobulin contains the same light chains in combination with different heavy chains, each with units in the same basic T-shaped arrangement. I lowercase G G has the form of a T and has heavy chain labeled as a gamma chain. I lowercase G A appears as similar to two I lowercase G G molecules, reflected in the horizontal axis, with vertical portions touching at their ends, so there is one T connected by the end of its stem to an upside-down T. There is a loop between the ends of the T shapes, with one disulfide bond from the bottom of each T to one side of the loop, and two disulfide bonds joining the inner sides of the loop together. Its heavy chains are labeled as alpha chains. I lowercase G M appears as five T-shaped molecules whose vertical ends radiate from a single center, with the horizontal portions almost forming a ring on the outside, to form a shape with rotational symmetry of order five. Its heavy chains are labeled as mu chains. There are disulfide bonds between the each of the top domains in each of the vertical portion of the heavy chains, and between the bottom domains in each vertical portion of the heavy chains. There is one loop between two of the five I lowercase G M units, between the bottom domains of two of the heavy chains. There are two disulfide bonds joining each inner side of the loop to the other. I lowercase G D and I lowercase G E are a similar shape to I lowercase G G, with just one unit, and the heavy chains are labeled as delta and epsilon chains respective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2349" y="2812016"/>
            <a:ext cx="8079303" cy="2676477"/>
          </a:xfrm>
          <a:prstGeom prst="rect">
            <a:avLst/>
          </a:prstGeom>
        </p:spPr>
      </p:pic>
    </p:spTree>
    <p:extLst>
      <p:ext uri="{BB962C8B-B14F-4D97-AF65-F5344CB8AC3E}">
        <p14:creationId xmlns:p14="http://schemas.microsoft.com/office/powerpoint/2010/main" val="3463136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smtClean="0">
                <a:solidFill>
                  <a:srgbClr val="843C0C"/>
                </a:solidFill>
              </a:rPr>
              <a:t>Section 35.2 </a:t>
            </a:r>
            <a:r>
              <a:rPr lang="en-US" dirty="0">
                <a:solidFill>
                  <a:srgbClr val="843C0C"/>
                </a:solidFill>
              </a:rPr>
              <a:t>Antibodies Bind Specific Molecules Through Hypervariable Loops</a:t>
            </a:r>
          </a:p>
        </p:txBody>
      </p:sp>
      <p:sp>
        <p:nvSpPr>
          <p:cNvPr id="10" name="Content Placeholder 9"/>
          <p:cNvSpPr>
            <a:spLocks noGrp="1"/>
          </p:cNvSpPr>
          <p:nvPr>
            <p:ph idx="1"/>
          </p:nvPr>
        </p:nvSpPr>
        <p:spPr>
          <a:xfrm>
            <a:off x="457200" y="1934496"/>
            <a:ext cx="8229600" cy="2686665"/>
          </a:xfrm>
        </p:spPr>
        <p:txBody>
          <a:bodyPr>
            <a:normAutofit/>
          </a:bodyPr>
          <a:lstStyle/>
          <a:p>
            <a:pPr>
              <a:spcAft>
                <a:spcPts val="1200"/>
              </a:spcAft>
            </a:pPr>
            <a:r>
              <a:rPr lang="en-US" sz="2400" dirty="0"/>
              <a:t>Amino acid sequence comparisons of many </a:t>
            </a:r>
            <a:r>
              <a:rPr lang="en-US" sz="2400" dirty="0" err="1"/>
              <a:t>IgG</a:t>
            </a:r>
            <a:r>
              <a:rPr lang="en-US" sz="2400" dirty="0"/>
              <a:t> antibodies revealed that the carboxyl portions of both the L and the H chains are similar in all antibodies. These regions are called the constant regions</a:t>
            </a:r>
            <a:r>
              <a:rPr lang="en-US" sz="2400" dirty="0" smtClean="0"/>
              <a:t>.</a:t>
            </a:r>
            <a:endParaRPr lang="en-US" sz="2400" dirty="0"/>
          </a:p>
          <a:p>
            <a:pPr>
              <a:spcAft>
                <a:spcPts val="1200"/>
              </a:spcAft>
            </a:pPr>
            <a:r>
              <a:rPr lang="en-US" sz="2400" dirty="0"/>
              <a:t>The amino terminal regions of both chains are variable and are called the variable regions.</a:t>
            </a:r>
          </a:p>
        </p:txBody>
      </p:sp>
    </p:spTree>
    <p:extLst>
      <p:ext uri="{BB962C8B-B14F-4D97-AF65-F5344CB8AC3E}">
        <p14:creationId xmlns:p14="http://schemas.microsoft.com/office/powerpoint/2010/main" val="3474903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Immunoglobulin </a:t>
            </a:r>
            <a:r>
              <a:rPr lang="en-US" dirty="0" smtClean="0">
                <a:solidFill>
                  <a:srgbClr val="843C0C"/>
                </a:solidFill>
              </a:rPr>
              <a:t>Sequence Diversity</a:t>
            </a:r>
            <a:endParaRPr lang="en-US" dirty="0">
              <a:solidFill>
                <a:srgbClr val="843C0C"/>
              </a:solidFill>
            </a:endParaRPr>
          </a:p>
        </p:txBody>
      </p:sp>
      <p:pic>
        <p:nvPicPr>
          <p:cNvPr id="5" name="Picture Placeholder 4" descr="A bar graph shows the sequence variability of immunoglobulins.&#10;The horizontal axis is labeled as Residue and has a scale from 0 to 120, in increments of 20. The vertical axis is labeled as Variability and has a scale from 0 to 150, in increments of 50. The graph has bars of different heights, one for each residue number. Most bars are shown in blue, and most blue bars have variability values of less than 20. There are three regions, between the values of about 30 and 36, about 50 and 60, on the horizontal axis, and several bars around the 100th residue are shown in red. The red bars generally have higher values than the blue bars, with most values being over 20, many values over 50, and one value in each region being over 100."/>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87300" y="1594384"/>
            <a:ext cx="5369400" cy="5118631"/>
          </a:xfrm>
          <a:prstGeom prst="rect">
            <a:avLst/>
          </a:prstGeom>
        </p:spPr>
      </p:pic>
    </p:spTree>
    <p:extLst>
      <p:ext uri="{BB962C8B-B14F-4D97-AF65-F5344CB8AC3E}">
        <p14:creationId xmlns:p14="http://schemas.microsoft.com/office/powerpoint/2010/main" val="141695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Variable and </a:t>
            </a:r>
            <a:r>
              <a:rPr lang="en-US" dirty="0" smtClean="0">
                <a:solidFill>
                  <a:srgbClr val="843C0C"/>
                </a:solidFill>
              </a:rPr>
              <a:t>Constant Regions</a:t>
            </a:r>
            <a:endParaRPr lang="en-US" dirty="0">
              <a:solidFill>
                <a:srgbClr val="843C0C"/>
              </a:solidFill>
            </a:endParaRPr>
          </a:p>
        </p:txBody>
      </p:sp>
      <p:pic>
        <p:nvPicPr>
          <p:cNvPr id="6" name="Picture Placeholder 5" descr="A schematic diagram shows the variable and constant regions of the chains in an immunoglobulin.&#10;The immunoglobulin comprises of ten domains, which forms a T shape. The T shape is formed from two symmetrical halves. Each half has a chain with two domains on top of each other in a vertical chain, which bends around in a right angle, with two more domains, arranged horizontally forming the bottom layer of the arm of the T. The arm of the T has two layers, with another two domains on top of the first two. The other side of the T is a mirror image of the first, along the vertical axis. The domains at the bottom of the stem of the T are labeled as C H 3. Domains on top of the C H 3 region are labeled as C H 2. The first region at a right angle to C H 2, on the bottom layer on the arm of the T is labeled C H 1. The next domain in the horizontal chain from C H 1 is labeled V H. The domain in the top layer of the arm of the T, on top of C H 1 is labeled C L 1. The domain on top of V H is labeled as V L."/>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7575" y="2658597"/>
            <a:ext cx="8068851" cy="2972347"/>
          </a:xfrm>
          <a:prstGeom prst="rect">
            <a:avLst/>
          </a:prstGeom>
        </p:spPr>
      </p:pic>
    </p:spTree>
    <p:extLst>
      <p:ext uri="{BB962C8B-B14F-4D97-AF65-F5344CB8AC3E}">
        <p14:creationId xmlns:p14="http://schemas.microsoft.com/office/powerpoint/2010/main" val="379789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Immunoglobulin Fold Consists </a:t>
            </a:r>
            <a:r>
              <a:rPr lang="en-US" dirty="0">
                <a:solidFill>
                  <a:srgbClr val="843C0C"/>
                </a:solidFill>
              </a:rPr>
              <a:t>of a β -</a:t>
            </a:r>
            <a:r>
              <a:rPr lang="en-US" dirty="0" smtClean="0">
                <a:solidFill>
                  <a:srgbClr val="843C0C"/>
                </a:solidFill>
              </a:rPr>
              <a:t>sandwich Framework </a:t>
            </a:r>
            <a:r>
              <a:rPr lang="en-US" dirty="0">
                <a:solidFill>
                  <a:srgbClr val="843C0C"/>
                </a:solidFill>
              </a:rPr>
              <a:t>with </a:t>
            </a:r>
            <a:r>
              <a:rPr lang="en-US" dirty="0" smtClean="0">
                <a:solidFill>
                  <a:srgbClr val="843C0C"/>
                </a:solidFill>
              </a:rPr>
              <a:t>Hypervariable Loops</a:t>
            </a:r>
            <a:endParaRPr lang="en-US" dirty="0">
              <a:solidFill>
                <a:srgbClr val="843C0C"/>
              </a:solidFill>
            </a:endParaRPr>
          </a:p>
        </p:txBody>
      </p:sp>
      <p:sp>
        <p:nvSpPr>
          <p:cNvPr id="10" name="Content Placeholder 9"/>
          <p:cNvSpPr>
            <a:spLocks noGrp="1"/>
          </p:cNvSpPr>
          <p:nvPr>
            <p:ph idx="1"/>
          </p:nvPr>
        </p:nvSpPr>
        <p:spPr>
          <a:xfrm>
            <a:off x="457200" y="1816510"/>
            <a:ext cx="8229600" cy="4525963"/>
          </a:xfrm>
        </p:spPr>
        <p:txBody>
          <a:bodyPr>
            <a:normAutofit/>
          </a:bodyPr>
          <a:lstStyle/>
          <a:p>
            <a:pPr>
              <a:spcAft>
                <a:spcPts val="1200"/>
              </a:spcAft>
            </a:pPr>
            <a:r>
              <a:rPr lang="en-US" sz="2400" dirty="0" err="1"/>
              <a:t>IgG</a:t>
            </a:r>
            <a:r>
              <a:rPr lang="en-US" sz="2400" dirty="0"/>
              <a:t> molecules consist of 12 domains that adopt the immunoglobulin fold structure</a:t>
            </a:r>
            <a:r>
              <a:rPr lang="en-US" sz="2400" dirty="0" smtClean="0"/>
              <a:t>.</a:t>
            </a:r>
            <a:endParaRPr lang="en-US" sz="2400" dirty="0"/>
          </a:p>
          <a:p>
            <a:pPr>
              <a:spcAft>
                <a:spcPts val="1200"/>
              </a:spcAft>
            </a:pPr>
            <a:r>
              <a:rPr lang="en-US" sz="2400" dirty="0"/>
              <a:t>The immunoglobulin fold consists of a pair of β sheets linked by a disulfide bond</a:t>
            </a:r>
            <a:r>
              <a:rPr lang="en-US" sz="2400" dirty="0" smtClean="0"/>
              <a:t>.</a:t>
            </a:r>
            <a:endParaRPr lang="en-US" sz="2400" dirty="0"/>
          </a:p>
          <a:p>
            <a:pPr>
              <a:spcAft>
                <a:spcPts val="1200"/>
              </a:spcAft>
            </a:pPr>
            <a:r>
              <a:rPr lang="en-US" sz="2400" dirty="0"/>
              <a:t>Loops present at one end of the structure provide sites for interaction with other molecules. These loops, present in T-cell receptors as well as antibodies, have </a:t>
            </a:r>
            <a:r>
              <a:rPr lang="en-US" sz="2400" dirty="0" err="1"/>
              <a:t>hypervariable</a:t>
            </a:r>
            <a:r>
              <a:rPr lang="en-US" sz="2400" dirty="0"/>
              <a:t> sequences and are called </a:t>
            </a:r>
            <a:r>
              <a:rPr lang="en-US" sz="2400" dirty="0" err="1"/>
              <a:t>hypervariable</a:t>
            </a:r>
            <a:r>
              <a:rPr lang="en-US" sz="2400" dirty="0"/>
              <a:t> loops or complementarity-determining regions (CDRs).</a:t>
            </a:r>
          </a:p>
        </p:txBody>
      </p:sp>
    </p:spTree>
    <p:extLst>
      <p:ext uri="{BB962C8B-B14F-4D97-AF65-F5344CB8AC3E}">
        <p14:creationId xmlns:p14="http://schemas.microsoft.com/office/powerpoint/2010/main" val="1321701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Immunoglobulin </a:t>
            </a:r>
            <a:r>
              <a:rPr lang="en-US" dirty="0" smtClean="0">
                <a:solidFill>
                  <a:srgbClr val="843C0C"/>
                </a:solidFill>
              </a:rPr>
              <a:t>Fold</a:t>
            </a:r>
            <a:endParaRPr lang="en-US" dirty="0">
              <a:solidFill>
                <a:srgbClr val="843C0C"/>
              </a:solidFill>
            </a:endParaRPr>
          </a:p>
        </p:txBody>
      </p:sp>
      <p:pic>
        <p:nvPicPr>
          <p:cNvPr id="5" name="Picture Placeholder 4" descr="A ribbon diagram of an immunoglobulin domain is shown.&#10;The domain has several beta strands, arranged as two beta sheets, with the surface of each sheet facing the surface of the other. The C terminus extends from one of the strands on one side of the arrangement, in a roughly parallel direction to that of the strands; the N terminus extends from one of the strands on the other side of the barrel, also in a roughly parallel direction to that of the strands. On the same side as the N terminus, there are two loops between strands, labeled as the hypervariable loop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693910"/>
            <a:ext cx="5421029" cy="4897365"/>
          </a:xfrm>
          <a:prstGeom prst="rect">
            <a:avLst/>
          </a:prstGeom>
        </p:spPr>
      </p:pic>
    </p:spTree>
    <p:extLst>
      <p:ext uri="{BB962C8B-B14F-4D97-AF65-F5344CB8AC3E}">
        <p14:creationId xmlns:p14="http://schemas.microsoft.com/office/powerpoint/2010/main" val="1357040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X-ray </a:t>
            </a:r>
            <a:r>
              <a:rPr lang="en-US" dirty="0" smtClean="0">
                <a:solidFill>
                  <a:srgbClr val="843C0C"/>
                </a:solidFill>
              </a:rPr>
              <a:t>Analyses Have Revealed How Antibodies Bind Antigens</a:t>
            </a:r>
            <a:endParaRPr lang="en-US" dirty="0">
              <a:solidFill>
                <a:srgbClr val="843C0C"/>
              </a:solidFill>
            </a:endParaRPr>
          </a:p>
        </p:txBody>
      </p:sp>
      <p:sp>
        <p:nvSpPr>
          <p:cNvPr id="10" name="Content Placeholder 9"/>
          <p:cNvSpPr>
            <a:spLocks noGrp="1"/>
          </p:cNvSpPr>
          <p:nvPr>
            <p:ph idx="1"/>
          </p:nvPr>
        </p:nvSpPr>
        <p:spPr/>
        <p:txBody>
          <a:bodyPr>
            <a:normAutofit lnSpcReduction="10000"/>
          </a:bodyPr>
          <a:lstStyle/>
          <a:p>
            <a:pPr>
              <a:spcAft>
                <a:spcPts val="1200"/>
              </a:spcAft>
            </a:pPr>
            <a:r>
              <a:rPr lang="en-US" sz="2400" dirty="0"/>
              <a:t>The variable regions of the heavy (V</a:t>
            </a:r>
            <a:r>
              <a:rPr lang="en-US" sz="2400" baseline="-25000" dirty="0"/>
              <a:t>H</a:t>
            </a:r>
            <a:r>
              <a:rPr lang="en-US" sz="2400" dirty="0"/>
              <a:t>) and light (V</a:t>
            </a:r>
            <a:r>
              <a:rPr lang="en-US" sz="2400" baseline="-25000" dirty="0"/>
              <a:t>L</a:t>
            </a:r>
            <a:r>
              <a:rPr lang="en-US" sz="2400" dirty="0"/>
              <a:t>) chains come together to form the antigen-binding region</a:t>
            </a:r>
            <a:r>
              <a:rPr lang="en-US" sz="2400" dirty="0" smtClean="0"/>
              <a:t>.</a:t>
            </a:r>
            <a:endParaRPr lang="en-US" sz="2400" dirty="0"/>
          </a:p>
          <a:p>
            <a:pPr>
              <a:spcAft>
                <a:spcPts val="1200"/>
              </a:spcAft>
            </a:pPr>
            <a:r>
              <a:rPr lang="en-US" sz="2400" dirty="0"/>
              <a:t>The </a:t>
            </a:r>
            <a:r>
              <a:rPr lang="en-US" sz="2400" dirty="0" err="1"/>
              <a:t>hypervariable</a:t>
            </a:r>
            <a:r>
              <a:rPr lang="en-US" sz="2400" dirty="0"/>
              <a:t> loops form a single binding surface</a:t>
            </a:r>
            <a:r>
              <a:rPr lang="en-US" sz="2400" dirty="0" smtClean="0"/>
              <a:t>.</a:t>
            </a:r>
            <a:endParaRPr lang="en-US" sz="2400" dirty="0"/>
          </a:p>
          <a:p>
            <a:pPr>
              <a:spcAft>
                <a:spcPts val="1200"/>
              </a:spcAft>
            </a:pPr>
            <a:r>
              <a:rPr lang="en-US" sz="2400" dirty="0"/>
              <a:t>The antibody–antigen interactions are governed by the same chemical principles as enzyme–substrate interactions</a:t>
            </a:r>
            <a:r>
              <a:rPr lang="en-US" sz="2400" dirty="0" smtClean="0"/>
              <a:t>.</a:t>
            </a:r>
            <a:endParaRPr lang="en-US" sz="2400" dirty="0"/>
          </a:p>
          <a:p>
            <a:pPr>
              <a:spcAft>
                <a:spcPts val="1200"/>
              </a:spcAft>
            </a:pPr>
            <a:r>
              <a:rPr lang="en-US" sz="2400" dirty="0"/>
              <a:t>The binding site on the antibody incorporates some or all of the CDRs in the variable domains of the antibody</a:t>
            </a:r>
            <a:r>
              <a:rPr lang="en-US" sz="2400" dirty="0" smtClean="0"/>
              <a:t>.</a:t>
            </a:r>
            <a:endParaRPr lang="en-US" sz="2400" dirty="0"/>
          </a:p>
          <a:p>
            <a:pPr>
              <a:spcAft>
                <a:spcPts val="1200"/>
              </a:spcAft>
            </a:pPr>
            <a:r>
              <a:rPr lang="en-US" sz="2400" dirty="0"/>
              <a:t>Small molecules bind fewer CDRs, whereas larger antigens bind more </a:t>
            </a:r>
            <a:r>
              <a:rPr lang="en-US" sz="2400" dirty="0" err="1"/>
              <a:t>CDRs.</a:t>
            </a:r>
            <a:endParaRPr lang="en-US" sz="2400" dirty="0"/>
          </a:p>
        </p:txBody>
      </p:sp>
    </p:spTree>
    <p:extLst>
      <p:ext uri="{BB962C8B-B14F-4D97-AF65-F5344CB8AC3E}">
        <p14:creationId xmlns:p14="http://schemas.microsoft.com/office/powerpoint/2010/main" val="379567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Variable </a:t>
            </a:r>
            <a:r>
              <a:rPr lang="en-US" dirty="0" smtClean="0">
                <a:solidFill>
                  <a:srgbClr val="843C0C"/>
                </a:solidFill>
              </a:rPr>
              <a:t>Domains</a:t>
            </a:r>
            <a:endParaRPr lang="en-US" dirty="0">
              <a:solidFill>
                <a:srgbClr val="843C0C"/>
              </a:solidFill>
            </a:endParaRPr>
          </a:p>
        </p:txBody>
      </p:sp>
      <p:pic>
        <p:nvPicPr>
          <p:cNvPr id="6" name="Picture Placeholder 5" descr="A ribbon diagram of the variable domains of an L chain and of an H chain is shown.&#10;The L chain and the H chain each consist of beta strands. The two chains are arranged, one on top of the other, with the strands arranged roughly horizontally. On one side of each of the chains, the loops between the beta strands are shown in red."/>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693530"/>
            <a:ext cx="5421029" cy="4771982"/>
          </a:xfrm>
          <a:prstGeom prst="rect">
            <a:avLst/>
          </a:prstGeom>
        </p:spPr>
      </p:pic>
    </p:spTree>
    <p:extLst>
      <p:ext uri="{BB962C8B-B14F-4D97-AF65-F5344CB8AC3E}">
        <p14:creationId xmlns:p14="http://schemas.microsoft.com/office/powerpoint/2010/main" val="1092961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Binding of a </a:t>
            </a:r>
            <a:r>
              <a:rPr lang="en-US" dirty="0" smtClean="0">
                <a:solidFill>
                  <a:srgbClr val="843C0C"/>
                </a:solidFill>
              </a:rPr>
              <a:t>Small Antigen</a:t>
            </a:r>
            <a:endParaRPr lang="en-US" dirty="0">
              <a:solidFill>
                <a:srgbClr val="843C0C"/>
              </a:solidFill>
            </a:endParaRPr>
          </a:p>
        </p:txBody>
      </p:sp>
      <p:pic>
        <p:nvPicPr>
          <p:cNvPr id="5" name="Picture Placeholder 4" descr="A diagram shows the structure of a complex between the F a b fragment of an antibody.&#10;The F a b fragment is shown as a ribbon diagram. The fragment contains two chains, one on top of the other. Each chain has two domains, each comprised of beta strands which form a beta sheet. The two domains are joined by a short chain. The side chains of some amino acids on one edge of the fragment, at the interface between the top and the bottom chain, are shown. The residues consist of asparagine L 97, on the top chain of the fragment, and glutamate H 35, tyrosine H 33, and arginine H 52 on the bottom chain of the fragment. A molecule of phosphorylcholine is shown in ball and stick form with hydrogen bonds from two of its oxygen atoms, to hydrogen atoms on the side chains of tyrosine H 33 and arginine H 52, respective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41262" y="2422459"/>
            <a:ext cx="8061477" cy="3001849"/>
          </a:xfrm>
          <a:prstGeom prst="rect">
            <a:avLst/>
          </a:prstGeom>
        </p:spPr>
      </p:pic>
    </p:spTree>
    <p:extLst>
      <p:ext uri="{BB962C8B-B14F-4D97-AF65-F5344CB8AC3E}">
        <p14:creationId xmlns:p14="http://schemas.microsoft.com/office/powerpoint/2010/main" val="314547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anose="020B0604020202020204" pitchFamily="34" charset="0"/>
                <a:cs typeface="Arial" panose="020B0604020202020204" pitchFamily="34" charset="0"/>
              </a:rPr>
              <a:t>Ch.35 </a:t>
            </a:r>
            <a:r>
              <a:rPr lang="en-US" dirty="0">
                <a:solidFill>
                  <a:srgbClr val="843C0C"/>
                </a:solidFill>
                <a:latin typeface="Arial" panose="020B0604020202020204" pitchFamily="34" charset="0"/>
                <a:cs typeface="Arial" panose="020B0604020202020204" pitchFamily="34" charset="0"/>
              </a:rPr>
              <a:t>Learning Objectives</a:t>
            </a:r>
          </a:p>
        </p:txBody>
      </p:sp>
      <p:sp>
        <p:nvSpPr>
          <p:cNvPr id="4" name="Content Placeholder 3"/>
          <p:cNvSpPr>
            <a:spLocks noGrp="1"/>
          </p:cNvSpPr>
          <p:nvPr>
            <p:ph idx="1"/>
          </p:nvPr>
        </p:nvSpPr>
        <p:spPr>
          <a:xfrm>
            <a:off x="457200" y="1521370"/>
            <a:ext cx="8229600" cy="5257800"/>
          </a:xfrm>
        </p:spPr>
        <p:txBody>
          <a:bodyPr>
            <a:noAutofit/>
          </a:bodyPr>
          <a:lstStyle/>
          <a:p>
            <a:pPr marL="0" indent="0">
              <a:lnSpc>
                <a:spcPct val="110000"/>
              </a:lnSpc>
              <a:spcBef>
                <a:spcPts val="624"/>
              </a:spcBef>
              <a:spcAft>
                <a:spcPts val="1200"/>
              </a:spcAft>
              <a:buNone/>
            </a:pPr>
            <a:r>
              <a:rPr lang="en-US" sz="2000" i="1" dirty="0"/>
              <a:t>By the end of this chapter, you should be able to</a:t>
            </a:r>
            <a:r>
              <a:rPr lang="en-US" sz="2000" i="1" dirty="0" smtClean="0"/>
              <a:t>:</a:t>
            </a:r>
            <a:endParaRPr lang="en-US" sz="2000" dirty="0" smtClean="0"/>
          </a:p>
          <a:p>
            <a:pPr marL="457200" indent="-457200">
              <a:buFont typeface="+mj-lt"/>
              <a:buAutoNum type="arabicPeriod"/>
            </a:pPr>
            <a:r>
              <a:rPr lang="en-US" sz="2000" b="1" dirty="0"/>
              <a:t>Distinguish between the innate and adaptive immune systems and the advantages and disadvantages of each.</a:t>
            </a:r>
          </a:p>
          <a:p>
            <a:pPr marL="457200" indent="-457200">
              <a:buFont typeface="+mj-lt"/>
              <a:buAutoNum type="arabicPeriod"/>
            </a:pPr>
            <a:r>
              <a:rPr lang="en-US" sz="2000" b="1" dirty="0"/>
              <a:t>Describe the structural components of an antibody and compare the features of the five immunoglobulin classes.</a:t>
            </a:r>
          </a:p>
          <a:p>
            <a:pPr marL="457200" indent="-457200">
              <a:buFont typeface="+mj-lt"/>
              <a:buAutoNum type="arabicPeriod"/>
            </a:pPr>
            <a:r>
              <a:rPr lang="en-US" sz="2000" b="1" dirty="0"/>
              <a:t>Describe how antibodies interact with their corresponding antigens.</a:t>
            </a:r>
          </a:p>
          <a:p>
            <a:pPr marL="457200" indent="-457200">
              <a:buFont typeface="+mj-lt"/>
              <a:buAutoNum type="arabicPeriod"/>
            </a:pPr>
            <a:r>
              <a:rPr lang="en-US" sz="2000" b="1" dirty="0"/>
              <a:t>Explain the mechanisms by which antibody diversity and T-cell receptor diversity are achieved.</a:t>
            </a:r>
          </a:p>
          <a:p>
            <a:pPr marL="457200" indent="-457200">
              <a:buFont typeface="+mj-lt"/>
              <a:buAutoNum type="arabicPeriod"/>
            </a:pPr>
            <a:r>
              <a:rPr lang="en-US" sz="2000" b="1" dirty="0"/>
              <a:t>Describe how MHC proteins display antigens to T cells.</a:t>
            </a:r>
          </a:p>
          <a:p>
            <a:pPr marL="457200" indent="-457200">
              <a:buFont typeface="+mj-lt"/>
              <a:buAutoNum type="arabicPeriod"/>
            </a:pPr>
            <a:r>
              <a:rPr lang="en-US" sz="2000" b="1" dirty="0"/>
              <a:t>Compare the structural components involved in cytotoxic and helper T cell activation.</a:t>
            </a:r>
          </a:p>
          <a:p>
            <a:pPr marL="457200" indent="-457200">
              <a:buFont typeface="+mj-lt"/>
              <a:buAutoNum type="arabicPeriod"/>
            </a:pPr>
            <a:r>
              <a:rPr lang="en-US" sz="2000" b="1" dirty="0"/>
              <a:t>Explain the process by which the immune system avoids generating T-cell receptors reactive to self-antigens.</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Large </a:t>
            </a:r>
            <a:r>
              <a:rPr lang="en-US" dirty="0" smtClean="0">
                <a:solidFill>
                  <a:srgbClr val="843C0C"/>
                </a:solidFill>
              </a:rPr>
              <a:t>Antigens Bind Antibodies </a:t>
            </a:r>
            <a:r>
              <a:rPr lang="en-US" dirty="0">
                <a:solidFill>
                  <a:srgbClr val="843C0C"/>
                </a:solidFill>
              </a:rPr>
              <a:t>with </a:t>
            </a:r>
            <a:r>
              <a:rPr lang="en-US" dirty="0" smtClean="0">
                <a:solidFill>
                  <a:srgbClr val="843C0C"/>
                </a:solidFill>
              </a:rPr>
              <a:t>Numerous Interactions</a:t>
            </a:r>
            <a:endParaRPr lang="en-US" dirty="0">
              <a:solidFill>
                <a:srgbClr val="843C0C"/>
              </a:solidFill>
            </a:endParaRPr>
          </a:p>
        </p:txBody>
      </p:sp>
      <p:sp>
        <p:nvSpPr>
          <p:cNvPr id="10" name="Content Placeholder 9"/>
          <p:cNvSpPr>
            <a:spLocks noGrp="1"/>
          </p:cNvSpPr>
          <p:nvPr>
            <p:ph idx="1"/>
          </p:nvPr>
        </p:nvSpPr>
        <p:spPr>
          <a:xfrm>
            <a:off x="457200" y="1600201"/>
            <a:ext cx="8229600" cy="2755490"/>
          </a:xfrm>
        </p:spPr>
        <p:txBody>
          <a:bodyPr>
            <a:normAutofit/>
          </a:bodyPr>
          <a:lstStyle/>
          <a:p>
            <a:pPr>
              <a:spcAft>
                <a:spcPts val="1200"/>
              </a:spcAft>
            </a:pPr>
            <a:r>
              <a:rPr lang="en-US" sz="2400" dirty="0"/>
              <a:t>Many antibodies to the enzyme lysozyme have been studied. Each antibody binds to a unique site on the enzyme</a:t>
            </a:r>
            <a:r>
              <a:rPr lang="en-US" sz="2400" dirty="0" smtClean="0"/>
              <a:t>.</a:t>
            </a:r>
            <a:endParaRPr lang="en-US" sz="2400" dirty="0"/>
          </a:p>
          <a:p>
            <a:pPr>
              <a:spcAft>
                <a:spcPts val="1200"/>
              </a:spcAft>
            </a:pPr>
            <a:r>
              <a:rPr lang="en-US" sz="2400" dirty="0"/>
              <a:t>One particular antibody binds to regions of the enzyme with very high affinity (</a:t>
            </a:r>
            <a:r>
              <a:rPr lang="en-US" sz="2400" dirty="0" err="1"/>
              <a:t>K</a:t>
            </a:r>
            <a:r>
              <a:rPr lang="en-US" sz="2400" baseline="-25000" dirty="0" err="1"/>
              <a:t>d</a:t>
            </a:r>
            <a:r>
              <a:rPr lang="en-US" sz="2400" dirty="0"/>
              <a:t> = 20 </a:t>
            </a:r>
            <a:r>
              <a:rPr lang="en-US" sz="2400" dirty="0" err="1"/>
              <a:t>nM</a:t>
            </a:r>
            <a:r>
              <a:rPr lang="en-US" sz="2400" dirty="0"/>
              <a:t>). All six CDRs make contact with the epitope.</a:t>
            </a:r>
          </a:p>
        </p:txBody>
      </p:sp>
    </p:spTree>
    <p:extLst>
      <p:ext uri="{BB962C8B-B14F-4D97-AF65-F5344CB8AC3E}">
        <p14:creationId xmlns:p14="http://schemas.microsoft.com/office/powerpoint/2010/main" val="3567702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Antibodies against </a:t>
            </a:r>
            <a:r>
              <a:rPr lang="en-US" dirty="0" smtClean="0">
                <a:solidFill>
                  <a:srgbClr val="843C0C"/>
                </a:solidFill>
              </a:rPr>
              <a:t>Lysozyme</a:t>
            </a:r>
            <a:endParaRPr lang="en-US" dirty="0">
              <a:solidFill>
                <a:srgbClr val="843C0C"/>
              </a:solidFill>
            </a:endParaRPr>
          </a:p>
        </p:txBody>
      </p:sp>
      <p:sp>
        <p:nvSpPr>
          <p:cNvPr id="5" name="Content Placeholder 4"/>
          <p:cNvSpPr>
            <a:spLocks noGrp="1"/>
          </p:cNvSpPr>
          <p:nvPr>
            <p:ph idx="1"/>
          </p:nvPr>
        </p:nvSpPr>
        <p:spPr/>
        <p:txBody>
          <a:bodyPr>
            <a:normAutofit/>
          </a:bodyPr>
          <a:lstStyle/>
          <a:p>
            <a:r>
              <a:rPr lang="en-US" sz="2400" dirty="0"/>
              <a:t>The structures of three complexes (</a:t>
            </a:r>
            <a:r>
              <a:rPr lang="en-US" sz="2400" dirty="0" err="1"/>
              <a:t>i</a:t>
            </a:r>
            <a:r>
              <a:rPr lang="en-US" sz="2400" dirty="0"/>
              <a:t>, ii, iii) between F</a:t>
            </a:r>
            <a:r>
              <a:rPr lang="en-US" sz="2400" baseline="-25000" dirty="0"/>
              <a:t>ab</a:t>
            </a:r>
            <a:r>
              <a:rPr lang="en-US" sz="2400" dirty="0"/>
              <a:t> fragments (blue and yellow) and hen egg-white lysozyme (red) shown with lysozyme in the same orientation in each </a:t>
            </a:r>
            <a:r>
              <a:rPr lang="en-US" sz="2400" dirty="0" smtClean="0"/>
              <a:t>case</a:t>
            </a:r>
            <a:endParaRPr lang="en-US" sz="2400" dirty="0"/>
          </a:p>
        </p:txBody>
      </p:sp>
      <p:pic>
        <p:nvPicPr>
          <p:cNvPr id="11" name="Picture Placeholder 10" descr="A ribbon diagram of an F a b fragment in complex with hen egg white lysozyme is shown.&#10;The hen egg lysozyme has several alpha helices, one at its top right, several small helices on the bottom, and a loop on the left between the top and the bottom part of the protein. The F a b fragment is shown bound via the edge of its two chains to the loop on the left of the hen egg lysozyme. The F a b fragment is angled to the left relative to the lysozym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654710" y="2772697"/>
            <a:ext cx="4053131" cy="3974995"/>
          </a:xfrm>
          <a:prstGeom prst="rect">
            <a:avLst/>
          </a:prstGeom>
        </p:spPr>
      </p:pic>
    </p:spTree>
    <p:extLst>
      <p:ext uri="{BB962C8B-B14F-4D97-AF65-F5344CB8AC3E}">
        <p14:creationId xmlns:p14="http://schemas.microsoft.com/office/powerpoint/2010/main" val="296344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Antibody–protein </a:t>
            </a:r>
            <a:r>
              <a:rPr lang="en-US" dirty="0" smtClean="0">
                <a:solidFill>
                  <a:srgbClr val="843C0C"/>
                </a:solidFill>
              </a:rPr>
              <a:t>Interactions</a:t>
            </a:r>
            <a:endParaRPr lang="en-US" dirty="0">
              <a:solidFill>
                <a:srgbClr val="843C0C"/>
              </a:solidFill>
            </a:endParaRPr>
          </a:p>
        </p:txBody>
      </p:sp>
      <p:pic>
        <p:nvPicPr>
          <p:cNvPr id="6" name="Picture Placeholder 5" descr="A diagram shows the interaction between an antibody binding site and lysozyme.&#10;A F a b fragment is shown with the L chain on top of the H chain. The binding site is shown as a space-filling model, on the interface between the H chain and the L chain, on one end of the fragment. Lysozyme is shown as a ribbon diagram. One residue in the lysozyme enzyme, labeled as glutamine 121, is shown penetrating in a gap between the two chain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2323" y="1802008"/>
            <a:ext cx="8659354" cy="4288099"/>
          </a:xfrm>
          <a:prstGeom prst="rect">
            <a:avLst/>
          </a:prstGeom>
        </p:spPr>
      </p:pic>
    </p:spTree>
    <p:extLst>
      <p:ext uri="{BB962C8B-B14F-4D97-AF65-F5344CB8AC3E}">
        <p14:creationId xmlns:p14="http://schemas.microsoft.com/office/powerpoint/2010/main" val="2463256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smtClean="0">
                <a:solidFill>
                  <a:srgbClr val="843C0C"/>
                </a:solidFill>
              </a:rPr>
              <a:t>Section 35.3 </a:t>
            </a:r>
            <a:r>
              <a:rPr lang="en-US" dirty="0">
                <a:solidFill>
                  <a:srgbClr val="843C0C"/>
                </a:solidFill>
              </a:rPr>
              <a:t>Diversity Is Generated by Gene Rearrangements</a:t>
            </a:r>
          </a:p>
        </p:txBody>
      </p:sp>
      <p:sp>
        <p:nvSpPr>
          <p:cNvPr id="10" name="Content Placeholder 9"/>
          <p:cNvSpPr>
            <a:spLocks noGrp="1"/>
          </p:cNvSpPr>
          <p:nvPr>
            <p:ph idx="1"/>
          </p:nvPr>
        </p:nvSpPr>
        <p:spPr>
          <a:xfrm>
            <a:off x="457200" y="1826343"/>
            <a:ext cx="8229600" cy="2126226"/>
          </a:xfrm>
        </p:spPr>
        <p:txBody>
          <a:bodyPr>
            <a:normAutofit/>
          </a:bodyPr>
          <a:lstStyle/>
          <a:p>
            <a:pPr>
              <a:spcAft>
                <a:spcPts val="1200"/>
              </a:spcAft>
            </a:pPr>
            <a:r>
              <a:rPr lang="en-US" sz="2400" dirty="0"/>
              <a:t>Genes encoding variable (V)  regions and constant (C) regions are located far apart in embryonic DNA</a:t>
            </a:r>
            <a:r>
              <a:rPr lang="en-US" sz="2400" dirty="0" smtClean="0"/>
              <a:t>.</a:t>
            </a:r>
            <a:endParaRPr lang="en-US" sz="2400" dirty="0"/>
          </a:p>
          <a:p>
            <a:pPr>
              <a:spcAft>
                <a:spcPts val="1200"/>
              </a:spcAft>
            </a:pPr>
            <a:r>
              <a:rPr lang="en-US" sz="2400" dirty="0"/>
              <a:t>These regions are rearranged and brought close together in antibody-producing cells.</a:t>
            </a:r>
          </a:p>
        </p:txBody>
      </p:sp>
    </p:spTree>
    <p:extLst>
      <p:ext uri="{BB962C8B-B14F-4D97-AF65-F5344CB8AC3E}">
        <p14:creationId xmlns:p14="http://schemas.microsoft.com/office/powerpoint/2010/main" val="2338544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J (joining) </a:t>
            </a:r>
            <a:r>
              <a:rPr lang="en-US" dirty="0" smtClean="0">
                <a:solidFill>
                  <a:srgbClr val="843C0C"/>
                </a:solidFill>
              </a:rPr>
              <a:t>Genes </a:t>
            </a:r>
            <a:r>
              <a:rPr lang="en-US" dirty="0">
                <a:solidFill>
                  <a:srgbClr val="843C0C"/>
                </a:solidFill>
              </a:rPr>
              <a:t>and D (diversity) </a:t>
            </a:r>
            <a:r>
              <a:rPr lang="en-US" dirty="0" smtClean="0">
                <a:solidFill>
                  <a:srgbClr val="843C0C"/>
                </a:solidFill>
              </a:rPr>
              <a:t>Genes Increase Antibody Diversity</a:t>
            </a:r>
            <a:endParaRPr lang="en-US" dirty="0">
              <a:solidFill>
                <a:srgbClr val="843C0C"/>
              </a:solidFill>
            </a:endParaRPr>
          </a:p>
        </p:txBody>
      </p:sp>
      <p:sp>
        <p:nvSpPr>
          <p:cNvPr id="10" name="Content Placeholder 9"/>
          <p:cNvSpPr>
            <a:spLocks noGrp="1"/>
          </p:cNvSpPr>
          <p:nvPr>
            <p:ph idx="1"/>
          </p:nvPr>
        </p:nvSpPr>
        <p:spPr>
          <a:xfrm>
            <a:off x="457200" y="1600200"/>
            <a:ext cx="8229600" cy="5085735"/>
          </a:xfrm>
        </p:spPr>
        <p:txBody>
          <a:bodyPr>
            <a:noAutofit/>
          </a:bodyPr>
          <a:lstStyle/>
          <a:p>
            <a:pPr>
              <a:spcAft>
                <a:spcPts val="1200"/>
              </a:spcAft>
            </a:pPr>
            <a:r>
              <a:rPr lang="en-US" sz="2400" dirty="0"/>
              <a:t>The variability of the L chain of V genes is increased when joined to J genes, which are located near the C genes</a:t>
            </a:r>
            <a:r>
              <a:rPr lang="en-US" sz="2400" dirty="0" smtClean="0"/>
              <a:t>.</a:t>
            </a:r>
            <a:endParaRPr lang="en-US" sz="2400" dirty="0"/>
          </a:p>
          <a:p>
            <a:pPr>
              <a:spcAft>
                <a:spcPts val="1200"/>
              </a:spcAft>
            </a:pPr>
            <a:r>
              <a:rPr lang="en-US" sz="2400" dirty="0"/>
              <a:t>During differentiation of antibody-producing cells, a V gene becomes linked to a J gene, a process called VJ recombination</a:t>
            </a:r>
            <a:r>
              <a:rPr lang="en-US" sz="2400" dirty="0" smtClean="0"/>
              <a:t>.</a:t>
            </a:r>
            <a:endParaRPr lang="en-US" sz="2400" dirty="0"/>
          </a:p>
          <a:p>
            <a:pPr>
              <a:spcAft>
                <a:spcPts val="1200"/>
              </a:spcAft>
            </a:pPr>
            <a:r>
              <a:rPr lang="en-US" sz="2400" dirty="0"/>
              <a:t>RNA splicing yields an mRNA for the complete L chain</a:t>
            </a:r>
            <a:r>
              <a:rPr lang="en-US" sz="2400" dirty="0" smtClean="0"/>
              <a:t>.</a:t>
            </a:r>
            <a:endParaRPr lang="en-US" sz="2400" dirty="0"/>
          </a:p>
          <a:p>
            <a:pPr>
              <a:spcAft>
                <a:spcPts val="1200"/>
              </a:spcAft>
            </a:pPr>
            <a:r>
              <a:rPr lang="en-US" sz="2400" dirty="0"/>
              <a:t>H chains have another DNA segment contributing to the V region: the D (diversity) genes</a:t>
            </a:r>
            <a:r>
              <a:rPr lang="en-US" sz="2400" dirty="0" smtClean="0"/>
              <a:t>.</a:t>
            </a:r>
            <a:endParaRPr lang="en-US" sz="2400" dirty="0"/>
          </a:p>
          <a:p>
            <a:pPr>
              <a:spcAft>
                <a:spcPts val="1200"/>
              </a:spcAft>
            </a:pPr>
            <a:r>
              <a:rPr lang="en-US" sz="2400" dirty="0"/>
              <a:t>The V regions of H chains are formed by V(D)J recombination.</a:t>
            </a:r>
          </a:p>
        </p:txBody>
      </p:sp>
    </p:spTree>
    <p:extLst>
      <p:ext uri="{BB962C8B-B14F-4D97-AF65-F5344CB8AC3E}">
        <p14:creationId xmlns:p14="http://schemas.microsoft.com/office/powerpoint/2010/main" val="183841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The κ </a:t>
            </a:r>
            <a:r>
              <a:rPr lang="en-US" dirty="0" smtClean="0">
                <a:solidFill>
                  <a:srgbClr val="843C0C"/>
                </a:solidFill>
              </a:rPr>
              <a:t>Light-chain Locus</a:t>
            </a:r>
            <a:endParaRPr lang="en-US" dirty="0">
              <a:solidFill>
                <a:srgbClr val="843C0C"/>
              </a:solidFill>
            </a:endParaRPr>
          </a:p>
        </p:txBody>
      </p:sp>
      <p:pic>
        <p:nvPicPr>
          <p:cNvPr id="5" name="Picture Placeholder 4" descr="A schematic diagram shows the kappa light chain locus on a human chromosome.&#10;Human chromosome 2 is shown as a strip, divided into separate sections, representing different regions of the chromosome. Each section of the strip has several bands, shown in different colors, representing different genes. Bands numbered V 1 to V 40 are shown in red on one section of the strip. Bands numbered J 1 to J 5 are shown on another section of the strip, which is on another part of the chromosome to the first section, and are shown in blue. Just after J 5, there is an individual yellow band, labeled as C."/>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7575" y="3746561"/>
            <a:ext cx="8068851" cy="840814"/>
          </a:xfrm>
          <a:prstGeom prst="rect">
            <a:avLst/>
          </a:prstGeom>
        </p:spPr>
      </p:pic>
    </p:spTree>
    <p:extLst>
      <p:ext uri="{BB962C8B-B14F-4D97-AF65-F5344CB8AC3E}">
        <p14:creationId xmlns:p14="http://schemas.microsoft.com/office/powerpoint/2010/main" val="1330943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VJ </a:t>
            </a:r>
            <a:r>
              <a:rPr lang="en-US" dirty="0" smtClean="0">
                <a:solidFill>
                  <a:srgbClr val="843C0C"/>
                </a:solidFill>
              </a:rPr>
              <a:t>Recombination</a:t>
            </a:r>
            <a:endParaRPr lang="en-US" dirty="0">
              <a:solidFill>
                <a:srgbClr val="843C0C"/>
              </a:solidFill>
            </a:endParaRPr>
          </a:p>
        </p:txBody>
      </p:sp>
      <p:pic>
        <p:nvPicPr>
          <p:cNvPr id="6" name="Picture Placeholder 5" descr="A schematic diagram illustrates the process of V J recombination.&#10;A section of the human chromosome 2, shown as a strip, containing the segments V 3 to V 40, and J 1, J 2, and J 3 separates from the rest of the chromosome, and forms a circular piece of D N A. The remaining parts of the chromosome, which contain the V 1 and V 2 segments, and the J 4 and J 5 segments and the C segment, recombine to create a strip containing V 1, V 2, J 4, J 5, and C."/>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44052" y="2405361"/>
            <a:ext cx="8455897" cy="2047278"/>
          </a:xfrm>
          <a:prstGeom prst="rect">
            <a:avLst/>
          </a:prstGeom>
        </p:spPr>
      </p:pic>
    </p:spTree>
    <p:extLst>
      <p:ext uri="{BB962C8B-B14F-4D97-AF65-F5344CB8AC3E}">
        <p14:creationId xmlns:p14="http://schemas.microsoft.com/office/powerpoint/2010/main" val="3096001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Light-chain </a:t>
            </a:r>
            <a:r>
              <a:rPr lang="en-US" dirty="0" smtClean="0">
                <a:solidFill>
                  <a:srgbClr val="843C0C"/>
                </a:solidFill>
              </a:rPr>
              <a:t>Expression</a:t>
            </a:r>
            <a:endParaRPr lang="en-US" dirty="0">
              <a:solidFill>
                <a:srgbClr val="843C0C"/>
              </a:solidFill>
            </a:endParaRPr>
          </a:p>
        </p:txBody>
      </p:sp>
      <p:pic>
        <p:nvPicPr>
          <p:cNvPr id="5" name="Picture Placeholder 4" descr="A flow diagram shows the steps in light chain expression from a rearranged gene.&#10;A rearranged gene containing segments V 1 and V 2, and J 4, J 5, and C is transcribed to form pre-m R N A. There are sections of m R N A between all the segments, shown in grey. The pre m R N A is spliced, and the grey regions between the segments are removed. Translation and processing takes place, and an L-chain protein is produced from the spliced m R N A, with parts of the protein corresponding to the genes; a long section of the protein is formed from V 1 and V 2, a short part is formed from J 4 and J 5, and a long section is formed from C."/>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720683" y="1589083"/>
            <a:ext cx="3702635" cy="5012412"/>
          </a:xfrm>
          <a:prstGeom prst="rect">
            <a:avLst/>
          </a:prstGeom>
        </p:spPr>
      </p:pic>
    </p:spTree>
    <p:extLst>
      <p:ext uri="{BB962C8B-B14F-4D97-AF65-F5344CB8AC3E}">
        <p14:creationId xmlns:p14="http://schemas.microsoft.com/office/powerpoint/2010/main" val="125789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V(D)J </a:t>
            </a:r>
            <a:r>
              <a:rPr lang="en-US" dirty="0" smtClean="0">
                <a:solidFill>
                  <a:srgbClr val="843C0C"/>
                </a:solidFill>
              </a:rPr>
              <a:t>Recombination</a:t>
            </a:r>
            <a:endParaRPr lang="en-US" dirty="0">
              <a:solidFill>
                <a:srgbClr val="843C0C"/>
              </a:solidFill>
            </a:endParaRPr>
          </a:p>
        </p:txBody>
      </p:sp>
      <p:pic>
        <p:nvPicPr>
          <p:cNvPr id="6" name="Picture Placeholder 5" descr="A schematic diagram illustrates V (D) J recombination.&#10;Gene rearrangement to form heavy chains is shown. The chromosome is shown as a strip divided into sections to represent different parts of the chromosome, with different genes shown as bands in different colors. One section contains genes V 1 to V 51, another contains genes D 1 to D 27, and another contains genes J 1 to J 6, as well as genes C mu, C delta, C gamma 3, C gamma 1, C gamma 2 b, c gamma 2 a, C epsilon and C alpha, in that order. In the first step, labeled as D J joining, the D genes after D 11 are removed, and J genes up to J 4 are removed, and the strip rejoins between genes D 11 and J 4. In the next step, labeled as V-D J joining, V genes after V 17 are removed, and D segments up to D 11 are removed, and the chains join so that V 17 is adjacent to D 11, which is adjacent to J 4 on its other side. The resulting chromosome is shown as a strip with genes V 1 to V 17, which is directly adjacent to D 11, which is in turn directly adjacent to J 4, which is followed by the C gene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01772" y="2485331"/>
            <a:ext cx="8540456" cy="1974029"/>
          </a:xfrm>
          <a:prstGeom prst="rect">
            <a:avLst/>
          </a:prstGeom>
        </p:spPr>
      </p:pic>
    </p:spTree>
    <p:extLst>
      <p:ext uri="{BB962C8B-B14F-4D97-AF65-F5344CB8AC3E}">
        <p14:creationId xmlns:p14="http://schemas.microsoft.com/office/powerpoint/2010/main" val="2855612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More than 10</a:t>
            </a:r>
            <a:r>
              <a:rPr lang="en-US" baseline="30000" dirty="0">
                <a:solidFill>
                  <a:srgbClr val="843C0C"/>
                </a:solidFill>
              </a:rPr>
              <a:t>8</a:t>
            </a:r>
            <a:r>
              <a:rPr lang="en-US" dirty="0">
                <a:solidFill>
                  <a:srgbClr val="843C0C"/>
                </a:solidFill>
              </a:rPr>
              <a:t> </a:t>
            </a:r>
            <a:r>
              <a:rPr lang="en-US" dirty="0" smtClean="0">
                <a:solidFill>
                  <a:srgbClr val="843C0C"/>
                </a:solidFill>
              </a:rPr>
              <a:t>Antibodies Can Be Formed </a:t>
            </a:r>
            <a:r>
              <a:rPr lang="en-US" dirty="0">
                <a:solidFill>
                  <a:srgbClr val="843C0C"/>
                </a:solidFill>
              </a:rPr>
              <a:t>by </a:t>
            </a:r>
            <a:r>
              <a:rPr lang="en-US" dirty="0" smtClean="0">
                <a:solidFill>
                  <a:srgbClr val="843C0C"/>
                </a:solidFill>
              </a:rPr>
              <a:t>Combinatorial Association </a:t>
            </a:r>
            <a:r>
              <a:rPr lang="en-US" dirty="0">
                <a:solidFill>
                  <a:srgbClr val="843C0C"/>
                </a:solidFill>
              </a:rPr>
              <a:t>and </a:t>
            </a:r>
            <a:r>
              <a:rPr lang="en-US" dirty="0" smtClean="0">
                <a:solidFill>
                  <a:srgbClr val="843C0C"/>
                </a:solidFill>
              </a:rPr>
              <a:t>Somatic Mutation</a:t>
            </a:r>
            <a:endParaRPr lang="en-US" dirty="0">
              <a:solidFill>
                <a:srgbClr val="843C0C"/>
              </a:solidFill>
            </a:endParaRPr>
          </a:p>
        </p:txBody>
      </p:sp>
      <p:sp>
        <p:nvSpPr>
          <p:cNvPr id="10" name="Content Placeholder 9"/>
          <p:cNvSpPr>
            <a:spLocks noGrp="1"/>
          </p:cNvSpPr>
          <p:nvPr>
            <p:ph idx="1"/>
          </p:nvPr>
        </p:nvSpPr>
        <p:spPr>
          <a:xfrm>
            <a:off x="457200" y="1905000"/>
            <a:ext cx="8229600" cy="2480187"/>
          </a:xfrm>
        </p:spPr>
        <p:txBody>
          <a:bodyPr>
            <a:normAutofit/>
          </a:bodyPr>
          <a:lstStyle/>
          <a:p>
            <a:pPr>
              <a:spcAft>
                <a:spcPts val="1200"/>
              </a:spcAft>
            </a:pPr>
            <a:r>
              <a:rPr lang="en-US" sz="2400" dirty="0"/>
              <a:t>Combinatorial association of the V, J, and D segments allows for the generation of an enormous variety of antibodies</a:t>
            </a:r>
            <a:r>
              <a:rPr lang="en-US" sz="2400" dirty="0" smtClean="0"/>
              <a:t>.</a:t>
            </a:r>
            <a:endParaRPr lang="en-US" sz="2400" dirty="0"/>
          </a:p>
          <a:p>
            <a:pPr>
              <a:spcAft>
                <a:spcPts val="1200"/>
              </a:spcAft>
            </a:pPr>
            <a:r>
              <a:rPr lang="en-US" sz="2400" dirty="0"/>
              <a:t>Diversity is increased by somatic mutation, also called affinity maturation.</a:t>
            </a:r>
          </a:p>
        </p:txBody>
      </p:sp>
    </p:spTree>
    <p:extLst>
      <p:ext uri="{BB962C8B-B14F-4D97-AF65-F5344CB8AC3E}">
        <p14:creationId xmlns:p14="http://schemas.microsoft.com/office/powerpoint/2010/main" val="242623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anose="020B0604020202020204" pitchFamily="34" charset="0"/>
                <a:cs typeface="Arial" panose="020B0604020202020204" pitchFamily="34" charset="0"/>
              </a:rPr>
              <a:t>Ch.35 Outline</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005552"/>
          </a:xfrm>
        </p:spPr>
        <p:txBody>
          <a:bodyPr>
            <a:noAutofit/>
          </a:bodyPr>
          <a:lstStyle/>
          <a:p>
            <a:pPr>
              <a:spcAft>
                <a:spcPts val="1200"/>
              </a:spcAft>
            </a:pPr>
            <a:r>
              <a:rPr lang="en-US" sz="2400" b="1" dirty="0"/>
              <a:t>35.1 Antibodies Possess Distinct Antigen-Binding and Effector </a:t>
            </a:r>
            <a:r>
              <a:rPr lang="en-US" sz="2400" b="1" dirty="0" smtClean="0"/>
              <a:t>Units</a:t>
            </a:r>
            <a:endParaRPr lang="en-US" sz="2400" b="1" dirty="0"/>
          </a:p>
          <a:p>
            <a:pPr>
              <a:spcAft>
                <a:spcPts val="1200"/>
              </a:spcAft>
            </a:pPr>
            <a:r>
              <a:rPr lang="en-US" sz="2400" b="1" dirty="0"/>
              <a:t>35.2 Antibodies Bind Specific Molecules Through </a:t>
            </a:r>
            <a:r>
              <a:rPr lang="en-US" sz="2400" b="1" dirty="0" err="1"/>
              <a:t>Hypervariable</a:t>
            </a:r>
            <a:r>
              <a:rPr lang="en-US" sz="2400" b="1" dirty="0"/>
              <a:t> </a:t>
            </a:r>
            <a:r>
              <a:rPr lang="en-US" sz="2400" b="1" dirty="0" smtClean="0"/>
              <a:t>Loops</a:t>
            </a:r>
            <a:endParaRPr lang="en-US" sz="2400" b="1" dirty="0"/>
          </a:p>
          <a:p>
            <a:pPr>
              <a:spcAft>
                <a:spcPts val="1200"/>
              </a:spcAft>
            </a:pPr>
            <a:r>
              <a:rPr lang="en-US" sz="2400" b="1" dirty="0"/>
              <a:t>35.3 Diversity Is Generated by Gene </a:t>
            </a:r>
            <a:r>
              <a:rPr lang="en-US" sz="2400" b="1" dirty="0" smtClean="0"/>
              <a:t>Rearrangements</a:t>
            </a:r>
            <a:endParaRPr lang="en-US" sz="2400" b="1" dirty="0"/>
          </a:p>
          <a:p>
            <a:pPr>
              <a:spcAft>
                <a:spcPts val="1200"/>
              </a:spcAft>
            </a:pPr>
            <a:r>
              <a:rPr lang="en-US" sz="2400" b="1" dirty="0"/>
              <a:t>35.4 Major-Histocompatibility-Complex Proteins Present Peptide Antigens on Cell Surfaces for Recognition by T-Cell </a:t>
            </a:r>
            <a:r>
              <a:rPr lang="en-US" sz="2400" b="1" dirty="0" smtClean="0"/>
              <a:t>Receptors</a:t>
            </a:r>
            <a:endParaRPr lang="en-US" sz="2400" b="1" dirty="0"/>
          </a:p>
          <a:p>
            <a:pPr>
              <a:spcAft>
                <a:spcPts val="1200"/>
              </a:spcAft>
            </a:pPr>
            <a:r>
              <a:rPr lang="en-US" sz="2400" b="1" dirty="0"/>
              <a:t>35.5 The Immune System Contributes to the Prevention and the Development of Human Diseases</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3200" dirty="0">
                <a:solidFill>
                  <a:srgbClr val="843C0C"/>
                </a:solidFill>
              </a:rPr>
              <a:t>The </a:t>
            </a:r>
            <a:r>
              <a:rPr lang="en-US" sz="3200" dirty="0" smtClean="0">
                <a:solidFill>
                  <a:srgbClr val="843C0C"/>
                </a:solidFill>
              </a:rPr>
              <a:t>Oligomerization </a:t>
            </a:r>
            <a:r>
              <a:rPr lang="en-US" sz="3200" dirty="0">
                <a:solidFill>
                  <a:srgbClr val="843C0C"/>
                </a:solidFill>
              </a:rPr>
              <a:t>of </a:t>
            </a:r>
            <a:r>
              <a:rPr lang="en-US" sz="3200" dirty="0" smtClean="0">
                <a:solidFill>
                  <a:srgbClr val="843C0C"/>
                </a:solidFill>
              </a:rPr>
              <a:t>Antibodies Expressed </a:t>
            </a:r>
            <a:r>
              <a:rPr lang="en-US" sz="3200" dirty="0">
                <a:solidFill>
                  <a:srgbClr val="843C0C"/>
                </a:solidFill>
              </a:rPr>
              <a:t>on the </a:t>
            </a:r>
            <a:r>
              <a:rPr lang="en-US" sz="3200" dirty="0" smtClean="0">
                <a:solidFill>
                  <a:srgbClr val="843C0C"/>
                </a:solidFill>
              </a:rPr>
              <a:t>Surfaces </a:t>
            </a:r>
            <a:r>
              <a:rPr lang="en-US" sz="3200" dirty="0">
                <a:solidFill>
                  <a:srgbClr val="843C0C"/>
                </a:solidFill>
              </a:rPr>
              <a:t>of </a:t>
            </a:r>
            <a:r>
              <a:rPr lang="en-US" sz="3200" dirty="0" smtClean="0">
                <a:solidFill>
                  <a:srgbClr val="843C0C"/>
                </a:solidFill>
              </a:rPr>
              <a:t>Immature </a:t>
            </a:r>
            <a:r>
              <a:rPr lang="en-US" sz="3200" dirty="0">
                <a:solidFill>
                  <a:srgbClr val="843C0C"/>
                </a:solidFill>
              </a:rPr>
              <a:t>B </a:t>
            </a:r>
            <a:r>
              <a:rPr lang="en-US" sz="3200" dirty="0" smtClean="0">
                <a:solidFill>
                  <a:srgbClr val="843C0C"/>
                </a:solidFill>
              </a:rPr>
              <a:t>Cells Triggers Antibody Secretion (1/2)</a:t>
            </a:r>
            <a:endParaRPr lang="en-US" sz="3200" dirty="0">
              <a:solidFill>
                <a:srgbClr val="843C0C"/>
              </a:solidFill>
            </a:endParaRPr>
          </a:p>
        </p:txBody>
      </p:sp>
      <p:sp>
        <p:nvSpPr>
          <p:cNvPr id="10" name="Content Placeholder 9"/>
          <p:cNvSpPr>
            <a:spLocks noGrp="1"/>
          </p:cNvSpPr>
          <p:nvPr>
            <p:ph idx="1"/>
          </p:nvPr>
        </p:nvSpPr>
        <p:spPr>
          <a:xfrm>
            <a:off x="457200" y="1777180"/>
            <a:ext cx="8229600" cy="4525963"/>
          </a:xfrm>
        </p:spPr>
        <p:txBody>
          <a:bodyPr>
            <a:noAutofit/>
          </a:bodyPr>
          <a:lstStyle/>
          <a:p>
            <a:pPr>
              <a:spcAft>
                <a:spcPts val="1200"/>
              </a:spcAft>
            </a:pPr>
            <a:r>
              <a:rPr lang="en-US" sz="2400" dirty="0"/>
              <a:t>Each immature B cell presents a monomeric form of </a:t>
            </a:r>
            <a:r>
              <a:rPr lang="en-US" sz="2400" dirty="0" err="1"/>
              <a:t>IgM</a:t>
            </a:r>
            <a:r>
              <a:rPr lang="en-US" sz="2400" dirty="0"/>
              <a:t> on the cell surface. Each </a:t>
            </a:r>
            <a:r>
              <a:rPr lang="en-US" sz="2400" dirty="0" err="1"/>
              <a:t>IgM</a:t>
            </a:r>
            <a:r>
              <a:rPr lang="en-US" sz="2400" dirty="0"/>
              <a:t> associates with another membrane protein, </a:t>
            </a:r>
            <a:r>
              <a:rPr lang="en-US" sz="2400" dirty="0" err="1"/>
              <a:t>Ig</a:t>
            </a:r>
            <a:r>
              <a:rPr lang="en-US" sz="2400" dirty="0"/>
              <a:t>-α–</a:t>
            </a:r>
            <a:r>
              <a:rPr lang="en-US" sz="2400" dirty="0" err="1"/>
              <a:t>Ig</a:t>
            </a:r>
            <a:r>
              <a:rPr lang="en-US" sz="2400" dirty="0"/>
              <a:t>-β, which has an intracellular domain that consists of an </a:t>
            </a:r>
            <a:r>
              <a:rPr lang="en-US" sz="2400" dirty="0" err="1"/>
              <a:t>immunoreceptor</a:t>
            </a:r>
            <a:r>
              <a:rPr lang="en-US" sz="2400" dirty="0"/>
              <a:t> tyrosine-based activation motif (ITAM</a:t>
            </a:r>
            <a:r>
              <a:rPr lang="en-US" sz="2400" dirty="0" smtClean="0"/>
              <a:t>).</a:t>
            </a:r>
            <a:endParaRPr lang="en-US" sz="2400" dirty="0"/>
          </a:p>
          <a:p>
            <a:pPr>
              <a:spcAft>
                <a:spcPts val="1200"/>
              </a:spcAft>
            </a:pPr>
            <a:r>
              <a:rPr lang="en-US" sz="2400" dirty="0"/>
              <a:t>Binding of antigen to </a:t>
            </a:r>
            <a:r>
              <a:rPr lang="en-US" sz="2400" dirty="0" err="1"/>
              <a:t>IgM</a:t>
            </a:r>
            <a:r>
              <a:rPr lang="en-US" sz="2400" dirty="0"/>
              <a:t> causes clustering or </a:t>
            </a:r>
            <a:r>
              <a:rPr lang="en-US" sz="2400" dirty="0" err="1"/>
              <a:t>oligomerization</a:t>
            </a:r>
            <a:r>
              <a:rPr lang="en-US" sz="2400" dirty="0"/>
              <a:t> of the antibodies, which initiates a signaling pathway that activates the transcription factor NF-</a:t>
            </a:r>
            <a:r>
              <a:rPr lang="en-US" sz="2400" dirty="0" err="1"/>
              <a:t>κB</a:t>
            </a:r>
            <a:r>
              <a:rPr lang="en-US" sz="2400" dirty="0"/>
              <a:t> and phospholipase C</a:t>
            </a:r>
            <a:r>
              <a:rPr lang="en-US" sz="2400" dirty="0" smtClean="0"/>
              <a:t>.</a:t>
            </a:r>
            <a:endParaRPr lang="en-US" sz="2400" dirty="0"/>
          </a:p>
          <a:p>
            <a:pPr>
              <a:spcAft>
                <a:spcPts val="1200"/>
              </a:spcAft>
            </a:pPr>
            <a:r>
              <a:rPr lang="en-US" sz="2400" dirty="0"/>
              <a:t>The resulting increase in gene expression causes cell growth and differentiation.</a:t>
            </a:r>
          </a:p>
        </p:txBody>
      </p:sp>
    </p:spTree>
    <p:extLst>
      <p:ext uri="{BB962C8B-B14F-4D97-AF65-F5344CB8AC3E}">
        <p14:creationId xmlns:p14="http://schemas.microsoft.com/office/powerpoint/2010/main" val="2034850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solidFill>
                  <a:srgbClr val="843C0C"/>
                </a:solidFill>
              </a:rPr>
              <a:t>The Oligomerization of Antibodies Expressed on the Surfaces of Immature B Cells Triggers Antibody Secretion </a:t>
            </a:r>
            <a:r>
              <a:rPr lang="en-US" sz="3200" dirty="0" smtClean="0">
                <a:solidFill>
                  <a:srgbClr val="843C0C"/>
                </a:solidFill>
              </a:rPr>
              <a:t>(2/2</a:t>
            </a:r>
            <a:r>
              <a:rPr lang="en-US" sz="3200" dirty="0">
                <a:solidFill>
                  <a:srgbClr val="843C0C"/>
                </a:solidFill>
              </a:rPr>
              <a:t>)</a:t>
            </a:r>
            <a:endParaRPr lang="en-US" sz="3200" dirty="0"/>
          </a:p>
        </p:txBody>
      </p:sp>
      <p:sp>
        <p:nvSpPr>
          <p:cNvPr id="5" name="Content Placeholder 4"/>
          <p:cNvSpPr>
            <a:spLocks noGrp="1"/>
          </p:cNvSpPr>
          <p:nvPr>
            <p:ph idx="1"/>
          </p:nvPr>
        </p:nvSpPr>
        <p:spPr>
          <a:xfrm>
            <a:off x="457200" y="1647499"/>
            <a:ext cx="8229600" cy="1915509"/>
          </a:xfrm>
        </p:spPr>
        <p:txBody>
          <a:bodyPr>
            <a:normAutofit/>
          </a:bodyPr>
          <a:lstStyle/>
          <a:p>
            <a:pPr>
              <a:spcAft>
                <a:spcPts val="1200"/>
              </a:spcAft>
            </a:pPr>
            <a:r>
              <a:rPr lang="en-US" sz="2400" dirty="0"/>
              <a:t>The immune suppressor </a:t>
            </a:r>
            <a:r>
              <a:rPr lang="en-US" sz="2400" dirty="0" err="1"/>
              <a:t>cyclosporin</a:t>
            </a:r>
            <a:r>
              <a:rPr lang="en-US" sz="2400" dirty="0"/>
              <a:t> A inhibits the phosphatase </a:t>
            </a:r>
            <a:r>
              <a:rPr lang="en-US" sz="2400" dirty="0" err="1"/>
              <a:t>calcineurin</a:t>
            </a:r>
            <a:r>
              <a:rPr lang="en-US" sz="2400" dirty="0"/>
              <a:t>, thereby preventing the activation of the transcription factor NF-AT</a:t>
            </a:r>
            <a:r>
              <a:rPr lang="en-US" sz="2400" dirty="0" smtClean="0"/>
              <a:t>.</a:t>
            </a:r>
            <a:endParaRPr lang="en-US" sz="2400" dirty="0"/>
          </a:p>
          <a:p>
            <a:pPr>
              <a:spcAft>
                <a:spcPts val="1200"/>
              </a:spcAft>
            </a:pPr>
            <a:r>
              <a:rPr lang="en-US" sz="2400" dirty="0"/>
              <a:t>Loss of NF-AT activity prevents the immune response</a:t>
            </a:r>
            <a:r>
              <a:rPr lang="en-US" sz="2400" dirty="0" smtClean="0"/>
              <a:t>.</a:t>
            </a:r>
            <a:endParaRPr lang="en-US" sz="2400" dirty="0"/>
          </a:p>
        </p:txBody>
      </p:sp>
      <p:pic>
        <p:nvPicPr>
          <p:cNvPr id="11" name="Picture Placeholder 10" descr="The skeletal formula of cyclosporin A  is shown.&#10;Cyclosporin is a complex molecule, which consists of a main ring of many carbon and nitrogen atoms, with several different functional groups around the ring, and seven short carbon chains attached to the ring."/>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300917" y="3627872"/>
            <a:ext cx="4542167" cy="3080846"/>
          </a:xfrm>
          <a:prstGeom prst="rect">
            <a:avLst/>
          </a:prstGeom>
        </p:spPr>
      </p:pic>
    </p:spTree>
    <p:extLst>
      <p:ext uri="{BB962C8B-B14F-4D97-AF65-F5344CB8AC3E}">
        <p14:creationId xmlns:p14="http://schemas.microsoft.com/office/powerpoint/2010/main" val="2369906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B-cell </a:t>
            </a:r>
            <a:r>
              <a:rPr lang="en-US" dirty="0" smtClean="0">
                <a:solidFill>
                  <a:srgbClr val="843C0C"/>
                </a:solidFill>
              </a:rPr>
              <a:t>Receptor</a:t>
            </a:r>
            <a:endParaRPr lang="en-US" dirty="0">
              <a:solidFill>
                <a:srgbClr val="843C0C"/>
              </a:solidFill>
            </a:endParaRPr>
          </a:p>
        </p:txBody>
      </p:sp>
      <p:pic>
        <p:nvPicPr>
          <p:cNvPr id="6" name="Picture Placeholder 5" descr="A schematic diagram shows the structure of a B cell receptor.&#10;A section of cell membrane is shown. It has several proteins embedded in it. A T-shaped I g M protein is shown as a T shape, with chains extending from the two lower domains of the stem of the T, and spanning the membrane. This part of the immunoglobulin spanning the membrane, and the lower two domains on the stem of the T is flanked by two I lowercase G beta chains; each has a stalk through the membrane, with a globular region at the top of the stalk, on the extracellular side of the membrane. The globular regions are in contact with the bottom domains of the T-shaped I lowercase G M protein. There is a section of the I g beta chain on the cytoplasmic side of the membrane, on each of the I g beta chains, which contains two tyrosine residues. Each I lowercase G beta chain is bound to I lowercase G alpha chain, which has a similar structure, to form an I lowercase G alpha I g beta dimer. The I lowercase G alpha chains flank the whole arrangement, being on the outside of the I lowercase G beta chains. The regions on the I lowercase G alpha and I lowercase G beta chains on the cytoplasmic side of the membrane, which contain two tyrosine residues, are labeled I T A M."/>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64305" y="1545467"/>
            <a:ext cx="7215390" cy="4878977"/>
          </a:xfrm>
          <a:prstGeom prst="rect">
            <a:avLst/>
          </a:prstGeom>
        </p:spPr>
      </p:pic>
    </p:spTree>
    <p:extLst>
      <p:ext uri="{BB962C8B-B14F-4D97-AF65-F5344CB8AC3E}">
        <p14:creationId xmlns:p14="http://schemas.microsoft.com/office/powerpoint/2010/main" val="1901094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843C0C"/>
                </a:solidFill>
              </a:rPr>
              <a:t>B-cell </a:t>
            </a:r>
            <a:r>
              <a:rPr lang="en-US" dirty="0" smtClean="0">
                <a:solidFill>
                  <a:srgbClr val="843C0C"/>
                </a:solidFill>
              </a:rPr>
              <a:t>Activation</a:t>
            </a:r>
            <a:endParaRPr lang="en-US" dirty="0">
              <a:solidFill>
                <a:srgbClr val="843C0C"/>
              </a:solidFill>
            </a:endParaRPr>
          </a:p>
        </p:txBody>
      </p:sp>
      <p:sp>
        <p:nvSpPr>
          <p:cNvPr id="5" name="Content Placeholder 4"/>
          <p:cNvSpPr>
            <a:spLocks noGrp="1"/>
          </p:cNvSpPr>
          <p:nvPr>
            <p:ph idx="1"/>
          </p:nvPr>
        </p:nvSpPr>
        <p:spPr>
          <a:xfrm>
            <a:off x="457200" y="1647499"/>
            <a:ext cx="8229600" cy="1474073"/>
          </a:xfrm>
        </p:spPr>
        <p:txBody>
          <a:bodyPr>
            <a:normAutofit/>
          </a:bodyPr>
          <a:lstStyle/>
          <a:p>
            <a:r>
              <a:rPr lang="en-US" dirty="0" err="1"/>
              <a:t>Oligomerization</a:t>
            </a:r>
            <a:r>
              <a:rPr lang="en-US" dirty="0"/>
              <a:t>, or clustering, of the antibody molecules is required for initiation of an immune response.</a:t>
            </a:r>
          </a:p>
        </p:txBody>
      </p:sp>
      <p:pic>
        <p:nvPicPr>
          <p:cNvPr id="6" name="Picture Placeholder 5" descr="A schematic diagram shows B cell activation.&#10;Two B cell receptors are embedded in a cell membrane. One large antigen outside the cell is shown interacting with the arms of the T-shaped I lowercase G M part of both of the receptors. The tyrosine residues in each of the sections on each receptor inside the cell are phosphorylated. There is a protein, L Y N, which bonds to the phosphorylated tyrosine residues on both proteins, linking them together inside the cell. A protein labeled, S Y K shown is embedded in the membrane on the cytoplasmic side, on one side of one of the I T A M regions of the B cell receptors. It interacts with the two phosphorylated tyrosine residues in the I T A M sequence. It has three domains; one domain is an S H 2 domain, and is shown slightly embedded in the cell membrane, and interacts with the top phosphorylated tyrosine residue in the I T A M. The domain below it is also an S H 2 domain, and interacts with the phosphorylated tyrosine residue below the first one. The third domain is larger than each of the two S H 2 domains, and is below the second S H 2 domain. The bottom domain is labeled as the kinase domain. A caption states that the kinase domain phosphorylates targets, including an inhibitor of the transcription factor, N F kappa B."/>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735795" y="3187059"/>
            <a:ext cx="3672411" cy="3511207"/>
          </a:xfrm>
          <a:prstGeom prst="rect">
            <a:avLst/>
          </a:prstGeom>
        </p:spPr>
      </p:pic>
    </p:spTree>
    <p:extLst>
      <p:ext uri="{BB962C8B-B14F-4D97-AF65-F5344CB8AC3E}">
        <p14:creationId xmlns:p14="http://schemas.microsoft.com/office/powerpoint/2010/main" val="1746772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Different </a:t>
            </a:r>
            <a:r>
              <a:rPr lang="en-US" dirty="0" smtClean="0">
                <a:solidFill>
                  <a:srgbClr val="843C0C"/>
                </a:solidFill>
              </a:rPr>
              <a:t>Classes </a:t>
            </a:r>
            <a:r>
              <a:rPr lang="en-US" dirty="0">
                <a:solidFill>
                  <a:srgbClr val="843C0C"/>
                </a:solidFill>
              </a:rPr>
              <a:t>of </a:t>
            </a:r>
            <a:r>
              <a:rPr lang="en-US" dirty="0" smtClean="0">
                <a:solidFill>
                  <a:srgbClr val="843C0C"/>
                </a:solidFill>
              </a:rPr>
              <a:t>Antibodies Are Formed </a:t>
            </a:r>
            <a:r>
              <a:rPr lang="en-US" dirty="0">
                <a:solidFill>
                  <a:srgbClr val="843C0C"/>
                </a:solidFill>
              </a:rPr>
              <a:t>by the </a:t>
            </a:r>
            <a:r>
              <a:rPr lang="en-US" dirty="0" smtClean="0">
                <a:solidFill>
                  <a:srgbClr val="843C0C"/>
                </a:solidFill>
              </a:rPr>
              <a:t>Hopping </a:t>
            </a:r>
            <a:r>
              <a:rPr lang="en-US" dirty="0">
                <a:solidFill>
                  <a:srgbClr val="843C0C"/>
                </a:solidFill>
              </a:rPr>
              <a:t>of V</a:t>
            </a:r>
            <a:r>
              <a:rPr lang="en-US" baseline="-25000" dirty="0">
                <a:solidFill>
                  <a:srgbClr val="843C0C"/>
                </a:solidFill>
              </a:rPr>
              <a:t>H</a:t>
            </a:r>
            <a:r>
              <a:rPr lang="en-US" dirty="0">
                <a:solidFill>
                  <a:srgbClr val="843C0C"/>
                </a:solidFill>
              </a:rPr>
              <a:t> </a:t>
            </a:r>
            <a:r>
              <a:rPr lang="en-US" dirty="0" smtClean="0">
                <a:solidFill>
                  <a:srgbClr val="843C0C"/>
                </a:solidFill>
              </a:rPr>
              <a:t>Genes</a:t>
            </a:r>
            <a:endParaRPr lang="en-US" dirty="0">
              <a:solidFill>
                <a:srgbClr val="843C0C"/>
              </a:solidFill>
            </a:endParaRPr>
          </a:p>
        </p:txBody>
      </p:sp>
      <p:sp>
        <p:nvSpPr>
          <p:cNvPr id="10" name="Content Placeholder 9"/>
          <p:cNvSpPr>
            <a:spLocks noGrp="1"/>
          </p:cNvSpPr>
          <p:nvPr>
            <p:ph idx="1"/>
          </p:nvPr>
        </p:nvSpPr>
        <p:spPr>
          <a:xfrm>
            <a:off x="457200" y="1806677"/>
            <a:ext cx="8229600" cy="2843981"/>
          </a:xfrm>
        </p:spPr>
        <p:txBody>
          <a:bodyPr>
            <a:normAutofit/>
          </a:bodyPr>
          <a:lstStyle/>
          <a:p>
            <a:pPr>
              <a:spcAft>
                <a:spcPts val="1200"/>
              </a:spcAft>
            </a:pPr>
            <a:r>
              <a:rPr lang="en-US" sz="2400" dirty="0"/>
              <a:t>Following the detection of antigen by the B cell, alternative splicing occurs and the synthesis of secreted </a:t>
            </a:r>
            <a:r>
              <a:rPr lang="en-US" sz="2400" dirty="0" err="1"/>
              <a:t>IgM</a:t>
            </a:r>
            <a:r>
              <a:rPr lang="en-US" sz="2400" dirty="0"/>
              <a:t> supplants the membrane-bound form</a:t>
            </a:r>
            <a:r>
              <a:rPr lang="en-US" sz="2400" dirty="0" smtClean="0"/>
              <a:t>.</a:t>
            </a:r>
            <a:endParaRPr lang="en-US" sz="2400" dirty="0"/>
          </a:p>
          <a:p>
            <a:pPr>
              <a:spcAft>
                <a:spcPts val="1200"/>
              </a:spcAft>
            </a:pPr>
            <a:r>
              <a:rPr lang="en-US" sz="2400" dirty="0"/>
              <a:t>Subsequently, the antibody-producing cell makes either </a:t>
            </a:r>
            <a:r>
              <a:rPr lang="en-US" sz="2400" dirty="0" err="1"/>
              <a:t>IgG</a:t>
            </a:r>
            <a:r>
              <a:rPr lang="en-US" sz="2400" dirty="0"/>
              <a:t>, IgA, </a:t>
            </a:r>
            <a:r>
              <a:rPr lang="en-US" sz="2400" dirty="0" err="1"/>
              <a:t>IgD</a:t>
            </a:r>
            <a:r>
              <a:rPr lang="en-US" sz="2400" dirty="0"/>
              <a:t>, or </a:t>
            </a:r>
            <a:r>
              <a:rPr lang="en-US" sz="2400" dirty="0" err="1"/>
              <a:t>IgE</a:t>
            </a:r>
            <a:r>
              <a:rPr lang="en-US" sz="2400" dirty="0"/>
              <a:t> of the same specificity as the </a:t>
            </a:r>
            <a:r>
              <a:rPr lang="en-US" sz="2400" dirty="0" err="1"/>
              <a:t>IgM</a:t>
            </a:r>
            <a:r>
              <a:rPr lang="en-US" sz="2400" dirty="0"/>
              <a:t>, a phenomenon called class switching.</a:t>
            </a:r>
          </a:p>
        </p:txBody>
      </p:sp>
    </p:spTree>
    <p:extLst>
      <p:ext uri="{BB962C8B-B14F-4D97-AF65-F5344CB8AC3E}">
        <p14:creationId xmlns:p14="http://schemas.microsoft.com/office/powerpoint/2010/main" val="232735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843C0C"/>
                </a:solidFill>
              </a:rPr>
              <a:t>Class </a:t>
            </a:r>
            <a:r>
              <a:rPr lang="en-US" dirty="0" smtClean="0">
                <a:solidFill>
                  <a:srgbClr val="843C0C"/>
                </a:solidFill>
              </a:rPr>
              <a:t>Switching</a:t>
            </a:r>
            <a:endParaRPr lang="en-US" dirty="0">
              <a:solidFill>
                <a:srgbClr val="843C0C"/>
              </a:solidFill>
            </a:endParaRPr>
          </a:p>
        </p:txBody>
      </p:sp>
      <p:sp>
        <p:nvSpPr>
          <p:cNvPr id="5" name="Content Placeholder 4"/>
          <p:cNvSpPr>
            <a:spLocks noGrp="1"/>
          </p:cNvSpPr>
          <p:nvPr>
            <p:ph idx="1"/>
          </p:nvPr>
        </p:nvSpPr>
        <p:spPr>
          <a:xfrm>
            <a:off x="457200" y="1647500"/>
            <a:ext cx="8229600" cy="2420004"/>
          </a:xfrm>
        </p:spPr>
        <p:txBody>
          <a:bodyPr>
            <a:noAutofit/>
          </a:bodyPr>
          <a:lstStyle/>
          <a:p>
            <a:pPr>
              <a:spcAft>
                <a:spcPts val="1200"/>
              </a:spcAft>
            </a:pPr>
            <a:r>
              <a:rPr lang="en-US" sz="2400" dirty="0"/>
              <a:t>Further rearrangement of the heavy-chain locus results in the generation of genes for antibody classes other than </a:t>
            </a:r>
            <a:r>
              <a:rPr lang="en-US" sz="2400" dirty="0" err="1"/>
              <a:t>IgM</a:t>
            </a:r>
            <a:r>
              <a:rPr lang="en-US" sz="2400" dirty="0"/>
              <a:t>. In the case shown, rearrangement places the VDJ region next to the Cγ1 region, resulting in the production of IgG1</a:t>
            </a:r>
            <a:r>
              <a:rPr lang="en-US" sz="2400" dirty="0" smtClean="0"/>
              <a:t>.</a:t>
            </a:r>
            <a:endParaRPr lang="en-US" sz="2400" dirty="0"/>
          </a:p>
          <a:p>
            <a:pPr>
              <a:spcAft>
                <a:spcPts val="1200"/>
              </a:spcAft>
            </a:pPr>
            <a:r>
              <a:rPr lang="en-US" sz="2400" dirty="0"/>
              <a:t>Note that no further rearrangement of the VDJ region takes place, and so the specificity of the antibody is not affected.</a:t>
            </a:r>
          </a:p>
        </p:txBody>
      </p:sp>
      <p:pic>
        <p:nvPicPr>
          <p:cNvPr id="7" name="Picture Placeholder 6" descr="A schematic diagram illustrates the process of class switching.&#10;A strip representing a human chromosome is shown with recombined V, D, and J genes, with the genes  C mu, C delta, C gamma 3, C gamma 1, C gamma 2 b, C gamma 2 a, C epsilon and C alpha. C gamma 3, C delta and C mu are removed from the strip, and form circular D N A. The remaining strip joins back up, between the points where the C genes were removed, resulting in the recombined V, D, and J genes, followed by the genes C gamma 1, C gamma 2 b, C gamma 2 a, C epsilon, and C alpha."/>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2349" y="4549851"/>
            <a:ext cx="8079303" cy="1457377"/>
          </a:xfrm>
          <a:prstGeom prst="rect">
            <a:avLst/>
          </a:prstGeom>
        </p:spPr>
      </p:pic>
    </p:spTree>
    <p:extLst>
      <p:ext uri="{BB962C8B-B14F-4D97-AF65-F5344CB8AC3E}">
        <p14:creationId xmlns:p14="http://schemas.microsoft.com/office/powerpoint/2010/main" val="1532172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441786"/>
            <a:ext cx="9144000" cy="1143000"/>
          </a:xfrm>
        </p:spPr>
        <p:txBody>
          <a:bodyPr>
            <a:noAutofit/>
          </a:bodyPr>
          <a:lstStyle/>
          <a:p>
            <a:r>
              <a:rPr lang="en-US" sz="3200" dirty="0" smtClean="0">
                <a:solidFill>
                  <a:srgbClr val="843C0C"/>
                </a:solidFill>
              </a:rPr>
              <a:t>Section 35.4 </a:t>
            </a:r>
            <a:r>
              <a:rPr lang="en-US" sz="3200" dirty="0">
                <a:solidFill>
                  <a:srgbClr val="843C0C"/>
                </a:solidFill>
              </a:rPr>
              <a:t>Major-Histocompatibility-Complex Proteins Present Peptide Antigens on Cell Surfaces for Recognition by T-Cell Receptors</a:t>
            </a:r>
          </a:p>
        </p:txBody>
      </p:sp>
      <p:sp>
        <p:nvSpPr>
          <p:cNvPr id="10" name="Content Placeholder 9"/>
          <p:cNvSpPr>
            <a:spLocks noGrp="1"/>
          </p:cNvSpPr>
          <p:nvPr>
            <p:ph idx="1"/>
          </p:nvPr>
        </p:nvSpPr>
        <p:spPr>
          <a:xfrm>
            <a:off x="378542" y="1934497"/>
            <a:ext cx="8229600" cy="4525963"/>
          </a:xfrm>
        </p:spPr>
        <p:txBody>
          <a:bodyPr>
            <a:normAutofit/>
          </a:bodyPr>
          <a:lstStyle/>
          <a:p>
            <a:pPr>
              <a:spcAft>
                <a:spcPts val="1200"/>
              </a:spcAft>
            </a:pPr>
            <a:r>
              <a:rPr lang="en-US" sz="2200" dirty="0"/>
              <a:t>Cell-mediated immunity protects against intracellular pathogens, such as viruses and mycobacteria</a:t>
            </a:r>
            <a:r>
              <a:rPr lang="en-US" sz="2200" dirty="0" smtClean="0"/>
              <a:t>.</a:t>
            </a:r>
            <a:endParaRPr lang="en-US" sz="2200" dirty="0"/>
          </a:p>
          <a:p>
            <a:pPr>
              <a:spcAft>
                <a:spcPts val="1200"/>
              </a:spcAft>
            </a:pPr>
            <a:r>
              <a:rPr lang="en-US" sz="2200" dirty="0"/>
              <a:t>Cytoplasmic proteins (self-proteins as well as those of pathogens) are degraded into peptides by the proteasome</a:t>
            </a:r>
            <a:r>
              <a:rPr lang="en-US" sz="2200" dirty="0" smtClean="0"/>
              <a:t>.</a:t>
            </a:r>
            <a:endParaRPr lang="en-US" sz="2200" dirty="0"/>
          </a:p>
          <a:p>
            <a:pPr>
              <a:spcAft>
                <a:spcPts val="1200"/>
              </a:spcAft>
            </a:pPr>
            <a:r>
              <a:rPr lang="en-US" sz="2200" dirty="0"/>
              <a:t>TAP (transporter associated with antigen processing) protein transports the peptides into the ER, where the peptides are bound by membrane proteins encoded by the major histocompatibility complex (MHC</a:t>
            </a:r>
            <a:r>
              <a:rPr lang="en-US" sz="2200" dirty="0" smtClean="0"/>
              <a:t>).</a:t>
            </a:r>
            <a:endParaRPr lang="en-US" sz="2200" dirty="0"/>
          </a:p>
          <a:p>
            <a:pPr>
              <a:spcAft>
                <a:spcPts val="1200"/>
              </a:spcAft>
            </a:pPr>
            <a:r>
              <a:rPr lang="en-US" sz="2200" dirty="0"/>
              <a:t>T-cell receptors bind to MHCs that are displaying peptides of pathogens. This binding triggers programmed cell death in the infected cells.</a:t>
            </a:r>
          </a:p>
        </p:txBody>
      </p:sp>
    </p:spTree>
    <p:extLst>
      <p:ext uri="{BB962C8B-B14F-4D97-AF65-F5344CB8AC3E}">
        <p14:creationId xmlns:p14="http://schemas.microsoft.com/office/powerpoint/2010/main" val="1808205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843C0C"/>
                </a:solidFill>
              </a:rPr>
              <a:t>Intracellular </a:t>
            </a:r>
            <a:r>
              <a:rPr lang="en-US" dirty="0" smtClean="0">
                <a:solidFill>
                  <a:srgbClr val="843C0C"/>
                </a:solidFill>
              </a:rPr>
              <a:t>Pathogen</a:t>
            </a:r>
            <a:endParaRPr lang="en-US" dirty="0">
              <a:solidFill>
                <a:srgbClr val="843C0C"/>
              </a:solidFill>
            </a:endParaRPr>
          </a:p>
        </p:txBody>
      </p:sp>
      <p:sp>
        <p:nvSpPr>
          <p:cNvPr id="5" name="Content Placeholder 4"/>
          <p:cNvSpPr>
            <a:spLocks noGrp="1"/>
          </p:cNvSpPr>
          <p:nvPr>
            <p:ph idx="1"/>
          </p:nvPr>
        </p:nvSpPr>
        <p:spPr>
          <a:xfrm>
            <a:off x="457200" y="1647500"/>
            <a:ext cx="8229600" cy="969576"/>
          </a:xfrm>
        </p:spPr>
        <p:txBody>
          <a:bodyPr>
            <a:normAutofit/>
          </a:bodyPr>
          <a:lstStyle/>
          <a:p>
            <a:r>
              <a:rPr lang="en-US" sz="2400" dirty="0"/>
              <a:t>An electron micrograph showing mycobacteria (arrows) inside an infected macrophage.</a:t>
            </a:r>
          </a:p>
        </p:txBody>
      </p:sp>
      <p:pic>
        <p:nvPicPr>
          <p:cNvPr id="6" name="Picture Placeholder 5" descr="An electron micrograph of a macrophage infected with mycobacteria is shown.&#10;The macrophage is a large, medium-grey cell. It contains a number of organelles, seen in dark and in light grey. There are also several mycobacteria inside the cell, which are small, rod-shaped bacteria. They are dark grey with a light grey outlin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14773" y="2686459"/>
            <a:ext cx="5914455" cy="4007874"/>
          </a:xfrm>
          <a:prstGeom prst="rect">
            <a:avLst/>
          </a:prstGeom>
        </p:spPr>
      </p:pic>
    </p:spTree>
    <p:extLst>
      <p:ext uri="{BB962C8B-B14F-4D97-AF65-F5344CB8AC3E}">
        <p14:creationId xmlns:p14="http://schemas.microsoft.com/office/powerpoint/2010/main" val="3404762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Presentation of </a:t>
            </a:r>
            <a:r>
              <a:rPr lang="en-US" dirty="0" smtClean="0">
                <a:solidFill>
                  <a:srgbClr val="843C0C"/>
                </a:solidFill>
              </a:rPr>
              <a:t>Peptides </a:t>
            </a:r>
            <a:r>
              <a:rPr lang="en-US" dirty="0">
                <a:solidFill>
                  <a:srgbClr val="843C0C"/>
                </a:solidFill>
              </a:rPr>
              <a:t>from </a:t>
            </a:r>
            <a:r>
              <a:rPr lang="en-US" dirty="0" smtClean="0">
                <a:solidFill>
                  <a:srgbClr val="843C0C"/>
                </a:solidFill>
              </a:rPr>
              <a:t>Cytoplasmic Proteins</a:t>
            </a:r>
            <a:endParaRPr lang="en-US" dirty="0">
              <a:solidFill>
                <a:srgbClr val="843C0C"/>
              </a:solidFill>
            </a:endParaRPr>
          </a:p>
        </p:txBody>
      </p:sp>
      <p:pic>
        <p:nvPicPr>
          <p:cNvPr id="5" name="Picture Placeholder 4" descr="A schematic diagram shows the presentation of peptides from cytoplasmic proteins.&#10;A cell is shown schematically, with several components inside. C cytoplasmic protein is shown as a large, round shape. It is degraded into peptides, shown as small, wavy lines, via the process of proteolysis. These are transported to inside the E R, which is a long, flat sac, surrounded by a membrane. During association, the peptides move into a vesicle, which has transmembrane class 1 M H C proteins embedded in its membrane, which are facing into the vesicle. The peptide associates with the class 1 M H C proteins to form the peptide bound to the class 1 M H C. The vesicle containing these proteins fuses with the cell membrane, and the peptides bound to class 1 M H C are at the cell surfac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729391"/>
            <a:ext cx="5421029" cy="4668723"/>
          </a:xfrm>
          <a:prstGeom prst="rect">
            <a:avLst/>
          </a:prstGeom>
        </p:spPr>
      </p:pic>
    </p:spTree>
    <p:extLst>
      <p:ext uri="{BB962C8B-B14F-4D97-AF65-F5344CB8AC3E}">
        <p14:creationId xmlns:p14="http://schemas.microsoft.com/office/powerpoint/2010/main" val="1868980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Peptides </a:t>
            </a:r>
            <a:r>
              <a:rPr lang="en-US" dirty="0" smtClean="0">
                <a:solidFill>
                  <a:srgbClr val="843C0C"/>
                </a:solidFill>
              </a:rPr>
              <a:t>Presented </a:t>
            </a:r>
            <a:r>
              <a:rPr lang="en-US" dirty="0">
                <a:solidFill>
                  <a:srgbClr val="843C0C"/>
                </a:solidFill>
              </a:rPr>
              <a:t>by MHC </a:t>
            </a:r>
            <a:r>
              <a:rPr lang="en-US" dirty="0" smtClean="0">
                <a:solidFill>
                  <a:srgbClr val="843C0C"/>
                </a:solidFill>
              </a:rPr>
              <a:t>Proteins Occupy </a:t>
            </a:r>
            <a:r>
              <a:rPr lang="en-US" dirty="0">
                <a:solidFill>
                  <a:srgbClr val="843C0C"/>
                </a:solidFill>
              </a:rPr>
              <a:t>a </a:t>
            </a:r>
            <a:r>
              <a:rPr lang="en-US" dirty="0" smtClean="0">
                <a:solidFill>
                  <a:srgbClr val="843C0C"/>
                </a:solidFill>
              </a:rPr>
              <a:t>Deep Groove Flanked </a:t>
            </a:r>
            <a:r>
              <a:rPr lang="en-US" dirty="0">
                <a:solidFill>
                  <a:srgbClr val="843C0C"/>
                </a:solidFill>
              </a:rPr>
              <a:t>by α </a:t>
            </a:r>
            <a:r>
              <a:rPr lang="en-US" dirty="0" smtClean="0">
                <a:solidFill>
                  <a:srgbClr val="843C0C"/>
                </a:solidFill>
              </a:rPr>
              <a:t>Helices</a:t>
            </a:r>
            <a:endParaRPr lang="en-US" dirty="0">
              <a:solidFill>
                <a:srgbClr val="843C0C"/>
              </a:solidFill>
            </a:endParaRPr>
          </a:p>
        </p:txBody>
      </p:sp>
      <p:sp>
        <p:nvSpPr>
          <p:cNvPr id="10" name="Content Placeholder 9"/>
          <p:cNvSpPr>
            <a:spLocks noGrp="1"/>
          </p:cNvSpPr>
          <p:nvPr>
            <p:ph idx="1"/>
          </p:nvPr>
        </p:nvSpPr>
        <p:spPr>
          <a:xfrm>
            <a:off x="457200" y="1836174"/>
            <a:ext cx="8229600" cy="4525963"/>
          </a:xfrm>
        </p:spPr>
        <p:txBody>
          <a:bodyPr>
            <a:normAutofit/>
          </a:bodyPr>
          <a:lstStyle/>
          <a:p>
            <a:pPr>
              <a:spcAft>
                <a:spcPts val="1200"/>
              </a:spcAft>
            </a:pPr>
            <a:r>
              <a:rPr lang="en-US" sz="2400" dirty="0"/>
              <a:t>Human class 1 MHC proteins consist of an α chain </a:t>
            </a:r>
            <a:r>
              <a:rPr lang="en-US" sz="2400" dirty="0" err="1"/>
              <a:t>noncovalently</a:t>
            </a:r>
            <a:r>
              <a:rPr lang="en-US" sz="2400" dirty="0"/>
              <a:t> bound to  β</a:t>
            </a:r>
            <a:r>
              <a:rPr lang="en-US" sz="2400" baseline="-25000" dirty="0"/>
              <a:t>2</a:t>
            </a:r>
            <a:r>
              <a:rPr lang="en-US" sz="2400" dirty="0"/>
              <a:t>-microglobulin. The α chain has three extracellular domains </a:t>
            </a:r>
            <a:r>
              <a:rPr lang="en-US" sz="2400" dirty="0" smtClean="0"/>
              <a:t>(α</a:t>
            </a:r>
            <a:r>
              <a:rPr lang="en-US" sz="2400" baseline="-25000" dirty="0" smtClean="0"/>
              <a:t>1</a:t>
            </a:r>
            <a:r>
              <a:rPr lang="en-US" sz="2400" dirty="0"/>
              <a:t>, α</a:t>
            </a:r>
            <a:r>
              <a:rPr lang="en-US" sz="2400" baseline="-25000" dirty="0"/>
              <a:t>2</a:t>
            </a:r>
            <a:r>
              <a:rPr lang="en-US" sz="2400" dirty="0"/>
              <a:t>, and α</a:t>
            </a:r>
            <a:r>
              <a:rPr lang="en-US" sz="2400" baseline="-25000" dirty="0"/>
              <a:t>3</a:t>
            </a:r>
            <a:r>
              <a:rPr lang="en-US" sz="2400" dirty="0" smtClean="0"/>
              <a:t>).</a:t>
            </a:r>
            <a:endParaRPr lang="en-US" sz="2400" dirty="0"/>
          </a:p>
          <a:p>
            <a:pPr>
              <a:spcAft>
                <a:spcPts val="1200"/>
              </a:spcAft>
            </a:pPr>
            <a:r>
              <a:rPr lang="en-US" sz="2400" dirty="0"/>
              <a:t>The α</a:t>
            </a:r>
            <a:r>
              <a:rPr lang="en-US" sz="2400" baseline="-25000" dirty="0"/>
              <a:t>1</a:t>
            </a:r>
            <a:r>
              <a:rPr lang="en-US" sz="2400" dirty="0"/>
              <a:t> and α</a:t>
            </a:r>
            <a:r>
              <a:rPr lang="en-US" sz="2400" baseline="-25000" dirty="0"/>
              <a:t>2</a:t>
            </a:r>
            <a:r>
              <a:rPr lang="en-US" sz="2400" dirty="0"/>
              <a:t> domains come together to form a deep groove that binds the peptides that are to be presented</a:t>
            </a:r>
            <a:r>
              <a:rPr lang="en-US" sz="2400" dirty="0" smtClean="0"/>
              <a:t>.</a:t>
            </a:r>
            <a:endParaRPr lang="en-US" sz="2400" dirty="0"/>
          </a:p>
          <a:p>
            <a:pPr>
              <a:spcAft>
                <a:spcPts val="1200"/>
              </a:spcAft>
            </a:pPr>
            <a:r>
              <a:rPr lang="en-US" sz="2400" dirty="0"/>
              <a:t>Anchor residues are amino acids in the peptide that are especially important for association with the MHC protein</a:t>
            </a:r>
            <a:r>
              <a:rPr lang="en-US" sz="2400" dirty="0" smtClean="0"/>
              <a:t>.</a:t>
            </a:r>
            <a:endParaRPr lang="en-US" sz="2400" dirty="0"/>
          </a:p>
          <a:p>
            <a:pPr>
              <a:spcAft>
                <a:spcPts val="1200"/>
              </a:spcAft>
            </a:pPr>
            <a:r>
              <a:rPr lang="en-US" sz="2400" dirty="0"/>
              <a:t>Millions of different peptides can be presented by a particular MHC protein.</a:t>
            </a:r>
          </a:p>
        </p:txBody>
      </p:sp>
    </p:spTree>
    <p:extLst>
      <p:ext uri="{BB962C8B-B14F-4D97-AF65-F5344CB8AC3E}">
        <p14:creationId xmlns:p14="http://schemas.microsoft.com/office/powerpoint/2010/main" val="396910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Immune System</a:t>
            </a:r>
            <a:endParaRPr lang="en-US" dirty="0">
              <a:solidFill>
                <a:srgbClr val="843C0C"/>
              </a:solidFill>
            </a:endParaRPr>
          </a:p>
        </p:txBody>
      </p:sp>
      <p:sp>
        <p:nvSpPr>
          <p:cNvPr id="3" name="Content Placeholder 2"/>
          <p:cNvSpPr>
            <a:spLocks noGrp="1"/>
          </p:cNvSpPr>
          <p:nvPr>
            <p:ph idx="1"/>
          </p:nvPr>
        </p:nvSpPr>
        <p:spPr>
          <a:xfrm>
            <a:off x="457200" y="1600200"/>
            <a:ext cx="8229600" cy="4753303"/>
          </a:xfrm>
        </p:spPr>
        <p:txBody>
          <a:bodyPr>
            <a:noAutofit/>
          </a:bodyPr>
          <a:lstStyle/>
          <a:p>
            <a:pPr>
              <a:spcAft>
                <a:spcPts val="1200"/>
              </a:spcAft>
            </a:pPr>
            <a:r>
              <a:rPr lang="en-US" sz="2400" dirty="0"/>
              <a:t>The immune system consists of two components</a:t>
            </a:r>
            <a:r>
              <a:rPr lang="en-US" sz="2400" dirty="0" smtClean="0"/>
              <a:t>.</a:t>
            </a:r>
            <a:endParaRPr lang="en-US" sz="2400" dirty="0"/>
          </a:p>
          <a:p>
            <a:pPr>
              <a:spcAft>
                <a:spcPts val="1200"/>
              </a:spcAft>
            </a:pPr>
            <a:r>
              <a:rPr lang="en-US" sz="2400" dirty="0"/>
              <a:t>The innate immune system responds rapidly to features, such as glycolipids and forms of nucleic acid, that are present in many pathogens but absent in the host organism</a:t>
            </a:r>
            <a:r>
              <a:rPr lang="en-US" sz="2400" dirty="0" smtClean="0"/>
              <a:t>.</a:t>
            </a:r>
            <a:endParaRPr lang="en-US" sz="2400" dirty="0"/>
          </a:p>
          <a:p>
            <a:pPr>
              <a:spcAft>
                <a:spcPts val="1200"/>
              </a:spcAft>
            </a:pPr>
            <a:r>
              <a:rPr lang="en-US" sz="2400" dirty="0"/>
              <a:t>The adaptive immune system responds to characteristics of a specific antigen. The adaptive immune system produces vast quantities of antibodies and T-cell receptors (TCRs) that recognize specific structures on the foreign molecules.</a:t>
            </a:r>
          </a:p>
        </p:txBody>
      </p:sp>
    </p:spTree>
    <p:extLst>
      <p:ext uri="{BB962C8B-B14F-4D97-AF65-F5344CB8AC3E}">
        <p14:creationId xmlns:p14="http://schemas.microsoft.com/office/powerpoint/2010/main" val="1139467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Class I MHC </a:t>
            </a:r>
            <a:r>
              <a:rPr lang="en-US" dirty="0" smtClean="0">
                <a:solidFill>
                  <a:srgbClr val="843C0C"/>
                </a:solidFill>
              </a:rPr>
              <a:t>Protein</a:t>
            </a:r>
            <a:endParaRPr lang="en-US" dirty="0">
              <a:solidFill>
                <a:srgbClr val="843C0C"/>
              </a:solidFill>
            </a:endParaRPr>
          </a:p>
        </p:txBody>
      </p:sp>
      <p:pic>
        <p:nvPicPr>
          <p:cNvPr id="6" name="Picture Placeholder 5" descr="A ribbon diagram of a class 1 M H C protein is shown.&#10;The protein consists of two chains. One of the chains has three domains, alpha 1, alpha 2, and alpha 3. Alpha 1 and alpha 2 are shown on top of the protein in this representation. Each contains an alpha helix, which is shown angled horizontally, running from towards the viewer to away from the viewer.  The alpha helices are arranged side by side, and there is a gap visible between them in this representation. There are beta strands forming a beta sheet beneath them. The third domain, alpha 3, extends downwards on the left hand side, underneath alpha 1. It contains largely beta strands, which are roughly vertical. The chain continues from alpha 3 to form a transmembrane domain, for which the ribbon structure of not shown. The second chain, labeled as beta 2 microglobulin, consists largely of beta strands arranged roughly horizontally, and is positioned on the right below the alpha 2 domain, so in a corner, underneath alpha 2, and to the right of alpha 3."/>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90434" y="1682953"/>
            <a:ext cx="5963132" cy="5013899"/>
          </a:xfrm>
          <a:prstGeom prst="rect">
            <a:avLst/>
          </a:prstGeom>
        </p:spPr>
      </p:pic>
    </p:spTree>
    <p:extLst>
      <p:ext uri="{BB962C8B-B14F-4D97-AF65-F5344CB8AC3E}">
        <p14:creationId xmlns:p14="http://schemas.microsoft.com/office/powerpoint/2010/main" val="3157857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Class I MHC </a:t>
            </a:r>
            <a:r>
              <a:rPr lang="en-US" dirty="0" smtClean="0">
                <a:solidFill>
                  <a:srgbClr val="843C0C"/>
                </a:solidFill>
              </a:rPr>
              <a:t>Peptide-binding Site</a:t>
            </a:r>
            <a:endParaRPr lang="en-US" dirty="0">
              <a:solidFill>
                <a:srgbClr val="843C0C"/>
              </a:solidFill>
            </a:endParaRPr>
          </a:p>
        </p:txBody>
      </p:sp>
      <p:pic>
        <p:nvPicPr>
          <p:cNvPr id="5" name="Picture Placeholder 4" descr="A ribbon diagram shows the class 1 M H C binding site.&#10;The class 1 M H C binding site is shown from the side and the top view. From the top view, it is shown with two long, roughly parallel alpha helices, either side of a peptide is shown as a ball and stick model. The alpha helices curve slightly around the peptide, with their ends closer to each other than the centers of the helices. The two sides of the protein, each with one helix, are the alpha 1 and alpha 2 domains. There are a number of beta strands beneath the helices and the peptide, forming a beta sheet. From a side view, it can be seen that the beta sheet has slight curvature, as do the helices. The sheet underneath, and a helix each side forms a pocket, into which the peptide fit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7575" y="1865716"/>
            <a:ext cx="8068851" cy="4558090"/>
          </a:xfrm>
          <a:prstGeom prst="rect">
            <a:avLst/>
          </a:prstGeom>
        </p:spPr>
      </p:pic>
    </p:spTree>
    <p:extLst>
      <p:ext uri="{BB962C8B-B14F-4D97-AF65-F5344CB8AC3E}">
        <p14:creationId xmlns:p14="http://schemas.microsoft.com/office/powerpoint/2010/main" val="1091623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Anchor </a:t>
            </a:r>
            <a:r>
              <a:rPr lang="en-US" dirty="0" smtClean="0">
                <a:solidFill>
                  <a:srgbClr val="843C0C"/>
                </a:solidFill>
              </a:rPr>
              <a:t>Residues</a:t>
            </a:r>
            <a:endParaRPr lang="en-US" dirty="0">
              <a:solidFill>
                <a:srgbClr val="843C0C"/>
              </a:solidFill>
            </a:endParaRPr>
          </a:p>
        </p:txBody>
      </p:sp>
      <p:pic>
        <p:nvPicPr>
          <p:cNvPr id="6" name="Picture Placeholder 5" descr="A two part illustration shows schematic diagram of anchor residues and ball and stick model of three peptides.&#10;In the first part of the illustration, the truncated sequences of three peptides are shown as a series of letters representing amino acids, with six amino acids shown as letters at the N terminus, and three at the C terminus. The sequence between these terminal sequences is not shown. The sequences differ in each protein, but the second amino acid from the N terminus in each of the three sequences is a leucine, and the last amino acid at the C terminus is a valine. These leucine and valine residues are labeled as anchor residues. In the second part of the illustration, the three-dimensional structures of the three proteins is the same for the last few atoms at the C terminus, as they all form valine side chains, which are all angled in the same orientation, so overlay each other. At the N terminus, each of the proteins has a leucine residue in the same orientation, which can be overlaid. At the N terminus, the last amino acid in the chain is different in each peptide, but the side chains are angled in a similar orientation; other groups and atoms attached to the alpha carbon can be overlaid. Between the C and the N terminus, the rest of the protein has a roughly similar shape, but the three proteins do not overlay due to differences in structure, and different side chains from each peptide can be seen projecting at different angles from each oth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7890" y="2265798"/>
            <a:ext cx="8068220" cy="3324816"/>
          </a:xfrm>
          <a:prstGeom prst="rect">
            <a:avLst/>
          </a:prstGeom>
        </p:spPr>
      </p:pic>
    </p:spTree>
    <p:extLst>
      <p:ext uri="{BB962C8B-B14F-4D97-AF65-F5344CB8AC3E}">
        <p14:creationId xmlns:p14="http://schemas.microsoft.com/office/powerpoint/2010/main" val="1736571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T-cell </a:t>
            </a:r>
            <a:r>
              <a:rPr lang="en-US" dirty="0" smtClean="0">
                <a:solidFill>
                  <a:srgbClr val="843C0C"/>
                </a:solidFill>
              </a:rPr>
              <a:t>Receptors Are Antibody-like Proteins Containing Variable </a:t>
            </a:r>
            <a:r>
              <a:rPr lang="en-US" dirty="0">
                <a:solidFill>
                  <a:srgbClr val="843C0C"/>
                </a:solidFill>
              </a:rPr>
              <a:t>and C</a:t>
            </a:r>
            <a:r>
              <a:rPr lang="en-US" dirty="0" smtClean="0">
                <a:solidFill>
                  <a:srgbClr val="843C0C"/>
                </a:solidFill>
              </a:rPr>
              <a:t>onstant Regions</a:t>
            </a:r>
            <a:endParaRPr lang="en-US" dirty="0">
              <a:solidFill>
                <a:srgbClr val="843C0C"/>
              </a:solidFill>
            </a:endParaRPr>
          </a:p>
        </p:txBody>
      </p:sp>
      <p:sp>
        <p:nvSpPr>
          <p:cNvPr id="10" name="Content Placeholder 9"/>
          <p:cNvSpPr>
            <a:spLocks noGrp="1"/>
          </p:cNvSpPr>
          <p:nvPr>
            <p:ph idx="1"/>
          </p:nvPr>
        </p:nvSpPr>
        <p:spPr>
          <a:xfrm>
            <a:off x="457200" y="1914832"/>
            <a:ext cx="8229600" cy="4525963"/>
          </a:xfrm>
        </p:spPr>
        <p:txBody>
          <a:bodyPr>
            <a:normAutofit/>
          </a:bodyPr>
          <a:lstStyle/>
          <a:p>
            <a:pPr>
              <a:spcAft>
                <a:spcPts val="1200"/>
              </a:spcAft>
            </a:pPr>
            <a:r>
              <a:rPr lang="en-US" sz="2400" dirty="0"/>
              <a:t>The T-cell receptor, a membrane-spanning protein, consists of an α chain and a β chain linked by a disulfide bond. The two chains consist of a variable and constant region</a:t>
            </a:r>
            <a:r>
              <a:rPr lang="en-US" sz="2400" dirty="0" smtClean="0"/>
              <a:t>.</a:t>
            </a:r>
            <a:endParaRPr lang="en-US" sz="2400" dirty="0"/>
          </a:p>
          <a:p>
            <a:pPr>
              <a:spcAft>
                <a:spcPts val="1200"/>
              </a:spcAft>
            </a:pPr>
            <a:r>
              <a:rPr lang="en-US" sz="2400" dirty="0"/>
              <a:t>The variable regions of the α and β chains form a binding site that recognizes the foreign protein bound to the MHC protein</a:t>
            </a:r>
            <a:r>
              <a:rPr lang="en-US" sz="2400" dirty="0" smtClean="0"/>
              <a:t>.</a:t>
            </a:r>
            <a:endParaRPr lang="en-US" sz="2400" dirty="0"/>
          </a:p>
          <a:p>
            <a:pPr>
              <a:spcAft>
                <a:spcPts val="1200"/>
              </a:spcAft>
            </a:pPr>
            <a:r>
              <a:rPr lang="en-US" sz="2400" dirty="0"/>
              <a:t>T-cell receptors with at least 10</a:t>
            </a:r>
            <a:r>
              <a:rPr lang="en-US" sz="2400" baseline="30000" dirty="0"/>
              <a:t>12</a:t>
            </a:r>
            <a:r>
              <a:rPr lang="en-US" sz="2400" dirty="0"/>
              <a:t> different specificities can be generated by combinatorial association of genes.</a:t>
            </a:r>
          </a:p>
        </p:txBody>
      </p:sp>
    </p:spTree>
    <p:extLst>
      <p:ext uri="{BB962C8B-B14F-4D97-AF65-F5344CB8AC3E}">
        <p14:creationId xmlns:p14="http://schemas.microsoft.com/office/powerpoint/2010/main" val="2125848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T-cell </a:t>
            </a:r>
            <a:r>
              <a:rPr lang="en-US" dirty="0" smtClean="0">
                <a:solidFill>
                  <a:srgbClr val="843C0C"/>
                </a:solidFill>
              </a:rPr>
              <a:t>Receptor</a:t>
            </a:r>
            <a:endParaRPr lang="en-US" dirty="0">
              <a:solidFill>
                <a:srgbClr val="843C0C"/>
              </a:solidFill>
            </a:endParaRPr>
          </a:p>
        </p:txBody>
      </p:sp>
      <p:pic>
        <p:nvPicPr>
          <p:cNvPr id="5" name="Picture Placeholder 4" descr="A ribbon diagram of a T cell receptor is shown.&#10;A T-cell receptor contains two chains, an alpha chain and a beta chain. Each consists of a membrane-spanning domain, of which the ribbon structure is not shown. Above the membrane-spanning domain there is a small domain comprised of beta strands, which form beta sheets, and above this there is another small domain comprised of beta strands, which form beta sheets. The two chains are arranged side by side, with each domain in one chain being next to the equivalent domain in the other chai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631232"/>
            <a:ext cx="5421029" cy="5022750"/>
          </a:xfrm>
          <a:prstGeom prst="rect">
            <a:avLst/>
          </a:prstGeom>
        </p:spPr>
      </p:pic>
    </p:spTree>
    <p:extLst>
      <p:ext uri="{BB962C8B-B14F-4D97-AF65-F5344CB8AC3E}">
        <p14:creationId xmlns:p14="http://schemas.microsoft.com/office/powerpoint/2010/main" val="454507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T-cell </a:t>
            </a:r>
            <a:r>
              <a:rPr lang="en-US" dirty="0" smtClean="0">
                <a:solidFill>
                  <a:srgbClr val="843C0C"/>
                </a:solidFill>
              </a:rPr>
              <a:t>Receptor–class </a:t>
            </a:r>
            <a:r>
              <a:rPr lang="en-US" dirty="0">
                <a:solidFill>
                  <a:srgbClr val="843C0C"/>
                </a:solidFill>
              </a:rPr>
              <a:t>I MHC </a:t>
            </a:r>
            <a:r>
              <a:rPr lang="en-US" dirty="0" smtClean="0">
                <a:solidFill>
                  <a:srgbClr val="843C0C"/>
                </a:solidFill>
              </a:rPr>
              <a:t>Complex</a:t>
            </a:r>
            <a:endParaRPr lang="en-US" dirty="0">
              <a:solidFill>
                <a:srgbClr val="843C0C"/>
              </a:solidFill>
            </a:endParaRPr>
          </a:p>
        </p:txBody>
      </p:sp>
      <p:pic>
        <p:nvPicPr>
          <p:cNvPr id="6" name="Picture Placeholder 5" descr="A ribbon diagram of a T cell receptor in complex with class 1 M H C is shown.&#10;The T cell receptor binds to the class 1 M H C complex with a peptide at a point at the interface between the alpha and the beta chains of the T cell receptor, above the pocket between the between the alpha 1 and alpha 2 domains of the M H C. The T-cell receptor bonds to each of the alpha 1 and alpha 2 domains, and to the peptide shown between them."/>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31906" y="1543782"/>
            <a:ext cx="4480189" cy="5071453"/>
          </a:xfrm>
          <a:prstGeom prst="rect">
            <a:avLst/>
          </a:prstGeom>
        </p:spPr>
      </p:pic>
    </p:spTree>
    <p:extLst>
      <p:ext uri="{BB962C8B-B14F-4D97-AF65-F5344CB8AC3E}">
        <p14:creationId xmlns:p14="http://schemas.microsoft.com/office/powerpoint/2010/main" val="779950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CD8 on </a:t>
            </a:r>
            <a:r>
              <a:rPr lang="en-US" dirty="0" smtClean="0">
                <a:solidFill>
                  <a:srgbClr val="843C0C"/>
                </a:solidFill>
              </a:rPr>
              <a:t>Cytotoxic </a:t>
            </a:r>
            <a:r>
              <a:rPr lang="en-US" dirty="0">
                <a:solidFill>
                  <a:srgbClr val="843C0C"/>
                </a:solidFill>
              </a:rPr>
              <a:t>T </a:t>
            </a:r>
            <a:r>
              <a:rPr lang="en-US" dirty="0" smtClean="0">
                <a:solidFill>
                  <a:srgbClr val="843C0C"/>
                </a:solidFill>
              </a:rPr>
              <a:t>Cells Acts </a:t>
            </a:r>
            <a:r>
              <a:rPr lang="en-US" dirty="0">
                <a:solidFill>
                  <a:srgbClr val="843C0C"/>
                </a:solidFill>
              </a:rPr>
              <a:t>in </a:t>
            </a:r>
            <a:r>
              <a:rPr lang="en-US" dirty="0" smtClean="0">
                <a:solidFill>
                  <a:srgbClr val="843C0C"/>
                </a:solidFill>
              </a:rPr>
              <a:t>Concert </a:t>
            </a:r>
            <a:r>
              <a:rPr lang="en-US" dirty="0">
                <a:solidFill>
                  <a:srgbClr val="843C0C"/>
                </a:solidFill>
              </a:rPr>
              <a:t>with T-cell </a:t>
            </a:r>
            <a:r>
              <a:rPr lang="en-US" dirty="0" smtClean="0">
                <a:solidFill>
                  <a:srgbClr val="843C0C"/>
                </a:solidFill>
              </a:rPr>
              <a:t>Receptors (1/2)</a:t>
            </a:r>
            <a:endParaRPr lang="en-US" dirty="0">
              <a:solidFill>
                <a:srgbClr val="843C0C"/>
              </a:solidFill>
            </a:endParaRPr>
          </a:p>
        </p:txBody>
      </p:sp>
      <p:sp>
        <p:nvSpPr>
          <p:cNvPr id="10" name="Content Placeholder 9"/>
          <p:cNvSpPr>
            <a:spLocks noGrp="1"/>
          </p:cNvSpPr>
          <p:nvPr>
            <p:ph idx="1"/>
          </p:nvPr>
        </p:nvSpPr>
        <p:spPr/>
        <p:txBody>
          <a:bodyPr>
            <a:normAutofit/>
          </a:bodyPr>
          <a:lstStyle/>
          <a:p>
            <a:pPr>
              <a:spcAft>
                <a:spcPts val="1200"/>
              </a:spcAft>
            </a:pPr>
            <a:r>
              <a:rPr lang="en-US" sz="2400" dirty="0"/>
              <a:t>Cytotoxic T cells express a membrane protein, CD8, that is required for T-cell receptor function</a:t>
            </a:r>
            <a:r>
              <a:rPr lang="en-US" sz="2400" dirty="0" smtClean="0"/>
              <a:t>.</a:t>
            </a:r>
            <a:endParaRPr lang="en-US" sz="2400" dirty="0"/>
          </a:p>
          <a:p>
            <a:pPr>
              <a:spcAft>
                <a:spcPts val="1200"/>
              </a:spcAft>
            </a:pPr>
            <a:r>
              <a:rPr lang="en-US" sz="2400" dirty="0"/>
              <a:t>CD8 interacts with the α</a:t>
            </a:r>
            <a:r>
              <a:rPr lang="en-US" sz="2400" baseline="-25000" dirty="0"/>
              <a:t>3</a:t>
            </a:r>
            <a:r>
              <a:rPr lang="en-US" sz="2400" dirty="0"/>
              <a:t> domain of the MHC protein, an interaction that stabilizes the T-cell receptor interaction with its target</a:t>
            </a:r>
            <a:r>
              <a:rPr lang="en-US" sz="2400" dirty="0" smtClean="0"/>
              <a:t>.</a:t>
            </a:r>
            <a:endParaRPr lang="en-US" sz="2400" dirty="0"/>
          </a:p>
          <a:p>
            <a:pPr>
              <a:spcAft>
                <a:spcPts val="1200"/>
              </a:spcAft>
            </a:pPr>
            <a:r>
              <a:rPr lang="en-US" sz="2400" dirty="0"/>
              <a:t>The cytoplasmic tail of CD8 contains a docking site for the tyrosine kinase </a:t>
            </a:r>
            <a:r>
              <a:rPr lang="en-US" sz="2400" dirty="0" err="1"/>
              <a:t>Lck</a:t>
            </a:r>
            <a:r>
              <a:rPr lang="en-US" sz="2400" dirty="0" smtClean="0"/>
              <a:t>.</a:t>
            </a:r>
            <a:endParaRPr lang="en-US" sz="2400" dirty="0"/>
          </a:p>
          <a:p>
            <a:pPr>
              <a:spcAft>
                <a:spcPts val="1200"/>
              </a:spcAft>
            </a:pPr>
            <a:r>
              <a:rPr lang="en-US" sz="2400" dirty="0"/>
              <a:t>The T-cell receptor interacts directly with another membrane protein CD3, which contains an ITAM domain.</a:t>
            </a:r>
          </a:p>
        </p:txBody>
      </p:sp>
    </p:spTree>
    <p:extLst>
      <p:ext uri="{BB962C8B-B14F-4D97-AF65-F5344CB8AC3E}">
        <p14:creationId xmlns:p14="http://schemas.microsoft.com/office/powerpoint/2010/main" val="3692334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CD8 on Cytotoxic T Cells Acts in Concert with T-cell Receptors </a:t>
            </a:r>
            <a:r>
              <a:rPr lang="en-US" dirty="0" smtClean="0">
                <a:solidFill>
                  <a:srgbClr val="843C0C"/>
                </a:solidFill>
              </a:rPr>
              <a:t>(2/2</a:t>
            </a:r>
            <a:r>
              <a:rPr lang="en-US" dirty="0">
                <a:solidFill>
                  <a:srgbClr val="843C0C"/>
                </a:solidFill>
              </a:rPr>
              <a:t>)</a:t>
            </a:r>
            <a:endParaRPr lang="en-US" dirty="0"/>
          </a:p>
        </p:txBody>
      </p:sp>
      <p:sp>
        <p:nvSpPr>
          <p:cNvPr id="10" name="Content Placeholder 9"/>
          <p:cNvSpPr>
            <a:spLocks noGrp="1"/>
          </p:cNvSpPr>
          <p:nvPr>
            <p:ph idx="1"/>
          </p:nvPr>
        </p:nvSpPr>
        <p:spPr>
          <a:xfrm>
            <a:off x="457200" y="1787014"/>
            <a:ext cx="8229600" cy="3276600"/>
          </a:xfrm>
        </p:spPr>
        <p:txBody>
          <a:bodyPr>
            <a:normAutofit/>
          </a:bodyPr>
          <a:lstStyle/>
          <a:p>
            <a:pPr>
              <a:spcAft>
                <a:spcPts val="1200"/>
              </a:spcAft>
            </a:pPr>
            <a:r>
              <a:rPr lang="en-US" sz="2400" dirty="0"/>
              <a:t>Binding of the T-cell receptor to the MHC activates </a:t>
            </a:r>
            <a:r>
              <a:rPr lang="en-US" sz="2400" dirty="0" err="1"/>
              <a:t>Lck</a:t>
            </a:r>
            <a:r>
              <a:rPr lang="en-US" sz="2400" dirty="0"/>
              <a:t>, which in turn phosphorylates ITAM, leading to further signal propagation</a:t>
            </a:r>
            <a:r>
              <a:rPr lang="en-US" sz="2400" dirty="0" smtClean="0"/>
              <a:t>.</a:t>
            </a:r>
            <a:endParaRPr lang="en-US" sz="2400" dirty="0"/>
          </a:p>
          <a:p>
            <a:pPr>
              <a:spcAft>
                <a:spcPts val="1200"/>
              </a:spcAft>
            </a:pPr>
            <a:r>
              <a:rPr lang="en-US" sz="2400" dirty="0"/>
              <a:t>T-cell activation leads to the secretion of </a:t>
            </a:r>
            <a:r>
              <a:rPr lang="en-US" sz="2400" dirty="0" err="1"/>
              <a:t>perforin</a:t>
            </a:r>
            <a:r>
              <a:rPr lang="en-US" sz="2400" dirty="0"/>
              <a:t>, which destabilizes the plasma membrane of the infected cell, as well as </a:t>
            </a:r>
            <a:r>
              <a:rPr lang="en-US" sz="2400" dirty="0" err="1"/>
              <a:t>granzymes</a:t>
            </a:r>
            <a:r>
              <a:rPr lang="en-US" sz="2400" dirty="0"/>
              <a:t>, which are </a:t>
            </a:r>
            <a:r>
              <a:rPr lang="en-US" sz="2400" dirty="0" err="1"/>
              <a:t>proteolytic</a:t>
            </a:r>
            <a:r>
              <a:rPr lang="en-US" sz="2400" dirty="0"/>
              <a:t> enzymes that enter the cell and initiate apoptosis.</a:t>
            </a:r>
          </a:p>
        </p:txBody>
      </p:sp>
    </p:spTree>
    <p:extLst>
      <p:ext uri="{BB962C8B-B14F-4D97-AF65-F5344CB8AC3E}">
        <p14:creationId xmlns:p14="http://schemas.microsoft.com/office/powerpoint/2010/main" val="20934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The </a:t>
            </a:r>
            <a:r>
              <a:rPr lang="en-US" dirty="0" err="1" smtClean="0">
                <a:solidFill>
                  <a:srgbClr val="843C0C"/>
                </a:solidFill>
              </a:rPr>
              <a:t>Coreceptor</a:t>
            </a:r>
            <a:r>
              <a:rPr lang="en-US" dirty="0" smtClean="0">
                <a:solidFill>
                  <a:srgbClr val="843C0C"/>
                </a:solidFill>
              </a:rPr>
              <a:t> </a:t>
            </a:r>
            <a:r>
              <a:rPr lang="en-US" dirty="0">
                <a:solidFill>
                  <a:srgbClr val="843C0C"/>
                </a:solidFill>
              </a:rPr>
              <a:t>CD8</a:t>
            </a:r>
          </a:p>
        </p:txBody>
      </p:sp>
      <p:pic>
        <p:nvPicPr>
          <p:cNvPr id="5" name="Picture Placeholder 4" descr="A ribbon diagram of the coreceptor C D 8 is shown.&#10;C D 8 contains several beta strands, which form a sheet that curves around, with relatively long chains linking the strands. The convex part of the curve faces the top right, and it is shown contacting a class 1 M H C via the left hand side of the alpha 3 domain of the M H C. A dotted line is shown extending upwards from each edge of the curve of C D 8."/>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7575" y="1667862"/>
            <a:ext cx="8068851" cy="4764605"/>
          </a:xfrm>
          <a:prstGeom prst="rect">
            <a:avLst/>
          </a:prstGeom>
        </p:spPr>
      </p:pic>
    </p:spTree>
    <p:extLst>
      <p:ext uri="{BB962C8B-B14F-4D97-AF65-F5344CB8AC3E}">
        <p14:creationId xmlns:p14="http://schemas.microsoft.com/office/powerpoint/2010/main" val="526982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T-cell </a:t>
            </a:r>
            <a:r>
              <a:rPr lang="en-US" dirty="0" smtClean="0">
                <a:solidFill>
                  <a:srgbClr val="843C0C"/>
                </a:solidFill>
              </a:rPr>
              <a:t>Receptor Complex</a:t>
            </a:r>
            <a:endParaRPr lang="en-US" dirty="0">
              <a:solidFill>
                <a:srgbClr val="843C0C"/>
              </a:solidFill>
            </a:endParaRPr>
          </a:p>
        </p:txBody>
      </p:sp>
      <p:pic>
        <p:nvPicPr>
          <p:cNvPr id="6" name="Picture Placeholder 5" descr="A schematic diagram of a T-cell receptor complex is shown.&#10;A T-cell receptor is shown schematically as an alpha and a beta chain, shown side by side, embedded in a membrane.  Each chain has a transmembrane domain, and two domains, represented as ovals, stacked on top of each other, outside the cell. The transmembrane domains are flanked by two C D 3 zeta chains. Each of the C D 3 zeta chains has a transmembrane domain, and three I T A M sequences, end to end, extending downwards into the cytoplasm, from the membrane. Each C D 3 zeta domain is flanked by a dimer of C D 3 epsilon-C D delta chains.  This dimer contains a chain of C D 3 delta, and a chain of C D 3 epsilon, with the C D 3 epsilon chains on the inside of the arrangement. Each of the C D 3delta-C D 3 epsilon chains has a transmembrane component, with a head, outside the cell, and an I T A M sequence inside the cytoplasm. The head of the C D 3 epsilon chains contacts the lower extracellular domain of the T-cell receptor. From inside out, the arrangement has the T cell receptor, flanked by two C D 3 zeta chains, which are in turn flanked by C D 3 delta-C D 3 epsilon dimers. Each I T A M sequence is shown with two tyrosine residues arranged vertically, one above the other; the C D 3-zeta chain therefore is shown with six tyrosine residues in its three I T A M sequences, and each of the C D 3 delta and epsilon chains is shown with two tyrosine residues in their single I T A M sequence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871944"/>
            <a:ext cx="5421029" cy="4572841"/>
          </a:xfrm>
          <a:prstGeom prst="rect">
            <a:avLst/>
          </a:prstGeom>
        </p:spPr>
      </p:pic>
    </p:spTree>
    <p:extLst>
      <p:ext uri="{BB962C8B-B14F-4D97-AF65-F5344CB8AC3E}">
        <p14:creationId xmlns:p14="http://schemas.microsoft.com/office/powerpoint/2010/main" val="2888924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Innate </a:t>
            </a:r>
            <a:r>
              <a:rPr lang="en-US" dirty="0" smtClean="0">
                <a:solidFill>
                  <a:srgbClr val="843C0C"/>
                </a:solidFill>
              </a:rPr>
              <a:t>Immunity Is </a:t>
            </a:r>
            <a:r>
              <a:rPr lang="en-US" dirty="0">
                <a:solidFill>
                  <a:srgbClr val="843C0C"/>
                </a:solidFill>
              </a:rPr>
              <a:t>an </a:t>
            </a:r>
            <a:r>
              <a:rPr lang="en-US" dirty="0" smtClean="0">
                <a:solidFill>
                  <a:srgbClr val="843C0C"/>
                </a:solidFill>
              </a:rPr>
              <a:t>Evolutionarily Ancient Defense System</a:t>
            </a:r>
            <a:endParaRPr lang="en-US" dirty="0">
              <a:solidFill>
                <a:srgbClr val="843C0C"/>
              </a:solidFill>
            </a:endParaRPr>
          </a:p>
        </p:txBody>
      </p:sp>
      <p:sp>
        <p:nvSpPr>
          <p:cNvPr id="3" name="Content Placeholder 2"/>
          <p:cNvSpPr>
            <a:spLocks noGrp="1"/>
          </p:cNvSpPr>
          <p:nvPr>
            <p:ph idx="1"/>
          </p:nvPr>
        </p:nvSpPr>
        <p:spPr>
          <a:xfrm>
            <a:off x="457200" y="1600200"/>
            <a:ext cx="8229600" cy="5014609"/>
          </a:xfrm>
        </p:spPr>
        <p:txBody>
          <a:bodyPr>
            <a:noAutofit/>
          </a:bodyPr>
          <a:lstStyle/>
          <a:p>
            <a:pPr>
              <a:spcAft>
                <a:spcPts val="1200"/>
              </a:spcAft>
            </a:pPr>
            <a:r>
              <a:rPr lang="en-US" sz="2200" dirty="0"/>
              <a:t>Toll-like receptors (TLRs), components of the innate immune system, are cell membrane proteins that recognize specific features present on most pathogens</a:t>
            </a:r>
            <a:r>
              <a:rPr lang="en-US" sz="2200" dirty="0" smtClean="0"/>
              <a:t>.</a:t>
            </a:r>
            <a:endParaRPr lang="en-US" sz="2200" dirty="0"/>
          </a:p>
          <a:p>
            <a:pPr>
              <a:spcAft>
                <a:spcPts val="1200"/>
              </a:spcAft>
            </a:pPr>
            <a:r>
              <a:rPr lang="en-US" sz="2200" dirty="0"/>
              <a:t>The extracellular domain of a TLR is composed largely of </a:t>
            </a:r>
            <a:r>
              <a:rPr lang="en-US" sz="2200" dirty="0" err="1"/>
              <a:t>leucine</a:t>
            </a:r>
            <a:r>
              <a:rPr lang="en-US" sz="2200" dirty="0"/>
              <a:t>-rich repeats (LRRs</a:t>
            </a:r>
            <a:r>
              <a:rPr lang="en-US" sz="2200" dirty="0" smtClean="0"/>
              <a:t>).</a:t>
            </a:r>
            <a:endParaRPr lang="en-US" sz="2200" dirty="0"/>
          </a:p>
          <a:p>
            <a:pPr>
              <a:spcAft>
                <a:spcPts val="1200"/>
              </a:spcAft>
            </a:pPr>
            <a:r>
              <a:rPr lang="en-US" sz="2200" dirty="0"/>
              <a:t>Each TLR targets a specific molecular characteristic of the invading pathogen called a pathogen-associated molecular pattern (PAMP</a:t>
            </a:r>
            <a:r>
              <a:rPr lang="en-US" sz="2200" dirty="0" smtClean="0"/>
              <a:t>).</a:t>
            </a:r>
            <a:endParaRPr lang="en-US" sz="2200" dirty="0"/>
          </a:p>
          <a:p>
            <a:pPr>
              <a:spcAft>
                <a:spcPts val="1200"/>
              </a:spcAft>
            </a:pPr>
            <a:r>
              <a:rPr lang="en-US" sz="2200" dirty="0"/>
              <a:t>The PAMP is recognized by the surface formed between the LRR domains of two receptors</a:t>
            </a:r>
            <a:r>
              <a:rPr lang="en-US" sz="2200" dirty="0" smtClean="0"/>
              <a:t>.</a:t>
            </a:r>
            <a:endParaRPr lang="en-US" sz="2200" dirty="0"/>
          </a:p>
          <a:p>
            <a:pPr>
              <a:spcAft>
                <a:spcPts val="1200"/>
              </a:spcAft>
            </a:pPr>
            <a:r>
              <a:rPr lang="en-US" sz="2200" dirty="0"/>
              <a:t>PAMP-induced dimerization induces a signal transduction pathway in the immune cell.</a:t>
            </a:r>
          </a:p>
        </p:txBody>
      </p:sp>
    </p:spTree>
    <p:extLst>
      <p:ext uri="{BB962C8B-B14F-4D97-AF65-F5344CB8AC3E}">
        <p14:creationId xmlns:p14="http://schemas.microsoft.com/office/powerpoint/2010/main" val="1215739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T-cell </a:t>
            </a:r>
            <a:r>
              <a:rPr lang="en-US" dirty="0" smtClean="0">
                <a:solidFill>
                  <a:srgbClr val="843C0C"/>
                </a:solidFill>
              </a:rPr>
              <a:t>Activation</a:t>
            </a:r>
            <a:endParaRPr lang="en-US" dirty="0">
              <a:solidFill>
                <a:srgbClr val="843C0C"/>
              </a:solidFill>
            </a:endParaRPr>
          </a:p>
        </p:txBody>
      </p:sp>
      <p:pic>
        <p:nvPicPr>
          <p:cNvPr id="5" name="Picture Placeholder 4" descr="A schematic diagram illustrates the process of T-cell activation.&#10;Each of the tyrosine residues in the I T A M sequences is phosphorylated. There is a globular intracellular protein, Z A P-70, which consists of three domains, near the bottom I T A M sequence of one of the C D 3-zeta domains. The domains in Z A P-70 are arranged in a vertical stack, one on top of the other. The top two domains are smaller, and the bottom domain, labeled as the kinase domain, is larger. Each of the top two smaller domains interacts with one of the two tyrosine residues in the bottom I T A M sequence in one of the C D 3 zeta chains. The kinase domain is indicated to phosphorylate target proteins. There is a second cell, shown arranged above the first, so its membrane faces the T-cell receptor complex. The membrane of the second cell contains a membrane-spanning protein, labeled 'Class 1 M H C', with an extracellular region, shown projecting downwards, towards the T-cell receptor complex. The extracellular region of the class 1 M H C contains a blue L-shaped section, shown as a backwards L shape in the representation, with a yellow globular part in the corner of the L. On the underside of the L, in the middle of the horizontal component, there is a small red structure labeled as the peptide. The peptide and the bottom of the horizontal part of the L are in contact with the top of the T-cell receptor, with the end of the extracellular component of the beta and alpha subunits. There is a protein dimer, labeled C D 8, with two globular heads, and a very long stalk extending from each head, attached to the membrane of the first cell. The heads are positioned near the class 1 M H C on the second cell, and the long stalks extend downwards towards the membrane of the first cell, and cross the membrane. At the base of the stalks on C D 8 is a globular protein labeled L C K."/>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40877" y="1694615"/>
            <a:ext cx="6062247" cy="4887479"/>
          </a:xfrm>
          <a:prstGeom prst="rect">
            <a:avLst/>
          </a:prstGeom>
        </p:spPr>
      </p:pic>
    </p:spTree>
    <p:extLst>
      <p:ext uri="{BB962C8B-B14F-4D97-AF65-F5344CB8AC3E}">
        <p14:creationId xmlns:p14="http://schemas.microsoft.com/office/powerpoint/2010/main" val="1887008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Helper T </a:t>
            </a:r>
            <a:r>
              <a:rPr lang="en-US" dirty="0" smtClean="0">
                <a:solidFill>
                  <a:srgbClr val="843C0C"/>
                </a:solidFill>
              </a:rPr>
              <a:t>Cells Stimulate Cells </a:t>
            </a:r>
            <a:r>
              <a:rPr lang="en-US" dirty="0">
                <a:solidFill>
                  <a:srgbClr val="843C0C"/>
                </a:solidFill>
              </a:rPr>
              <a:t>that </a:t>
            </a:r>
            <a:r>
              <a:rPr lang="en-US" dirty="0" smtClean="0">
                <a:solidFill>
                  <a:srgbClr val="843C0C"/>
                </a:solidFill>
              </a:rPr>
              <a:t>Display Foreign Peptides Bound </a:t>
            </a:r>
            <a:r>
              <a:rPr lang="en-US" dirty="0">
                <a:solidFill>
                  <a:srgbClr val="843C0C"/>
                </a:solidFill>
              </a:rPr>
              <a:t>to </a:t>
            </a:r>
            <a:r>
              <a:rPr lang="en-US" dirty="0" smtClean="0">
                <a:solidFill>
                  <a:srgbClr val="843C0C"/>
                </a:solidFill>
              </a:rPr>
              <a:t>Class </a:t>
            </a:r>
            <a:r>
              <a:rPr lang="en-US" dirty="0">
                <a:solidFill>
                  <a:srgbClr val="843C0C"/>
                </a:solidFill>
              </a:rPr>
              <a:t>II MHC </a:t>
            </a:r>
            <a:r>
              <a:rPr lang="en-US" dirty="0" smtClean="0">
                <a:solidFill>
                  <a:srgbClr val="843C0C"/>
                </a:solidFill>
              </a:rPr>
              <a:t>Proteins</a:t>
            </a:r>
            <a:endParaRPr lang="en-US" dirty="0">
              <a:solidFill>
                <a:srgbClr val="843C0C"/>
              </a:solidFill>
            </a:endParaRPr>
          </a:p>
        </p:txBody>
      </p:sp>
      <p:sp>
        <p:nvSpPr>
          <p:cNvPr id="10" name="Content Placeholder 9"/>
          <p:cNvSpPr>
            <a:spLocks noGrp="1"/>
          </p:cNvSpPr>
          <p:nvPr>
            <p:ph idx="1"/>
          </p:nvPr>
        </p:nvSpPr>
        <p:spPr>
          <a:xfrm>
            <a:off x="457200" y="1934496"/>
            <a:ext cx="8229600" cy="3620729"/>
          </a:xfrm>
        </p:spPr>
        <p:txBody>
          <a:bodyPr>
            <a:normAutofit/>
          </a:bodyPr>
          <a:lstStyle/>
          <a:p>
            <a:pPr>
              <a:spcAft>
                <a:spcPts val="1200"/>
              </a:spcAft>
            </a:pPr>
            <a:r>
              <a:rPr lang="en-US" sz="2400" dirty="0"/>
              <a:t>Helper T cells recognize foreign peptides that are present on class II MHC proteins</a:t>
            </a:r>
            <a:r>
              <a:rPr lang="en-US" sz="2400" dirty="0" smtClean="0"/>
              <a:t>.</a:t>
            </a:r>
            <a:endParaRPr lang="en-US" sz="2400" dirty="0"/>
          </a:p>
          <a:p>
            <a:pPr>
              <a:spcAft>
                <a:spcPts val="1200"/>
              </a:spcAft>
            </a:pPr>
            <a:r>
              <a:rPr lang="en-US" sz="2400" dirty="0"/>
              <a:t>Class II MHC proteins are present only in antigen-presenting cells: B cells, macrophages, and dendritic cells. Class II MHC proteins display peptides that are derived from endocytosis</a:t>
            </a:r>
            <a:r>
              <a:rPr lang="en-US" sz="2400" dirty="0" smtClean="0"/>
              <a:t>.</a:t>
            </a:r>
            <a:endParaRPr lang="en-US" sz="2400" dirty="0"/>
          </a:p>
          <a:p>
            <a:pPr>
              <a:spcAft>
                <a:spcPts val="1200"/>
              </a:spcAft>
            </a:pPr>
            <a:r>
              <a:rPr lang="en-US" sz="2400" dirty="0"/>
              <a:t>Helper T cells stimulate specific B lymphocytes and cytotoxic T cells.</a:t>
            </a:r>
          </a:p>
        </p:txBody>
      </p:sp>
    </p:spTree>
    <p:extLst>
      <p:ext uri="{BB962C8B-B14F-4D97-AF65-F5344CB8AC3E}">
        <p14:creationId xmlns:p14="http://schemas.microsoft.com/office/powerpoint/2010/main" val="651985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Presentation of </a:t>
            </a:r>
            <a:r>
              <a:rPr lang="en-US" dirty="0" smtClean="0">
                <a:solidFill>
                  <a:srgbClr val="843C0C"/>
                </a:solidFill>
              </a:rPr>
              <a:t>Peptides </a:t>
            </a:r>
            <a:r>
              <a:rPr lang="en-US" dirty="0">
                <a:solidFill>
                  <a:srgbClr val="843C0C"/>
                </a:solidFill>
              </a:rPr>
              <a:t>from </a:t>
            </a:r>
            <a:r>
              <a:rPr lang="en-US" dirty="0" smtClean="0">
                <a:solidFill>
                  <a:srgbClr val="843C0C"/>
                </a:solidFill>
              </a:rPr>
              <a:t>Internalized Proteins</a:t>
            </a:r>
            <a:endParaRPr lang="en-US" dirty="0">
              <a:solidFill>
                <a:srgbClr val="843C0C"/>
              </a:solidFill>
            </a:endParaRPr>
          </a:p>
        </p:txBody>
      </p:sp>
      <p:pic>
        <p:nvPicPr>
          <p:cNvPr id="6" name="Picture Placeholder 5" descr="A schematic diagram illustrates the process of peptide presentation from internalized proteins.&#10;A cell is shown schematically, bounded by a membrane. There is a cell-surface antibody, which appears as a T shape, with the bottom of the stalk of the T embedded in the cell membrane. The upper, horizontal part of the T is on the extracellular side of the membrane. It has a foreign protein, represented as a circle, bound to one arm of the T. In the first step, the foreign protein is internalized, and shown inside the cell in an endosome, which is a round, membrane-bound structure, with the foreign protein inside. The foreign protein undergoes proteolysis, and after proteolysis, is shown as several peptide strands inside an endosome. An endosome is shown with class 2 M H C proteins, of which the extracellular parts face into the endosome. Association takes place, and the peptide strands associate with class 2 M H C proteins; they are shown inside an endosome, bound to the extracellular parts of the class 2 M H C proteins. The endosome fuses with the cell membrane for delivery, and the M H C proteins are expressed on the outside of the cell. There is a peptide associated with the extracellular part of each M H C; these are labeled as 'Peptides bound to class 2 M H C protein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83612" y="1713698"/>
            <a:ext cx="5376777" cy="4786733"/>
          </a:xfrm>
          <a:prstGeom prst="rect">
            <a:avLst/>
          </a:prstGeom>
        </p:spPr>
      </p:pic>
    </p:spTree>
    <p:extLst>
      <p:ext uri="{BB962C8B-B14F-4D97-AF65-F5344CB8AC3E}">
        <p14:creationId xmlns:p14="http://schemas.microsoft.com/office/powerpoint/2010/main" val="2874835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74638"/>
            <a:ext cx="9144000" cy="1143000"/>
          </a:xfrm>
        </p:spPr>
        <p:txBody>
          <a:bodyPr>
            <a:noAutofit/>
          </a:bodyPr>
          <a:lstStyle/>
          <a:p>
            <a:r>
              <a:rPr lang="en-US" dirty="0">
                <a:solidFill>
                  <a:srgbClr val="843C0C"/>
                </a:solidFill>
              </a:rPr>
              <a:t>Helper T </a:t>
            </a:r>
            <a:r>
              <a:rPr lang="en-US" dirty="0" smtClean="0">
                <a:solidFill>
                  <a:srgbClr val="843C0C"/>
                </a:solidFill>
              </a:rPr>
              <a:t>Cells Rely </a:t>
            </a:r>
            <a:r>
              <a:rPr lang="en-US" dirty="0">
                <a:solidFill>
                  <a:srgbClr val="843C0C"/>
                </a:solidFill>
              </a:rPr>
              <a:t>on the T-cell </a:t>
            </a:r>
            <a:r>
              <a:rPr lang="en-US" dirty="0" smtClean="0">
                <a:solidFill>
                  <a:srgbClr val="843C0C"/>
                </a:solidFill>
              </a:rPr>
              <a:t>Receptor </a:t>
            </a:r>
            <a:r>
              <a:rPr lang="en-US" dirty="0">
                <a:solidFill>
                  <a:srgbClr val="843C0C"/>
                </a:solidFill>
              </a:rPr>
              <a:t>and CD4 to </a:t>
            </a:r>
            <a:r>
              <a:rPr lang="en-US" dirty="0" smtClean="0">
                <a:solidFill>
                  <a:srgbClr val="843C0C"/>
                </a:solidFill>
              </a:rPr>
              <a:t>Recognize Foreign Peptides </a:t>
            </a:r>
            <a:r>
              <a:rPr lang="en-US" dirty="0">
                <a:solidFill>
                  <a:srgbClr val="843C0C"/>
                </a:solidFill>
              </a:rPr>
              <a:t>on </a:t>
            </a:r>
            <a:r>
              <a:rPr lang="en-US" dirty="0" smtClean="0">
                <a:solidFill>
                  <a:srgbClr val="843C0C"/>
                </a:solidFill>
              </a:rPr>
              <a:t>Antigen-Presenting Cells</a:t>
            </a:r>
            <a:endParaRPr lang="en-US" dirty="0">
              <a:solidFill>
                <a:srgbClr val="843C0C"/>
              </a:solidFill>
            </a:endParaRPr>
          </a:p>
        </p:txBody>
      </p:sp>
      <p:sp>
        <p:nvSpPr>
          <p:cNvPr id="10" name="Content Placeholder 9"/>
          <p:cNvSpPr>
            <a:spLocks noGrp="1"/>
          </p:cNvSpPr>
          <p:nvPr>
            <p:ph idx="1"/>
          </p:nvPr>
        </p:nvSpPr>
        <p:spPr>
          <a:xfrm>
            <a:off x="457200" y="1816510"/>
            <a:ext cx="8229600" cy="4869425"/>
          </a:xfrm>
        </p:spPr>
        <p:txBody>
          <a:bodyPr>
            <a:noAutofit/>
          </a:bodyPr>
          <a:lstStyle/>
          <a:p>
            <a:pPr>
              <a:spcAft>
                <a:spcPts val="1200"/>
              </a:spcAft>
            </a:pPr>
            <a:r>
              <a:rPr lang="en-US" sz="2400" dirty="0"/>
              <a:t>Class II MHC proteins are similar in structure to Class I proteins</a:t>
            </a:r>
            <a:r>
              <a:rPr lang="en-US" sz="2400" dirty="0" smtClean="0"/>
              <a:t>.</a:t>
            </a:r>
            <a:endParaRPr lang="en-US" sz="2400" dirty="0"/>
          </a:p>
          <a:p>
            <a:pPr>
              <a:spcAft>
                <a:spcPts val="1200"/>
              </a:spcAft>
            </a:pPr>
            <a:r>
              <a:rPr lang="en-US" sz="2400" dirty="0"/>
              <a:t>Helper T cells express T-cell receptors produced from the same genes as the receptors of cytotoxic T cells</a:t>
            </a:r>
            <a:r>
              <a:rPr lang="en-US" sz="2400" dirty="0" smtClean="0"/>
              <a:t>.</a:t>
            </a:r>
            <a:endParaRPr lang="en-US" sz="2400" dirty="0"/>
          </a:p>
          <a:p>
            <a:pPr>
              <a:spcAft>
                <a:spcPts val="1200"/>
              </a:spcAft>
            </a:pPr>
            <a:r>
              <a:rPr lang="en-US" sz="2400" dirty="0"/>
              <a:t>Helper T cells produce CD4 instead of CD8, which stabilizes the interaction of the T-cell receptor with the class II MHC protein</a:t>
            </a:r>
            <a:r>
              <a:rPr lang="en-US" sz="2400" dirty="0" smtClean="0"/>
              <a:t>.</a:t>
            </a:r>
            <a:endParaRPr lang="en-US" sz="2400" dirty="0"/>
          </a:p>
          <a:p>
            <a:pPr>
              <a:spcAft>
                <a:spcPts val="1200"/>
              </a:spcAft>
            </a:pPr>
            <a:r>
              <a:rPr lang="en-US" sz="2400" dirty="0"/>
              <a:t>Interaction of the helper T cells with the target leads to the secretion of cytokines by the helper cells. Cytokines are signal molecules that enhance the immune response.</a:t>
            </a:r>
          </a:p>
        </p:txBody>
      </p:sp>
    </p:spTree>
    <p:extLst>
      <p:ext uri="{BB962C8B-B14F-4D97-AF65-F5344CB8AC3E}">
        <p14:creationId xmlns:p14="http://schemas.microsoft.com/office/powerpoint/2010/main" val="25491490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Class II MHC </a:t>
            </a:r>
            <a:r>
              <a:rPr lang="en-US" dirty="0" smtClean="0">
                <a:solidFill>
                  <a:srgbClr val="843C0C"/>
                </a:solidFill>
              </a:rPr>
              <a:t>Protein</a:t>
            </a:r>
            <a:endParaRPr lang="en-US" dirty="0">
              <a:solidFill>
                <a:srgbClr val="843C0C"/>
              </a:solidFill>
            </a:endParaRPr>
          </a:p>
        </p:txBody>
      </p:sp>
      <p:pic>
        <p:nvPicPr>
          <p:cNvPr id="5" name="Picture Placeholder 4" descr="A ribbon diagram of a class 2 M H C protein is shown.&#10;The class 2 M H C protein is shown from a side view, and from a top view. It consists of four subunits. From the side view, it can be seen that it has two beta subunits on the left, and two alpha subunits on the right, arranged next to each other. A beta 1 subunit is on top of a beta 2 subunit, and an alpha 1 subunit is on top of an alpha 2 subunit. The alpha 1 and beta 1 subunit each contain an alpha helix, in this representation, shown horizontally, from the front, towards the viewer, to the back, away from the viewer. There is a space between the two helices. There are beta strands, which form a beta sheet in each of the alpha 1 and beta 1 subunits, underneath the helices, forming a base below the two helices. The base, with the two helices either side, forms a pocket, in which a protein, shown as a ball and stick model, is shown. The alpha 2 and beta 2 subunits consist of beta sheets, which are angled diagonally, downwards from the alpha 1 and beta 1 subunits. From the top view, the alpha helices on top of the protein can be seen. They are slightly curved around the peptide between them, which is shown as a long chain, arranged in a similar orientation, roughly parallel with the helices in the alpha 1 and beta 1 subunit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7575" y="1843226"/>
            <a:ext cx="8068851" cy="4476959"/>
          </a:xfrm>
          <a:prstGeom prst="rect">
            <a:avLst/>
          </a:prstGeom>
        </p:spPr>
      </p:pic>
    </p:spTree>
    <p:extLst>
      <p:ext uri="{BB962C8B-B14F-4D97-AF65-F5344CB8AC3E}">
        <p14:creationId xmlns:p14="http://schemas.microsoft.com/office/powerpoint/2010/main" val="2253348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solidFill>
                  <a:srgbClr val="843C0C"/>
                </a:solidFill>
              </a:rPr>
              <a:t>Coreceptor</a:t>
            </a:r>
            <a:r>
              <a:rPr lang="en-US" dirty="0">
                <a:solidFill>
                  <a:srgbClr val="843C0C"/>
                </a:solidFill>
              </a:rPr>
              <a:t> CD4</a:t>
            </a:r>
          </a:p>
        </p:txBody>
      </p:sp>
      <p:pic>
        <p:nvPicPr>
          <p:cNvPr id="6" name="Picture Placeholder 5" descr="A ribbon diagram of coreceptor C D 4 is shown.&#10;Coreceptor C D 4 is a long, thin protein, shown arranged vertically. It has a beta strand and several loops at the top which is indicated as the N terminus, and several beta strands, arranged as several small beta sheets, one on top of the other, to form a vertical stack. At the bottom of the protein, below the bottom beta sheet, there is a transmembrane domain, of which the structure is not shown. There is a C-terminal tail extending downwards from the bottom of the transmembrane domai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81078" y="1683059"/>
            <a:ext cx="2781845" cy="4950550"/>
          </a:xfrm>
          <a:prstGeom prst="rect">
            <a:avLst/>
          </a:prstGeom>
        </p:spPr>
      </p:pic>
    </p:spTree>
    <p:extLst>
      <p:ext uri="{BB962C8B-B14F-4D97-AF65-F5344CB8AC3E}">
        <p14:creationId xmlns:p14="http://schemas.microsoft.com/office/powerpoint/2010/main" val="3488083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843C0C"/>
                </a:solidFill>
              </a:rPr>
              <a:t>Variations on a </a:t>
            </a:r>
            <a:r>
              <a:rPr lang="en-US" dirty="0" smtClean="0">
                <a:solidFill>
                  <a:srgbClr val="843C0C"/>
                </a:solidFill>
              </a:rPr>
              <a:t>Theme</a:t>
            </a:r>
            <a:endParaRPr lang="en-US" dirty="0">
              <a:solidFill>
                <a:srgbClr val="843C0C"/>
              </a:solidFill>
            </a:endParaRPr>
          </a:p>
        </p:txBody>
      </p:sp>
      <p:sp>
        <p:nvSpPr>
          <p:cNvPr id="5" name="Content Placeholder 4"/>
          <p:cNvSpPr>
            <a:spLocks noGrp="1"/>
          </p:cNvSpPr>
          <p:nvPr>
            <p:ph idx="1"/>
          </p:nvPr>
        </p:nvSpPr>
        <p:spPr>
          <a:xfrm>
            <a:off x="457200" y="1205048"/>
            <a:ext cx="8229600" cy="2104693"/>
          </a:xfrm>
        </p:spPr>
        <p:txBody>
          <a:bodyPr>
            <a:normAutofit/>
          </a:bodyPr>
          <a:lstStyle/>
          <a:p>
            <a:pPr>
              <a:spcAft>
                <a:spcPts val="1200"/>
              </a:spcAft>
            </a:pPr>
            <a:r>
              <a:rPr lang="en-US" sz="2200" dirty="0"/>
              <a:t>(A) Cytotoxic T cells recognize foreign peptides presented in class I MHC proteins with the aid of the </a:t>
            </a:r>
            <a:r>
              <a:rPr lang="en-US" sz="2200" dirty="0" err="1"/>
              <a:t>coreceptor</a:t>
            </a:r>
            <a:r>
              <a:rPr lang="en-US" sz="2200" dirty="0"/>
              <a:t> CD8</a:t>
            </a:r>
            <a:r>
              <a:rPr lang="en-US" sz="2200" dirty="0" smtClean="0"/>
              <a:t>.</a:t>
            </a:r>
            <a:endParaRPr lang="en-US" sz="2200" dirty="0"/>
          </a:p>
          <a:p>
            <a:pPr>
              <a:spcAft>
                <a:spcPts val="1200"/>
              </a:spcAft>
            </a:pPr>
            <a:r>
              <a:rPr lang="en-US" sz="2200" dirty="0"/>
              <a:t>(B) Helper T cells recognize peptides presented in class II MHC proteins by specialized antigen-presenting cells with the aid of the </a:t>
            </a:r>
            <a:r>
              <a:rPr lang="en-US" sz="2200" dirty="0" err="1"/>
              <a:t>coreceptor</a:t>
            </a:r>
            <a:r>
              <a:rPr lang="en-US" sz="2200" dirty="0"/>
              <a:t> CD4.</a:t>
            </a:r>
          </a:p>
        </p:txBody>
      </p:sp>
      <p:pic>
        <p:nvPicPr>
          <p:cNvPr id="6" name="Picture Placeholder 5" descr="A two-part illustration shows schematic diagram of cells presenting cytoplasmically derived foreign peptide in class I M H C and antigen-presenting cell.&#10;In the first illustration, a T-cell receptor complex is shown, flanked by C D 3 zeta, C D 3 delta, and C D 3 epsilon chains, in that order, from inside to outside. There is a second cell, shown arranged above the first, so the membrane faces the T-cell receptor complex. The membrane of the second cell has a membrane-spanning protein, labeled Class 1 M H C, with an extracellular region, shown projecting downwards, towards the T-cell receptor complex. The extracellular region of the class 1 M H C contains a blue L-shaped section, shown as a backwards L shape in the representation, with a yellow globular part inside the corner of the L. On the underside of the L, in the middle of the horizontal component, there is a small red structure labeled as the peptide. The peptide and the bottom of the horizontal part of the L are in contact with the top of the T-cell receptor, with the end of the extracellular component of the beta and alpha subunits of the T cell receptor. There is a protein dimer, labeled C D 8, with two globular heads, and a very long stalk extending from each head, attached to the membrane of the first cell. The heads are positioned near the class 1 M H C on the second cell, and the long stalks extend downwards towards the membrane of the first cell, and cross the membrane. The second illustration has of helper T cell has a similar arrangement to that of first illustration, but helper T cells have class 1 M H C membrane spanning protein, C D 4 protein monom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60098" y="3221251"/>
            <a:ext cx="5339549" cy="3380573"/>
          </a:xfrm>
          <a:prstGeom prst="rect">
            <a:avLst/>
          </a:prstGeom>
        </p:spPr>
      </p:pic>
    </p:spTree>
    <p:extLst>
      <p:ext uri="{BB962C8B-B14F-4D97-AF65-F5344CB8AC3E}">
        <p14:creationId xmlns:p14="http://schemas.microsoft.com/office/powerpoint/2010/main" val="1310221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Helper-T-cell </a:t>
            </a:r>
            <a:r>
              <a:rPr lang="en-US" dirty="0" smtClean="0">
                <a:solidFill>
                  <a:srgbClr val="843C0C"/>
                </a:solidFill>
              </a:rPr>
              <a:t>Action</a:t>
            </a:r>
            <a:endParaRPr lang="en-US" dirty="0">
              <a:solidFill>
                <a:srgbClr val="843C0C"/>
              </a:solidFill>
            </a:endParaRPr>
          </a:p>
        </p:txBody>
      </p:sp>
      <p:pic>
        <p:nvPicPr>
          <p:cNvPr id="5" name="Picture Placeholder 4" descr="A schematic diagram illustrates the action of helper T cells.\&#10;A T-cell receptor complex is shown, flanked by C D 3 zeta, C D 3 delta, and C D 3 epsilon chains, in that order, from inside to outside. The C 3 zeta chain has a cytoplasmic region, which has a chain of three I T A M sequences, arranged vertically, one on top of the other, extending into the cell, each shown with two tyrosine residues. The C D 3 delta and C D 3 epsilon chains each have one I T A M sequence, each with two tyrosine residues shown. Each of the tyrosine residues is phosphorylated. There is a second cell, shown arranged above the first, so the membrane faces the T-cell receptor complex. The membrane of the second cell has a membrane-spanning protein, labeled 'Class 2 M H C', with an extracellular region, shown projecting downwards, towards the T-cell receptor complex. The extracellular region of the class 2 M H C is shown with a yellow part, and a blue part, each with a similar structure. They are largely thin and vertical, and are fused by a short horizontal region at the top.  A short peptide in red is shown in a small gap at the interface between the two halves of the class 2 M H C. The peptide and horizontal class 2 M H C is in contact with the top of the T-cell receptor, with the end of the extracellular component of the beta and alpha subunits in the T cell receptor. There is a protein labeled C D 4, which has a curved, vertical chain of four globular heads, and a stalk extending from the bottom head. The stalk is attached to the membrane of the first cell. The top head is positioned near the class 2 M H C. there is globular protein close to the cytoplasmic tail of C D 4, labeled L Y K. There is a globular protein, Z A P-70, which consists of three domains. The domains in Z A P-70 are arranged in a vertical stack, one on top of the other. The top two domains are smaller, and the bottom domain, labeled as the kinase domain, is larger. Each of the top two smaller domains interacts with one of the two tyrosine residues in the bottom I T A M sequence in one of the C D 3 zeta chains. The kinase domain is labeled as triggering cytokine secretion. An arrow shows the movement of a cytokine, a globular protein, moving from the kinase region of Z A P-70, to the outside of the cell. The cytokine is shown binding to a cytokine receptor on the surface of the second cell. The cytokine receptor is a dimer, with two transmembrane parts, with two globular parts on the outside of the cell. There is an indentation between the two globular parts, into which the cytokine fit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50192" y="1524592"/>
            <a:ext cx="4443617" cy="5101930"/>
          </a:xfrm>
          <a:prstGeom prst="rect">
            <a:avLst/>
          </a:prstGeom>
        </p:spPr>
      </p:pic>
    </p:spTree>
    <p:extLst>
      <p:ext uri="{BB962C8B-B14F-4D97-AF65-F5344CB8AC3E}">
        <p14:creationId xmlns:p14="http://schemas.microsoft.com/office/powerpoint/2010/main" val="3997447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MHC </a:t>
            </a:r>
            <a:r>
              <a:rPr lang="en-US" dirty="0" smtClean="0">
                <a:solidFill>
                  <a:srgbClr val="843C0C"/>
                </a:solidFill>
              </a:rPr>
              <a:t>Proteins Are Highly Diverse</a:t>
            </a:r>
            <a:endParaRPr lang="en-US" dirty="0">
              <a:solidFill>
                <a:srgbClr val="843C0C"/>
              </a:solidFill>
            </a:endParaRPr>
          </a:p>
        </p:txBody>
      </p:sp>
      <p:sp>
        <p:nvSpPr>
          <p:cNvPr id="10" name="Content Placeholder 9"/>
          <p:cNvSpPr>
            <a:spLocks noGrp="1"/>
          </p:cNvSpPr>
          <p:nvPr>
            <p:ph idx="1"/>
          </p:nvPr>
        </p:nvSpPr>
        <p:spPr>
          <a:xfrm>
            <a:off x="457200" y="1600201"/>
            <a:ext cx="8229600" cy="3345426"/>
          </a:xfrm>
        </p:spPr>
        <p:txBody>
          <a:bodyPr>
            <a:normAutofit/>
          </a:bodyPr>
          <a:lstStyle/>
          <a:p>
            <a:pPr>
              <a:spcAft>
                <a:spcPts val="1200"/>
              </a:spcAft>
            </a:pPr>
            <a:r>
              <a:rPr lang="en-US" sz="2400" dirty="0"/>
              <a:t>Humans express six different class I MHC genes and six different class II MHC genes</a:t>
            </a:r>
            <a:r>
              <a:rPr lang="en-US" sz="2400" dirty="0" smtClean="0"/>
              <a:t>.</a:t>
            </a:r>
            <a:endParaRPr lang="en-US" sz="2400" dirty="0"/>
          </a:p>
          <a:p>
            <a:pPr>
              <a:spcAft>
                <a:spcPts val="1200"/>
              </a:spcAft>
            </a:pPr>
            <a:r>
              <a:rPr lang="en-US" sz="2400" dirty="0"/>
              <a:t>The MHC genes are highly polymorphic, with many alleles of each being present in the population</a:t>
            </a:r>
            <a:r>
              <a:rPr lang="en-US" sz="2400" dirty="0" smtClean="0"/>
              <a:t>.</a:t>
            </a:r>
            <a:endParaRPr lang="en-US" sz="2400" dirty="0"/>
          </a:p>
          <a:p>
            <a:pPr>
              <a:spcAft>
                <a:spcPts val="1200"/>
              </a:spcAft>
            </a:pPr>
            <a:r>
              <a:rPr lang="en-US" sz="2400" dirty="0"/>
              <a:t>The diversity of the MHC genes allows the presentation of a wide range of peptides to T cells, enhancing the scope of the immune response</a:t>
            </a:r>
            <a:r>
              <a:rPr lang="en-US" sz="2400" dirty="0" smtClean="0"/>
              <a:t>.</a:t>
            </a:r>
            <a:endParaRPr lang="en-US" sz="2400" dirty="0"/>
          </a:p>
        </p:txBody>
      </p:sp>
    </p:spTree>
    <p:extLst>
      <p:ext uri="{BB962C8B-B14F-4D97-AF65-F5344CB8AC3E}">
        <p14:creationId xmlns:p14="http://schemas.microsoft.com/office/powerpoint/2010/main" val="935978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Polymorphism in </a:t>
            </a:r>
            <a:r>
              <a:rPr lang="en-US" dirty="0" smtClean="0">
                <a:solidFill>
                  <a:srgbClr val="843C0C"/>
                </a:solidFill>
              </a:rPr>
              <a:t>Class </a:t>
            </a:r>
            <a:r>
              <a:rPr lang="en-US" dirty="0">
                <a:solidFill>
                  <a:srgbClr val="843C0C"/>
                </a:solidFill>
              </a:rPr>
              <a:t>I MHC </a:t>
            </a:r>
            <a:r>
              <a:rPr lang="en-US" dirty="0" smtClean="0">
                <a:solidFill>
                  <a:srgbClr val="843C0C"/>
                </a:solidFill>
              </a:rPr>
              <a:t>Proteins</a:t>
            </a:r>
            <a:endParaRPr lang="en-US" dirty="0">
              <a:solidFill>
                <a:srgbClr val="843C0C"/>
              </a:solidFill>
            </a:endParaRPr>
          </a:p>
        </p:txBody>
      </p:sp>
      <p:pic>
        <p:nvPicPr>
          <p:cNvPr id="6" name="Picture Placeholder 5" descr="A ribbon diagram of the class 1 M H C binding site, with the positions of sites at which there is a high degree of polymorphism highlighted is shown.&#10;The class 1 M H C binding site is shown with two long alpha helices, arranged over a beta sheet. The ends of each helix are close to each other, and they have a slight curvature, creating an oval-shaped space between them, with the beta sheet underneath, forming a pocket. Several spheres are shown on the alpha helices, with six on one helix, and one on the other. Three spheres are shown on one beta strand, and one sphere is shown on another beta strand. Four spheres are shown amongst the chains joining the strands and helice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92278" y="1677676"/>
            <a:ext cx="6559445" cy="5024445"/>
          </a:xfrm>
          <a:prstGeom prst="rect">
            <a:avLst/>
          </a:prstGeom>
        </p:spPr>
      </p:pic>
    </p:spTree>
    <p:extLst>
      <p:ext uri="{BB962C8B-B14F-4D97-AF65-F5344CB8AC3E}">
        <p14:creationId xmlns:p14="http://schemas.microsoft.com/office/powerpoint/2010/main" val="412360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Toll-like </a:t>
            </a:r>
            <a:r>
              <a:rPr lang="en-US" dirty="0" smtClean="0">
                <a:solidFill>
                  <a:srgbClr val="843C0C"/>
                </a:solidFill>
              </a:rPr>
              <a:t>Receptor</a:t>
            </a:r>
            <a:endParaRPr lang="en-US" dirty="0">
              <a:solidFill>
                <a:srgbClr val="843C0C"/>
              </a:solidFill>
            </a:endParaRPr>
          </a:p>
        </p:txBody>
      </p:sp>
      <p:pic>
        <p:nvPicPr>
          <p:cNvPr id="6" name="Picture Placeholder 5" descr="A schematic diagram of a toll-like receptor is shown.&#10;A section of membrane is shown, with a toll-like receptor embedded in it. The toll-like receptor has a thin, membrane spanning section. Attached to one end of the thin membrane, spanning section is a globular signaling domain on the cytoplasmic side of the membrane. There is a vertical stack of domains, shown as wide, short rectangles. The bottom rectangle in the stack is a cysteine-rich domain. The stack above this is composed of leucine-rich repeats, of which there are about 15."/>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1486" y="1838745"/>
            <a:ext cx="5421029" cy="4676098"/>
          </a:xfrm>
          <a:prstGeom prst="rect">
            <a:avLst/>
          </a:prstGeom>
        </p:spPr>
      </p:pic>
    </p:spTree>
    <p:extLst>
      <p:ext uri="{BB962C8B-B14F-4D97-AF65-F5344CB8AC3E}">
        <p14:creationId xmlns:p14="http://schemas.microsoft.com/office/powerpoint/2010/main" val="8130341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Human </a:t>
            </a:r>
            <a:r>
              <a:rPr lang="en-US" dirty="0" smtClean="0">
                <a:solidFill>
                  <a:srgbClr val="843C0C"/>
                </a:solidFill>
              </a:rPr>
              <a:t>Immunodeficiency Viruses Subvert </a:t>
            </a:r>
            <a:r>
              <a:rPr lang="en-US" dirty="0">
                <a:solidFill>
                  <a:srgbClr val="843C0C"/>
                </a:solidFill>
              </a:rPr>
              <a:t>the </a:t>
            </a:r>
            <a:r>
              <a:rPr lang="en-US" dirty="0" smtClean="0">
                <a:solidFill>
                  <a:srgbClr val="843C0C"/>
                </a:solidFill>
              </a:rPr>
              <a:t>Immune System </a:t>
            </a:r>
            <a:r>
              <a:rPr lang="en-US" dirty="0">
                <a:solidFill>
                  <a:srgbClr val="843C0C"/>
                </a:solidFill>
              </a:rPr>
              <a:t>by </a:t>
            </a:r>
            <a:r>
              <a:rPr lang="en-US" dirty="0" smtClean="0">
                <a:solidFill>
                  <a:srgbClr val="843C0C"/>
                </a:solidFill>
              </a:rPr>
              <a:t>Destroying Helper </a:t>
            </a:r>
            <a:r>
              <a:rPr lang="en-US" dirty="0">
                <a:solidFill>
                  <a:srgbClr val="843C0C"/>
                </a:solidFill>
              </a:rPr>
              <a:t>T </a:t>
            </a:r>
            <a:r>
              <a:rPr lang="en-US" dirty="0" smtClean="0">
                <a:solidFill>
                  <a:srgbClr val="843C0C"/>
                </a:solidFill>
              </a:rPr>
              <a:t>Cells</a:t>
            </a:r>
            <a:endParaRPr lang="en-US" dirty="0">
              <a:solidFill>
                <a:srgbClr val="843C0C"/>
              </a:solidFill>
            </a:endParaRPr>
          </a:p>
        </p:txBody>
      </p:sp>
      <p:sp>
        <p:nvSpPr>
          <p:cNvPr id="10" name="Content Placeholder 9"/>
          <p:cNvSpPr>
            <a:spLocks noGrp="1"/>
          </p:cNvSpPr>
          <p:nvPr>
            <p:ph idx="1"/>
          </p:nvPr>
        </p:nvSpPr>
        <p:spPr>
          <a:xfrm>
            <a:off x="457199" y="1905000"/>
            <a:ext cx="8523028" cy="4181168"/>
          </a:xfrm>
        </p:spPr>
        <p:txBody>
          <a:bodyPr>
            <a:noAutofit/>
          </a:bodyPr>
          <a:lstStyle/>
          <a:p>
            <a:pPr>
              <a:spcBef>
                <a:spcPts val="600"/>
              </a:spcBef>
              <a:spcAft>
                <a:spcPts val="1200"/>
              </a:spcAft>
            </a:pPr>
            <a:r>
              <a:rPr lang="en-US" sz="2400" dirty="0"/>
              <a:t>Acquired immune deficiency syndrome (AIDS) is caused by the retrovirus human immunodeficiency virus (HIV</a:t>
            </a:r>
            <a:r>
              <a:rPr lang="en-US" sz="2400" dirty="0" smtClean="0"/>
              <a:t>).</a:t>
            </a:r>
            <a:endParaRPr lang="en-US" sz="2400" dirty="0"/>
          </a:p>
          <a:p>
            <a:pPr>
              <a:spcBef>
                <a:spcPts val="600"/>
              </a:spcBef>
              <a:spcAft>
                <a:spcPts val="1200"/>
              </a:spcAft>
            </a:pPr>
            <a:r>
              <a:rPr lang="en-US" sz="2400" dirty="0"/>
              <a:t>The host cell for HIV is the helper T cell</a:t>
            </a:r>
            <a:r>
              <a:rPr lang="en-US" sz="2400" dirty="0" smtClean="0"/>
              <a:t>.</a:t>
            </a:r>
            <a:endParaRPr lang="en-US" sz="2400" dirty="0"/>
          </a:p>
          <a:p>
            <a:pPr>
              <a:spcBef>
                <a:spcPts val="600"/>
              </a:spcBef>
              <a:spcAft>
                <a:spcPts val="1200"/>
              </a:spcAft>
            </a:pPr>
            <a:r>
              <a:rPr lang="en-US" sz="2400" dirty="0"/>
              <a:t>The viral membrane protein gp120 binds to CD4 molecules. This interaction initiates the entry of the virus into the cytoplasm</a:t>
            </a:r>
            <a:r>
              <a:rPr lang="en-US" sz="2400" dirty="0" smtClean="0"/>
              <a:t>.</a:t>
            </a:r>
            <a:endParaRPr lang="en-US" sz="2400" dirty="0"/>
          </a:p>
          <a:p>
            <a:pPr>
              <a:spcBef>
                <a:spcPts val="600"/>
              </a:spcBef>
              <a:spcAft>
                <a:spcPts val="1200"/>
              </a:spcAft>
            </a:pPr>
            <a:r>
              <a:rPr lang="en-US" sz="2400" dirty="0"/>
              <a:t>Infection leads to the death of T cells caused by increased permeability of the plasma membrane, since the influx of ions and water causes osmotic </a:t>
            </a:r>
            <a:r>
              <a:rPr lang="en-US" sz="2400" dirty="0" err="1"/>
              <a:t>lysis</a:t>
            </a:r>
            <a:r>
              <a:rPr lang="en-US" sz="2400" dirty="0" smtClean="0"/>
              <a:t>.</a:t>
            </a:r>
            <a:endParaRPr lang="en-US" sz="2400" dirty="0"/>
          </a:p>
        </p:txBody>
      </p:sp>
    </p:spTree>
    <p:extLst>
      <p:ext uri="{BB962C8B-B14F-4D97-AF65-F5344CB8AC3E}">
        <p14:creationId xmlns:p14="http://schemas.microsoft.com/office/powerpoint/2010/main" val="31340534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Human </a:t>
            </a:r>
            <a:r>
              <a:rPr lang="en-US" dirty="0" smtClean="0">
                <a:solidFill>
                  <a:srgbClr val="843C0C"/>
                </a:solidFill>
              </a:rPr>
              <a:t>Immunodeficiency Virus</a:t>
            </a:r>
            <a:endParaRPr lang="en-US" dirty="0">
              <a:solidFill>
                <a:srgbClr val="843C0C"/>
              </a:solidFill>
            </a:endParaRPr>
          </a:p>
        </p:txBody>
      </p:sp>
      <p:pic>
        <p:nvPicPr>
          <p:cNvPr id="5" name="Picture Placeholder 4" descr="A schematic diagram of the human immunodeficiency virus is shown.&#10;The human immunodeficiency virus is shown as a circular, membrane-bound structure. The membrane is labeled as the lipid membrane. Just inside the membrane, there is a layer of proteins shown as small circles, bounding a compartment, which follow the shape of the outer membrane. The proteins are labeled as lowercase P 17. Inside the layer of lowercase P 17, there is a compartment bounded by proteins shown in a similar form, which are labeled as P 24. The compartment bounded by lowercase P 24 is a slightly different shape to the circular cell membrane, and forms an lozenge shape, with a wider end and a narrow end, with straight edges between the ends. Inside the lozenge, there are two strands of genomic R N A. Each has a small, globular structure, labeled as reverse transcriptase, bound to one end of the strand. There are several clusters of molecules embedded in the membrane. Each cluster contains three stalk-like components, which are embedded in the membrane, and project outwards, in an extracellular direction. These stalks are labeled as G P 41. On the end of each of these stalks, on the extracellular side, there is a globular component, labeled as G P 120."/>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14773" y="1638005"/>
            <a:ext cx="5914455" cy="4843523"/>
          </a:xfrm>
          <a:prstGeom prst="rect">
            <a:avLst/>
          </a:prstGeom>
        </p:spPr>
      </p:pic>
    </p:spTree>
    <p:extLst>
      <p:ext uri="{BB962C8B-B14F-4D97-AF65-F5344CB8AC3E}">
        <p14:creationId xmlns:p14="http://schemas.microsoft.com/office/powerpoint/2010/main" val="3204463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HIV </a:t>
            </a:r>
            <a:r>
              <a:rPr lang="en-US" dirty="0" smtClean="0">
                <a:solidFill>
                  <a:srgbClr val="843C0C"/>
                </a:solidFill>
              </a:rPr>
              <a:t>Receptor</a:t>
            </a:r>
            <a:endParaRPr lang="en-US" dirty="0">
              <a:solidFill>
                <a:srgbClr val="843C0C"/>
              </a:solidFill>
            </a:endParaRPr>
          </a:p>
        </p:txBody>
      </p:sp>
      <p:pic>
        <p:nvPicPr>
          <p:cNvPr id="6" name="Picture Placeholder 5" descr="A ribbon diagram of an H I V receptor, bound to an N-terminal domain of C D 4 is shown.&#10;An N-terminal domain of C D 4 is shown as a beta sheet, and several beta strands, shown arranged horizontally. Towards the right of the domains, several of the beta strands are shorter, and there are several loops between them. G P 120 is shown as several beta strands and an alpha helix, connected by long chains, with molecules as ball and stick models attached around parts of its surface. It binds to the right hand side of the C D 4 N-terminal domain in this representation. G P 120 has a loop projecting from its left side at the bottom, which extends under the C D 4 N-terminal domain, and interacts with a loop that descends from the right-hand side of the C D 4 N-terminal domai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93755" y="1907810"/>
            <a:ext cx="7156491" cy="4240882"/>
          </a:xfrm>
          <a:prstGeom prst="rect">
            <a:avLst/>
          </a:prstGeom>
        </p:spPr>
      </p:pic>
    </p:spTree>
    <p:extLst>
      <p:ext uri="{BB962C8B-B14F-4D97-AF65-F5344CB8AC3E}">
        <p14:creationId xmlns:p14="http://schemas.microsoft.com/office/powerpoint/2010/main" val="2589648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T </a:t>
            </a:r>
            <a:r>
              <a:rPr lang="en-US" dirty="0" smtClean="0">
                <a:solidFill>
                  <a:srgbClr val="843C0C"/>
                </a:solidFill>
              </a:rPr>
              <a:t>Cells Are Subjected </a:t>
            </a:r>
            <a:r>
              <a:rPr lang="en-US" dirty="0">
                <a:solidFill>
                  <a:srgbClr val="843C0C"/>
                </a:solidFill>
              </a:rPr>
              <a:t>to </a:t>
            </a:r>
            <a:r>
              <a:rPr lang="en-US" dirty="0" smtClean="0">
                <a:solidFill>
                  <a:srgbClr val="843C0C"/>
                </a:solidFill>
              </a:rPr>
              <a:t>Positive </a:t>
            </a:r>
            <a:r>
              <a:rPr lang="en-US" dirty="0">
                <a:solidFill>
                  <a:srgbClr val="843C0C"/>
                </a:solidFill>
              </a:rPr>
              <a:t>and </a:t>
            </a:r>
            <a:r>
              <a:rPr lang="en-US" dirty="0" smtClean="0">
                <a:solidFill>
                  <a:srgbClr val="843C0C"/>
                </a:solidFill>
              </a:rPr>
              <a:t>Negative Selection </a:t>
            </a:r>
            <a:r>
              <a:rPr lang="en-US" dirty="0">
                <a:solidFill>
                  <a:srgbClr val="843C0C"/>
                </a:solidFill>
              </a:rPr>
              <a:t>in the </a:t>
            </a:r>
            <a:r>
              <a:rPr lang="en-US" dirty="0" smtClean="0">
                <a:solidFill>
                  <a:srgbClr val="843C0C"/>
                </a:solidFill>
              </a:rPr>
              <a:t>Thymus</a:t>
            </a:r>
            <a:endParaRPr lang="en-US" dirty="0">
              <a:solidFill>
                <a:srgbClr val="843C0C"/>
              </a:solidFill>
            </a:endParaRPr>
          </a:p>
        </p:txBody>
      </p:sp>
      <p:sp>
        <p:nvSpPr>
          <p:cNvPr id="10" name="Content Placeholder 9"/>
          <p:cNvSpPr>
            <a:spLocks noGrp="1"/>
          </p:cNvSpPr>
          <p:nvPr>
            <p:ph idx="1"/>
          </p:nvPr>
        </p:nvSpPr>
        <p:spPr>
          <a:xfrm>
            <a:off x="457200" y="1855839"/>
            <a:ext cx="8229600" cy="4525963"/>
          </a:xfrm>
        </p:spPr>
        <p:txBody>
          <a:bodyPr>
            <a:normAutofit/>
          </a:bodyPr>
          <a:lstStyle/>
          <a:p>
            <a:pPr>
              <a:spcAft>
                <a:spcPts val="1200"/>
              </a:spcAft>
            </a:pPr>
            <a:r>
              <a:rPr lang="en-US" sz="2400" dirty="0" err="1"/>
              <a:t>Thymocytes</a:t>
            </a:r>
            <a:r>
              <a:rPr lang="en-US" sz="2400" dirty="0"/>
              <a:t> are the precursors to T cells. </a:t>
            </a:r>
            <a:r>
              <a:rPr lang="en-US" sz="2400" dirty="0" err="1"/>
              <a:t>Thymocytes</a:t>
            </a:r>
            <a:r>
              <a:rPr lang="en-US" sz="2400" dirty="0"/>
              <a:t> that bind MHC proteins survive, whereas those that do not undergo apoptosis. This process is called positive selection</a:t>
            </a:r>
            <a:r>
              <a:rPr lang="en-US" sz="2400" dirty="0" smtClean="0"/>
              <a:t>.</a:t>
            </a:r>
            <a:endParaRPr lang="en-US" sz="2400" dirty="0"/>
          </a:p>
          <a:p>
            <a:pPr>
              <a:spcAft>
                <a:spcPts val="1200"/>
              </a:spcAft>
            </a:pPr>
            <a:r>
              <a:rPr lang="en-US" sz="2400" dirty="0" err="1"/>
              <a:t>Thymocytes</a:t>
            </a:r>
            <a:r>
              <a:rPr lang="en-US" sz="2400" dirty="0"/>
              <a:t> that bind to self-peptides presented by MHC cells undergo apoptosis, a process called negative selection</a:t>
            </a:r>
            <a:r>
              <a:rPr lang="en-US" sz="2400" dirty="0" smtClean="0"/>
              <a:t>.</a:t>
            </a:r>
            <a:endParaRPr lang="en-US" sz="2400" dirty="0"/>
          </a:p>
          <a:p>
            <a:pPr>
              <a:spcAft>
                <a:spcPts val="1200"/>
              </a:spcAft>
            </a:pPr>
            <a:r>
              <a:rPr lang="en-US" sz="2400" dirty="0"/>
              <a:t>Negative selection results in self-tolerance.</a:t>
            </a:r>
          </a:p>
        </p:txBody>
      </p:sp>
    </p:spTree>
    <p:extLst>
      <p:ext uri="{BB962C8B-B14F-4D97-AF65-F5344CB8AC3E}">
        <p14:creationId xmlns:p14="http://schemas.microsoft.com/office/powerpoint/2010/main" val="84331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 </a:t>
            </a:r>
            <a:r>
              <a:rPr lang="en-US" dirty="0" smtClean="0">
                <a:solidFill>
                  <a:srgbClr val="843C0C"/>
                </a:solidFill>
              </a:rPr>
              <a:t>Cell Selection</a:t>
            </a:r>
            <a:endParaRPr lang="en-US" dirty="0">
              <a:solidFill>
                <a:srgbClr val="843C0C"/>
              </a:solidFill>
            </a:endParaRPr>
          </a:p>
        </p:txBody>
      </p:sp>
      <p:pic>
        <p:nvPicPr>
          <p:cNvPr id="5" name="Picture Placeholder 4" descr="A schematic diagram illustrating the process of T-cell selection.&#10;A pool of thymocytes is shown as circles of different colors, each with a T cell receptor, C D 8, and C D 4 embedded in their membranes. In the first step of the process, positive selection takes place. A caption reads 'Only cells that bind to some M H C molecules survive'. Some of the colored thymocytes are removed from the pool. In the next step, negative selection takes place. A caption reads: 'Cells that bind strongly to M H C or M H C-self-peptide complexes are eliminated'. All the cells are removed from the pool, except one shown in yellow, another shown in orange. The cell shown in yellow only expresses a T cell receptor and a C D 8 receptor on the surface, and is labeled Cytotoxic T cell (C D 8 positive). The cell shown in orange only expresses a T cell receptor and a C D 4 receptor on the surface, and is labeled Helper T cell (C D 4 positiv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5119" y="2424658"/>
            <a:ext cx="8073762" cy="2693101"/>
          </a:xfrm>
          <a:prstGeom prst="rect">
            <a:avLst/>
          </a:prstGeom>
        </p:spPr>
      </p:pic>
    </p:spTree>
    <p:extLst>
      <p:ext uri="{BB962C8B-B14F-4D97-AF65-F5344CB8AC3E}">
        <p14:creationId xmlns:p14="http://schemas.microsoft.com/office/powerpoint/2010/main" val="1080778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Autoimmune </a:t>
            </a:r>
            <a:r>
              <a:rPr lang="en-US" dirty="0" smtClean="0">
                <a:solidFill>
                  <a:srgbClr val="843C0C"/>
                </a:solidFill>
              </a:rPr>
              <a:t>Diseases Result </a:t>
            </a:r>
            <a:r>
              <a:rPr lang="en-US" dirty="0">
                <a:solidFill>
                  <a:srgbClr val="843C0C"/>
                </a:solidFill>
              </a:rPr>
              <a:t>from the </a:t>
            </a:r>
            <a:r>
              <a:rPr lang="en-US" dirty="0" smtClean="0">
                <a:solidFill>
                  <a:srgbClr val="843C0C"/>
                </a:solidFill>
              </a:rPr>
              <a:t>Generation </a:t>
            </a:r>
            <a:r>
              <a:rPr lang="en-US" dirty="0">
                <a:solidFill>
                  <a:srgbClr val="843C0C"/>
                </a:solidFill>
              </a:rPr>
              <a:t>of </a:t>
            </a:r>
            <a:r>
              <a:rPr lang="en-US" dirty="0" smtClean="0">
                <a:solidFill>
                  <a:srgbClr val="843C0C"/>
                </a:solidFill>
              </a:rPr>
              <a:t>Immune Responses </a:t>
            </a:r>
            <a:r>
              <a:rPr lang="en-US" dirty="0">
                <a:solidFill>
                  <a:srgbClr val="843C0C"/>
                </a:solidFill>
              </a:rPr>
              <a:t>against </a:t>
            </a:r>
            <a:r>
              <a:rPr lang="en-US" dirty="0" smtClean="0">
                <a:solidFill>
                  <a:srgbClr val="843C0C"/>
                </a:solidFill>
              </a:rPr>
              <a:t>Self-antigens</a:t>
            </a:r>
            <a:endParaRPr lang="en-US" dirty="0">
              <a:solidFill>
                <a:srgbClr val="843C0C"/>
              </a:solidFill>
            </a:endParaRPr>
          </a:p>
        </p:txBody>
      </p:sp>
      <p:sp>
        <p:nvSpPr>
          <p:cNvPr id="10" name="Content Placeholder 9"/>
          <p:cNvSpPr>
            <a:spLocks noGrp="1"/>
          </p:cNvSpPr>
          <p:nvPr>
            <p:ph idx="1"/>
          </p:nvPr>
        </p:nvSpPr>
        <p:spPr>
          <a:xfrm>
            <a:off x="457200" y="2003322"/>
            <a:ext cx="8229600" cy="2254045"/>
          </a:xfrm>
        </p:spPr>
        <p:txBody>
          <a:bodyPr>
            <a:normAutofit/>
          </a:bodyPr>
          <a:lstStyle/>
          <a:p>
            <a:pPr>
              <a:spcAft>
                <a:spcPts val="1200"/>
              </a:spcAft>
            </a:pPr>
            <a:r>
              <a:rPr lang="en-US" sz="2400" dirty="0"/>
              <a:t>If negative selection fails, autoimmune diseases occur</a:t>
            </a:r>
            <a:r>
              <a:rPr lang="en-US" sz="2400" dirty="0" smtClean="0"/>
              <a:t>.</a:t>
            </a:r>
            <a:endParaRPr lang="en-US" sz="2400" dirty="0"/>
          </a:p>
          <a:p>
            <a:pPr>
              <a:spcAft>
                <a:spcPts val="1200"/>
              </a:spcAft>
            </a:pPr>
            <a:r>
              <a:rPr lang="en-US" sz="2400" dirty="0"/>
              <a:t>In autoimmune diseases, the immune system fails to recognize self-proteins and attacks and kills cells presenting these proteins.</a:t>
            </a:r>
          </a:p>
        </p:txBody>
      </p:sp>
    </p:spTree>
    <p:extLst>
      <p:ext uri="{BB962C8B-B14F-4D97-AF65-F5344CB8AC3E}">
        <p14:creationId xmlns:p14="http://schemas.microsoft.com/office/powerpoint/2010/main" val="1927599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rPr>
              <a:t>Consequences of </a:t>
            </a:r>
            <a:r>
              <a:rPr lang="en-US" dirty="0" smtClean="0">
                <a:solidFill>
                  <a:srgbClr val="843C0C"/>
                </a:solidFill>
              </a:rPr>
              <a:t>Autoimmunity</a:t>
            </a:r>
            <a:endParaRPr lang="en-US" dirty="0">
              <a:solidFill>
                <a:srgbClr val="843C0C"/>
              </a:solidFill>
            </a:endParaRPr>
          </a:p>
        </p:txBody>
      </p:sp>
      <p:sp>
        <p:nvSpPr>
          <p:cNvPr id="5" name="Content Placeholder 4"/>
          <p:cNvSpPr>
            <a:spLocks noGrp="1"/>
          </p:cNvSpPr>
          <p:nvPr>
            <p:ph idx="1"/>
          </p:nvPr>
        </p:nvSpPr>
        <p:spPr>
          <a:xfrm>
            <a:off x="457200" y="1600201"/>
            <a:ext cx="8229600" cy="2546130"/>
          </a:xfrm>
        </p:spPr>
        <p:txBody>
          <a:bodyPr>
            <a:normAutofit/>
          </a:bodyPr>
          <a:lstStyle/>
          <a:p>
            <a:r>
              <a:rPr lang="en-US" sz="2200" dirty="0"/>
              <a:t>Photomicrographs of an islet of Langerhans (A) in the pancreas of a normal mouse and (B) in the pancreas of a mouse with an immune response against pancreatic </a:t>
            </a:r>
            <a:r>
              <a:rPr lang="el-GR" sz="2200" dirty="0"/>
              <a:t>β</a:t>
            </a:r>
            <a:r>
              <a:rPr lang="en-US" sz="2200" dirty="0"/>
              <a:t> cells, which results in a disease resembling insulin-dependent diabetes mellitus in human beings. </a:t>
            </a:r>
            <a:r>
              <a:rPr lang="en-US" sz="2200" i="1" dirty="0"/>
              <a:t>Notice</a:t>
            </a:r>
            <a:r>
              <a:rPr lang="en-US" sz="2200" dirty="0"/>
              <a:t> that the relatively pale cellular area in the center of part A is populated with the dark nuclei of inflammatory cells in part B</a:t>
            </a:r>
            <a:r>
              <a:rPr lang="en-US" sz="2200" dirty="0" smtClean="0"/>
              <a:t>.</a:t>
            </a:r>
            <a:endParaRPr lang="en-US" sz="2200" dirty="0"/>
          </a:p>
        </p:txBody>
      </p:sp>
      <p:pic>
        <p:nvPicPr>
          <p:cNvPr id="11" name="Picture Placeholder 10" descr="A two photomicrographs of islet of Langerhans are shown.&#10;In the first photomicrograph, the islet of Langerhans in the pancreas of normal mouse is shown as a pale structure, against a darker purple background. The pale structure contains many dark, round, defined dots. In the second photomicrograph, the islet of Langerhans in the pancreas of mouse with an immune response against pancreatic beta cells is shown as a pale structure, against a darker purple background. The pale structure is almost completely covered with small, darker purple dots, with a small clear patch in its cent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01321" y="4096921"/>
            <a:ext cx="5541359" cy="2669928"/>
          </a:xfrm>
          <a:prstGeom prst="rect">
            <a:avLst/>
          </a:prstGeom>
        </p:spPr>
      </p:pic>
    </p:spTree>
    <p:extLst>
      <p:ext uri="{BB962C8B-B14F-4D97-AF65-F5344CB8AC3E}">
        <p14:creationId xmlns:p14="http://schemas.microsoft.com/office/powerpoint/2010/main" val="2355353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Immune System Plays </a:t>
            </a:r>
            <a:r>
              <a:rPr lang="en-US" dirty="0">
                <a:solidFill>
                  <a:srgbClr val="843C0C"/>
                </a:solidFill>
              </a:rPr>
              <a:t>a </a:t>
            </a:r>
            <a:r>
              <a:rPr lang="en-US" dirty="0" smtClean="0">
                <a:solidFill>
                  <a:srgbClr val="843C0C"/>
                </a:solidFill>
              </a:rPr>
              <a:t>Role </a:t>
            </a:r>
            <a:r>
              <a:rPr lang="en-US" dirty="0">
                <a:solidFill>
                  <a:srgbClr val="843C0C"/>
                </a:solidFill>
              </a:rPr>
              <a:t>in </a:t>
            </a:r>
            <a:r>
              <a:rPr lang="en-US" dirty="0" smtClean="0">
                <a:solidFill>
                  <a:srgbClr val="843C0C"/>
                </a:solidFill>
              </a:rPr>
              <a:t>Cancer Prevention</a:t>
            </a:r>
            <a:endParaRPr lang="en-US" dirty="0">
              <a:solidFill>
                <a:srgbClr val="843C0C"/>
              </a:solidFill>
            </a:endParaRPr>
          </a:p>
        </p:txBody>
      </p:sp>
      <p:sp>
        <p:nvSpPr>
          <p:cNvPr id="10" name="Content Placeholder 9"/>
          <p:cNvSpPr>
            <a:spLocks noGrp="1"/>
          </p:cNvSpPr>
          <p:nvPr>
            <p:ph idx="1"/>
          </p:nvPr>
        </p:nvSpPr>
        <p:spPr>
          <a:xfrm>
            <a:off x="457200" y="1398640"/>
            <a:ext cx="8362335" cy="5346289"/>
          </a:xfrm>
        </p:spPr>
        <p:txBody>
          <a:bodyPr>
            <a:noAutofit/>
          </a:bodyPr>
          <a:lstStyle/>
          <a:p>
            <a:pPr>
              <a:spcAft>
                <a:spcPts val="1200"/>
              </a:spcAft>
            </a:pPr>
            <a:r>
              <a:rPr lang="en-US" sz="2000" dirty="0"/>
              <a:t>Cancer cells may express proteins with sufficient levels of mutation that they can be recognized as foreign, and an immune response can be mounted against the cancer cell</a:t>
            </a:r>
            <a:r>
              <a:rPr lang="en-US" sz="2000" dirty="0" smtClean="0"/>
              <a:t>.</a:t>
            </a:r>
            <a:endParaRPr lang="en-US" sz="2000" dirty="0"/>
          </a:p>
          <a:p>
            <a:pPr>
              <a:spcAft>
                <a:spcPts val="1200"/>
              </a:spcAft>
            </a:pPr>
            <a:r>
              <a:rPr lang="en-US" sz="2000" dirty="0"/>
              <a:t>Cancer cells may express proteins that are normally only produced during embryonic development but not after birth</a:t>
            </a:r>
            <a:r>
              <a:rPr lang="en-US" sz="2000" dirty="0" smtClean="0"/>
              <a:t>.</a:t>
            </a:r>
            <a:endParaRPr lang="en-US" sz="2000" dirty="0"/>
          </a:p>
          <a:p>
            <a:pPr lvl="1">
              <a:spcAft>
                <a:spcPts val="1200"/>
              </a:spcAft>
            </a:pPr>
            <a:r>
              <a:rPr lang="en-US" sz="2000" dirty="0"/>
              <a:t>For example: the membrane glycoprotein </a:t>
            </a:r>
            <a:r>
              <a:rPr lang="en-US" sz="2000" dirty="0" err="1"/>
              <a:t>carcinoembryonic</a:t>
            </a:r>
            <a:r>
              <a:rPr lang="en-US" sz="2000" dirty="0"/>
              <a:t> antigen (CEA) is normally expressed only in developing fetuses, but &gt;50% of patients with colorectal cancer have elevated serum CEA levels</a:t>
            </a:r>
            <a:r>
              <a:rPr lang="en-US" sz="2000" dirty="0" smtClean="0"/>
              <a:t>.</a:t>
            </a:r>
            <a:endParaRPr lang="en-US" sz="2000" dirty="0"/>
          </a:p>
          <a:p>
            <a:pPr lvl="1">
              <a:spcAft>
                <a:spcPts val="1200"/>
              </a:spcAft>
            </a:pPr>
            <a:r>
              <a:rPr lang="en-US" sz="2000" dirty="0"/>
              <a:t>Immune cells recognizing epitopes from such proteins will not have been subjected to negative selection and will therefore be present in the adult immune repertoire. Thus, immune cells may be able to kill cells that overexpress antigens such as CEA in adults, preventing genetically damaged cells from developing into tumors</a:t>
            </a:r>
            <a:r>
              <a:rPr lang="en-US" sz="2000" dirty="0" smtClean="0"/>
              <a:t>.</a:t>
            </a:r>
            <a:endParaRPr lang="en-US" sz="2000" dirty="0"/>
          </a:p>
        </p:txBody>
      </p:sp>
    </p:spTree>
    <p:extLst>
      <p:ext uri="{BB962C8B-B14F-4D97-AF65-F5344CB8AC3E}">
        <p14:creationId xmlns:p14="http://schemas.microsoft.com/office/powerpoint/2010/main" val="17371768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Vaccines </a:t>
            </a:r>
            <a:r>
              <a:rPr lang="en-US" dirty="0" smtClean="0">
                <a:solidFill>
                  <a:srgbClr val="843C0C"/>
                </a:solidFill>
              </a:rPr>
              <a:t>Are </a:t>
            </a:r>
            <a:r>
              <a:rPr lang="en-US" dirty="0">
                <a:solidFill>
                  <a:srgbClr val="843C0C"/>
                </a:solidFill>
              </a:rPr>
              <a:t>a </a:t>
            </a:r>
            <a:r>
              <a:rPr lang="en-US" dirty="0" smtClean="0">
                <a:solidFill>
                  <a:srgbClr val="843C0C"/>
                </a:solidFill>
              </a:rPr>
              <a:t>Powerful Means </a:t>
            </a:r>
            <a:r>
              <a:rPr lang="en-US" dirty="0">
                <a:solidFill>
                  <a:srgbClr val="843C0C"/>
                </a:solidFill>
              </a:rPr>
              <a:t>to </a:t>
            </a:r>
            <a:r>
              <a:rPr lang="en-US" dirty="0" smtClean="0">
                <a:solidFill>
                  <a:srgbClr val="843C0C"/>
                </a:solidFill>
              </a:rPr>
              <a:t>Prevent </a:t>
            </a:r>
            <a:r>
              <a:rPr lang="en-US" dirty="0">
                <a:solidFill>
                  <a:srgbClr val="843C0C"/>
                </a:solidFill>
              </a:rPr>
              <a:t>and </a:t>
            </a:r>
            <a:r>
              <a:rPr lang="en-US" dirty="0" smtClean="0">
                <a:solidFill>
                  <a:srgbClr val="843C0C"/>
                </a:solidFill>
              </a:rPr>
              <a:t>Eradicate Disease</a:t>
            </a:r>
            <a:endParaRPr lang="en-US" dirty="0">
              <a:solidFill>
                <a:srgbClr val="843C0C"/>
              </a:solidFill>
            </a:endParaRPr>
          </a:p>
        </p:txBody>
      </p:sp>
      <p:sp>
        <p:nvSpPr>
          <p:cNvPr id="10" name="Content Placeholder 9"/>
          <p:cNvSpPr>
            <a:spLocks noGrp="1"/>
          </p:cNvSpPr>
          <p:nvPr>
            <p:ph idx="1"/>
          </p:nvPr>
        </p:nvSpPr>
        <p:spPr/>
        <p:txBody>
          <a:bodyPr>
            <a:noAutofit/>
          </a:bodyPr>
          <a:lstStyle/>
          <a:p>
            <a:pPr>
              <a:spcAft>
                <a:spcPts val="1200"/>
              </a:spcAft>
            </a:pPr>
            <a:r>
              <a:rPr lang="en-US" sz="2400" dirty="0"/>
              <a:t>Immunization results in the development of immunological memory</a:t>
            </a:r>
            <a:r>
              <a:rPr lang="en-US" sz="2400" dirty="0" smtClean="0"/>
              <a:t>.</a:t>
            </a:r>
            <a:endParaRPr lang="en-US" sz="2400" dirty="0"/>
          </a:p>
          <a:p>
            <a:pPr>
              <a:spcAft>
                <a:spcPts val="1200"/>
              </a:spcAft>
            </a:pPr>
            <a:r>
              <a:rPr lang="en-US" sz="2400" dirty="0"/>
              <a:t>Immunological memory allows the immune system to respond more effectively to the appearance of a pathogen previously encountered in the vaccine</a:t>
            </a:r>
            <a:r>
              <a:rPr lang="en-US" sz="2400" dirty="0" smtClean="0"/>
              <a:t>.</a:t>
            </a:r>
            <a:endParaRPr lang="en-US" sz="2400" dirty="0"/>
          </a:p>
          <a:p>
            <a:pPr>
              <a:spcAft>
                <a:spcPts val="1200"/>
              </a:spcAft>
            </a:pPr>
            <a:r>
              <a:rPr lang="en-US" sz="2400" dirty="0"/>
              <a:t>Immunological memory resides in </a:t>
            </a:r>
            <a:r>
              <a:rPr lang="en-US" sz="2400" i="1" dirty="0"/>
              <a:t>memory B cells </a:t>
            </a:r>
            <a:r>
              <a:rPr lang="en-US" sz="2400" dirty="0"/>
              <a:t>and </a:t>
            </a:r>
            <a:r>
              <a:rPr lang="en-US" sz="2400" i="1" dirty="0"/>
              <a:t>memory T cells</a:t>
            </a:r>
            <a:r>
              <a:rPr lang="en-US" sz="2400" dirty="0" smtClean="0"/>
              <a:t>.</a:t>
            </a:r>
            <a:endParaRPr lang="en-US" sz="2400" dirty="0"/>
          </a:p>
          <a:p>
            <a:pPr>
              <a:spcAft>
                <a:spcPts val="1200"/>
              </a:spcAft>
            </a:pPr>
            <a:r>
              <a:rPr lang="en-US" sz="2400" dirty="0"/>
              <a:t>Vaccines may be generated from killed or inactivated pathogens, live but not virulent pathogens, pathogenic proteins, or toxins secreted by the pathogen.</a:t>
            </a:r>
          </a:p>
        </p:txBody>
      </p:sp>
    </p:spTree>
    <p:extLst>
      <p:ext uri="{BB962C8B-B14F-4D97-AF65-F5344CB8AC3E}">
        <p14:creationId xmlns:p14="http://schemas.microsoft.com/office/powerpoint/2010/main" val="1036069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Risks </a:t>
            </a:r>
            <a:r>
              <a:rPr lang="en-US" dirty="0">
                <a:solidFill>
                  <a:srgbClr val="843C0C"/>
                </a:solidFill>
              </a:rPr>
              <a:t>of </a:t>
            </a:r>
            <a:r>
              <a:rPr lang="en-US" dirty="0" smtClean="0">
                <a:solidFill>
                  <a:srgbClr val="843C0C"/>
                </a:solidFill>
              </a:rPr>
              <a:t>Class Switching (1/2)</a:t>
            </a:r>
            <a:endParaRPr lang="en-US" dirty="0">
              <a:solidFill>
                <a:srgbClr val="843C0C"/>
              </a:solidFill>
            </a:endParaRPr>
          </a:p>
        </p:txBody>
      </p:sp>
      <p:sp>
        <p:nvSpPr>
          <p:cNvPr id="10" name="Content Placeholder 9"/>
          <p:cNvSpPr>
            <a:spLocks noGrp="1"/>
          </p:cNvSpPr>
          <p:nvPr>
            <p:ph idx="1"/>
          </p:nvPr>
        </p:nvSpPr>
        <p:spPr/>
        <p:txBody>
          <a:bodyPr>
            <a:noAutofit/>
          </a:bodyPr>
          <a:lstStyle/>
          <a:p>
            <a:pPr>
              <a:spcAft>
                <a:spcPts val="1200"/>
              </a:spcAft>
            </a:pPr>
            <a:r>
              <a:rPr lang="en-US" sz="2400" dirty="0"/>
              <a:t>The methods used by B cells and T cells to generate antibody and TCR diversity are powerful but are risky, because they involve the creation of double-stranded DNA breaks</a:t>
            </a:r>
            <a:r>
              <a:rPr lang="en-US" sz="2400" dirty="0" smtClean="0"/>
              <a:t>.</a:t>
            </a:r>
            <a:endParaRPr lang="en-US" sz="2400" dirty="0"/>
          </a:p>
          <a:p>
            <a:pPr>
              <a:spcAft>
                <a:spcPts val="1200"/>
              </a:spcAft>
            </a:pPr>
            <a:r>
              <a:rPr lang="en-US" sz="2400" dirty="0"/>
              <a:t>Any disruptions to this process can make the region susceptible to chromosomal translocation. Since B cells naturally produce large amounts of antibody protein, the translocation of an oncogene to this region may lead to overproduction of proteins that can induce unrestrained growth, which is a feature of cancer initiation and progression</a:t>
            </a:r>
            <a:r>
              <a:rPr lang="en-US" sz="2400" dirty="0" smtClean="0"/>
              <a:t>.</a:t>
            </a:r>
            <a:endParaRPr lang="en-US" sz="2400" dirty="0"/>
          </a:p>
        </p:txBody>
      </p:sp>
    </p:spTree>
    <p:extLst>
      <p:ext uri="{BB962C8B-B14F-4D97-AF65-F5344CB8AC3E}">
        <p14:creationId xmlns:p14="http://schemas.microsoft.com/office/powerpoint/2010/main" val="224074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Pathogen-associated </a:t>
            </a:r>
            <a:r>
              <a:rPr lang="en-US" dirty="0" smtClean="0">
                <a:solidFill>
                  <a:srgbClr val="843C0C"/>
                </a:solidFill>
              </a:rPr>
              <a:t>Molecular Patterns </a:t>
            </a:r>
            <a:r>
              <a:rPr lang="en-US" dirty="0">
                <a:solidFill>
                  <a:srgbClr val="843C0C"/>
                </a:solidFill>
              </a:rPr>
              <a:t>(PAMPs) </a:t>
            </a:r>
            <a:r>
              <a:rPr lang="en-US" dirty="0" smtClean="0">
                <a:solidFill>
                  <a:srgbClr val="843C0C"/>
                </a:solidFill>
              </a:rPr>
              <a:t>Recognized </a:t>
            </a:r>
            <a:r>
              <a:rPr lang="en-US" dirty="0">
                <a:solidFill>
                  <a:srgbClr val="843C0C"/>
                </a:solidFill>
              </a:rPr>
              <a:t>by </a:t>
            </a:r>
            <a:r>
              <a:rPr lang="en-US" dirty="0" smtClean="0">
                <a:solidFill>
                  <a:srgbClr val="843C0C"/>
                </a:solidFill>
              </a:rPr>
              <a:t>Human </a:t>
            </a:r>
            <a:r>
              <a:rPr lang="en-US" dirty="0">
                <a:solidFill>
                  <a:srgbClr val="843C0C"/>
                </a:solidFill>
              </a:rPr>
              <a:t>TLRs</a:t>
            </a:r>
          </a:p>
        </p:txBody>
      </p:sp>
      <p:pic>
        <p:nvPicPr>
          <p:cNvPr id="1026" name="Picture 2" descr="A table lists the pathogen associated molecular patterns (P A M P’s) recognized by human T L R’s. The table has three columns and ten rows. The column headers are: receptor; P A M P; and source of P A M P. &#10;Row 1: receptor: T L R 1 open parenthesis with T L R 2 close parenthesis; P A M P: triacyl lipoprotein; source: bacteria.&#10;Row 2: receptor: T L R 2; P A M P: lipoprotein; source of P A M P: bacteria.&#10;Row 3: receptor: T L R 3; P A M P: double stranded R N A open parenthesis lowercase D lowercase S uppercase R N A close parenthesis; source of P A M P: bacteria, viruses, parasites.&#10;Row 4: receptor: T L R 4; P A M P: lipopolysaccharide (uppercase L P S); source of P A M P: bacteria, viruses.&#10;Row 5: receptor: T L R 5; P A M P: flagellin; source of P A M P: bacteria.&#10;Row 6: receptor: T L R 6 open parenthesis with T L R 2 close parenthesis; P A M P: diacyl lipoprotein; source of P A M P: bacteria, viruses.&#10;Row 7: receptor: T L R 7; P A M P: single stranded R N A open parenthesis lowercase S S uppercase R N A close parenthesis; source of P A M P: viruses, bacteria.&#10;Row 8: receptor: T L R 8; P A M P: single stranded R N A open parenthesis lowercase S S uppercase R N A close parenthesis; source of P A M P: viruses, bacteria.&#10;Row 9: receptor: T L R 9; P A M P: uppercase C lowercase p uppercase G dash uppercase D N A motifs; source of P A M P: viruses, bacteria, protozoa.&#10;Row 10: receptor: uppercase T L R 10; P A M P: unknown; source of P A M P: unknow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1986441"/>
            <a:ext cx="7375551" cy="447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81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The Risks of Class Switching </a:t>
            </a:r>
            <a:r>
              <a:rPr lang="en-US" dirty="0" smtClean="0">
                <a:solidFill>
                  <a:srgbClr val="843C0C"/>
                </a:solidFill>
              </a:rPr>
              <a:t>(2/2</a:t>
            </a:r>
            <a:r>
              <a:rPr lang="en-US" dirty="0">
                <a:solidFill>
                  <a:srgbClr val="843C0C"/>
                </a:solidFill>
              </a:rPr>
              <a:t>)</a:t>
            </a:r>
            <a:endParaRPr lang="en-US" dirty="0"/>
          </a:p>
        </p:txBody>
      </p:sp>
      <p:sp>
        <p:nvSpPr>
          <p:cNvPr id="10" name="Content Placeholder 9"/>
          <p:cNvSpPr>
            <a:spLocks noGrp="1"/>
          </p:cNvSpPr>
          <p:nvPr>
            <p:ph idx="1"/>
          </p:nvPr>
        </p:nvSpPr>
        <p:spPr>
          <a:xfrm>
            <a:off x="457200" y="1600200"/>
            <a:ext cx="8229600" cy="5115232"/>
          </a:xfrm>
        </p:spPr>
        <p:txBody>
          <a:bodyPr>
            <a:noAutofit/>
          </a:bodyPr>
          <a:lstStyle/>
          <a:p>
            <a:pPr>
              <a:spcAft>
                <a:spcPts val="1200"/>
              </a:spcAft>
            </a:pPr>
            <a:r>
              <a:rPr lang="en-US" sz="2400" dirty="0"/>
              <a:t>For example: the region of the genome that encodes segments of the heavy chain (the IGH locus) is located on chromosome 14 and contains a strong promoter in order provide a high level of expression</a:t>
            </a:r>
            <a:r>
              <a:rPr lang="en-US" sz="2400" dirty="0" smtClean="0"/>
              <a:t>.</a:t>
            </a:r>
            <a:endParaRPr lang="en-US" sz="2400" dirty="0"/>
          </a:p>
          <a:p>
            <a:pPr lvl="1">
              <a:spcAft>
                <a:spcPts val="1200"/>
              </a:spcAft>
            </a:pPr>
            <a:r>
              <a:rPr lang="en-US" dirty="0"/>
              <a:t>Certain translocations from regions of chromosomes 4, 11, 16, 20, and others have been observed to bring </a:t>
            </a:r>
            <a:r>
              <a:rPr lang="en-US" dirty="0" err="1"/>
              <a:t>protooncogenes</a:t>
            </a:r>
            <a:r>
              <a:rPr lang="en-US" dirty="0"/>
              <a:t> under the control of this strong promoter, resulting in greatly increased expression</a:t>
            </a:r>
            <a:r>
              <a:rPr lang="en-US" dirty="0" smtClean="0"/>
              <a:t>.</a:t>
            </a:r>
            <a:endParaRPr lang="en-US" dirty="0"/>
          </a:p>
          <a:p>
            <a:pPr lvl="1">
              <a:spcAft>
                <a:spcPts val="1200"/>
              </a:spcAft>
            </a:pPr>
            <a:r>
              <a:rPr lang="en-US" dirty="0"/>
              <a:t>These mutations are known to be the events that result in multiple myeloma, a malignancy of terminally differentiated B </a:t>
            </a:r>
            <a:r>
              <a:rPr lang="en-US" dirty="0" smtClean="0"/>
              <a:t>cells.</a:t>
            </a:r>
          </a:p>
        </p:txBody>
      </p:sp>
    </p:spTree>
    <p:extLst>
      <p:ext uri="{BB962C8B-B14F-4D97-AF65-F5344CB8AC3E}">
        <p14:creationId xmlns:p14="http://schemas.microsoft.com/office/powerpoint/2010/main" val="1062534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Translocations </a:t>
            </a:r>
            <a:r>
              <a:rPr lang="en-US" dirty="0" smtClean="0">
                <a:solidFill>
                  <a:srgbClr val="843C0C"/>
                </a:solidFill>
              </a:rPr>
              <a:t>Observed </a:t>
            </a:r>
            <a:r>
              <a:rPr lang="en-US" dirty="0">
                <a:solidFill>
                  <a:srgbClr val="843C0C"/>
                </a:solidFill>
              </a:rPr>
              <a:t>in </a:t>
            </a:r>
            <a:r>
              <a:rPr lang="en-US" dirty="0" smtClean="0">
                <a:solidFill>
                  <a:srgbClr val="843C0C"/>
                </a:solidFill>
              </a:rPr>
              <a:t>Multiple Myeloma Patients</a:t>
            </a:r>
            <a:endParaRPr lang="en-US" dirty="0">
              <a:solidFill>
                <a:srgbClr val="843C0C"/>
              </a:solidFill>
            </a:endParaRPr>
          </a:p>
        </p:txBody>
      </p:sp>
      <p:pic>
        <p:nvPicPr>
          <p:cNvPr id="6" name="Picture Placeholder 5" descr="A schematic diagram shows the translocations observed in multiple myeloma patients.&#10;The chromosomes are shown in a circular arrangement, which starts from X and Y chromosomes and 1 to 22 chromosomes. Chromosomes are represented by horizontal bars and the length of these bars decrease in their increasing order of chromosome numbering. Chromosomes are labeled in the following manner: Chromosome 1: F A M 4 6 C, Chromosome 2: I G K, Chromosome 4: F G F R 3 and M M S E T, Chromosome 6: C C N D 3 and B M P 6, Chromosome 8: M Y C, Chromosome 11: C C N D 1, Chromosome 14: I G H, Chromosome 16: M A F, Chromosome 20: M A F B, Chromosome 22: I G L, and Chromosome X: F O X P 3. The following chromosomes are connected by a line: Chromosome 1 is connected to Chromosome 8 by a thin line, Chromosome 2 is connected to Chromosome 8 by a thin line, Chromosome 8 is connected to Chromosome 6 by a thin curved line, Chromosome 14 is connected to Chromosome 4 by a thick line, Chromosome 14 is connected to Chromosome 6 by a very thin line, Chromosome 14 is connected to Chromosome 8 by a very thick line, Chromosome 14 is connected to Chromosome 11 by a very think line, Chromosome 14 is connected to Chromosome 16 by a thin line, Chromosome 14 is connected to Chromosome 20 by a very thin line, Chromosome 22 is connected to Chromosome 8 by a thin line, and Chromosome X is connected to Chromosome 8 by a thin line.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01321" y="1759137"/>
            <a:ext cx="5541359" cy="4936848"/>
          </a:xfrm>
          <a:prstGeom prst="rect">
            <a:avLst/>
          </a:prstGeom>
        </p:spPr>
      </p:pic>
    </p:spTree>
    <p:extLst>
      <p:ext uri="{BB962C8B-B14F-4D97-AF65-F5344CB8AC3E}">
        <p14:creationId xmlns:p14="http://schemas.microsoft.com/office/powerpoint/2010/main" val="3951392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rPr>
              <a:t>Bone </a:t>
            </a:r>
            <a:r>
              <a:rPr lang="en-US" dirty="0" smtClean="0">
                <a:solidFill>
                  <a:srgbClr val="843C0C"/>
                </a:solidFill>
              </a:rPr>
              <a:t>Lesions </a:t>
            </a:r>
            <a:r>
              <a:rPr lang="en-US" dirty="0">
                <a:solidFill>
                  <a:srgbClr val="843C0C"/>
                </a:solidFill>
              </a:rPr>
              <a:t>in a </a:t>
            </a:r>
            <a:r>
              <a:rPr lang="en-US" dirty="0" smtClean="0">
                <a:solidFill>
                  <a:srgbClr val="843C0C"/>
                </a:solidFill>
              </a:rPr>
              <a:t>Patient </a:t>
            </a:r>
            <a:r>
              <a:rPr lang="en-US" dirty="0">
                <a:solidFill>
                  <a:srgbClr val="843C0C"/>
                </a:solidFill>
              </a:rPr>
              <a:t>with </a:t>
            </a:r>
            <a:r>
              <a:rPr lang="en-US" dirty="0" smtClean="0">
                <a:solidFill>
                  <a:srgbClr val="843C0C"/>
                </a:solidFill>
              </a:rPr>
              <a:t>Multiple Myeloma</a:t>
            </a:r>
            <a:endParaRPr lang="en-US" dirty="0">
              <a:solidFill>
                <a:srgbClr val="843C0C"/>
              </a:solidFill>
            </a:endParaRPr>
          </a:p>
        </p:txBody>
      </p:sp>
      <p:sp>
        <p:nvSpPr>
          <p:cNvPr id="5" name="Content Placeholder 4"/>
          <p:cNvSpPr>
            <a:spLocks noGrp="1"/>
          </p:cNvSpPr>
          <p:nvPr>
            <p:ph idx="1"/>
          </p:nvPr>
        </p:nvSpPr>
        <p:spPr>
          <a:xfrm>
            <a:off x="457200" y="1600201"/>
            <a:ext cx="8229600" cy="2025868"/>
          </a:xfrm>
        </p:spPr>
        <p:txBody>
          <a:bodyPr>
            <a:normAutofit/>
          </a:bodyPr>
          <a:lstStyle/>
          <a:p>
            <a:r>
              <a:rPr lang="en-US" sz="2400" dirty="0"/>
              <a:t>X-ray images of the skull (left) and right </a:t>
            </a:r>
            <a:r>
              <a:rPr lang="en-US" sz="2400" dirty="0" err="1"/>
              <a:t>humerus</a:t>
            </a:r>
            <a:r>
              <a:rPr lang="en-US" sz="2400" dirty="0"/>
              <a:t> (right) of a patient diagnosed with multiple myeloma and in complete remission for 5 years. The arrows identify multiple bone lesions that will not repair even if the cancer remains in complete remission.</a:t>
            </a:r>
          </a:p>
        </p:txBody>
      </p:sp>
      <p:pic>
        <p:nvPicPr>
          <p:cNvPr id="6" name="Picture Placeholder 5" descr="X-ray images of skull and right Humerus is shown.&#10;In the X-ray image of skull, arrows point towards frontal bone having patches of black. In the X-ray image of right humerus, an arrow points towards the body of the humerus having patches of black."/>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82183" y="3597686"/>
            <a:ext cx="4579635" cy="3155786"/>
          </a:xfrm>
          <a:prstGeom prst="rect">
            <a:avLst/>
          </a:prstGeom>
        </p:spPr>
      </p:pic>
    </p:spTree>
    <p:extLst>
      <p:ext uri="{BB962C8B-B14F-4D97-AF65-F5344CB8AC3E}">
        <p14:creationId xmlns:p14="http://schemas.microsoft.com/office/powerpoint/2010/main" val="412381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Extracellular </a:t>
            </a:r>
            <a:r>
              <a:rPr lang="en-US" dirty="0" smtClean="0">
                <a:solidFill>
                  <a:srgbClr val="843C0C"/>
                </a:solidFill>
              </a:rPr>
              <a:t>Domain </a:t>
            </a:r>
            <a:r>
              <a:rPr lang="en-US" dirty="0">
                <a:solidFill>
                  <a:srgbClr val="843C0C"/>
                </a:solidFill>
              </a:rPr>
              <a:t>of the Toll-like </a:t>
            </a:r>
            <a:r>
              <a:rPr lang="en-US" dirty="0" smtClean="0">
                <a:solidFill>
                  <a:srgbClr val="843C0C"/>
                </a:solidFill>
              </a:rPr>
              <a:t>Receptor</a:t>
            </a:r>
            <a:endParaRPr lang="en-US" dirty="0">
              <a:solidFill>
                <a:srgbClr val="843C0C"/>
              </a:solidFill>
            </a:endParaRPr>
          </a:p>
        </p:txBody>
      </p:sp>
      <p:pic>
        <p:nvPicPr>
          <p:cNvPr id="5" name="Picture Placeholder 4" descr="A ribbon diagram of the extracellular domain of the toll-like receptor is shown.&#10;The extracellular domain contains a series of beta strands arranged in one, long sheet, which curves around to form a C shape. The strands are connected by chains. The sheet forms the inside, concave surface of the letter C, the chains connecting them are on the outside. There are several small helices and beta strands amongst the chains connecting the main beta sheet. The chains that connect the strands form loops. One of the loops is shown magnified, with the conserved residues in it shown as ball and stick models. The loop is labeled as one repeat unit. It contains a small beta strand. Around the loop, the conserved residues are as follows: Leucine at the C-terminal end of the loop, then phenylalanine, then leucine, then leucine, then asparagine, then leucine, then leucine forming part of the beta strand, then leucin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79829" y="1920221"/>
            <a:ext cx="6584343" cy="4791905"/>
          </a:xfrm>
          <a:prstGeom prst="rect">
            <a:avLst/>
          </a:prstGeom>
        </p:spPr>
      </p:pic>
    </p:spTree>
    <p:extLst>
      <p:ext uri="{BB962C8B-B14F-4D97-AF65-F5344CB8AC3E}">
        <p14:creationId xmlns:p14="http://schemas.microsoft.com/office/powerpoint/2010/main" val="1644144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6430</TotalTime>
  <Words>6101</Words>
  <Application>Microsoft Office PowerPoint</Application>
  <PresentationFormat>On-screen Show (4:3)</PresentationFormat>
  <Paragraphs>300</Paragraphs>
  <Slides>82</Slides>
  <Notes>51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82</vt:i4>
      </vt:variant>
    </vt:vector>
  </HeadingPairs>
  <TitlesOfParts>
    <vt:vector size="89" baseType="lpstr">
      <vt:lpstr>ＭＳ Ｐゴシック</vt:lpstr>
      <vt:lpstr>Arial</vt:lpstr>
      <vt:lpstr>Calibri</vt:lpstr>
      <vt:lpstr>Calibri Light</vt:lpstr>
      <vt:lpstr>Georgia</vt:lpstr>
      <vt:lpstr>Office Theme</vt:lpstr>
      <vt:lpstr>1_Office Theme</vt:lpstr>
      <vt:lpstr>PowerPoint Presentation</vt:lpstr>
      <vt:lpstr>CHAPTER 35 The Immune System </vt:lpstr>
      <vt:lpstr>Ch.35 Learning Objectives</vt:lpstr>
      <vt:lpstr>Ch.35 Outline</vt:lpstr>
      <vt:lpstr>The Immune System</vt:lpstr>
      <vt:lpstr>Innate Immunity Is an Evolutionarily Ancient Defense System</vt:lpstr>
      <vt:lpstr>Toll-like Receptor</vt:lpstr>
      <vt:lpstr>Pathogen-associated Molecular Patterns (PAMPs) Recognized by Human TLRs</vt:lpstr>
      <vt:lpstr>Extracellular Domain of the Toll-like Receptor</vt:lpstr>
      <vt:lpstr>Recognition of PAMPs by Toll-like Receptors</vt:lpstr>
      <vt:lpstr>The Adaptive Immune System Responds by Using the Principles of Evolution (1/2)</vt:lpstr>
      <vt:lpstr>The Adaptive Immune System Responds by Using the Principles of Evolution (2/2)</vt:lpstr>
      <vt:lpstr>Immunoglobulin Production</vt:lpstr>
      <vt:lpstr>Section 35.1 Antibodies Possess Distinct Antigen-Binding and Effector Units</vt:lpstr>
      <vt:lpstr>Antibodies Possess Distinct Antigen-binding and Effector Units</vt:lpstr>
      <vt:lpstr>Immunoglobulin G Structure</vt:lpstr>
      <vt:lpstr>Immunoglobulin G Cleavage</vt:lpstr>
      <vt:lpstr>Antigen Cross-linking</vt:lpstr>
      <vt:lpstr>Segmental Flexibility</vt:lpstr>
      <vt:lpstr>Properties of Immunoglobulin Classes</vt:lpstr>
      <vt:lpstr>Classes of Immunoglobulin</vt:lpstr>
      <vt:lpstr>Section 35.2 Antibodies Bind Specific Molecules Through Hypervariable Loops</vt:lpstr>
      <vt:lpstr>Immunoglobulin Sequence Diversity</vt:lpstr>
      <vt:lpstr>Variable and Constant Regions</vt:lpstr>
      <vt:lpstr>The Immunoglobulin Fold Consists of a β -sandwich Framework with Hypervariable Loops</vt:lpstr>
      <vt:lpstr>Immunoglobulin Fold</vt:lpstr>
      <vt:lpstr>X-ray Analyses Have Revealed How Antibodies Bind Antigens</vt:lpstr>
      <vt:lpstr>Variable Domains</vt:lpstr>
      <vt:lpstr>Binding of a Small Antigen</vt:lpstr>
      <vt:lpstr>Large Antigens Bind Antibodies with Numerous Interactions</vt:lpstr>
      <vt:lpstr>Antibodies against Lysozyme</vt:lpstr>
      <vt:lpstr>Antibody–protein Interactions</vt:lpstr>
      <vt:lpstr>Section 35.3 Diversity Is Generated by Gene Rearrangements</vt:lpstr>
      <vt:lpstr>J (joining) Genes and D (diversity) Genes Increase Antibody Diversity</vt:lpstr>
      <vt:lpstr>The κ Light-chain Locus</vt:lpstr>
      <vt:lpstr>VJ Recombination</vt:lpstr>
      <vt:lpstr>Light-chain Expression</vt:lpstr>
      <vt:lpstr>V(D)J Recombination</vt:lpstr>
      <vt:lpstr>More than 108 Antibodies Can Be Formed by Combinatorial Association and Somatic Mutation</vt:lpstr>
      <vt:lpstr>The Oligomerization of Antibodies Expressed on the Surfaces of Immature B Cells Triggers Antibody Secretion (1/2)</vt:lpstr>
      <vt:lpstr>The Oligomerization of Antibodies Expressed on the Surfaces of Immature B Cells Triggers Antibody Secretion (2/2)</vt:lpstr>
      <vt:lpstr>B-cell Receptor</vt:lpstr>
      <vt:lpstr>B-cell Activation</vt:lpstr>
      <vt:lpstr>Different Classes of Antibodies Are Formed by the Hopping of VH Genes</vt:lpstr>
      <vt:lpstr>Class Switching</vt:lpstr>
      <vt:lpstr>Section 35.4 Major-Histocompatibility-Complex Proteins Present Peptide Antigens on Cell Surfaces for Recognition by T-Cell Receptors</vt:lpstr>
      <vt:lpstr>Intracellular Pathogen</vt:lpstr>
      <vt:lpstr>Presentation of Peptides from Cytoplasmic Proteins</vt:lpstr>
      <vt:lpstr>Peptides Presented by MHC Proteins Occupy a Deep Groove Flanked by α Helices</vt:lpstr>
      <vt:lpstr>Class I MHC Protein</vt:lpstr>
      <vt:lpstr>Class I MHC Peptide-binding Site</vt:lpstr>
      <vt:lpstr>Anchor Residues</vt:lpstr>
      <vt:lpstr>T-cell Receptors Are Antibody-like Proteins Containing Variable and Constant Regions</vt:lpstr>
      <vt:lpstr>T-cell Receptor</vt:lpstr>
      <vt:lpstr>T-cell Receptor–class I MHC Complex</vt:lpstr>
      <vt:lpstr>CD8 on Cytotoxic T Cells Acts in Concert with T-cell Receptors (1/2)</vt:lpstr>
      <vt:lpstr>CD8 on Cytotoxic T Cells Acts in Concert with T-cell Receptors (2/2)</vt:lpstr>
      <vt:lpstr>The Coreceptor CD8</vt:lpstr>
      <vt:lpstr>T-cell Receptor Complex</vt:lpstr>
      <vt:lpstr>T-cell Activation</vt:lpstr>
      <vt:lpstr>Helper T Cells Stimulate Cells that Display Foreign Peptides Bound to Class II MHC Proteins</vt:lpstr>
      <vt:lpstr>Presentation of Peptides from Internalized Proteins</vt:lpstr>
      <vt:lpstr>Helper T Cells Rely on the T-cell Receptor and CD4 to Recognize Foreign Peptides on Antigen-Presenting Cells</vt:lpstr>
      <vt:lpstr>Class II MHC Protein</vt:lpstr>
      <vt:lpstr>Coreceptor CD4</vt:lpstr>
      <vt:lpstr>Variations on a Theme</vt:lpstr>
      <vt:lpstr>Helper-T-cell Action</vt:lpstr>
      <vt:lpstr>MHC Proteins Are Highly Diverse</vt:lpstr>
      <vt:lpstr>Polymorphism in Class I MHC Proteins</vt:lpstr>
      <vt:lpstr>Human Immunodeficiency Viruses Subvert the Immune System by Destroying Helper T Cells</vt:lpstr>
      <vt:lpstr>Human Immunodeficiency Virus</vt:lpstr>
      <vt:lpstr>HIV Receptor</vt:lpstr>
      <vt:lpstr>T Cells Are Subjected to Positive and Negative Selection in the Thymus</vt:lpstr>
      <vt:lpstr>T Cell Selection</vt:lpstr>
      <vt:lpstr>Autoimmune Diseases Result from the Generation of Immune Responses against Self-antigens</vt:lpstr>
      <vt:lpstr>Consequences of Autoimmunity</vt:lpstr>
      <vt:lpstr>The Immune System Plays a Role in Cancer Prevention</vt:lpstr>
      <vt:lpstr>Vaccines Are a Powerful Means to Prevent and Eradicate Disease</vt:lpstr>
      <vt:lpstr>The Risks of Class Switching (1/2)</vt:lpstr>
      <vt:lpstr>The Risks of Class Switching (2/2)</vt:lpstr>
      <vt:lpstr>Translocations Observed in Multiple Myeloma Patients</vt:lpstr>
      <vt:lpstr>Bone Lesions in a Patient with Multiple Myeloma</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35 The Immune System</dc:title>
  <dc:creator>Berg</dc:creator>
  <cp:lastModifiedBy>Piotrowski, Angela</cp:lastModifiedBy>
  <cp:revision>825</cp:revision>
  <dcterms:created xsi:type="dcterms:W3CDTF">2015-05-20T13:49:30Z</dcterms:created>
  <dcterms:modified xsi:type="dcterms:W3CDTF">2019-05-01T21:20:23Z</dcterms:modified>
</cp:coreProperties>
</file>