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Lst>
  <p:notesMasterIdLst>
    <p:notesMasterId r:id="rId67"/>
  </p:notesMasterIdLst>
  <p:sldIdLst>
    <p:sldId id="897" r:id="rId3"/>
    <p:sldId id="653" r:id="rId4"/>
    <p:sldId id="781" r:id="rId5"/>
    <p:sldId id="782" r:id="rId6"/>
    <p:sldId id="783" r:id="rId7"/>
    <p:sldId id="838" r:id="rId8"/>
    <p:sldId id="839" r:id="rId9"/>
    <p:sldId id="840" r:id="rId10"/>
    <p:sldId id="841" r:id="rId11"/>
    <p:sldId id="842" r:id="rId12"/>
    <p:sldId id="843" r:id="rId13"/>
    <p:sldId id="844" r:id="rId14"/>
    <p:sldId id="845" r:id="rId15"/>
    <p:sldId id="846" r:id="rId16"/>
    <p:sldId id="847" r:id="rId17"/>
    <p:sldId id="848" r:id="rId18"/>
    <p:sldId id="849" r:id="rId19"/>
    <p:sldId id="850" r:id="rId20"/>
    <p:sldId id="851" r:id="rId21"/>
    <p:sldId id="852" r:id="rId22"/>
    <p:sldId id="853" r:id="rId23"/>
    <p:sldId id="854" r:id="rId24"/>
    <p:sldId id="855" r:id="rId25"/>
    <p:sldId id="856" r:id="rId26"/>
    <p:sldId id="857" r:id="rId27"/>
    <p:sldId id="858" r:id="rId28"/>
    <p:sldId id="859" r:id="rId29"/>
    <p:sldId id="860" r:id="rId30"/>
    <p:sldId id="861" r:id="rId31"/>
    <p:sldId id="862" r:id="rId32"/>
    <p:sldId id="863" r:id="rId33"/>
    <p:sldId id="864" r:id="rId34"/>
    <p:sldId id="865" r:id="rId35"/>
    <p:sldId id="866" r:id="rId36"/>
    <p:sldId id="867" r:id="rId37"/>
    <p:sldId id="868" r:id="rId38"/>
    <p:sldId id="869" r:id="rId39"/>
    <p:sldId id="870" r:id="rId40"/>
    <p:sldId id="871" r:id="rId41"/>
    <p:sldId id="872" r:id="rId42"/>
    <p:sldId id="873" r:id="rId43"/>
    <p:sldId id="874" r:id="rId44"/>
    <p:sldId id="875" r:id="rId45"/>
    <p:sldId id="876" r:id="rId46"/>
    <p:sldId id="877" r:id="rId47"/>
    <p:sldId id="878" r:id="rId48"/>
    <p:sldId id="879" r:id="rId49"/>
    <p:sldId id="880" r:id="rId50"/>
    <p:sldId id="881" r:id="rId51"/>
    <p:sldId id="882" r:id="rId52"/>
    <p:sldId id="883" r:id="rId53"/>
    <p:sldId id="884" r:id="rId54"/>
    <p:sldId id="885" r:id="rId55"/>
    <p:sldId id="886" r:id="rId56"/>
    <p:sldId id="887" r:id="rId57"/>
    <p:sldId id="888" r:id="rId58"/>
    <p:sldId id="889" r:id="rId59"/>
    <p:sldId id="890" r:id="rId60"/>
    <p:sldId id="891" r:id="rId61"/>
    <p:sldId id="892" r:id="rId62"/>
    <p:sldId id="893" r:id="rId63"/>
    <p:sldId id="894" r:id="rId64"/>
    <p:sldId id="895" r:id="rId65"/>
    <p:sldId id="896" r:id="rId6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vp" initials="i" lastIdx="10" clrIdx="0"/>
  <p:cmAuthor id="1" name="ce" initials="ce" lastIdx="7" clrIdx="1"/>
  <p:cmAuthor id="2" name="BHUVANA" initials="B" lastIdx="5" clrIdx="2">
    <p:extLst>
      <p:ext uri="{19B8F6BF-5375-455C-9EA6-DF929625EA0E}">
        <p15:presenceInfo xmlns:p15="http://schemas.microsoft.com/office/powerpoint/2012/main" userId="BHUVA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3C0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34" autoAdjust="0"/>
    <p:restoredTop sz="86067" autoAdjust="0"/>
  </p:normalViewPr>
  <p:slideViewPr>
    <p:cSldViewPr snapToGrid="0" snapToObjects="1">
      <p:cViewPr varScale="1">
        <p:scale>
          <a:sx n="62" d="100"/>
          <a:sy n="62" d="100"/>
        </p:scale>
        <p:origin x="1276" y="40"/>
      </p:cViewPr>
      <p:guideLst>
        <p:guide orient="horz" pos="2160"/>
        <p:guide pos="2880"/>
      </p:guideLst>
    </p:cSldViewPr>
  </p:slideViewPr>
  <p:outlineViewPr>
    <p:cViewPr>
      <p:scale>
        <a:sx n="33" d="100"/>
        <a:sy n="33" d="100"/>
      </p:scale>
      <p:origin x="0" y="-2371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commentAuthors" Target="commentAuthors.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A7BB6C-5C51-414B-903D-DE25067B214F}" type="datetimeFigureOut">
              <a:rPr lang="en-US" smtClean="0"/>
              <a:t>5/1/2019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0DCDAC-7B3A-7D46-A8AA-8684AD4EB5A0}" type="slidenum">
              <a:rPr lang="en-US" smtClean="0"/>
              <a:t>‹#›</a:t>
            </a:fld>
            <a:endParaRPr lang="en-US" dirty="0"/>
          </a:p>
        </p:txBody>
      </p:sp>
    </p:spTree>
    <p:extLst>
      <p:ext uri="{BB962C8B-B14F-4D97-AF65-F5344CB8AC3E}">
        <p14:creationId xmlns:p14="http://schemas.microsoft.com/office/powerpoint/2010/main" val="3905679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8468036-83ED-4B80-9EC5-9A4332721A3B}" type="slidenum">
              <a:rPr lang="en-US" altLang="en-US" smtClean="0">
                <a:solidFill>
                  <a:srgbClr val="000000"/>
                </a:solidFill>
                <a:latin typeface="Arial" panose="020B0604020202020204" pitchFamily="34" charset="0"/>
              </a:rPr>
              <a:pPr>
                <a:spcBef>
                  <a:spcPct val="0"/>
                </a:spcBef>
              </a:pPr>
              <a:t>1</a:t>
            </a:fld>
            <a:endParaRPr lang="en-US" altLang="en-US" smtClean="0">
              <a:solidFill>
                <a:srgbClr val="000000"/>
              </a:solidFill>
              <a:latin typeface="Arial" panose="020B0604020202020204" pitchFamily="34" charset="0"/>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0"/>
              </a:spcBef>
            </a:pPr>
            <a:r>
              <a:rPr lang="en-US" altLang="en-US" smtClean="0">
                <a:ea typeface="ＭＳ Ｐゴシック" panose="020B0600070205080204" pitchFamily="34" charset="-128"/>
              </a:rPr>
              <a:t>Corresponding Chapters: 1, 2, 8, 9, 10</a:t>
            </a:r>
          </a:p>
          <a:p>
            <a:pPr marL="228600" indent="-228600" eaLnBrk="1" hangingPunct="1">
              <a:spcBef>
                <a:spcPct val="0"/>
              </a:spcBef>
            </a:pPr>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1034658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14</a:t>
            </a:fld>
            <a:endParaRPr lang="en-US" dirty="0"/>
          </a:p>
        </p:txBody>
      </p:sp>
    </p:spTree>
    <p:extLst>
      <p:ext uri="{BB962C8B-B14F-4D97-AF65-F5344CB8AC3E}">
        <p14:creationId xmlns:p14="http://schemas.microsoft.com/office/powerpoint/2010/main" val="25215984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34.6 Four series of odorants tested for olfactory-receptor activation.</a:t>
            </a:r>
            <a:endParaRPr lang="en-US" b="1"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15</a:t>
            </a:fld>
            <a:endParaRPr lang="en-US" dirty="0"/>
          </a:p>
        </p:txBody>
      </p:sp>
    </p:spTree>
    <p:extLst>
      <p:ext uri="{BB962C8B-B14F-4D97-AF65-F5344CB8AC3E}">
        <p14:creationId xmlns:p14="http://schemas.microsoft.com/office/powerpoint/2010/main" val="1749649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34.7 Patterns of olfactory-receptor activation.</a:t>
            </a:r>
            <a:r>
              <a:rPr lang="en-US" sz="1200" b="0" i="0" u="none" strike="noStrike" kern="1200" baseline="0" dirty="0" smtClean="0">
                <a:solidFill>
                  <a:schemeClr val="tx1"/>
                </a:solidFill>
                <a:latin typeface="+mn-lt"/>
                <a:ea typeface="+mn-ea"/>
                <a:cs typeface="+mn-cs"/>
              </a:rPr>
              <a:t> Fourteen different receptors were tested for responsiveness to the compounds shown in Figure 34.6. A colored box indicates that the receptor at the top responded to the compound at the left. Darker colors indicate that the receptor was activated at a lower concentration of odorant.</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16</a:t>
            </a:fld>
            <a:endParaRPr lang="en-US" dirty="0"/>
          </a:p>
        </p:txBody>
      </p:sp>
    </p:spTree>
    <p:extLst>
      <p:ext uri="{BB962C8B-B14F-4D97-AF65-F5344CB8AC3E}">
        <p14:creationId xmlns:p14="http://schemas.microsoft.com/office/powerpoint/2010/main" val="81238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FIGURE 34.8 Converging olfactory neurons. </a:t>
            </a:r>
            <a:r>
              <a:rPr lang="en-US" sz="1200" kern="1200" dirty="0" smtClean="0">
                <a:solidFill>
                  <a:schemeClr val="tx1"/>
                </a:solidFill>
                <a:effectLst/>
                <a:latin typeface="+mn-lt"/>
                <a:ea typeface="+mn-ea"/>
                <a:cs typeface="+mn-cs"/>
              </a:rPr>
              <a:t>This section of the nasal cavity is stained to reveal processes from sensory neurons expressing the same olfactory receptor. The processes converge to a single location in the olfactory bulb. [Reprinted from P. </a:t>
            </a:r>
            <a:r>
              <a:rPr lang="en-US" sz="1200" kern="1200" dirty="0" err="1" smtClean="0">
                <a:solidFill>
                  <a:schemeClr val="tx1"/>
                </a:solidFill>
                <a:effectLst/>
                <a:latin typeface="+mn-lt"/>
                <a:ea typeface="+mn-ea"/>
                <a:cs typeface="+mn-cs"/>
              </a:rPr>
              <a:t>Mombaerts</a:t>
            </a:r>
            <a:r>
              <a:rPr lang="en-US" sz="1200" kern="1200" dirty="0" smtClean="0">
                <a:solidFill>
                  <a:schemeClr val="tx1"/>
                </a:solidFill>
                <a:effectLst/>
                <a:latin typeface="+mn-lt"/>
                <a:ea typeface="+mn-ea"/>
                <a:cs typeface="+mn-cs"/>
              </a:rPr>
              <a:t>, F. Wang, C. </a:t>
            </a:r>
            <a:r>
              <a:rPr lang="en-US" sz="1200" kern="1200" dirty="0" err="1" smtClean="0">
                <a:solidFill>
                  <a:schemeClr val="tx1"/>
                </a:solidFill>
                <a:effectLst/>
                <a:latin typeface="+mn-lt"/>
                <a:ea typeface="+mn-ea"/>
                <a:cs typeface="+mn-cs"/>
              </a:rPr>
              <a:t>Dulac</a:t>
            </a:r>
            <a:r>
              <a:rPr lang="en-US" sz="1200" kern="1200" dirty="0" smtClean="0">
                <a:solidFill>
                  <a:schemeClr val="tx1"/>
                </a:solidFill>
                <a:effectLst/>
                <a:latin typeface="+mn-lt"/>
                <a:ea typeface="+mn-ea"/>
                <a:cs typeface="+mn-cs"/>
              </a:rPr>
              <a:t>, S. K. Chao, A. </a:t>
            </a:r>
            <a:r>
              <a:rPr lang="en-US" sz="1200" kern="1200" dirty="0" err="1" smtClean="0">
                <a:solidFill>
                  <a:schemeClr val="tx1"/>
                </a:solidFill>
                <a:effectLst/>
                <a:latin typeface="+mn-lt"/>
                <a:ea typeface="+mn-ea"/>
                <a:cs typeface="+mn-cs"/>
              </a:rPr>
              <a:t>Nemes</a:t>
            </a:r>
            <a:r>
              <a:rPr lang="en-US" sz="1200" kern="1200" dirty="0" smtClean="0">
                <a:solidFill>
                  <a:schemeClr val="tx1"/>
                </a:solidFill>
                <a:effectLst/>
                <a:latin typeface="+mn-lt"/>
                <a:ea typeface="+mn-ea"/>
                <a:cs typeface="+mn-cs"/>
              </a:rPr>
              <a:t>, M. Mendelsohn, J. Edmondson and R. Axel, Visualizing an Olfactory Sensory Map, </a:t>
            </a:r>
            <a:r>
              <a:rPr lang="en-US" sz="1200" i="1" kern="1200" dirty="0" smtClean="0">
                <a:solidFill>
                  <a:schemeClr val="tx1"/>
                </a:solidFill>
                <a:effectLst/>
                <a:latin typeface="+mn-lt"/>
                <a:ea typeface="+mn-ea"/>
                <a:cs typeface="+mn-cs"/>
              </a:rPr>
              <a:t>Cell</a:t>
            </a:r>
            <a:r>
              <a:rPr lang="en-US" sz="1200" kern="1200" dirty="0" smtClean="0">
                <a:solidFill>
                  <a:schemeClr val="tx1"/>
                </a:solidFill>
                <a:effectLst/>
                <a:latin typeface="+mn-lt"/>
                <a:ea typeface="+mn-ea"/>
                <a:cs typeface="+mn-cs"/>
              </a:rPr>
              <a:t> 87, 675–689. 1996. Used with permission from Elsevier.]</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17</a:t>
            </a:fld>
            <a:endParaRPr lang="en-US" dirty="0"/>
          </a:p>
        </p:txBody>
      </p:sp>
    </p:spTree>
    <p:extLst>
      <p:ext uri="{BB962C8B-B14F-4D97-AF65-F5344CB8AC3E}">
        <p14:creationId xmlns:p14="http://schemas.microsoft.com/office/powerpoint/2010/main" val="36904199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34.9 The </a:t>
            </a:r>
            <a:r>
              <a:rPr lang="en-US" sz="1200" b="1" i="0" u="none" strike="noStrike" kern="1200" baseline="0" dirty="0" err="1" smtClean="0">
                <a:solidFill>
                  <a:schemeClr val="tx1"/>
                </a:solidFill>
                <a:latin typeface="+mn-lt"/>
                <a:ea typeface="+mn-ea"/>
                <a:cs typeface="+mn-cs"/>
              </a:rPr>
              <a:t>Cyranose</a:t>
            </a:r>
            <a:r>
              <a:rPr lang="en-US" sz="1200" b="1" i="0" u="none" strike="noStrike" kern="1200" baseline="0" dirty="0" smtClean="0">
                <a:solidFill>
                  <a:schemeClr val="tx1"/>
                </a:solidFill>
                <a:latin typeface="+mn-lt"/>
                <a:ea typeface="+mn-ea"/>
                <a:cs typeface="+mn-cs"/>
              </a:rPr>
              <a:t> 320.</a:t>
            </a:r>
            <a:r>
              <a:rPr lang="en-US" sz="1200" b="0" i="0" u="none" strike="noStrike" kern="1200" baseline="0" dirty="0" smtClean="0">
                <a:solidFill>
                  <a:schemeClr val="tx1"/>
                </a:solidFill>
                <a:latin typeface="+mn-lt"/>
                <a:ea typeface="+mn-ea"/>
                <a:cs typeface="+mn-cs"/>
              </a:rPr>
              <a:t> The electronic nose may find uses in the food industry, animal husbandry, law enforcement, and medicine. [Courtesy of Smiths Medical.]</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18</a:t>
            </a:fld>
            <a:endParaRPr lang="en-US" dirty="0"/>
          </a:p>
        </p:txBody>
      </p:sp>
    </p:spTree>
    <p:extLst>
      <p:ext uri="{BB962C8B-B14F-4D97-AF65-F5344CB8AC3E}">
        <p14:creationId xmlns:p14="http://schemas.microsoft.com/office/powerpoint/2010/main" val="8404055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19</a:t>
            </a:fld>
            <a:endParaRPr lang="en-US" dirty="0"/>
          </a:p>
        </p:txBody>
      </p:sp>
    </p:spTree>
    <p:extLst>
      <p:ext uri="{BB962C8B-B14F-4D97-AF65-F5344CB8AC3E}">
        <p14:creationId xmlns:p14="http://schemas.microsoft.com/office/powerpoint/2010/main" val="13216051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34.10 Examples of </a:t>
            </a:r>
            <a:r>
              <a:rPr lang="en-US" sz="1200" b="1" i="0" u="none" strike="noStrike" kern="1200" baseline="0" dirty="0" err="1" smtClean="0">
                <a:solidFill>
                  <a:schemeClr val="tx1"/>
                </a:solidFill>
                <a:latin typeface="+mn-lt"/>
                <a:ea typeface="+mn-ea"/>
                <a:cs typeface="+mn-cs"/>
              </a:rPr>
              <a:t>tastant</a:t>
            </a:r>
            <a:r>
              <a:rPr lang="en-US" sz="1200" b="1" i="0" u="none" strike="noStrike" kern="1200" baseline="0" dirty="0" smtClean="0">
                <a:solidFill>
                  <a:schemeClr val="tx1"/>
                </a:solidFill>
                <a:latin typeface="+mn-lt"/>
                <a:ea typeface="+mn-ea"/>
                <a:cs typeface="+mn-cs"/>
              </a:rPr>
              <a:t> molecules. </a:t>
            </a:r>
            <a:r>
              <a:rPr lang="en-US" sz="1200" b="0" i="0" u="none" strike="noStrike" kern="1200" baseline="0" dirty="0" err="1" smtClean="0">
                <a:solidFill>
                  <a:schemeClr val="tx1"/>
                </a:solidFill>
                <a:latin typeface="+mn-lt"/>
                <a:ea typeface="+mn-ea"/>
                <a:cs typeface="+mn-cs"/>
              </a:rPr>
              <a:t>Tastants</a:t>
            </a:r>
            <a:r>
              <a:rPr lang="en-US" sz="1200" b="0" i="0" u="none" strike="noStrike" kern="1200" baseline="0" dirty="0" smtClean="0">
                <a:solidFill>
                  <a:schemeClr val="tx1"/>
                </a:solidFill>
                <a:latin typeface="+mn-lt"/>
                <a:ea typeface="+mn-ea"/>
                <a:cs typeface="+mn-cs"/>
              </a:rPr>
              <a:t> fall into five groups: sweet, salty, umami, bitter, and sour.</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20</a:t>
            </a:fld>
            <a:endParaRPr lang="en-US" dirty="0"/>
          </a:p>
        </p:txBody>
      </p:sp>
    </p:spTree>
    <p:extLst>
      <p:ext uri="{BB962C8B-B14F-4D97-AF65-F5344CB8AC3E}">
        <p14:creationId xmlns:p14="http://schemas.microsoft.com/office/powerpoint/2010/main" val="16370870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34.11 A taste bud. </a:t>
            </a:r>
            <a:r>
              <a:rPr lang="en-US" sz="1200" b="0" i="0" u="none" strike="noStrike" kern="1200" baseline="0" dirty="0" smtClean="0">
                <a:solidFill>
                  <a:schemeClr val="tx1"/>
                </a:solidFill>
                <a:latin typeface="+mn-lt"/>
                <a:ea typeface="+mn-ea"/>
                <a:cs typeface="+mn-cs"/>
              </a:rPr>
              <a:t>Each taste bud contains sensory neurons that extend microvilli to the surface of the tongue, where they interact with </a:t>
            </a:r>
            <a:r>
              <a:rPr lang="en-US" sz="1200" b="0" i="0" u="none" strike="noStrike" kern="1200" baseline="0" dirty="0" err="1" smtClean="0">
                <a:solidFill>
                  <a:schemeClr val="tx1"/>
                </a:solidFill>
                <a:latin typeface="+mn-lt"/>
                <a:ea typeface="+mn-ea"/>
                <a:cs typeface="+mn-cs"/>
              </a:rPr>
              <a:t>tastants</a:t>
            </a:r>
            <a:r>
              <a:rPr lang="en-US" sz="1200" b="0" i="0" u="none" strike="noStrike" kern="1200" baseline="0" dirty="0" smtClean="0">
                <a:solidFill>
                  <a:schemeClr val="tx1"/>
                </a:solidFill>
                <a:latin typeface="+mn-lt"/>
                <a:ea typeface="+mn-ea"/>
                <a:cs typeface="+mn-cs"/>
              </a:rPr>
              <a:t>.</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21</a:t>
            </a:fld>
            <a:endParaRPr lang="en-US" dirty="0"/>
          </a:p>
        </p:txBody>
      </p:sp>
    </p:spTree>
    <p:extLst>
      <p:ext uri="{BB962C8B-B14F-4D97-AF65-F5344CB8AC3E}">
        <p14:creationId xmlns:p14="http://schemas.microsoft.com/office/powerpoint/2010/main" val="3375892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34.12 Expression of </a:t>
            </a:r>
            <a:r>
              <a:rPr lang="en-US" sz="1200" b="1" i="0" u="none" strike="noStrike" kern="1200" baseline="0" dirty="0" err="1" smtClean="0">
                <a:solidFill>
                  <a:schemeClr val="tx1"/>
                </a:solidFill>
                <a:latin typeface="+mn-lt"/>
                <a:ea typeface="+mn-ea"/>
                <a:cs typeface="+mn-cs"/>
              </a:rPr>
              <a:t>gustducin</a:t>
            </a:r>
            <a:r>
              <a:rPr lang="en-US" sz="1200" b="1" i="0" u="none" strike="noStrike" kern="1200" baseline="0" dirty="0" smtClean="0">
                <a:solidFill>
                  <a:schemeClr val="tx1"/>
                </a:solidFill>
                <a:latin typeface="+mn-lt"/>
                <a:ea typeface="+mn-ea"/>
                <a:cs typeface="+mn-cs"/>
              </a:rPr>
              <a:t> in the tongue. </a:t>
            </a:r>
            <a:r>
              <a:rPr lang="en-US" sz="1200" b="0" i="0" u="none" strike="noStrike" kern="1200" baseline="0" dirty="0" smtClean="0">
                <a:solidFill>
                  <a:schemeClr val="tx1"/>
                </a:solidFill>
                <a:latin typeface="+mn-lt"/>
                <a:ea typeface="+mn-ea"/>
                <a:cs typeface="+mn-cs"/>
              </a:rPr>
              <a:t>(A) A section of tongue stained with a fluorescent antibody reveals the position of the taste buds. (B) The same region stained with an antibody directed against </a:t>
            </a:r>
            <a:r>
              <a:rPr lang="en-US" sz="1200" b="0" i="0" u="none" strike="noStrike" kern="1200" baseline="0" dirty="0" err="1" smtClean="0">
                <a:solidFill>
                  <a:schemeClr val="tx1"/>
                </a:solidFill>
                <a:latin typeface="+mn-lt"/>
                <a:ea typeface="+mn-ea"/>
                <a:cs typeface="+mn-cs"/>
              </a:rPr>
              <a:t>gustducin</a:t>
            </a:r>
            <a:r>
              <a:rPr lang="en-US" sz="1200" b="0" i="0" u="none" strike="noStrike" kern="1200" baseline="0" dirty="0" smtClean="0">
                <a:solidFill>
                  <a:schemeClr val="tx1"/>
                </a:solidFill>
                <a:latin typeface="+mn-lt"/>
                <a:ea typeface="+mn-ea"/>
                <a:cs typeface="+mn-cs"/>
              </a:rPr>
              <a:t> reveals that this G protein is expressed in taste buds. [Courtesy of Dr. Charles S. </a:t>
            </a:r>
            <a:r>
              <a:rPr lang="en-US" sz="1200" b="0" i="0" u="none" strike="noStrike" kern="1200" baseline="0" dirty="0" err="1" smtClean="0">
                <a:solidFill>
                  <a:schemeClr val="tx1"/>
                </a:solidFill>
                <a:latin typeface="+mn-lt"/>
                <a:ea typeface="+mn-ea"/>
                <a:cs typeface="+mn-cs"/>
              </a:rPr>
              <a:t>Zuker</a:t>
            </a:r>
            <a:r>
              <a:rPr lang="en-US" sz="1200" b="0" i="0" u="none" strike="noStrike" kern="1200" baseline="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23</a:t>
            </a:fld>
            <a:endParaRPr lang="en-US" dirty="0"/>
          </a:p>
        </p:txBody>
      </p:sp>
    </p:spTree>
    <p:extLst>
      <p:ext uri="{BB962C8B-B14F-4D97-AF65-F5344CB8AC3E}">
        <p14:creationId xmlns:p14="http://schemas.microsoft.com/office/powerpoint/2010/main" val="516448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34.13 Conserved and variant regions in bitter receptors. </a:t>
            </a:r>
            <a:r>
              <a:rPr lang="en-US" sz="1200" b="0" i="0" u="none" strike="noStrike" kern="1200" baseline="0" dirty="0" smtClean="0">
                <a:solidFill>
                  <a:schemeClr val="tx1"/>
                </a:solidFill>
                <a:latin typeface="+mn-lt"/>
                <a:ea typeface="+mn-ea"/>
                <a:cs typeface="+mn-cs"/>
              </a:rPr>
              <a:t>The bitter receptors are members of the 7TM-receptor family. Strongly conserved residues characteristic of this protein family are shown in blue, and highly variable residues are shown in red.</a:t>
            </a:r>
          </a:p>
        </p:txBody>
      </p:sp>
      <p:sp>
        <p:nvSpPr>
          <p:cNvPr id="4" name="Slide Number Placeholder 3"/>
          <p:cNvSpPr>
            <a:spLocks noGrp="1"/>
          </p:cNvSpPr>
          <p:nvPr>
            <p:ph type="sldNum" sz="quarter" idx="10"/>
          </p:nvPr>
        </p:nvSpPr>
        <p:spPr/>
        <p:txBody>
          <a:bodyPr/>
          <a:lstStyle/>
          <a:p>
            <a:fld id="{D40DCDAC-7B3A-7D46-A8AA-8684AD4EB5A0}" type="slidenum">
              <a:rPr lang="en-US" smtClean="0"/>
              <a:t>24</a:t>
            </a:fld>
            <a:endParaRPr lang="en-US" dirty="0"/>
          </a:p>
        </p:txBody>
      </p:sp>
    </p:spTree>
    <p:extLst>
      <p:ext uri="{BB962C8B-B14F-4D97-AF65-F5344CB8AC3E}">
        <p14:creationId xmlns:p14="http://schemas.microsoft.com/office/powerpoint/2010/main" val="4086348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Color perception requires specific photoreceptors. The photoreceptor rhodopsin (right), which absorbs light in the process of vision, consists of the protein </a:t>
            </a:r>
            <a:r>
              <a:rPr lang="en-US" sz="1200" kern="1200" dirty="0" err="1" smtClean="0">
                <a:solidFill>
                  <a:schemeClr val="tx1"/>
                </a:solidFill>
                <a:effectLst/>
                <a:latin typeface="+mn-lt"/>
                <a:ea typeface="+mn-ea"/>
                <a:cs typeface="+mn-cs"/>
              </a:rPr>
              <a:t>opsin</a:t>
            </a:r>
            <a:r>
              <a:rPr lang="en-US" sz="1200" kern="1200" dirty="0" smtClean="0">
                <a:solidFill>
                  <a:schemeClr val="tx1"/>
                </a:solidFill>
                <a:effectLst/>
                <a:latin typeface="+mn-lt"/>
                <a:ea typeface="+mn-ea"/>
                <a:cs typeface="+mn-cs"/>
              </a:rPr>
              <a:t> and a bound vitamin A derivative, retinal. The amino acids (shown in red) that surround the retinal determine the color of light that is most efficiently absorbed. A person lacking a light-absorbing photoreceptor for the color green will see a bowl of fruits of many colors (left) as similar shades of yellow-green (middle). [Africa Studio/</a:t>
            </a:r>
            <a:r>
              <a:rPr lang="en-US" sz="1200" kern="1200" dirty="0" err="1" smtClean="0">
                <a:solidFill>
                  <a:schemeClr val="tx1"/>
                </a:solidFill>
                <a:effectLst/>
                <a:latin typeface="+mn-lt"/>
                <a:ea typeface="+mn-ea"/>
                <a:cs typeface="+mn-cs"/>
              </a:rPr>
              <a:t>Shutterstock</a:t>
            </a:r>
            <a:r>
              <a:rPr lang="en-US" sz="1200" kern="1200" dirty="0" smtClean="0">
                <a:solidFill>
                  <a:schemeClr val="tx1"/>
                </a:solidFill>
                <a:effectLst/>
                <a:latin typeface="+mn-lt"/>
                <a:ea typeface="+mn-ea"/>
                <a:cs typeface="+mn-cs"/>
              </a:rPr>
              <a:t> (left), modified by Jeremy Berg using </a:t>
            </a:r>
            <a:r>
              <a:rPr lang="en-US" sz="1200" kern="1200" dirty="0" err="1" smtClean="0">
                <a:solidFill>
                  <a:schemeClr val="tx1"/>
                </a:solidFill>
                <a:effectLst/>
                <a:latin typeface="+mn-lt"/>
                <a:ea typeface="+mn-ea"/>
                <a:cs typeface="+mn-cs"/>
              </a:rPr>
              <a:t>Coblis</a:t>
            </a:r>
            <a:r>
              <a:rPr lang="en-US" sz="1200" kern="1200" dirty="0" smtClean="0">
                <a:solidFill>
                  <a:schemeClr val="tx1"/>
                </a:solidFill>
                <a:effectLst/>
                <a:latin typeface="+mn-lt"/>
                <a:ea typeface="+mn-ea"/>
                <a:cs typeface="+mn-cs"/>
              </a:rPr>
              <a:t> (www.color-blindness.com/coblis-color-blindness-simulator/) (middle).]</a:t>
            </a:r>
            <a:endParaRPr lang="en-US" dirty="0" smtClean="0"/>
          </a:p>
        </p:txBody>
      </p:sp>
      <p:sp>
        <p:nvSpPr>
          <p:cNvPr id="4" name="Slide Number Placeholder 3"/>
          <p:cNvSpPr>
            <a:spLocks noGrp="1"/>
          </p:cNvSpPr>
          <p:nvPr>
            <p:ph type="sldNum" sz="quarter" idx="10"/>
          </p:nvPr>
        </p:nvSpPr>
        <p:spPr/>
        <p:txBody>
          <a:bodyPr/>
          <a:lstStyle/>
          <a:p>
            <a:fld id="{D40DCDAC-7B3A-7D46-A8AA-8684AD4EB5A0}" type="slidenum">
              <a:rPr lang="en-US" smtClean="0"/>
              <a:t>2</a:t>
            </a:fld>
            <a:endParaRPr lang="en-US" dirty="0"/>
          </a:p>
        </p:txBody>
      </p:sp>
    </p:spTree>
    <p:extLst>
      <p:ext uri="{BB962C8B-B14F-4D97-AF65-F5344CB8AC3E}">
        <p14:creationId xmlns:p14="http://schemas.microsoft.com/office/powerpoint/2010/main" val="4379014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34.14 Evidence that T2R proteins are bitter taste receptors. </a:t>
            </a:r>
            <a:r>
              <a:rPr lang="en-US" sz="1200" b="0" i="0" u="none" strike="noStrike" kern="1200" baseline="0" dirty="0" err="1" smtClean="0">
                <a:solidFill>
                  <a:schemeClr val="tx1"/>
                </a:solidFill>
                <a:latin typeface="+mn-lt"/>
                <a:ea typeface="+mn-ea"/>
                <a:cs typeface="+mn-cs"/>
              </a:rPr>
              <a:t>Cycloheximide</a:t>
            </a:r>
            <a:r>
              <a:rPr lang="en-US" sz="1200" b="0" i="0" u="none" strike="noStrike" kern="1200" baseline="0" dirty="0" smtClean="0">
                <a:solidFill>
                  <a:schemeClr val="tx1"/>
                </a:solidFill>
                <a:latin typeface="+mn-lt"/>
                <a:ea typeface="+mn-ea"/>
                <a:cs typeface="+mn-cs"/>
              </a:rPr>
              <a:t> uniquely stimulates the binding of the GTP analog </a:t>
            </a:r>
            <a:r>
              <a:rPr lang="en-US" sz="1200" b="0" i="0" u="none" strike="noStrike" kern="1200" baseline="0" dirty="0" err="1" smtClean="0">
                <a:solidFill>
                  <a:schemeClr val="tx1"/>
                </a:solidFill>
                <a:latin typeface="+mn-lt"/>
                <a:ea typeface="+mn-ea"/>
                <a:cs typeface="+mn-cs"/>
              </a:rPr>
              <a:t>GTPγS</a:t>
            </a:r>
            <a:r>
              <a:rPr lang="en-US" sz="1200" b="0" i="0" u="none" strike="noStrike" kern="1200" baseline="0" dirty="0" smtClean="0">
                <a:solidFill>
                  <a:schemeClr val="tx1"/>
                </a:solidFill>
                <a:latin typeface="+mn-lt"/>
                <a:ea typeface="+mn-ea"/>
                <a:cs typeface="+mn-cs"/>
              </a:rPr>
              <a:t> to </a:t>
            </a:r>
            <a:r>
              <a:rPr lang="en-US" sz="1200" b="0" i="0" u="none" strike="noStrike" kern="1200" baseline="0" dirty="0" err="1" smtClean="0">
                <a:solidFill>
                  <a:schemeClr val="tx1"/>
                </a:solidFill>
                <a:latin typeface="+mn-lt"/>
                <a:ea typeface="+mn-ea"/>
                <a:cs typeface="+mn-cs"/>
              </a:rPr>
              <a:t>gustducin</a:t>
            </a:r>
            <a:r>
              <a:rPr lang="en-US" sz="1200" b="0" i="0" u="none" strike="noStrike" kern="1200" baseline="0" dirty="0" smtClean="0">
                <a:solidFill>
                  <a:schemeClr val="tx1"/>
                </a:solidFill>
                <a:latin typeface="+mn-lt"/>
                <a:ea typeface="+mn-ea"/>
                <a:cs typeface="+mn-cs"/>
              </a:rPr>
              <a:t> in the presence of the mT2R protein. [Information from J. </a:t>
            </a:r>
            <a:r>
              <a:rPr lang="en-US" sz="1200" b="0" i="0" u="none" strike="noStrike" kern="1200" baseline="0" dirty="0" err="1" smtClean="0">
                <a:solidFill>
                  <a:schemeClr val="tx1"/>
                </a:solidFill>
                <a:latin typeface="+mn-lt"/>
                <a:ea typeface="+mn-ea"/>
                <a:cs typeface="+mn-cs"/>
              </a:rPr>
              <a:t>Chandrashekar</a:t>
            </a:r>
            <a:r>
              <a:rPr lang="en-US" sz="1200" b="0" i="0" u="none" strike="noStrike" kern="1200" baseline="0" dirty="0" smtClean="0">
                <a:solidFill>
                  <a:schemeClr val="tx1"/>
                </a:solidFill>
                <a:latin typeface="+mn-lt"/>
                <a:ea typeface="+mn-ea"/>
                <a:cs typeface="+mn-cs"/>
              </a:rPr>
              <a:t> </a:t>
            </a:r>
            <a:r>
              <a:rPr lang="sv-SE" sz="1200" b="0" i="0" u="none" strike="noStrike" kern="1200" baseline="0" dirty="0" smtClean="0">
                <a:solidFill>
                  <a:schemeClr val="tx1"/>
                </a:solidFill>
                <a:latin typeface="+mn-lt"/>
                <a:ea typeface="+mn-ea"/>
                <a:cs typeface="+mn-cs"/>
              </a:rPr>
              <a:t>et al., </a:t>
            </a:r>
            <a:r>
              <a:rPr lang="sv-SE" sz="1200" b="0" i="1" u="none" strike="noStrike" kern="1200" baseline="0" dirty="0" smtClean="0">
                <a:solidFill>
                  <a:schemeClr val="tx1"/>
                </a:solidFill>
                <a:latin typeface="+mn-lt"/>
                <a:ea typeface="+mn-ea"/>
                <a:cs typeface="+mn-cs"/>
              </a:rPr>
              <a:t>Cell</a:t>
            </a:r>
            <a:r>
              <a:rPr lang="sv-SE" sz="1200" b="0" i="0" u="none" strike="noStrike" kern="1200" baseline="0" dirty="0" smtClean="0">
                <a:solidFill>
                  <a:schemeClr val="tx1"/>
                </a:solidFill>
                <a:latin typeface="+mn-lt"/>
                <a:ea typeface="+mn-ea"/>
                <a:cs typeface="+mn-cs"/>
              </a:rPr>
              <a:t> 100:703–711, 2000.]</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25</a:t>
            </a:fld>
            <a:endParaRPr lang="en-US" dirty="0"/>
          </a:p>
        </p:txBody>
      </p:sp>
    </p:spTree>
    <p:extLst>
      <p:ext uri="{BB962C8B-B14F-4D97-AF65-F5344CB8AC3E}">
        <p14:creationId xmlns:p14="http://schemas.microsoft.com/office/powerpoint/2010/main" val="35071587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34.15 Differing gene-expression and connection patterns in olfactory and bitter taste receptors. </a:t>
            </a:r>
            <a:r>
              <a:rPr lang="en-US" sz="1200" b="0" i="0" u="none" strike="noStrike" kern="1200" baseline="0" dirty="0" smtClean="0">
                <a:solidFill>
                  <a:schemeClr val="tx1"/>
                </a:solidFill>
                <a:latin typeface="+mn-lt"/>
                <a:ea typeface="+mn-ea"/>
                <a:cs typeface="+mn-cs"/>
              </a:rPr>
              <a:t>In olfaction, each neuron expresses a single OR gene, and the neurons expressing the same OR converge to specific sites in the brain, enabling specific perception of different odorants. In gustation, each neuron expresses many bitter receptor genes, and so the identity of the </a:t>
            </a:r>
            <a:r>
              <a:rPr lang="en-US" sz="1200" b="0" i="0" u="none" strike="noStrike" kern="1200" baseline="0" dirty="0" err="1" smtClean="0">
                <a:solidFill>
                  <a:schemeClr val="tx1"/>
                </a:solidFill>
                <a:latin typeface="+mn-lt"/>
                <a:ea typeface="+mn-ea"/>
                <a:cs typeface="+mn-cs"/>
              </a:rPr>
              <a:t>tastant</a:t>
            </a:r>
            <a:r>
              <a:rPr lang="en-US" sz="1200" b="0" i="0" u="none" strike="noStrike" kern="1200" baseline="0" dirty="0" smtClean="0">
                <a:solidFill>
                  <a:schemeClr val="tx1"/>
                </a:solidFill>
                <a:latin typeface="+mn-lt"/>
                <a:ea typeface="+mn-ea"/>
                <a:cs typeface="+mn-cs"/>
              </a:rPr>
              <a:t> is lost in transmission.</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26</a:t>
            </a:fld>
            <a:endParaRPr lang="en-US" dirty="0"/>
          </a:p>
        </p:txBody>
      </p:sp>
    </p:spTree>
    <p:extLst>
      <p:ext uri="{BB962C8B-B14F-4D97-AF65-F5344CB8AC3E}">
        <p14:creationId xmlns:p14="http://schemas.microsoft.com/office/powerpoint/2010/main" val="9711677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27</a:t>
            </a:fld>
            <a:endParaRPr lang="en-US" dirty="0"/>
          </a:p>
        </p:txBody>
      </p:sp>
    </p:spTree>
    <p:extLst>
      <p:ext uri="{BB962C8B-B14F-4D97-AF65-F5344CB8AC3E}">
        <p14:creationId xmlns:p14="http://schemas.microsoft.com/office/powerpoint/2010/main" val="8532311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34.16 Evidence for a </a:t>
            </a:r>
            <a:r>
              <a:rPr lang="en-US" sz="1200" b="1" i="0" u="none" strike="noStrike" kern="1200" baseline="0" dirty="0" err="1" smtClean="0">
                <a:solidFill>
                  <a:schemeClr val="tx1"/>
                </a:solidFill>
                <a:latin typeface="+mn-lt"/>
                <a:ea typeface="+mn-ea"/>
                <a:cs typeface="+mn-cs"/>
              </a:rPr>
              <a:t>heterodimeric</a:t>
            </a:r>
            <a:r>
              <a:rPr lang="en-US" sz="1200" b="1" i="0" u="none" strike="noStrike" kern="1200" baseline="0" dirty="0" smtClean="0">
                <a:solidFill>
                  <a:schemeClr val="tx1"/>
                </a:solidFill>
                <a:latin typeface="+mn-lt"/>
                <a:ea typeface="+mn-ea"/>
                <a:cs typeface="+mn-cs"/>
              </a:rPr>
              <a:t> sweet receptor. </a:t>
            </a:r>
            <a:r>
              <a:rPr lang="en-US" sz="1200" b="0" i="0" u="none" strike="noStrike" kern="1200" baseline="0" dirty="0" smtClean="0">
                <a:solidFill>
                  <a:schemeClr val="tx1"/>
                </a:solidFill>
                <a:latin typeface="+mn-lt"/>
                <a:ea typeface="+mn-ea"/>
                <a:cs typeface="+mn-cs"/>
              </a:rPr>
              <a:t>The sensitivity to sweetness of mice with genes for T1R1 only, both T1R1 and T1R2, both T1R1 and T1R3, or both T1R2 and T1R3 was determined by observing the relative rates at which they licked solutions containing various amounts of sucrose. These studies revealed that both T1R2 and T1R3 were required for a full response to sucrose. [Data from G. Q. Zhao et </a:t>
            </a:r>
            <a:r>
              <a:rPr lang="sv-SE" sz="1200" b="0" i="0" u="none" strike="noStrike" kern="1200" baseline="0" dirty="0" smtClean="0">
                <a:solidFill>
                  <a:schemeClr val="tx1"/>
                </a:solidFill>
                <a:latin typeface="+mn-lt"/>
                <a:ea typeface="+mn-ea"/>
                <a:cs typeface="+mn-cs"/>
              </a:rPr>
              <a:t>al., </a:t>
            </a:r>
            <a:r>
              <a:rPr lang="sv-SE" sz="1200" b="0" i="1" u="none" strike="noStrike" kern="1200" baseline="0" dirty="0" smtClean="0">
                <a:solidFill>
                  <a:schemeClr val="tx1"/>
                </a:solidFill>
                <a:latin typeface="+mn-lt"/>
                <a:ea typeface="+mn-ea"/>
                <a:cs typeface="+mn-cs"/>
              </a:rPr>
              <a:t>Cell </a:t>
            </a:r>
            <a:r>
              <a:rPr lang="sv-SE" sz="1200" b="0" i="0" u="none" strike="noStrike" kern="1200" baseline="0" dirty="0" smtClean="0">
                <a:solidFill>
                  <a:schemeClr val="tx1"/>
                </a:solidFill>
                <a:latin typeface="+mn-lt"/>
                <a:ea typeface="+mn-ea"/>
                <a:cs typeface="+mn-cs"/>
              </a:rPr>
              <a:t>115:255–266, 2003.]</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28</a:t>
            </a:fld>
            <a:endParaRPr lang="en-US" dirty="0"/>
          </a:p>
        </p:txBody>
      </p:sp>
    </p:spTree>
    <p:extLst>
      <p:ext uri="{BB962C8B-B14F-4D97-AF65-F5344CB8AC3E}">
        <p14:creationId xmlns:p14="http://schemas.microsoft.com/office/powerpoint/2010/main" val="42927983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29</a:t>
            </a:fld>
            <a:endParaRPr lang="en-US" dirty="0"/>
          </a:p>
        </p:txBody>
      </p:sp>
    </p:spTree>
    <p:extLst>
      <p:ext uri="{BB962C8B-B14F-4D97-AF65-F5344CB8AC3E}">
        <p14:creationId xmlns:p14="http://schemas.microsoft.com/office/powerpoint/2010/main" val="37542392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34.17 Schematic structure of the </a:t>
            </a:r>
            <a:r>
              <a:rPr lang="en-US" sz="1200" b="1" i="0" u="none" strike="noStrike" kern="1200" baseline="0" dirty="0" err="1" smtClean="0">
                <a:solidFill>
                  <a:schemeClr val="tx1"/>
                </a:solidFill>
                <a:latin typeface="+mn-lt"/>
                <a:ea typeface="+mn-ea"/>
                <a:cs typeface="+mn-cs"/>
              </a:rPr>
              <a:t>amiloride</a:t>
            </a:r>
            <a:r>
              <a:rPr lang="en-US" sz="1200" b="1" i="0" u="none" strike="noStrike" kern="1200" baseline="0" dirty="0" smtClean="0">
                <a:solidFill>
                  <a:schemeClr val="tx1"/>
                </a:solidFill>
                <a:latin typeface="+mn-lt"/>
                <a:ea typeface="+mn-ea"/>
                <a:cs typeface="+mn-cs"/>
              </a:rPr>
              <a:t>-sensitive sodium channel.</a:t>
            </a:r>
            <a:r>
              <a:rPr lang="en-US" sz="1200" b="0" i="0" u="none" strike="noStrike" kern="1200" baseline="0" dirty="0" smtClean="0">
                <a:solidFill>
                  <a:schemeClr val="tx1"/>
                </a:solidFill>
                <a:latin typeface="+mn-lt"/>
                <a:ea typeface="+mn-ea"/>
                <a:cs typeface="+mn-cs"/>
              </a:rPr>
              <a:t> Only one of the four subunits that constitute the functional channel is illustrated. The </a:t>
            </a:r>
            <a:r>
              <a:rPr lang="en-US" sz="1200" b="0" i="0" u="none" strike="noStrike" kern="1200" baseline="0" dirty="0" err="1" smtClean="0">
                <a:solidFill>
                  <a:schemeClr val="tx1"/>
                </a:solidFill>
                <a:latin typeface="+mn-lt"/>
                <a:ea typeface="+mn-ea"/>
                <a:cs typeface="+mn-cs"/>
              </a:rPr>
              <a:t>amiloride</a:t>
            </a:r>
            <a:r>
              <a:rPr lang="en-US" sz="1200" b="0" i="0" u="none" strike="noStrike" kern="1200" baseline="0" dirty="0" smtClean="0">
                <a:solidFill>
                  <a:schemeClr val="tx1"/>
                </a:solidFill>
                <a:latin typeface="+mn-lt"/>
                <a:ea typeface="+mn-ea"/>
                <a:cs typeface="+mn-cs"/>
              </a:rPr>
              <a:t>-sensitive sodium channel belongs to a superfamily having common structural features, including two hydrophobic membrane-spanning regions, intracellular amino and carboxyl termini, and a large, extracellular region with conserved cysteine-rich domains.</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31</a:t>
            </a:fld>
            <a:endParaRPr lang="en-US" dirty="0"/>
          </a:p>
        </p:txBody>
      </p:sp>
    </p:spTree>
    <p:extLst>
      <p:ext uri="{BB962C8B-B14F-4D97-AF65-F5344CB8AC3E}">
        <p14:creationId xmlns:p14="http://schemas.microsoft.com/office/powerpoint/2010/main" val="34742089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32</a:t>
            </a:fld>
            <a:endParaRPr lang="en-US" dirty="0"/>
          </a:p>
        </p:txBody>
      </p:sp>
    </p:spTree>
    <p:extLst>
      <p:ext uri="{BB962C8B-B14F-4D97-AF65-F5344CB8AC3E}">
        <p14:creationId xmlns:p14="http://schemas.microsoft.com/office/powerpoint/2010/main" val="29777149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33</a:t>
            </a:fld>
            <a:endParaRPr lang="en-US" dirty="0"/>
          </a:p>
        </p:txBody>
      </p:sp>
    </p:spTree>
    <p:extLst>
      <p:ext uri="{BB962C8B-B14F-4D97-AF65-F5344CB8AC3E}">
        <p14:creationId xmlns:p14="http://schemas.microsoft.com/office/powerpoint/2010/main" val="399910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34.18 The electromagnetic spectrum. </a:t>
            </a:r>
            <a:r>
              <a:rPr lang="en-US" sz="1200" b="0" i="0" u="none" strike="noStrike" kern="1200" baseline="0" dirty="0" smtClean="0">
                <a:solidFill>
                  <a:schemeClr val="tx1"/>
                </a:solidFill>
                <a:latin typeface="+mn-lt"/>
                <a:ea typeface="+mn-ea"/>
                <a:cs typeface="+mn-cs"/>
              </a:rPr>
              <a:t>Visible light has wavelengths between 390 and 750 nm.</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34</a:t>
            </a:fld>
            <a:endParaRPr lang="en-US" dirty="0"/>
          </a:p>
        </p:txBody>
      </p:sp>
    </p:spTree>
    <p:extLst>
      <p:ext uri="{BB962C8B-B14F-4D97-AF65-F5344CB8AC3E}">
        <p14:creationId xmlns:p14="http://schemas.microsoft.com/office/powerpoint/2010/main" val="2092743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34.19 The rod cell.</a:t>
            </a:r>
            <a:r>
              <a:rPr lang="en-US" sz="1200" b="0" i="0" u="none" strike="noStrike" kern="1200" baseline="0" dirty="0" smtClean="0">
                <a:solidFill>
                  <a:schemeClr val="tx1"/>
                </a:solidFill>
                <a:latin typeface="+mn-lt"/>
                <a:ea typeface="+mn-ea"/>
                <a:cs typeface="+mn-cs"/>
              </a:rPr>
              <a:t> (Left) Scanning electron micrograph of retinal rod cells. (Right) Schematic representation of a rod cell. [Photograph courtesy of Dr. Deric </a:t>
            </a:r>
            <a:r>
              <a:rPr lang="en-US" sz="1200" b="0" i="0" u="none" strike="noStrike" kern="1200" baseline="0" dirty="0" err="1" smtClean="0">
                <a:solidFill>
                  <a:schemeClr val="tx1"/>
                </a:solidFill>
                <a:latin typeface="+mn-lt"/>
                <a:ea typeface="+mn-ea"/>
                <a:cs typeface="+mn-cs"/>
              </a:rPr>
              <a:t>Bownds</a:t>
            </a:r>
            <a:r>
              <a:rPr lang="en-US" sz="1200" b="0" i="0" u="none" strike="noStrike" kern="1200" baseline="0" dirty="0" smtClean="0">
                <a:solidFill>
                  <a:schemeClr val="tx1"/>
                </a:solidFill>
                <a:latin typeface="+mn-lt"/>
                <a:ea typeface="+mn-ea"/>
                <a:cs typeface="+mn-cs"/>
              </a:rPr>
              <a:t>.]</a:t>
            </a:r>
            <a:endParaRPr lang="en-US" dirty="0" smtClean="0">
              <a:cs typeface="+mn-cs"/>
            </a:endParaRPr>
          </a:p>
          <a:p>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36</a:t>
            </a:fld>
            <a:endParaRPr lang="en-US" dirty="0"/>
          </a:p>
        </p:txBody>
      </p:sp>
    </p:spTree>
    <p:extLst>
      <p:ext uri="{BB962C8B-B14F-4D97-AF65-F5344CB8AC3E}">
        <p14:creationId xmlns:p14="http://schemas.microsoft.com/office/powerpoint/2010/main" val="262634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5</a:t>
            </a:fld>
            <a:endParaRPr lang="en-US" dirty="0"/>
          </a:p>
        </p:txBody>
      </p:sp>
    </p:spTree>
    <p:extLst>
      <p:ext uri="{BB962C8B-B14F-4D97-AF65-F5344CB8AC3E}">
        <p14:creationId xmlns:p14="http://schemas.microsoft.com/office/powerpoint/2010/main" val="21278105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34.20 Rhodopsin absorption spectrum.</a:t>
            </a:r>
            <a:r>
              <a:rPr lang="en-US" sz="1200" b="0" i="0" u="none" strike="noStrike" kern="1200" baseline="0" dirty="0" smtClean="0">
                <a:solidFill>
                  <a:schemeClr val="tx1"/>
                </a:solidFill>
                <a:latin typeface="+mn-lt"/>
                <a:ea typeface="+mn-ea"/>
                <a:cs typeface="+mn-cs"/>
              </a:rPr>
              <a:t> Almost all photons with wavelengths near 500 nm that strike a rhodopsin molecule are absorbed.</a:t>
            </a:r>
          </a:p>
        </p:txBody>
      </p:sp>
      <p:sp>
        <p:nvSpPr>
          <p:cNvPr id="4" name="Slide Number Placeholder 3"/>
          <p:cNvSpPr>
            <a:spLocks noGrp="1"/>
          </p:cNvSpPr>
          <p:nvPr>
            <p:ph type="sldNum" sz="quarter" idx="10"/>
          </p:nvPr>
        </p:nvSpPr>
        <p:spPr/>
        <p:txBody>
          <a:bodyPr/>
          <a:lstStyle/>
          <a:p>
            <a:fld id="{D40DCDAC-7B3A-7D46-A8AA-8684AD4EB5A0}" type="slidenum">
              <a:rPr lang="en-US" smtClean="0"/>
              <a:t>37</a:t>
            </a:fld>
            <a:endParaRPr lang="en-US" dirty="0"/>
          </a:p>
        </p:txBody>
      </p:sp>
    </p:spTree>
    <p:extLst>
      <p:ext uri="{BB962C8B-B14F-4D97-AF65-F5344CB8AC3E}">
        <p14:creationId xmlns:p14="http://schemas.microsoft.com/office/powerpoint/2010/main" val="28540385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34.21 Retinal–lysine linkage. </a:t>
            </a:r>
            <a:r>
              <a:rPr lang="en-US" sz="1200" b="0" i="0" u="none" strike="noStrike" kern="1200" baseline="0" dirty="0" smtClean="0">
                <a:solidFill>
                  <a:schemeClr val="tx1"/>
                </a:solidFill>
                <a:latin typeface="+mn-lt"/>
                <a:ea typeface="+mn-ea"/>
                <a:cs typeface="+mn-cs"/>
              </a:rPr>
              <a:t>Retinal is linked to lysine 296 in </a:t>
            </a:r>
            <a:r>
              <a:rPr lang="en-US" sz="1200" b="0" i="0" u="none" strike="noStrike" kern="1200" baseline="0" dirty="0" err="1" smtClean="0">
                <a:solidFill>
                  <a:schemeClr val="tx1"/>
                </a:solidFill>
                <a:latin typeface="+mn-lt"/>
                <a:ea typeface="+mn-ea"/>
                <a:cs typeface="+mn-cs"/>
              </a:rPr>
              <a:t>opsin</a:t>
            </a:r>
            <a:r>
              <a:rPr lang="en-US" sz="1200" b="0" i="0" u="none" strike="noStrike" kern="1200" baseline="0" dirty="0" smtClean="0">
                <a:solidFill>
                  <a:schemeClr val="tx1"/>
                </a:solidFill>
                <a:latin typeface="+mn-lt"/>
                <a:ea typeface="+mn-ea"/>
                <a:cs typeface="+mn-cs"/>
              </a:rPr>
              <a:t> by a Schiff-base linkage. In the resting state of rhodopsin, this Schiff base is protonated.</a:t>
            </a:r>
            <a:endParaRPr lang="en-US" dirty="0" smtClean="0"/>
          </a:p>
        </p:txBody>
      </p:sp>
      <p:sp>
        <p:nvSpPr>
          <p:cNvPr id="4" name="Slide Number Placeholder 3"/>
          <p:cNvSpPr>
            <a:spLocks noGrp="1"/>
          </p:cNvSpPr>
          <p:nvPr>
            <p:ph type="sldNum" sz="quarter" idx="10"/>
          </p:nvPr>
        </p:nvSpPr>
        <p:spPr/>
        <p:txBody>
          <a:bodyPr/>
          <a:lstStyle/>
          <a:p>
            <a:fld id="{D40DCDAC-7B3A-7D46-A8AA-8684AD4EB5A0}" type="slidenum">
              <a:rPr lang="en-US" smtClean="0"/>
              <a:t>38</a:t>
            </a:fld>
            <a:endParaRPr lang="en-US" dirty="0"/>
          </a:p>
        </p:txBody>
      </p:sp>
    </p:spTree>
    <p:extLst>
      <p:ext uri="{BB962C8B-B14F-4D97-AF65-F5344CB8AC3E}">
        <p14:creationId xmlns:p14="http://schemas.microsoft.com/office/powerpoint/2010/main" val="9930768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34.22 Atomic motion in retinal. </a:t>
            </a:r>
            <a:r>
              <a:rPr lang="en-US" sz="1200" b="0" i="0" u="none" strike="noStrike" kern="1200" baseline="0" dirty="0" smtClean="0">
                <a:solidFill>
                  <a:schemeClr val="tx1"/>
                </a:solidFill>
                <a:latin typeface="+mn-lt"/>
                <a:ea typeface="+mn-ea"/>
                <a:cs typeface="+mn-cs"/>
              </a:rPr>
              <a:t>The Schiff-base nitrogen atom moves 5 Å as a consequence of the light-induced isomerization of 11-</a:t>
            </a:r>
            <a:r>
              <a:rPr lang="en-US" sz="1200" b="0" i="1" u="none" strike="noStrike" kern="1200" baseline="0" dirty="0" smtClean="0">
                <a:solidFill>
                  <a:schemeClr val="tx1"/>
                </a:solidFill>
                <a:latin typeface="+mn-lt"/>
                <a:ea typeface="+mn-ea"/>
                <a:cs typeface="+mn-cs"/>
              </a:rPr>
              <a:t>cis</a:t>
            </a:r>
            <a:r>
              <a:rPr lang="en-US" sz="1200" b="0" i="0" u="none" strike="noStrike" kern="1200" baseline="0" dirty="0" smtClean="0">
                <a:solidFill>
                  <a:schemeClr val="tx1"/>
                </a:solidFill>
                <a:latin typeface="+mn-lt"/>
                <a:ea typeface="+mn-ea"/>
                <a:cs typeface="+mn-cs"/>
              </a:rPr>
              <a:t>-retinal to all-</a:t>
            </a:r>
            <a:r>
              <a:rPr lang="en-US" sz="1200" b="0" i="1" u="none" strike="noStrike" kern="1200" baseline="0" dirty="0" smtClean="0">
                <a:solidFill>
                  <a:schemeClr val="tx1"/>
                </a:solidFill>
                <a:latin typeface="+mn-lt"/>
                <a:ea typeface="+mn-ea"/>
                <a:cs typeface="+mn-cs"/>
              </a:rPr>
              <a:t>trans</a:t>
            </a:r>
            <a:r>
              <a:rPr lang="en-US" sz="1200" b="0" i="0" u="none" strike="noStrike" kern="1200" baseline="0" dirty="0" smtClean="0">
                <a:solidFill>
                  <a:schemeClr val="tx1"/>
                </a:solidFill>
                <a:latin typeface="+mn-lt"/>
                <a:ea typeface="+mn-ea"/>
                <a:cs typeface="+mn-cs"/>
              </a:rPr>
              <a:t>-retinal by rotation about the bond shown in red.</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40</a:t>
            </a:fld>
            <a:endParaRPr lang="en-US" dirty="0"/>
          </a:p>
        </p:txBody>
      </p:sp>
    </p:spTree>
    <p:extLst>
      <p:ext uri="{BB962C8B-B14F-4D97-AF65-F5344CB8AC3E}">
        <p14:creationId xmlns:p14="http://schemas.microsoft.com/office/powerpoint/2010/main" val="25769356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34.23 Analogous 7TM receptors. </a:t>
            </a:r>
            <a:r>
              <a:rPr lang="en-US" sz="1200" b="0" i="0" u="none" strike="noStrike" kern="1200" baseline="0" dirty="0" smtClean="0">
                <a:solidFill>
                  <a:schemeClr val="tx1"/>
                </a:solidFill>
                <a:latin typeface="+mn-lt"/>
                <a:ea typeface="+mn-ea"/>
                <a:cs typeface="+mn-cs"/>
              </a:rPr>
              <a:t>The conversion of rhodopsin into </a:t>
            </a:r>
            <a:r>
              <a:rPr lang="en-US" sz="1200" b="0" i="0" u="none" strike="noStrike" kern="1200" baseline="0" dirty="0" err="1" smtClean="0">
                <a:solidFill>
                  <a:schemeClr val="tx1"/>
                </a:solidFill>
                <a:latin typeface="+mn-lt"/>
                <a:ea typeface="+mn-ea"/>
                <a:cs typeface="+mn-cs"/>
              </a:rPr>
              <a:t>metarhodopsin</a:t>
            </a:r>
            <a:r>
              <a:rPr lang="en-US" sz="1200" b="0" i="0" u="none" strike="noStrike" kern="1200" baseline="0" dirty="0" smtClean="0">
                <a:solidFill>
                  <a:schemeClr val="tx1"/>
                </a:solidFill>
                <a:latin typeface="+mn-lt"/>
                <a:ea typeface="+mn-ea"/>
                <a:cs typeface="+mn-cs"/>
              </a:rPr>
              <a:t> II activates a signal-transduction pathway analogously to the activation induced by the binding of other 7TM receptors to appropriate ligands.</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41</a:t>
            </a:fld>
            <a:endParaRPr lang="en-US" dirty="0"/>
          </a:p>
        </p:txBody>
      </p:sp>
    </p:spTree>
    <p:extLst>
      <p:ext uri="{BB962C8B-B14F-4D97-AF65-F5344CB8AC3E}">
        <p14:creationId xmlns:p14="http://schemas.microsoft.com/office/powerpoint/2010/main" val="17696518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34.24 Visual signal transduction. </a:t>
            </a:r>
            <a:r>
              <a:rPr lang="en-US" sz="1200" b="0" i="0" u="none" strike="noStrike" kern="1200" baseline="0" dirty="0" smtClean="0">
                <a:solidFill>
                  <a:schemeClr val="tx1"/>
                </a:solidFill>
                <a:latin typeface="+mn-lt"/>
                <a:ea typeface="+mn-ea"/>
                <a:cs typeface="+mn-cs"/>
              </a:rPr>
              <a:t>The light-induced activation of rhodopsin leads to the hydrolysis of </a:t>
            </a:r>
            <a:r>
              <a:rPr lang="en-US" sz="1200" b="0" i="0" u="none" strike="noStrike" kern="1200" baseline="0" dirty="0" err="1" smtClean="0">
                <a:solidFill>
                  <a:schemeClr val="tx1"/>
                </a:solidFill>
                <a:latin typeface="+mn-lt"/>
                <a:ea typeface="+mn-ea"/>
                <a:cs typeface="+mn-cs"/>
              </a:rPr>
              <a:t>cGMP</a:t>
            </a:r>
            <a:r>
              <a:rPr lang="en-US" sz="1200" b="0" i="0" u="none" strike="noStrike" kern="1200" baseline="0" dirty="0" smtClean="0">
                <a:solidFill>
                  <a:schemeClr val="tx1"/>
                </a:solidFill>
                <a:latin typeface="+mn-lt"/>
                <a:ea typeface="+mn-ea"/>
                <a:cs typeface="+mn-cs"/>
              </a:rPr>
              <a:t>, which in turn leads to ion-channel closing and the initiation of an action potential.</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42</a:t>
            </a:fld>
            <a:endParaRPr lang="en-US" dirty="0"/>
          </a:p>
        </p:txBody>
      </p:sp>
    </p:spTree>
    <p:extLst>
      <p:ext uri="{BB962C8B-B14F-4D97-AF65-F5344CB8AC3E}">
        <p14:creationId xmlns:p14="http://schemas.microsoft.com/office/powerpoint/2010/main" val="26826864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34.25 Cone-pigment absorption spectra.</a:t>
            </a:r>
            <a:r>
              <a:rPr lang="en-US" sz="1200" b="0" i="0" u="none" strike="noStrike" kern="1200" baseline="0" dirty="0" smtClean="0">
                <a:solidFill>
                  <a:schemeClr val="tx1"/>
                </a:solidFill>
                <a:latin typeface="+mn-lt"/>
                <a:ea typeface="+mn-ea"/>
                <a:cs typeface="+mn-cs"/>
              </a:rPr>
              <a:t> The absorption spectra of the cone visual pigment responsible for color vision.</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46</a:t>
            </a:fld>
            <a:endParaRPr lang="en-US" dirty="0"/>
          </a:p>
        </p:txBody>
      </p:sp>
    </p:spTree>
    <p:extLst>
      <p:ext uri="{BB962C8B-B14F-4D97-AF65-F5344CB8AC3E}">
        <p14:creationId xmlns:p14="http://schemas.microsoft.com/office/powerpoint/2010/main" val="977218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34.26 Comparison of the amino acid sequences of the green and red photoreceptors. </a:t>
            </a:r>
            <a:r>
              <a:rPr lang="en-US" sz="1200" b="0" i="0" u="none" strike="noStrike" kern="1200" baseline="0" dirty="0" smtClean="0">
                <a:solidFill>
                  <a:schemeClr val="tx1"/>
                </a:solidFill>
                <a:latin typeface="+mn-lt"/>
                <a:ea typeface="+mn-ea"/>
                <a:cs typeface="+mn-cs"/>
              </a:rPr>
              <a:t>Open circles correspond to identical residues, whereas colored circles mark residues that are different. The differences in the three black positions are responsible for most of the difference in their absorption spectra.</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47</a:t>
            </a:fld>
            <a:endParaRPr lang="en-US" dirty="0"/>
          </a:p>
        </p:txBody>
      </p:sp>
    </p:spTree>
    <p:extLst>
      <p:ext uri="{BB962C8B-B14F-4D97-AF65-F5344CB8AC3E}">
        <p14:creationId xmlns:p14="http://schemas.microsoft.com/office/powerpoint/2010/main" val="20289388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34.27 Evolutionary relationships among visual pigments.</a:t>
            </a:r>
            <a:r>
              <a:rPr lang="en-US" sz="1200" b="0" i="0" u="none" strike="noStrike" kern="1200" baseline="0" dirty="0" smtClean="0">
                <a:solidFill>
                  <a:schemeClr val="tx1"/>
                </a:solidFill>
                <a:latin typeface="+mn-lt"/>
                <a:ea typeface="+mn-ea"/>
                <a:cs typeface="+mn-cs"/>
              </a:rPr>
              <a:t> Visual pigments have evolved by gene duplication along different branches of the animal evolutionary tree. The branch lengths of the “trees” correspond to the percentage of amino acid divergence. [Information from J. Nathans, </a:t>
            </a:r>
            <a:r>
              <a:rPr lang="en-US" sz="1200" b="0" i="1" u="none" strike="noStrike" kern="1200" baseline="0" dirty="0" smtClean="0">
                <a:solidFill>
                  <a:schemeClr val="tx1"/>
                </a:solidFill>
                <a:latin typeface="+mn-lt"/>
                <a:ea typeface="+mn-ea"/>
                <a:cs typeface="+mn-cs"/>
              </a:rPr>
              <a:t>Neuron</a:t>
            </a:r>
            <a:r>
              <a:rPr lang="en-US" sz="1200" b="0" i="0" u="none" strike="noStrike" kern="1200" baseline="0" dirty="0" smtClean="0">
                <a:solidFill>
                  <a:schemeClr val="tx1"/>
                </a:solidFill>
                <a:latin typeface="+mn-lt"/>
                <a:ea typeface="+mn-ea"/>
                <a:cs typeface="+mn-cs"/>
              </a:rPr>
              <a:t> 24:299–312, 1999; by permission of Cell Press.]</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48</a:t>
            </a:fld>
            <a:endParaRPr lang="en-US" dirty="0"/>
          </a:p>
        </p:txBody>
      </p:sp>
    </p:spTree>
    <p:extLst>
      <p:ext uri="{BB962C8B-B14F-4D97-AF65-F5344CB8AC3E}">
        <p14:creationId xmlns:p14="http://schemas.microsoft.com/office/powerpoint/2010/main" val="19299726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34.28 Recombination pathways leading to color blindness. </a:t>
            </a:r>
            <a:r>
              <a:rPr lang="en-US" sz="1200" b="0" i="0" u="none" strike="noStrike" kern="1200" baseline="0" dirty="0" smtClean="0">
                <a:solidFill>
                  <a:schemeClr val="tx1"/>
                </a:solidFill>
                <a:latin typeface="+mn-lt"/>
                <a:ea typeface="+mn-ea"/>
                <a:cs typeface="+mn-cs"/>
              </a:rPr>
              <a:t>Rearrangements in the course of DNA replication may lead to (A) the loss of visual pigment genes or (B) the formation of hybrid pigment genes that encode photoreceptors with anomalous absorption spectra. Because the amino acids most important for determining absorption spectra are in the carboxyl-terminal half of each photoreceptor protein, the part of the gene that encodes this region most strongly affects the absorption characteristics of hybrid receptors. [Information from J. Nathans, </a:t>
            </a:r>
            <a:r>
              <a:rPr lang="en-US" sz="1200" b="0" i="1" u="none" strike="noStrike" kern="1200" baseline="0" dirty="0" smtClean="0">
                <a:solidFill>
                  <a:schemeClr val="tx1"/>
                </a:solidFill>
                <a:latin typeface="+mn-lt"/>
                <a:ea typeface="+mn-ea"/>
                <a:cs typeface="+mn-cs"/>
              </a:rPr>
              <a:t>Neuron </a:t>
            </a:r>
            <a:r>
              <a:rPr lang="en-US" sz="1200" b="0" i="0" u="none" strike="noStrike" kern="1200" baseline="0" dirty="0" smtClean="0">
                <a:solidFill>
                  <a:schemeClr val="tx1"/>
                </a:solidFill>
                <a:latin typeface="+mn-lt"/>
                <a:ea typeface="+mn-ea"/>
                <a:cs typeface="+mn-cs"/>
              </a:rPr>
              <a:t>24:299–312, 1999; by permission of Cell Press.]</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50</a:t>
            </a:fld>
            <a:endParaRPr lang="en-US" dirty="0"/>
          </a:p>
        </p:txBody>
      </p:sp>
    </p:spTree>
    <p:extLst>
      <p:ext uri="{BB962C8B-B14F-4D97-AF65-F5344CB8AC3E}">
        <p14:creationId xmlns:p14="http://schemas.microsoft.com/office/powerpoint/2010/main" val="22998511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34.29 Hair cells, the sensory neurons crucial for hearing. </a:t>
            </a:r>
            <a:r>
              <a:rPr lang="en-US" sz="1200" b="0" i="0" u="none" strike="noStrike" kern="1200" baseline="0" dirty="0" smtClean="0">
                <a:solidFill>
                  <a:schemeClr val="tx1"/>
                </a:solidFill>
                <a:latin typeface="+mn-lt"/>
                <a:ea typeface="+mn-ea"/>
                <a:cs typeface="+mn-cs"/>
              </a:rPr>
              <a:t>These specialized neurons are capped with </a:t>
            </a:r>
            <a:r>
              <a:rPr lang="en-US" sz="1200" b="0" i="0" u="none" strike="noStrike" kern="1200" baseline="0" dirty="0" err="1" smtClean="0">
                <a:solidFill>
                  <a:schemeClr val="tx1"/>
                </a:solidFill>
                <a:latin typeface="+mn-lt"/>
                <a:ea typeface="+mn-ea"/>
                <a:cs typeface="+mn-cs"/>
              </a:rPr>
              <a:t>hairlike</a:t>
            </a:r>
            <a:r>
              <a:rPr lang="en-US" sz="1200" b="0" i="0" u="none" strike="noStrike" kern="1200" baseline="0" dirty="0" smtClean="0">
                <a:solidFill>
                  <a:schemeClr val="tx1"/>
                </a:solidFill>
                <a:latin typeface="+mn-lt"/>
                <a:ea typeface="+mn-ea"/>
                <a:cs typeface="+mn-cs"/>
              </a:rPr>
              <a:t> projections called </a:t>
            </a:r>
            <a:r>
              <a:rPr lang="en-US" sz="1200" b="0" i="0" u="none" strike="noStrike" kern="1200" baseline="0" dirty="0" err="1" smtClean="0">
                <a:solidFill>
                  <a:schemeClr val="tx1"/>
                </a:solidFill>
                <a:latin typeface="+mn-lt"/>
                <a:ea typeface="+mn-ea"/>
                <a:cs typeface="+mn-cs"/>
              </a:rPr>
              <a:t>stereocilia</a:t>
            </a:r>
            <a:r>
              <a:rPr lang="en-US" sz="1200" b="0" i="0" u="none" strike="noStrike" kern="1200" baseline="0" dirty="0" smtClean="0">
                <a:solidFill>
                  <a:schemeClr val="tx1"/>
                </a:solidFill>
                <a:latin typeface="+mn-lt"/>
                <a:ea typeface="+mn-ea"/>
                <a:cs typeface="+mn-cs"/>
              </a:rPr>
              <a:t> that are responsible for detecting very subtle vibrations. [Information from A. J. Hudspeth, </a:t>
            </a:r>
            <a:r>
              <a:rPr lang="en-US" sz="1200" b="0" i="1" u="none" strike="noStrike" kern="1200" baseline="0" dirty="0" smtClean="0">
                <a:solidFill>
                  <a:schemeClr val="tx1"/>
                </a:solidFill>
                <a:latin typeface="+mn-lt"/>
                <a:ea typeface="+mn-ea"/>
                <a:cs typeface="+mn-cs"/>
              </a:rPr>
              <a:t>Nature</a:t>
            </a:r>
            <a:r>
              <a:rPr lang="en-US" sz="1200" b="0" i="0" u="none" strike="noStrike" kern="1200" baseline="0" dirty="0" smtClean="0">
                <a:solidFill>
                  <a:schemeClr val="tx1"/>
                </a:solidFill>
                <a:latin typeface="+mn-lt"/>
                <a:ea typeface="+mn-ea"/>
                <a:cs typeface="+mn-cs"/>
              </a:rPr>
              <a:t> 341:397–404, 1989.]</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53</a:t>
            </a:fld>
            <a:endParaRPr lang="en-US" dirty="0"/>
          </a:p>
        </p:txBody>
      </p:sp>
    </p:spTree>
    <p:extLst>
      <p:ext uri="{BB962C8B-B14F-4D97-AF65-F5344CB8AC3E}">
        <p14:creationId xmlns:p14="http://schemas.microsoft.com/office/powerpoint/2010/main" val="1823132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34.1 Sensory connections to the brain. </a:t>
            </a:r>
            <a:r>
              <a:rPr lang="en-US" sz="1200" b="0" i="0" u="none" strike="noStrike" kern="1200" baseline="0" dirty="0" smtClean="0">
                <a:solidFill>
                  <a:schemeClr val="tx1"/>
                </a:solidFill>
                <a:latin typeface="+mn-lt"/>
                <a:ea typeface="+mn-ea"/>
                <a:cs typeface="+mn-cs"/>
              </a:rPr>
              <a:t>Sensory nerves connect sensory organs to the brain and spinal cord.</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8</a:t>
            </a:fld>
            <a:endParaRPr lang="en-US" dirty="0"/>
          </a:p>
        </p:txBody>
      </p:sp>
    </p:spTree>
    <p:extLst>
      <p:ext uri="{BB962C8B-B14F-4D97-AF65-F5344CB8AC3E}">
        <p14:creationId xmlns:p14="http://schemas.microsoft.com/office/powerpoint/2010/main" val="37489923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34.30 An electron micrograph of a hair bundle. </a:t>
            </a:r>
            <a:r>
              <a:rPr lang="en-US" sz="1200" b="0" i="0" u="none" strike="noStrike" kern="1200" baseline="0" dirty="0" smtClean="0">
                <a:solidFill>
                  <a:schemeClr val="tx1"/>
                </a:solidFill>
                <a:latin typeface="+mn-lt"/>
                <a:ea typeface="+mn-ea"/>
                <a:cs typeface="+mn-cs"/>
              </a:rPr>
              <a:t>[Courtesy of Dr. A. Jacobs and Dr. A. J. Hudspeth.]</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54</a:t>
            </a:fld>
            <a:endParaRPr lang="en-US" dirty="0"/>
          </a:p>
        </p:txBody>
      </p:sp>
    </p:spTree>
    <p:extLst>
      <p:ext uri="{BB962C8B-B14F-4D97-AF65-F5344CB8AC3E}">
        <p14:creationId xmlns:p14="http://schemas.microsoft.com/office/powerpoint/2010/main" val="17717422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34.31 Micromanipulation of a hair cell. </a:t>
            </a:r>
            <a:r>
              <a:rPr lang="en-US" sz="1200" b="0" i="0" u="none" strike="noStrike" kern="1200" baseline="0" dirty="0" smtClean="0">
                <a:solidFill>
                  <a:schemeClr val="tx1"/>
                </a:solidFill>
                <a:latin typeface="+mn-lt"/>
                <a:ea typeface="+mn-ea"/>
                <a:cs typeface="+mn-cs"/>
              </a:rPr>
              <a:t>Movement toward the tallest part of the bundle depolarizes the cell as measured by the microelectrode. Movement toward the shortest part hyperpolarizes the cell. Lateral movement has no effect. [After </a:t>
            </a:r>
            <a:r>
              <a:rPr lang="sv-SE" sz="1200" b="0" i="0" u="none" strike="noStrike" kern="1200" baseline="0" dirty="0" smtClean="0">
                <a:solidFill>
                  <a:schemeClr val="tx1"/>
                </a:solidFill>
                <a:latin typeface="+mn-lt"/>
                <a:ea typeface="+mn-ea"/>
                <a:cs typeface="+mn-cs"/>
              </a:rPr>
              <a:t>A. J. Hudspeth, </a:t>
            </a:r>
            <a:r>
              <a:rPr lang="sv-SE" sz="1200" b="0" i="1" u="none" strike="noStrike" kern="1200" baseline="0" dirty="0" smtClean="0">
                <a:solidFill>
                  <a:schemeClr val="tx1"/>
                </a:solidFill>
                <a:latin typeface="+mn-lt"/>
                <a:ea typeface="+mn-ea"/>
                <a:cs typeface="+mn-cs"/>
              </a:rPr>
              <a:t>Nature</a:t>
            </a:r>
            <a:r>
              <a:rPr lang="sv-SE" sz="1200" b="0" i="0" u="none" strike="noStrike" kern="1200" baseline="0" dirty="0" smtClean="0">
                <a:solidFill>
                  <a:schemeClr val="tx1"/>
                </a:solidFill>
                <a:latin typeface="+mn-lt"/>
                <a:ea typeface="+mn-ea"/>
                <a:cs typeface="+mn-cs"/>
              </a:rPr>
              <a:t> 341:397–404, 1989.]</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55</a:t>
            </a:fld>
            <a:endParaRPr lang="en-US" dirty="0"/>
          </a:p>
        </p:txBody>
      </p:sp>
    </p:spTree>
    <p:extLst>
      <p:ext uri="{BB962C8B-B14F-4D97-AF65-F5344CB8AC3E}">
        <p14:creationId xmlns:p14="http://schemas.microsoft.com/office/powerpoint/2010/main" val="36908338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34.32 Electron micrograph of tip links. </a:t>
            </a:r>
            <a:r>
              <a:rPr lang="en-US" sz="1200" b="0" i="0" u="none" strike="noStrike" kern="1200" baseline="0" dirty="0" smtClean="0">
                <a:solidFill>
                  <a:schemeClr val="tx1"/>
                </a:solidFill>
                <a:latin typeface="+mn-lt"/>
                <a:ea typeface="+mn-ea"/>
                <a:cs typeface="+mn-cs"/>
              </a:rPr>
              <a:t>The tip link between two hair fibers is marked by an arrow. [Courtesy of Dr. A. Jacobs and Dr. A. J. Hudspeth.]</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56</a:t>
            </a:fld>
            <a:endParaRPr lang="en-US" dirty="0"/>
          </a:p>
        </p:txBody>
      </p:sp>
    </p:spTree>
    <p:extLst>
      <p:ext uri="{BB962C8B-B14F-4D97-AF65-F5344CB8AC3E}">
        <p14:creationId xmlns:p14="http://schemas.microsoft.com/office/powerpoint/2010/main" val="28441706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FIGURE 34.33 Model for hair-cell transduction. </a:t>
            </a:r>
            <a:r>
              <a:rPr lang="en-US" sz="1200" kern="1200" dirty="0" smtClean="0">
                <a:solidFill>
                  <a:schemeClr val="tx1"/>
                </a:solidFill>
                <a:effectLst/>
                <a:latin typeface="+mn-lt"/>
                <a:ea typeface="+mn-ea"/>
                <a:cs typeface="+mn-cs"/>
              </a:rPr>
              <a:t>When the hair bundle is tipped toward the tallest part, the tip</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link pulls on an ion channel and opens it. Movement in the opposite direction relaxes the tension in the tip link, increasing the probability that any open channels will close. [Information from A. J. Hudspeth, </a:t>
            </a:r>
            <a:r>
              <a:rPr lang="en-US" sz="1200" i="1" kern="1200" dirty="0" smtClean="0">
                <a:solidFill>
                  <a:schemeClr val="tx1"/>
                </a:solidFill>
                <a:effectLst/>
                <a:latin typeface="+mn-lt"/>
                <a:ea typeface="+mn-ea"/>
                <a:cs typeface="+mn-cs"/>
              </a:rPr>
              <a:t>Nature </a:t>
            </a:r>
            <a:r>
              <a:rPr lang="en-US" sz="1200" kern="1200" dirty="0" smtClean="0">
                <a:solidFill>
                  <a:schemeClr val="tx1"/>
                </a:solidFill>
                <a:effectLst/>
                <a:latin typeface="+mn-lt"/>
                <a:ea typeface="+mn-ea"/>
                <a:cs typeface="+mn-cs"/>
              </a:rPr>
              <a:t>341:397–404, 1989 and M. </a:t>
            </a:r>
            <a:r>
              <a:rPr lang="en-US" sz="1200" kern="1200" dirty="0" err="1" smtClean="0">
                <a:solidFill>
                  <a:schemeClr val="tx1"/>
                </a:solidFill>
                <a:effectLst/>
                <a:latin typeface="+mn-lt"/>
                <a:ea typeface="+mn-ea"/>
                <a:cs typeface="+mn-cs"/>
              </a:rPr>
              <a:t>Beurg</a:t>
            </a:r>
            <a:r>
              <a:rPr lang="en-US" sz="1200" kern="1200" dirty="0" smtClean="0">
                <a:solidFill>
                  <a:schemeClr val="tx1"/>
                </a:solidFill>
                <a:effectLst/>
                <a:latin typeface="+mn-lt"/>
                <a:ea typeface="+mn-ea"/>
                <a:cs typeface="+mn-cs"/>
              </a:rPr>
              <a:t>, R. </a:t>
            </a:r>
            <a:r>
              <a:rPr lang="en-US" sz="1200" kern="1200" dirty="0" err="1" smtClean="0">
                <a:solidFill>
                  <a:schemeClr val="tx1"/>
                </a:solidFill>
                <a:effectLst/>
                <a:latin typeface="+mn-lt"/>
                <a:ea typeface="+mn-ea"/>
                <a:cs typeface="+mn-cs"/>
              </a:rPr>
              <a:t>Fettiplace</a:t>
            </a:r>
            <a:r>
              <a:rPr lang="en-US" sz="1200" kern="1200" dirty="0" smtClean="0">
                <a:solidFill>
                  <a:schemeClr val="tx1"/>
                </a:solidFill>
                <a:effectLst/>
                <a:latin typeface="+mn-lt"/>
                <a:ea typeface="+mn-ea"/>
                <a:cs typeface="+mn-cs"/>
              </a:rPr>
              <a:t>, J. H. Nam, and A. J. Ricci, </a:t>
            </a:r>
            <a:r>
              <a:rPr lang="en-US" sz="1200" i="1" kern="1200" dirty="0" smtClean="0">
                <a:solidFill>
                  <a:schemeClr val="tx1"/>
                </a:solidFill>
                <a:effectLst/>
                <a:latin typeface="+mn-lt"/>
                <a:ea typeface="+mn-ea"/>
                <a:cs typeface="+mn-cs"/>
              </a:rPr>
              <a:t>Nature Neuroscience </a:t>
            </a:r>
            <a:r>
              <a:rPr lang="en-US" sz="1200" kern="1200" dirty="0" smtClean="0">
                <a:solidFill>
                  <a:schemeClr val="tx1"/>
                </a:solidFill>
                <a:effectLst/>
                <a:latin typeface="+mn-lt"/>
                <a:ea typeface="+mn-ea"/>
                <a:cs typeface="+mn-cs"/>
              </a:rPr>
              <a:t>12:553–558. 2009.] </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57</a:t>
            </a:fld>
            <a:endParaRPr lang="en-US" dirty="0"/>
          </a:p>
        </p:txBody>
      </p:sp>
    </p:spTree>
    <p:extLst>
      <p:ext uri="{BB962C8B-B14F-4D97-AF65-F5344CB8AC3E}">
        <p14:creationId xmlns:p14="http://schemas.microsoft.com/office/powerpoint/2010/main" val="16638377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34.34 </a:t>
            </a:r>
            <a:r>
              <a:rPr lang="en-US" sz="1200" b="1" i="0" u="none" strike="noStrike" kern="1200" baseline="0" dirty="0" err="1" smtClean="0">
                <a:solidFill>
                  <a:schemeClr val="tx1"/>
                </a:solidFill>
                <a:latin typeface="+mn-lt"/>
                <a:ea typeface="+mn-ea"/>
                <a:cs typeface="+mn-cs"/>
              </a:rPr>
              <a:t>Ankyrin</a:t>
            </a:r>
            <a:r>
              <a:rPr lang="en-US" sz="1200" b="1" i="0" u="none" strike="noStrike" kern="1200" baseline="0" dirty="0" smtClean="0">
                <a:solidFill>
                  <a:schemeClr val="tx1"/>
                </a:solidFill>
                <a:latin typeface="+mn-lt"/>
                <a:ea typeface="+mn-ea"/>
                <a:cs typeface="+mn-cs"/>
              </a:rPr>
              <a:t> repeat structure. </a:t>
            </a:r>
            <a:r>
              <a:rPr lang="en-US" sz="1200" b="0" i="0" u="none" strike="noStrike" kern="1200" baseline="0" dirty="0" smtClean="0">
                <a:solidFill>
                  <a:schemeClr val="tx1"/>
                </a:solidFill>
                <a:latin typeface="+mn-lt"/>
                <a:ea typeface="+mn-ea"/>
                <a:cs typeface="+mn-cs"/>
              </a:rPr>
              <a:t>One </a:t>
            </a:r>
            <a:r>
              <a:rPr lang="en-US" sz="1200" b="0" i="0" u="none" strike="noStrike" kern="1200" baseline="0" dirty="0" err="1" smtClean="0">
                <a:solidFill>
                  <a:schemeClr val="tx1"/>
                </a:solidFill>
                <a:latin typeface="+mn-lt"/>
                <a:ea typeface="+mn-ea"/>
                <a:cs typeface="+mn-cs"/>
              </a:rPr>
              <a:t>ankyrin</a:t>
            </a:r>
            <a:r>
              <a:rPr lang="en-US" sz="1200" b="0" i="0" u="none" strike="noStrike" kern="1200" baseline="0" dirty="0" smtClean="0">
                <a:solidFill>
                  <a:schemeClr val="tx1"/>
                </a:solidFill>
                <a:latin typeface="+mn-lt"/>
                <a:ea typeface="+mn-ea"/>
                <a:cs typeface="+mn-cs"/>
              </a:rPr>
              <a:t> domain is shown in red in this series of four </a:t>
            </a:r>
            <a:r>
              <a:rPr lang="en-US" sz="1200" b="0" i="0" u="none" strike="noStrike" kern="1200" baseline="0" dirty="0" err="1" smtClean="0">
                <a:solidFill>
                  <a:schemeClr val="tx1"/>
                </a:solidFill>
                <a:latin typeface="+mn-lt"/>
                <a:ea typeface="+mn-ea"/>
                <a:cs typeface="+mn-cs"/>
              </a:rPr>
              <a:t>ankyrin</a:t>
            </a:r>
            <a:r>
              <a:rPr lang="en-US" sz="1200" b="0" i="0" u="none" strike="noStrike" kern="1200" baseline="0" dirty="0" smtClean="0">
                <a:solidFill>
                  <a:schemeClr val="tx1"/>
                </a:solidFill>
                <a:latin typeface="+mn-lt"/>
                <a:ea typeface="+mn-ea"/>
                <a:cs typeface="+mn-cs"/>
              </a:rPr>
              <a:t> repeats. </a:t>
            </a:r>
            <a:r>
              <a:rPr lang="en-US" sz="1200" b="0" i="1" u="none" strike="noStrike" kern="1200" baseline="0" dirty="0" smtClean="0">
                <a:solidFill>
                  <a:schemeClr val="tx1"/>
                </a:solidFill>
                <a:latin typeface="+mn-lt"/>
                <a:ea typeface="+mn-ea"/>
                <a:cs typeface="+mn-cs"/>
              </a:rPr>
              <a:t>Notice</a:t>
            </a:r>
            <a:r>
              <a:rPr lang="en-US" sz="1200" b="0" i="0" u="none" strike="noStrike" kern="1200" baseline="0" dirty="0" smtClean="0">
                <a:solidFill>
                  <a:schemeClr val="tx1"/>
                </a:solidFill>
                <a:latin typeface="+mn-lt"/>
                <a:ea typeface="+mn-ea"/>
                <a:cs typeface="+mn-cs"/>
              </a:rPr>
              <a:t> the hairpin loop followed by a helix-turn-helix motif in the red-colored </a:t>
            </a:r>
            <a:r>
              <a:rPr lang="en-US" sz="1200" b="0" i="0" u="none" strike="noStrike" kern="1200" baseline="0" dirty="0" err="1" smtClean="0">
                <a:solidFill>
                  <a:schemeClr val="tx1"/>
                </a:solidFill>
                <a:latin typeface="+mn-lt"/>
                <a:ea typeface="+mn-ea"/>
                <a:cs typeface="+mn-cs"/>
              </a:rPr>
              <a:t>ankyrin</a:t>
            </a:r>
            <a:r>
              <a:rPr lang="en-US" sz="1200" b="0" i="0" u="none" strike="noStrike" kern="1200" baseline="0" dirty="0" smtClean="0">
                <a:solidFill>
                  <a:schemeClr val="tx1"/>
                </a:solidFill>
                <a:latin typeface="+mn-lt"/>
                <a:ea typeface="+mn-ea"/>
                <a:cs typeface="+mn-cs"/>
              </a:rPr>
              <a:t> unit. </a:t>
            </a:r>
            <a:r>
              <a:rPr lang="en-US" sz="1200" b="0" i="0" u="none" strike="noStrike" kern="1200" baseline="0" dirty="0" err="1" smtClean="0">
                <a:solidFill>
                  <a:schemeClr val="tx1"/>
                </a:solidFill>
                <a:latin typeface="+mn-lt"/>
                <a:ea typeface="+mn-ea"/>
                <a:cs typeface="+mn-cs"/>
              </a:rPr>
              <a:t>Ankyrin</a:t>
            </a:r>
            <a:r>
              <a:rPr lang="en-US" sz="1200" b="0" i="0" u="none" strike="noStrike" kern="1200" baseline="0" dirty="0" smtClean="0">
                <a:solidFill>
                  <a:schemeClr val="tx1"/>
                </a:solidFill>
                <a:latin typeface="+mn-lt"/>
                <a:ea typeface="+mn-ea"/>
                <a:cs typeface="+mn-cs"/>
              </a:rPr>
              <a:t> domains interact with other proteins, primarily through their loops. [Drawn from 1AWC.pdb.]</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59</a:t>
            </a:fld>
            <a:endParaRPr lang="en-US" dirty="0"/>
          </a:p>
        </p:txBody>
      </p:sp>
    </p:spTree>
    <p:extLst>
      <p:ext uri="{BB962C8B-B14F-4D97-AF65-F5344CB8AC3E}">
        <p14:creationId xmlns:p14="http://schemas.microsoft.com/office/powerpoint/2010/main" val="18197376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34.35 The membrane topology deduced for VR1, the capsaicin receptor. </a:t>
            </a:r>
            <a:r>
              <a:rPr lang="en-US" sz="1200" b="0" i="0" u="none" strike="noStrike" kern="1200" baseline="0" dirty="0" smtClean="0">
                <a:solidFill>
                  <a:schemeClr val="tx1"/>
                </a:solidFill>
                <a:latin typeface="+mn-lt"/>
                <a:ea typeface="+mn-ea"/>
                <a:cs typeface="+mn-cs"/>
              </a:rPr>
              <a:t>The proposed site of the membrane pore is indicated in red, and the three </a:t>
            </a:r>
            <a:r>
              <a:rPr lang="en-US" sz="1200" b="0" i="0" u="none" strike="noStrike" kern="1200" baseline="0" dirty="0" err="1" smtClean="0">
                <a:solidFill>
                  <a:schemeClr val="tx1"/>
                </a:solidFill>
                <a:latin typeface="+mn-lt"/>
                <a:ea typeface="+mn-ea"/>
                <a:cs typeface="+mn-cs"/>
              </a:rPr>
              <a:t>ankyrin</a:t>
            </a:r>
            <a:r>
              <a:rPr lang="en-US" sz="1200" b="0" i="0" u="none" strike="noStrike" kern="1200" baseline="0" dirty="0" smtClean="0">
                <a:solidFill>
                  <a:schemeClr val="tx1"/>
                </a:solidFill>
                <a:latin typeface="+mn-lt"/>
                <a:ea typeface="+mn-ea"/>
                <a:cs typeface="+mn-cs"/>
              </a:rPr>
              <a:t> (A) repeats are shown in orange. The active receptor comprises four of these subunits. [Information from M. J. </a:t>
            </a:r>
            <a:r>
              <a:rPr lang="en-US" sz="1200" b="0" i="0" u="none" strike="noStrike" kern="1200" baseline="0" dirty="0" err="1" smtClean="0">
                <a:solidFill>
                  <a:schemeClr val="tx1"/>
                </a:solidFill>
                <a:latin typeface="+mn-lt"/>
                <a:ea typeface="+mn-ea"/>
                <a:cs typeface="+mn-cs"/>
              </a:rPr>
              <a:t>Caterina</a:t>
            </a:r>
            <a:r>
              <a:rPr lang="en-US" sz="1200" b="0" i="0" u="none" strike="noStrike" kern="1200" baseline="0" dirty="0" smtClean="0">
                <a:solidFill>
                  <a:schemeClr val="tx1"/>
                </a:solidFill>
                <a:latin typeface="+mn-lt"/>
                <a:ea typeface="+mn-ea"/>
                <a:cs typeface="+mn-cs"/>
              </a:rPr>
              <a:t> et al., </a:t>
            </a:r>
            <a:r>
              <a:rPr lang="en-US" sz="1200" b="0" i="1" u="none" strike="noStrike" kern="1200" baseline="0" dirty="0" smtClean="0">
                <a:solidFill>
                  <a:schemeClr val="tx1"/>
                </a:solidFill>
                <a:latin typeface="+mn-lt"/>
                <a:ea typeface="+mn-ea"/>
                <a:cs typeface="+mn-cs"/>
              </a:rPr>
              <a:t>Nature </a:t>
            </a:r>
            <a:r>
              <a:rPr lang="en-US" sz="1200" b="0" i="0" u="none" strike="noStrike" kern="1200" baseline="0" dirty="0" smtClean="0">
                <a:solidFill>
                  <a:schemeClr val="tx1"/>
                </a:solidFill>
                <a:latin typeface="+mn-lt"/>
                <a:ea typeface="+mn-ea"/>
                <a:cs typeface="+mn-cs"/>
              </a:rPr>
              <a:t>389:816–824, 1997.]</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61</a:t>
            </a:fld>
            <a:endParaRPr lang="en-US" dirty="0"/>
          </a:p>
        </p:txBody>
      </p:sp>
    </p:spTree>
    <p:extLst>
      <p:ext uri="{BB962C8B-B14F-4D97-AF65-F5344CB8AC3E}">
        <p14:creationId xmlns:p14="http://schemas.microsoft.com/office/powerpoint/2010/main" val="10065758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34.36 Response of the capsaicin receptor to pH and temperature. </a:t>
            </a:r>
            <a:r>
              <a:rPr lang="en-US" sz="1200" b="0" i="0" u="none" strike="noStrike" kern="1200" baseline="0" dirty="0" smtClean="0">
                <a:solidFill>
                  <a:schemeClr val="tx1"/>
                </a:solidFill>
                <a:latin typeface="+mn-lt"/>
                <a:ea typeface="+mn-ea"/>
                <a:cs typeface="+mn-cs"/>
              </a:rPr>
              <a:t>The ability of this receptor to respond to acid and to increased temperature helps detect potentially noxious situations. [Data from M. </a:t>
            </a:r>
            <a:r>
              <a:rPr lang="en-US" sz="1200" b="0" i="0" u="none" strike="noStrike" kern="1200" baseline="0" dirty="0" err="1" smtClean="0">
                <a:solidFill>
                  <a:schemeClr val="tx1"/>
                </a:solidFill>
                <a:latin typeface="+mn-lt"/>
                <a:ea typeface="+mn-ea"/>
                <a:cs typeface="+mn-cs"/>
              </a:rPr>
              <a:t>Tominaga</a:t>
            </a:r>
            <a:r>
              <a:rPr lang="en-US" sz="1200" b="0" i="0" u="none" strike="noStrike" kern="1200" baseline="0" dirty="0" smtClean="0">
                <a:solidFill>
                  <a:schemeClr val="tx1"/>
                </a:solidFill>
                <a:latin typeface="+mn-lt"/>
                <a:ea typeface="+mn-ea"/>
                <a:cs typeface="+mn-cs"/>
              </a:rPr>
              <a:t> et al., </a:t>
            </a:r>
            <a:r>
              <a:rPr lang="en-US" sz="1200" b="0" i="1" u="none" strike="noStrike" kern="1200" baseline="0" dirty="0" smtClean="0">
                <a:solidFill>
                  <a:schemeClr val="tx1"/>
                </a:solidFill>
                <a:latin typeface="+mn-lt"/>
                <a:ea typeface="+mn-ea"/>
                <a:cs typeface="+mn-cs"/>
              </a:rPr>
              <a:t>Neuron </a:t>
            </a:r>
            <a:r>
              <a:rPr lang="en-US" sz="1200" b="0" i="0" u="none" strike="noStrike" kern="1200" baseline="0" dirty="0" smtClean="0">
                <a:solidFill>
                  <a:schemeClr val="tx1"/>
                </a:solidFill>
                <a:latin typeface="+mn-lt"/>
                <a:ea typeface="+mn-ea"/>
                <a:cs typeface="+mn-cs"/>
              </a:rPr>
              <a:t>21:531–543, 1998.]</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62</a:t>
            </a:fld>
            <a:endParaRPr lang="en-US" dirty="0"/>
          </a:p>
        </p:txBody>
      </p:sp>
    </p:spTree>
    <p:extLst>
      <p:ext uri="{BB962C8B-B14F-4D97-AF65-F5344CB8AC3E}">
        <p14:creationId xmlns:p14="http://schemas.microsoft.com/office/powerpoint/2010/main" val="836426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9</a:t>
            </a:fld>
            <a:endParaRPr lang="en-US" dirty="0"/>
          </a:p>
        </p:txBody>
      </p:sp>
    </p:spTree>
    <p:extLst>
      <p:ext uri="{BB962C8B-B14F-4D97-AF65-F5344CB8AC3E}">
        <p14:creationId xmlns:p14="http://schemas.microsoft.com/office/powerpoint/2010/main" val="487923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34.2 The main nasal epithelium. </a:t>
            </a:r>
            <a:r>
              <a:rPr lang="en-US" sz="1200" b="0" i="0" u="none" strike="noStrike" kern="1200" baseline="0" dirty="0" smtClean="0">
                <a:solidFill>
                  <a:schemeClr val="tx1"/>
                </a:solidFill>
                <a:latin typeface="+mn-lt"/>
                <a:ea typeface="+mn-ea"/>
                <a:cs typeface="+mn-cs"/>
              </a:rPr>
              <a:t>This region of the nose, which lies at the top of the nasal cavity, contains approximately 1 million sensory neurons. Nerve impulses generated by odorant molecules binding to receptors on the cilia travel from the sensory neurons to the olfactory bulb.</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10</a:t>
            </a:fld>
            <a:endParaRPr lang="en-US" dirty="0"/>
          </a:p>
        </p:txBody>
      </p:sp>
    </p:spTree>
    <p:extLst>
      <p:ext uri="{BB962C8B-B14F-4D97-AF65-F5344CB8AC3E}">
        <p14:creationId xmlns:p14="http://schemas.microsoft.com/office/powerpoint/2010/main" val="1668317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34.3 Evolution of odorant receptors. </a:t>
            </a:r>
            <a:r>
              <a:rPr lang="en-US" sz="1200" b="0" i="0" u="none" strike="noStrike" kern="1200" baseline="0" dirty="0" smtClean="0">
                <a:solidFill>
                  <a:schemeClr val="tx1"/>
                </a:solidFill>
                <a:latin typeface="+mn-lt"/>
                <a:ea typeface="+mn-ea"/>
                <a:cs typeface="+mn-cs"/>
              </a:rPr>
              <a:t>Odorant receptors appear to have lost function through conversion into </a:t>
            </a:r>
            <a:r>
              <a:rPr lang="en-US" sz="1200" b="0" i="0" u="none" strike="noStrike" kern="1200" baseline="0" dirty="0" err="1" smtClean="0">
                <a:solidFill>
                  <a:schemeClr val="tx1"/>
                </a:solidFill>
                <a:latin typeface="+mn-lt"/>
                <a:ea typeface="+mn-ea"/>
                <a:cs typeface="+mn-cs"/>
              </a:rPr>
              <a:t>pseudogenes</a:t>
            </a:r>
            <a:r>
              <a:rPr lang="en-US" sz="1200" b="0" i="0" u="none" strike="noStrike" kern="1200" baseline="0" dirty="0" smtClean="0">
                <a:solidFill>
                  <a:schemeClr val="tx1"/>
                </a:solidFill>
                <a:latin typeface="+mn-lt"/>
                <a:ea typeface="+mn-ea"/>
                <a:cs typeface="+mn-cs"/>
              </a:rPr>
              <a:t> in the course of primate evolution. The percentage of OR genes that appear to be functional for each species is given in parentheses.</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11</a:t>
            </a:fld>
            <a:endParaRPr lang="en-US" dirty="0"/>
          </a:p>
        </p:txBody>
      </p:sp>
    </p:spTree>
    <p:extLst>
      <p:ext uri="{BB962C8B-B14F-4D97-AF65-F5344CB8AC3E}">
        <p14:creationId xmlns:p14="http://schemas.microsoft.com/office/powerpoint/2010/main" val="3455840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34.4 Conserved and variant regions in odorant receptors. </a:t>
            </a:r>
            <a:r>
              <a:rPr lang="en-US" sz="1200" b="0" i="0" u="none" strike="noStrike" kern="1200" baseline="0" dirty="0" smtClean="0">
                <a:solidFill>
                  <a:schemeClr val="tx1"/>
                </a:solidFill>
                <a:latin typeface="+mn-lt"/>
                <a:ea typeface="+mn-ea"/>
                <a:cs typeface="+mn-cs"/>
              </a:rPr>
              <a:t> Odorant receptors are members of the 7TM-receptor family. The green cylinders represent the seven presumed </a:t>
            </a:r>
            <a:r>
              <a:rPr lang="en-US" sz="1200" b="0" i="0" u="none" strike="noStrike" kern="1200" baseline="0" dirty="0" err="1" smtClean="0">
                <a:solidFill>
                  <a:schemeClr val="tx1"/>
                </a:solidFill>
                <a:latin typeface="+mn-lt"/>
                <a:ea typeface="+mn-ea"/>
                <a:cs typeface="+mn-cs"/>
              </a:rPr>
              <a:t>transmembrane</a:t>
            </a:r>
            <a:r>
              <a:rPr lang="en-US" sz="1200" b="0" i="0" u="none" strike="noStrike" kern="1200" baseline="0" dirty="0" smtClean="0">
                <a:solidFill>
                  <a:schemeClr val="tx1"/>
                </a:solidFill>
                <a:latin typeface="+mn-lt"/>
                <a:ea typeface="+mn-ea"/>
                <a:cs typeface="+mn-cs"/>
              </a:rPr>
              <a:t> helices. Strongly conserved residues characteristic of this protein family are shown in blue, whereas highly variable residues are shown in red.</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12</a:t>
            </a:fld>
            <a:endParaRPr lang="en-US" dirty="0"/>
          </a:p>
        </p:txBody>
      </p:sp>
    </p:spTree>
    <p:extLst>
      <p:ext uri="{BB962C8B-B14F-4D97-AF65-F5344CB8AC3E}">
        <p14:creationId xmlns:p14="http://schemas.microsoft.com/office/powerpoint/2010/main" val="29120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34.5 The olfactory signal-transduction cascade. </a:t>
            </a:r>
            <a:r>
              <a:rPr lang="en-US" sz="1200" b="0" i="0" u="none" strike="noStrike" kern="1200" baseline="0" dirty="0" smtClean="0">
                <a:solidFill>
                  <a:schemeClr val="tx1"/>
                </a:solidFill>
                <a:latin typeface="+mn-lt"/>
                <a:ea typeface="+mn-ea"/>
                <a:cs typeface="+mn-cs"/>
              </a:rPr>
              <a:t>The binding of odorant to the olfactory receptor activates a signaling pathway similar to those initiated in response to the binding of some hormones to their receptors. The final result is the opening of </a:t>
            </a:r>
            <a:r>
              <a:rPr lang="en-US" sz="1200" b="0" i="0" u="none" strike="noStrike" kern="1200" baseline="0" dirty="0" err="1" smtClean="0">
                <a:solidFill>
                  <a:schemeClr val="tx1"/>
                </a:solidFill>
                <a:latin typeface="+mn-lt"/>
                <a:ea typeface="+mn-ea"/>
                <a:cs typeface="+mn-cs"/>
              </a:rPr>
              <a:t>cAMP</a:t>
            </a:r>
            <a:r>
              <a:rPr lang="en-US" sz="1200" b="0" i="0" u="none" strike="noStrike" kern="1200" baseline="0" dirty="0" smtClean="0">
                <a:solidFill>
                  <a:schemeClr val="tx1"/>
                </a:solidFill>
                <a:latin typeface="+mn-lt"/>
                <a:ea typeface="+mn-ea"/>
                <a:cs typeface="+mn-cs"/>
              </a:rPr>
              <a:t>-gated ion channels and the initiation of an action potential.</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13</a:t>
            </a:fld>
            <a:endParaRPr lang="en-US" dirty="0"/>
          </a:p>
        </p:txBody>
      </p:sp>
    </p:spTree>
    <p:extLst>
      <p:ext uri="{BB962C8B-B14F-4D97-AF65-F5344CB8AC3E}">
        <p14:creationId xmlns:p14="http://schemas.microsoft.com/office/powerpoint/2010/main" val="2260212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745F91-5FA9-F04A-B756-81A3260582FA}" type="datetimeFigureOut">
              <a:rPr lang="en-US" smtClean="0"/>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4285630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745F91-5FA9-F04A-B756-81A3260582FA}" type="datetimeFigureOut">
              <a:rPr lang="en-US" smtClean="0"/>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2760476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745F91-5FA9-F04A-B756-81A3260582FA}" type="datetimeFigureOut">
              <a:rPr lang="en-US" smtClean="0"/>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1862371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745F91-5FA9-F04A-B756-81A3260582FA}" type="datetimeFigureOut">
              <a:rPr lang="en-US" smtClean="0"/>
              <a:t>5/1/2019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D6D48D7-CD68-2043-B24D-37312725BBD0}" type="slidenum">
              <a:rPr lang="en-US" smtClean="0"/>
              <a:t>‹#›</a:t>
            </a:fld>
            <a:endParaRPr lang="en-US" dirty="0"/>
          </a:p>
        </p:txBody>
      </p:sp>
      <p:sp>
        <p:nvSpPr>
          <p:cNvPr id="7" name="Picture Placeholder 6"/>
          <p:cNvSpPr>
            <a:spLocks noGrp="1"/>
          </p:cNvSpPr>
          <p:nvPr>
            <p:ph type="pic" sz="quarter" idx="13"/>
          </p:nvPr>
        </p:nvSpPr>
        <p:spPr>
          <a:xfrm>
            <a:off x="739775" y="2433638"/>
            <a:ext cx="3643313" cy="2057400"/>
          </a:xfrm>
        </p:spPr>
        <p:txBody>
          <a:bodyPr/>
          <a:lstStyle/>
          <a:p>
            <a:endParaRPr lang="en-US"/>
          </a:p>
        </p:txBody>
      </p:sp>
      <p:sp>
        <p:nvSpPr>
          <p:cNvPr id="9" name="Picture Placeholder 8"/>
          <p:cNvSpPr>
            <a:spLocks noGrp="1"/>
          </p:cNvSpPr>
          <p:nvPr>
            <p:ph type="pic" sz="quarter" idx="14"/>
          </p:nvPr>
        </p:nvSpPr>
        <p:spPr>
          <a:xfrm>
            <a:off x="4813300" y="2433638"/>
            <a:ext cx="3644900" cy="2165350"/>
          </a:xfrm>
        </p:spPr>
        <p:txBody>
          <a:bodyPr/>
          <a:lstStyle/>
          <a:p>
            <a:endParaRPr lang="en-US"/>
          </a:p>
        </p:txBody>
      </p:sp>
    </p:spTree>
    <p:extLst>
      <p:ext uri="{BB962C8B-B14F-4D97-AF65-F5344CB8AC3E}">
        <p14:creationId xmlns:p14="http://schemas.microsoft.com/office/powerpoint/2010/main" val="19465965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igur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1855694"/>
          </a:xfrm>
        </p:spPr>
        <p:txBody>
          <a:bodyPr/>
          <a:lstStyle>
            <a:lvl1pPr>
              <a:defRPr sz="2600">
                <a:latin typeface="Arial" panose="020B0604020202020204" pitchFamily="34" charset="0"/>
                <a:cs typeface="Arial" panose="020B0604020202020204" pitchFamily="34" charset="0"/>
              </a:defRPr>
            </a:lvl1pPr>
            <a:lvl2pPr marL="914400" indent="-457200">
              <a:buFont typeface="Arial" panose="020B0604020202020204" pitchFamily="34" charset="0"/>
              <a:buChar char="–"/>
              <a:defRPr sz="24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D745F91-5FA9-F04A-B756-81A3260582FA}" type="datetimeFigureOut">
              <a:rPr lang="en-US" smtClean="0"/>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
        <p:nvSpPr>
          <p:cNvPr id="8" name="Picture Placeholder 7"/>
          <p:cNvSpPr>
            <a:spLocks noGrp="1"/>
          </p:cNvSpPr>
          <p:nvPr>
            <p:ph type="pic" sz="quarter" idx="13"/>
          </p:nvPr>
        </p:nvSpPr>
        <p:spPr>
          <a:xfrm>
            <a:off x="457200" y="3590925"/>
            <a:ext cx="3697288" cy="806450"/>
          </a:xfrm>
        </p:spPr>
        <p:txBody>
          <a:bodyPr/>
          <a:lstStyle/>
          <a:p>
            <a:endParaRPr lang="en-US"/>
          </a:p>
        </p:txBody>
      </p:sp>
      <p:sp>
        <p:nvSpPr>
          <p:cNvPr id="10" name="Picture Placeholder 9"/>
          <p:cNvSpPr>
            <a:spLocks noGrp="1"/>
          </p:cNvSpPr>
          <p:nvPr>
            <p:ph type="pic" sz="quarter" idx="14"/>
          </p:nvPr>
        </p:nvSpPr>
        <p:spPr>
          <a:xfrm>
            <a:off x="4505325" y="3590925"/>
            <a:ext cx="4087813" cy="806450"/>
          </a:xfrm>
        </p:spPr>
        <p:txBody>
          <a:bodyPr/>
          <a:lstStyle/>
          <a:p>
            <a:endParaRPr lang="en-US"/>
          </a:p>
        </p:txBody>
      </p:sp>
      <p:sp>
        <p:nvSpPr>
          <p:cNvPr id="12" name="Table Placeholder 11"/>
          <p:cNvSpPr>
            <a:spLocks noGrp="1"/>
          </p:cNvSpPr>
          <p:nvPr>
            <p:ph type="tbl" sz="quarter" idx="15"/>
          </p:nvPr>
        </p:nvSpPr>
        <p:spPr>
          <a:xfrm>
            <a:off x="2138363" y="4572281"/>
            <a:ext cx="3979862" cy="739775"/>
          </a:xfrm>
        </p:spPr>
        <p:txBody>
          <a:bodyPr/>
          <a:lstStyle/>
          <a:p>
            <a:endParaRPr lang="en-US"/>
          </a:p>
        </p:txBody>
      </p:sp>
      <p:sp>
        <p:nvSpPr>
          <p:cNvPr id="14" name="Content Placeholder 13"/>
          <p:cNvSpPr>
            <a:spLocks noGrp="1"/>
          </p:cNvSpPr>
          <p:nvPr>
            <p:ph sz="quarter" idx="16"/>
          </p:nvPr>
        </p:nvSpPr>
        <p:spPr>
          <a:xfrm>
            <a:off x="457200" y="5473700"/>
            <a:ext cx="8229600" cy="698500"/>
          </a:xfrm>
        </p:spPr>
        <p:txBody>
          <a:bodyPr>
            <a:noAutofit/>
          </a:bodyPr>
          <a:lstStyle>
            <a:lvl1pPr algn="l" defTabSz="457200" rtl="0" eaLnBrk="1" latinLnBrk="0" hangingPunct="1">
              <a:spcBef>
                <a:spcPct val="20000"/>
              </a:spcBef>
              <a:defRPr lang="en-US" sz="2600" kern="1200" dirty="0" smtClean="0">
                <a:solidFill>
                  <a:schemeClr val="tx1"/>
                </a:solidFill>
                <a:latin typeface="Arial" panose="020B0604020202020204" pitchFamily="34" charset="0"/>
                <a:ea typeface="+mn-ea"/>
                <a:cs typeface="Arial" panose="020B0604020202020204" pitchFamily="34" charset="0"/>
              </a:defRPr>
            </a:lvl1pPr>
            <a:lvl2pPr marL="914400" indent="-457200" algn="l" defTabSz="457200" rtl="0" eaLnBrk="1" latinLnBrk="0" hangingPunct="1">
              <a:spcBef>
                <a:spcPct val="20000"/>
              </a:spcBef>
              <a:buFont typeface="Arial" panose="020B0604020202020204" pitchFamily="34" charset="0"/>
              <a:buChar char="–"/>
              <a:defRPr lang="en-US" sz="2400" kern="1200" dirty="0" smtClean="0">
                <a:solidFill>
                  <a:schemeClr val="tx1"/>
                </a:solidFill>
                <a:latin typeface="Arial" panose="020B0604020202020204" pitchFamily="34" charset="0"/>
                <a:ea typeface="+mn-ea"/>
                <a:cs typeface="Arial" panose="020B0604020202020204" pitchFamily="34" charset="0"/>
              </a:defRPr>
            </a:lvl2pPr>
            <a:lvl3pPr algn="l" defTabSz="457200" rtl="0" eaLnBrk="1" latinLnBrk="0" hangingPunct="1">
              <a:spcBef>
                <a:spcPct val="20000"/>
              </a:spcBef>
              <a:defRPr lang="en-US" sz="2600" kern="1200" dirty="0" smtClean="0">
                <a:solidFill>
                  <a:schemeClr val="tx1"/>
                </a:solidFill>
                <a:latin typeface="Arial" panose="020B0604020202020204" pitchFamily="34" charset="0"/>
                <a:ea typeface="+mn-ea"/>
                <a:cs typeface="Arial" panose="020B0604020202020204" pitchFamily="34" charset="0"/>
              </a:defRPr>
            </a:lvl3pPr>
            <a:lvl4pPr algn="l" defTabSz="457200" rtl="0" eaLnBrk="1" latinLnBrk="0" hangingPunct="1">
              <a:spcBef>
                <a:spcPct val="20000"/>
              </a:spcBef>
              <a:defRPr lang="en-US" sz="2600" kern="1200" dirty="0" smtClean="0">
                <a:solidFill>
                  <a:schemeClr val="tx1"/>
                </a:solidFill>
                <a:latin typeface="Arial" panose="020B0604020202020204" pitchFamily="34" charset="0"/>
                <a:ea typeface="+mn-ea"/>
                <a:cs typeface="Arial" panose="020B0604020202020204" pitchFamily="34" charset="0"/>
              </a:defRPr>
            </a:lvl4pPr>
            <a:lvl5pPr algn="l" defTabSz="457200" rtl="0" eaLnBrk="1" latinLnBrk="0" hangingPunct="1">
              <a:spcBef>
                <a:spcPct val="20000"/>
              </a:spcBef>
              <a:defRPr lang="en-US" sz="2600" kern="1200" dirty="0">
                <a:solidFill>
                  <a:schemeClr val="tx1"/>
                </a:solidFill>
                <a:latin typeface="Arial" panose="020B0604020202020204" pitchFamily="34" charset="0"/>
                <a:ea typeface="+mn-ea"/>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8"/>
          <p:cNvSpPr>
            <a:spLocks noGrp="1"/>
          </p:cNvSpPr>
          <p:nvPr>
            <p:ph sz="quarter" idx="17"/>
          </p:nvPr>
        </p:nvSpPr>
        <p:spPr>
          <a:xfrm>
            <a:off x="457200" y="6172200"/>
            <a:ext cx="8229600" cy="549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92633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5/1/2019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0954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5/1/2019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09023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5/1/2019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2346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E09FEF9-3406-4271-AAB7-D47868E931E6}" type="datetimeFigureOut">
              <a:rPr lang="en-US" smtClean="0">
                <a:solidFill>
                  <a:prstClr val="black">
                    <a:tint val="75000"/>
                  </a:prstClr>
                </a:solidFill>
              </a:rPr>
              <a:pPr/>
              <a:t>5/1/2019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37824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E09FEF9-3406-4271-AAB7-D47868E931E6}" type="datetimeFigureOut">
              <a:rPr lang="en-US" smtClean="0">
                <a:solidFill>
                  <a:prstClr val="black">
                    <a:tint val="75000"/>
                  </a:prstClr>
                </a:solidFill>
              </a:rPr>
              <a:pPr/>
              <a:t>5/1/2019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68127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E09FEF9-3406-4271-AAB7-D47868E931E6}" type="datetimeFigureOut">
              <a:rPr lang="en-US" smtClean="0">
                <a:solidFill>
                  <a:prstClr val="black">
                    <a:tint val="75000"/>
                  </a:prstClr>
                </a:solidFill>
              </a:rPr>
              <a:pPr/>
              <a:t>5/1/2019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7848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600">
                <a:latin typeface="Arial" panose="020B0604020202020204" pitchFamily="34" charset="0"/>
                <a:cs typeface="Arial" panose="020B0604020202020204" pitchFamily="34" charset="0"/>
              </a:defRPr>
            </a:lvl1pPr>
            <a:lvl2pPr marL="914400" indent="-457200">
              <a:buFont typeface="Arial" panose="020B0604020202020204" pitchFamily="34" charset="0"/>
              <a:buChar char="–"/>
              <a:defRPr sz="24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D745F91-5FA9-F04A-B756-81A3260582FA}" type="datetimeFigureOut">
              <a:rPr lang="en-US" smtClean="0"/>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10275741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09FEF9-3406-4271-AAB7-D47868E931E6}" type="datetimeFigureOut">
              <a:rPr lang="en-US" smtClean="0">
                <a:solidFill>
                  <a:prstClr val="black">
                    <a:tint val="75000"/>
                  </a:prstClr>
                </a:solidFill>
              </a:rPr>
              <a:pPr/>
              <a:t>5/1/2019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30586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09FEF9-3406-4271-AAB7-D47868E931E6}" type="datetimeFigureOut">
              <a:rPr lang="en-US" smtClean="0">
                <a:solidFill>
                  <a:prstClr val="black">
                    <a:tint val="75000"/>
                  </a:prstClr>
                </a:solidFill>
              </a:rPr>
              <a:pPr/>
              <a:t>5/1/2019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50907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09FEF9-3406-4271-AAB7-D47868E931E6}" type="datetimeFigureOut">
              <a:rPr lang="en-US" smtClean="0">
                <a:solidFill>
                  <a:prstClr val="black">
                    <a:tint val="75000"/>
                  </a:prstClr>
                </a:solidFill>
              </a:rPr>
              <a:pPr/>
              <a:t>5/1/2019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98126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5/1/2019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82772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5/1/2019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5074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745F91-5FA9-F04A-B756-81A3260582FA}" type="datetimeFigureOut">
              <a:rPr lang="en-US" smtClean="0"/>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869831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745F91-5FA9-F04A-B756-81A3260582FA}" type="datetimeFigureOut">
              <a:rPr lang="en-US" smtClean="0"/>
              <a:t>5/1/2019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938706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745F91-5FA9-F04A-B756-81A3260582FA}" type="datetimeFigureOut">
              <a:rPr lang="en-US" smtClean="0"/>
              <a:t>5/1/2019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1248989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745F91-5FA9-F04A-B756-81A3260582FA}" type="datetimeFigureOut">
              <a:rPr lang="en-US" smtClean="0"/>
              <a:t>5/1/2019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3625612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745F91-5FA9-F04A-B756-81A3260582FA}" type="datetimeFigureOut">
              <a:rPr lang="en-US" smtClean="0"/>
              <a:t>5/1/2019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2287197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745F91-5FA9-F04A-B756-81A3260582FA}" type="datetimeFigureOut">
              <a:rPr lang="en-US" smtClean="0"/>
              <a:t>5/1/2019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4182940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745F91-5FA9-F04A-B756-81A3260582FA}" type="datetimeFigureOut">
              <a:rPr lang="en-US" smtClean="0"/>
              <a:t>5/1/2019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1148822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745F91-5FA9-F04A-B756-81A3260582FA}" type="datetimeFigureOut">
              <a:rPr lang="en-US" smtClean="0"/>
              <a:t>5/1/2019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6D48D7-CD68-2043-B24D-37312725BBD0}" type="slidenum">
              <a:rPr lang="en-US" smtClean="0"/>
              <a:t>‹#›</a:t>
            </a:fld>
            <a:endParaRPr lang="en-US" dirty="0"/>
          </a:p>
        </p:txBody>
      </p:sp>
    </p:spTree>
    <p:extLst>
      <p:ext uri="{BB962C8B-B14F-4D97-AF65-F5344CB8AC3E}">
        <p14:creationId xmlns:p14="http://schemas.microsoft.com/office/powerpoint/2010/main" val="40586088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3600" b="1" kern="1200">
          <a:solidFill>
            <a:schemeClr val="tx1"/>
          </a:solidFill>
          <a:latin typeface="Georgia"/>
          <a:ea typeface="+mj-ea"/>
          <a:cs typeface="Georgia"/>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Georgia"/>
          <a:ea typeface="+mn-ea"/>
          <a:cs typeface="Georgia"/>
        </a:defRPr>
      </a:lvl1pPr>
      <a:lvl2pPr marL="914400" indent="-457200" algn="l" defTabSz="457200" rtl="0" eaLnBrk="1" latinLnBrk="0" hangingPunct="1">
        <a:spcBef>
          <a:spcPct val="20000"/>
        </a:spcBef>
        <a:buFont typeface="Arial"/>
        <a:buChar char="•"/>
        <a:defRPr sz="2200" kern="1200">
          <a:solidFill>
            <a:schemeClr val="tx1"/>
          </a:solidFill>
          <a:latin typeface="Georgia"/>
          <a:ea typeface="+mn-ea"/>
          <a:cs typeface="Georgia"/>
        </a:defRPr>
      </a:lvl2pPr>
      <a:lvl3pPr marL="1143000" indent="-228600" algn="l" defTabSz="457200" rtl="0" eaLnBrk="1" latinLnBrk="0" hangingPunct="1">
        <a:spcBef>
          <a:spcPct val="20000"/>
        </a:spcBef>
        <a:buFont typeface="Arial"/>
        <a:buChar char="•"/>
        <a:defRPr sz="2000" kern="1200">
          <a:solidFill>
            <a:schemeClr val="tx1"/>
          </a:solidFill>
          <a:latin typeface="Georgia"/>
          <a:ea typeface="+mn-ea"/>
          <a:cs typeface="Georgia"/>
        </a:defRPr>
      </a:lvl3pPr>
      <a:lvl4pPr marL="1600200" indent="-228600" algn="l" defTabSz="457200" rtl="0" eaLnBrk="1" latinLnBrk="0" hangingPunct="1">
        <a:spcBef>
          <a:spcPct val="20000"/>
        </a:spcBef>
        <a:buFont typeface="Arial"/>
        <a:buChar char="•"/>
        <a:defRPr sz="1800" kern="1200">
          <a:solidFill>
            <a:schemeClr val="tx1"/>
          </a:solidFill>
          <a:latin typeface="Georgia"/>
          <a:ea typeface="+mn-ea"/>
          <a:cs typeface="Georgia"/>
        </a:defRPr>
      </a:lvl4pPr>
      <a:lvl5pPr marL="2057400" indent="-228600" algn="l" defTabSz="457200" rtl="0" eaLnBrk="1" latinLnBrk="0" hangingPunct="1">
        <a:spcBef>
          <a:spcPct val="20000"/>
        </a:spcBef>
        <a:buFont typeface="Arial"/>
        <a:buChar char="•"/>
        <a:defRPr sz="16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BE09FEF9-3406-4271-AAB7-D47868E931E6}" type="datetimeFigureOut">
              <a:rPr lang="en-US" smtClean="0">
                <a:solidFill>
                  <a:prstClr val="black">
                    <a:tint val="75000"/>
                  </a:prstClr>
                </a:solidFill>
              </a:rPr>
              <a:pPr defTabSz="914400"/>
              <a:t>5/1/2019</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FD69D1C-0928-46DE-8DC2-AD3E7E5F9AC4}"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60959820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5486400" y="2743200"/>
            <a:ext cx="36861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914400">
              <a:buFontTx/>
              <a:buNone/>
            </a:pPr>
            <a:r>
              <a:rPr lang="en-US" altLang="en-US" sz="3600" b="1" dirty="0" smtClean="0">
                <a:solidFill>
                  <a:srgbClr val="843C0C"/>
                </a:solidFill>
              </a:rPr>
              <a:t>Chapter 34</a:t>
            </a:r>
          </a:p>
          <a:p>
            <a:pPr defTabSz="914400">
              <a:buFontTx/>
              <a:buNone/>
            </a:pPr>
            <a:r>
              <a:rPr lang="en-US" altLang="en-US" sz="2800" b="1" dirty="0" smtClean="0">
                <a:solidFill>
                  <a:srgbClr val="843C0C"/>
                </a:solidFill>
              </a:rPr>
              <a:t>Sensory Systems</a:t>
            </a:r>
            <a:endParaRPr lang="en-US" altLang="en-US" sz="2800" b="1" dirty="0">
              <a:solidFill>
                <a:srgbClr val="843C0C"/>
              </a:solidFill>
            </a:endParaRPr>
          </a:p>
        </p:txBody>
      </p:sp>
      <p:sp>
        <p:nvSpPr>
          <p:cNvPr id="15364" name="Rectangle 4"/>
          <p:cNvSpPr>
            <a:spLocks noChangeArrowheads="1"/>
          </p:cNvSpPr>
          <p:nvPr/>
        </p:nvSpPr>
        <p:spPr bwMode="auto">
          <a:xfrm>
            <a:off x="3538538" y="6016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914400">
              <a:spcBef>
                <a:spcPct val="0"/>
              </a:spcBef>
              <a:buFontTx/>
              <a:buNone/>
            </a:pPr>
            <a:endParaRPr lang="en-US" altLang="en-US" sz="2400">
              <a:solidFill>
                <a:srgbClr val="000000"/>
              </a:solidFill>
            </a:endParaRPr>
          </a:p>
        </p:txBody>
      </p:sp>
      <p:sp>
        <p:nvSpPr>
          <p:cNvPr id="15365" name="Text Box 5"/>
          <p:cNvSpPr txBox="1">
            <a:spLocks noChangeArrowheads="1"/>
          </p:cNvSpPr>
          <p:nvPr/>
        </p:nvSpPr>
        <p:spPr bwMode="auto">
          <a:xfrm>
            <a:off x="5257800" y="6550025"/>
            <a:ext cx="3886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defTabSz="914400">
              <a:spcBef>
                <a:spcPct val="0"/>
              </a:spcBef>
              <a:buFontTx/>
              <a:buNone/>
            </a:pPr>
            <a:r>
              <a:rPr lang="en-US" altLang="en-US" sz="1400" b="1" dirty="0">
                <a:solidFill>
                  <a:srgbClr val="843C0C"/>
                </a:solidFill>
              </a:rPr>
              <a:t>© 2019 </a:t>
            </a:r>
            <a:r>
              <a:rPr lang="en-US" altLang="en-US" sz="1400" b="1" dirty="0" smtClean="0">
                <a:solidFill>
                  <a:srgbClr val="843C0C"/>
                </a:solidFill>
              </a:rPr>
              <a:t>W. H. Freeman and Company</a:t>
            </a:r>
            <a:endParaRPr lang="en-US" altLang="en-US" sz="1400" b="1" dirty="0">
              <a:solidFill>
                <a:srgbClr val="843C0C"/>
              </a:solidFill>
            </a:endParaRPr>
          </a:p>
        </p:txBody>
      </p:sp>
      <p:pic>
        <p:nvPicPr>
          <p:cNvPr id="15366" name="Picture 1" descr="The front cover of a book titled, Biochemistry; Ninth edition by Jeremy M. Berg, John L. Tymoczko, Gregory J. Gatto, Jr, and Lubert Stryer.  An illustration shows computational 3D imaging of the skeletal formula of molecule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675" y="0"/>
            <a:ext cx="532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25976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The </a:t>
            </a:r>
            <a:r>
              <a:rPr lang="en-US" dirty="0" smtClean="0">
                <a:solidFill>
                  <a:srgbClr val="843C0C"/>
                </a:solidFill>
              </a:rPr>
              <a:t>Main Nasal Epithelium</a:t>
            </a:r>
            <a:endParaRPr lang="en-US" dirty="0">
              <a:solidFill>
                <a:srgbClr val="843C0C"/>
              </a:solidFill>
            </a:endParaRPr>
          </a:p>
        </p:txBody>
      </p:sp>
      <p:pic>
        <p:nvPicPr>
          <p:cNvPr id="5" name="Picture Placeholder 4" descr="A diagram shows the structures in the olfactory sensory system.&#10;A human head is shown in cross section, with the sensory organs and the brain shown. There is a cavity behind the nose connected to the nostril labeled as the nasal cavity. At the top of the cavity is a structure with receptors projecting into the cavity. This structure is labeled as the olfactory bulb. There is a structure with the shape of an upside-down dome just under the olfactory bulb labeled, as the main olfactory epithelium. A volatile odorant compound is shown entering the nasal cavity via the nostril. There is a cavity inside the mouth, which is connected at the back of the throat to the nasal cavity. An enlarged diagram of part of the main olfactory epithelium is shown to the right. It has a layer of tall vertical cells at the bottom of the diagram. There are cells with long projections from a round cell body; the projections extend to the bottom of the cavity. The cells also have very thin, long projections which project upwards to the olfactory bulb between the tall vertical cells. These are labeled as the sensory neurons. The downward projections from the sensory neurons, on the bottom edge of the epithelium, have many short fibers projecting downwards, labeled as the cilia. There are several small, round cells around and above the bodies of the sensory neurons. There is a pink layer directly underneath the cilia, labeled as the mucous lining."/>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451508" y="2505512"/>
            <a:ext cx="8240984" cy="3518180"/>
          </a:xfrm>
          <a:prstGeom prst="rect">
            <a:avLst/>
          </a:prstGeom>
        </p:spPr>
      </p:pic>
    </p:spTree>
    <p:extLst>
      <p:ext uri="{BB962C8B-B14F-4D97-AF65-F5344CB8AC3E}">
        <p14:creationId xmlns:p14="http://schemas.microsoft.com/office/powerpoint/2010/main" val="2809683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Evolution of </a:t>
            </a:r>
            <a:r>
              <a:rPr lang="en-US" dirty="0" smtClean="0">
                <a:solidFill>
                  <a:srgbClr val="843C0C"/>
                </a:solidFill>
              </a:rPr>
              <a:t>Odorant Receptors</a:t>
            </a:r>
            <a:endParaRPr lang="en-US" dirty="0">
              <a:solidFill>
                <a:srgbClr val="843C0C"/>
              </a:solidFill>
            </a:endParaRPr>
          </a:p>
        </p:txBody>
      </p:sp>
      <p:pic>
        <p:nvPicPr>
          <p:cNvPr id="6" name="Picture Placeholder 5" descr="A phylogenetic tree showing the evolution of odorant receptors, with the number of odorant receptor genes shown for each organism.&#10;In the phylogenetic tree, Squirrel monkey has 93 percent of functional O R genes, whereas marmoset has 100 percent. Baboon has 81 percent of functional O R genes, whereas Macaque has 65 percent. Gibbons have 59 percent of functional O R genes, whereas orangutan has 61 percent, gorilla has 50 percent, chimpanzee has 52 percent, and humans have 30 percent."/>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515448" y="1742661"/>
            <a:ext cx="8113105" cy="4875239"/>
          </a:xfrm>
          <a:prstGeom prst="rect">
            <a:avLst/>
          </a:prstGeom>
        </p:spPr>
      </p:pic>
    </p:spTree>
    <p:extLst>
      <p:ext uri="{BB962C8B-B14F-4D97-AF65-F5344CB8AC3E}">
        <p14:creationId xmlns:p14="http://schemas.microsoft.com/office/powerpoint/2010/main" val="2076802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Conserved and </a:t>
            </a:r>
            <a:r>
              <a:rPr lang="en-US" dirty="0" smtClean="0">
                <a:solidFill>
                  <a:srgbClr val="843C0C"/>
                </a:solidFill>
              </a:rPr>
              <a:t>Variant Regions </a:t>
            </a:r>
            <a:r>
              <a:rPr lang="en-US" dirty="0">
                <a:solidFill>
                  <a:srgbClr val="843C0C"/>
                </a:solidFill>
              </a:rPr>
              <a:t>in </a:t>
            </a:r>
            <a:r>
              <a:rPr lang="en-US" dirty="0" smtClean="0">
                <a:solidFill>
                  <a:srgbClr val="843C0C"/>
                </a:solidFill>
              </a:rPr>
              <a:t>Odorant Receptors</a:t>
            </a:r>
            <a:endParaRPr lang="en-US" dirty="0">
              <a:solidFill>
                <a:srgbClr val="843C0C"/>
              </a:solidFill>
            </a:endParaRPr>
          </a:p>
        </p:txBody>
      </p:sp>
      <p:pic>
        <p:nvPicPr>
          <p:cNvPr id="5" name="Picture Placeholder 4" descr="A schematic representation of an odorant receptor shows the conserved and highly variable residues. &#10;The receptor is shown as seven transmembrane helices, with a chain of amino acids running through them and joining them in loops by the ends of the helices. Peptides in the chain are represented as different colored circles. The helices are arranged from left to right, with N-terminal on the left and C-terminal on the right. There are many red circles, comprising just under half of the amino acids along the length of the chain, with many red circles concentrated in the fourth and fifth transmembrane helices. There is a chain of six blue residues in the loop between the first and second helix, and a chain of ten blue residues in the loop between the third and fourth helices. There are six blue residues in a chain within the seventh transmembrane helix."/>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515448" y="1875689"/>
            <a:ext cx="8113105" cy="4388452"/>
          </a:xfrm>
          <a:prstGeom prst="rect">
            <a:avLst/>
          </a:prstGeom>
        </p:spPr>
      </p:pic>
    </p:spTree>
    <p:extLst>
      <p:ext uri="{BB962C8B-B14F-4D97-AF65-F5344CB8AC3E}">
        <p14:creationId xmlns:p14="http://schemas.microsoft.com/office/powerpoint/2010/main" val="2571070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The </a:t>
            </a:r>
            <a:r>
              <a:rPr lang="en-US" dirty="0" smtClean="0">
                <a:solidFill>
                  <a:srgbClr val="843C0C"/>
                </a:solidFill>
              </a:rPr>
              <a:t>Olfactory Signal-transduction Cascade</a:t>
            </a:r>
            <a:endParaRPr lang="en-US" dirty="0">
              <a:solidFill>
                <a:srgbClr val="843C0C"/>
              </a:solidFill>
            </a:endParaRPr>
          </a:p>
        </p:txBody>
      </p:sp>
      <p:pic>
        <p:nvPicPr>
          <p:cNvPr id="6" name="Picture Placeholder 5" descr="A schematic representation of the olfactory signal-transduction cascade is shown.&#10;A cell membrane is shown schematically with several proteins spanning around it.  A seven transmembrane receptor protein is shown spanning around it at one point, with a G protein labeled G (o l f) bound to it on the cytoplasmic side. There is also an adenylate cyclase and a c A M P-gated ion channel spanning the membrane. The G protein is shown in its inactive state when bound to the transmembrane helix, containing an alpha subunit, a beta subunit, and a gamma subunit, with a molecule of G D P bound to the alpha subunit. When an odorant molecule binds with the seven Trans membrane receptor, G (o l f) is activated and the G D P is exchanged for a molecule of G T P, resulting in the beta and gamma subunits being removed. G (o l f) moves away from the receptor, and binds to adenylate cyclase. Adenylate cyclase converts a molecule of A T P to a molecule of c A M P. One molecule of c A M P binds to each side of the c A M P-gated ion channel and the channel opens, allowing an N a plus and a C a two plus ion to enter the cytoplasm from outside the cell."/>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515725" y="2824610"/>
            <a:ext cx="8112551" cy="2343995"/>
          </a:xfrm>
          <a:prstGeom prst="rect">
            <a:avLst/>
          </a:prstGeom>
        </p:spPr>
      </p:pic>
    </p:spTree>
    <p:extLst>
      <p:ext uri="{BB962C8B-B14F-4D97-AF65-F5344CB8AC3E}">
        <p14:creationId xmlns:p14="http://schemas.microsoft.com/office/powerpoint/2010/main" val="1850943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Odorants </a:t>
            </a:r>
            <a:r>
              <a:rPr lang="en-US" dirty="0" smtClean="0">
                <a:solidFill>
                  <a:srgbClr val="843C0C"/>
                </a:solidFill>
              </a:rPr>
              <a:t>Are Decoded </a:t>
            </a:r>
            <a:r>
              <a:rPr lang="en-US" dirty="0">
                <a:solidFill>
                  <a:srgbClr val="843C0C"/>
                </a:solidFill>
              </a:rPr>
              <a:t>by a </a:t>
            </a:r>
            <a:r>
              <a:rPr lang="en-US" dirty="0" smtClean="0">
                <a:solidFill>
                  <a:srgbClr val="843C0C"/>
                </a:solidFill>
              </a:rPr>
              <a:t>Combinatorial Mechanism</a:t>
            </a:r>
            <a:endParaRPr lang="en-US" dirty="0">
              <a:solidFill>
                <a:srgbClr val="843C0C"/>
              </a:solidFill>
            </a:endParaRPr>
          </a:p>
        </p:txBody>
      </p:sp>
      <p:sp>
        <p:nvSpPr>
          <p:cNvPr id="3" name="Content Placeholder 2"/>
          <p:cNvSpPr>
            <a:spLocks noGrp="1"/>
          </p:cNvSpPr>
          <p:nvPr>
            <p:ph idx="1"/>
          </p:nvPr>
        </p:nvSpPr>
        <p:spPr>
          <a:xfrm>
            <a:off x="457200" y="1600200"/>
            <a:ext cx="8229600" cy="4753303"/>
          </a:xfrm>
        </p:spPr>
        <p:txBody>
          <a:bodyPr>
            <a:noAutofit/>
          </a:bodyPr>
          <a:lstStyle/>
          <a:p>
            <a:pPr>
              <a:spcAft>
                <a:spcPts val="1200"/>
              </a:spcAft>
            </a:pPr>
            <a:r>
              <a:rPr lang="en-US" sz="2400" dirty="0"/>
              <a:t>A series of odorants having different chain lengths and terminal functional groups were used to probe OR in isolated mouse nasal epithelium</a:t>
            </a:r>
            <a:r>
              <a:rPr lang="en-US" sz="2400" dirty="0" smtClean="0"/>
              <a:t>.</a:t>
            </a:r>
            <a:endParaRPr lang="en-US" sz="2400" dirty="0"/>
          </a:p>
          <a:p>
            <a:pPr>
              <a:spcAft>
                <a:spcPts val="1200"/>
              </a:spcAft>
            </a:pPr>
            <a:r>
              <a:rPr lang="en-US" sz="2400" dirty="0"/>
              <a:t>These studies revealed that most odorants activate a number of receptors, and most receptors are activated by more than one odorant</a:t>
            </a:r>
            <a:r>
              <a:rPr lang="en-US" sz="2400" dirty="0" smtClean="0"/>
              <a:t>.</a:t>
            </a:r>
            <a:endParaRPr lang="en-US" sz="2400" dirty="0"/>
          </a:p>
          <a:p>
            <a:pPr>
              <a:spcAft>
                <a:spcPts val="1200"/>
              </a:spcAft>
            </a:pPr>
            <a:r>
              <a:rPr lang="en-US" sz="2400" dirty="0"/>
              <a:t>Neurons expressing a specific OR are linked to specific areas of the brain</a:t>
            </a:r>
            <a:r>
              <a:rPr lang="en-US" sz="2400" dirty="0" smtClean="0"/>
              <a:t>.</a:t>
            </a:r>
            <a:endParaRPr lang="en-US" sz="2400" dirty="0"/>
          </a:p>
          <a:p>
            <a:pPr>
              <a:spcAft>
                <a:spcPts val="1200"/>
              </a:spcAft>
            </a:pPr>
            <a:r>
              <a:rPr lang="en-US" sz="2400" dirty="0"/>
              <a:t>Such combinatorial mechanisms have been used to develop an electronic “nose.”</a:t>
            </a:r>
          </a:p>
        </p:txBody>
      </p:sp>
    </p:spTree>
    <p:extLst>
      <p:ext uri="{BB962C8B-B14F-4D97-AF65-F5344CB8AC3E}">
        <p14:creationId xmlns:p14="http://schemas.microsoft.com/office/powerpoint/2010/main" val="1100519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Four </a:t>
            </a:r>
            <a:r>
              <a:rPr lang="en-US" dirty="0" smtClean="0">
                <a:solidFill>
                  <a:srgbClr val="843C0C"/>
                </a:solidFill>
              </a:rPr>
              <a:t>Series </a:t>
            </a:r>
            <a:r>
              <a:rPr lang="en-US" dirty="0">
                <a:solidFill>
                  <a:srgbClr val="843C0C"/>
                </a:solidFill>
              </a:rPr>
              <a:t>of </a:t>
            </a:r>
            <a:r>
              <a:rPr lang="en-US" dirty="0" smtClean="0">
                <a:solidFill>
                  <a:srgbClr val="843C0C"/>
                </a:solidFill>
              </a:rPr>
              <a:t>Odorants Tested </a:t>
            </a:r>
            <a:r>
              <a:rPr lang="en-US" dirty="0">
                <a:solidFill>
                  <a:srgbClr val="843C0C"/>
                </a:solidFill>
              </a:rPr>
              <a:t>for </a:t>
            </a:r>
            <a:r>
              <a:rPr lang="en-US" dirty="0" smtClean="0">
                <a:solidFill>
                  <a:srgbClr val="843C0C"/>
                </a:solidFill>
              </a:rPr>
              <a:t>Olfactory-receptor Activation</a:t>
            </a:r>
            <a:endParaRPr lang="en-US" dirty="0">
              <a:solidFill>
                <a:srgbClr val="843C0C"/>
              </a:solidFill>
            </a:endParaRPr>
          </a:p>
        </p:txBody>
      </p:sp>
      <p:pic>
        <p:nvPicPr>
          <p:cNvPr id="5" name="Picture Placeholder 4" descr="The skeletal formulae of four series of odorant molecules are shown.&#10;Carboxylic acids contain a central chain of carbon atoms, shown arranged horizontally. The number of carbon atoms between the left and the right carbon atoms at the ends of the chain is between two and seven. The far right carbon atom is double bonded to an oxygen atom and single bonded to a hydroxyl group.  Alcohols contain a central chain of carbon atoms, arranged horizontally. The number of carbon atoms between the left and the right carbon atoms at the ends of the chain is between four and eight. The far right carbon atom is single bonded to a hydroxyl group. Bromo carboxylic acids contain a central chain of carbon atoms, shown arranged horizontally. The number of carbon atoms between the first and the last carbon atom is between three and seven. The carbon on the left end of the chain is bonded to a bromine atom. The carbon atom on the right end of the chain has a double bond to an oxygen atom, and a single bond to a hydroxyl group. Dicarboxylic acids contain a central chain of carbon atoms, shown arranged horizontally. The number of carbon atoms between the left and the right carbon atoms at the ends of the chain is between four and seven. The carbon atom on the left end of the chain has a double bond to an oxygen atom, and a single bond to a hydroxyl group. The carbon atom on the right end of the chain has a double bond to an oxygen atom, and a single bond to a hydroxyl group."/>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515448" y="3012930"/>
            <a:ext cx="8113105" cy="1755381"/>
          </a:xfrm>
          <a:prstGeom prst="rect">
            <a:avLst/>
          </a:prstGeom>
        </p:spPr>
      </p:pic>
    </p:spTree>
    <p:extLst>
      <p:ext uri="{BB962C8B-B14F-4D97-AF65-F5344CB8AC3E}">
        <p14:creationId xmlns:p14="http://schemas.microsoft.com/office/powerpoint/2010/main" val="42088272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Patterns of </a:t>
            </a:r>
            <a:r>
              <a:rPr lang="en-US" dirty="0" smtClean="0">
                <a:solidFill>
                  <a:srgbClr val="843C0C"/>
                </a:solidFill>
              </a:rPr>
              <a:t>Olfactory-receptor Activation</a:t>
            </a:r>
            <a:endParaRPr lang="en-US" dirty="0">
              <a:solidFill>
                <a:srgbClr val="843C0C"/>
              </a:solidFill>
            </a:endParaRPr>
          </a:p>
        </p:txBody>
      </p:sp>
      <p:pic>
        <p:nvPicPr>
          <p:cNvPr id="6" name="Picture Placeholder 5" descr="A chart shows the patterns of olfactory-receptor activation in 14 different receptors. Receptors are numbered from 1 to 14. &#10;&#10;Receptor 1 is activated with high concentrations of C 6 - C O O H, medium concentrations of C 7 - C O O H, and fairly low concentrations of C 8 - C O O H, and B r - C 7 - C O O H.&#10;Receptor 2 is activated with high concentrations of C 5 - O H, medium concentrations of C 6 - O H, and medium concentrations of C 7 - O H.&#10;Receptor 3 is activated with high concentrations of H O O C - C 6 - C O O H, and fairly low concentrations of H O O C - C 7 - C O O H.&#10;Receptor 4 is activated with medium concentrations of C 6 - C O O H, medium concentrations of C 7 - C O O H, fairly low concentrations of C 8 - C O O H, medium concentrations of C 8 - O H, medium concentrations of C 9 - O H, medium concentrations of C 6 - C O O H, and medium concentrations of B r-C 7 - C O O H.&#10;Receptor 5 is activated with medium concentrations of C 5 - C O O H, fairly low concentrations of C 6 - C O O H, fairly low concentrations of C 7 - C O O H, low concentrations of C 8 - C O O H, fairly low concentrations of C 8 - O H, low concentrations of C 9 - O H, medium concentrations of Br-C 5 - C O O H, and low concentrations of Br-C 7 - C O O H.&#10;Receptor 6 is activated with medium concentrations of C 6 - O H, and medium concentrations of C 7 - O H.&#10;Receptor 7 is activated with medium concentrations of C 6 - C O O H, medium concentrations of C 7 - C O O H, medium concentrations of C 8 - C O O H, medium concentrations of C 8 - O H, medium concentrations of C 9 - O H, medium concentrations of Br-C 5 - C O O H, and medium concentrations of and Br-C 7- C O O H.&#10;Receptor 8 is activated with medium concentrations of C 7 - C O O H, fairly low concentrations of C 8 - C O O H, and medium concentrations of and B r- C 7 - C O O H.&#10;Receptor 9 is activated with fairly low concentrations of H O O C - C 7 - C O O H.&#10;Receptor 10 is activated with medium concentrations of C 6 – C O O H, fairly low concentrations of C 7 - C O O H, fairly low concentrations of C 8 - C O O H, medium concentrations of C 8 - O H, fairly low concentrations of C 9 - O H, and fairly low concentrations of B r- C 7 - C O O H.&#10;Receptor 11 is activated with medium concentrations of C 6 - C O O H, and fairly high concentrations of C 7 - C O O H.&#10;Receptor 12 is activated by fairly low concentrations of C7 – C O O H, low concentrations of C 8 – C O O H, low concentrations of C 9 – O H, fairly low concentrations of B r C 7 – C O O H, fairly high concentrations of H O O C – C 6 – C O O H, and low concentrations of H O O C – C 7 – C O O H,&#10;Receptor 13 is activated with medium concentrations of B r- C 3 - C O O H, medium concentrations of B r- C 4 - C O O H, low concentrations of B r- C 5 - C O O H, low concentrations of B r- C 7 - C O O H, medium concentrations of H O O C - C 4 - C O O H, medium concentrations of H O O C - C 5 - C O O H, medium concentrations of H O O C – C 6 -C O O H, and medium concentrations of H O O C –C 7- C O O H, &#10;Receptor 14 is activated with fairly low concentrations of C 8 - C O O H."/>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717366" y="1562356"/>
            <a:ext cx="5709268" cy="4821737"/>
          </a:xfrm>
          <a:prstGeom prst="rect">
            <a:avLst/>
          </a:prstGeom>
        </p:spPr>
      </p:pic>
    </p:spTree>
    <p:extLst>
      <p:ext uri="{BB962C8B-B14F-4D97-AF65-F5344CB8AC3E}">
        <p14:creationId xmlns:p14="http://schemas.microsoft.com/office/powerpoint/2010/main" val="2583736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Converging </a:t>
            </a:r>
            <a:r>
              <a:rPr lang="en-US" dirty="0" smtClean="0">
                <a:solidFill>
                  <a:srgbClr val="843C0C"/>
                </a:solidFill>
              </a:rPr>
              <a:t>Olfactory Neurons</a:t>
            </a:r>
            <a:endParaRPr lang="en-US" dirty="0">
              <a:solidFill>
                <a:srgbClr val="843C0C"/>
              </a:solidFill>
            </a:endParaRPr>
          </a:p>
        </p:txBody>
      </p:sp>
      <p:pic>
        <p:nvPicPr>
          <p:cNvPr id="5" name="Picture Placeholder 4" descr="A photograph shows converging olfactory neurons.&#10;The neurons have many processes that are shown as many long, thin, wavy vertical strands that converge at a common point."/>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2107896" y="1595329"/>
            <a:ext cx="4928208" cy="4968438"/>
          </a:xfrm>
          <a:prstGeom prst="rect">
            <a:avLst/>
          </a:prstGeom>
        </p:spPr>
      </p:pic>
    </p:spTree>
    <p:extLst>
      <p:ext uri="{BB962C8B-B14F-4D97-AF65-F5344CB8AC3E}">
        <p14:creationId xmlns:p14="http://schemas.microsoft.com/office/powerpoint/2010/main" val="37981521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The </a:t>
            </a:r>
            <a:r>
              <a:rPr lang="en-US" dirty="0" err="1">
                <a:solidFill>
                  <a:srgbClr val="843C0C"/>
                </a:solidFill>
              </a:rPr>
              <a:t>Cyranose</a:t>
            </a:r>
            <a:r>
              <a:rPr lang="en-US" dirty="0">
                <a:solidFill>
                  <a:srgbClr val="843C0C"/>
                </a:solidFill>
              </a:rPr>
              <a:t> 320</a:t>
            </a:r>
          </a:p>
        </p:txBody>
      </p:sp>
      <p:pic>
        <p:nvPicPr>
          <p:cNvPr id="6" name="Picture Placeholder 5" descr="A photograph of the Cyranose 320. It is a handheld electronic device with an antenna, several buttons and an L C D screen."/>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861486" y="1501124"/>
            <a:ext cx="5421029" cy="5251391"/>
          </a:xfrm>
          <a:prstGeom prst="rect">
            <a:avLst/>
          </a:prstGeom>
        </p:spPr>
      </p:pic>
    </p:spTree>
    <p:extLst>
      <p:ext uri="{BB962C8B-B14F-4D97-AF65-F5344CB8AC3E}">
        <p14:creationId xmlns:p14="http://schemas.microsoft.com/office/powerpoint/2010/main" val="42162318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rgbClr val="843C0C"/>
                </a:solidFill>
              </a:rPr>
              <a:t>Section 34.2 </a:t>
            </a:r>
            <a:r>
              <a:rPr lang="en-US" dirty="0">
                <a:solidFill>
                  <a:srgbClr val="843C0C"/>
                </a:solidFill>
              </a:rPr>
              <a:t>Taste Is a Combination of Senses That Function by Different Mechanisms</a:t>
            </a:r>
          </a:p>
        </p:txBody>
      </p:sp>
      <p:sp>
        <p:nvSpPr>
          <p:cNvPr id="3" name="Content Placeholder 2"/>
          <p:cNvSpPr>
            <a:spLocks noGrp="1"/>
          </p:cNvSpPr>
          <p:nvPr>
            <p:ph idx="1"/>
          </p:nvPr>
        </p:nvSpPr>
        <p:spPr>
          <a:xfrm>
            <a:off x="457200" y="1940443"/>
            <a:ext cx="8229600" cy="3056860"/>
          </a:xfrm>
        </p:spPr>
        <p:txBody>
          <a:bodyPr>
            <a:noAutofit/>
          </a:bodyPr>
          <a:lstStyle/>
          <a:p>
            <a:pPr>
              <a:spcAft>
                <a:spcPts val="1200"/>
              </a:spcAft>
            </a:pPr>
            <a:r>
              <a:rPr lang="en-US" sz="2400" dirty="0"/>
              <a:t>Humans perceive five primary tastes: bitter, sweet, sour, salty, and umami (the taste of glutamate and aspartate</a:t>
            </a:r>
            <a:r>
              <a:rPr lang="en-US" sz="2400" dirty="0" smtClean="0"/>
              <a:t>).</a:t>
            </a:r>
            <a:endParaRPr lang="en-US" sz="2400" dirty="0"/>
          </a:p>
          <a:p>
            <a:pPr>
              <a:spcAft>
                <a:spcPts val="1200"/>
              </a:spcAft>
            </a:pPr>
            <a:r>
              <a:rPr lang="en-US" sz="2400" dirty="0" err="1"/>
              <a:t>Tastants</a:t>
            </a:r>
            <a:r>
              <a:rPr lang="en-US" sz="2400" dirty="0"/>
              <a:t> are detected by taste buds, which are collected in structures called taste papillae</a:t>
            </a:r>
            <a:r>
              <a:rPr lang="en-US" sz="2400" dirty="0" smtClean="0"/>
              <a:t>.</a:t>
            </a:r>
            <a:endParaRPr lang="en-US" sz="2400" dirty="0"/>
          </a:p>
          <a:p>
            <a:pPr>
              <a:spcAft>
                <a:spcPts val="1200"/>
              </a:spcAft>
            </a:pPr>
            <a:r>
              <a:rPr lang="en-US" sz="2400" dirty="0"/>
              <a:t>Microvilli that project from taste buds are especially rich in taste receptors.</a:t>
            </a:r>
          </a:p>
        </p:txBody>
      </p:sp>
    </p:spTree>
    <p:extLst>
      <p:ext uri="{BB962C8B-B14F-4D97-AF65-F5344CB8AC3E}">
        <p14:creationId xmlns:p14="http://schemas.microsoft.com/office/powerpoint/2010/main" val="2313708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783"/>
            <a:ext cx="8229600" cy="1422711"/>
          </a:xfrm>
        </p:spPr>
        <p:txBody>
          <a:bodyPr>
            <a:normAutofit/>
          </a:bodyPr>
          <a:lstStyle/>
          <a:p>
            <a:r>
              <a:rPr lang="en-US" dirty="0" smtClean="0">
                <a:solidFill>
                  <a:srgbClr val="843C0C"/>
                </a:solidFill>
                <a:latin typeface="Arial" panose="020B0604020202020204" pitchFamily="34" charset="0"/>
                <a:cs typeface="Arial" panose="020B0604020202020204" pitchFamily="34" charset="0"/>
              </a:rPr>
              <a:t>CHAPTER </a:t>
            </a:r>
            <a:r>
              <a:rPr lang="en-US" dirty="0" smtClean="0">
                <a:solidFill>
                  <a:srgbClr val="843C0C"/>
                </a:solidFill>
                <a:latin typeface="Arial" panose="020B0604020202020204" pitchFamily="34" charset="0"/>
                <a:cs typeface="Arial" panose="020B0604020202020204" pitchFamily="34" charset="0"/>
              </a:rPr>
              <a:t>34</a:t>
            </a:r>
            <a:br>
              <a:rPr lang="en-US" dirty="0" smtClean="0">
                <a:solidFill>
                  <a:srgbClr val="843C0C"/>
                </a:solidFill>
                <a:latin typeface="Arial" panose="020B0604020202020204" pitchFamily="34" charset="0"/>
                <a:cs typeface="Arial" panose="020B0604020202020204" pitchFamily="34" charset="0"/>
              </a:rPr>
            </a:br>
            <a:r>
              <a:rPr lang="en-US" dirty="0" smtClean="0">
                <a:solidFill>
                  <a:srgbClr val="843C0C"/>
                </a:solidFill>
                <a:latin typeface="Arial" panose="020B0604020202020204" pitchFamily="34" charset="0"/>
                <a:cs typeface="Arial" panose="020B0604020202020204" pitchFamily="34" charset="0"/>
              </a:rPr>
              <a:t>Sensory Systems</a:t>
            </a:r>
            <a:endParaRPr lang="en-US" dirty="0">
              <a:solidFill>
                <a:srgbClr val="843C0C"/>
              </a:solidFill>
              <a:latin typeface="Arial" panose="020B0604020202020204" pitchFamily="34" charset="0"/>
              <a:cs typeface="Arial" panose="020B0604020202020204" pitchFamily="34" charset="0"/>
            </a:endParaRPr>
          </a:p>
        </p:txBody>
      </p:sp>
      <p:pic>
        <p:nvPicPr>
          <p:cNvPr id="6" name="Picture Placeholder 5" descr="A two part illustration shows a photograph and a ribbon diagram of rhodopsin receptor.&#10;In the first part of the illustration, a photograph of a bowl of fruit shown in full color and a photograph of a bowl of fruit shown in shades of yellow and green. The ribbon diagram of rhodopsin consists of several alpha helices, most of which are arranged vertically in this representation. Several amino acids are shown in ball and stick formation near the top of the protein, facing inwards towards the group of helices. There is a molecule of vitamin A amongst the amino acids."/>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392815" y="2225645"/>
            <a:ext cx="8358370" cy="4104964"/>
          </a:xfrm>
          <a:prstGeom prst="rect">
            <a:avLst/>
          </a:prstGeom>
        </p:spPr>
      </p:pic>
    </p:spTree>
    <p:extLst>
      <p:ext uri="{BB962C8B-B14F-4D97-AF65-F5344CB8AC3E}">
        <p14:creationId xmlns:p14="http://schemas.microsoft.com/office/powerpoint/2010/main" val="2778030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Examples of </a:t>
            </a:r>
            <a:r>
              <a:rPr lang="en-US" dirty="0" err="1" smtClean="0">
                <a:solidFill>
                  <a:srgbClr val="843C0C"/>
                </a:solidFill>
              </a:rPr>
              <a:t>Tastant</a:t>
            </a:r>
            <a:r>
              <a:rPr lang="en-US" dirty="0" smtClean="0">
                <a:solidFill>
                  <a:srgbClr val="843C0C"/>
                </a:solidFill>
              </a:rPr>
              <a:t> Molecules</a:t>
            </a:r>
            <a:endParaRPr lang="en-US" dirty="0">
              <a:solidFill>
                <a:srgbClr val="843C0C"/>
              </a:solidFill>
            </a:endParaRPr>
          </a:p>
        </p:txBody>
      </p:sp>
      <p:pic>
        <p:nvPicPr>
          <p:cNvPr id="5" name="Picture Placeholder 4" descr="Skeletal formulas of five tastant molecules are shown.&#10;Glucose (sweet) is a six-carbon cyclical saccharide with an oxygen atom at one vertex, hydroxyl groups at four vertices and a carbon linked to a hydroxyl group at one vertex. Sodium, which gives a salty taste, is N a plus ion. Glutamate, which gives an umami taste, is an amino acid with a chain of three carbons, of which the third forms a carboxylate group as the side chain. Quinine, which gives a bitter taste, has a double ring structure, with a benzene ring adjacent to another six-membered ring. There is an oxygen atom bonded to a methyl group that is situated at the top left vertex of the benzene ring. The second six-membered ring has a nitrogen atom forming its bottom vertex. It has double bonds between its top and top right vertices, and between its bottom and bottom right vertices. It has a carbon atom bonded to its top vertex, which is bonded to a hydrogen atom, a hydroxyl group, and one vertex of a third six-membered ring. The six-membered ring has a hydrogen atom bonded to the vertex which connects it to the carbon atom, and a nitrogen atom at one vertex, which has a bridge of two carbon atoms to the carbon at the opposite vertex. One of the two carbons is bonded to a hydrogen atom and to another carbon atom, which in turn has a double bond to another carbon atom. A proton gives sour taste."/>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515725" y="2977573"/>
            <a:ext cx="8112551" cy="2321830"/>
          </a:xfrm>
          <a:prstGeom prst="rect">
            <a:avLst/>
          </a:prstGeom>
        </p:spPr>
      </p:pic>
    </p:spTree>
    <p:extLst>
      <p:ext uri="{BB962C8B-B14F-4D97-AF65-F5344CB8AC3E}">
        <p14:creationId xmlns:p14="http://schemas.microsoft.com/office/powerpoint/2010/main" val="41486635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A </a:t>
            </a:r>
            <a:r>
              <a:rPr lang="en-US" dirty="0" smtClean="0">
                <a:solidFill>
                  <a:srgbClr val="843C0C"/>
                </a:solidFill>
              </a:rPr>
              <a:t>Taste Bud</a:t>
            </a:r>
            <a:endParaRPr lang="en-US" dirty="0">
              <a:solidFill>
                <a:srgbClr val="843C0C"/>
              </a:solidFill>
            </a:endParaRPr>
          </a:p>
        </p:txBody>
      </p:sp>
      <p:pic>
        <p:nvPicPr>
          <p:cNvPr id="6" name="Picture Placeholder 5" descr="A schematic representation of a taste bud is shown.&#10;A taste bud is shown as a bulb shape, with the outside divided into vertical segments. Each segment is a sensory neuron. There are nerve fibers contacting the bottom of the bulb. The nerve fibers are shown as long processes, with a bulbous end. The slightly bulbous ends contact the taste bud at the interfaces between the segments. The top of the bulb has thin structures extending upwards, labeled as microvilli containing taste receptors."/>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292278" y="1748467"/>
            <a:ext cx="6559445" cy="4756714"/>
          </a:xfrm>
          <a:prstGeom prst="rect">
            <a:avLst/>
          </a:prstGeom>
        </p:spPr>
      </p:pic>
    </p:spTree>
    <p:extLst>
      <p:ext uri="{BB962C8B-B14F-4D97-AF65-F5344CB8AC3E}">
        <p14:creationId xmlns:p14="http://schemas.microsoft.com/office/powerpoint/2010/main" val="639011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Sequencing of the </a:t>
            </a:r>
            <a:r>
              <a:rPr lang="en-US" dirty="0" smtClean="0">
                <a:solidFill>
                  <a:srgbClr val="843C0C"/>
                </a:solidFill>
              </a:rPr>
              <a:t>Human Genome Led </a:t>
            </a:r>
            <a:r>
              <a:rPr lang="en-US" dirty="0">
                <a:solidFill>
                  <a:srgbClr val="843C0C"/>
                </a:solidFill>
              </a:rPr>
              <a:t>to the </a:t>
            </a:r>
            <a:r>
              <a:rPr lang="en-US" dirty="0" smtClean="0">
                <a:solidFill>
                  <a:srgbClr val="843C0C"/>
                </a:solidFill>
              </a:rPr>
              <a:t>Discovery </a:t>
            </a:r>
            <a:r>
              <a:rPr lang="en-US" dirty="0">
                <a:solidFill>
                  <a:srgbClr val="843C0C"/>
                </a:solidFill>
              </a:rPr>
              <a:t>of a </a:t>
            </a:r>
            <a:r>
              <a:rPr lang="en-US" dirty="0" smtClean="0">
                <a:solidFill>
                  <a:srgbClr val="843C0C"/>
                </a:solidFill>
              </a:rPr>
              <a:t>Large Family </a:t>
            </a:r>
            <a:r>
              <a:rPr lang="en-US" dirty="0">
                <a:solidFill>
                  <a:srgbClr val="843C0C"/>
                </a:solidFill>
              </a:rPr>
              <a:t>of 7TM </a:t>
            </a:r>
            <a:r>
              <a:rPr lang="en-US" dirty="0" smtClean="0">
                <a:solidFill>
                  <a:srgbClr val="843C0C"/>
                </a:solidFill>
              </a:rPr>
              <a:t>Bitter Receptors</a:t>
            </a:r>
            <a:endParaRPr lang="en-US" dirty="0">
              <a:solidFill>
                <a:srgbClr val="843C0C"/>
              </a:solidFill>
            </a:endParaRPr>
          </a:p>
        </p:txBody>
      </p:sp>
      <p:sp>
        <p:nvSpPr>
          <p:cNvPr id="3" name="Content Placeholder 2"/>
          <p:cNvSpPr>
            <a:spLocks noGrp="1"/>
          </p:cNvSpPr>
          <p:nvPr>
            <p:ph idx="1"/>
          </p:nvPr>
        </p:nvSpPr>
        <p:spPr>
          <a:xfrm>
            <a:off x="457200" y="1811873"/>
            <a:ext cx="8229600" cy="2782614"/>
          </a:xfrm>
        </p:spPr>
        <p:txBody>
          <a:bodyPr>
            <a:normAutofit fontScale="92500"/>
          </a:bodyPr>
          <a:lstStyle/>
          <a:p>
            <a:pPr>
              <a:spcAft>
                <a:spcPts val="1200"/>
              </a:spcAft>
            </a:pPr>
            <a:r>
              <a:rPr lang="en-US" dirty="0"/>
              <a:t>Taste receptors are 7TM receptors. These receptors activate a specific G-protein </a:t>
            </a:r>
            <a:r>
              <a:rPr lang="el-GR" dirty="0"/>
              <a:t>α</a:t>
            </a:r>
            <a:r>
              <a:rPr lang="en-US" dirty="0"/>
              <a:t> subunit termed </a:t>
            </a:r>
            <a:r>
              <a:rPr lang="en-US" dirty="0" err="1"/>
              <a:t>gustducin</a:t>
            </a:r>
            <a:r>
              <a:rPr lang="en-US" dirty="0" smtClean="0"/>
              <a:t>.</a:t>
            </a:r>
            <a:endParaRPr lang="en-US" dirty="0"/>
          </a:p>
          <a:p>
            <a:pPr>
              <a:spcAft>
                <a:spcPts val="1200"/>
              </a:spcAft>
            </a:pPr>
            <a:r>
              <a:rPr lang="en-US" dirty="0"/>
              <a:t>The bitter-tasting compound PROP was used to isolate the receptors for bitter tastes, called T2R proteins</a:t>
            </a:r>
            <a:r>
              <a:rPr lang="en-US" dirty="0" smtClean="0"/>
              <a:t>.</a:t>
            </a:r>
            <a:endParaRPr lang="en-US" dirty="0"/>
          </a:p>
          <a:p>
            <a:pPr>
              <a:spcAft>
                <a:spcPts val="1200"/>
              </a:spcAft>
            </a:pPr>
            <a:r>
              <a:rPr lang="en-US" dirty="0"/>
              <a:t>Each taste-receptor cell expresses many different members of the T2R family</a:t>
            </a:r>
            <a:r>
              <a:rPr lang="en-US" dirty="0" smtClean="0"/>
              <a:t>.</a:t>
            </a:r>
            <a:endParaRPr lang="en-US" dirty="0"/>
          </a:p>
        </p:txBody>
      </p:sp>
      <p:pic>
        <p:nvPicPr>
          <p:cNvPr id="9" name="Picture Placeholder 8" descr="The skeletal formula of 6-n-Propyl-2-thiouracil, abbreviated to P R O P.&#10;P R O P contains a six-membered ring, with nitrogen atoms in first and third positions, which are each bonded to H. C 2 is double bonded to S and C 4 is double bonded to an oxygen atom. C 5 is double bonded to C 6 and C 6 is further bonded to a three carbon side chain. In the three carbon side chain, C 1 and C 2 are each bonded to two H and C 3 is bonded to three H."/>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1590434" y="4594487"/>
            <a:ext cx="5963132" cy="2028276"/>
          </a:xfrm>
          <a:prstGeom prst="rect">
            <a:avLst/>
          </a:prstGeom>
        </p:spPr>
      </p:pic>
    </p:spTree>
    <p:extLst>
      <p:ext uri="{BB962C8B-B14F-4D97-AF65-F5344CB8AC3E}">
        <p14:creationId xmlns:p14="http://schemas.microsoft.com/office/powerpoint/2010/main" val="8806284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Expression of </a:t>
            </a:r>
            <a:r>
              <a:rPr lang="en-US" dirty="0" err="1" smtClean="0">
                <a:solidFill>
                  <a:srgbClr val="843C0C"/>
                </a:solidFill>
              </a:rPr>
              <a:t>Gustducin</a:t>
            </a:r>
            <a:r>
              <a:rPr lang="en-US" dirty="0" smtClean="0">
                <a:solidFill>
                  <a:srgbClr val="843C0C"/>
                </a:solidFill>
              </a:rPr>
              <a:t> </a:t>
            </a:r>
            <a:r>
              <a:rPr lang="en-US" dirty="0">
                <a:solidFill>
                  <a:srgbClr val="843C0C"/>
                </a:solidFill>
              </a:rPr>
              <a:t>in the </a:t>
            </a:r>
            <a:r>
              <a:rPr lang="en-US" dirty="0" smtClean="0">
                <a:solidFill>
                  <a:srgbClr val="843C0C"/>
                </a:solidFill>
              </a:rPr>
              <a:t>Tongue</a:t>
            </a:r>
            <a:endParaRPr lang="en-US" dirty="0">
              <a:solidFill>
                <a:srgbClr val="843C0C"/>
              </a:solidFill>
            </a:endParaRPr>
          </a:p>
        </p:txBody>
      </p:sp>
      <p:pic>
        <p:nvPicPr>
          <p:cNvPr id="5" name="Picture Placeholder 4" descr="A two part photograph shows taste buds stained with fluorescent antibody and an antibody stained against gustducin.&#10;In the first photograph, a central structure is arranged horizontally, which is stained in red. There are roughly oval shaped structures branching from the central structure, along each side of it, like leaves on a stem. These structures are shown in green. These structures have a web of lines over them. In the second photograph, red stained sections are shown in the positions of the centers of the oval structures, which were stained in green in the first photograph. The fluorescence signal is fairly solid, compared to the webbed pattern of fluorescence in the first photograph."/>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515448" y="2183067"/>
            <a:ext cx="8113105" cy="3584517"/>
          </a:xfrm>
          <a:prstGeom prst="rect">
            <a:avLst/>
          </a:prstGeom>
        </p:spPr>
      </p:pic>
    </p:spTree>
    <p:extLst>
      <p:ext uri="{BB962C8B-B14F-4D97-AF65-F5344CB8AC3E}">
        <p14:creationId xmlns:p14="http://schemas.microsoft.com/office/powerpoint/2010/main" val="22902215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Conserved and </a:t>
            </a:r>
            <a:r>
              <a:rPr lang="en-US" dirty="0" smtClean="0">
                <a:solidFill>
                  <a:srgbClr val="843C0C"/>
                </a:solidFill>
              </a:rPr>
              <a:t>Variant Regions </a:t>
            </a:r>
            <a:r>
              <a:rPr lang="en-US" dirty="0">
                <a:solidFill>
                  <a:srgbClr val="843C0C"/>
                </a:solidFill>
              </a:rPr>
              <a:t>in </a:t>
            </a:r>
            <a:r>
              <a:rPr lang="en-US" dirty="0" smtClean="0">
                <a:solidFill>
                  <a:srgbClr val="843C0C"/>
                </a:solidFill>
              </a:rPr>
              <a:t>Bitter Receptors</a:t>
            </a:r>
            <a:endParaRPr lang="en-US" dirty="0">
              <a:solidFill>
                <a:srgbClr val="843C0C"/>
              </a:solidFill>
            </a:endParaRPr>
          </a:p>
        </p:txBody>
      </p:sp>
      <p:pic>
        <p:nvPicPr>
          <p:cNvPr id="6" name="Picture Placeholder 5" descr="A schematic representation of a bitter receptor shows the conserved and highly variable residues.&#10;The receptor is shown as seven transmembrane helices, with a chain of amino acids running through them and joining them in loops by their ends, with amino acids in the chain represented as different colored circles. The helices are arranged from left to right, with the N terminal on the left, and the C terminal on the right. There are red circles that comprise most of the loops between helices on one side of the receptor, on the side of the N-terminal domain. There is a chain of six blue residues in the loop between the third and fourth helices. There are five blue circles in a chain within the second transmembrane helix, six blue circles in a chain within the fifth transmembrane helix, and seven blue circles in a chain within the seventh transmembrane helix."/>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515448" y="2159002"/>
            <a:ext cx="8113105" cy="3916417"/>
          </a:xfrm>
          <a:prstGeom prst="rect">
            <a:avLst/>
          </a:prstGeom>
        </p:spPr>
      </p:pic>
    </p:spTree>
    <p:extLst>
      <p:ext uri="{BB962C8B-B14F-4D97-AF65-F5344CB8AC3E}">
        <p14:creationId xmlns:p14="http://schemas.microsoft.com/office/powerpoint/2010/main" val="1943552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Evidence that T2R </a:t>
            </a:r>
            <a:r>
              <a:rPr lang="en-US" dirty="0" smtClean="0">
                <a:solidFill>
                  <a:srgbClr val="843C0C"/>
                </a:solidFill>
              </a:rPr>
              <a:t>Proteins Are Bitter Taste Receptors</a:t>
            </a:r>
            <a:endParaRPr lang="en-US" dirty="0">
              <a:solidFill>
                <a:srgbClr val="843C0C"/>
              </a:solidFill>
            </a:endParaRPr>
          </a:p>
        </p:txBody>
      </p:sp>
      <p:pic>
        <p:nvPicPr>
          <p:cNvPr id="5" name="Picture Placeholder 4" descr="A bar graph shows the evidence that T 2 R proteins are bitter taste receptors.&#10;The horizontal axis has eight bars labeled as control, P R O P, caffeine, cycloheximide, atropine, quinine, saccharin, and strychnine, each representing a different compound. The vertical axis is labeled as Amount of G T P gamma S bound and has an increasing scale from the origin. Bars for control, P R O P, caffeine, atropine, quinine, saccharin and strychnine have a low and similar vertical axis value and are shown in blue.  The bar for cycloheximide has a high vertical axis value and is shown in red."/>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590434" y="1807314"/>
            <a:ext cx="5963132" cy="4859749"/>
          </a:xfrm>
          <a:prstGeom prst="rect">
            <a:avLst/>
          </a:prstGeom>
        </p:spPr>
      </p:pic>
    </p:spTree>
    <p:extLst>
      <p:ext uri="{BB962C8B-B14F-4D97-AF65-F5344CB8AC3E}">
        <p14:creationId xmlns:p14="http://schemas.microsoft.com/office/powerpoint/2010/main" val="21531056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Differing </a:t>
            </a:r>
            <a:r>
              <a:rPr lang="en-US" dirty="0" smtClean="0">
                <a:solidFill>
                  <a:srgbClr val="843C0C"/>
                </a:solidFill>
              </a:rPr>
              <a:t>Gene-expression </a:t>
            </a:r>
            <a:r>
              <a:rPr lang="en-US" dirty="0">
                <a:solidFill>
                  <a:srgbClr val="843C0C"/>
                </a:solidFill>
              </a:rPr>
              <a:t>and </a:t>
            </a:r>
            <a:r>
              <a:rPr lang="en-US" dirty="0" smtClean="0">
                <a:solidFill>
                  <a:srgbClr val="843C0C"/>
                </a:solidFill>
              </a:rPr>
              <a:t>Connection Patterns </a:t>
            </a:r>
            <a:r>
              <a:rPr lang="en-US" dirty="0">
                <a:solidFill>
                  <a:srgbClr val="843C0C"/>
                </a:solidFill>
              </a:rPr>
              <a:t>in </a:t>
            </a:r>
            <a:r>
              <a:rPr lang="en-US" dirty="0" smtClean="0">
                <a:solidFill>
                  <a:srgbClr val="843C0C"/>
                </a:solidFill>
              </a:rPr>
              <a:t>Olfactory </a:t>
            </a:r>
            <a:r>
              <a:rPr lang="en-US" dirty="0">
                <a:solidFill>
                  <a:srgbClr val="843C0C"/>
                </a:solidFill>
              </a:rPr>
              <a:t>and </a:t>
            </a:r>
            <a:r>
              <a:rPr lang="en-US" dirty="0" smtClean="0">
                <a:solidFill>
                  <a:srgbClr val="843C0C"/>
                </a:solidFill>
              </a:rPr>
              <a:t>Bitter Taste Receptors</a:t>
            </a:r>
            <a:endParaRPr lang="en-US" dirty="0">
              <a:solidFill>
                <a:srgbClr val="843C0C"/>
              </a:solidFill>
            </a:endParaRPr>
          </a:p>
        </p:txBody>
      </p:sp>
      <p:pic>
        <p:nvPicPr>
          <p:cNvPr id="6" name="Picture Placeholder 5" descr="A two-part schematic diagram showing differing gene expression and connection patterns in olfactory receptors and bitter receptors.&#10;In the first illustration, brain is represented as an oval shaped structure. Different sites in the brain are shown connected to neurons, shown as circular structures, each expressing only one type of O R gene, shown as colored dots. Neurons expressing the same O R converge to the same site in the brain and neurons expressing different O R genes converge to different regions in the brain from each other. In the second illustration, brain is represented as an oval shaped structure. Different sites in the brain are shown connected to neurons, shown as circular structures, each expressing a mixture of different O R genes, shown as colored dots. All neurons converge to the same site in the brain."/>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222525" y="2017170"/>
            <a:ext cx="6698950" cy="4230274"/>
          </a:xfrm>
          <a:prstGeom prst="rect">
            <a:avLst/>
          </a:prstGeom>
        </p:spPr>
      </p:pic>
    </p:spTree>
    <p:extLst>
      <p:ext uri="{BB962C8B-B14F-4D97-AF65-F5344CB8AC3E}">
        <p14:creationId xmlns:p14="http://schemas.microsoft.com/office/powerpoint/2010/main" val="25680594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rgbClr val="843C0C"/>
                </a:solidFill>
              </a:rPr>
              <a:t>A Heterodimeric </a:t>
            </a:r>
            <a:r>
              <a:rPr lang="en-US" dirty="0">
                <a:solidFill>
                  <a:srgbClr val="843C0C"/>
                </a:solidFill>
              </a:rPr>
              <a:t>7TM Receptor Responds to Sweet Compounds</a:t>
            </a:r>
          </a:p>
        </p:txBody>
      </p:sp>
      <p:sp>
        <p:nvSpPr>
          <p:cNvPr id="3" name="Content Placeholder 2"/>
          <p:cNvSpPr>
            <a:spLocks noGrp="1"/>
          </p:cNvSpPr>
          <p:nvPr>
            <p:ph idx="1"/>
          </p:nvPr>
        </p:nvSpPr>
        <p:spPr>
          <a:xfrm>
            <a:off x="457200" y="1855382"/>
            <a:ext cx="8229600" cy="2865474"/>
          </a:xfrm>
        </p:spPr>
        <p:txBody>
          <a:bodyPr>
            <a:noAutofit/>
          </a:bodyPr>
          <a:lstStyle/>
          <a:p>
            <a:pPr>
              <a:spcAft>
                <a:spcPts val="1200"/>
              </a:spcAft>
            </a:pPr>
            <a:r>
              <a:rPr lang="en-US" sz="2400" dirty="0"/>
              <a:t>The T1R family of proteins function as 7TM receptors for sweet </a:t>
            </a:r>
            <a:r>
              <a:rPr lang="en-US" sz="2400" dirty="0" err="1"/>
              <a:t>tastants</a:t>
            </a:r>
            <a:r>
              <a:rPr lang="en-US" sz="2400" dirty="0" smtClean="0"/>
              <a:t>.</a:t>
            </a:r>
            <a:endParaRPr lang="en-US" sz="2400" dirty="0"/>
          </a:p>
          <a:p>
            <a:pPr>
              <a:spcAft>
                <a:spcPts val="1200"/>
              </a:spcAft>
            </a:pPr>
            <a:r>
              <a:rPr lang="en-US" sz="2400" dirty="0"/>
              <a:t>The T1R family functions only as heterodimers. For instance, neither T1R2 nor T1R3 alone responds readily to sweet </a:t>
            </a:r>
            <a:r>
              <a:rPr lang="en-US" sz="2400" dirty="0" err="1"/>
              <a:t>tastants</a:t>
            </a:r>
            <a:r>
              <a:rPr lang="en-US" sz="2400" dirty="0"/>
              <a:t>. However, the heterodimer T1R2-T1R3 is very sensitive to sweet </a:t>
            </a:r>
            <a:r>
              <a:rPr lang="en-US" sz="2400" dirty="0" err="1"/>
              <a:t>tastants</a:t>
            </a:r>
            <a:r>
              <a:rPr lang="en-US" sz="2400" dirty="0"/>
              <a:t>.</a:t>
            </a:r>
          </a:p>
        </p:txBody>
      </p:sp>
    </p:spTree>
    <p:extLst>
      <p:ext uri="{BB962C8B-B14F-4D97-AF65-F5344CB8AC3E}">
        <p14:creationId xmlns:p14="http://schemas.microsoft.com/office/powerpoint/2010/main" val="17014761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Evidence for a </a:t>
            </a:r>
            <a:r>
              <a:rPr lang="en-US" dirty="0" smtClean="0">
                <a:solidFill>
                  <a:srgbClr val="843C0C"/>
                </a:solidFill>
              </a:rPr>
              <a:t>Heterodimeric Sweet Receptor</a:t>
            </a:r>
            <a:endParaRPr lang="en-US" dirty="0">
              <a:solidFill>
                <a:srgbClr val="843C0C"/>
              </a:solidFill>
            </a:endParaRPr>
          </a:p>
        </p:txBody>
      </p:sp>
      <p:pic>
        <p:nvPicPr>
          <p:cNvPr id="5" name="Picture Placeholder 4" descr="A graph shows the evidence for a heterodimeric sweet receptor.&#10;In the graph, the horizontal axis is labelled as Concentration of sucrose, millimolar and has a logarithmic scale from 0 to 1000, showing values for 30, 100, 300, and 1000. The vertical axis is labelled as Relative lick rate (compared with water) and has a scale from 0 to 20, in increments of 10. Four data sets are plotted on the graph, which are connected by dashed line. The approximate data values for T 1 R 1 only are: Concentration of sucrose: 30, Relative lick rate: 1; Concentration of sucrose: 100, Relative lick rate: 1; Concentration of sucrose: 300, Relative lick rate: 1; Concentration of sucrose: 1000, Relative lick rate: 1. These datas are joined by a dashed line, which is linear. The approximate data values for T 1 R 1 and T 1 R 2 are: Concentration of sucrose: 30, Relative lick rate: 2; Concentration of sucrose: 100, Relative lick rate: 1; Concentration of sucrose: 300, Relative lick rate: 2; Concentration of sucrose: 1000, Relative lick rate: 3. These datas are joined by a dashed line, which is curved towards the end. The approximate data values for T 1 R 1 and T 1 R 3 are: Concentration of sucrose: 30, Relative lick rate: 2; Concentration of sucrose: 100, Relative lick rate: 3; Concentration of sucrose: 300, Relative lick rate: 4; Concentration of sucrose: 1000, Relative lick rate: 5. These datas are joined by a dashed line, which is curves upwards towards the end. The approximate data values for T 1 R 2 and T 1 R 3 are: Concentration of sucrose: 30, Relative lick rate: 5; Concentration of sucrose: 100, Relative lick rate: 7; Concentration of sucrose: 300, Relative lick rate: 16; Concentration of sucrose: 1000, Relative lick rate: 20. These datas are joined by a dashed line, which is gives a sigmoidal curve."/>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515448" y="1728580"/>
            <a:ext cx="8113105" cy="4808858"/>
          </a:xfrm>
          <a:prstGeom prst="rect">
            <a:avLst/>
          </a:prstGeom>
        </p:spPr>
      </p:pic>
    </p:spTree>
    <p:extLst>
      <p:ext uri="{BB962C8B-B14F-4D97-AF65-F5344CB8AC3E}">
        <p14:creationId xmlns:p14="http://schemas.microsoft.com/office/powerpoint/2010/main" val="24325520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99411"/>
            <a:ext cx="8686800" cy="1143000"/>
          </a:xfrm>
        </p:spPr>
        <p:txBody>
          <a:bodyPr>
            <a:noAutofit/>
          </a:bodyPr>
          <a:lstStyle/>
          <a:p>
            <a:r>
              <a:rPr lang="en-US" sz="3200" dirty="0">
                <a:solidFill>
                  <a:srgbClr val="843C0C"/>
                </a:solidFill>
              </a:rPr>
              <a:t>Umami, the </a:t>
            </a:r>
            <a:r>
              <a:rPr lang="en-US" sz="3200" dirty="0" smtClean="0">
                <a:solidFill>
                  <a:srgbClr val="843C0C"/>
                </a:solidFill>
              </a:rPr>
              <a:t>Taste </a:t>
            </a:r>
            <a:r>
              <a:rPr lang="en-US" sz="3200" dirty="0">
                <a:solidFill>
                  <a:srgbClr val="843C0C"/>
                </a:solidFill>
              </a:rPr>
              <a:t>of </a:t>
            </a:r>
            <a:r>
              <a:rPr lang="en-US" sz="3200" dirty="0" smtClean="0">
                <a:solidFill>
                  <a:srgbClr val="843C0C"/>
                </a:solidFill>
              </a:rPr>
              <a:t>Glutamate </a:t>
            </a:r>
            <a:r>
              <a:rPr lang="en-US" sz="3200" dirty="0">
                <a:solidFill>
                  <a:srgbClr val="843C0C"/>
                </a:solidFill>
              </a:rPr>
              <a:t>and </a:t>
            </a:r>
            <a:r>
              <a:rPr lang="en-US" sz="3200" dirty="0" smtClean="0">
                <a:solidFill>
                  <a:srgbClr val="843C0C"/>
                </a:solidFill>
              </a:rPr>
              <a:t>Aspartate</a:t>
            </a:r>
            <a:r>
              <a:rPr lang="en-US" sz="3200" dirty="0">
                <a:solidFill>
                  <a:srgbClr val="843C0C"/>
                </a:solidFill>
              </a:rPr>
              <a:t>, </a:t>
            </a:r>
            <a:r>
              <a:rPr lang="en-US" sz="3200" dirty="0" smtClean="0">
                <a:solidFill>
                  <a:srgbClr val="843C0C"/>
                </a:solidFill>
              </a:rPr>
              <a:t>Is Mediated </a:t>
            </a:r>
            <a:r>
              <a:rPr lang="en-US" sz="3200" dirty="0">
                <a:solidFill>
                  <a:srgbClr val="843C0C"/>
                </a:solidFill>
              </a:rPr>
              <a:t>by a </a:t>
            </a:r>
            <a:r>
              <a:rPr lang="en-US" sz="3200" dirty="0" smtClean="0">
                <a:solidFill>
                  <a:srgbClr val="843C0C"/>
                </a:solidFill>
              </a:rPr>
              <a:t>Heterodimeric Receptor Related </a:t>
            </a:r>
            <a:r>
              <a:rPr lang="en-US" sz="3200" dirty="0">
                <a:solidFill>
                  <a:srgbClr val="843C0C"/>
                </a:solidFill>
              </a:rPr>
              <a:t>to the </a:t>
            </a:r>
            <a:r>
              <a:rPr lang="en-US" sz="3200" dirty="0" smtClean="0">
                <a:solidFill>
                  <a:srgbClr val="843C0C"/>
                </a:solidFill>
              </a:rPr>
              <a:t>Sweet Receptor</a:t>
            </a:r>
            <a:endParaRPr lang="en-US" sz="3200" dirty="0">
              <a:solidFill>
                <a:srgbClr val="843C0C"/>
              </a:solidFill>
            </a:endParaRPr>
          </a:p>
        </p:txBody>
      </p:sp>
      <p:sp>
        <p:nvSpPr>
          <p:cNvPr id="3" name="Content Placeholder 2"/>
          <p:cNvSpPr>
            <a:spLocks noGrp="1"/>
          </p:cNvSpPr>
          <p:nvPr>
            <p:ph idx="1"/>
          </p:nvPr>
        </p:nvSpPr>
        <p:spPr>
          <a:xfrm>
            <a:off x="457200" y="1844750"/>
            <a:ext cx="8229600" cy="2663456"/>
          </a:xfrm>
        </p:spPr>
        <p:txBody>
          <a:bodyPr>
            <a:noAutofit/>
          </a:bodyPr>
          <a:lstStyle/>
          <a:p>
            <a:pPr>
              <a:spcAft>
                <a:spcPts val="1200"/>
              </a:spcAft>
            </a:pPr>
            <a:r>
              <a:rPr lang="en-US" sz="2400" dirty="0" smtClean="0"/>
              <a:t>Umami </a:t>
            </a:r>
            <a:r>
              <a:rPr lang="en-US" sz="2400" dirty="0"/>
              <a:t>is detected by a </a:t>
            </a:r>
            <a:r>
              <a:rPr lang="en-US" sz="2400" dirty="0" err="1"/>
              <a:t>heterodimeric</a:t>
            </a:r>
            <a:r>
              <a:rPr lang="en-US" sz="2400" dirty="0"/>
              <a:t> receptor composed of T1R1 and T1R3 proteins</a:t>
            </a:r>
            <a:r>
              <a:rPr lang="en-US" sz="2400" dirty="0" smtClean="0"/>
              <a:t>.</a:t>
            </a:r>
            <a:endParaRPr lang="en-US" sz="2400" dirty="0"/>
          </a:p>
          <a:p>
            <a:pPr>
              <a:spcAft>
                <a:spcPts val="1200"/>
              </a:spcAft>
            </a:pPr>
            <a:r>
              <a:rPr lang="en-US" sz="2400" dirty="0"/>
              <a:t>Since T1R3 is common to the sweet receptor dimer, mice with disrupted expression of T1R1 can sense sweet </a:t>
            </a:r>
            <a:r>
              <a:rPr lang="en-US" sz="2400" dirty="0" err="1"/>
              <a:t>tastants</a:t>
            </a:r>
            <a:r>
              <a:rPr lang="en-US" sz="2400" dirty="0"/>
              <a:t> but not umami</a:t>
            </a:r>
            <a:r>
              <a:rPr lang="en-US" sz="2400" dirty="0" smtClean="0"/>
              <a:t>.</a:t>
            </a:r>
            <a:endParaRPr lang="en-US" sz="2400" dirty="0"/>
          </a:p>
        </p:txBody>
      </p:sp>
    </p:spTree>
    <p:extLst>
      <p:ext uri="{BB962C8B-B14F-4D97-AF65-F5344CB8AC3E}">
        <p14:creationId xmlns:p14="http://schemas.microsoft.com/office/powerpoint/2010/main" val="2324547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843C0C"/>
                </a:solidFill>
                <a:latin typeface="Arial" panose="020B0604020202020204" pitchFamily="34" charset="0"/>
                <a:cs typeface="Arial" panose="020B0604020202020204" pitchFamily="34" charset="0"/>
              </a:rPr>
              <a:t>Ch.34 </a:t>
            </a:r>
            <a:r>
              <a:rPr lang="en-US" dirty="0">
                <a:solidFill>
                  <a:srgbClr val="843C0C"/>
                </a:solidFill>
                <a:latin typeface="Arial" panose="020B0604020202020204" pitchFamily="34" charset="0"/>
                <a:cs typeface="Arial" panose="020B0604020202020204" pitchFamily="34" charset="0"/>
              </a:rPr>
              <a:t>Learning Objectives</a:t>
            </a:r>
          </a:p>
        </p:txBody>
      </p:sp>
      <p:sp>
        <p:nvSpPr>
          <p:cNvPr id="4" name="Content Placeholder 3"/>
          <p:cNvSpPr>
            <a:spLocks noGrp="1"/>
          </p:cNvSpPr>
          <p:nvPr>
            <p:ph idx="1"/>
          </p:nvPr>
        </p:nvSpPr>
        <p:spPr>
          <a:xfrm>
            <a:off x="457200" y="1521370"/>
            <a:ext cx="8229600" cy="5257800"/>
          </a:xfrm>
        </p:spPr>
        <p:txBody>
          <a:bodyPr>
            <a:noAutofit/>
          </a:bodyPr>
          <a:lstStyle/>
          <a:p>
            <a:pPr marL="0" indent="0">
              <a:lnSpc>
                <a:spcPct val="110000"/>
              </a:lnSpc>
              <a:spcBef>
                <a:spcPts val="624"/>
              </a:spcBef>
              <a:spcAft>
                <a:spcPts val="1200"/>
              </a:spcAft>
              <a:buNone/>
            </a:pPr>
            <a:r>
              <a:rPr lang="en-US" sz="2000" i="1" dirty="0"/>
              <a:t>By the end of this chapter, you should be able to</a:t>
            </a:r>
            <a:r>
              <a:rPr lang="en-US" sz="2000" i="1" dirty="0" smtClean="0"/>
              <a:t>:</a:t>
            </a:r>
            <a:endParaRPr lang="en-US" sz="2000" dirty="0" smtClean="0"/>
          </a:p>
          <a:p>
            <a:pPr marL="457200" indent="-457200">
              <a:buFont typeface="+mj-lt"/>
              <a:buAutoNum type="arabicPeriod"/>
            </a:pPr>
            <a:r>
              <a:rPr lang="en-US" sz="2000" b="1" dirty="0"/>
              <a:t>Discuss the five primary senses including what they detect and some of their key features.</a:t>
            </a:r>
          </a:p>
          <a:p>
            <a:pPr marL="457200" indent="-457200">
              <a:buFont typeface="+mj-lt"/>
              <a:buAutoNum type="arabicPeriod"/>
            </a:pPr>
            <a:r>
              <a:rPr lang="en-US" sz="2000" b="1" dirty="0"/>
              <a:t>Describe the sense of taste including the components and the characteristics of the receptors involved in detecting particular classes of molecules.</a:t>
            </a:r>
          </a:p>
          <a:p>
            <a:pPr marL="457200" indent="-457200">
              <a:buFont typeface="+mj-lt"/>
              <a:buAutoNum type="arabicPeriod"/>
            </a:pPr>
            <a:r>
              <a:rPr lang="en-US" sz="2000" b="1" dirty="0"/>
              <a:t>Describe the biochemistry underlying the sense of smell and how different chemical compounds are distinguished within the nervous system.</a:t>
            </a:r>
          </a:p>
          <a:p>
            <a:pPr marL="457200" indent="-457200">
              <a:buFont typeface="+mj-lt"/>
              <a:buAutoNum type="arabicPeriod"/>
            </a:pPr>
            <a:r>
              <a:rPr lang="en-US" sz="2000" b="1" dirty="0"/>
              <a:t>Describe the molecular basis for vision including color vision.</a:t>
            </a:r>
          </a:p>
          <a:p>
            <a:pPr marL="457200" indent="-457200">
              <a:buFont typeface="+mj-lt"/>
              <a:buAutoNum type="arabicPeriod"/>
            </a:pPr>
            <a:r>
              <a:rPr lang="en-US" sz="2000" b="1" dirty="0"/>
              <a:t>Describe the sense of hearing including how small motions within the sensory structures in the ear are detected.</a:t>
            </a:r>
          </a:p>
          <a:p>
            <a:pPr marL="457200" indent="-457200">
              <a:buFont typeface="+mj-lt"/>
              <a:buAutoNum type="arabicPeriod"/>
            </a:pPr>
            <a:r>
              <a:rPr lang="en-US" sz="2000" b="1" dirty="0"/>
              <a:t>Describe the sense of touch including its components and the biochemical basis for their detection.</a:t>
            </a:r>
          </a:p>
        </p:txBody>
      </p:sp>
    </p:spTree>
    <p:extLst>
      <p:ext uri="{BB962C8B-B14F-4D97-AF65-F5344CB8AC3E}">
        <p14:creationId xmlns:p14="http://schemas.microsoft.com/office/powerpoint/2010/main" val="2736078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rPr>
              <a:t>Salty </a:t>
            </a:r>
            <a:r>
              <a:rPr lang="en-US" dirty="0" smtClean="0">
                <a:solidFill>
                  <a:srgbClr val="843C0C"/>
                </a:solidFill>
              </a:rPr>
              <a:t>Tastes Are Detected Primarily </a:t>
            </a:r>
            <a:r>
              <a:rPr lang="en-US" dirty="0">
                <a:solidFill>
                  <a:srgbClr val="843C0C"/>
                </a:solidFill>
              </a:rPr>
              <a:t>by the </a:t>
            </a:r>
            <a:r>
              <a:rPr lang="en-US" dirty="0" smtClean="0">
                <a:solidFill>
                  <a:srgbClr val="843C0C"/>
                </a:solidFill>
              </a:rPr>
              <a:t>Passage </a:t>
            </a:r>
            <a:r>
              <a:rPr lang="en-US" dirty="0">
                <a:solidFill>
                  <a:srgbClr val="843C0C"/>
                </a:solidFill>
              </a:rPr>
              <a:t>of </a:t>
            </a:r>
            <a:r>
              <a:rPr lang="en-US" dirty="0" smtClean="0">
                <a:solidFill>
                  <a:srgbClr val="843C0C"/>
                </a:solidFill>
              </a:rPr>
              <a:t>Sodium Ions </a:t>
            </a:r>
            <a:r>
              <a:rPr lang="en-US" dirty="0">
                <a:solidFill>
                  <a:srgbClr val="843C0C"/>
                </a:solidFill>
              </a:rPr>
              <a:t>through </a:t>
            </a:r>
            <a:r>
              <a:rPr lang="en-US" dirty="0" smtClean="0">
                <a:solidFill>
                  <a:srgbClr val="843C0C"/>
                </a:solidFill>
              </a:rPr>
              <a:t>Channels</a:t>
            </a:r>
            <a:endParaRPr lang="en-US" dirty="0">
              <a:solidFill>
                <a:srgbClr val="843C0C"/>
              </a:solidFill>
            </a:endParaRPr>
          </a:p>
        </p:txBody>
      </p:sp>
      <p:sp>
        <p:nvSpPr>
          <p:cNvPr id="5" name="Content Placeholder 4"/>
          <p:cNvSpPr>
            <a:spLocks noGrp="1"/>
          </p:cNvSpPr>
          <p:nvPr>
            <p:ph idx="1"/>
          </p:nvPr>
        </p:nvSpPr>
        <p:spPr>
          <a:xfrm>
            <a:off x="457200" y="1770322"/>
            <a:ext cx="8229600" cy="2151992"/>
          </a:xfrm>
        </p:spPr>
        <p:txBody>
          <a:bodyPr>
            <a:normAutofit/>
          </a:bodyPr>
          <a:lstStyle/>
          <a:p>
            <a:pPr>
              <a:spcAft>
                <a:spcPts val="1200"/>
              </a:spcAft>
            </a:pPr>
            <a:r>
              <a:rPr lang="en-US" sz="2400" dirty="0" err="1"/>
              <a:t>Amiloride</a:t>
            </a:r>
            <a:r>
              <a:rPr lang="en-US" sz="2400" dirty="0"/>
              <a:t>-sensitive Na</a:t>
            </a:r>
            <a:r>
              <a:rPr lang="en-US" sz="2400" baseline="30000" dirty="0"/>
              <a:t>+</a:t>
            </a:r>
            <a:r>
              <a:rPr lang="en-US" sz="2400" dirty="0"/>
              <a:t> channels on the surface of cells in the tongue detect salty </a:t>
            </a:r>
            <a:r>
              <a:rPr lang="en-US" sz="2400" dirty="0" err="1"/>
              <a:t>tastants</a:t>
            </a:r>
            <a:r>
              <a:rPr lang="en-US" sz="2400" dirty="0" smtClean="0"/>
              <a:t>.</a:t>
            </a:r>
            <a:endParaRPr lang="en-US" sz="2400" dirty="0"/>
          </a:p>
          <a:p>
            <a:pPr>
              <a:spcAft>
                <a:spcPts val="1200"/>
              </a:spcAft>
            </a:pPr>
            <a:r>
              <a:rPr lang="en-US" sz="2400" dirty="0"/>
              <a:t>The channels are composed of four homologous subunits</a:t>
            </a:r>
            <a:r>
              <a:rPr lang="en-US" sz="2400" dirty="0" smtClean="0"/>
              <a:t>.</a:t>
            </a:r>
            <a:endParaRPr lang="en-US" sz="2400" dirty="0"/>
          </a:p>
        </p:txBody>
      </p:sp>
      <p:pic>
        <p:nvPicPr>
          <p:cNvPr id="13" name="Picture Placeholder 12" descr="The skeletal formula of amiloride.&#10;Amiloride contains a six-membered ring with nitrogen atoms forming the top and bottom vertices and alternating double bonds between the vertices. It has a chlorine atom bonded to the top left vertex, and a N H 2 group bonded to the bottom left and bottom right vertices, and a chain of atoms bonded to the top right vertex. The chain of atoms contains a carbon atom, which forms a carbonyl group, followed by a nitrogen atom, which forms an N H group, then a carbon atom, which is in turn bonded to two N H 2 groups, with dissociated double bonds, and a net positive charge between them."/>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603536" y="4080272"/>
            <a:ext cx="7936929" cy="2310890"/>
          </a:xfrm>
          <a:prstGeom prst="rect">
            <a:avLst/>
          </a:prstGeom>
        </p:spPr>
      </p:pic>
    </p:spTree>
    <p:extLst>
      <p:ext uri="{BB962C8B-B14F-4D97-AF65-F5344CB8AC3E}">
        <p14:creationId xmlns:p14="http://schemas.microsoft.com/office/powerpoint/2010/main" val="25393557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Schematic </a:t>
            </a:r>
            <a:r>
              <a:rPr lang="en-US" dirty="0" smtClean="0">
                <a:solidFill>
                  <a:srgbClr val="843C0C"/>
                </a:solidFill>
              </a:rPr>
              <a:t>Structure </a:t>
            </a:r>
            <a:r>
              <a:rPr lang="en-US" dirty="0">
                <a:solidFill>
                  <a:srgbClr val="843C0C"/>
                </a:solidFill>
              </a:rPr>
              <a:t>of the </a:t>
            </a:r>
            <a:r>
              <a:rPr lang="en-US" dirty="0" err="1" smtClean="0">
                <a:solidFill>
                  <a:srgbClr val="843C0C"/>
                </a:solidFill>
              </a:rPr>
              <a:t>Amiloride</a:t>
            </a:r>
            <a:r>
              <a:rPr lang="en-US" dirty="0" smtClean="0">
                <a:solidFill>
                  <a:srgbClr val="843C0C"/>
                </a:solidFill>
              </a:rPr>
              <a:t>-sensitive Sodium Channel</a:t>
            </a:r>
            <a:endParaRPr lang="en-US" dirty="0">
              <a:solidFill>
                <a:srgbClr val="843C0C"/>
              </a:solidFill>
            </a:endParaRPr>
          </a:p>
        </p:txBody>
      </p:sp>
      <p:pic>
        <p:nvPicPr>
          <p:cNvPr id="6" name="Picture Placeholder 5" descr="A schematic representation of the amiloride-sensitive sodium channel is shown.&#10;The channel contains two membrane-spanning helices, with a gap between them, labelled as the pore. There is a loop connecting the two helices on one side of the membrane. The loop contains two cysteine-rich regions, labelled cysteine-rich region 1 and cysteine-rich region 2. A part of the loop, colored in red, projects downwards into the gap between the two membrane-spanning helices."/>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64305" y="1973816"/>
            <a:ext cx="7215390" cy="4211433"/>
          </a:xfrm>
          <a:prstGeom prst="rect">
            <a:avLst/>
          </a:prstGeom>
        </p:spPr>
      </p:pic>
    </p:spTree>
    <p:extLst>
      <p:ext uri="{BB962C8B-B14F-4D97-AF65-F5344CB8AC3E}">
        <p14:creationId xmlns:p14="http://schemas.microsoft.com/office/powerpoint/2010/main" val="34507778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Sour </a:t>
            </a:r>
            <a:r>
              <a:rPr lang="en-US" dirty="0" smtClean="0">
                <a:solidFill>
                  <a:srgbClr val="843C0C"/>
                </a:solidFill>
              </a:rPr>
              <a:t>Tastes Arise </a:t>
            </a:r>
            <a:r>
              <a:rPr lang="en-US" dirty="0">
                <a:solidFill>
                  <a:srgbClr val="843C0C"/>
                </a:solidFill>
              </a:rPr>
              <a:t>from the </a:t>
            </a:r>
            <a:r>
              <a:rPr lang="en-US" dirty="0" smtClean="0">
                <a:solidFill>
                  <a:srgbClr val="843C0C"/>
                </a:solidFill>
              </a:rPr>
              <a:t>Effects </a:t>
            </a:r>
            <a:r>
              <a:rPr lang="en-US" dirty="0">
                <a:solidFill>
                  <a:srgbClr val="843C0C"/>
                </a:solidFill>
              </a:rPr>
              <a:t>of </a:t>
            </a:r>
            <a:r>
              <a:rPr lang="en-US" dirty="0" smtClean="0">
                <a:solidFill>
                  <a:srgbClr val="843C0C"/>
                </a:solidFill>
              </a:rPr>
              <a:t>Hydrogen Ions </a:t>
            </a:r>
            <a:r>
              <a:rPr lang="en-US" dirty="0">
                <a:solidFill>
                  <a:srgbClr val="843C0C"/>
                </a:solidFill>
              </a:rPr>
              <a:t>(acids) on </a:t>
            </a:r>
            <a:r>
              <a:rPr lang="en-US" dirty="0" smtClean="0">
                <a:solidFill>
                  <a:srgbClr val="843C0C"/>
                </a:solidFill>
              </a:rPr>
              <a:t>Channels</a:t>
            </a:r>
            <a:endParaRPr lang="en-US" dirty="0">
              <a:solidFill>
                <a:srgbClr val="843C0C"/>
              </a:solidFill>
            </a:endParaRPr>
          </a:p>
        </p:txBody>
      </p:sp>
      <p:sp>
        <p:nvSpPr>
          <p:cNvPr id="3" name="Content Placeholder 2"/>
          <p:cNvSpPr>
            <a:spLocks noGrp="1"/>
          </p:cNvSpPr>
          <p:nvPr>
            <p:ph idx="1"/>
          </p:nvPr>
        </p:nvSpPr>
        <p:spPr>
          <a:xfrm>
            <a:off x="457200" y="1844750"/>
            <a:ext cx="8229600" cy="3312042"/>
          </a:xfrm>
        </p:spPr>
        <p:txBody>
          <a:bodyPr>
            <a:noAutofit/>
          </a:bodyPr>
          <a:lstStyle/>
          <a:p>
            <a:pPr>
              <a:spcAft>
                <a:spcPts val="1200"/>
              </a:spcAft>
            </a:pPr>
            <a:r>
              <a:rPr lang="en-US" sz="2400" dirty="0"/>
              <a:t>The interaction of hydrogen ions with various ion channels results in the perception of sour taste</a:t>
            </a:r>
            <a:r>
              <a:rPr lang="en-US" sz="2400" dirty="0" smtClean="0"/>
              <a:t>.</a:t>
            </a:r>
            <a:endParaRPr lang="en-US" sz="2400" dirty="0"/>
          </a:p>
          <a:p>
            <a:pPr>
              <a:spcAft>
                <a:spcPts val="1200"/>
              </a:spcAft>
            </a:pPr>
            <a:r>
              <a:rPr lang="en-US" sz="2400" dirty="0"/>
              <a:t>For example: binding by hydrogen ions blocks some potassium ion channels and activates other types of channels</a:t>
            </a:r>
            <a:r>
              <a:rPr lang="en-US" sz="2400" dirty="0" smtClean="0"/>
              <a:t>.</a:t>
            </a:r>
            <a:endParaRPr lang="en-US" sz="2400" dirty="0"/>
          </a:p>
          <a:p>
            <a:pPr>
              <a:spcAft>
                <a:spcPts val="1200"/>
              </a:spcAft>
            </a:pPr>
            <a:r>
              <a:rPr lang="en-US" sz="2400" dirty="0"/>
              <a:t>In various ways, changes in membrane polarization in sensory neurons produce the sensation of sour taste</a:t>
            </a:r>
            <a:r>
              <a:rPr lang="en-US" sz="2400" dirty="0" smtClean="0"/>
              <a:t>.</a:t>
            </a:r>
            <a:endParaRPr lang="en-US" sz="2400" dirty="0"/>
          </a:p>
        </p:txBody>
      </p:sp>
    </p:spTree>
    <p:extLst>
      <p:ext uri="{BB962C8B-B14F-4D97-AF65-F5344CB8AC3E}">
        <p14:creationId xmlns:p14="http://schemas.microsoft.com/office/powerpoint/2010/main" val="26752781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rgbClr val="843C0C"/>
                </a:solidFill>
              </a:rPr>
              <a:t>Section 34.3 </a:t>
            </a:r>
            <a:r>
              <a:rPr lang="en-US" dirty="0">
                <a:solidFill>
                  <a:srgbClr val="843C0C"/>
                </a:solidFill>
              </a:rPr>
              <a:t>Photoreceptor Molecules in the Eye Detect Visible Light</a:t>
            </a:r>
          </a:p>
        </p:txBody>
      </p:sp>
      <p:sp>
        <p:nvSpPr>
          <p:cNvPr id="3" name="Content Placeholder 2"/>
          <p:cNvSpPr>
            <a:spLocks noGrp="1"/>
          </p:cNvSpPr>
          <p:nvPr>
            <p:ph idx="1"/>
          </p:nvPr>
        </p:nvSpPr>
        <p:spPr>
          <a:xfrm>
            <a:off x="457200" y="1929811"/>
            <a:ext cx="8229600" cy="3237614"/>
          </a:xfrm>
        </p:spPr>
        <p:txBody>
          <a:bodyPr>
            <a:noAutofit/>
          </a:bodyPr>
          <a:lstStyle/>
          <a:p>
            <a:pPr>
              <a:spcAft>
                <a:spcPts val="1200"/>
              </a:spcAft>
            </a:pPr>
            <a:r>
              <a:rPr lang="en-US" sz="2400" dirty="0"/>
              <a:t>Photoreceptor cells detect electromagnetic radiation in the region between 390 and 750 nm (visible light</a:t>
            </a:r>
            <a:r>
              <a:rPr lang="en-US" sz="2400" dirty="0" smtClean="0"/>
              <a:t>).</a:t>
            </a:r>
            <a:endParaRPr lang="en-US" sz="2400" dirty="0"/>
          </a:p>
          <a:p>
            <a:pPr>
              <a:spcAft>
                <a:spcPts val="1200"/>
              </a:spcAft>
            </a:pPr>
            <a:r>
              <a:rPr lang="en-US" sz="2400" dirty="0"/>
              <a:t>Vertebrates have two types of photoreceptor cells: rods and cones</a:t>
            </a:r>
            <a:r>
              <a:rPr lang="en-US" sz="2400" dirty="0" smtClean="0"/>
              <a:t>.</a:t>
            </a:r>
            <a:endParaRPr lang="en-US" sz="2400" dirty="0"/>
          </a:p>
          <a:p>
            <a:pPr>
              <a:spcAft>
                <a:spcPts val="1200"/>
              </a:spcAft>
            </a:pPr>
            <a:r>
              <a:rPr lang="en-US" sz="2400" dirty="0"/>
              <a:t>Cones function in bright light and perceive color. Rods function in dim light but cannot detect color.</a:t>
            </a:r>
          </a:p>
        </p:txBody>
      </p:sp>
    </p:spTree>
    <p:extLst>
      <p:ext uri="{BB962C8B-B14F-4D97-AF65-F5344CB8AC3E}">
        <p14:creationId xmlns:p14="http://schemas.microsoft.com/office/powerpoint/2010/main" val="27012998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The </a:t>
            </a:r>
            <a:r>
              <a:rPr lang="en-US" dirty="0" smtClean="0">
                <a:solidFill>
                  <a:srgbClr val="843C0C"/>
                </a:solidFill>
              </a:rPr>
              <a:t>Electromagnetic Spectrum</a:t>
            </a:r>
            <a:endParaRPr lang="en-US" dirty="0">
              <a:solidFill>
                <a:srgbClr val="843C0C"/>
              </a:solidFill>
            </a:endParaRPr>
          </a:p>
        </p:txBody>
      </p:sp>
      <p:pic>
        <p:nvPicPr>
          <p:cNvPr id="5" name="Picture Placeholder 4" descr="A scale shows the electromagnetic spectrum.&#10;The scale has values from 10 to the power of minus 10, labeled as X-rays, and to 10 to the power of two, labeled as radio waves. Visible light is indicated at a point on the scale between 10 to the power of minus seven and 10 to the power of minus six. Visible light is shown as a spectrum of colors, shown as a region of magnified color scale from ten to the power of minus seven to ten to the power of minus six. The smaller numbers, towards ten to the power of minus seven, are purples, with the colors ranging from purple, to blue, to green to yellow to red, with the red being at the higher values in the scale towards ten to the power of minus six."/>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515448" y="2790264"/>
            <a:ext cx="8113105" cy="2559316"/>
          </a:xfrm>
          <a:prstGeom prst="rect">
            <a:avLst/>
          </a:prstGeom>
        </p:spPr>
      </p:pic>
    </p:spTree>
    <p:extLst>
      <p:ext uri="{BB962C8B-B14F-4D97-AF65-F5344CB8AC3E}">
        <p14:creationId xmlns:p14="http://schemas.microsoft.com/office/powerpoint/2010/main" val="12361640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Rhodopsin, a </a:t>
            </a:r>
            <a:r>
              <a:rPr lang="en-US" dirty="0" smtClean="0">
                <a:solidFill>
                  <a:srgbClr val="843C0C"/>
                </a:solidFill>
              </a:rPr>
              <a:t>Specialized </a:t>
            </a:r>
            <a:r>
              <a:rPr lang="en-US" dirty="0">
                <a:solidFill>
                  <a:srgbClr val="843C0C"/>
                </a:solidFill>
              </a:rPr>
              <a:t>7TM </a:t>
            </a:r>
            <a:r>
              <a:rPr lang="en-US" dirty="0" smtClean="0">
                <a:solidFill>
                  <a:srgbClr val="843C0C"/>
                </a:solidFill>
              </a:rPr>
              <a:t>Receptor</a:t>
            </a:r>
            <a:r>
              <a:rPr lang="en-US" dirty="0">
                <a:solidFill>
                  <a:srgbClr val="843C0C"/>
                </a:solidFill>
              </a:rPr>
              <a:t>, </a:t>
            </a:r>
            <a:r>
              <a:rPr lang="en-US" dirty="0" smtClean="0">
                <a:solidFill>
                  <a:srgbClr val="843C0C"/>
                </a:solidFill>
              </a:rPr>
              <a:t>Absorbs Visible Light</a:t>
            </a:r>
            <a:endParaRPr lang="en-US" dirty="0">
              <a:solidFill>
                <a:srgbClr val="843C0C"/>
              </a:solidFill>
            </a:endParaRPr>
          </a:p>
        </p:txBody>
      </p:sp>
      <p:sp>
        <p:nvSpPr>
          <p:cNvPr id="3" name="Content Placeholder 2"/>
          <p:cNvSpPr>
            <a:spLocks noGrp="1"/>
          </p:cNvSpPr>
          <p:nvPr>
            <p:ph idx="1"/>
          </p:nvPr>
        </p:nvSpPr>
        <p:spPr>
          <a:xfrm>
            <a:off x="457200" y="1600201"/>
            <a:ext cx="8229600" cy="2498833"/>
          </a:xfrm>
        </p:spPr>
        <p:txBody>
          <a:bodyPr>
            <a:normAutofit/>
          </a:bodyPr>
          <a:lstStyle/>
          <a:p>
            <a:pPr>
              <a:spcAft>
                <a:spcPts val="1200"/>
              </a:spcAft>
            </a:pPr>
            <a:r>
              <a:rPr lang="en-US" sz="2400" dirty="0"/>
              <a:t>The photoreceptor molecule in rods is rhodopsin, which is composed of the protein </a:t>
            </a:r>
            <a:r>
              <a:rPr lang="en-US" sz="2400" dirty="0" err="1"/>
              <a:t>opsin</a:t>
            </a:r>
            <a:r>
              <a:rPr lang="en-US" sz="2400" dirty="0"/>
              <a:t> bound to 11-</a:t>
            </a:r>
            <a:r>
              <a:rPr lang="en-US" sz="2400" i="1" dirty="0"/>
              <a:t>cis</a:t>
            </a:r>
            <a:r>
              <a:rPr lang="en-US" sz="2400" dirty="0"/>
              <a:t>-retinal. </a:t>
            </a:r>
            <a:r>
              <a:rPr lang="en-US" sz="2400" dirty="0" err="1"/>
              <a:t>Opsin</a:t>
            </a:r>
            <a:r>
              <a:rPr lang="en-US" sz="2400" dirty="0"/>
              <a:t> is a member of the 7TM-receptor family</a:t>
            </a:r>
            <a:r>
              <a:rPr lang="en-US" sz="2400" dirty="0" smtClean="0"/>
              <a:t>.</a:t>
            </a:r>
            <a:endParaRPr lang="en-US" sz="2400" dirty="0"/>
          </a:p>
          <a:p>
            <a:pPr>
              <a:spcAft>
                <a:spcPts val="1200"/>
              </a:spcAft>
            </a:pPr>
            <a:r>
              <a:rPr lang="en-US" sz="2400" dirty="0"/>
              <a:t>11-</a:t>
            </a:r>
            <a:r>
              <a:rPr lang="en-US" sz="2400" i="1" dirty="0"/>
              <a:t>cis</a:t>
            </a:r>
            <a:r>
              <a:rPr lang="en-US" sz="2400" dirty="0"/>
              <a:t>-Retinal is the light-absorbing group in rhodopsin</a:t>
            </a:r>
            <a:r>
              <a:rPr lang="en-US" sz="2400" dirty="0" smtClean="0"/>
              <a:t>.</a:t>
            </a:r>
            <a:endParaRPr lang="en-US" sz="2400" dirty="0"/>
          </a:p>
          <a:p>
            <a:pPr>
              <a:spcAft>
                <a:spcPts val="1200"/>
              </a:spcAft>
            </a:pPr>
            <a:r>
              <a:rPr lang="en-US" sz="2400" dirty="0"/>
              <a:t>Rhodopsin absorbs light maximally at 500 nm</a:t>
            </a:r>
            <a:r>
              <a:rPr lang="en-US" sz="2400" dirty="0" smtClean="0"/>
              <a:t>.</a:t>
            </a:r>
            <a:endParaRPr lang="en-US" sz="2400" dirty="0"/>
          </a:p>
        </p:txBody>
      </p:sp>
      <p:pic>
        <p:nvPicPr>
          <p:cNvPr id="9" name="Picture Placeholder 8" descr="The skeletal formula of 11-cis-retinal.&#10;11-cis-Retinal contains a six-membered carbon ring. It has two carbon atoms bonded to its top vertex, and a double bond between the top right vertex and bottom right vertex. It has a carbon atom bonded to the bottom right vertex and a chain of nine carbon atoms, with alternating double and single bonds along the chain, which starts with a single bond. There are carbon atoms bonded to the third and seventh carbons in the chain, a double bond to an oxygen atom and a single bond to a hydrogen atom, from the last carbon in the chain."/>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964305" y="4219280"/>
            <a:ext cx="7215390" cy="2434581"/>
          </a:xfrm>
          <a:prstGeom prst="rect">
            <a:avLst/>
          </a:prstGeom>
        </p:spPr>
      </p:pic>
    </p:spTree>
    <p:extLst>
      <p:ext uri="{BB962C8B-B14F-4D97-AF65-F5344CB8AC3E}">
        <p14:creationId xmlns:p14="http://schemas.microsoft.com/office/powerpoint/2010/main" val="34613644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The </a:t>
            </a:r>
            <a:r>
              <a:rPr lang="en-US" dirty="0" smtClean="0">
                <a:solidFill>
                  <a:srgbClr val="843C0C"/>
                </a:solidFill>
              </a:rPr>
              <a:t>Rod Cell</a:t>
            </a:r>
            <a:endParaRPr lang="en-US" dirty="0">
              <a:solidFill>
                <a:srgbClr val="843C0C"/>
              </a:solidFill>
            </a:endParaRPr>
          </a:p>
        </p:txBody>
      </p:sp>
      <p:pic>
        <p:nvPicPr>
          <p:cNvPr id="6" name="Picture Placeholder 5" descr="An electron micrograph and a schematic representation of rod cells are shown.&#10;In the electron micrograph, the rod cells are shown as thin, vertical, cylindrical structures which are packed densely together. A schematic representation of one rod cell is shown, in which the cell has a stalk with a long vertical stack of discs at the end of the stalk. The stack of discs is labelled as the outer segment. The outer segment is shown as being equivalent to the cylindrical structures shown in the electron micrograph. The stalk contains a rectangular section at the top, just underneath the outer segment which contains organelles. The rectangular section is connected to a round section, which contains the nucleus, via a thinner part of the stalk. The round section is connected to a slightly wider section at the very bottom of the stalk, via another thin section of the stalk."/>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515725" y="2048818"/>
            <a:ext cx="8112551" cy="3895576"/>
          </a:xfrm>
          <a:prstGeom prst="rect">
            <a:avLst/>
          </a:prstGeom>
        </p:spPr>
      </p:pic>
    </p:spTree>
    <p:extLst>
      <p:ext uri="{BB962C8B-B14F-4D97-AF65-F5344CB8AC3E}">
        <p14:creationId xmlns:p14="http://schemas.microsoft.com/office/powerpoint/2010/main" val="11402232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Rhodopsin </a:t>
            </a:r>
            <a:r>
              <a:rPr lang="en-US" dirty="0" smtClean="0">
                <a:solidFill>
                  <a:srgbClr val="843C0C"/>
                </a:solidFill>
              </a:rPr>
              <a:t>Absorption Spectrum</a:t>
            </a:r>
            <a:endParaRPr lang="en-US" dirty="0">
              <a:solidFill>
                <a:srgbClr val="843C0C"/>
              </a:solidFill>
            </a:endParaRPr>
          </a:p>
        </p:txBody>
      </p:sp>
      <p:pic>
        <p:nvPicPr>
          <p:cNvPr id="5" name="Picture Placeholder 4" descr="A graph plots the absorption spectrum of rhodopsin.&#10;In the graph, the horizontal axis is labelled as Wavelength (nanometers) and has a scale from 300 to 600, in increments of 100. The vertical axis is labelled as Extinction coefficient (molar concentration to the power of minus one, centimeters to the power of minus one) and has a scale from 10,000 to 40,000, in increments of 10,000. A curve is plotted on the graph, which starts at (300, 12000), decreases very slightly to a value of (350, 10000), reaches a peak value of (500, 40000), and decreases and ends at a value (700, 0)."/>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64305" y="1874167"/>
            <a:ext cx="7215390" cy="4663009"/>
          </a:xfrm>
          <a:prstGeom prst="rect">
            <a:avLst/>
          </a:prstGeom>
        </p:spPr>
      </p:pic>
    </p:spTree>
    <p:extLst>
      <p:ext uri="{BB962C8B-B14F-4D97-AF65-F5344CB8AC3E}">
        <p14:creationId xmlns:p14="http://schemas.microsoft.com/office/powerpoint/2010/main" val="20579231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rPr>
              <a:t>Retinal–lysine </a:t>
            </a:r>
            <a:r>
              <a:rPr lang="en-US" dirty="0" smtClean="0">
                <a:solidFill>
                  <a:srgbClr val="843C0C"/>
                </a:solidFill>
              </a:rPr>
              <a:t>Linkage</a:t>
            </a:r>
            <a:endParaRPr lang="en-US" dirty="0">
              <a:solidFill>
                <a:srgbClr val="843C0C"/>
              </a:solidFill>
            </a:endParaRPr>
          </a:p>
        </p:txBody>
      </p:sp>
      <p:sp>
        <p:nvSpPr>
          <p:cNvPr id="3" name="Content Placeholder 2"/>
          <p:cNvSpPr>
            <a:spLocks noGrp="1"/>
          </p:cNvSpPr>
          <p:nvPr>
            <p:ph idx="1"/>
          </p:nvPr>
        </p:nvSpPr>
        <p:spPr/>
        <p:txBody>
          <a:bodyPr>
            <a:normAutofit/>
          </a:bodyPr>
          <a:lstStyle/>
          <a:p>
            <a:pPr>
              <a:spcAft>
                <a:spcPts val="1200"/>
              </a:spcAft>
            </a:pPr>
            <a:r>
              <a:rPr lang="en-US" sz="2400" dirty="0"/>
              <a:t>Retinal is linked to lysine 296 in </a:t>
            </a:r>
            <a:r>
              <a:rPr lang="en-US" sz="2400" dirty="0" err="1"/>
              <a:t>opsin</a:t>
            </a:r>
            <a:r>
              <a:rPr lang="en-US" sz="2400" dirty="0"/>
              <a:t> by a Schiff-base linkage</a:t>
            </a:r>
            <a:r>
              <a:rPr lang="en-US" sz="2400" dirty="0" smtClean="0"/>
              <a:t>.</a:t>
            </a:r>
            <a:endParaRPr lang="en-US" sz="2400" dirty="0"/>
          </a:p>
          <a:p>
            <a:pPr>
              <a:spcAft>
                <a:spcPts val="1200"/>
              </a:spcAft>
            </a:pPr>
            <a:r>
              <a:rPr lang="en-US" sz="2400" dirty="0"/>
              <a:t>In the resting state of rhodopsin, this Schiff base is protonated</a:t>
            </a:r>
            <a:r>
              <a:rPr lang="en-US" sz="2400" dirty="0" smtClean="0"/>
              <a:t>.</a:t>
            </a:r>
            <a:endParaRPr lang="en-US" sz="2400" dirty="0"/>
          </a:p>
        </p:txBody>
      </p:sp>
      <p:pic>
        <p:nvPicPr>
          <p:cNvPr id="9" name="Picture Placeholder 8" descr="A reaction in which a Schiff base is converted to a protonated Schiff base.&#10;A Schiff base is shown as a linkage between 11-cis-retinal and lysine. 11-cis-retinal contains a six-membered ring, with a chain of nine carbon atoms bonded to the top right vertex, which has two carbon atoms branching off the chain and alternating double bonds along the chain. The carbon at the end of the chain has a double bond to a nitrogen atom on the end of the side chain of lysine. The side chain of lysine contains a chain of carbon atoms which ends with the nitrogen atom. The double bond between the nitrogen and the carbon is the Schiff base. A protonated Schiff base is formed when a proton is added to the nitrogen in the Schiff base, giving it a positive charge. It is shown as a hydrogen atom bonded to the nitrogen, with a net positive charge."/>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515725" y="4199655"/>
            <a:ext cx="8112551" cy="2044762"/>
          </a:xfrm>
          <a:prstGeom prst="rect">
            <a:avLst/>
          </a:prstGeom>
        </p:spPr>
      </p:pic>
    </p:spTree>
    <p:extLst>
      <p:ext uri="{BB962C8B-B14F-4D97-AF65-F5344CB8AC3E}">
        <p14:creationId xmlns:p14="http://schemas.microsoft.com/office/powerpoint/2010/main" val="32832578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r>
              <a:rPr lang="en-US" dirty="0">
                <a:solidFill>
                  <a:srgbClr val="843C0C"/>
                </a:solidFill>
              </a:rPr>
              <a:t>Light </a:t>
            </a:r>
            <a:r>
              <a:rPr lang="en-US" dirty="0" smtClean="0">
                <a:solidFill>
                  <a:srgbClr val="843C0C"/>
                </a:solidFill>
              </a:rPr>
              <a:t>Absorption Induces </a:t>
            </a:r>
            <a:r>
              <a:rPr lang="en-US" dirty="0">
                <a:solidFill>
                  <a:srgbClr val="843C0C"/>
                </a:solidFill>
              </a:rPr>
              <a:t>a </a:t>
            </a:r>
            <a:r>
              <a:rPr lang="en-US" dirty="0" smtClean="0">
                <a:solidFill>
                  <a:srgbClr val="843C0C"/>
                </a:solidFill>
              </a:rPr>
              <a:t>Specific Isomerization </a:t>
            </a:r>
            <a:r>
              <a:rPr lang="en-US" dirty="0">
                <a:solidFill>
                  <a:srgbClr val="843C0C"/>
                </a:solidFill>
              </a:rPr>
              <a:t>of </a:t>
            </a:r>
            <a:r>
              <a:rPr lang="en-US" dirty="0" smtClean="0">
                <a:solidFill>
                  <a:srgbClr val="843C0C"/>
                </a:solidFill>
              </a:rPr>
              <a:t>Bound </a:t>
            </a:r>
            <a:r>
              <a:rPr lang="en-US" dirty="0">
                <a:solidFill>
                  <a:srgbClr val="843C0C"/>
                </a:solidFill>
              </a:rPr>
              <a:t>11-</a:t>
            </a:r>
            <a:r>
              <a:rPr lang="en-US" i="1" dirty="0">
                <a:solidFill>
                  <a:srgbClr val="843C0C"/>
                </a:solidFill>
              </a:rPr>
              <a:t>cis</a:t>
            </a:r>
            <a:r>
              <a:rPr lang="en-US" dirty="0">
                <a:solidFill>
                  <a:srgbClr val="843C0C"/>
                </a:solidFill>
              </a:rPr>
              <a:t>-retinal</a:t>
            </a:r>
          </a:p>
        </p:txBody>
      </p:sp>
      <p:sp>
        <p:nvSpPr>
          <p:cNvPr id="10" name="Content Placeholder 9"/>
          <p:cNvSpPr>
            <a:spLocks noGrp="1"/>
          </p:cNvSpPr>
          <p:nvPr>
            <p:ph idx="1"/>
          </p:nvPr>
        </p:nvSpPr>
        <p:spPr>
          <a:xfrm>
            <a:off x="457200" y="1600200"/>
            <a:ext cx="8229600" cy="5257800"/>
          </a:xfrm>
        </p:spPr>
        <p:txBody>
          <a:bodyPr>
            <a:noAutofit/>
          </a:bodyPr>
          <a:lstStyle/>
          <a:p>
            <a:pPr>
              <a:spcAft>
                <a:spcPts val="1200"/>
              </a:spcAft>
            </a:pPr>
            <a:r>
              <a:rPr lang="en-US" sz="2200" dirty="0"/>
              <a:t>Light absorption converts 11-</a:t>
            </a:r>
            <a:r>
              <a:rPr lang="en-US" sz="2200" i="1" dirty="0"/>
              <a:t>cis</a:t>
            </a:r>
            <a:r>
              <a:rPr lang="en-US" sz="2200" dirty="0"/>
              <a:t>-retinal to the all-</a:t>
            </a:r>
            <a:r>
              <a:rPr lang="en-US" sz="2200" i="1" dirty="0"/>
              <a:t>trans</a:t>
            </a:r>
            <a:r>
              <a:rPr lang="en-US" sz="2200" dirty="0"/>
              <a:t> form</a:t>
            </a:r>
            <a:r>
              <a:rPr lang="en-US" sz="2200" dirty="0" smtClean="0"/>
              <a:t>.</a:t>
            </a:r>
            <a:endParaRPr lang="en-US" sz="2200" dirty="0"/>
          </a:p>
          <a:p>
            <a:pPr>
              <a:spcAft>
                <a:spcPts val="1200"/>
              </a:spcAft>
            </a:pPr>
            <a:r>
              <a:rPr lang="en-US" sz="2200" dirty="0"/>
              <a:t>The structural change generates </a:t>
            </a:r>
            <a:r>
              <a:rPr lang="en-US" sz="2200" dirty="0" err="1"/>
              <a:t>bathorhodopsin</a:t>
            </a:r>
            <a:r>
              <a:rPr lang="en-US" sz="2200" dirty="0"/>
              <a:t>, which subsequently undergoes changes to form </a:t>
            </a:r>
            <a:r>
              <a:rPr lang="en-US" sz="2200" dirty="0" err="1"/>
              <a:t>metarhodopsin</a:t>
            </a:r>
            <a:r>
              <a:rPr lang="en-US" sz="2200" dirty="0"/>
              <a:t> II (R</a:t>
            </a:r>
            <a:r>
              <a:rPr lang="en-US" sz="2200" dirty="0" smtClean="0"/>
              <a:t>*).</a:t>
            </a:r>
            <a:endParaRPr lang="en-US" sz="2200" dirty="0"/>
          </a:p>
          <a:p>
            <a:pPr>
              <a:spcAft>
                <a:spcPts val="1200"/>
              </a:spcAft>
            </a:pPr>
            <a:r>
              <a:rPr lang="en-US" sz="2200" dirty="0" err="1"/>
              <a:t>Metarhodopsin</a:t>
            </a:r>
            <a:r>
              <a:rPr lang="en-US" sz="2200" dirty="0"/>
              <a:t> II is analogous to the ligand-bound form of 7TM receptors</a:t>
            </a:r>
            <a:r>
              <a:rPr lang="en-US" sz="2200" dirty="0" smtClean="0"/>
              <a:t>.</a:t>
            </a:r>
            <a:endParaRPr lang="en-US" sz="2200" dirty="0"/>
          </a:p>
          <a:p>
            <a:pPr>
              <a:spcAft>
                <a:spcPts val="1200"/>
              </a:spcAft>
            </a:pPr>
            <a:r>
              <a:rPr lang="en-US" sz="2200" dirty="0" err="1"/>
              <a:t>Metarhodopsin</a:t>
            </a:r>
            <a:r>
              <a:rPr lang="en-US" sz="2200" dirty="0"/>
              <a:t> II activates the </a:t>
            </a:r>
            <a:r>
              <a:rPr lang="en-US" sz="2200" dirty="0" err="1"/>
              <a:t>heterotrimeric</a:t>
            </a:r>
            <a:r>
              <a:rPr lang="en-US" sz="2200" dirty="0"/>
              <a:t> G protein </a:t>
            </a:r>
            <a:r>
              <a:rPr lang="en-US" sz="2200" dirty="0" err="1"/>
              <a:t>transducin</a:t>
            </a:r>
            <a:r>
              <a:rPr lang="en-US" sz="2200" dirty="0" smtClean="0"/>
              <a:t>.</a:t>
            </a:r>
            <a:endParaRPr lang="en-US" sz="2200" dirty="0"/>
          </a:p>
          <a:p>
            <a:pPr>
              <a:spcAft>
                <a:spcPts val="1200"/>
              </a:spcAft>
            </a:pPr>
            <a:r>
              <a:rPr lang="en-US" sz="2200" dirty="0"/>
              <a:t>Activated </a:t>
            </a:r>
            <a:r>
              <a:rPr lang="en-US" sz="2200" dirty="0" err="1"/>
              <a:t>transducin</a:t>
            </a:r>
            <a:r>
              <a:rPr lang="en-US" sz="2200" dirty="0"/>
              <a:t> in turn activates cyclic GMP (</a:t>
            </a:r>
            <a:r>
              <a:rPr lang="en-US" sz="2200" dirty="0" err="1"/>
              <a:t>cGMP</a:t>
            </a:r>
            <a:r>
              <a:rPr lang="en-US" sz="2200" dirty="0"/>
              <a:t>) </a:t>
            </a:r>
            <a:r>
              <a:rPr lang="en-US" sz="2200" dirty="0" err="1"/>
              <a:t>phosphodiesterase</a:t>
            </a:r>
            <a:r>
              <a:rPr lang="en-US" sz="2200" dirty="0" smtClean="0"/>
              <a:t>.</a:t>
            </a:r>
            <a:endParaRPr lang="en-US" sz="2200" dirty="0"/>
          </a:p>
          <a:p>
            <a:pPr>
              <a:spcAft>
                <a:spcPts val="1200"/>
              </a:spcAft>
            </a:pPr>
            <a:r>
              <a:rPr lang="en-US" sz="2200" dirty="0"/>
              <a:t>The fall in </a:t>
            </a:r>
            <a:r>
              <a:rPr lang="en-US" sz="2200" dirty="0" err="1"/>
              <a:t>cGMP</a:t>
            </a:r>
            <a:r>
              <a:rPr lang="en-US" sz="2200" dirty="0"/>
              <a:t> concentration results in the closure of an ion channel that causes neuronal signaling.</a:t>
            </a:r>
          </a:p>
        </p:txBody>
      </p:sp>
    </p:spTree>
    <p:extLst>
      <p:ext uri="{BB962C8B-B14F-4D97-AF65-F5344CB8AC3E}">
        <p14:creationId xmlns:p14="http://schemas.microsoft.com/office/powerpoint/2010/main" val="3072908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843C0C"/>
                </a:solidFill>
                <a:latin typeface="Arial" panose="020B0604020202020204" pitchFamily="34" charset="0"/>
                <a:cs typeface="Arial" panose="020B0604020202020204" pitchFamily="34" charset="0"/>
              </a:rPr>
              <a:t>Ch.34 Outline</a:t>
            </a:r>
            <a:endParaRPr lang="en-US" dirty="0">
              <a:solidFill>
                <a:srgbClr val="843C0C"/>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229600" cy="5005552"/>
          </a:xfrm>
        </p:spPr>
        <p:txBody>
          <a:bodyPr>
            <a:noAutofit/>
          </a:bodyPr>
          <a:lstStyle/>
          <a:p>
            <a:pPr>
              <a:spcAft>
                <a:spcPts val="1200"/>
              </a:spcAft>
            </a:pPr>
            <a:r>
              <a:rPr lang="en-US" sz="2400" b="1" dirty="0"/>
              <a:t>34.1 A Wide Variety of Organic Compounds Are Detected by </a:t>
            </a:r>
            <a:r>
              <a:rPr lang="en-US" sz="2400" b="1" dirty="0" smtClean="0"/>
              <a:t>Olfaction</a:t>
            </a:r>
          </a:p>
          <a:p>
            <a:pPr>
              <a:spcAft>
                <a:spcPts val="1200"/>
              </a:spcAft>
            </a:pPr>
            <a:r>
              <a:rPr lang="en-US" sz="2400" b="1" dirty="0" smtClean="0"/>
              <a:t>34.2 </a:t>
            </a:r>
            <a:r>
              <a:rPr lang="en-US" sz="2400" b="1" dirty="0"/>
              <a:t>Taste Is a Combination of Senses That Function by Different </a:t>
            </a:r>
            <a:r>
              <a:rPr lang="en-US" sz="2400" b="1" dirty="0" smtClean="0"/>
              <a:t>Mechanisms</a:t>
            </a:r>
            <a:endParaRPr lang="en-US" sz="2400" b="1" dirty="0"/>
          </a:p>
          <a:p>
            <a:pPr>
              <a:spcAft>
                <a:spcPts val="1200"/>
              </a:spcAft>
            </a:pPr>
            <a:r>
              <a:rPr lang="en-US" sz="2400" b="1" dirty="0"/>
              <a:t>34.3 Photoreceptor Molecules in the Eye Detect Visible </a:t>
            </a:r>
            <a:r>
              <a:rPr lang="en-US" sz="2400" b="1" dirty="0" smtClean="0"/>
              <a:t>Light</a:t>
            </a:r>
            <a:endParaRPr lang="en-US" sz="2400" b="1" dirty="0"/>
          </a:p>
          <a:p>
            <a:pPr>
              <a:spcAft>
                <a:spcPts val="1200"/>
              </a:spcAft>
            </a:pPr>
            <a:r>
              <a:rPr lang="en-US" sz="2400" b="1" dirty="0"/>
              <a:t>34.4 Hearing Depends on the Speedy Detection of Mechanical </a:t>
            </a:r>
            <a:r>
              <a:rPr lang="en-US" sz="2400" b="1" dirty="0" smtClean="0"/>
              <a:t>Stimuli</a:t>
            </a:r>
            <a:endParaRPr lang="en-US" sz="2400" b="1" dirty="0"/>
          </a:p>
          <a:p>
            <a:pPr>
              <a:spcAft>
                <a:spcPts val="1200"/>
              </a:spcAft>
            </a:pPr>
            <a:r>
              <a:rPr lang="en-US" sz="2400" b="1" dirty="0"/>
              <a:t>34.5 Touch Includes the Sensing of Pressure, Temperature, and Other Factors</a:t>
            </a:r>
          </a:p>
        </p:txBody>
      </p:sp>
    </p:spTree>
    <p:extLst>
      <p:ext uri="{BB962C8B-B14F-4D97-AF65-F5344CB8AC3E}">
        <p14:creationId xmlns:p14="http://schemas.microsoft.com/office/powerpoint/2010/main" val="36473611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Atomic </a:t>
            </a:r>
            <a:r>
              <a:rPr lang="en-US" dirty="0" smtClean="0">
                <a:solidFill>
                  <a:srgbClr val="843C0C"/>
                </a:solidFill>
              </a:rPr>
              <a:t>Motion </a:t>
            </a:r>
            <a:r>
              <a:rPr lang="en-US" dirty="0">
                <a:solidFill>
                  <a:srgbClr val="843C0C"/>
                </a:solidFill>
              </a:rPr>
              <a:t>in </a:t>
            </a:r>
            <a:r>
              <a:rPr lang="en-US" dirty="0" smtClean="0">
                <a:solidFill>
                  <a:srgbClr val="843C0C"/>
                </a:solidFill>
              </a:rPr>
              <a:t>Retinal</a:t>
            </a:r>
            <a:endParaRPr lang="en-US" dirty="0">
              <a:solidFill>
                <a:srgbClr val="843C0C"/>
              </a:solidFill>
            </a:endParaRPr>
          </a:p>
        </p:txBody>
      </p:sp>
      <p:pic>
        <p:nvPicPr>
          <p:cNvPr id="6" name="Picture Placeholder 5" descr="A reaction shows the conversion of 11-cis-Retinal to 11-trans-Retinal.&#10;11-cis-Retinal and 11-trans-Retinal are shown in ball and stick model. 11-cis-Retinal is shown with a six-membered ring with a chain of carbon atoms from the top right carbon atom in the ring. The chain extends horizontally from the top right vertex and bends in the middle, to be angled downwards. In a reaction caused by light, the part of the chain that is angled downwards rotates around the bond at which it is angled downwards, so the whole chain is straight. This rotation moves the nitrogen atom, in lysine, about 5 angstroms."/>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515725" y="3014916"/>
            <a:ext cx="8112551" cy="1994890"/>
          </a:xfrm>
          <a:prstGeom prst="rect">
            <a:avLst/>
          </a:prstGeom>
        </p:spPr>
      </p:pic>
    </p:spTree>
    <p:extLst>
      <p:ext uri="{BB962C8B-B14F-4D97-AF65-F5344CB8AC3E}">
        <p14:creationId xmlns:p14="http://schemas.microsoft.com/office/powerpoint/2010/main" val="17610313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Analogous 7TM </a:t>
            </a:r>
            <a:r>
              <a:rPr lang="en-US" dirty="0" smtClean="0">
                <a:solidFill>
                  <a:srgbClr val="843C0C"/>
                </a:solidFill>
              </a:rPr>
              <a:t>Receptors</a:t>
            </a:r>
            <a:endParaRPr lang="en-US" dirty="0">
              <a:solidFill>
                <a:srgbClr val="843C0C"/>
              </a:solidFill>
            </a:endParaRPr>
          </a:p>
        </p:txBody>
      </p:sp>
      <p:pic>
        <p:nvPicPr>
          <p:cNvPr id="5" name="Picture Placeholder 4" descr="A two-part illustration shows the formation of ligand-bound receptor and the conversion of rhodopsin into metarhodopsin II.&#10;In the first illustration, the 7 T M receptor has several transmembrane helices, shown arranged vertically. A ligand is shown binding between the helices, among them in the middle of the receptor, activating the receptor. In the second illustration, metarhodopsin 2 has several transmembrane helices, shown arranged vertically. There is a molecule of retinal shown bound to the receptor, which is shown as having a long chain, arranged horizontally, with a bend about half way along it. A reaction is caused by light, in which the chain of the molecule is bent in a different conformation, causing the receptor to become activated."/>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2331906" y="1700424"/>
            <a:ext cx="4480189" cy="5010498"/>
          </a:xfrm>
          <a:prstGeom prst="rect">
            <a:avLst/>
          </a:prstGeom>
        </p:spPr>
      </p:pic>
    </p:spTree>
    <p:extLst>
      <p:ext uri="{BB962C8B-B14F-4D97-AF65-F5344CB8AC3E}">
        <p14:creationId xmlns:p14="http://schemas.microsoft.com/office/powerpoint/2010/main" val="33413082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Visual </a:t>
            </a:r>
            <a:r>
              <a:rPr lang="en-US" dirty="0" smtClean="0">
                <a:solidFill>
                  <a:srgbClr val="843C0C"/>
                </a:solidFill>
              </a:rPr>
              <a:t>Signal Transduction</a:t>
            </a:r>
            <a:endParaRPr lang="en-US" dirty="0">
              <a:solidFill>
                <a:srgbClr val="843C0C"/>
              </a:solidFill>
            </a:endParaRPr>
          </a:p>
        </p:txBody>
      </p:sp>
      <p:pic>
        <p:nvPicPr>
          <p:cNvPr id="6" name="Picture Placeholder 5" descr="A schematic representation of the visual signal-transduction cascade is shown.&#10;A cell membrane is shown schematically, with several proteins spanning it.  A rhodopsin is shown spanning it at one point, with a G protein, transducin, and bound to rhodopsin on the cytoplasmic side. There is also a c G M P-gated ion channel spanning the membrane, and a molecule of phosphodiesterase inside the cell. Transducin is shown in its inactive state when bound to the transmembrane helix, containing an alpha subunit, a beta subunit, and a gamma subunit, with a molecule of G D P bound to the alpha subunit. When light hits the rhodopsin, transducin is activated, and the G D P is exchanged for a molecule of G T P, and the beta and gamma subunit are removed. Transducin moves away from the receptor, and binds to the phosphodiesterase, which is shown as two oval shaped units in the cytoplasm, not associated with the membrane. The c G M P-gated ion channel is open when bound to c G M P. c G M P is shown being removed from the c G M P-gated ion channel. Phosphodiesterase bound to transducin is shown converting c G M P to G M P."/>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515448" y="2421122"/>
            <a:ext cx="8113105" cy="3171486"/>
          </a:xfrm>
          <a:prstGeom prst="rect">
            <a:avLst/>
          </a:prstGeom>
        </p:spPr>
      </p:pic>
    </p:spTree>
    <p:extLst>
      <p:ext uri="{BB962C8B-B14F-4D97-AF65-F5344CB8AC3E}">
        <p14:creationId xmlns:p14="http://schemas.microsoft.com/office/powerpoint/2010/main" val="40793756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r>
              <a:rPr lang="en-US" dirty="0">
                <a:solidFill>
                  <a:srgbClr val="843C0C"/>
                </a:solidFill>
              </a:rPr>
              <a:t>Light-induced </a:t>
            </a:r>
            <a:r>
              <a:rPr lang="en-US" dirty="0" smtClean="0">
                <a:solidFill>
                  <a:srgbClr val="843C0C"/>
                </a:solidFill>
              </a:rPr>
              <a:t>Lowering </a:t>
            </a:r>
            <a:r>
              <a:rPr lang="en-US" dirty="0">
                <a:solidFill>
                  <a:srgbClr val="843C0C"/>
                </a:solidFill>
              </a:rPr>
              <a:t>of the </a:t>
            </a:r>
            <a:r>
              <a:rPr lang="en-US" dirty="0" smtClean="0">
                <a:solidFill>
                  <a:srgbClr val="843C0C"/>
                </a:solidFill>
              </a:rPr>
              <a:t>Calcium Level Coordinates Recovery (1/2)</a:t>
            </a:r>
            <a:endParaRPr lang="en-US" dirty="0">
              <a:solidFill>
                <a:srgbClr val="843C0C"/>
              </a:solidFill>
            </a:endParaRPr>
          </a:p>
        </p:txBody>
      </p:sp>
      <p:sp>
        <p:nvSpPr>
          <p:cNvPr id="10" name="Content Placeholder 9"/>
          <p:cNvSpPr>
            <a:spLocks noGrp="1"/>
          </p:cNvSpPr>
          <p:nvPr>
            <p:ph idx="1"/>
          </p:nvPr>
        </p:nvSpPr>
        <p:spPr>
          <a:xfrm>
            <a:off x="457200" y="2036136"/>
            <a:ext cx="8229600" cy="3429000"/>
          </a:xfrm>
        </p:spPr>
        <p:txBody>
          <a:bodyPr>
            <a:noAutofit/>
          </a:bodyPr>
          <a:lstStyle/>
          <a:p>
            <a:pPr>
              <a:spcAft>
                <a:spcPts val="1200"/>
              </a:spcAft>
            </a:pPr>
            <a:r>
              <a:rPr lang="en-US" sz="2400" dirty="0"/>
              <a:t>The visual signal must be terminated rapidly and the system returned to the initial state to function properly</a:t>
            </a:r>
            <a:r>
              <a:rPr lang="en-US" sz="2400" dirty="0" smtClean="0"/>
              <a:t>.</a:t>
            </a:r>
            <a:endParaRPr lang="en-US" sz="2400" dirty="0"/>
          </a:p>
          <a:p>
            <a:pPr>
              <a:spcAft>
                <a:spcPts val="1200"/>
              </a:spcAft>
            </a:pPr>
            <a:r>
              <a:rPr lang="en-US" sz="2400" dirty="0"/>
              <a:t>Signal termination begins with the phosphorylation of R* by rhodopsin kinase. </a:t>
            </a:r>
            <a:r>
              <a:rPr lang="en-US" sz="2400" dirty="0" err="1"/>
              <a:t>Arrestin</a:t>
            </a:r>
            <a:r>
              <a:rPr lang="en-US" sz="2400" dirty="0"/>
              <a:t> binds to R*, preventing further interaction with </a:t>
            </a:r>
            <a:r>
              <a:rPr lang="en-US" sz="2400" dirty="0" err="1"/>
              <a:t>transducin</a:t>
            </a:r>
            <a:r>
              <a:rPr lang="en-US" sz="2400" dirty="0" smtClean="0"/>
              <a:t>.</a:t>
            </a:r>
            <a:endParaRPr lang="en-US" sz="2400" dirty="0"/>
          </a:p>
          <a:p>
            <a:pPr>
              <a:spcAft>
                <a:spcPts val="1200"/>
              </a:spcAft>
            </a:pPr>
            <a:r>
              <a:rPr lang="en-US" sz="2400" dirty="0"/>
              <a:t>The GTP-bound α subunit of </a:t>
            </a:r>
            <a:r>
              <a:rPr lang="en-US" sz="2400" dirty="0" err="1"/>
              <a:t>transducin</a:t>
            </a:r>
            <a:r>
              <a:rPr lang="en-US" sz="2400" dirty="0"/>
              <a:t> hydrolyzes the GTP to GDP and rebinds the βγ subunits.</a:t>
            </a:r>
          </a:p>
        </p:txBody>
      </p:sp>
    </p:spTree>
    <p:extLst>
      <p:ext uri="{BB962C8B-B14F-4D97-AF65-F5344CB8AC3E}">
        <p14:creationId xmlns:p14="http://schemas.microsoft.com/office/powerpoint/2010/main" val="5075492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rPr>
              <a:t>Light-induced Lowering of the Calcium Level Coordinates Recovery (1/2)</a:t>
            </a:r>
            <a:endParaRPr lang="en-US" dirty="0"/>
          </a:p>
        </p:txBody>
      </p:sp>
      <p:sp>
        <p:nvSpPr>
          <p:cNvPr id="5" name="Content Placeholder 4"/>
          <p:cNvSpPr>
            <a:spLocks noGrp="1"/>
          </p:cNvSpPr>
          <p:nvPr>
            <p:ph idx="1"/>
          </p:nvPr>
        </p:nvSpPr>
        <p:spPr>
          <a:xfrm>
            <a:off x="398953" y="1929810"/>
            <a:ext cx="8229600" cy="1441449"/>
          </a:xfrm>
        </p:spPr>
        <p:txBody>
          <a:bodyPr>
            <a:normAutofit/>
          </a:bodyPr>
          <a:lstStyle/>
          <a:p>
            <a:r>
              <a:rPr lang="en-US" sz="2400" dirty="0" err="1"/>
              <a:t>Guanylate</a:t>
            </a:r>
            <a:r>
              <a:rPr lang="en-US" sz="2400" dirty="0"/>
              <a:t> </a:t>
            </a:r>
            <a:r>
              <a:rPr lang="en-US" sz="2400" dirty="0" err="1"/>
              <a:t>cyclase</a:t>
            </a:r>
            <a:r>
              <a:rPr lang="en-US" sz="2400" dirty="0"/>
              <a:t> returns </a:t>
            </a:r>
            <a:r>
              <a:rPr lang="en-US" sz="2400" dirty="0" err="1"/>
              <a:t>cGMP</a:t>
            </a:r>
            <a:r>
              <a:rPr lang="en-US" sz="2400" dirty="0"/>
              <a:t> levels to the initial state by synthesizing </a:t>
            </a:r>
            <a:r>
              <a:rPr lang="en-US" sz="2400" dirty="0" err="1"/>
              <a:t>cGMP</a:t>
            </a:r>
            <a:r>
              <a:rPr lang="en-US" sz="2400" dirty="0"/>
              <a:t> from GTP. Ca</a:t>
            </a:r>
            <a:r>
              <a:rPr lang="en-US" sz="2400" baseline="30000" dirty="0"/>
              <a:t>2+</a:t>
            </a:r>
            <a:r>
              <a:rPr lang="en-US" sz="2400" dirty="0"/>
              <a:t> removal from the cell stimulates </a:t>
            </a:r>
            <a:r>
              <a:rPr lang="en-US" sz="2400" dirty="0" err="1"/>
              <a:t>guanylate</a:t>
            </a:r>
            <a:r>
              <a:rPr lang="en-US" sz="2400" dirty="0"/>
              <a:t> </a:t>
            </a:r>
            <a:r>
              <a:rPr lang="en-US" sz="2400" dirty="0" err="1"/>
              <a:t>cyclase</a:t>
            </a:r>
            <a:r>
              <a:rPr lang="en-US" sz="2400" dirty="0" smtClean="0"/>
              <a:t>.</a:t>
            </a:r>
            <a:endParaRPr lang="en-US" sz="2400" dirty="0"/>
          </a:p>
        </p:txBody>
      </p:sp>
      <p:pic>
        <p:nvPicPr>
          <p:cNvPr id="11" name="Picture Placeholder 10" descr="An equation shows the activation and recovery of lowercase C G M P.&#10;c G M P enters and activates the channels, which closes the ion channels. To recover the c G M P, calcium ion enters the channel and the activity of guanylate cyclase increases, which results in the recovery of c G M P."/>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515448" y="3675956"/>
            <a:ext cx="8113105" cy="1563617"/>
          </a:xfrm>
          <a:prstGeom prst="rect">
            <a:avLst/>
          </a:prstGeom>
        </p:spPr>
      </p:pic>
    </p:spTree>
    <p:extLst>
      <p:ext uri="{BB962C8B-B14F-4D97-AF65-F5344CB8AC3E}">
        <p14:creationId xmlns:p14="http://schemas.microsoft.com/office/powerpoint/2010/main" val="13430116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 y="274638"/>
            <a:ext cx="9052560" cy="1143000"/>
          </a:xfrm>
        </p:spPr>
        <p:txBody>
          <a:bodyPr>
            <a:noAutofit/>
          </a:bodyPr>
          <a:lstStyle/>
          <a:p>
            <a:r>
              <a:rPr lang="en-US" dirty="0">
                <a:solidFill>
                  <a:srgbClr val="843C0C"/>
                </a:solidFill>
              </a:rPr>
              <a:t>Color </a:t>
            </a:r>
            <a:r>
              <a:rPr lang="en-US" dirty="0" smtClean="0">
                <a:solidFill>
                  <a:srgbClr val="843C0C"/>
                </a:solidFill>
              </a:rPr>
              <a:t>Vision Is Mediated </a:t>
            </a:r>
            <a:r>
              <a:rPr lang="en-US" dirty="0">
                <a:solidFill>
                  <a:srgbClr val="843C0C"/>
                </a:solidFill>
              </a:rPr>
              <a:t>by </a:t>
            </a:r>
            <a:r>
              <a:rPr lang="en-US" dirty="0" smtClean="0">
                <a:solidFill>
                  <a:srgbClr val="843C0C"/>
                </a:solidFill>
              </a:rPr>
              <a:t>Three Cone Receptors </a:t>
            </a:r>
            <a:r>
              <a:rPr lang="en-US" dirty="0">
                <a:solidFill>
                  <a:srgbClr val="843C0C"/>
                </a:solidFill>
              </a:rPr>
              <a:t>that </a:t>
            </a:r>
            <a:r>
              <a:rPr lang="en-US" dirty="0" smtClean="0">
                <a:solidFill>
                  <a:srgbClr val="843C0C"/>
                </a:solidFill>
              </a:rPr>
              <a:t>Are Homologs </a:t>
            </a:r>
            <a:r>
              <a:rPr lang="en-US" dirty="0">
                <a:solidFill>
                  <a:srgbClr val="843C0C"/>
                </a:solidFill>
              </a:rPr>
              <a:t>of </a:t>
            </a:r>
            <a:r>
              <a:rPr lang="en-US" dirty="0" smtClean="0">
                <a:solidFill>
                  <a:srgbClr val="843C0C"/>
                </a:solidFill>
              </a:rPr>
              <a:t>Rhodopsin</a:t>
            </a:r>
            <a:endParaRPr lang="en-US" dirty="0">
              <a:solidFill>
                <a:srgbClr val="843C0C"/>
              </a:solidFill>
            </a:endParaRPr>
          </a:p>
        </p:txBody>
      </p:sp>
      <p:sp>
        <p:nvSpPr>
          <p:cNvPr id="10" name="Content Placeholder 9"/>
          <p:cNvSpPr>
            <a:spLocks noGrp="1"/>
          </p:cNvSpPr>
          <p:nvPr>
            <p:ph idx="1"/>
          </p:nvPr>
        </p:nvSpPr>
        <p:spPr>
          <a:xfrm>
            <a:off x="457200" y="1961708"/>
            <a:ext cx="8229600" cy="2355112"/>
          </a:xfrm>
        </p:spPr>
        <p:txBody>
          <a:bodyPr>
            <a:noAutofit/>
          </a:bodyPr>
          <a:lstStyle/>
          <a:p>
            <a:pPr>
              <a:spcAft>
                <a:spcPts val="1200"/>
              </a:spcAft>
            </a:pPr>
            <a:r>
              <a:rPr lang="en-US" sz="2400" dirty="0"/>
              <a:t>Three distinct photoreceptors in cone cells, homologs of rhodopsin, are responsible for perception of color</a:t>
            </a:r>
            <a:r>
              <a:rPr lang="en-US" sz="2400" dirty="0" smtClean="0"/>
              <a:t>.</a:t>
            </a:r>
            <a:endParaRPr lang="en-US" sz="2400" dirty="0"/>
          </a:p>
          <a:p>
            <a:pPr>
              <a:spcAft>
                <a:spcPts val="1200"/>
              </a:spcAft>
            </a:pPr>
            <a:r>
              <a:rPr lang="en-US" sz="2400" dirty="0"/>
              <a:t>The receptors absorb blue, green, and red light</a:t>
            </a:r>
            <a:r>
              <a:rPr lang="en-US" sz="2400" dirty="0" smtClean="0"/>
              <a:t>.</a:t>
            </a:r>
            <a:endParaRPr lang="en-US" sz="2400" dirty="0"/>
          </a:p>
          <a:p>
            <a:pPr>
              <a:spcAft>
                <a:spcPts val="1200"/>
              </a:spcAft>
            </a:pPr>
            <a:r>
              <a:rPr lang="en-US" sz="2400" dirty="0"/>
              <a:t>The visual receptors have evolved by gene duplication.</a:t>
            </a:r>
          </a:p>
        </p:txBody>
      </p:sp>
    </p:spTree>
    <p:extLst>
      <p:ext uri="{BB962C8B-B14F-4D97-AF65-F5344CB8AC3E}">
        <p14:creationId xmlns:p14="http://schemas.microsoft.com/office/powerpoint/2010/main" val="29511126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Cone-pigment </a:t>
            </a:r>
            <a:r>
              <a:rPr lang="en-US" dirty="0" smtClean="0">
                <a:solidFill>
                  <a:srgbClr val="843C0C"/>
                </a:solidFill>
              </a:rPr>
              <a:t>Absorption Spectra</a:t>
            </a:r>
            <a:endParaRPr lang="en-US" dirty="0">
              <a:solidFill>
                <a:srgbClr val="843C0C"/>
              </a:solidFill>
            </a:endParaRPr>
          </a:p>
        </p:txBody>
      </p:sp>
      <p:pic>
        <p:nvPicPr>
          <p:cNvPr id="6" name="Picture Placeholder 5" descr="A graph showing the cone pigment absorption spectra.&#10;The horizontal axis is labelled as Wavelength, nanometers and has a scale from 300 to 800, in increments of 100. The vertical axis is labelled as Absorbance and has an increasing scale from the origin. There are three curves on the graph, each with the shape of an increase in vertical axis value from a low value to a peak, and a subsequent decrease in vertical axis value. The curves are shown in blue, green and red. The blue curve starts from 300 nanometers on the horizontal axis, increases and attains a peak value of 426 nanometers, and ends at 620 nanometers on the horizontal axis. The green curve starts from 390 nanometers on the horizontal axis, increases and attains a peak value of 530 nanometers and ends at 700 nanometers on the horizontal axis. The red curve starts from 420 nanometers on the horizontal axis, increases and attains a peak value of 560 nanometers, and decreases and ends at 720 nanometers on the horizontal axis."/>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64305" y="1934549"/>
            <a:ext cx="7215390" cy="4289968"/>
          </a:xfrm>
          <a:prstGeom prst="rect">
            <a:avLst/>
          </a:prstGeom>
        </p:spPr>
      </p:pic>
    </p:spTree>
    <p:extLst>
      <p:ext uri="{BB962C8B-B14F-4D97-AF65-F5344CB8AC3E}">
        <p14:creationId xmlns:p14="http://schemas.microsoft.com/office/powerpoint/2010/main" val="37367242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Comparison of the </a:t>
            </a:r>
            <a:r>
              <a:rPr lang="en-US" dirty="0" smtClean="0">
                <a:solidFill>
                  <a:srgbClr val="843C0C"/>
                </a:solidFill>
              </a:rPr>
              <a:t>Amino Acid Sequences </a:t>
            </a:r>
            <a:r>
              <a:rPr lang="en-US" dirty="0">
                <a:solidFill>
                  <a:srgbClr val="843C0C"/>
                </a:solidFill>
              </a:rPr>
              <a:t>of the </a:t>
            </a:r>
            <a:r>
              <a:rPr lang="en-US" dirty="0" smtClean="0">
                <a:solidFill>
                  <a:srgbClr val="843C0C"/>
                </a:solidFill>
              </a:rPr>
              <a:t>Green </a:t>
            </a:r>
            <a:r>
              <a:rPr lang="en-US" dirty="0">
                <a:solidFill>
                  <a:srgbClr val="843C0C"/>
                </a:solidFill>
              </a:rPr>
              <a:t>and </a:t>
            </a:r>
            <a:r>
              <a:rPr lang="en-US" dirty="0" smtClean="0">
                <a:solidFill>
                  <a:srgbClr val="843C0C"/>
                </a:solidFill>
              </a:rPr>
              <a:t>Red Photoreceptors</a:t>
            </a:r>
            <a:endParaRPr lang="en-US" dirty="0">
              <a:solidFill>
                <a:srgbClr val="843C0C"/>
              </a:solidFill>
            </a:endParaRPr>
          </a:p>
        </p:txBody>
      </p:sp>
      <p:pic>
        <p:nvPicPr>
          <p:cNvPr id="5" name="Picture Placeholder 4" descr="A schematic representation of a photoreceptor shows the differences between green and red photoreceptors.&#10;The receptor is shown as seven transmembrane helices, with a chain of amino acids running through them and joining them in loops by their ends, with the amino acids represented as different colored circles. The helices are arranged from left to right, with the N-terminal on the left, and the C-terminal on the right. Most of the chain is formed from open circles. There is one colored circle in the chain within each of the first, second, third, fourth, and seventh helices in the chain, and on colored circle in each of the loops between the second, third, sixth, and seventh helices. There are three colored circles within the fifth helix, and five within the sixth helix. The colored circle on the fourth helix, and two of the colored circles in the sixth helix, are black."/>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640905" y="1843059"/>
            <a:ext cx="7862191" cy="4674430"/>
          </a:xfrm>
          <a:prstGeom prst="rect">
            <a:avLst/>
          </a:prstGeom>
        </p:spPr>
      </p:pic>
    </p:spTree>
    <p:extLst>
      <p:ext uri="{BB962C8B-B14F-4D97-AF65-F5344CB8AC3E}">
        <p14:creationId xmlns:p14="http://schemas.microsoft.com/office/powerpoint/2010/main" val="22166708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Evolutionary </a:t>
            </a:r>
            <a:r>
              <a:rPr lang="en-US" dirty="0" smtClean="0">
                <a:solidFill>
                  <a:srgbClr val="843C0C"/>
                </a:solidFill>
              </a:rPr>
              <a:t>Relationships </a:t>
            </a:r>
            <a:r>
              <a:rPr lang="en-US" dirty="0">
                <a:solidFill>
                  <a:srgbClr val="843C0C"/>
                </a:solidFill>
              </a:rPr>
              <a:t>among </a:t>
            </a:r>
            <a:r>
              <a:rPr lang="en-US" dirty="0" smtClean="0">
                <a:solidFill>
                  <a:srgbClr val="843C0C"/>
                </a:solidFill>
              </a:rPr>
              <a:t>Visual Pigments</a:t>
            </a:r>
            <a:endParaRPr lang="en-US" dirty="0">
              <a:solidFill>
                <a:srgbClr val="843C0C"/>
              </a:solidFill>
            </a:endParaRPr>
          </a:p>
        </p:txBody>
      </p:sp>
      <p:pic>
        <p:nvPicPr>
          <p:cNvPr id="6" name="Picture Placeholder 5" descr="Three phylogenetic trees depict the evolutionary relationships between visual pigments and vertical scale beside them shows the wavelength in nanometers.&#10;The vertical scale is labeled as wavelength (nanometers) and has a scale from 350 to 600, in increments of 50. Three phylogenetic trees depict visual pigments relationship between chicken, human being, and mouse. In chicken, the visual pigment diverges into the following order: red, green, rhodopsin, pinopsin, blue, and violet. In human being, the visual pigment diverges into the following order: red, green, rhodopsin, and blue. In mouse, the visual pigment diverges into the following order: green, rhodopsin, and blue."/>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515448" y="2341840"/>
            <a:ext cx="8113105" cy="3960670"/>
          </a:xfrm>
          <a:prstGeom prst="rect">
            <a:avLst/>
          </a:prstGeom>
        </p:spPr>
      </p:pic>
    </p:spTree>
    <p:extLst>
      <p:ext uri="{BB962C8B-B14F-4D97-AF65-F5344CB8AC3E}">
        <p14:creationId xmlns:p14="http://schemas.microsoft.com/office/powerpoint/2010/main" val="38242586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r>
              <a:rPr lang="en-US" dirty="0">
                <a:solidFill>
                  <a:srgbClr val="843C0C"/>
                </a:solidFill>
              </a:rPr>
              <a:t>Rearrangements in the </a:t>
            </a:r>
            <a:r>
              <a:rPr lang="en-US" dirty="0" smtClean="0">
                <a:solidFill>
                  <a:srgbClr val="843C0C"/>
                </a:solidFill>
              </a:rPr>
              <a:t>Genes </a:t>
            </a:r>
            <a:r>
              <a:rPr lang="en-US" dirty="0">
                <a:solidFill>
                  <a:srgbClr val="843C0C"/>
                </a:solidFill>
              </a:rPr>
              <a:t>for the </a:t>
            </a:r>
            <a:r>
              <a:rPr lang="en-US" dirty="0" smtClean="0">
                <a:solidFill>
                  <a:srgbClr val="843C0C"/>
                </a:solidFill>
              </a:rPr>
              <a:t>Green </a:t>
            </a:r>
            <a:r>
              <a:rPr lang="en-US" dirty="0">
                <a:solidFill>
                  <a:srgbClr val="843C0C"/>
                </a:solidFill>
              </a:rPr>
              <a:t>and </a:t>
            </a:r>
            <a:r>
              <a:rPr lang="en-US" dirty="0" smtClean="0">
                <a:solidFill>
                  <a:srgbClr val="843C0C"/>
                </a:solidFill>
              </a:rPr>
              <a:t>Red Pigments Lead </a:t>
            </a:r>
            <a:r>
              <a:rPr lang="en-US" dirty="0">
                <a:solidFill>
                  <a:srgbClr val="843C0C"/>
                </a:solidFill>
              </a:rPr>
              <a:t>to </a:t>
            </a:r>
            <a:r>
              <a:rPr lang="en-US" dirty="0" smtClean="0">
                <a:solidFill>
                  <a:srgbClr val="843C0C"/>
                </a:solidFill>
              </a:rPr>
              <a:t>“Color Blindness</a:t>
            </a:r>
            <a:r>
              <a:rPr lang="en-US" dirty="0">
                <a:solidFill>
                  <a:srgbClr val="843C0C"/>
                </a:solidFill>
              </a:rPr>
              <a:t>”</a:t>
            </a:r>
          </a:p>
        </p:txBody>
      </p:sp>
      <p:sp>
        <p:nvSpPr>
          <p:cNvPr id="10" name="Content Placeholder 9"/>
          <p:cNvSpPr>
            <a:spLocks noGrp="1"/>
          </p:cNvSpPr>
          <p:nvPr>
            <p:ph idx="1"/>
          </p:nvPr>
        </p:nvSpPr>
        <p:spPr>
          <a:xfrm>
            <a:off x="457200" y="1897912"/>
            <a:ext cx="8229600" cy="2472070"/>
          </a:xfrm>
        </p:spPr>
        <p:txBody>
          <a:bodyPr>
            <a:noAutofit/>
          </a:bodyPr>
          <a:lstStyle/>
          <a:p>
            <a:pPr>
              <a:spcAft>
                <a:spcPts val="1200"/>
              </a:spcAft>
            </a:pPr>
            <a:r>
              <a:rPr lang="en-US" sz="2400" dirty="0"/>
              <a:t>Recombination can occur between the genes for red and green visual pigments, which are 98% identical and lie next to each other on the X chromosome</a:t>
            </a:r>
            <a:r>
              <a:rPr lang="en-US" sz="2400" dirty="0" smtClean="0"/>
              <a:t>.</a:t>
            </a:r>
            <a:endParaRPr lang="en-US" sz="2400" dirty="0"/>
          </a:p>
          <a:p>
            <a:pPr>
              <a:spcAft>
                <a:spcPts val="1200"/>
              </a:spcAft>
            </a:pPr>
            <a:r>
              <a:rPr lang="en-US" sz="2400" dirty="0"/>
              <a:t>If recombination disrupts the gene for the green pigment, distinguishing red and green becomes difficult.</a:t>
            </a:r>
          </a:p>
        </p:txBody>
      </p:sp>
    </p:spTree>
    <p:extLst>
      <p:ext uri="{BB962C8B-B14F-4D97-AF65-F5344CB8AC3E}">
        <p14:creationId xmlns:p14="http://schemas.microsoft.com/office/powerpoint/2010/main" val="1100552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Sensory </a:t>
            </a:r>
            <a:r>
              <a:rPr lang="en-US" dirty="0" smtClean="0">
                <a:solidFill>
                  <a:srgbClr val="843C0C"/>
                </a:solidFill>
              </a:rPr>
              <a:t>Systems</a:t>
            </a:r>
            <a:endParaRPr lang="en-US" dirty="0">
              <a:solidFill>
                <a:srgbClr val="843C0C"/>
              </a:solidFill>
            </a:endParaRPr>
          </a:p>
        </p:txBody>
      </p:sp>
      <p:sp>
        <p:nvSpPr>
          <p:cNvPr id="3" name="Content Placeholder 2"/>
          <p:cNvSpPr>
            <a:spLocks noGrp="1"/>
          </p:cNvSpPr>
          <p:nvPr>
            <p:ph idx="1"/>
          </p:nvPr>
        </p:nvSpPr>
        <p:spPr>
          <a:xfrm>
            <a:off x="457200" y="1600200"/>
            <a:ext cx="8229600" cy="4753303"/>
          </a:xfrm>
        </p:spPr>
        <p:txBody>
          <a:bodyPr>
            <a:noAutofit/>
          </a:bodyPr>
          <a:lstStyle/>
          <a:p>
            <a:pPr>
              <a:spcAft>
                <a:spcPts val="1200"/>
              </a:spcAft>
            </a:pPr>
            <a:r>
              <a:rPr lang="en-US" sz="2400" dirty="0"/>
              <a:t>Humans have five major sensory systems</a:t>
            </a:r>
            <a:r>
              <a:rPr lang="en-US" sz="2400" dirty="0" smtClean="0"/>
              <a:t>:</a:t>
            </a:r>
            <a:endParaRPr lang="en-US" sz="2400" dirty="0"/>
          </a:p>
          <a:p>
            <a:pPr lvl="1"/>
            <a:r>
              <a:rPr lang="en-US" dirty="0"/>
              <a:t>Olfaction (smell)</a:t>
            </a:r>
          </a:p>
          <a:p>
            <a:pPr lvl="1"/>
            <a:r>
              <a:rPr lang="en-US" dirty="0"/>
              <a:t>Gustation (taste)</a:t>
            </a:r>
          </a:p>
          <a:p>
            <a:pPr lvl="1"/>
            <a:r>
              <a:rPr lang="en-US" dirty="0"/>
              <a:t>Vision</a:t>
            </a:r>
          </a:p>
          <a:p>
            <a:pPr lvl="1"/>
            <a:r>
              <a:rPr lang="en-US" dirty="0"/>
              <a:t>Hearing</a:t>
            </a:r>
          </a:p>
          <a:p>
            <a:pPr lvl="1">
              <a:spcAft>
                <a:spcPts val="1200"/>
              </a:spcAft>
            </a:pPr>
            <a:r>
              <a:rPr lang="en-US" dirty="0" smtClean="0"/>
              <a:t>Touch</a:t>
            </a:r>
            <a:endParaRPr lang="en-US" dirty="0"/>
          </a:p>
          <a:p>
            <a:r>
              <a:rPr lang="en-US" sz="2400" dirty="0"/>
              <a:t>Each of the sensory systems has specialized sensory neurons that convey nerve impulses to the central nervous system where they are integrated and analyzed</a:t>
            </a:r>
            <a:r>
              <a:rPr lang="en-US" sz="2400" dirty="0" smtClean="0"/>
              <a:t>.</a:t>
            </a:r>
            <a:endParaRPr lang="en-US" sz="2400" dirty="0"/>
          </a:p>
        </p:txBody>
      </p:sp>
    </p:spTree>
    <p:extLst>
      <p:ext uri="{BB962C8B-B14F-4D97-AF65-F5344CB8AC3E}">
        <p14:creationId xmlns:p14="http://schemas.microsoft.com/office/powerpoint/2010/main" val="11394674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Recombination </a:t>
            </a:r>
            <a:r>
              <a:rPr lang="en-US" dirty="0" smtClean="0">
                <a:solidFill>
                  <a:srgbClr val="843C0C"/>
                </a:solidFill>
              </a:rPr>
              <a:t>Pathways Leading </a:t>
            </a:r>
            <a:r>
              <a:rPr lang="en-US" dirty="0">
                <a:solidFill>
                  <a:srgbClr val="843C0C"/>
                </a:solidFill>
              </a:rPr>
              <a:t>to </a:t>
            </a:r>
            <a:r>
              <a:rPr lang="en-US" dirty="0" smtClean="0">
                <a:solidFill>
                  <a:srgbClr val="843C0C"/>
                </a:solidFill>
              </a:rPr>
              <a:t>Color Blindness</a:t>
            </a:r>
            <a:endParaRPr lang="en-US" dirty="0">
              <a:solidFill>
                <a:srgbClr val="843C0C"/>
              </a:solidFill>
            </a:endParaRPr>
          </a:p>
        </p:txBody>
      </p:sp>
      <p:pic>
        <p:nvPicPr>
          <p:cNvPr id="5" name="Picture Placeholder 4" descr="A two part schematic diagram shows the recombination between and within genes that leads to color blindness.&#10;In the first diagram, genes are represented as arrows in two strands of D N A, which is represented as a wavy line. Each strand of D N A has an R gene followed by a G gene. A line shows the points at which the D N A recombines. The first strand of D N A recombines after the R gene, and the second strand recombines after the G gene. The part of the first strand following the R gene, which contains the G gene, is added to the second strand after the G gene, and the part of the second strand after the R gene combines with the first strand after the R gene. This results in a strand with an R gene, followed by a chain from the second strand, and another strand with an R gene then a G gene from the original second strand, then a second G gene from the first D N A strand. In the second diagram, genes are represented as arrows in two strands of D N A, which is represented as a wavy line. Each strand of D N A has an R gene, then a G gene. A line shows the points at which the D N A recombines. The first strand of D N A recombines in the middle of the R gene and the second strand recombines in the middle of the G gene. The part of the first strand with half of the R strand is added to the second strand in place of half of the G genes and the part of the second strand half way through the G gene combines with the first strand half way through the R gene. The result is one strand with gene which contains half an R gene, followed by half a G gene, followed by a chain from the second strand, and another strand with an R gene, then a gene with half of the G gene and half an R gene, followed by a G gene from the first strand."/>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6094" r="6094"/>
          <a:stretch/>
        </p:blipFill>
        <p:spPr>
          <a:xfrm>
            <a:off x="265813" y="2090623"/>
            <a:ext cx="8707295" cy="2959842"/>
          </a:xfrm>
          <a:prstGeom prst="rect">
            <a:avLst/>
          </a:prstGeom>
        </p:spPr>
      </p:pic>
    </p:spTree>
    <p:extLst>
      <p:ext uri="{BB962C8B-B14F-4D97-AF65-F5344CB8AC3E}">
        <p14:creationId xmlns:p14="http://schemas.microsoft.com/office/powerpoint/2010/main" val="18626539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r>
              <a:rPr lang="en-US" dirty="0" smtClean="0">
                <a:solidFill>
                  <a:srgbClr val="843C0C"/>
                </a:solidFill>
              </a:rPr>
              <a:t>Section 34.4 </a:t>
            </a:r>
            <a:r>
              <a:rPr lang="en-US" dirty="0">
                <a:solidFill>
                  <a:srgbClr val="843C0C"/>
                </a:solidFill>
              </a:rPr>
              <a:t>Hearing Depends on the Speedy Detection of Mechanical Stimuli</a:t>
            </a:r>
          </a:p>
        </p:txBody>
      </p:sp>
      <p:sp>
        <p:nvSpPr>
          <p:cNvPr id="10" name="Content Placeholder 9"/>
          <p:cNvSpPr>
            <a:spLocks noGrp="1"/>
          </p:cNvSpPr>
          <p:nvPr>
            <p:ph idx="1"/>
          </p:nvPr>
        </p:nvSpPr>
        <p:spPr>
          <a:xfrm>
            <a:off x="457200" y="1972341"/>
            <a:ext cx="8229600" cy="2631558"/>
          </a:xfrm>
        </p:spPr>
        <p:txBody>
          <a:bodyPr>
            <a:noAutofit/>
          </a:bodyPr>
          <a:lstStyle/>
          <a:p>
            <a:pPr>
              <a:spcAft>
                <a:spcPts val="1200"/>
              </a:spcAft>
            </a:pPr>
            <a:r>
              <a:rPr lang="en-US" sz="2400" dirty="0"/>
              <a:t>Humans hear frequencies between 200 and 20,000 Hz</a:t>
            </a:r>
            <a:r>
              <a:rPr lang="en-US" sz="2400" dirty="0" smtClean="0"/>
              <a:t>.</a:t>
            </a:r>
            <a:endParaRPr lang="en-US" sz="2400" dirty="0"/>
          </a:p>
          <a:p>
            <a:pPr>
              <a:spcAft>
                <a:spcPts val="1200"/>
              </a:spcAft>
            </a:pPr>
            <a:r>
              <a:rPr lang="en-US" sz="2400" dirty="0"/>
              <a:t>The capacity to locate sound sources relies on the ability to detect the time delays between the arrival of a sound at one ear and its arrival at the other</a:t>
            </a:r>
            <a:r>
              <a:rPr lang="en-US" sz="2400" dirty="0" smtClean="0"/>
              <a:t>.</a:t>
            </a:r>
            <a:endParaRPr lang="en-US" sz="2400" dirty="0"/>
          </a:p>
          <a:p>
            <a:pPr>
              <a:spcAft>
                <a:spcPts val="1200"/>
              </a:spcAft>
            </a:pPr>
            <a:r>
              <a:rPr lang="en-US" sz="2400" dirty="0"/>
              <a:t>Humans can detect temporal delays as short as 0.02 </a:t>
            </a:r>
            <a:r>
              <a:rPr lang="en-US" sz="2400" dirty="0" err="1"/>
              <a:t>ms.</a:t>
            </a:r>
            <a:endParaRPr lang="en-US" sz="2400" dirty="0"/>
          </a:p>
        </p:txBody>
      </p:sp>
    </p:spTree>
    <p:extLst>
      <p:ext uri="{BB962C8B-B14F-4D97-AF65-F5344CB8AC3E}">
        <p14:creationId xmlns:p14="http://schemas.microsoft.com/office/powerpoint/2010/main" val="40168235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r>
              <a:rPr lang="en-US" dirty="0">
                <a:solidFill>
                  <a:srgbClr val="843C0C"/>
                </a:solidFill>
              </a:rPr>
              <a:t>Hair </a:t>
            </a:r>
            <a:r>
              <a:rPr lang="en-US" dirty="0" smtClean="0">
                <a:solidFill>
                  <a:srgbClr val="843C0C"/>
                </a:solidFill>
              </a:rPr>
              <a:t>Cells Use </a:t>
            </a:r>
            <a:r>
              <a:rPr lang="en-US" dirty="0">
                <a:solidFill>
                  <a:srgbClr val="843C0C"/>
                </a:solidFill>
              </a:rPr>
              <a:t>a </a:t>
            </a:r>
            <a:r>
              <a:rPr lang="en-US" dirty="0" smtClean="0">
                <a:solidFill>
                  <a:srgbClr val="843C0C"/>
                </a:solidFill>
              </a:rPr>
              <a:t>Connected Bundle </a:t>
            </a:r>
            <a:r>
              <a:rPr lang="en-US" dirty="0">
                <a:solidFill>
                  <a:srgbClr val="843C0C"/>
                </a:solidFill>
              </a:rPr>
              <a:t>of </a:t>
            </a:r>
            <a:r>
              <a:rPr lang="en-US" dirty="0" err="1" smtClean="0">
                <a:solidFill>
                  <a:srgbClr val="843C0C"/>
                </a:solidFill>
              </a:rPr>
              <a:t>Stereocilia</a:t>
            </a:r>
            <a:r>
              <a:rPr lang="en-US" dirty="0" smtClean="0">
                <a:solidFill>
                  <a:srgbClr val="843C0C"/>
                </a:solidFill>
              </a:rPr>
              <a:t> </a:t>
            </a:r>
            <a:r>
              <a:rPr lang="en-US" dirty="0">
                <a:solidFill>
                  <a:srgbClr val="843C0C"/>
                </a:solidFill>
              </a:rPr>
              <a:t>to </a:t>
            </a:r>
            <a:r>
              <a:rPr lang="en-US" dirty="0" smtClean="0">
                <a:solidFill>
                  <a:srgbClr val="843C0C"/>
                </a:solidFill>
              </a:rPr>
              <a:t>Detect Tiny Motions</a:t>
            </a:r>
            <a:endParaRPr lang="en-US" dirty="0">
              <a:solidFill>
                <a:srgbClr val="843C0C"/>
              </a:solidFill>
            </a:endParaRPr>
          </a:p>
        </p:txBody>
      </p:sp>
      <p:sp>
        <p:nvSpPr>
          <p:cNvPr id="10" name="Content Placeholder 9"/>
          <p:cNvSpPr>
            <a:spLocks noGrp="1"/>
          </p:cNvSpPr>
          <p:nvPr>
            <p:ph idx="1"/>
          </p:nvPr>
        </p:nvSpPr>
        <p:spPr>
          <a:xfrm>
            <a:off x="457200" y="1600200"/>
            <a:ext cx="8537944" cy="5077047"/>
          </a:xfrm>
        </p:spPr>
        <p:txBody>
          <a:bodyPr>
            <a:noAutofit/>
          </a:bodyPr>
          <a:lstStyle/>
          <a:p>
            <a:pPr>
              <a:spcAft>
                <a:spcPts val="1200"/>
              </a:spcAft>
            </a:pPr>
            <a:r>
              <a:rPr lang="en-US" sz="2400" dirty="0"/>
              <a:t>Hair cells located in the cochlea of the ear detect sound waves</a:t>
            </a:r>
            <a:r>
              <a:rPr lang="en-US" sz="2400" dirty="0" smtClean="0"/>
              <a:t>.</a:t>
            </a:r>
            <a:endParaRPr lang="en-US" sz="2400" dirty="0"/>
          </a:p>
          <a:p>
            <a:pPr>
              <a:spcAft>
                <a:spcPts val="1200"/>
              </a:spcAft>
            </a:pPr>
            <a:r>
              <a:rPr lang="en-US" sz="2400" dirty="0"/>
              <a:t>Hair cells have bundles of </a:t>
            </a:r>
            <a:r>
              <a:rPr lang="en-US" sz="2400" dirty="0" err="1"/>
              <a:t>hairlike</a:t>
            </a:r>
            <a:r>
              <a:rPr lang="en-US" sz="2400" dirty="0"/>
              <a:t> projections called </a:t>
            </a:r>
            <a:r>
              <a:rPr lang="en-US" sz="2400" dirty="0" err="1"/>
              <a:t>stereocilia</a:t>
            </a:r>
            <a:r>
              <a:rPr lang="en-US" sz="2400" dirty="0" smtClean="0"/>
              <a:t>.</a:t>
            </a:r>
            <a:endParaRPr lang="en-US" sz="2400" dirty="0"/>
          </a:p>
          <a:p>
            <a:pPr>
              <a:spcAft>
                <a:spcPts val="1200"/>
              </a:spcAft>
            </a:pPr>
            <a:r>
              <a:rPr lang="en-US" sz="2400" dirty="0"/>
              <a:t>Displacement of the </a:t>
            </a:r>
            <a:r>
              <a:rPr lang="en-US" sz="2400" dirty="0" err="1"/>
              <a:t>stereocilia</a:t>
            </a:r>
            <a:r>
              <a:rPr lang="en-US" sz="2400" dirty="0"/>
              <a:t> toward the tallest part of the hair bundle depolarizes the cell, whereas displacement in the opposite direction hyperpolarizes the cell</a:t>
            </a:r>
            <a:r>
              <a:rPr lang="en-US" sz="2400" dirty="0" smtClean="0"/>
              <a:t>.</a:t>
            </a:r>
            <a:endParaRPr lang="en-US" sz="2400" dirty="0"/>
          </a:p>
          <a:p>
            <a:pPr>
              <a:spcAft>
                <a:spcPts val="1200"/>
              </a:spcAft>
            </a:pPr>
            <a:r>
              <a:rPr lang="en-US" sz="2400" dirty="0"/>
              <a:t>Tip links (structures that join adjacent </a:t>
            </a:r>
            <a:r>
              <a:rPr lang="en-US" sz="2400" dirty="0" err="1"/>
              <a:t>stereocilia</a:t>
            </a:r>
            <a:r>
              <a:rPr lang="en-US" sz="2400" dirty="0"/>
              <a:t>) are coupled to ion channels that are gated by movement</a:t>
            </a:r>
            <a:r>
              <a:rPr lang="en-US" sz="2400" dirty="0" smtClean="0"/>
              <a:t>.</a:t>
            </a:r>
            <a:endParaRPr lang="en-US" sz="2400" dirty="0"/>
          </a:p>
          <a:p>
            <a:pPr>
              <a:spcAft>
                <a:spcPts val="1200"/>
              </a:spcAft>
            </a:pPr>
            <a:r>
              <a:rPr lang="en-US" sz="2400" dirty="0"/>
              <a:t>The mechanical movement of the hair cells is converted into ion flow, which is interpreted by the brain as sound.</a:t>
            </a:r>
          </a:p>
        </p:txBody>
      </p:sp>
    </p:spTree>
    <p:extLst>
      <p:ext uri="{BB962C8B-B14F-4D97-AF65-F5344CB8AC3E}">
        <p14:creationId xmlns:p14="http://schemas.microsoft.com/office/powerpoint/2010/main" val="26645962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Hair </a:t>
            </a:r>
            <a:r>
              <a:rPr lang="en-US" dirty="0" smtClean="0">
                <a:solidFill>
                  <a:srgbClr val="843C0C"/>
                </a:solidFill>
              </a:rPr>
              <a:t>Cells</a:t>
            </a:r>
            <a:r>
              <a:rPr lang="en-US" dirty="0">
                <a:solidFill>
                  <a:srgbClr val="843C0C"/>
                </a:solidFill>
              </a:rPr>
              <a:t>, the </a:t>
            </a:r>
            <a:r>
              <a:rPr lang="en-US" dirty="0" smtClean="0">
                <a:solidFill>
                  <a:srgbClr val="843C0C"/>
                </a:solidFill>
              </a:rPr>
              <a:t>Sensory Neurons Crucial </a:t>
            </a:r>
            <a:r>
              <a:rPr lang="en-US" dirty="0">
                <a:solidFill>
                  <a:srgbClr val="843C0C"/>
                </a:solidFill>
              </a:rPr>
              <a:t>for </a:t>
            </a:r>
            <a:r>
              <a:rPr lang="en-US" dirty="0" smtClean="0">
                <a:solidFill>
                  <a:srgbClr val="843C0C"/>
                </a:solidFill>
              </a:rPr>
              <a:t>Hearing</a:t>
            </a:r>
            <a:endParaRPr lang="en-US" dirty="0">
              <a:solidFill>
                <a:srgbClr val="843C0C"/>
              </a:solidFill>
            </a:endParaRPr>
          </a:p>
        </p:txBody>
      </p:sp>
      <p:pic>
        <p:nvPicPr>
          <p:cNvPr id="6" name="Picture Placeholder 5" descr="A schematic representation of hair cells is shown.&#10;Hair cells are shown as vertical cells embedded in cochlea, with nerve fibers around them, amongst many other densely packed vertical cells. The hair cells have small, conical projections on the top of them, labeled, stereo cilia."/>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64305" y="1865843"/>
            <a:ext cx="7215390" cy="4427403"/>
          </a:xfrm>
          <a:prstGeom prst="rect">
            <a:avLst/>
          </a:prstGeom>
        </p:spPr>
      </p:pic>
    </p:spTree>
    <p:extLst>
      <p:ext uri="{BB962C8B-B14F-4D97-AF65-F5344CB8AC3E}">
        <p14:creationId xmlns:p14="http://schemas.microsoft.com/office/powerpoint/2010/main" val="23828813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An </a:t>
            </a:r>
            <a:r>
              <a:rPr lang="en-US" dirty="0" smtClean="0">
                <a:solidFill>
                  <a:srgbClr val="843C0C"/>
                </a:solidFill>
              </a:rPr>
              <a:t>Electron Micrograph </a:t>
            </a:r>
            <a:r>
              <a:rPr lang="en-US" dirty="0">
                <a:solidFill>
                  <a:srgbClr val="843C0C"/>
                </a:solidFill>
              </a:rPr>
              <a:t>of a </a:t>
            </a:r>
            <a:r>
              <a:rPr lang="en-US" dirty="0" smtClean="0">
                <a:solidFill>
                  <a:srgbClr val="843C0C"/>
                </a:solidFill>
              </a:rPr>
              <a:t>Hair Bundle</a:t>
            </a:r>
            <a:endParaRPr lang="en-US" dirty="0">
              <a:solidFill>
                <a:srgbClr val="843C0C"/>
              </a:solidFill>
            </a:endParaRPr>
          </a:p>
        </p:txBody>
      </p:sp>
      <p:pic>
        <p:nvPicPr>
          <p:cNvPr id="5" name="Picture Placeholder 4" descr="An electron micrograph of a hair bundle is shown.&#10;The hair bundle is shown as a bundle of rod-like projections on the surface of a cell. These projections are angled inwards, towards each other, to form a point."/>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292278" y="1759180"/>
            <a:ext cx="6559445" cy="4640697"/>
          </a:xfrm>
          <a:prstGeom prst="rect">
            <a:avLst/>
          </a:prstGeom>
        </p:spPr>
      </p:pic>
    </p:spTree>
    <p:extLst>
      <p:ext uri="{BB962C8B-B14F-4D97-AF65-F5344CB8AC3E}">
        <p14:creationId xmlns:p14="http://schemas.microsoft.com/office/powerpoint/2010/main" val="29277174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Micromanipulation of a </a:t>
            </a:r>
            <a:r>
              <a:rPr lang="en-US" dirty="0" smtClean="0">
                <a:solidFill>
                  <a:srgbClr val="843C0C"/>
                </a:solidFill>
              </a:rPr>
              <a:t>Hair Cell</a:t>
            </a:r>
            <a:endParaRPr lang="en-US" dirty="0">
              <a:solidFill>
                <a:srgbClr val="843C0C"/>
              </a:solidFill>
            </a:endParaRPr>
          </a:p>
        </p:txBody>
      </p:sp>
      <p:pic>
        <p:nvPicPr>
          <p:cNvPr id="6" name="Picture Placeholder 5" descr="A graph shows the depolarization of a hair cell with movement. The horizontal axis is labelled as Displacement towards the tallest part, nanometers and has a scale from minus 200 to 200, in increments of 100. The vertical axis is labelled as Depolarization, receptor potential, in millivolts and has a scale from minus 2 to 2, in increments of 1. There is a data set on the graph shown as points, connected by a line. The data set forms a sigmoidal curve. There are a number of points with a vertical axis value of about minus 1, for horizontal axis values between minus 200 and minus 100. The values increase from minus 1 to 1 on the vertical axis, at horizontal axis values between minus 100 and just fewer than 100. For horizontal axis values of just over 100, the vertical axis value is about 1."/>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603536" y="1617473"/>
            <a:ext cx="7936929" cy="4924136"/>
          </a:xfrm>
          <a:prstGeom prst="rect">
            <a:avLst/>
          </a:prstGeom>
        </p:spPr>
      </p:pic>
    </p:spTree>
    <p:extLst>
      <p:ext uri="{BB962C8B-B14F-4D97-AF65-F5344CB8AC3E}">
        <p14:creationId xmlns:p14="http://schemas.microsoft.com/office/powerpoint/2010/main" val="12353318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rPr>
              <a:t>Electron </a:t>
            </a:r>
            <a:r>
              <a:rPr lang="en-US" dirty="0" smtClean="0">
                <a:solidFill>
                  <a:srgbClr val="843C0C"/>
                </a:solidFill>
              </a:rPr>
              <a:t>Micrograph </a:t>
            </a:r>
            <a:r>
              <a:rPr lang="en-US" dirty="0">
                <a:solidFill>
                  <a:srgbClr val="843C0C"/>
                </a:solidFill>
              </a:rPr>
              <a:t>of </a:t>
            </a:r>
            <a:r>
              <a:rPr lang="en-US" dirty="0" smtClean="0">
                <a:solidFill>
                  <a:srgbClr val="843C0C"/>
                </a:solidFill>
              </a:rPr>
              <a:t>Tip Links</a:t>
            </a:r>
            <a:endParaRPr lang="en-US" dirty="0">
              <a:solidFill>
                <a:srgbClr val="843C0C"/>
              </a:solidFill>
            </a:endParaRPr>
          </a:p>
        </p:txBody>
      </p:sp>
      <p:sp>
        <p:nvSpPr>
          <p:cNvPr id="3" name="Content Placeholder 2"/>
          <p:cNvSpPr>
            <a:spLocks noGrp="1"/>
          </p:cNvSpPr>
          <p:nvPr>
            <p:ph idx="1"/>
          </p:nvPr>
        </p:nvSpPr>
        <p:spPr>
          <a:xfrm>
            <a:off x="457200" y="1600201"/>
            <a:ext cx="8229600" cy="893762"/>
          </a:xfrm>
        </p:spPr>
        <p:txBody>
          <a:bodyPr/>
          <a:lstStyle/>
          <a:p>
            <a:r>
              <a:rPr lang="en-US" dirty="0"/>
              <a:t>The tip link between two hair fibers is marked by an arrow</a:t>
            </a:r>
            <a:r>
              <a:rPr lang="en-US" dirty="0" smtClean="0"/>
              <a:t>.</a:t>
            </a:r>
            <a:endParaRPr lang="en-US" dirty="0"/>
          </a:p>
        </p:txBody>
      </p:sp>
      <p:pic>
        <p:nvPicPr>
          <p:cNvPr id="9" name="Picture Placeholder 8" descr="A transmission electron micrograph of tip links is shown.&#10;Two hair fibers are shown as black, finger-like shapes. They are connected with very fine fibers, close to the ends of the structures. These fine fibers are indicated with an arrow."/>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861486" y="2790480"/>
            <a:ext cx="5421029" cy="3776281"/>
          </a:xfrm>
          <a:prstGeom prst="rect">
            <a:avLst/>
          </a:prstGeom>
        </p:spPr>
      </p:pic>
    </p:spTree>
    <p:extLst>
      <p:ext uri="{BB962C8B-B14F-4D97-AF65-F5344CB8AC3E}">
        <p14:creationId xmlns:p14="http://schemas.microsoft.com/office/powerpoint/2010/main" val="31759501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Model for </a:t>
            </a:r>
            <a:r>
              <a:rPr lang="en-US" dirty="0" smtClean="0">
                <a:solidFill>
                  <a:srgbClr val="843C0C"/>
                </a:solidFill>
              </a:rPr>
              <a:t>Hair-cell Transduction</a:t>
            </a:r>
            <a:endParaRPr lang="en-US" dirty="0">
              <a:solidFill>
                <a:srgbClr val="843C0C"/>
              </a:solidFill>
            </a:endParaRPr>
          </a:p>
        </p:txBody>
      </p:sp>
      <p:pic>
        <p:nvPicPr>
          <p:cNvPr id="5" name="Picture Placeholder 4" descr="A schematic diagram shows the model for hair-cell transduction.&#10;Two hair fibers are shown as projections from a surface, joined at the tip by a spring-like coil, labelled as the tip link. One hair fiber is longer than the other. The tip link has a structure that rests on top of the shorter hair fiber. This structure of the tip link on the top of the short fiber is also shown to be lifted away from the end of the tip fiber, in an alternative conformation. Arrows show that the conformation in which the structure of the tip link is in contact with the shorter fiber is favored. Upon stimulation, the tops of both hair fibers move to one side, so they are angled diagonally to the right, and the spring is stretched. In the stimulated state, the conformation in which the structure on the end of the tip link is not in contact with the shorter hair cell is favored."/>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2331906" y="1644363"/>
            <a:ext cx="4480189" cy="4870301"/>
          </a:xfrm>
          <a:prstGeom prst="rect">
            <a:avLst/>
          </a:prstGeom>
        </p:spPr>
      </p:pic>
    </p:spTree>
    <p:extLst>
      <p:ext uri="{BB962C8B-B14F-4D97-AF65-F5344CB8AC3E}">
        <p14:creationId xmlns:p14="http://schemas.microsoft.com/office/powerpoint/2010/main" val="41862819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r>
              <a:rPr lang="en-US" dirty="0" err="1">
                <a:solidFill>
                  <a:srgbClr val="843C0C"/>
                </a:solidFill>
              </a:rPr>
              <a:t>Mechanosensory</a:t>
            </a:r>
            <a:r>
              <a:rPr lang="en-US" dirty="0">
                <a:solidFill>
                  <a:srgbClr val="843C0C"/>
                </a:solidFill>
              </a:rPr>
              <a:t> </a:t>
            </a:r>
            <a:r>
              <a:rPr lang="en-US" dirty="0" smtClean="0">
                <a:solidFill>
                  <a:srgbClr val="843C0C"/>
                </a:solidFill>
              </a:rPr>
              <a:t>Channels Have Been Identified </a:t>
            </a:r>
            <a:r>
              <a:rPr lang="en-US" dirty="0">
                <a:solidFill>
                  <a:srgbClr val="843C0C"/>
                </a:solidFill>
              </a:rPr>
              <a:t>in </a:t>
            </a:r>
            <a:r>
              <a:rPr lang="en-US" i="1" dirty="0">
                <a:solidFill>
                  <a:srgbClr val="843C0C"/>
                </a:solidFill>
              </a:rPr>
              <a:t>Drosophila </a:t>
            </a:r>
            <a:r>
              <a:rPr lang="en-US" dirty="0">
                <a:solidFill>
                  <a:srgbClr val="843C0C"/>
                </a:solidFill>
              </a:rPr>
              <a:t>and </a:t>
            </a:r>
            <a:r>
              <a:rPr lang="en-US" dirty="0" smtClean="0">
                <a:solidFill>
                  <a:srgbClr val="843C0C"/>
                </a:solidFill>
              </a:rPr>
              <a:t>Vertebrates</a:t>
            </a:r>
            <a:endParaRPr lang="en-US" dirty="0">
              <a:solidFill>
                <a:srgbClr val="843C0C"/>
              </a:solidFill>
            </a:endParaRPr>
          </a:p>
        </p:txBody>
      </p:sp>
      <p:sp>
        <p:nvSpPr>
          <p:cNvPr id="10" name="Content Placeholder 9"/>
          <p:cNvSpPr>
            <a:spLocks noGrp="1"/>
          </p:cNvSpPr>
          <p:nvPr>
            <p:ph idx="1"/>
          </p:nvPr>
        </p:nvSpPr>
        <p:spPr>
          <a:xfrm>
            <a:off x="457200" y="1908544"/>
            <a:ext cx="8229600" cy="3365205"/>
          </a:xfrm>
        </p:spPr>
        <p:txBody>
          <a:bodyPr>
            <a:noAutofit/>
          </a:bodyPr>
          <a:lstStyle/>
          <a:p>
            <a:pPr>
              <a:spcAft>
                <a:spcPts val="1200"/>
              </a:spcAft>
            </a:pPr>
            <a:r>
              <a:rPr lang="en-US" sz="2400" dirty="0" err="1"/>
              <a:t>NompC</a:t>
            </a:r>
            <a:r>
              <a:rPr lang="en-US" sz="2400" dirty="0"/>
              <a:t> is a protein that functions as a mechanoreceptor in the sensory bristles of </a:t>
            </a:r>
            <a:r>
              <a:rPr lang="en-US" sz="2400" i="1" dirty="0"/>
              <a:t>Drosophila</a:t>
            </a:r>
            <a:r>
              <a:rPr lang="en-US" sz="2400" dirty="0" smtClean="0"/>
              <a:t>.</a:t>
            </a:r>
            <a:endParaRPr lang="en-US" sz="2400" dirty="0"/>
          </a:p>
          <a:p>
            <a:pPr>
              <a:spcAft>
                <a:spcPts val="1200"/>
              </a:spcAft>
            </a:pPr>
            <a:r>
              <a:rPr lang="en-US" sz="2400" dirty="0"/>
              <a:t>The carboxyl-terminal 469 amino acids of </a:t>
            </a:r>
            <a:r>
              <a:rPr lang="en-US" sz="2400" dirty="0" err="1"/>
              <a:t>NompC</a:t>
            </a:r>
            <a:r>
              <a:rPr lang="en-US" sz="2400" dirty="0"/>
              <a:t> resemble a family of ion-channel proteins called transient receptor potential (TRP) channels</a:t>
            </a:r>
            <a:r>
              <a:rPr lang="en-US" sz="2400" dirty="0" smtClean="0"/>
              <a:t>.</a:t>
            </a:r>
            <a:endParaRPr lang="en-US" sz="2400" dirty="0"/>
          </a:p>
          <a:p>
            <a:pPr>
              <a:spcAft>
                <a:spcPts val="1200"/>
              </a:spcAft>
            </a:pPr>
            <a:r>
              <a:rPr lang="en-US" sz="2400" dirty="0" err="1"/>
              <a:t>NompC</a:t>
            </a:r>
            <a:r>
              <a:rPr lang="en-US" sz="2400" dirty="0"/>
              <a:t> contains 29 </a:t>
            </a:r>
            <a:r>
              <a:rPr lang="en-US" sz="2400" dirty="0" err="1"/>
              <a:t>ankyrin</a:t>
            </a:r>
            <a:r>
              <a:rPr lang="en-US" sz="2400" dirty="0"/>
              <a:t> repeats, which mediate interactions with other proteins</a:t>
            </a:r>
            <a:r>
              <a:rPr lang="en-US" sz="2400" dirty="0" smtClean="0"/>
              <a:t>.</a:t>
            </a:r>
            <a:endParaRPr lang="en-US" sz="2400" dirty="0"/>
          </a:p>
        </p:txBody>
      </p:sp>
    </p:spTree>
    <p:extLst>
      <p:ext uri="{BB962C8B-B14F-4D97-AF65-F5344CB8AC3E}">
        <p14:creationId xmlns:p14="http://schemas.microsoft.com/office/powerpoint/2010/main" val="20572706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Ankyrin </a:t>
            </a:r>
            <a:r>
              <a:rPr lang="en-US" dirty="0" smtClean="0">
                <a:solidFill>
                  <a:srgbClr val="843C0C"/>
                </a:solidFill>
              </a:rPr>
              <a:t>Repeat Structure</a:t>
            </a:r>
            <a:endParaRPr lang="en-US" dirty="0">
              <a:solidFill>
                <a:srgbClr val="843C0C"/>
              </a:solidFill>
            </a:endParaRPr>
          </a:p>
        </p:txBody>
      </p:sp>
      <p:pic>
        <p:nvPicPr>
          <p:cNvPr id="6" name="Picture Placeholder 5" descr="A ribbon diagram of the ankyrin repeat structure is shown.&#10;Ankyrin has the structure of a chain of helix-turn-helix motifs connected by looped chains. Each helix-turn-helix motif consists of a short horizontal helix, connected by a short chain to a short vertical helix."/>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515448" y="2441328"/>
            <a:ext cx="8113105" cy="3414881"/>
          </a:xfrm>
          <a:prstGeom prst="rect">
            <a:avLst/>
          </a:prstGeom>
        </p:spPr>
      </p:pic>
    </p:spTree>
    <p:extLst>
      <p:ext uri="{BB962C8B-B14F-4D97-AF65-F5344CB8AC3E}">
        <p14:creationId xmlns:p14="http://schemas.microsoft.com/office/powerpoint/2010/main" val="2586002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rgbClr val="843C0C"/>
                </a:solidFill>
              </a:rPr>
              <a:t>Section 34.1 </a:t>
            </a:r>
            <a:r>
              <a:rPr lang="en-US" dirty="0">
                <a:solidFill>
                  <a:srgbClr val="843C0C"/>
                </a:solidFill>
              </a:rPr>
              <a:t>A Wide Variety of Organic Compounds Are Detected by Olfaction</a:t>
            </a:r>
          </a:p>
        </p:txBody>
      </p:sp>
      <p:sp>
        <p:nvSpPr>
          <p:cNvPr id="3" name="Content Placeholder 2"/>
          <p:cNvSpPr>
            <a:spLocks noGrp="1"/>
          </p:cNvSpPr>
          <p:nvPr>
            <p:ph idx="1"/>
          </p:nvPr>
        </p:nvSpPr>
        <p:spPr/>
        <p:txBody>
          <a:bodyPr>
            <a:normAutofit fontScale="92500"/>
          </a:bodyPr>
          <a:lstStyle/>
          <a:p>
            <a:pPr>
              <a:spcAft>
                <a:spcPts val="1200"/>
              </a:spcAft>
            </a:pPr>
            <a:r>
              <a:rPr lang="en-US" dirty="0"/>
              <a:t>Most odorants are small organic compounds that interact with receptors in specific neurons</a:t>
            </a:r>
            <a:r>
              <a:rPr lang="en-US" dirty="0" smtClean="0"/>
              <a:t>.</a:t>
            </a:r>
            <a:endParaRPr lang="en-US" dirty="0"/>
          </a:p>
          <a:p>
            <a:pPr>
              <a:spcAft>
                <a:spcPts val="1200"/>
              </a:spcAft>
            </a:pPr>
            <a:r>
              <a:rPr lang="en-US" dirty="0"/>
              <a:t>The shape of the molecule rather than any other physical property is crucial for its odorant characteristic</a:t>
            </a:r>
            <a:r>
              <a:rPr lang="en-US" dirty="0" smtClean="0"/>
              <a:t>.</a:t>
            </a:r>
            <a:endParaRPr lang="en-US" dirty="0"/>
          </a:p>
        </p:txBody>
      </p:sp>
      <p:pic>
        <p:nvPicPr>
          <p:cNvPr id="9" name="Picture Placeholder 8" descr="Structural formula of four molecules is shown. &#10;The structural formula of benzaldehyde (almond) has a benzene ring, in which C 1 is bonded to carbon that is double bonded to oxygen and single bonded to H. The structural formula of 3-methylbutane-1-thiol has a four carbon chain backbone, in which C 1 is bonded to S H, thiol group and H, C 2 is bonded to two H, C 3 is bonded to H and a methyl group, and C 4 is bonded to three H. The structural formula of geraniol (rose) has an eight carbon chain backbone that has the following substituents: C 1 is bonded to two H and a hydroxyl group, C 2 is double bonded to C 3, C 3 is bonded to a methyl group, C 4 and C 5 are each bonded to two H, C 6 is double bonded to C 7, C 7 is bonded to a methyl group, and C 8 is a methyl group. The structural formula of zingiberene (ginger) has substituted cyclohexene ring, which has a six carbon substituted side chain. Zingiberene has the following substituents: cyclohexene ring has a double bond between C 1 and C 2, C 1 has a methyl group, and C 4 is double bonded to C 1 of the six carbon side chain. In the six carbon side chain, C 1 is bonded to methyl group, C 2 and C 3 are each bonded to two H, C 4 is double bonded to C 5, and C 5 is bonded to a methyl and to C 6 of methyl group."/>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11861" r="10812"/>
          <a:stretch/>
        </p:blipFill>
        <p:spPr>
          <a:xfrm>
            <a:off x="457200" y="3758522"/>
            <a:ext cx="8236966" cy="2408362"/>
          </a:xfrm>
          <a:prstGeom prst="rect">
            <a:avLst/>
          </a:prstGeom>
        </p:spPr>
      </p:pic>
    </p:spTree>
    <p:extLst>
      <p:ext uri="{BB962C8B-B14F-4D97-AF65-F5344CB8AC3E}">
        <p14:creationId xmlns:p14="http://schemas.microsoft.com/office/powerpoint/2010/main" val="8130341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rgbClr val="843C0C"/>
                </a:solidFill>
              </a:rPr>
              <a:t>Section 34.5 </a:t>
            </a:r>
            <a:r>
              <a:rPr lang="en-US" dirty="0">
                <a:solidFill>
                  <a:srgbClr val="843C0C"/>
                </a:solidFill>
              </a:rPr>
              <a:t>Touch Includes the Sensing of Pressure, Temperature, and Other Factors</a:t>
            </a:r>
          </a:p>
        </p:txBody>
      </p:sp>
      <p:sp>
        <p:nvSpPr>
          <p:cNvPr id="3" name="Content Placeholder 2"/>
          <p:cNvSpPr>
            <a:spLocks noGrp="1"/>
          </p:cNvSpPr>
          <p:nvPr>
            <p:ph idx="1"/>
          </p:nvPr>
        </p:nvSpPr>
        <p:spPr>
          <a:xfrm>
            <a:off x="457200" y="1600200"/>
            <a:ext cx="8229600" cy="3381703"/>
          </a:xfrm>
        </p:spPr>
        <p:txBody>
          <a:bodyPr>
            <a:normAutofit/>
          </a:bodyPr>
          <a:lstStyle/>
          <a:p>
            <a:pPr>
              <a:spcAft>
                <a:spcPts val="1200"/>
              </a:spcAft>
            </a:pPr>
            <a:r>
              <a:rPr lang="en-US" sz="2200" dirty="0"/>
              <a:t>The senses of touch and pain are biochemically related. </a:t>
            </a:r>
            <a:r>
              <a:rPr lang="en-US" sz="2200" dirty="0" err="1"/>
              <a:t>Nociceptors</a:t>
            </a:r>
            <a:r>
              <a:rPr lang="en-US" sz="2200" dirty="0"/>
              <a:t> are specialized neurons that  transmit signals from the skin to pain-processing centers</a:t>
            </a:r>
            <a:r>
              <a:rPr lang="en-US" sz="2200" dirty="0" smtClean="0"/>
              <a:t>.</a:t>
            </a:r>
            <a:endParaRPr lang="en-US" sz="2200" dirty="0"/>
          </a:p>
          <a:p>
            <a:pPr>
              <a:spcAft>
                <a:spcPts val="1200"/>
              </a:spcAft>
            </a:pPr>
            <a:r>
              <a:rPr lang="en-US" sz="2200" dirty="0"/>
              <a:t>For example, capsaicin, the chemical responsible for the hot taste of spicy foods, binds to the </a:t>
            </a:r>
            <a:r>
              <a:rPr lang="en-US" sz="2200" dirty="0" err="1"/>
              <a:t>vanilloid</a:t>
            </a:r>
            <a:r>
              <a:rPr lang="en-US" sz="2200" dirty="0"/>
              <a:t> receptor 1 (VR1</a:t>
            </a:r>
            <a:r>
              <a:rPr lang="en-US" sz="2200" dirty="0" smtClean="0"/>
              <a:t>).</a:t>
            </a:r>
            <a:endParaRPr lang="en-US" sz="2200" dirty="0"/>
          </a:p>
          <a:p>
            <a:pPr>
              <a:spcAft>
                <a:spcPts val="1200"/>
              </a:spcAft>
            </a:pPr>
            <a:r>
              <a:rPr lang="en-US" sz="2200" dirty="0"/>
              <a:t>VR1 is also activated by low pH and high temperatures. These sensations are perceived as unpleasant, and we react quickly to avoid them</a:t>
            </a:r>
            <a:r>
              <a:rPr lang="en-US" sz="2200" dirty="0" smtClean="0"/>
              <a:t>.</a:t>
            </a:r>
            <a:endParaRPr lang="en-US" sz="2200" dirty="0"/>
          </a:p>
        </p:txBody>
      </p:sp>
      <p:pic>
        <p:nvPicPr>
          <p:cNvPr id="9" name="Picture Placeholder 8" descr="Skeletal formula of capsaicin is shown.&#10;Capsaicin contains a benzene ring, with an oxygen atom bonded to the top left vertex, which is in turn bonded to a methyl group. The ring has a hydroxyl group bonded to the bottom left vertex, and a chain of 11 atoms bonded to the top right vertex, of which ten are carbons and the second atom is nitrogen. There is a double bond to an oxygen atom from the third carbon, a double bond between the eighth and ninth atoms, a methyl group bonded to the 10th atom with the 11th forming a methyl group."/>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941699" y="4992486"/>
            <a:ext cx="7260602" cy="1610535"/>
          </a:xfrm>
          <a:prstGeom prst="rect">
            <a:avLst/>
          </a:prstGeom>
        </p:spPr>
      </p:pic>
    </p:spTree>
    <p:extLst>
      <p:ext uri="{BB962C8B-B14F-4D97-AF65-F5344CB8AC3E}">
        <p14:creationId xmlns:p14="http://schemas.microsoft.com/office/powerpoint/2010/main" val="7113255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The </a:t>
            </a:r>
            <a:r>
              <a:rPr lang="en-US" dirty="0" smtClean="0">
                <a:solidFill>
                  <a:srgbClr val="843C0C"/>
                </a:solidFill>
              </a:rPr>
              <a:t>Membrane Topology Deduced </a:t>
            </a:r>
            <a:r>
              <a:rPr lang="en-US" dirty="0">
                <a:solidFill>
                  <a:srgbClr val="843C0C"/>
                </a:solidFill>
              </a:rPr>
              <a:t>for VR1, the </a:t>
            </a:r>
            <a:r>
              <a:rPr lang="en-US" dirty="0" smtClean="0">
                <a:solidFill>
                  <a:srgbClr val="843C0C"/>
                </a:solidFill>
              </a:rPr>
              <a:t>Capsaicin Receptor</a:t>
            </a:r>
            <a:endParaRPr lang="en-US" dirty="0">
              <a:solidFill>
                <a:srgbClr val="843C0C"/>
              </a:solidFill>
            </a:endParaRPr>
          </a:p>
        </p:txBody>
      </p:sp>
      <p:pic>
        <p:nvPicPr>
          <p:cNvPr id="5" name="Picture Placeholder 4" descr="A schematic representation of the capsaicin receptor.&#10;The channel contains six membrane-spanning helices, with a gap between the fifth and the sixth helix, labeled as the pore. There are loops connecting the helices from end to end. The chain between the fifth and sixth receptor descends into the pore, and is shown in red. There is a chain descending from the first helix into the cell, with the N-terminal at the end of the chain. There are three ankyrin repeats within this chain. The C-terminal tail also descends in the same direction as the N-terminal tail, from the bottom of the recepto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603536" y="1909025"/>
            <a:ext cx="7936929" cy="4341015"/>
          </a:xfrm>
          <a:prstGeom prst="rect">
            <a:avLst/>
          </a:prstGeom>
        </p:spPr>
      </p:pic>
    </p:spTree>
    <p:extLst>
      <p:ext uri="{BB962C8B-B14F-4D97-AF65-F5344CB8AC3E}">
        <p14:creationId xmlns:p14="http://schemas.microsoft.com/office/powerpoint/2010/main" val="29987271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Response of the </a:t>
            </a:r>
            <a:r>
              <a:rPr lang="en-US" dirty="0" smtClean="0">
                <a:solidFill>
                  <a:srgbClr val="843C0C"/>
                </a:solidFill>
              </a:rPr>
              <a:t>Capsaicin Receptor </a:t>
            </a:r>
            <a:r>
              <a:rPr lang="en-US" dirty="0">
                <a:solidFill>
                  <a:srgbClr val="843C0C"/>
                </a:solidFill>
              </a:rPr>
              <a:t>to pH and </a:t>
            </a:r>
            <a:r>
              <a:rPr lang="en-US" dirty="0" smtClean="0">
                <a:solidFill>
                  <a:srgbClr val="843C0C"/>
                </a:solidFill>
              </a:rPr>
              <a:t>Temperature</a:t>
            </a:r>
            <a:endParaRPr lang="en-US" dirty="0">
              <a:solidFill>
                <a:srgbClr val="843C0C"/>
              </a:solidFill>
            </a:endParaRPr>
          </a:p>
        </p:txBody>
      </p:sp>
      <p:pic>
        <p:nvPicPr>
          <p:cNvPr id="6" name="Picture Placeholder 5" descr="Two graphs depict the response of capsaicin receptor to p H and temperature changes.&#10;In the first graph, horizontal axis is labeled as p H and has a decreasing scale from 8 to 3, in decrements of 1. The vertical axis is labeled as current and has an increasing scale from the origin. There is a data set on the graph, which consists of points with a curve connecting them. The curve has a sigmoidal shape. The vertical axis value is a single, low value between horizontal axis values of 8 and 6.5, a slightly higher value horizontal axis value of 6, which then increases sharply to a high value for horizontal axis value of 5, then increases a little more between horizontal axis values between 5 and 3. In the second graph, horizontal axis is labeled as Temperature (degrees C) and has a scale from 20 to 50, in increments of 10. The vertical axis is the same as that of the first graph. There is a data set on the graph, which consists of points connected by a curve. The vertical axis values of the curve are low between the horizontal axis values of 25 and 35, then increase a little between the horizontal axis values of about 35 and 37, then increase steeply and linearly between the values of about 37 and 50."/>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522824" y="2605027"/>
            <a:ext cx="8098353" cy="3400129"/>
          </a:xfrm>
          <a:prstGeom prst="rect">
            <a:avLst/>
          </a:prstGeom>
        </p:spPr>
      </p:pic>
    </p:spTree>
    <p:extLst>
      <p:ext uri="{BB962C8B-B14F-4D97-AF65-F5344CB8AC3E}">
        <p14:creationId xmlns:p14="http://schemas.microsoft.com/office/powerpoint/2010/main" val="29691692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r>
              <a:rPr lang="en-US" dirty="0">
                <a:solidFill>
                  <a:srgbClr val="843C0C"/>
                </a:solidFill>
              </a:rPr>
              <a:t>Binding </a:t>
            </a:r>
            <a:r>
              <a:rPr lang="en-US" dirty="0" smtClean="0">
                <a:solidFill>
                  <a:srgbClr val="843C0C"/>
                </a:solidFill>
              </a:rPr>
              <a:t>Many Palatable </a:t>
            </a:r>
            <a:r>
              <a:rPr lang="en-US" dirty="0" err="1" smtClean="0">
                <a:solidFill>
                  <a:srgbClr val="843C0C"/>
                </a:solidFill>
              </a:rPr>
              <a:t>Tastants</a:t>
            </a:r>
            <a:r>
              <a:rPr lang="en-US" dirty="0" smtClean="0">
                <a:solidFill>
                  <a:srgbClr val="843C0C"/>
                </a:solidFill>
              </a:rPr>
              <a:t> </a:t>
            </a:r>
            <a:r>
              <a:rPr lang="en-US" dirty="0">
                <a:solidFill>
                  <a:srgbClr val="843C0C"/>
                </a:solidFill>
              </a:rPr>
              <a:t>with a </a:t>
            </a:r>
            <a:r>
              <a:rPr lang="en-US" dirty="0" smtClean="0">
                <a:solidFill>
                  <a:srgbClr val="843C0C"/>
                </a:solidFill>
              </a:rPr>
              <a:t>Single Receptor (1/2)</a:t>
            </a:r>
            <a:endParaRPr lang="en-US" dirty="0">
              <a:solidFill>
                <a:srgbClr val="843C0C"/>
              </a:solidFill>
            </a:endParaRPr>
          </a:p>
        </p:txBody>
      </p:sp>
      <p:sp>
        <p:nvSpPr>
          <p:cNvPr id="10" name="Content Placeholder 9"/>
          <p:cNvSpPr>
            <a:spLocks noGrp="1"/>
          </p:cNvSpPr>
          <p:nvPr>
            <p:ph idx="1"/>
          </p:nvPr>
        </p:nvSpPr>
        <p:spPr/>
        <p:txBody>
          <a:bodyPr>
            <a:noAutofit/>
          </a:bodyPr>
          <a:lstStyle/>
          <a:p>
            <a:pPr>
              <a:spcAft>
                <a:spcPts val="1200"/>
              </a:spcAft>
            </a:pPr>
            <a:r>
              <a:rPr lang="en-US" sz="2200" dirty="0"/>
              <a:t>To date, the three-dimensional structure of the </a:t>
            </a:r>
            <a:r>
              <a:rPr lang="en-US" sz="2200" dirty="0" err="1"/>
              <a:t>heterodimeric</a:t>
            </a:r>
            <a:r>
              <a:rPr lang="en-US" sz="2200" dirty="0"/>
              <a:t> sweet receptor (T1R2-T1R3) is unknown, preventing us from understanding the biochemical basis for its ability to bind and recognize such a diversity of sweet </a:t>
            </a:r>
            <a:r>
              <a:rPr lang="en-US" sz="2200" dirty="0" err="1"/>
              <a:t>tastants</a:t>
            </a:r>
            <a:r>
              <a:rPr lang="en-US" sz="2200" dirty="0" smtClean="0"/>
              <a:t>.</a:t>
            </a:r>
            <a:endParaRPr lang="en-US" sz="2200" dirty="0"/>
          </a:p>
          <a:p>
            <a:pPr>
              <a:spcAft>
                <a:spcPts val="1200"/>
              </a:spcAft>
            </a:pPr>
            <a:r>
              <a:rPr lang="en-US" sz="2200" dirty="0"/>
              <a:t>Sequence analysis indicates that T1R2 and T1R3 each contain two domains: an N-terminal </a:t>
            </a:r>
            <a:r>
              <a:rPr lang="en-US" sz="2200" dirty="0" err="1"/>
              <a:t>tastant</a:t>
            </a:r>
            <a:r>
              <a:rPr lang="en-US" sz="2200" dirty="0"/>
              <a:t>-binding domain and a C-terminal 7TMR region</a:t>
            </a:r>
            <a:r>
              <a:rPr lang="en-US" sz="2200" dirty="0" smtClean="0"/>
              <a:t>.</a:t>
            </a:r>
            <a:endParaRPr lang="en-US" sz="2200" dirty="0"/>
          </a:p>
          <a:p>
            <a:pPr>
              <a:spcAft>
                <a:spcPts val="1200"/>
              </a:spcAft>
            </a:pPr>
            <a:r>
              <a:rPr lang="en-US" sz="2200" dirty="0"/>
              <a:t>So far, structural studies of these N-terminal domains have not been successful using human sequences. However, the structure could be determined using the homologous fish sequence (~35% identical to human sequence, suggesting that the 3D structure will be similar).</a:t>
            </a:r>
          </a:p>
        </p:txBody>
      </p:sp>
    </p:spTree>
    <p:extLst>
      <p:ext uri="{BB962C8B-B14F-4D97-AF65-F5344CB8AC3E}">
        <p14:creationId xmlns:p14="http://schemas.microsoft.com/office/powerpoint/2010/main" val="15184651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r>
              <a:rPr lang="en-US" dirty="0">
                <a:solidFill>
                  <a:srgbClr val="843C0C"/>
                </a:solidFill>
              </a:rPr>
              <a:t>Binding Many Palatable </a:t>
            </a:r>
            <a:r>
              <a:rPr lang="en-US" dirty="0" err="1">
                <a:solidFill>
                  <a:srgbClr val="843C0C"/>
                </a:solidFill>
              </a:rPr>
              <a:t>Tastants</a:t>
            </a:r>
            <a:r>
              <a:rPr lang="en-US" dirty="0">
                <a:solidFill>
                  <a:srgbClr val="843C0C"/>
                </a:solidFill>
              </a:rPr>
              <a:t> with a Single Receptor </a:t>
            </a:r>
            <a:r>
              <a:rPr lang="en-US" dirty="0" smtClean="0">
                <a:solidFill>
                  <a:srgbClr val="843C0C"/>
                </a:solidFill>
              </a:rPr>
              <a:t>(2/2</a:t>
            </a:r>
            <a:r>
              <a:rPr lang="en-US" dirty="0">
                <a:solidFill>
                  <a:srgbClr val="843C0C"/>
                </a:solidFill>
              </a:rPr>
              <a:t>)</a:t>
            </a:r>
            <a:endParaRPr lang="en-US" dirty="0"/>
          </a:p>
        </p:txBody>
      </p:sp>
      <p:sp>
        <p:nvSpPr>
          <p:cNvPr id="10" name="Content Placeholder 9"/>
          <p:cNvSpPr>
            <a:spLocks noGrp="1"/>
          </p:cNvSpPr>
          <p:nvPr>
            <p:ph idx="1"/>
          </p:nvPr>
        </p:nvSpPr>
        <p:spPr>
          <a:xfrm>
            <a:off x="457200" y="1844749"/>
            <a:ext cx="8229600" cy="2737884"/>
          </a:xfrm>
        </p:spPr>
        <p:txBody>
          <a:bodyPr>
            <a:noAutofit/>
          </a:bodyPr>
          <a:lstStyle/>
          <a:p>
            <a:pPr>
              <a:spcAft>
                <a:spcPts val="1200"/>
              </a:spcAft>
            </a:pPr>
            <a:r>
              <a:rPr lang="en-US" sz="2400" dirty="0"/>
              <a:t>The fish version appears to bind a variety of amino acids (instead of sugars) and allows visualization of its large binding pocket, with several ordered water molecules in locations not bound by ligand.</a:t>
            </a:r>
          </a:p>
          <a:p>
            <a:pPr>
              <a:spcAft>
                <a:spcPts val="1200"/>
              </a:spcAft>
            </a:pPr>
            <a:r>
              <a:rPr lang="en-US" sz="2400" dirty="0"/>
              <a:t>This model will be helpful in future </a:t>
            </a:r>
            <a:r>
              <a:rPr lang="en-US" sz="2400" dirty="0" err="1"/>
              <a:t>tastant</a:t>
            </a:r>
            <a:r>
              <a:rPr lang="en-US" sz="2400" dirty="0"/>
              <a:t> receptor studies</a:t>
            </a:r>
            <a:r>
              <a:rPr lang="en-US" sz="2400" dirty="0" smtClean="0"/>
              <a:t>.</a:t>
            </a:r>
            <a:endParaRPr lang="en-US" sz="2400" dirty="0"/>
          </a:p>
        </p:txBody>
      </p:sp>
    </p:spTree>
    <p:extLst>
      <p:ext uri="{BB962C8B-B14F-4D97-AF65-F5344CB8AC3E}">
        <p14:creationId xmlns:p14="http://schemas.microsoft.com/office/powerpoint/2010/main" val="568984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The </a:t>
            </a:r>
            <a:r>
              <a:rPr lang="en-US" dirty="0" smtClean="0">
                <a:solidFill>
                  <a:srgbClr val="843C0C"/>
                </a:solidFill>
              </a:rPr>
              <a:t>Shape </a:t>
            </a:r>
            <a:r>
              <a:rPr lang="en-US" dirty="0">
                <a:solidFill>
                  <a:srgbClr val="843C0C"/>
                </a:solidFill>
              </a:rPr>
              <a:t>of the </a:t>
            </a:r>
            <a:r>
              <a:rPr lang="en-US" dirty="0" smtClean="0">
                <a:solidFill>
                  <a:srgbClr val="843C0C"/>
                </a:solidFill>
              </a:rPr>
              <a:t>Molecule Is Crucial </a:t>
            </a:r>
            <a:r>
              <a:rPr lang="en-US" dirty="0">
                <a:solidFill>
                  <a:srgbClr val="843C0C"/>
                </a:solidFill>
              </a:rPr>
              <a:t>in </a:t>
            </a:r>
            <a:r>
              <a:rPr lang="en-US" dirty="0" smtClean="0">
                <a:solidFill>
                  <a:srgbClr val="843C0C"/>
                </a:solidFill>
              </a:rPr>
              <a:t>Determining </a:t>
            </a:r>
            <a:r>
              <a:rPr lang="en-US" dirty="0">
                <a:solidFill>
                  <a:srgbClr val="843C0C"/>
                </a:solidFill>
              </a:rPr>
              <a:t>its </a:t>
            </a:r>
            <a:r>
              <a:rPr lang="en-US" dirty="0" smtClean="0">
                <a:solidFill>
                  <a:srgbClr val="843C0C"/>
                </a:solidFill>
              </a:rPr>
              <a:t>Odorant Properties</a:t>
            </a:r>
            <a:endParaRPr lang="en-US" dirty="0">
              <a:solidFill>
                <a:srgbClr val="843C0C"/>
              </a:solidFill>
            </a:endParaRPr>
          </a:p>
        </p:txBody>
      </p:sp>
      <p:sp>
        <p:nvSpPr>
          <p:cNvPr id="3" name="Content Placeholder 2"/>
          <p:cNvSpPr>
            <a:spLocks noGrp="1"/>
          </p:cNvSpPr>
          <p:nvPr>
            <p:ph idx="1"/>
          </p:nvPr>
        </p:nvSpPr>
        <p:spPr>
          <a:xfrm>
            <a:off x="457200" y="1855382"/>
            <a:ext cx="8229600" cy="1281222"/>
          </a:xfrm>
        </p:spPr>
        <p:txBody>
          <a:bodyPr>
            <a:normAutofit/>
          </a:bodyPr>
          <a:lstStyle/>
          <a:p>
            <a:r>
              <a:rPr lang="en-US" sz="2400" dirty="0"/>
              <a:t>These two examples are perceived very differently due to their shapes even though their physical properties (e.g., hydrophobicity) are essentially identical.</a:t>
            </a:r>
          </a:p>
        </p:txBody>
      </p:sp>
      <p:pic>
        <p:nvPicPr>
          <p:cNvPr id="6" name="Picture Placeholder 5" descr="Skeletal formula of R-Carvone and S-Carvone is shown.&#10;Skeletal formula of R-Carvone (spearmint) has a central cyclohexene ring that has the following substituents: C 1 is double bonded to C 2, C 2 is bonded to a methyl group, C 3 is double bonded to oxygen, C 5 is wedge bonded to H and hash bonded to C 2 of a three carbon side chain, in which C 2 is double bonded to C H 2 and single bonded to carbon of methyl group. S-Carvone has a similar structure, but is inverted about the vertical axis, so it has a double bond between its top and top right vertices. There is a methyl group bonded to its top vertex. The top left vertex has a double bond to an oxygen atom. The bottom vertex is bonded to a hydrogen atom, angled forwards to the right and a carbon atom angled backwards to the left. The carbon atom has a double bond to a methylene group, and a single bond to a methyl group."/>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1292278" y="3700068"/>
            <a:ext cx="6559445" cy="2891512"/>
          </a:xfrm>
          <a:prstGeom prst="rect">
            <a:avLst/>
          </a:prstGeom>
        </p:spPr>
      </p:pic>
    </p:spTree>
    <p:extLst>
      <p:ext uri="{BB962C8B-B14F-4D97-AF65-F5344CB8AC3E}">
        <p14:creationId xmlns:p14="http://schemas.microsoft.com/office/powerpoint/2010/main" val="3900958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Sensory </a:t>
            </a:r>
            <a:r>
              <a:rPr lang="en-US" dirty="0" smtClean="0">
                <a:solidFill>
                  <a:srgbClr val="843C0C"/>
                </a:solidFill>
              </a:rPr>
              <a:t>Connections </a:t>
            </a:r>
            <a:r>
              <a:rPr lang="en-US" dirty="0">
                <a:solidFill>
                  <a:srgbClr val="843C0C"/>
                </a:solidFill>
              </a:rPr>
              <a:t>to the </a:t>
            </a:r>
            <a:r>
              <a:rPr lang="en-US" dirty="0" smtClean="0">
                <a:solidFill>
                  <a:srgbClr val="843C0C"/>
                </a:solidFill>
              </a:rPr>
              <a:t>Brain</a:t>
            </a:r>
            <a:endParaRPr lang="en-US" dirty="0">
              <a:solidFill>
                <a:srgbClr val="843C0C"/>
              </a:solidFill>
            </a:endParaRPr>
          </a:p>
        </p:txBody>
      </p:sp>
      <p:pic>
        <p:nvPicPr>
          <p:cNvPr id="7" name="Picture Placeholder 6" descr="A schematic diagram shows the sensory connections to the brain.&#10;A human head is shown in cross sectional view with the sensory organs and the brain is shown. The eye, labeled vision, has a nerve represented as a black line that connects to part of the brain at the back of the head. There is a cavity behind the nose, connected to the nostril, labeled smell. At the top of the cavity is a structure connected to a nerve. The structure has receptors projecting into the cavity. The nerve is connected to a site at the center of the brain. There is a nerve connecting the tongue, labeled taste, to a part of the top of the brain. There is a nerve coming from the rest of the body, via the spinal cord, which extends from the base of the brain. This nerve from the body is labeled touch, and projects to a point near the top of the brain. There is a nerve from the ear labeled hearing, connecting to a point towards the back of the brain."/>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2107896" y="1521570"/>
            <a:ext cx="4928208" cy="5115949"/>
          </a:xfrm>
          <a:prstGeom prst="rect">
            <a:avLst/>
          </a:prstGeom>
        </p:spPr>
      </p:pic>
    </p:spTree>
    <p:extLst>
      <p:ext uri="{BB962C8B-B14F-4D97-AF65-F5344CB8AC3E}">
        <p14:creationId xmlns:p14="http://schemas.microsoft.com/office/powerpoint/2010/main" val="3281835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Olfaction </a:t>
            </a:r>
            <a:r>
              <a:rPr lang="en-US" dirty="0" smtClean="0">
                <a:solidFill>
                  <a:srgbClr val="843C0C"/>
                </a:solidFill>
              </a:rPr>
              <a:t>Is Mediated </a:t>
            </a:r>
            <a:r>
              <a:rPr lang="en-US" dirty="0">
                <a:solidFill>
                  <a:srgbClr val="843C0C"/>
                </a:solidFill>
              </a:rPr>
              <a:t>by an </a:t>
            </a:r>
            <a:r>
              <a:rPr lang="en-US" dirty="0" smtClean="0">
                <a:solidFill>
                  <a:srgbClr val="843C0C"/>
                </a:solidFill>
              </a:rPr>
              <a:t>Enormous Family </a:t>
            </a:r>
            <a:r>
              <a:rPr lang="en-US" dirty="0">
                <a:solidFill>
                  <a:srgbClr val="843C0C"/>
                </a:solidFill>
              </a:rPr>
              <a:t>of </a:t>
            </a:r>
            <a:r>
              <a:rPr lang="en-US" dirty="0" smtClean="0">
                <a:solidFill>
                  <a:srgbClr val="843C0C"/>
                </a:solidFill>
              </a:rPr>
              <a:t>Seven-transmembrane-helix Receptors</a:t>
            </a:r>
            <a:endParaRPr lang="en-US" dirty="0">
              <a:solidFill>
                <a:srgbClr val="843C0C"/>
              </a:solidFill>
            </a:endParaRPr>
          </a:p>
        </p:txBody>
      </p:sp>
      <p:sp>
        <p:nvSpPr>
          <p:cNvPr id="3" name="Content Placeholder 2"/>
          <p:cNvSpPr>
            <a:spLocks noGrp="1"/>
          </p:cNvSpPr>
          <p:nvPr>
            <p:ph idx="1"/>
          </p:nvPr>
        </p:nvSpPr>
        <p:spPr>
          <a:xfrm>
            <a:off x="457200" y="1770321"/>
            <a:ext cx="8229600" cy="4753303"/>
          </a:xfrm>
        </p:spPr>
        <p:txBody>
          <a:bodyPr>
            <a:noAutofit/>
          </a:bodyPr>
          <a:lstStyle/>
          <a:p>
            <a:pPr>
              <a:spcAft>
                <a:spcPts val="1200"/>
              </a:spcAft>
            </a:pPr>
            <a:r>
              <a:rPr lang="en-US" sz="2400" dirty="0"/>
              <a:t>Odorants are detected in a specific region of the nose called the main olfactory epithelium</a:t>
            </a:r>
            <a:r>
              <a:rPr lang="en-US" sz="2400" dirty="0" smtClean="0"/>
              <a:t>.</a:t>
            </a:r>
            <a:endParaRPr lang="en-US" sz="2400" dirty="0"/>
          </a:p>
          <a:p>
            <a:pPr>
              <a:spcAft>
                <a:spcPts val="1200"/>
              </a:spcAft>
            </a:pPr>
            <a:r>
              <a:rPr lang="en-US" sz="2400" dirty="0"/>
              <a:t>Odorant receptors (OR) are members of the 7TM receptor class that activate a </a:t>
            </a:r>
            <a:r>
              <a:rPr lang="en-US" sz="2400" dirty="0" err="1"/>
              <a:t>cAMP</a:t>
            </a:r>
            <a:r>
              <a:rPr lang="en-US" sz="2400" dirty="0"/>
              <a:t>-dependent pathway. The G protein alpha subunit associated with the OR is G</a:t>
            </a:r>
            <a:r>
              <a:rPr lang="en-US" sz="2400" baseline="-25000" dirty="0"/>
              <a:t>(</a:t>
            </a:r>
            <a:r>
              <a:rPr lang="en-US" sz="2400" baseline="-25000" dirty="0" err="1"/>
              <a:t>olf</a:t>
            </a:r>
            <a:r>
              <a:rPr lang="en-US" sz="2400" baseline="-25000" dirty="0" smtClean="0"/>
              <a:t>)</a:t>
            </a:r>
            <a:r>
              <a:rPr lang="en-US" sz="2400" dirty="0" smtClean="0"/>
              <a:t>.</a:t>
            </a:r>
            <a:endParaRPr lang="en-US" sz="2400" dirty="0"/>
          </a:p>
          <a:p>
            <a:pPr>
              <a:spcAft>
                <a:spcPts val="1200"/>
              </a:spcAft>
            </a:pPr>
            <a:r>
              <a:rPr lang="en-US" sz="2400" dirty="0"/>
              <a:t>Humans contain about 400 ORs, making this one of the largest gene families in humans</a:t>
            </a:r>
            <a:r>
              <a:rPr lang="en-US" sz="2400" dirty="0" smtClean="0"/>
              <a:t>.</a:t>
            </a:r>
            <a:endParaRPr lang="en-US" sz="2400" dirty="0"/>
          </a:p>
          <a:p>
            <a:pPr>
              <a:spcAft>
                <a:spcPts val="1200"/>
              </a:spcAft>
            </a:pPr>
            <a:r>
              <a:rPr lang="en-US" sz="2400" dirty="0"/>
              <a:t>Each olfactory neuron expresses only a single OR gene, with expression determined largely at random.</a:t>
            </a:r>
          </a:p>
        </p:txBody>
      </p:sp>
    </p:spTree>
    <p:extLst>
      <p:ext uri="{BB962C8B-B14F-4D97-AF65-F5344CB8AC3E}">
        <p14:creationId xmlns:p14="http://schemas.microsoft.com/office/powerpoint/2010/main" val="9654158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6373</TotalTime>
  <Words>3824</Words>
  <Application>Microsoft Office PowerPoint</Application>
  <PresentationFormat>On-screen Show (4:3)</PresentationFormat>
  <Paragraphs>238</Paragraphs>
  <Slides>64</Slides>
  <Notes>46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64</vt:i4>
      </vt:variant>
    </vt:vector>
  </HeadingPairs>
  <TitlesOfParts>
    <vt:vector size="71" baseType="lpstr">
      <vt:lpstr>ＭＳ Ｐゴシック</vt:lpstr>
      <vt:lpstr>Arial</vt:lpstr>
      <vt:lpstr>Calibri</vt:lpstr>
      <vt:lpstr>Calibri Light</vt:lpstr>
      <vt:lpstr>Georgia</vt:lpstr>
      <vt:lpstr>Office Theme</vt:lpstr>
      <vt:lpstr>1_Office Theme</vt:lpstr>
      <vt:lpstr>PowerPoint Presentation</vt:lpstr>
      <vt:lpstr>CHAPTER 34 Sensory Systems</vt:lpstr>
      <vt:lpstr>Ch.34 Learning Objectives</vt:lpstr>
      <vt:lpstr>Ch.34 Outline</vt:lpstr>
      <vt:lpstr>Sensory Systems</vt:lpstr>
      <vt:lpstr>Section 34.1 A Wide Variety of Organic Compounds Are Detected by Olfaction</vt:lpstr>
      <vt:lpstr>The Shape of the Molecule Is Crucial in Determining its Odorant Properties</vt:lpstr>
      <vt:lpstr>Sensory Connections to the Brain</vt:lpstr>
      <vt:lpstr>Olfaction Is Mediated by an Enormous Family of Seven-transmembrane-helix Receptors</vt:lpstr>
      <vt:lpstr>The Main Nasal Epithelium</vt:lpstr>
      <vt:lpstr>Evolution of Odorant Receptors</vt:lpstr>
      <vt:lpstr>Conserved and Variant Regions in Odorant Receptors</vt:lpstr>
      <vt:lpstr>The Olfactory Signal-transduction Cascade</vt:lpstr>
      <vt:lpstr>Odorants Are Decoded by a Combinatorial Mechanism</vt:lpstr>
      <vt:lpstr>Four Series of Odorants Tested for Olfactory-receptor Activation</vt:lpstr>
      <vt:lpstr>Patterns of Olfactory-receptor Activation</vt:lpstr>
      <vt:lpstr>Converging Olfactory Neurons</vt:lpstr>
      <vt:lpstr>The Cyranose 320</vt:lpstr>
      <vt:lpstr>Section 34.2 Taste Is a Combination of Senses That Function by Different Mechanisms</vt:lpstr>
      <vt:lpstr>Examples of Tastant Molecules</vt:lpstr>
      <vt:lpstr>A Taste Bud</vt:lpstr>
      <vt:lpstr>Sequencing of the Human Genome Led to the Discovery of a Large Family of 7TM Bitter Receptors</vt:lpstr>
      <vt:lpstr>Expression of Gustducin in the Tongue</vt:lpstr>
      <vt:lpstr>Conserved and Variant Regions in Bitter Receptors</vt:lpstr>
      <vt:lpstr>Evidence that T2R Proteins Are Bitter Taste Receptors</vt:lpstr>
      <vt:lpstr>Differing Gene-expression and Connection Patterns in Olfactory and Bitter Taste Receptors</vt:lpstr>
      <vt:lpstr>A Heterodimeric 7TM Receptor Responds to Sweet Compounds</vt:lpstr>
      <vt:lpstr>Evidence for a Heterodimeric Sweet Receptor</vt:lpstr>
      <vt:lpstr>Umami, the Taste of Glutamate and Aspartate, Is Mediated by a Heterodimeric Receptor Related to the Sweet Receptor</vt:lpstr>
      <vt:lpstr>Salty Tastes Are Detected Primarily by the Passage of Sodium Ions through Channels</vt:lpstr>
      <vt:lpstr>Schematic Structure of the Amiloride-sensitive Sodium Channel</vt:lpstr>
      <vt:lpstr>Sour Tastes Arise from the Effects of Hydrogen Ions (acids) on Channels</vt:lpstr>
      <vt:lpstr>Section 34.3 Photoreceptor Molecules in the Eye Detect Visible Light</vt:lpstr>
      <vt:lpstr>The Electromagnetic Spectrum</vt:lpstr>
      <vt:lpstr>Rhodopsin, a Specialized 7TM Receptor, Absorbs Visible Light</vt:lpstr>
      <vt:lpstr>The Rod Cell</vt:lpstr>
      <vt:lpstr>Rhodopsin Absorption Spectrum</vt:lpstr>
      <vt:lpstr>Retinal–lysine Linkage</vt:lpstr>
      <vt:lpstr>Light Absorption Induces a Specific Isomerization of Bound 11-cis-retinal</vt:lpstr>
      <vt:lpstr>Atomic Motion in Retinal</vt:lpstr>
      <vt:lpstr>Analogous 7TM Receptors</vt:lpstr>
      <vt:lpstr>Visual Signal Transduction</vt:lpstr>
      <vt:lpstr>Light-induced Lowering of the Calcium Level Coordinates Recovery (1/2)</vt:lpstr>
      <vt:lpstr>Light-induced Lowering of the Calcium Level Coordinates Recovery (1/2)</vt:lpstr>
      <vt:lpstr>Color Vision Is Mediated by Three Cone Receptors that Are Homologs of Rhodopsin</vt:lpstr>
      <vt:lpstr>Cone-pigment Absorption Spectra</vt:lpstr>
      <vt:lpstr>Comparison of the Amino Acid Sequences of the Green and Red Photoreceptors</vt:lpstr>
      <vt:lpstr>Evolutionary Relationships among Visual Pigments</vt:lpstr>
      <vt:lpstr>Rearrangements in the Genes for the Green and Red Pigments Lead to “Color Blindness”</vt:lpstr>
      <vt:lpstr>Recombination Pathways Leading to Color Blindness</vt:lpstr>
      <vt:lpstr>Section 34.4 Hearing Depends on the Speedy Detection of Mechanical Stimuli</vt:lpstr>
      <vt:lpstr>Hair Cells Use a Connected Bundle of Stereocilia to Detect Tiny Motions</vt:lpstr>
      <vt:lpstr>Hair Cells, the Sensory Neurons Crucial for Hearing</vt:lpstr>
      <vt:lpstr>An Electron Micrograph of a Hair Bundle</vt:lpstr>
      <vt:lpstr>Micromanipulation of a Hair Cell</vt:lpstr>
      <vt:lpstr>Electron Micrograph of Tip Links</vt:lpstr>
      <vt:lpstr>Model for Hair-cell Transduction</vt:lpstr>
      <vt:lpstr>Mechanosensory Channels Have Been Identified in Drosophila and Vertebrates</vt:lpstr>
      <vt:lpstr>Ankyrin Repeat Structure</vt:lpstr>
      <vt:lpstr>Section 34.5 Touch Includes the Sensing of Pressure, Temperature, and Other Factors</vt:lpstr>
      <vt:lpstr>The Membrane Topology Deduced for VR1, the Capsaicin Receptor</vt:lpstr>
      <vt:lpstr>Response of the Capsaicin Receptor to pH and Temperature</vt:lpstr>
      <vt:lpstr>Binding Many Palatable Tastants with a Single Receptor (1/2)</vt:lpstr>
      <vt:lpstr>Binding Many Palatable Tastants with a Single Receptor (2/2)</vt:lpstr>
    </vt:vector>
  </TitlesOfParts>
  <Company>Carleton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34 The Control of Gene Expression in Eukaryotes</dc:title>
  <dc:creator>Berg</dc:creator>
  <cp:lastModifiedBy>Piotrowski, Angela</cp:lastModifiedBy>
  <cp:revision>815</cp:revision>
  <dcterms:created xsi:type="dcterms:W3CDTF">2015-05-20T13:49:30Z</dcterms:created>
  <dcterms:modified xsi:type="dcterms:W3CDTF">2019-05-01T21:18:12Z</dcterms:modified>
</cp:coreProperties>
</file>