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2"/>
  </p:notesMasterIdLst>
  <p:sldIdLst>
    <p:sldId id="838" r:id="rId3"/>
    <p:sldId id="653"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823" r:id="rId47"/>
    <p:sldId id="824" r:id="rId48"/>
    <p:sldId id="825" r:id="rId49"/>
    <p:sldId id="826" r:id="rId50"/>
    <p:sldId id="827" r:id="rId51"/>
    <p:sldId id="828" r:id="rId52"/>
    <p:sldId id="829" r:id="rId53"/>
    <p:sldId id="830" r:id="rId54"/>
    <p:sldId id="831" r:id="rId55"/>
    <p:sldId id="832" r:id="rId56"/>
    <p:sldId id="833" r:id="rId57"/>
    <p:sldId id="834" r:id="rId58"/>
    <p:sldId id="835" r:id="rId59"/>
    <p:sldId id="836" r:id="rId60"/>
    <p:sldId id="837"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5"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78955" autoAdjust="0"/>
  </p:normalViewPr>
  <p:slideViewPr>
    <p:cSldViewPr snapToGrid="0" snapToObjects="1">
      <p:cViewPr varScale="1">
        <p:scale>
          <a:sx n="57" d="100"/>
          <a:sy n="57" d="100"/>
        </p:scale>
        <p:origin x="158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20900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33.3 Nucleosome core particle. </a:t>
            </a:r>
            <a:r>
              <a:rPr lang="en-US" sz="1200" b="0" i="0" u="none" strike="noStrike" kern="1200" baseline="0" dirty="0" smtClean="0">
                <a:solidFill>
                  <a:schemeClr val="tx1"/>
                </a:solidFill>
                <a:latin typeface="+mn-lt"/>
                <a:ea typeface="+mn-ea"/>
                <a:cs typeface="+mn-cs"/>
              </a:rPr>
              <a:t>The structure consists of a core of eight histone proteins surrounded by DNA. (A) A view showing the DNA wrapping around the histone core. (B) A 90-degree rotation of the view in part (A).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DNA forms a left-handed </a:t>
            </a:r>
            <a:r>
              <a:rPr lang="en-US" sz="1200" b="0" i="0" u="none" strike="noStrike" kern="1200" baseline="0" dirty="0" err="1" smtClean="0">
                <a:solidFill>
                  <a:schemeClr val="tx1"/>
                </a:solidFill>
                <a:latin typeface="+mn-lt"/>
                <a:ea typeface="+mn-ea"/>
                <a:cs typeface="+mn-cs"/>
              </a:rPr>
              <a:t>superhelix</a:t>
            </a:r>
            <a:r>
              <a:rPr lang="en-US" sz="1200" b="0" i="0" u="none" strike="noStrike" kern="1200" baseline="0" dirty="0" smtClean="0">
                <a:solidFill>
                  <a:schemeClr val="tx1"/>
                </a:solidFill>
                <a:latin typeface="+mn-lt"/>
                <a:ea typeface="+mn-ea"/>
                <a:cs typeface="+mn-cs"/>
              </a:rPr>
              <a:t> as it wraps around the core. (C) A schematic view. [Drawn from 1AOI.pdb.]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11829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33.4 Homologous histones. </a:t>
            </a:r>
            <a:r>
              <a:rPr lang="en-US" sz="1200" b="0" i="0" u="none" strike="noStrike" kern="1200" baseline="0" dirty="0" smtClean="0">
                <a:solidFill>
                  <a:schemeClr val="tx1"/>
                </a:solidFill>
                <a:latin typeface="+mn-lt"/>
                <a:ea typeface="+mn-ea"/>
                <a:cs typeface="+mn-cs"/>
              </a:rPr>
              <a:t>Histones H2A, H2B, H3, and H4 adopt a similar three-dimensional structure as a consequence of common ancestry. Some parts of the tails at the termini of the proteins are not shown. [Drawn from 1AOI.pdb.]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274941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33.5 Higher-order chromatin structure. </a:t>
            </a:r>
            <a:r>
              <a:rPr lang="en-US" sz="1200" kern="1200" dirty="0" smtClean="0">
                <a:solidFill>
                  <a:schemeClr val="tx1"/>
                </a:solidFill>
                <a:effectLst/>
                <a:latin typeface="+mn-lt"/>
                <a:ea typeface="+mn-ea"/>
                <a:cs typeface="+mn-cs"/>
              </a:rPr>
              <a:t>The structure of a helical array of nucleosomes determined by </a:t>
            </a:r>
            <a:r>
              <a:rPr lang="en-US" sz="1200" kern="1200" dirty="0" err="1" smtClean="0">
                <a:solidFill>
                  <a:schemeClr val="tx1"/>
                </a:solidFill>
                <a:effectLst/>
                <a:latin typeface="+mn-lt"/>
                <a:ea typeface="+mn-ea"/>
                <a:cs typeface="+mn-cs"/>
              </a:rPr>
              <a:t>cryo</a:t>
            </a:r>
            <a:r>
              <a:rPr lang="en-US" sz="1200" kern="1200" dirty="0" smtClean="0">
                <a:solidFill>
                  <a:schemeClr val="tx1"/>
                </a:solidFill>
                <a:effectLst/>
                <a:latin typeface="+mn-lt"/>
                <a:ea typeface="+mn-ea"/>
                <a:cs typeface="+mn-cs"/>
              </a:rPr>
              <a:t>-electron microscopy revealing a mode of chromatin condensation. The structures in cells are more heterogeneous and dynamic. [From Feng Song et al., </a:t>
            </a:r>
            <a:r>
              <a:rPr lang="en-US" sz="1200" kern="1200" dirty="0" err="1" smtClean="0">
                <a:solidFill>
                  <a:schemeClr val="tx1"/>
                </a:solidFill>
                <a:effectLst/>
                <a:latin typeface="+mn-lt"/>
                <a:ea typeface="+mn-ea"/>
                <a:cs typeface="+mn-cs"/>
              </a:rPr>
              <a:t>Cryo</a:t>
            </a:r>
            <a:r>
              <a:rPr lang="en-US" sz="1200" kern="1200" dirty="0" smtClean="0">
                <a:solidFill>
                  <a:schemeClr val="tx1"/>
                </a:solidFill>
                <a:effectLst/>
                <a:latin typeface="+mn-lt"/>
                <a:ea typeface="+mn-ea"/>
                <a:cs typeface="+mn-cs"/>
              </a:rPr>
              <a:t>-EM Study of the Chromatin Fiber Reveals a Double Helix Twisted by </a:t>
            </a:r>
            <a:r>
              <a:rPr lang="en-US" sz="1200" kern="1200" dirty="0" err="1" smtClean="0">
                <a:solidFill>
                  <a:schemeClr val="tx1"/>
                </a:solidFill>
                <a:effectLst/>
                <a:latin typeface="+mn-lt"/>
                <a:ea typeface="+mn-ea"/>
                <a:cs typeface="+mn-cs"/>
              </a:rPr>
              <a:t>Tetranucleosomal</a:t>
            </a:r>
            <a:r>
              <a:rPr lang="en-US" sz="1200" kern="1200" dirty="0" smtClean="0">
                <a:solidFill>
                  <a:schemeClr val="tx1"/>
                </a:solidFill>
                <a:effectLst/>
                <a:latin typeface="+mn-lt"/>
                <a:ea typeface="+mn-ea"/>
                <a:cs typeface="+mn-cs"/>
              </a:rPr>
              <a:t> Units. </a:t>
            </a:r>
            <a:r>
              <a:rPr lang="en-US" sz="1200" i="1" kern="1200" dirty="0" smtClean="0">
                <a:solidFill>
                  <a:schemeClr val="tx1"/>
                </a:solidFill>
                <a:effectLst/>
                <a:latin typeface="+mn-lt"/>
                <a:ea typeface="+mn-ea"/>
                <a:cs typeface="+mn-cs"/>
              </a:rPr>
              <a:t>Science </a:t>
            </a:r>
            <a:r>
              <a:rPr lang="en-US" sz="1200" kern="1200" dirty="0" smtClean="0">
                <a:solidFill>
                  <a:schemeClr val="tx1"/>
                </a:solidFill>
                <a:effectLst/>
                <a:latin typeface="+mn-lt"/>
                <a:ea typeface="+mn-ea"/>
                <a:cs typeface="+mn-cs"/>
              </a:rPr>
              <a:t>344, 376–380. 2014. Reprinted with permission from AAAS.]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89094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97018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257452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33.6 </a:t>
            </a:r>
            <a:r>
              <a:rPr lang="en-US" sz="1200" b="1" i="0" u="none" strike="noStrike" kern="1200" baseline="0" dirty="0" err="1" smtClean="0">
                <a:solidFill>
                  <a:schemeClr val="tx1"/>
                </a:solidFill>
                <a:latin typeface="+mn-lt"/>
                <a:ea typeface="+mn-ea"/>
                <a:cs typeface="+mn-cs"/>
              </a:rPr>
              <a:t>Homeodomain</a:t>
            </a:r>
            <a:r>
              <a:rPr lang="en-US" sz="1200" b="1" i="0" u="none" strike="noStrike" kern="1200" baseline="0" dirty="0" smtClean="0">
                <a:solidFill>
                  <a:schemeClr val="tx1"/>
                </a:solidFill>
                <a:latin typeface="+mn-lt"/>
                <a:ea typeface="+mn-ea"/>
                <a:cs typeface="+mn-cs"/>
              </a:rPr>
              <a:t> structure. </a:t>
            </a:r>
            <a:r>
              <a:rPr lang="en-US" sz="1200" b="0" i="0" u="none" strike="noStrike" kern="1200" baseline="0" dirty="0" smtClean="0">
                <a:solidFill>
                  <a:schemeClr val="tx1"/>
                </a:solidFill>
                <a:latin typeface="+mn-lt"/>
                <a:ea typeface="+mn-ea"/>
                <a:cs typeface="+mn-cs"/>
              </a:rPr>
              <a:t>The structure of a heterodimer formed from two different DNA-binding domains, each based on a </a:t>
            </a:r>
            <a:r>
              <a:rPr lang="en-US" sz="1200" b="0" i="0" u="none" strike="noStrike" kern="1200" baseline="0" dirty="0" err="1" smtClean="0">
                <a:solidFill>
                  <a:schemeClr val="tx1"/>
                </a:solidFill>
                <a:latin typeface="+mn-lt"/>
                <a:ea typeface="+mn-ea"/>
                <a:cs typeface="+mn-cs"/>
              </a:rPr>
              <a:t>homeodomain</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each </a:t>
            </a:r>
            <a:r>
              <a:rPr lang="en-US" sz="1200" b="0" i="0" u="none" strike="noStrike" kern="1200" baseline="0" dirty="0" err="1" smtClean="0">
                <a:solidFill>
                  <a:schemeClr val="tx1"/>
                </a:solidFill>
                <a:latin typeface="+mn-lt"/>
                <a:ea typeface="+mn-ea"/>
                <a:cs typeface="+mn-cs"/>
              </a:rPr>
              <a:t>homeodomain</a:t>
            </a:r>
            <a:r>
              <a:rPr lang="en-US" sz="1200" b="0" i="0" u="none" strike="noStrike" kern="1200" baseline="0" dirty="0" smtClean="0">
                <a:solidFill>
                  <a:schemeClr val="tx1"/>
                </a:solidFill>
                <a:latin typeface="+mn-lt"/>
                <a:ea typeface="+mn-ea"/>
                <a:cs typeface="+mn-cs"/>
              </a:rPr>
              <a:t> has a helix-turn-helix motif with one helix inserted into the major groove of DNA. [Drawn from 1AKH.pdb.]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118560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33.7 Basic-</a:t>
            </a:r>
            <a:r>
              <a:rPr lang="en-US" sz="1200" b="1" i="0" u="none" strike="noStrike" kern="1200" baseline="0" dirty="0" err="1" smtClean="0">
                <a:solidFill>
                  <a:schemeClr val="tx1"/>
                </a:solidFill>
                <a:latin typeface="+mn-lt"/>
                <a:ea typeface="+mn-ea"/>
                <a:cs typeface="+mn-cs"/>
              </a:rPr>
              <a:t>leucine</a:t>
            </a:r>
            <a:r>
              <a:rPr lang="en-US" sz="1200" b="1" i="0" u="none" strike="noStrike" kern="1200" baseline="0" dirty="0" smtClean="0">
                <a:solidFill>
                  <a:schemeClr val="tx1"/>
                </a:solidFill>
                <a:latin typeface="+mn-lt"/>
                <a:ea typeface="+mn-ea"/>
                <a:cs typeface="+mn-cs"/>
              </a:rPr>
              <a:t> zipper. </a:t>
            </a:r>
            <a:r>
              <a:rPr lang="en-US" sz="1200" b="0" i="0" u="none" strike="noStrike" kern="1200" baseline="0" dirty="0" smtClean="0">
                <a:solidFill>
                  <a:schemeClr val="tx1"/>
                </a:solidFill>
                <a:latin typeface="+mn-lt"/>
                <a:ea typeface="+mn-ea"/>
                <a:cs typeface="+mn-cs"/>
              </a:rPr>
              <a:t>This heterodimer comprises two basic-</a:t>
            </a:r>
            <a:r>
              <a:rPr lang="en-US" sz="1200" b="0" i="0" u="none" strike="noStrike" kern="1200" baseline="0" dirty="0" err="1" smtClean="0">
                <a:solidFill>
                  <a:schemeClr val="tx1"/>
                </a:solidFill>
                <a:latin typeface="+mn-lt"/>
                <a:ea typeface="+mn-ea"/>
                <a:cs typeface="+mn-cs"/>
              </a:rPr>
              <a:t>leucine</a:t>
            </a:r>
            <a:r>
              <a:rPr lang="en-US" sz="1200" b="0" i="0" u="none" strike="noStrike" kern="1200" baseline="0" dirty="0" smtClean="0">
                <a:solidFill>
                  <a:schemeClr val="tx1"/>
                </a:solidFill>
                <a:latin typeface="+mn-lt"/>
                <a:ea typeface="+mn-ea"/>
                <a:cs typeface="+mn-cs"/>
              </a:rPr>
              <a:t> zipper proteins.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basic region lies in the major groove of DNA. The </a:t>
            </a:r>
            <a:r>
              <a:rPr lang="en-US" sz="1200" b="0" i="0" u="none" strike="noStrike" kern="1200" baseline="0" dirty="0" err="1" smtClean="0">
                <a:solidFill>
                  <a:schemeClr val="tx1"/>
                </a:solidFill>
                <a:latin typeface="+mn-lt"/>
                <a:ea typeface="+mn-ea"/>
                <a:cs typeface="+mn-cs"/>
              </a:rPr>
              <a:t>leucine</a:t>
            </a:r>
            <a:r>
              <a:rPr lang="en-US" sz="1200" b="0" i="0" u="none" strike="noStrike" kern="1200" baseline="0" dirty="0" smtClean="0">
                <a:solidFill>
                  <a:schemeClr val="tx1"/>
                </a:solidFill>
                <a:latin typeface="+mn-lt"/>
                <a:ea typeface="+mn-ea"/>
                <a:cs typeface="+mn-cs"/>
              </a:rPr>
              <a:t>-zipper part stabilizes the protein dimer. [Drawn from 1FOS.pdb.]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2009104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33.8 Zinc-finger domains. </a:t>
            </a:r>
            <a:r>
              <a:rPr lang="en-US" sz="1200" b="0" i="0" u="none" strike="noStrike" kern="1200" baseline="0" dirty="0" smtClean="0">
                <a:solidFill>
                  <a:schemeClr val="tx1"/>
                </a:solidFill>
                <a:latin typeface="+mn-lt"/>
                <a:ea typeface="+mn-ea"/>
                <a:cs typeface="+mn-cs"/>
              </a:rPr>
              <a:t>A DNA-binding domain comprising three Cys</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His</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zinc-finger domains (shown in yellow, blue, and red) is shown in a complex with DNA. Each zinc-finger domain is stabilized by a bound zinc ion (shown in green) through interactions with two cysteine residues and two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residues. Notice how the protein wraps around the DNA in the major groove. [Drawn from 1AAY.pdb.]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429447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1210758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33.9 Mediator.</a:t>
            </a:r>
            <a:r>
              <a:rPr lang="en-US" sz="1200" b="0" i="0" u="none" strike="noStrike" kern="1200" baseline="0" dirty="0" smtClean="0">
                <a:solidFill>
                  <a:schemeClr val="tx1"/>
                </a:solidFill>
                <a:latin typeface="+mn-lt"/>
                <a:ea typeface="+mn-ea"/>
                <a:cs typeface="+mn-cs"/>
              </a:rPr>
              <a:t> Mediator, a large complex of protein subunits, acts as a bridge between transcription factors bearing activation domains and RNA polymerase II. These interactions help recruit and stabilize RNA polymerase II near specific genes that are then transcribed.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24480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Bacteria respond to changes in their environments. A micrograph of the light organ of a newly hatched squid (</a:t>
            </a:r>
            <a:r>
              <a:rPr lang="en-US" sz="1200" i="1" kern="1200" dirty="0" err="1" smtClean="0">
                <a:solidFill>
                  <a:schemeClr val="tx1"/>
                </a:solidFill>
                <a:effectLst/>
                <a:latin typeface="+mn-lt"/>
                <a:ea typeface="+mn-ea"/>
                <a:cs typeface="+mn-cs"/>
              </a:rPr>
              <a:t>Euprymna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scolopes</a:t>
            </a:r>
            <a:r>
              <a:rPr lang="en-US" sz="1200" kern="1200" dirty="0" smtClean="0">
                <a:solidFill>
                  <a:schemeClr val="tx1"/>
                </a:solidFill>
                <a:effectLst/>
                <a:latin typeface="+mn-lt"/>
                <a:ea typeface="+mn-ea"/>
                <a:cs typeface="+mn-cs"/>
              </a:rPr>
              <a:t>) is shown on the left. The light spots are due to colonies of the bacteria </a:t>
            </a:r>
            <a:r>
              <a:rPr lang="en-US" sz="1200" i="1" kern="1200" dirty="0" smtClean="0">
                <a:solidFill>
                  <a:schemeClr val="tx1"/>
                </a:solidFill>
                <a:effectLst/>
                <a:latin typeface="+mn-lt"/>
                <a:ea typeface="+mn-ea"/>
                <a:cs typeface="+mn-cs"/>
              </a:rPr>
              <a:t>Vibrio </a:t>
            </a:r>
            <a:r>
              <a:rPr lang="en-US" sz="1200" i="1" kern="1200" dirty="0" err="1" smtClean="0">
                <a:solidFill>
                  <a:schemeClr val="tx1"/>
                </a:solidFill>
                <a:effectLst/>
                <a:latin typeface="+mn-lt"/>
                <a:ea typeface="+mn-ea"/>
                <a:cs typeface="+mn-cs"/>
              </a:rPr>
              <a:t>fischeri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live symbiotically within these organs. These bacteria become luminescent when they reach an appropriately high density. The density is sensed by the circuit shown on the right in which each bacterium releases a small molecule into the environment. The molecule is subsequently taken up by other bacterial cells, which start a signaling cascade that stimulates the expression of specific genes. [Spencer V. </a:t>
            </a:r>
            <a:r>
              <a:rPr lang="en-US" sz="1200" kern="1200" dirty="0" err="1" smtClean="0">
                <a:solidFill>
                  <a:schemeClr val="tx1"/>
                </a:solidFill>
                <a:effectLst/>
                <a:latin typeface="+mn-lt"/>
                <a:ea typeface="+mn-ea"/>
                <a:cs typeface="+mn-cs"/>
              </a:rPr>
              <a:t>Nyholm</a:t>
            </a:r>
            <a:r>
              <a:rPr lang="en-US" sz="1200" kern="1200" dirty="0" smtClean="0">
                <a:solidFill>
                  <a:schemeClr val="tx1"/>
                </a:solidFill>
                <a:effectLst/>
                <a:latin typeface="+mn-lt"/>
                <a:ea typeface="+mn-ea"/>
                <a:cs typeface="+mn-cs"/>
              </a:rPr>
              <a:t>, Eric V. </a:t>
            </a:r>
            <a:r>
              <a:rPr lang="en-US" sz="1200" kern="1200" dirty="0" err="1" smtClean="0">
                <a:solidFill>
                  <a:schemeClr val="tx1"/>
                </a:solidFill>
                <a:effectLst/>
                <a:latin typeface="+mn-lt"/>
                <a:ea typeface="+mn-ea"/>
                <a:cs typeface="+mn-cs"/>
              </a:rPr>
              <a:t>Stabb</a:t>
            </a:r>
            <a:r>
              <a:rPr lang="en-US" sz="1200" kern="1200" dirty="0" smtClean="0">
                <a:solidFill>
                  <a:schemeClr val="tx1"/>
                </a:solidFill>
                <a:effectLst/>
                <a:latin typeface="+mn-lt"/>
                <a:ea typeface="+mn-ea"/>
                <a:cs typeface="+mn-cs"/>
              </a:rPr>
              <a:t>, Edward G. Ruby, and Margaret J. </a:t>
            </a:r>
            <a:r>
              <a:rPr lang="en-US" sz="1200" kern="1200" dirty="0" err="1" smtClean="0">
                <a:solidFill>
                  <a:schemeClr val="tx1"/>
                </a:solidFill>
                <a:effectLst/>
                <a:latin typeface="+mn-lt"/>
                <a:ea typeface="+mn-ea"/>
                <a:cs typeface="+mn-cs"/>
              </a:rPr>
              <a:t>McFall</a:t>
            </a:r>
            <a:r>
              <a:rPr lang="en-US" sz="1200" kern="1200" dirty="0" smtClean="0">
                <a:solidFill>
                  <a:schemeClr val="tx1"/>
                </a:solidFill>
                <a:effectLst/>
                <a:latin typeface="+mn-lt"/>
                <a:ea typeface="+mn-ea"/>
                <a:cs typeface="+mn-cs"/>
              </a:rPr>
              <a:t>-Ngai, “Establishment of an animal–bacterial association: Recruiting symbiotic </a:t>
            </a:r>
            <a:r>
              <a:rPr lang="en-US" sz="1200" kern="1200" dirty="0" err="1" smtClean="0">
                <a:solidFill>
                  <a:schemeClr val="tx1"/>
                </a:solidFill>
                <a:effectLst/>
                <a:latin typeface="+mn-lt"/>
                <a:ea typeface="+mn-ea"/>
                <a:cs typeface="+mn-cs"/>
              </a:rPr>
              <a:t>vibrios</a:t>
            </a:r>
            <a:r>
              <a:rPr lang="en-US" sz="1200" kern="1200" dirty="0" smtClean="0">
                <a:solidFill>
                  <a:schemeClr val="tx1"/>
                </a:solidFill>
                <a:effectLst/>
                <a:latin typeface="+mn-lt"/>
                <a:ea typeface="+mn-ea"/>
                <a:cs typeface="+mn-cs"/>
              </a:rPr>
              <a:t> from the environment.” </a:t>
            </a:r>
            <a:r>
              <a:rPr lang="en-US" sz="1200" i="1" kern="1200" dirty="0" smtClean="0">
                <a:solidFill>
                  <a:schemeClr val="tx1"/>
                </a:solidFill>
                <a:effectLst/>
                <a:latin typeface="+mn-lt"/>
                <a:ea typeface="+mn-ea"/>
                <a:cs typeface="+mn-cs"/>
              </a:rPr>
              <a:t>PNAS  </a:t>
            </a:r>
            <a:r>
              <a:rPr lang="en-US" sz="1200" kern="1200" dirty="0" smtClean="0">
                <a:solidFill>
                  <a:schemeClr val="tx1"/>
                </a:solidFill>
                <a:effectLst/>
                <a:latin typeface="+mn-lt"/>
                <a:ea typeface="+mn-ea"/>
                <a:cs typeface="+mn-cs"/>
              </a:rPr>
              <a:t>97(2000): 10231–10235. Copyright 2000 National Academy of Sciences.]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327573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2936289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33.10 A probe for enhancer function. </a:t>
            </a:r>
            <a:r>
              <a:rPr lang="en-US" sz="1200" kern="1200" dirty="0" smtClean="0">
                <a:solidFill>
                  <a:schemeClr val="tx1"/>
                </a:solidFill>
                <a:effectLst/>
                <a:latin typeface="+mn-lt"/>
                <a:ea typeface="+mn-ea"/>
                <a:cs typeface="+mn-cs"/>
              </a:rPr>
              <a:t>A DNA construct that includes a gene encoding green fluorescent protein adjacent to 4 </a:t>
            </a:r>
            <a:r>
              <a:rPr lang="en-US" sz="1200" kern="1200" dirty="0" err="1" smtClean="0">
                <a:solidFill>
                  <a:schemeClr val="tx1"/>
                </a:solidFill>
                <a:effectLst/>
                <a:latin typeface="+mn-lt"/>
                <a:ea typeface="+mn-ea"/>
                <a:cs typeface="+mn-cs"/>
              </a:rPr>
              <a:t>kilobases</a:t>
            </a:r>
            <a:r>
              <a:rPr lang="en-US" sz="1200" kern="1200" dirty="0" smtClean="0">
                <a:solidFill>
                  <a:schemeClr val="tx1"/>
                </a:solidFill>
                <a:effectLst/>
                <a:latin typeface="+mn-lt"/>
                <a:ea typeface="+mn-ea"/>
                <a:cs typeface="+mn-cs"/>
              </a:rPr>
              <a:t> of the DNA upstream of the start site for the protein Islet-1. If this construct is introduced into cells in which Islet-1 is expressed, then the enhancer and promoter should lead to the production of green fluorescent protein.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1956184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33.11 An experimental demonstration of enhancer function.</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microscopic image of a developing </a:t>
            </a:r>
            <a:r>
              <a:rPr lang="en-US" sz="1200" kern="1200" dirty="0" err="1" smtClean="0">
                <a:solidFill>
                  <a:schemeClr val="tx1"/>
                </a:solidFill>
                <a:effectLst/>
                <a:latin typeface="+mn-lt"/>
                <a:ea typeface="+mn-ea"/>
                <a:cs typeface="+mn-cs"/>
              </a:rPr>
              <a:t>zebrafish</a:t>
            </a:r>
            <a:r>
              <a:rPr lang="en-US" sz="1200" kern="1200" dirty="0" smtClean="0">
                <a:solidFill>
                  <a:schemeClr val="tx1"/>
                </a:solidFill>
                <a:effectLst/>
                <a:latin typeface="+mn-lt"/>
                <a:ea typeface="+mn-ea"/>
                <a:cs typeface="+mn-cs"/>
              </a:rPr>
              <a:t> embryo into which the probe for enhancer function (Figure 33.10) has been introduced. The green fluorescence reveals that green fluorescent protein is expressed only in a subset of cells, shown to be cranial motor neurons. [From </a:t>
            </a:r>
            <a:r>
              <a:rPr lang="en-US" sz="1200" kern="1200" dirty="0" err="1" smtClean="0">
                <a:solidFill>
                  <a:schemeClr val="tx1"/>
                </a:solidFill>
                <a:effectLst/>
                <a:latin typeface="+mn-lt"/>
                <a:ea typeface="+mn-ea"/>
                <a:cs typeface="+mn-cs"/>
              </a:rPr>
              <a:t>Higashijima</a:t>
            </a:r>
            <a:r>
              <a:rPr lang="en-US" sz="1200" kern="1200" dirty="0" smtClean="0">
                <a:solidFill>
                  <a:schemeClr val="tx1"/>
                </a:solidFill>
                <a:effectLst/>
                <a:latin typeface="+mn-lt"/>
                <a:ea typeface="+mn-ea"/>
                <a:cs typeface="+mn-cs"/>
              </a:rPr>
              <a:t> et al., Visualization of Cranial Motor Neurons in Live </a:t>
            </a:r>
            <a:r>
              <a:rPr lang="en-US" sz="1200" kern="1200" dirty="0" err="1" smtClean="0">
                <a:solidFill>
                  <a:schemeClr val="tx1"/>
                </a:solidFill>
                <a:effectLst/>
                <a:latin typeface="+mn-lt"/>
                <a:ea typeface="+mn-ea"/>
                <a:cs typeface="+mn-cs"/>
              </a:rPr>
              <a:t>Zebrafish</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J. </a:t>
            </a:r>
            <a:r>
              <a:rPr lang="en-US" sz="1200" i="1" kern="1200" dirty="0" err="1" smtClean="0">
                <a:solidFill>
                  <a:schemeClr val="tx1"/>
                </a:solidFill>
                <a:effectLst/>
                <a:latin typeface="+mn-lt"/>
                <a:ea typeface="+mn-ea"/>
                <a:cs typeface="+mn-cs"/>
              </a:rPr>
              <a:t>Neurosci</a:t>
            </a:r>
            <a:r>
              <a:rPr lang="en-US" sz="1200" kern="1200" dirty="0" smtClean="0">
                <a:solidFill>
                  <a:schemeClr val="tx1"/>
                </a:solidFill>
                <a:effectLst/>
                <a:latin typeface="+mn-lt"/>
                <a:ea typeface="+mn-ea"/>
                <a:cs typeface="+mn-cs"/>
              </a:rPr>
              <a:t>. 20, 206–218. 2000. © Society for Neuroscience.]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058029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1526719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33.12 Induced pluripotent stem cells. </a:t>
            </a:r>
            <a:r>
              <a:rPr lang="en-US" sz="1200" b="0" i="0" u="none" strike="noStrike" kern="1200" baseline="0" dirty="0" smtClean="0">
                <a:solidFill>
                  <a:schemeClr val="tx1"/>
                </a:solidFill>
                <a:latin typeface="+mn-lt"/>
                <a:ea typeface="+mn-ea"/>
                <a:cs typeface="+mn-cs"/>
              </a:rPr>
              <a:t>A micrograph of human-induced pluripotent stem cells stained green for a transcription factor that is characteristic of pluripotent cells. [From K. Takahashi et al., </a:t>
            </a:r>
            <a:r>
              <a:rPr lang="en-US" sz="1200" b="0" i="1" u="none" strike="noStrike" kern="1200" baseline="0" dirty="0" smtClean="0">
                <a:solidFill>
                  <a:schemeClr val="tx1"/>
                </a:solidFill>
                <a:latin typeface="+mn-lt"/>
                <a:ea typeface="+mn-ea"/>
                <a:cs typeface="+mn-cs"/>
              </a:rPr>
              <a:t>Cell</a:t>
            </a:r>
            <a:r>
              <a:rPr lang="en-US" sz="1200" b="0" i="0" u="none" strike="noStrike" kern="1200" baseline="0" dirty="0" smtClean="0">
                <a:solidFill>
                  <a:schemeClr val="tx1"/>
                </a:solidFill>
                <a:latin typeface="+mn-lt"/>
                <a:ea typeface="+mn-ea"/>
                <a:cs typeface="+mn-cs"/>
              </a:rPr>
              <a:t> 131:861–872, 2007; with permission from Elsevier, courtesy of Shinya Yamanaka, Kyoto University.]  </a:t>
            </a:r>
            <a:r>
              <a:rPr lang="en-US" sz="1200" b="1" i="0" u="none" strike="noStrike" kern="1200" baseline="0" dirty="0" smtClean="0">
                <a:solidFill>
                  <a:schemeClr val="tx1"/>
                </a:solidFill>
                <a:latin typeface="+mn-lt"/>
                <a:ea typeface="+mn-ea"/>
                <a:cs typeface="+mn-cs"/>
              </a:rPr>
              <a:t>AU: Credit is different from that in the chapter. OK?</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2961036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3515054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33.13 GAL4 binding sites. </a:t>
            </a:r>
            <a:r>
              <a:rPr lang="en-US" sz="1200" b="0" i="0" u="none" strike="noStrike" kern="1200" baseline="0" dirty="0" smtClean="0">
                <a:solidFill>
                  <a:schemeClr val="tx1"/>
                </a:solidFill>
                <a:latin typeface="+mn-lt"/>
                <a:ea typeface="+mn-ea"/>
                <a:cs typeface="+mn-cs"/>
              </a:rPr>
              <a:t>The yeast transcription factor GAL4 binds to DNA sequences of the form 5′-CGG(N)</a:t>
            </a:r>
            <a:r>
              <a:rPr lang="en-US" sz="1200" b="0" i="0" u="none" strike="noStrike" kern="1200" baseline="-25000" dirty="0" smtClean="0">
                <a:solidFill>
                  <a:schemeClr val="tx1"/>
                </a:solidFill>
                <a:latin typeface="+mn-lt"/>
                <a:ea typeface="+mn-ea"/>
                <a:cs typeface="+mn-cs"/>
              </a:rPr>
              <a:t>11</a:t>
            </a:r>
            <a:r>
              <a:rPr lang="en-US" sz="1200" b="0" i="0" u="none" strike="noStrike" kern="1200" baseline="0" dirty="0" smtClean="0">
                <a:solidFill>
                  <a:schemeClr val="tx1"/>
                </a:solidFill>
                <a:latin typeface="+mn-lt"/>
                <a:ea typeface="+mn-ea"/>
                <a:cs typeface="+mn-cs"/>
              </a:rPr>
              <a:t>CCG-3′. Two zinc-based domains are present in the DNA-binding region of this protein.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these domains contact the 5′-CGG-3′ sequences, leaving the center of the site </a:t>
            </a:r>
            <a:r>
              <a:rPr lang="en-US" sz="1200" b="0" i="0" u="none" strike="noStrike" kern="1200" baseline="0" dirty="0" err="1" smtClean="0">
                <a:solidFill>
                  <a:schemeClr val="tx1"/>
                </a:solidFill>
                <a:latin typeface="+mn-lt"/>
                <a:ea typeface="+mn-ea"/>
                <a:cs typeface="+mn-cs"/>
              </a:rPr>
              <a:t>uncontacted</a:t>
            </a:r>
            <a:r>
              <a:rPr lang="en-US" sz="1200" b="0" i="0" u="none" strike="noStrike" kern="1200" baseline="0" dirty="0" smtClean="0">
                <a:solidFill>
                  <a:schemeClr val="tx1"/>
                </a:solidFill>
                <a:latin typeface="+mn-lt"/>
                <a:ea typeface="+mn-ea"/>
                <a:cs typeface="+mn-cs"/>
              </a:rPr>
              <a:t>. [Drawn from 1D66.pdb.]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2785169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33.14 Chromatin </a:t>
            </a:r>
            <a:r>
              <a:rPr lang="en-US" sz="1200" b="1" i="0" u="none" strike="noStrike" kern="1200" baseline="0" dirty="0" err="1" smtClean="0">
                <a:solidFill>
                  <a:schemeClr val="tx1"/>
                </a:solidFill>
                <a:latin typeface="+mn-lt"/>
                <a:ea typeface="+mn-ea"/>
                <a:cs typeface="+mn-cs"/>
              </a:rPr>
              <a:t>immunoprecipitation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Cells or isolated nuclei are treated with formaldehyde to cross-link proteins to DNA. The cells are then lysed and the DNA is fragmented by sonication. DNA fragments bound to a particular protein are isolated through the use of an antibody specific for that protein. The cross-links are then reversed and the DNA fragments are characterized.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2921053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386281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308073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33.15 Structure of two nuclear hormone-receptor domains. </a:t>
            </a:r>
            <a:r>
              <a:rPr lang="en-US" sz="1200" b="0" i="0" u="none" strike="noStrike" kern="1200" baseline="0" dirty="0" smtClean="0">
                <a:solidFill>
                  <a:schemeClr val="tx1"/>
                </a:solidFill>
                <a:latin typeface="+mn-lt"/>
                <a:ea typeface="+mn-ea"/>
                <a:cs typeface="+mn-cs"/>
              </a:rPr>
              <a:t>Nuclear hormone receptors contain two crucial conserved domains: (1) a DNA-binding domain toward the center of the sequence and (2) a ligand-binding domain toward the carboxyl terminus. The structure of a dimer of the DNA-binding domain bound to DNA is shown, as is one monomer of the normally </a:t>
            </a:r>
            <a:r>
              <a:rPr lang="en-US" sz="1200" b="0" i="0" u="none" strike="noStrike" kern="1200" baseline="0" dirty="0" err="1" smtClean="0">
                <a:solidFill>
                  <a:schemeClr val="tx1"/>
                </a:solidFill>
                <a:latin typeface="+mn-lt"/>
                <a:ea typeface="+mn-ea"/>
                <a:cs typeface="+mn-cs"/>
              </a:rPr>
              <a:t>dimeric</a:t>
            </a:r>
            <a:r>
              <a:rPr lang="en-US" sz="1200" b="0" i="0" u="none" strike="noStrike" kern="1200" baseline="0" dirty="0" smtClean="0">
                <a:solidFill>
                  <a:schemeClr val="tx1"/>
                </a:solidFill>
                <a:latin typeface="+mn-lt"/>
                <a:ea typeface="+mn-ea"/>
                <a:cs typeface="+mn-cs"/>
              </a:rPr>
              <a:t> ligand-binding domain. [Drawn from 1HCQ and 1LBD.pdb.]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785515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33.16 Ligand binding to nuclear hormone receptor. </a:t>
            </a:r>
            <a:r>
              <a:rPr lang="en-US" sz="1200" b="0" i="0" u="none" strike="noStrike" kern="1200" baseline="0" dirty="0" smtClean="0">
                <a:solidFill>
                  <a:schemeClr val="tx1"/>
                </a:solidFill>
                <a:latin typeface="+mn-lt"/>
                <a:ea typeface="+mn-ea"/>
                <a:cs typeface="+mn-cs"/>
              </a:rPr>
              <a:t>The ligand lies completely surrounded within a pocket in the ligand-binding domain.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last α helix, helix 12 (shown in purple), folds into a groove on the side of the structure on ligand binding. [Drawn from 1LDB and 1ERE.pdb.]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103840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33.17 </a:t>
            </a:r>
            <a:r>
              <a:rPr lang="en-US" sz="1200" b="1" i="0" u="none" strike="noStrike" kern="1200" baseline="0" dirty="0" err="1" smtClean="0">
                <a:solidFill>
                  <a:schemeClr val="tx1"/>
                </a:solidFill>
                <a:latin typeface="+mn-lt"/>
                <a:ea typeface="+mn-ea"/>
                <a:cs typeface="+mn-cs"/>
              </a:rPr>
              <a:t>Coactivator</a:t>
            </a:r>
            <a:r>
              <a:rPr lang="en-US" sz="1200" b="1" i="0" u="none" strike="noStrike" kern="1200" baseline="0" dirty="0" smtClean="0">
                <a:solidFill>
                  <a:schemeClr val="tx1"/>
                </a:solidFill>
                <a:latin typeface="+mn-lt"/>
                <a:ea typeface="+mn-ea"/>
                <a:cs typeface="+mn-cs"/>
              </a:rPr>
              <a:t> recruitment. </a:t>
            </a:r>
            <a:r>
              <a:rPr lang="en-US" sz="1200" b="0" i="0" u="none" strike="noStrike" kern="1200" baseline="0" dirty="0" smtClean="0">
                <a:solidFill>
                  <a:schemeClr val="tx1"/>
                </a:solidFill>
                <a:latin typeface="+mn-lt"/>
                <a:ea typeface="+mn-ea"/>
                <a:cs typeface="+mn-cs"/>
              </a:rPr>
              <a:t>The binding of ligand to a nuclear hormone receptor induces a conformational change in the ligand-binding domain. This change in conformation generates favorable sites for the binding of a </a:t>
            </a:r>
            <a:r>
              <a:rPr lang="en-US" sz="1200" b="0" i="0" u="none" strike="noStrike" kern="1200" baseline="0" dirty="0" err="1" smtClean="0">
                <a:solidFill>
                  <a:schemeClr val="tx1"/>
                </a:solidFill>
                <a:latin typeface="+mn-lt"/>
                <a:ea typeface="+mn-ea"/>
                <a:cs typeface="+mn-cs"/>
              </a:rPr>
              <a:t>coactivator</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3286217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2926865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33.18 Estrogen receptor—</a:t>
            </a:r>
            <a:r>
              <a:rPr lang="en-US" sz="1200" b="1" i="0" u="none" strike="noStrike" kern="1200" baseline="0" dirty="0" err="1" smtClean="0">
                <a:solidFill>
                  <a:schemeClr val="tx1"/>
                </a:solidFill>
                <a:latin typeface="+mn-lt"/>
                <a:ea typeface="+mn-ea"/>
                <a:cs typeface="+mn-cs"/>
              </a:rPr>
              <a:t>tamoxifen</a:t>
            </a:r>
            <a:r>
              <a:rPr lang="en-US" sz="1200" b="1" i="0" u="none" strike="noStrike" kern="1200" baseline="0" dirty="0" smtClean="0">
                <a:solidFill>
                  <a:schemeClr val="tx1"/>
                </a:solidFill>
                <a:latin typeface="+mn-lt"/>
                <a:ea typeface="+mn-ea"/>
                <a:cs typeface="+mn-cs"/>
              </a:rPr>
              <a:t> complex. </a:t>
            </a:r>
            <a:r>
              <a:rPr lang="en-US" sz="1200" b="0" i="0" u="none" strike="noStrike" kern="1200" baseline="0" dirty="0" err="1" smtClean="0">
                <a:solidFill>
                  <a:schemeClr val="tx1"/>
                </a:solidFill>
                <a:latin typeface="+mn-lt"/>
                <a:ea typeface="+mn-ea"/>
                <a:cs typeface="+mn-cs"/>
              </a:rPr>
              <a:t>Tamoxifen</a:t>
            </a:r>
            <a:r>
              <a:rPr lang="en-US" sz="1200" b="0" i="0" u="none" strike="noStrike" kern="1200" baseline="0" dirty="0" smtClean="0">
                <a:solidFill>
                  <a:schemeClr val="tx1"/>
                </a:solidFill>
                <a:latin typeface="+mn-lt"/>
                <a:ea typeface="+mn-ea"/>
                <a:cs typeface="+mn-cs"/>
              </a:rPr>
              <a:t> binds in the pocket normally occupied by estrogen. However,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part of the </a:t>
            </a:r>
            <a:r>
              <a:rPr lang="en-US" sz="1200" b="0" i="0" u="none" strike="noStrike" kern="1200" baseline="0" dirty="0" err="1" smtClean="0">
                <a:solidFill>
                  <a:schemeClr val="tx1"/>
                </a:solidFill>
                <a:latin typeface="+mn-lt"/>
                <a:ea typeface="+mn-ea"/>
                <a:cs typeface="+mn-cs"/>
              </a:rPr>
              <a:t>tamoxifen</a:t>
            </a:r>
            <a:r>
              <a:rPr lang="en-US" sz="1200" b="0" i="0" u="none" strike="noStrike" kern="1200" baseline="0" dirty="0" smtClean="0">
                <a:solidFill>
                  <a:schemeClr val="tx1"/>
                </a:solidFill>
                <a:latin typeface="+mn-lt"/>
                <a:ea typeface="+mn-ea"/>
                <a:cs typeface="+mn-cs"/>
              </a:rPr>
              <a:t> structure extends from this pocket, and so helix 12 cannot pack in its usual position. Instead, this helix blocks the </a:t>
            </a:r>
            <a:r>
              <a:rPr lang="en-US" sz="1200" b="0" i="0" u="none" strike="noStrike" kern="1200" baseline="0" dirty="0" err="1" smtClean="0">
                <a:solidFill>
                  <a:schemeClr val="tx1"/>
                </a:solidFill>
                <a:latin typeface="+mn-lt"/>
                <a:ea typeface="+mn-ea"/>
                <a:cs typeface="+mn-cs"/>
              </a:rPr>
              <a:t>coactivator</a:t>
            </a:r>
            <a:r>
              <a:rPr lang="en-US" sz="1200" b="0" i="0" u="none" strike="noStrike" kern="1200" baseline="0" dirty="0" smtClean="0">
                <a:solidFill>
                  <a:schemeClr val="tx1"/>
                </a:solidFill>
                <a:latin typeface="+mn-lt"/>
                <a:ea typeface="+mn-ea"/>
                <a:cs typeface="+mn-cs"/>
              </a:rPr>
              <a:t>-binding site. [Drawn from 3ERT.pdb.]</a:t>
            </a:r>
            <a:endParaRPr lang="en-US" dirty="0" smtClean="0"/>
          </a:p>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57880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33.19 Structure of histone </a:t>
            </a:r>
            <a:r>
              <a:rPr lang="en-US" sz="1200" b="1" i="0" u="none" strike="noStrike" kern="1200" baseline="0" dirty="0" err="1" smtClean="0">
                <a:solidFill>
                  <a:schemeClr val="tx1"/>
                </a:solidFill>
                <a:latin typeface="+mn-lt"/>
                <a:ea typeface="+mn-ea"/>
                <a:cs typeface="+mn-cs"/>
              </a:rPr>
              <a:t>acetyltransferase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amino-terminal tail of histone H3 extends into a pocket in which a lysine side chain can accept an acetyl group from acetyl Coenzyme A bound in an adjacent site. [Drawn from 1QSN.pdb.]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1125517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33.20 Structure of a </a:t>
            </a:r>
            <a:r>
              <a:rPr lang="en-US" sz="1200" b="1" i="0" u="none" strike="noStrike" kern="1200" baseline="0" dirty="0" err="1" smtClean="0">
                <a:solidFill>
                  <a:schemeClr val="tx1"/>
                </a:solidFill>
                <a:latin typeface="+mn-lt"/>
                <a:ea typeface="+mn-ea"/>
                <a:cs typeface="+mn-cs"/>
              </a:rPr>
              <a:t>bromodomain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four-helix-bundle domain binds peptides containing </a:t>
            </a:r>
            <a:r>
              <a:rPr lang="en-US" sz="1200" b="0" i="0" u="none" strike="noStrike" kern="1200" baseline="0" dirty="0" err="1" smtClean="0">
                <a:solidFill>
                  <a:schemeClr val="tx1"/>
                </a:solidFill>
                <a:latin typeface="+mn-lt"/>
                <a:ea typeface="+mn-ea"/>
                <a:cs typeface="+mn-cs"/>
              </a:rPr>
              <a:t>acetyllysine</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an acetylated peptide from histone H4 is bound in the structure. [Drawn from 1EGI.pdb.]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35720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33.21 Chromatin remodeling.</a:t>
            </a:r>
            <a:r>
              <a:rPr lang="en-US" sz="1200" b="0" i="0" u="none" strike="noStrike" kern="1200" baseline="0" dirty="0" smtClean="0">
                <a:solidFill>
                  <a:schemeClr val="tx1"/>
                </a:solidFill>
                <a:latin typeface="+mn-lt"/>
                <a:ea typeface="+mn-ea"/>
                <a:cs typeface="+mn-cs"/>
              </a:rPr>
              <a:t> Eukaryotic gene regulation begins with an activated transcription factor bound to a specific site on DNA. One scheme for the initiation of transcription by RNA polymerase II requires five steps: (1) recruitment of a </a:t>
            </a:r>
            <a:r>
              <a:rPr lang="en-US" sz="1200" b="0" i="0" u="none" strike="noStrike" kern="1200" baseline="0" dirty="0" err="1" smtClean="0">
                <a:solidFill>
                  <a:schemeClr val="tx1"/>
                </a:solidFill>
                <a:latin typeface="+mn-lt"/>
                <a:ea typeface="+mn-ea"/>
                <a:cs typeface="+mn-cs"/>
              </a:rPr>
              <a:t>coactivator</a:t>
            </a:r>
            <a:r>
              <a:rPr lang="en-US" sz="1200" b="0" i="0" u="none" strike="noStrike" kern="1200" baseline="0" dirty="0" smtClean="0">
                <a:solidFill>
                  <a:schemeClr val="tx1"/>
                </a:solidFill>
                <a:latin typeface="+mn-lt"/>
                <a:ea typeface="+mn-ea"/>
                <a:cs typeface="+mn-cs"/>
              </a:rPr>
              <a:t>, (2) acetylation of lysine residues in the histone tails, (3) binding of a remodeling-engine complex to the acetylated lysine residues, (4) ATP-dependent remodeling of the chromatin structure to expose a binding site for RNA polymerase II or for other factors, and (5) recruitment of RNA polymerase II. Only two subunits are shown for each complex, although the actual complexes are much larger. Other schemes are possible.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3256839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337410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33.1 Yeast chromosomes. </a:t>
            </a:r>
            <a:r>
              <a:rPr lang="en-US" sz="1200" b="0" i="0" u="none" strike="noStrike" kern="1200" baseline="0" dirty="0" smtClean="0">
                <a:solidFill>
                  <a:schemeClr val="tx1"/>
                </a:solidFill>
                <a:latin typeface="+mn-lt"/>
                <a:ea typeface="+mn-ea"/>
                <a:cs typeface="+mn-cs"/>
              </a:rPr>
              <a:t>Pulsed-field electrophoresis allows the separation of 16 yeast chromosomes. [From G. Chu, D. </a:t>
            </a:r>
            <a:r>
              <a:rPr lang="en-US" sz="1200" b="0" i="0" u="none" strike="noStrike" kern="1200" baseline="0" dirty="0" err="1" smtClean="0">
                <a:solidFill>
                  <a:schemeClr val="tx1"/>
                </a:solidFill>
                <a:latin typeface="+mn-lt"/>
                <a:ea typeface="+mn-ea"/>
                <a:cs typeface="+mn-cs"/>
              </a:rPr>
              <a:t>Vollrath</a:t>
            </a:r>
            <a:r>
              <a:rPr lang="en-US" sz="1200" b="0" i="0" u="none" strike="noStrike" kern="1200" baseline="0" dirty="0" smtClean="0">
                <a:solidFill>
                  <a:schemeClr val="tx1"/>
                </a:solidFill>
                <a:latin typeface="+mn-lt"/>
                <a:ea typeface="+mn-ea"/>
                <a:cs typeface="+mn-cs"/>
              </a:rPr>
              <a:t>, and R. W. Davis, </a:t>
            </a:r>
            <a:r>
              <a:rPr lang="en-US" sz="1200" b="0" i="1" u="none" strike="noStrike" kern="1200" baseline="0" dirty="0" smtClean="0">
                <a:solidFill>
                  <a:schemeClr val="tx1"/>
                </a:solidFill>
                <a:latin typeface="+mn-lt"/>
                <a:ea typeface="+mn-ea"/>
                <a:cs typeface="+mn-cs"/>
              </a:rPr>
              <a:t>Science </a:t>
            </a:r>
            <a:r>
              <a:rPr lang="en-US" sz="1200" b="0" i="0" u="none" strike="noStrike" kern="1200" baseline="0" dirty="0" smtClean="0">
                <a:solidFill>
                  <a:schemeClr val="tx1"/>
                </a:solidFill>
                <a:latin typeface="+mn-lt"/>
                <a:ea typeface="+mn-ea"/>
                <a:cs typeface="+mn-cs"/>
              </a:rPr>
              <a:t>234:1582–1585, 1986.]  </a:t>
            </a:r>
            <a:r>
              <a:rPr lang="en-US" sz="1200" b="1" i="0" u="none" strike="noStrike" kern="1200" baseline="0" dirty="0" smtClean="0">
                <a:solidFill>
                  <a:schemeClr val="tx1"/>
                </a:solidFill>
                <a:latin typeface="+mn-lt"/>
                <a:ea typeface="+mn-ea"/>
                <a:cs typeface="+mn-cs"/>
              </a:rPr>
              <a:t>AU: Credit is different from that in the chapter. OK?</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765911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33.22 Structure of ferritin. </a:t>
            </a:r>
            <a:r>
              <a:rPr lang="en-US" sz="1200" b="0" i="0" u="none" strike="noStrike" kern="1200" baseline="0" dirty="0" smtClean="0">
                <a:solidFill>
                  <a:schemeClr val="tx1"/>
                </a:solidFill>
                <a:latin typeface="+mn-lt"/>
                <a:ea typeface="+mn-ea"/>
                <a:cs typeface="+mn-cs"/>
              </a:rPr>
              <a:t>(A) Twenty-four ferritin polypeptides form a nearly spherical shell. (B) A cutaway view reveals the core that stores iron as an iron oxide–hydroxide complex [Drawn from 1IES.pdb.]</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3988414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33.23 Iron-response element. </a:t>
            </a:r>
            <a:r>
              <a:rPr lang="en-US" sz="1200" b="0" i="0" u="none" strike="noStrike" kern="1200" baseline="0" dirty="0" smtClean="0">
                <a:solidFill>
                  <a:schemeClr val="tx1"/>
                </a:solidFill>
                <a:latin typeface="+mn-lt"/>
                <a:ea typeface="+mn-ea"/>
                <a:cs typeface="+mn-cs"/>
              </a:rPr>
              <a:t>Ferritin mRNA includes a stem-loop structure, termed an iron-response element (IRE), in its 5′</a:t>
            </a:r>
            <a:r>
              <a:rPr lang="en-US" dirty="0" smtClean="0">
                <a:effectLst/>
              </a:rPr>
              <a:t> </a:t>
            </a:r>
            <a:r>
              <a:rPr lang="en-US" sz="1200" b="0" i="0" u="none" strike="noStrike" kern="1200" baseline="0" dirty="0" smtClean="0">
                <a:solidFill>
                  <a:schemeClr val="tx1"/>
                </a:solidFill>
                <a:latin typeface="+mn-lt"/>
                <a:ea typeface="+mn-ea"/>
                <a:cs typeface="+mn-cs"/>
              </a:rPr>
              <a:t>untranslated region. The IRE binds a specific protein that blocks the translation of this mRNA under low iron conditions.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3477868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33.24 Transferrin-receptor mRNA. </a:t>
            </a:r>
            <a:r>
              <a:rPr lang="en-US" sz="1200" b="0" i="0" u="none" strike="noStrike" kern="1200" baseline="0" dirty="0" smtClean="0">
                <a:solidFill>
                  <a:schemeClr val="tx1"/>
                </a:solidFill>
                <a:latin typeface="+mn-lt"/>
                <a:ea typeface="+mn-ea"/>
                <a:cs typeface="+mn-cs"/>
              </a:rPr>
              <a:t>This mRNA has a set of iron-response elements (IREs) in its 3′ untranslated region. The binding of the IRE-binding protein to these elements stabilizes the mRNA but does not interfere with translation.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54</a:t>
            </a:fld>
            <a:endParaRPr lang="en-US" dirty="0"/>
          </a:p>
        </p:txBody>
      </p:sp>
    </p:spTree>
    <p:extLst>
      <p:ext uri="{BB962C8B-B14F-4D97-AF65-F5344CB8AC3E}">
        <p14:creationId xmlns:p14="http://schemas.microsoft.com/office/powerpoint/2010/main" val="3938307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33.25 The IRP is an </a:t>
            </a:r>
            <a:r>
              <a:rPr lang="en-US" sz="1200" b="1" i="0" u="none" strike="noStrike" kern="1200" baseline="0" dirty="0" err="1" smtClean="0">
                <a:solidFill>
                  <a:schemeClr val="tx1"/>
                </a:solidFill>
                <a:latin typeface="+mn-lt"/>
                <a:ea typeface="+mn-ea"/>
                <a:cs typeface="+mn-cs"/>
              </a:rPr>
              <a:t>aconitase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a:t>
            </a:r>
            <a:r>
              <a:rPr lang="en-US" sz="1200" b="0" i="0" u="none" strike="noStrike" kern="1200" baseline="0" dirty="0" err="1" smtClean="0">
                <a:solidFill>
                  <a:schemeClr val="tx1"/>
                </a:solidFill>
                <a:latin typeface="+mn-lt"/>
                <a:ea typeface="+mn-ea"/>
                <a:cs typeface="+mn-cs"/>
              </a:rPr>
              <a:t>Aconitase</a:t>
            </a:r>
            <a:r>
              <a:rPr lang="en-US" sz="1200" b="0" i="0" u="none" strike="noStrike" kern="1200" baseline="0" dirty="0" smtClean="0">
                <a:solidFill>
                  <a:schemeClr val="tx1"/>
                </a:solidFill>
                <a:latin typeface="+mn-lt"/>
                <a:ea typeface="+mn-ea"/>
                <a:cs typeface="+mn-cs"/>
              </a:rPr>
              <a:t> contains an unstable 4Fe-4S cluster at its center. (B) Under conditions of low iron, the 4Fe-4S cluster dissociates and appropriate RNA molecules can bind in its place. [Drawn from 1C96.pdb.]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4066962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33.26 MicroRNA–</a:t>
            </a:r>
            <a:r>
              <a:rPr lang="en-US" sz="1200" b="1" i="0" u="none" strike="noStrike" kern="1200" baseline="0" dirty="0" err="1" smtClean="0">
                <a:solidFill>
                  <a:schemeClr val="tx1"/>
                </a:solidFill>
                <a:latin typeface="+mn-lt"/>
                <a:ea typeface="+mn-ea"/>
                <a:cs typeface="+mn-cs"/>
              </a:rPr>
              <a:t>Argonaute</a:t>
            </a:r>
            <a:r>
              <a:rPr lang="en-US" sz="1200" b="1" i="0" u="none" strike="noStrike" kern="1200" baseline="0" dirty="0" smtClean="0">
                <a:solidFill>
                  <a:schemeClr val="tx1"/>
                </a:solidFill>
                <a:latin typeface="+mn-lt"/>
                <a:ea typeface="+mn-ea"/>
                <a:cs typeface="+mn-cs"/>
              </a:rPr>
              <a:t> complex.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miRNA</a:t>
            </a:r>
            <a:r>
              <a:rPr lang="en-US" sz="1200" b="0" i="0" u="none" strike="noStrike" kern="1200" baseline="0" dirty="0" smtClean="0">
                <a:solidFill>
                  <a:schemeClr val="tx1"/>
                </a:solidFill>
                <a:latin typeface="+mn-lt"/>
                <a:ea typeface="+mn-ea"/>
                <a:cs typeface="+mn-cs"/>
              </a:rPr>
              <a:t> (shown in red) is bound by the </a:t>
            </a:r>
            <a:r>
              <a:rPr lang="en-US" sz="1200" b="0" i="0" u="none" strike="noStrike" kern="1200" baseline="0" dirty="0" err="1" smtClean="0">
                <a:solidFill>
                  <a:schemeClr val="tx1"/>
                </a:solidFill>
                <a:latin typeface="+mn-lt"/>
                <a:ea typeface="+mn-ea"/>
                <a:cs typeface="+mn-cs"/>
              </a:rPr>
              <a:t>Argonaute</a:t>
            </a:r>
            <a:r>
              <a:rPr lang="en-US" sz="1200" b="0" i="0" u="none" strike="noStrike" kern="1200" baseline="0" dirty="0" smtClean="0">
                <a:solidFill>
                  <a:schemeClr val="tx1"/>
                </a:solidFill>
                <a:latin typeface="+mn-lt"/>
                <a:ea typeface="+mn-ea"/>
                <a:cs typeface="+mn-cs"/>
              </a:rPr>
              <a:t> protein.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a:t>
            </a:r>
            <a:r>
              <a:rPr lang="en-US" sz="1200" b="0" i="0" u="none" strike="noStrike" kern="1200" baseline="0" dirty="0" err="1" smtClean="0">
                <a:solidFill>
                  <a:schemeClr val="tx1"/>
                </a:solidFill>
                <a:latin typeface="+mn-lt"/>
                <a:ea typeface="+mn-ea"/>
                <a:cs typeface="+mn-cs"/>
              </a:rPr>
              <a:t>miRNA</a:t>
            </a:r>
            <a:r>
              <a:rPr lang="en-US" sz="1200" b="0" i="0" u="none" strike="noStrike" kern="1200" baseline="0" dirty="0" smtClean="0">
                <a:solidFill>
                  <a:schemeClr val="tx1"/>
                </a:solidFill>
                <a:latin typeface="+mn-lt"/>
                <a:ea typeface="+mn-ea"/>
                <a:cs typeface="+mn-cs"/>
              </a:rPr>
              <a:t> serves as a guide that binds the RNA substrate (shown in gray) through the formation of a double helix. Two magnesium ions are shown in green. [Drawn from 3HK2.pdb.]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835907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33.27 MicroRNA action. </a:t>
            </a:r>
            <a:r>
              <a:rPr lang="en-US" sz="1200" b="0" i="0" u="none" strike="noStrike" kern="1200" baseline="0" dirty="0" smtClean="0">
                <a:solidFill>
                  <a:schemeClr val="tx1"/>
                </a:solidFill>
                <a:latin typeface="+mn-lt"/>
                <a:ea typeface="+mn-ea"/>
                <a:cs typeface="+mn-cs"/>
              </a:rPr>
              <a:t>MicroRNAs bind to members of the </a:t>
            </a:r>
            <a:r>
              <a:rPr lang="en-US" sz="1200" b="0" i="0" u="none" strike="noStrike" kern="1200" baseline="0" dirty="0" err="1" smtClean="0">
                <a:solidFill>
                  <a:schemeClr val="tx1"/>
                </a:solidFill>
                <a:latin typeface="+mn-lt"/>
                <a:ea typeface="+mn-ea"/>
                <a:cs typeface="+mn-cs"/>
              </a:rPr>
              <a:t>Argonaute</a:t>
            </a:r>
            <a:r>
              <a:rPr lang="en-US" sz="1200" b="0" i="0" u="none" strike="noStrike" kern="1200" baseline="0" dirty="0" smtClean="0">
                <a:solidFill>
                  <a:schemeClr val="tx1"/>
                </a:solidFill>
                <a:latin typeface="+mn-lt"/>
                <a:ea typeface="+mn-ea"/>
                <a:cs typeface="+mn-cs"/>
              </a:rPr>
              <a:t> family where they target specific mRNA molecules for cleavage.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58</a:t>
            </a:fld>
            <a:endParaRPr lang="en-US" dirty="0"/>
          </a:p>
        </p:txBody>
      </p:sp>
    </p:spTree>
    <p:extLst>
      <p:ext uri="{BB962C8B-B14F-4D97-AF65-F5344CB8AC3E}">
        <p14:creationId xmlns:p14="http://schemas.microsoft.com/office/powerpoint/2010/main" val="390489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33.2 Chromatin structure.</a:t>
            </a:r>
            <a:r>
              <a:rPr lang="en-US" sz="1200" b="0" i="0" u="none" strike="noStrike" kern="1200" baseline="0" dirty="0" smtClean="0">
                <a:solidFill>
                  <a:schemeClr val="tx1"/>
                </a:solidFill>
                <a:latin typeface="+mn-lt"/>
                <a:ea typeface="+mn-ea"/>
                <a:cs typeface="+mn-cs"/>
              </a:rPr>
              <a:t> An electron micrograph of chromatin showing its “beads on a string” character. The beads correspond to DNA complexes with specific proteins. [Don W. Fawcett/Science Source.]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368271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253175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382744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294007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128847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7"/>
          </p:nvPr>
        </p:nvSpPr>
        <p:spPr>
          <a:xfrm>
            <a:off x="457200" y="6172200"/>
            <a:ext cx="8229600" cy="549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01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4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2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45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58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0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452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4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54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535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85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892531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33</a:t>
            </a:r>
          </a:p>
          <a:p>
            <a:pPr defTabSz="914400">
              <a:buFontTx/>
              <a:buNone/>
            </a:pPr>
            <a:r>
              <a:rPr lang="en-US" altLang="en-US" sz="2800" b="1" dirty="0" smtClean="0">
                <a:solidFill>
                  <a:srgbClr val="843C0C"/>
                </a:solidFill>
              </a:rPr>
              <a:t>The Control of Gene Expression in Eukaryotes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990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Nucleosomes </a:t>
            </a:r>
            <a:r>
              <a:rPr lang="en-US" dirty="0" smtClean="0">
                <a:solidFill>
                  <a:srgbClr val="843C0C"/>
                </a:solidFill>
              </a:rPr>
              <a:t>Are Complexes </a:t>
            </a:r>
            <a:r>
              <a:rPr lang="en-US" dirty="0">
                <a:solidFill>
                  <a:srgbClr val="843C0C"/>
                </a:solidFill>
              </a:rPr>
              <a:t>of DNA and </a:t>
            </a:r>
            <a:r>
              <a:rPr lang="en-US" dirty="0" smtClean="0">
                <a:solidFill>
                  <a:srgbClr val="843C0C"/>
                </a:solidFill>
              </a:rPr>
              <a:t>Histones</a:t>
            </a:r>
            <a:endParaRPr lang="en-US" dirty="0">
              <a:solidFill>
                <a:srgbClr val="843C0C"/>
              </a:solidFill>
            </a:endParaRP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Chromatin is made up of repeating units containing 200 </a:t>
            </a:r>
            <a:r>
              <a:rPr lang="en-US" sz="2400" dirty="0" err="1"/>
              <a:t>bp</a:t>
            </a:r>
            <a:r>
              <a:rPr lang="en-US" sz="2400" dirty="0"/>
              <a:t> of DNA and two copies each of histones H2A, H2B, H3, and H4. </a:t>
            </a:r>
          </a:p>
          <a:p>
            <a:pPr>
              <a:spcAft>
                <a:spcPts val="1200"/>
              </a:spcAft>
            </a:pPr>
            <a:r>
              <a:rPr lang="en-US" sz="2400" dirty="0"/>
              <a:t>The protein complex is called the histone </a:t>
            </a:r>
            <a:r>
              <a:rPr lang="en-US" sz="2400" dirty="0" err="1"/>
              <a:t>octamer</a:t>
            </a:r>
            <a:r>
              <a:rPr lang="en-US" sz="2400" dirty="0"/>
              <a:t>, and the repeating units of the protein-histone complex are called nucleosomes</a:t>
            </a:r>
            <a:r>
              <a:rPr lang="en-US" sz="2400" dirty="0" smtClean="0"/>
              <a:t>.</a:t>
            </a:r>
            <a:endParaRPr lang="en-US" sz="2400" dirty="0"/>
          </a:p>
          <a:p>
            <a:pPr>
              <a:spcAft>
                <a:spcPts val="1200"/>
              </a:spcAft>
            </a:pPr>
            <a:r>
              <a:rPr lang="en-US" sz="2400" dirty="0"/>
              <a:t>Nucleosomes are joined by linker DNA to which histone H1 binds, so the histone-DNA complex has the appearance of beads on a string</a:t>
            </a:r>
            <a:r>
              <a:rPr lang="en-US" sz="2400" dirty="0" smtClean="0"/>
              <a:t>.</a:t>
            </a:r>
            <a:endParaRPr lang="en-US" sz="2400" dirty="0"/>
          </a:p>
          <a:p>
            <a:pPr>
              <a:spcAft>
                <a:spcPts val="1200"/>
              </a:spcAft>
            </a:pPr>
            <a:r>
              <a:rPr lang="en-US" sz="2400" dirty="0"/>
              <a:t>Digestion of the linker DNA yields the nucleosome core particle.</a:t>
            </a:r>
          </a:p>
        </p:txBody>
      </p:sp>
    </p:spTree>
    <p:extLst>
      <p:ext uri="{BB962C8B-B14F-4D97-AF65-F5344CB8AC3E}">
        <p14:creationId xmlns:p14="http://schemas.microsoft.com/office/powerpoint/2010/main" val="1252816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Wraps </a:t>
            </a:r>
            <a:r>
              <a:rPr lang="en-US" dirty="0">
                <a:solidFill>
                  <a:srgbClr val="843C0C"/>
                </a:solidFill>
              </a:rPr>
              <a:t>around </a:t>
            </a:r>
            <a:r>
              <a:rPr lang="en-US" dirty="0" smtClean="0">
                <a:solidFill>
                  <a:srgbClr val="843C0C"/>
                </a:solidFill>
              </a:rPr>
              <a:t>Histone Octamers </a:t>
            </a:r>
            <a:r>
              <a:rPr lang="en-US" dirty="0">
                <a:solidFill>
                  <a:srgbClr val="843C0C"/>
                </a:solidFill>
              </a:rPr>
              <a:t>to </a:t>
            </a:r>
            <a:r>
              <a:rPr lang="en-US" dirty="0" smtClean="0">
                <a:solidFill>
                  <a:srgbClr val="843C0C"/>
                </a:solidFill>
              </a:rPr>
              <a:t>Form Nucleosomes</a:t>
            </a:r>
            <a:endParaRPr lang="en-US" dirty="0">
              <a:solidFill>
                <a:srgbClr val="843C0C"/>
              </a:solidFill>
            </a:endParaRP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The eight histones of the core particle are arranged as an </a:t>
            </a:r>
            <a:r>
              <a:rPr lang="en-US" sz="2400" dirty="0" err="1"/>
              <a:t>octamer</a:t>
            </a:r>
            <a:r>
              <a:rPr lang="en-US" sz="2400" dirty="0"/>
              <a:t> composed of a (H3)</a:t>
            </a:r>
            <a:r>
              <a:rPr lang="en-US" sz="2400" baseline="-25000" dirty="0"/>
              <a:t>2</a:t>
            </a:r>
            <a:r>
              <a:rPr lang="en-US" sz="2400" dirty="0"/>
              <a:t>(H4)</a:t>
            </a:r>
            <a:r>
              <a:rPr lang="en-US" sz="2400" baseline="-25000" dirty="0"/>
              <a:t>2</a:t>
            </a:r>
            <a:r>
              <a:rPr lang="en-US" sz="2400" dirty="0"/>
              <a:t> tetramer and a pair of (H2A–H2B) dimers</a:t>
            </a:r>
            <a:r>
              <a:rPr lang="en-US" sz="2400" dirty="0" smtClean="0"/>
              <a:t>.</a:t>
            </a:r>
            <a:endParaRPr lang="en-US" sz="2400" dirty="0"/>
          </a:p>
          <a:p>
            <a:pPr>
              <a:spcAft>
                <a:spcPts val="1200"/>
              </a:spcAft>
            </a:pPr>
            <a:r>
              <a:rPr lang="en-US" sz="2400" dirty="0"/>
              <a:t>DNA wraps around the outside of the </a:t>
            </a:r>
            <a:r>
              <a:rPr lang="en-US" sz="2400" dirty="0" err="1"/>
              <a:t>octamer</a:t>
            </a:r>
            <a:r>
              <a:rPr lang="en-US" sz="2400" dirty="0" smtClean="0"/>
              <a:t>.</a:t>
            </a:r>
            <a:endParaRPr lang="en-US" sz="2400" dirty="0"/>
          </a:p>
          <a:p>
            <a:pPr>
              <a:spcAft>
                <a:spcPts val="1200"/>
              </a:spcAft>
            </a:pPr>
            <a:r>
              <a:rPr lang="en-US" sz="2400" dirty="0"/>
              <a:t>The tails of histones are exposed, and covalent modification of these tails is crucial for regulation of gene expression</a:t>
            </a:r>
            <a:r>
              <a:rPr lang="en-US" sz="2400" dirty="0" smtClean="0"/>
              <a:t>.</a:t>
            </a:r>
            <a:endParaRPr lang="en-US" sz="2400" dirty="0"/>
          </a:p>
          <a:p>
            <a:pPr>
              <a:spcAft>
                <a:spcPts val="1200"/>
              </a:spcAft>
            </a:pPr>
            <a:r>
              <a:rPr lang="en-US" sz="2400" dirty="0"/>
              <a:t>Nucleosomes themselves are arranged in a helical array that further compacts the DNA. Further folding generates the chromosome.</a:t>
            </a:r>
          </a:p>
        </p:txBody>
      </p:sp>
    </p:spTree>
    <p:extLst>
      <p:ext uri="{BB962C8B-B14F-4D97-AF65-F5344CB8AC3E}">
        <p14:creationId xmlns:p14="http://schemas.microsoft.com/office/powerpoint/2010/main" val="144825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Nucleosome </a:t>
            </a:r>
            <a:r>
              <a:rPr lang="en-US" dirty="0" smtClean="0">
                <a:solidFill>
                  <a:srgbClr val="843C0C"/>
                </a:solidFill>
              </a:rPr>
              <a:t>Core Particle</a:t>
            </a:r>
            <a:endParaRPr lang="en-US" dirty="0">
              <a:solidFill>
                <a:srgbClr val="843C0C"/>
              </a:solidFill>
            </a:endParaRPr>
          </a:p>
        </p:txBody>
      </p:sp>
      <p:pic>
        <p:nvPicPr>
          <p:cNvPr id="6" name="Picture Placeholder 5" descr="Three illustrations, A through C, shows different views of DNA surrounding histone proteins. &#10;Illustration A shows a DNA, with double-helix structure, surrounds eight histone proteins consisting of coiled strands. Amino-terminal tail extends out of the DNA ring from the histone proteins. Illustration B shows a side-view of DNA surrounding proteins is shown. Illustration c shows a schematic diagram of the side view of DNA surrounding proteins shows that the DNA is diagonally arranged across the center and in the upper-right corner and lower-left corn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8496" y="2328841"/>
            <a:ext cx="8107009" cy="330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76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Homologous </a:t>
            </a:r>
            <a:r>
              <a:rPr lang="en-US" dirty="0" smtClean="0">
                <a:solidFill>
                  <a:srgbClr val="843C0C"/>
                </a:solidFill>
              </a:rPr>
              <a:t>Histones</a:t>
            </a:r>
            <a:endParaRPr lang="en-US" dirty="0">
              <a:solidFill>
                <a:srgbClr val="843C0C"/>
              </a:solidFill>
            </a:endParaRPr>
          </a:p>
        </p:txBody>
      </p:sp>
      <p:pic>
        <p:nvPicPr>
          <p:cNvPr id="5" name="Picture Placeholder 4" descr="An illustration shows the structures of H 2 A, H 2 B, H 3, and H 4. They have similar structures, consisting of coiled strands and thin tail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360849"/>
            <a:ext cx="8112551" cy="320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3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Higher-order </a:t>
            </a:r>
            <a:r>
              <a:rPr lang="en-US" dirty="0" smtClean="0">
                <a:solidFill>
                  <a:srgbClr val="843C0C"/>
                </a:solidFill>
              </a:rPr>
              <a:t>Chromatin Structure</a:t>
            </a:r>
            <a:endParaRPr lang="en-US" dirty="0">
              <a:solidFill>
                <a:srgbClr val="843C0C"/>
              </a:solidFill>
            </a:endParaRPr>
          </a:p>
        </p:txBody>
      </p:sp>
      <p:pic>
        <p:nvPicPr>
          <p:cNvPr id="6" name="Picture Placeholder 5" descr="A cryo-electron micrograph shows a helical structure of chromatin with a nucleosome at the ti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41986" y="1513132"/>
            <a:ext cx="3060029" cy="513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6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33.2 </a:t>
            </a:r>
            <a:r>
              <a:rPr lang="en-US" dirty="0">
                <a:solidFill>
                  <a:srgbClr val="843C0C"/>
                </a:solidFill>
              </a:rPr>
              <a:t>Transcription Factors Bind DNA and Regulate Transcription Initiation</a:t>
            </a:r>
          </a:p>
        </p:txBody>
      </p:sp>
      <p:sp>
        <p:nvSpPr>
          <p:cNvPr id="3" name="Content Placeholder 2"/>
          <p:cNvSpPr>
            <a:spLocks noGrp="1"/>
          </p:cNvSpPr>
          <p:nvPr>
            <p:ph idx="1"/>
          </p:nvPr>
        </p:nvSpPr>
        <p:spPr>
          <a:xfrm>
            <a:off x="457200" y="1773820"/>
            <a:ext cx="8559478" cy="4753303"/>
          </a:xfrm>
        </p:spPr>
        <p:txBody>
          <a:bodyPr>
            <a:noAutofit/>
          </a:bodyPr>
          <a:lstStyle/>
          <a:p>
            <a:pPr>
              <a:defRPr/>
            </a:pPr>
            <a:r>
              <a:rPr lang="en-US" sz="2400" dirty="0"/>
              <a:t>Eukaryotic transcription factors differ from prokaryotic transcription factors is several ways</a:t>
            </a:r>
            <a:r>
              <a:rPr lang="en-US" sz="2400" dirty="0" smtClean="0"/>
              <a:t>:</a:t>
            </a:r>
            <a:endParaRPr lang="en-US" sz="2400" dirty="0"/>
          </a:p>
          <a:p>
            <a:pPr lvl="1">
              <a:buFontTx/>
              <a:buAutoNum type="arabicPeriod"/>
              <a:defRPr/>
            </a:pPr>
            <a:r>
              <a:rPr lang="en-US" dirty="0"/>
              <a:t>Eukaryotic factors can exert their action at a distance</a:t>
            </a:r>
            <a:r>
              <a:rPr lang="en-US" dirty="0" smtClean="0"/>
              <a:t>.</a:t>
            </a:r>
            <a:endParaRPr lang="en-US" dirty="0"/>
          </a:p>
          <a:p>
            <a:pPr lvl="1">
              <a:buFontTx/>
              <a:buAutoNum type="arabicPeriod"/>
              <a:defRPr/>
            </a:pPr>
            <a:r>
              <a:rPr lang="en-US" dirty="0"/>
              <a:t>Eukaryotic genes can employ multiple transcription factors</a:t>
            </a:r>
            <a:r>
              <a:rPr lang="en-US" dirty="0" smtClean="0"/>
              <a:t>.</a:t>
            </a:r>
            <a:endParaRPr lang="en-US" dirty="0"/>
          </a:p>
          <a:p>
            <a:pPr lvl="1">
              <a:buFontTx/>
              <a:buAutoNum type="arabicPeriod"/>
              <a:defRPr/>
            </a:pPr>
            <a:r>
              <a:rPr lang="en-US" dirty="0"/>
              <a:t>Some eukaryotic factors do not bind RNA polymerase directly and instead modify the chromatin</a:t>
            </a:r>
            <a:r>
              <a:rPr lang="en-US" dirty="0" smtClean="0"/>
              <a:t>.</a:t>
            </a:r>
            <a:endParaRPr lang="en-US" dirty="0"/>
          </a:p>
          <a:p>
            <a:pPr>
              <a:defRPr/>
            </a:pPr>
            <a:r>
              <a:rPr lang="en-US" sz="2400" dirty="0"/>
              <a:t>Eukaryotic transcription factors usually have a least two domains: the DNA-binding domain, which binds to regulatory sequences, and the activation domain, which regulates the polymerase directly or indirectly through other proteins.</a:t>
            </a:r>
          </a:p>
        </p:txBody>
      </p:sp>
    </p:spTree>
    <p:extLst>
      <p:ext uri="{BB962C8B-B14F-4D97-AF65-F5344CB8AC3E}">
        <p14:creationId xmlns:p14="http://schemas.microsoft.com/office/powerpoint/2010/main" val="934203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 </a:t>
            </a:r>
            <a:r>
              <a:rPr lang="en-US" dirty="0" smtClean="0">
                <a:solidFill>
                  <a:srgbClr val="843C0C"/>
                </a:solidFill>
              </a:rPr>
              <a:t>Range </a:t>
            </a:r>
            <a:r>
              <a:rPr lang="en-US" dirty="0">
                <a:solidFill>
                  <a:srgbClr val="843C0C"/>
                </a:solidFill>
              </a:rPr>
              <a:t>of DNA-binding </a:t>
            </a:r>
            <a:r>
              <a:rPr lang="en-US" dirty="0" smtClean="0">
                <a:solidFill>
                  <a:srgbClr val="843C0C"/>
                </a:solidFill>
              </a:rPr>
              <a:t>Structures Are Employed </a:t>
            </a:r>
            <a:r>
              <a:rPr lang="en-US" dirty="0">
                <a:solidFill>
                  <a:srgbClr val="843C0C"/>
                </a:solidFill>
              </a:rPr>
              <a:t>by </a:t>
            </a:r>
            <a:r>
              <a:rPr lang="en-US" dirty="0" smtClean="0">
                <a:solidFill>
                  <a:srgbClr val="843C0C"/>
                </a:solidFill>
              </a:rPr>
              <a:t>Eukaryotic </a:t>
            </a:r>
            <a:r>
              <a:rPr lang="en-US" dirty="0">
                <a:solidFill>
                  <a:srgbClr val="843C0C"/>
                </a:solidFill>
              </a:rPr>
              <a:t>DNA-binding </a:t>
            </a:r>
            <a:r>
              <a:rPr lang="en-US" dirty="0" smtClean="0">
                <a:solidFill>
                  <a:srgbClr val="843C0C"/>
                </a:solidFill>
              </a:rPr>
              <a:t>Proteins</a:t>
            </a:r>
            <a:endParaRPr lang="en-US" dirty="0">
              <a:solidFill>
                <a:srgbClr val="843C0C"/>
              </a:solidFill>
            </a:endParaRPr>
          </a:p>
        </p:txBody>
      </p:sp>
      <p:sp>
        <p:nvSpPr>
          <p:cNvPr id="3" name="Content Placeholder 2"/>
          <p:cNvSpPr>
            <a:spLocks noGrp="1"/>
          </p:cNvSpPr>
          <p:nvPr>
            <p:ph idx="1"/>
          </p:nvPr>
        </p:nvSpPr>
        <p:spPr>
          <a:xfrm>
            <a:off x="457200" y="1739096"/>
            <a:ext cx="8229600" cy="4753303"/>
          </a:xfrm>
        </p:spPr>
        <p:txBody>
          <a:bodyPr>
            <a:noAutofit/>
          </a:bodyPr>
          <a:lstStyle/>
          <a:p>
            <a:pPr>
              <a:spcAft>
                <a:spcPts val="1200"/>
              </a:spcAft>
            </a:pPr>
            <a:r>
              <a:rPr lang="en-US" sz="2200" dirty="0"/>
              <a:t>There are three main types of eukaryotic transcription factors</a:t>
            </a:r>
            <a:r>
              <a:rPr lang="en-US" sz="2200" dirty="0" smtClean="0"/>
              <a:t>:</a:t>
            </a:r>
            <a:endParaRPr lang="en-US" sz="2200" dirty="0"/>
          </a:p>
          <a:p>
            <a:pPr lvl="1">
              <a:spcAft>
                <a:spcPts val="1200"/>
              </a:spcAft>
              <a:buFontTx/>
              <a:buAutoNum type="arabicPeriod"/>
            </a:pPr>
            <a:r>
              <a:rPr lang="en-US" sz="2200" dirty="0"/>
              <a:t>Factors that contain a </a:t>
            </a:r>
            <a:r>
              <a:rPr lang="en-US" sz="2200" dirty="0" err="1"/>
              <a:t>homeodomain</a:t>
            </a:r>
            <a:r>
              <a:rPr lang="en-US" sz="2200" dirty="0"/>
              <a:t> DNA-binding unit (similar to the helix-turn-helix domain of prokaryotic transcription factors</a:t>
            </a:r>
            <a:r>
              <a:rPr lang="en-US" sz="2200" dirty="0" smtClean="0"/>
              <a:t>).</a:t>
            </a:r>
            <a:endParaRPr lang="en-US" sz="2200" dirty="0"/>
          </a:p>
          <a:p>
            <a:pPr lvl="1">
              <a:spcAft>
                <a:spcPts val="1200"/>
              </a:spcAft>
              <a:buFontTx/>
              <a:buAutoNum type="arabicPeriod"/>
            </a:pPr>
            <a:r>
              <a:rPr lang="en-US" sz="2200" dirty="0"/>
              <a:t>Basic-</a:t>
            </a:r>
            <a:r>
              <a:rPr lang="en-US" sz="2200" dirty="0" err="1"/>
              <a:t>leucine</a:t>
            </a:r>
            <a:r>
              <a:rPr lang="en-US" sz="2200" dirty="0"/>
              <a:t> zipper (</a:t>
            </a:r>
            <a:r>
              <a:rPr lang="en-US" sz="2200" dirty="0" err="1"/>
              <a:t>bZip</a:t>
            </a:r>
            <a:r>
              <a:rPr lang="en-US" sz="2200" dirty="0"/>
              <a:t>) proteins, which have a DNA-binding domain that consists of a pair of long </a:t>
            </a:r>
            <a:r>
              <a:rPr lang="el-GR" sz="2200" dirty="0"/>
              <a:t>α</a:t>
            </a:r>
            <a:r>
              <a:rPr lang="en-US" sz="2200" dirty="0"/>
              <a:t> helices. The basic, first part of the helices binds DNA, and the second part forms a coiled-coil stabilized by </a:t>
            </a:r>
            <a:r>
              <a:rPr lang="en-US" sz="2200" dirty="0" err="1"/>
              <a:t>leucine</a:t>
            </a:r>
            <a:r>
              <a:rPr lang="en-US" sz="2200" dirty="0"/>
              <a:t>–</a:t>
            </a:r>
            <a:r>
              <a:rPr lang="en-US" sz="2200" dirty="0" err="1"/>
              <a:t>leucine</a:t>
            </a:r>
            <a:r>
              <a:rPr lang="en-US" sz="2200" dirty="0"/>
              <a:t> interactions</a:t>
            </a:r>
            <a:r>
              <a:rPr lang="en-US" sz="2200" dirty="0" smtClean="0"/>
              <a:t>.</a:t>
            </a:r>
            <a:endParaRPr lang="en-US" sz="2200" dirty="0"/>
          </a:p>
          <a:p>
            <a:pPr lvl="1">
              <a:spcAft>
                <a:spcPts val="1200"/>
              </a:spcAft>
              <a:buFontTx/>
              <a:buAutoNum type="arabicPeriod"/>
            </a:pPr>
            <a:r>
              <a:rPr lang="en-US" sz="2200" dirty="0"/>
              <a:t>Transcription factors with DNA-binding units called zinc fingers, which are composed of tandem sets of two cysteine and two </a:t>
            </a:r>
            <a:r>
              <a:rPr lang="en-US" sz="2200" dirty="0" err="1"/>
              <a:t>histidine</a:t>
            </a:r>
            <a:r>
              <a:rPr lang="en-US" sz="2200" dirty="0"/>
              <a:t> residues that bind a zinc ion.</a:t>
            </a:r>
          </a:p>
        </p:txBody>
      </p:sp>
    </p:spTree>
    <p:extLst>
      <p:ext uri="{BB962C8B-B14F-4D97-AF65-F5344CB8AC3E}">
        <p14:creationId xmlns:p14="http://schemas.microsoft.com/office/powerpoint/2010/main" val="282654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Homeodomain </a:t>
            </a:r>
            <a:r>
              <a:rPr lang="en-US" dirty="0" smtClean="0">
                <a:solidFill>
                  <a:srgbClr val="843C0C"/>
                </a:solidFill>
              </a:rPr>
              <a:t>Structure</a:t>
            </a:r>
            <a:endParaRPr lang="en-US" dirty="0">
              <a:solidFill>
                <a:srgbClr val="843C0C"/>
              </a:solidFill>
            </a:endParaRPr>
          </a:p>
        </p:txBody>
      </p:sp>
      <p:pic>
        <p:nvPicPr>
          <p:cNvPr id="5" name="Picture Placeholder 4" descr="An illustration shows two coiled homeodomains attached to a DNA. Alpha helix of one the homeodomains in inserted into the DNA major groo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605699"/>
            <a:ext cx="7215390" cy="494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396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Basic-leucine </a:t>
            </a:r>
            <a:r>
              <a:rPr lang="en-US" dirty="0" smtClean="0">
                <a:solidFill>
                  <a:srgbClr val="843C0C"/>
                </a:solidFill>
              </a:rPr>
              <a:t>Zipper</a:t>
            </a:r>
            <a:endParaRPr lang="en-US" dirty="0">
              <a:solidFill>
                <a:srgbClr val="843C0C"/>
              </a:solidFill>
            </a:endParaRPr>
          </a:p>
        </p:txBody>
      </p:sp>
      <p:pic>
        <p:nvPicPr>
          <p:cNvPr id="6" name="Picture Placeholder 5" descr="An illustration shows a coiled leucine zipper, consisting of two strands, which are positioned diagonally against each other. The DNA is present between the lower ends of the strands, labeled basic reg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619794"/>
            <a:ext cx="5421029" cy="491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Zinc-finger </a:t>
            </a:r>
            <a:r>
              <a:rPr lang="en-US" dirty="0" smtClean="0">
                <a:solidFill>
                  <a:srgbClr val="843C0C"/>
                </a:solidFill>
              </a:rPr>
              <a:t>Domains</a:t>
            </a:r>
            <a:endParaRPr lang="en-US" dirty="0">
              <a:solidFill>
                <a:srgbClr val="843C0C"/>
              </a:solidFill>
            </a:endParaRPr>
          </a:p>
        </p:txBody>
      </p:sp>
      <p:pic>
        <p:nvPicPr>
          <p:cNvPr id="5" name="Picture Placeholder 4" descr="An illustration shows the structure of zinc-finger domains.&#10;There are three C Y S 2 H I S 2 coiled strands which are zinc-finger domains. Each consists of a zinc ion between the coils. The strands are wrapped around the major groove of a D N A strand. Magnified image of one strand shows that histidine and cysteine molecules extend from the zinc 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1696292"/>
            <a:ext cx="8113105" cy="455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8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Autofit/>
          </a:bodyPr>
          <a:lstStyle/>
          <a:p>
            <a:r>
              <a:rPr lang="en-US" dirty="0" smtClean="0">
                <a:solidFill>
                  <a:srgbClr val="843C0C"/>
                </a:solidFill>
                <a:latin typeface="Arial" panose="020B0604020202020204" pitchFamily="34" charset="0"/>
                <a:cs typeface="Arial" panose="020B0604020202020204" pitchFamily="34" charset="0"/>
              </a:rPr>
              <a:t>CHAPTER </a:t>
            </a:r>
            <a:r>
              <a:rPr lang="en-US" dirty="0" smtClean="0">
                <a:solidFill>
                  <a:srgbClr val="843C0C"/>
                </a:solidFill>
                <a:latin typeface="Arial" panose="020B0604020202020204" pitchFamily="34" charset="0"/>
                <a:cs typeface="Arial" panose="020B0604020202020204" pitchFamily="34" charset="0"/>
              </a:rPr>
              <a:t>33</a:t>
            </a:r>
            <a:br>
              <a:rPr lang="en-US" dirty="0" smtClean="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The Control of Gene Expression in Eukaryotes</a:t>
            </a:r>
          </a:p>
        </p:txBody>
      </p:sp>
      <p:pic>
        <p:nvPicPr>
          <p:cNvPr id="5" name="Picture Placeholder 4" descr="A photo shows a tadpole and an illustration shows a thyroid hormone, represented by ball-and-stick model, bound to a protein molecule, shown as a ribbon mod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1322" y="2029869"/>
            <a:ext cx="8661357" cy="456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Activation </a:t>
            </a:r>
            <a:r>
              <a:rPr lang="en-US" dirty="0" smtClean="0">
                <a:solidFill>
                  <a:srgbClr val="843C0C"/>
                </a:solidFill>
              </a:rPr>
              <a:t>Domains Interact </a:t>
            </a:r>
            <a:r>
              <a:rPr lang="en-US" dirty="0">
                <a:solidFill>
                  <a:srgbClr val="843C0C"/>
                </a:solidFill>
              </a:rPr>
              <a:t>with </a:t>
            </a:r>
            <a:r>
              <a:rPr lang="en-US" dirty="0" smtClean="0">
                <a:solidFill>
                  <a:srgbClr val="843C0C"/>
                </a:solidFill>
              </a:rPr>
              <a:t>Other Proteins</a:t>
            </a:r>
            <a:endParaRPr lang="en-US" dirty="0">
              <a:solidFill>
                <a:srgbClr val="843C0C"/>
              </a:solidFill>
            </a:endParaRP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Mediator, a large complex of proteins, is the target for the activation domains of a number of transcription factors</a:t>
            </a:r>
            <a:r>
              <a:rPr lang="en-US" sz="2400" dirty="0" smtClean="0"/>
              <a:t>.</a:t>
            </a:r>
            <a:endParaRPr lang="en-US" sz="2400" dirty="0"/>
          </a:p>
          <a:p>
            <a:pPr>
              <a:spcAft>
                <a:spcPts val="1200"/>
              </a:spcAft>
            </a:pPr>
            <a:r>
              <a:rPr lang="en-US" sz="2400" dirty="0"/>
              <a:t>Mediator acts as a bridge between RNA polymerase II and transcription factors</a:t>
            </a:r>
            <a:r>
              <a:rPr lang="en-US" sz="2400" dirty="0" smtClean="0"/>
              <a:t>.</a:t>
            </a:r>
            <a:endParaRPr lang="en-US" sz="2400" dirty="0"/>
          </a:p>
          <a:p>
            <a:pPr>
              <a:spcAft>
                <a:spcPts val="1200"/>
              </a:spcAft>
            </a:pPr>
            <a:r>
              <a:rPr lang="en-US" sz="2400" dirty="0"/>
              <a:t>Activation domains are redundant, are modular, and can act synergistically</a:t>
            </a:r>
            <a:r>
              <a:rPr lang="en-US" sz="2400" dirty="0" smtClean="0"/>
              <a:t>.</a:t>
            </a:r>
            <a:endParaRPr lang="en-US" sz="2400" dirty="0"/>
          </a:p>
          <a:p>
            <a:pPr>
              <a:spcAft>
                <a:spcPts val="1200"/>
              </a:spcAft>
            </a:pPr>
            <a:r>
              <a:rPr lang="en-US" sz="2400" dirty="0"/>
              <a:t>Some transcription factors act as repressors that reduce transcriptional activity.</a:t>
            </a:r>
          </a:p>
        </p:txBody>
      </p:sp>
    </p:spTree>
    <p:extLst>
      <p:ext uri="{BB962C8B-B14F-4D97-AF65-F5344CB8AC3E}">
        <p14:creationId xmlns:p14="http://schemas.microsoft.com/office/powerpoint/2010/main" val="86643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rPr>
              <a:t>Mediator</a:t>
            </a:r>
          </a:p>
        </p:txBody>
      </p:sp>
      <p:sp>
        <p:nvSpPr>
          <p:cNvPr id="5" name="Content Placeholder 4"/>
          <p:cNvSpPr>
            <a:spLocks noGrp="1"/>
          </p:cNvSpPr>
          <p:nvPr>
            <p:ph idx="1"/>
          </p:nvPr>
        </p:nvSpPr>
        <p:spPr>
          <a:xfrm>
            <a:off x="457200" y="1600201"/>
            <a:ext cx="8229600" cy="1395247"/>
          </a:xfrm>
        </p:spPr>
        <p:txBody>
          <a:bodyPr>
            <a:normAutofit/>
          </a:bodyPr>
          <a:lstStyle/>
          <a:p>
            <a:r>
              <a:rPr lang="en-US" sz="2400" dirty="0"/>
              <a:t>Mediator, a large complex of protein subunits, acts as a bridge between transcription factors bearing activation domains and RNA polymerase II</a:t>
            </a:r>
            <a:r>
              <a:rPr lang="en-US" sz="2400" dirty="0" smtClean="0"/>
              <a:t>.</a:t>
            </a:r>
            <a:endParaRPr lang="en-US" sz="2400" dirty="0"/>
          </a:p>
        </p:txBody>
      </p:sp>
      <p:pic>
        <p:nvPicPr>
          <p:cNvPr id="11" name="Picture Placeholder 10" descr="An illustration shows transcription factor and RNA polymerase 2 attached to a DNA strand. They are connected to each other by a media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3264390"/>
            <a:ext cx="6559445" cy="289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7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7015"/>
            <a:ext cx="8686800" cy="1143000"/>
          </a:xfrm>
        </p:spPr>
        <p:txBody>
          <a:bodyPr>
            <a:noAutofit/>
          </a:bodyPr>
          <a:lstStyle/>
          <a:p>
            <a:r>
              <a:rPr lang="en-US" dirty="0">
                <a:solidFill>
                  <a:srgbClr val="843C0C"/>
                </a:solidFill>
              </a:rPr>
              <a:t>Multiple </a:t>
            </a:r>
            <a:r>
              <a:rPr lang="en-US" dirty="0" smtClean="0">
                <a:solidFill>
                  <a:srgbClr val="843C0C"/>
                </a:solidFill>
              </a:rPr>
              <a:t>Transcription Factors Interact </a:t>
            </a:r>
            <a:r>
              <a:rPr lang="en-US" dirty="0">
                <a:solidFill>
                  <a:srgbClr val="843C0C"/>
                </a:solidFill>
              </a:rPr>
              <a:t>with </a:t>
            </a:r>
            <a:r>
              <a:rPr lang="en-US" dirty="0" smtClean="0">
                <a:solidFill>
                  <a:srgbClr val="843C0C"/>
                </a:solidFill>
              </a:rPr>
              <a:t>Eukaryotic Regulatory Regions</a:t>
            </a:r>
            <a:endParaRPr lang="en-US" dirty="0">
              <a:solidFill>
                <a:srgbClr val="843C0C"/>
              </a:solidFill>
            </a:endParaRPr>
          </a:p>
        </p:txBody>
      </p:sp>
      <p:sp>
        <p:nvSpPr>
          <p:cNvPr id="3" name="Content Placeholder 2"/>
          <p:cNvSpPr>
            <a:spLocks noGrp="1"/>
          </p:cNvSpPr>
          <p:nvPr>
            <p:ph idx="1"/>
          </p:nvPr>
        </p:nvSpPr>
        <p:spPr>
          <a:xfrm>
            <a:off x="457200" y="1808545"/>
            <a:ext cx="8229600" cy="4117694"/>
          </a:xfrm>
        </p:spPr>
        <p:txBody>
          <a:bodyPr>
            <a:noAutofit/>
          </a:bodyPr>
          <a:lstStyle/>
          <a:p>
            <a:pPr>
              <a:spcAft>
                <a:spcPts val="1200"/>
              </a:spcAft>
            </a:pPr>
            <a:r>
              <a:rPr lang="en-US" sz="2400" dirty="0"/>
              <a:t>In addition to the basal complex of transcription factor TFII, other proteins play roles in regulating the efficiency and specificity of gene transcription</a:t>
            </a:r>
            <a:r>
              <a:rPr lang="en-US" sz="2400" dirty="0" smtClean="0"/>
              <a:t>.</a:t>
            </a:r>
            <a:endParaRPr lang="en-US" sz="2400" dirty="0"/>
          </a:p>
          <a:p>
            <a:pPr>
              <a:spcAft>
                <a:spcPts val="1200"/>
              </a:spcAft>
            </a:pPr>
            <a:r>
              <a:rPr lang="en-US" sz="2400" dirty="0"/>
              <a:t>These factors can stimulate or repress the transcription of specific genes</a:t>
            </a:r>
            <a:r>
              <a:rPr lang="en-US" sz="2400" dirty="0" smtClean="0"/>
              <a:t>.</a:t>
            </a:r>
            <a:endParaRPr lang="en-US" sz="2400" dirty="0"/>
          </a:p>
          <a:p>
            <a:pPr>
              <a:spcAft>
                <a:spcPts val="1200"/>
              </a:spcAft>
            </a:pPr>
            <a:r>
              <a:rPr lang="en-US" sz="2400" dirty="0"/>
              <a:t>A given regulatory factor can have different effects on transcription depending upon the nature of the other components of the regulatory complex, a phenomenon called combinatorial control.</a:t>
            </a:r>
          </a:p>
        </p:txBody>
      </p:sp>
    </p:spTree>
    <p:extLst>
      <p:ext uri="{BB962C8B-B14F-4D97-AF65-F5344CB8AC3E}">
        <p14:creationId xmlns:p14="http://schemas.microsoft.com/office/powerpoint/2010/main" val="81866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Enhancers </a:t>
            </a:r>
            <a:r>
              <a:rPr lang="en-US" dirty="0" smtClean="0">
                <a:solidFill>
                  <a:srgbClr val="843C0C"/>
                </a:solidFill>
              </a:rPr>
              <a:t>Can Stimulate Transcription </a:t>
            </a:r>
            <a:r>
              <a:rPr lang="en-US" dirty="0">
                <a:solidFill>
                  <a:srgbClr val="843C0C"/>
                </a:solidFill>
              </a:rPr>
              <a:t>in </a:t>
            </a:r>
            <a:r>
              <a:rPr lang="en-US" dirty="0" smtClean="0">
                <a:solidFill>
                  <a:srgbClr val="843C0C"/>
                </a:solidFill>
              </a:rPr>
              <a:t>Specific Cell Types</a:t>
            </a:r>
            <a:endParaRPr lang="en-US" dirty="0">
              <a:solidFill>
                <a:srgbClr val="843C0C"/>
              </a:solidFill>
            </a:endParaRPr>
          </a:p>
        </p:txBody>
      </p:sp>
      <p:sp>
        <p:nvSpPr>
          <p:cNvPr id="3" name="Content Placeholder 2"/>
          <p:cNvSpPr>
            <a:spLocks noGrp="1"/>
          </p:cNvSpPr>
          <p:nvPr>
            <p:ph idx="1"/>
          </p:nvPr>
        </p:nvSpPr>
        <p:spPr>
          <a:xfrm>
            <a:off x="457200" y="1762247"/>
            <a:ext cx="8229600" cy="2809754"/>
          </a:xfrm>
        </p:spPr>
        <p:txBody>
          <a:bodyPr>
            <a:noAutofit/>
          </a:bodyPr>
          <a:lstStyle/>
          <a:p>
            <a:pPr>
              <a:spcAft>
                <a:spcPts val="1200"/>
              </a:spcAft>
            </a:pPr>
            <a:r>
              <a:rPr lang="en-US" sz="2400" dirty="0"/>
              <a:t>Enhancer sequences are </a:t>
            </a:r>
            <a:r>
              <a:rPr lang="en-US" sz="2400" dirty="0" err="1"/>
              <a:t>cis</a:t>
            </a:r>
            <a:r>
              <a:rPr lang="en-US" sz="2400" dirty="0"/>
              <a:t>-acting elements that have no promoter activity but can stimulate the effectiveness of promoters even when located thousands of nucleotides from the promoter</a:t>
            </a:r>
            <a:r>
              <a:rPr lang="en-US" sz="2400" dirty="0" smtClean="0"/>
              <a:t>.</a:t>
            </a:r>
            <a:endParaRPr lang="en-US" sz="2400" dirty="0"/>
          </a:p>
          <a:p>
            <a:pPr>
              <a:spcAft>
                <a:spcPts val="1200"/>
              </a:spcAft>
            </a:pPr>
            <a:r>
              <a:rPr lang="en-US" sz="2400" dirty="0"/>
              <a:t>Enhancers operate in conjunction with specific enhancer-binding proteins.</a:t>
            </a:r>
          </a:p>
        </p:txBody>
      </p:sp>
    </p:spTree>
    <p:extLst>
      <p:ext uri="{BB962C8B-B14F-4D97-AF65-F5344CB8AC3E}">
        <p14:creationId xmlns:p14="http://schemas.microsoft.com/office/powerpoint/2010/main" val="1650902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 </a:t>
            </a:r>
            <a:r>
              <a:rPr lang="en-US" dirty="0" smtClean="0">
                <a:solidFill>
                  <a:srgbClr val="843C0C"/>
                </a:solidFill>
              </a:rPr>
              <a:t>Probe </a:t>
            </a:r>
            <a:r>
              <a:rPr lang="en-US" dirty="0">
                <a:solidFill>
                  <a:srgbClr val="843C0C"/>
                </a:solidFill>
              </a:rPr>
              <a:t>for </a:t>
            </a:r>
            <a:r>
              <a:rPr lang="en-US" dirty="0" smtClean="0">
                <a:solidFill>
                  <a:srgbClr val="843C0C"/>
                </a:solidFill>
              </a:rPr>
              <a:t>Enhancer Function</a:t>
            </a:r>
            <a:endParaRPr lang="en-US" dirty="0">
              <a:solidFill>
                <a:srgbClr val="843C0C"/>
              </a:solidFill>
            </a:endParaRPr>
          </a:p>
        </p:txBody>
      </p:sp>
      <p:pic>
        <p:nvPicPr>
          <p:cNvPr id="6" name="Picture Placeholder 5" descr="An illustration shows that a DNA construct consists of a gene encoding green fluorescent protein adjacent to 4 kilobases upstream of islet 1 including enhanc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6" y="1689179"/>
            <a:ext cx="4480189" cy="490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76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An </a:t>
            </a:r>
            <a:r>
              <a:rPr lang="en-US" dirty="0" smtClean="0">
                <a:solidFill>
                  <a:srgbClr val="843C0C"/>
                </a:solidFill>
              </a:rPr>
              <a:t>Experimental Demonstration </a:t>
            </a:r>
            <a:r>
              <a:rPr lang="en-US" dirty="0">
                <a:solidFill>
                  <a:srgbClr val="843C0C"/>
                </a:solidFill>
              </a:rPr>
              <a:t>of </a:t>
            </a:r>
            <a:r>
              <a:rPr lang="en-US" dirty="0" smtClean="0">
                <a:solidFill>
                  <a:srgbClr val="843C0C"/>
                </a:solidFill>
              </a:rPr>
              <a:t>Enhancer Function</a:t>
            </a:r>
            <a:endParaRPr lang="en-US" dirty="0">
              <a:solidFill>
                <a:srgbClr val="843C0C"/>
              </a:solidFill>
            </a:endParaRPr>
          </a:p>
        </p:txBody>
      </p:sp>
      <p:sp>
        <p:nvSpPr>
          <p:cNvPr id="3" name="Content Placeholder 2"/>
          <p:cNvSpPr>
            <a:spLocks noGrp="1"/>
          </p:cNvSpPr>
          <p:nvPr>
            <p:ph idx="1"/>
          </p:nvPr>
        </p:nvSpPr>
        <p:spPr>
          <a:xfrm>
            <a:off x="457200" y="1600200"/>
            <a:ext cx="8229600" cy="1773621"/>
          </a:xfrm>
        </p:spPr>
        <p:txBody>
          <a:bodyPr>
            <a:normAutofit/>
          </a:bodyPr>
          <a:lstStyle/>
          <a:p>
            <a:pPr>
              <a:spcAft>
                <a:spcPts val="1200"/>
              </a:spcAft>
            </a:pPr>
            <a:r>
              <a:rPr lang="en-US" sz="2200" dirty="0"/>
              <a:t>A microscopic image of a developing </a:t>
            </a:r>
            <a:r>
              <a:rPr lang="en-US" sz="2200" dirty="0" err="1"/>
              <a:t>zebrafish</a:t>
            </a:r>
            <a:r>
              <a:rPr lang="en-US" sz="2200" dirty="0"/>
              <a:t> embryo into which the probe for enhancer function has been introduced</a:t>
            </a:r>
            <a:r>
              <a:rPr lang="en-US" sz="2200" dirty="0" smtClean="0"/>
              <a:t>.</a:t>
            </a:r>
            <a:endParaRPr lang="en-US" sz="2200" dirty="0"/>
          </a:p>
          <a:p>
            <a:pPr>
              <a:spcAft>
                <a:spcPts val="1200"/>
              </a:spcAft>
            </a:pPr>
            <a:r>
              <a:rPr lang="en-US" sz="2200" dirty="0"/>
              <a:t>The green fluorescence reveals that GFP is expressed only in a subset of cells, shown to be cranial motor neurons</a:t>
            </a:r>
            <a:r>
              <a:rPr lang="en-US" sz="2200" dirty="0" smtClean="0"/>
              <a:t>.</a:t>
            </a:r>
            <a:endParaRPr lang="en-US" sz="2200" dirty="0"/>
          </a:p>
        </p:txBody>
      </p:sp>
      <p:pic>
        <p:nvPicPr>
          <p:cNvPr id="9" name="Picture Placeholder 8" descr="A micrograph shows a developing zebra fish embryo."/>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3461194"/>
            <a:ext cx="4928208" cy="321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06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56" y="242808"/>
            <a:ext cx="8955912" cy="1962170"/>
          </a:xfrm>
        </p:spPr>
        <p:txBody>
          <a:bodyPr>
            <a:noAutofit/>
          </a:bodyPr>
          <a:lstStyle/>
          <a:p>
            <a:r>
              <a:rPr lang="en-US" sz="3200" dirty="0">
                <a:solidFill>
                  <a:srgbClr val="843C0C"/>
                </a:solidFill>
              </a:rPr>
              <a:t>Induced </a:t>
            </a:r>
            <a:r>
              <a:rPr lang="en-US" sz="3200" dirty="0" smtClean="0">
                <a:solidFill>
                  <a:srgbClr val="843C0C"/>
                </a:solidFill>
              </a:rPr>
              <a:t>Pluripotent Stem Cells Can Be Generated </a:t>
            </a:r>
            <a:r>
              <a:rPr lang="en-US" sz="3200" dirty="0">
                <a:solidFill>
                  <a:srgbClr val="843C0C"/>
                </a:solidFill>
              </a:rPr>
              <a:t>by </a:t>
            </a:r>
            <a:r>
              <a:rPr lang="en-US" sz="3200" dirty="0" smtClean="0">
                <a:solidFill>
                  <a:srgbClr val="843C0C"/>
                </a:solidFill>
              </a:rPr>
              <a:t>Introducing Four Transcription Factors </a:t>
            </a:r>
            <a:r>
              <a:rPr lang="en-US" sz="3200" dirty="0">
                <a:solidFill>
                  <a:srgbClr val="843C0C"/>
                </a:solidFill>
              </a:rPr>
              <a:t>into </a:t>
            </a:r>
            <a:r>
              <a:rPr lang="en-US" sz="3200" dirty="0" smtClean="0">
                <a:solidFill>
                  <a:srgbClr val="843C0C"/>
                </a:solidFill>
              </a:rPr>
              <a:t>Differentiated Cells</a:t>
            </a:r>
            <a:endParaRPr lang="en-US" sz="3200" dirty="0">
              <a:solidFill>
                <a:srgbClr val="843C0C"/>
              </a:solidFill>
            </a:endParaRPr>
          </a:p>
        </p:txBody>
      </p:sp>
      <p:sp>
        <p:nvSpPr>
          <p:cNvPr id="3" name="Content Placeholder 2"/>
          <p:cNvSpPr>
            <a:spLocks noGrp="1"/>
          </p:cNvSpPr>
          <p:nvPr>
            <p:ph idx="1"/>
          </p:nvPr>
        </p:nvSpPr>
        <p:spPr>
          <a:xfrm>
            <a:off x="497712" y="2306256"/>
            <a:ext cx="8229600" cy="3504235"/>
          </a:xfrm>
        </p:spPr>
        <p:txBody>
          <a:bodyPr>
            <a:noAutofit/>
          </a:bodyPr>
          <a:lstStyle/>
          <a:p>
            <a:pPr>
              <a:spcAft>
                <a:spcPts val="1200"/>
              </a:spcAft>
            </a:pPr>
            <a:r>
              <a:rPr lang="en-US" sz="2400" dirty="0"/>
              <a:t>Pluripotent stem cells can differentiate into a variety of cells upon appropriate stimulation</a:t>
            </a:r>
            <a:r>
              <a:rPr lang="en-US" sz="2400" dirty="0" smtClean="0"/>
              <a:t>.</a:t>
            </a:r>
            <a:endParaRPr lang="en-US" sz="2400" dirty="0"/>
          </a:p>
          <a:p>
            <a:pPr>
              <a:spcAft>
                <a:spcPts val="1200"/>
              </a:spcAft>
            </a:pPr>
            <a:r>
              <a:rPr lang="en-US" sz="2400" dirty="0"/>
              <a:t>Induced pluripotent stem (</a:t>
            </a:r>
            <a:r>
              <a:rPr lang="en-US" sz="2400" dirty="0" err="1"/>
              <a:t>iPS</a:t>
            </a:r>
            <a:r>
              <a:rPr lang="en-US" sz="2400" dirty="0"/>
              <a:t>) cells are generated from differentiated cells by the insertion of genes for only four specific transcription factors</a:t>
            </a:r>
            <a:r>
              <a:rPr lang="en-US" sz="2400" dirty="0" smtClean="0"/>
              <a:t>.</a:t>
            </a:r>
            <a:endParaRPr lang="en-US" sz="2400" dirty="0"/>
          </a:p>
          <a:p>
            <a:pPr>
              <a:spcAft>
                <a:spcPts val="1200"/>
              </a:spcAft>
            </a:pPr>
            <a:r>
              <a:rPr lang="en-US" sz="2400" dirty="0"/>
              <a:t>The </a:t>
            </a:r>
            <a:r>
              <a:rPr lang="en-US" sz="2400" dirty="0" err="1"/>
              <a:t>iPS</a:t>
            </a:r>
            <a:r>
              <a:rPr lang="en-US" sz="2400" dirty="0"/>
              <a:t> cells are a powerful research tool and may have therapeutic value.</a:t>
            </a:r>
          </a:p>
        </p:txBody>
      </p:sp>
    </p:spTree>
    <p:extLst>
      <p:ext uri="{BB962C8B-B14F-4D97-AF65-F5344CB8AC3E}">
        <p14:creationId xmlns:p14="http://schemas.microsoft.com/office/powerpoint/2010/main" val="1839479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Induced </a:t>
            </a:r>
            <a:r>
              <a:rPr lang="en-US" dirty="0" smtClean="0">
                <a:solidFill>
                  <a:srgbClr val="843C0C"/>
                </a:solidFill>
              </a:rPr>
              <a:t>Pluripotent Stem Cells</a:t>
            </a:r>
            <a:endParaRPr lang="en-US" dirty="0">
              <a:solidFill>
                <a:srgbClr val="843C0C"/>
              </a:solidFill>
            </a:endParaRPr>
          </a:p>
        </p:txBody>
      </p:sp>
      <p:pic>
        <p:nvPicPr>
          <p:cNvPr id="5" name="Picture Placeholder 4" descr="A micrograph shows a cluster of fluorescent green cell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757993"/>
            <a:ext cx="5421029" cy="492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799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33.3 </a:t>
            </a:r>
            <a:r>
              <a:rPr lang="en-US" dirty="0">
                <a:solidFill>
                  <a:srgbClr val="843C0C"/>
                </a:solidFill>
              </a:rPr>
              <a:t>The Control of Gene Expression Can Require Chromatin Remodeling</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Regions of DNA that are hypersensitive to </a:t>
            </a:r>
            <a:r>
              <a:rPr lang="en-US" sz="2400" dirty="0" err="1"/>
              <a:t>DNase</a:t>
            </a:r>
            <a:r>
              <a:rPr lang="en-US" sz="2400" dirty="0"/>
              <a:t> I digestion correspond to transcriptionally active regions</a:t>
            </a:r>
            <a:r>
              <a:rPr lang="en-US" sz="2400" dirty="0" smtClean="0"/>
              <a:t>.</a:t>
            </a:r>
            <a:endParaRPr lang="en-US" sz="2400" dirty="0"/>
          </a:p>
          <a:p>
            <a:pPr>
              <a:spcAft>
                <a:spcPts val="1200"/>
              </a:spcAft>
            </a:pPr>
            <a:r>
              <a:rPr lang="en-US" sz="2400" dirty="0"/>
              <a:t>Hypersensitive sites are cell-type specific and developmentally regulated</a:t>
            </a:r>
            <a:r>
              <a:rPr lang="en-US" sz="2400" dirty="0" smtClean="0"/>
              <a:t>.</a:t>
            </a:r>
            <a:endParaRPr lang="en-US" sz="2400" dirty="0"/>
          </a:p>
          <a:p>
            <a:pPr>
              <a:spcAft>
                <a:spcPts val="1200"/>
              </a:spcAft>
            </a:pPr>
            <a:r>
              <a:rPr lang="en-US" sz="2400" dirty="0"/>
              <a:t>Chromatin </a:t>
            </a:r>
            <a:r>
              <a:rPr lang="en-US" sz="2400" dirty="0" err="1"/>
              <a:t>immunoprecipitation</a:t>
            </a:r>
            <a:r>
              <a:rPr lang="en-US" sz="2400" dirty="0"/>
              <a:t> (</a:t>
            </a:r>
            <a:r>
              <a:rPr lang="en-US" sz="2400" dirty="0" err="1"/>
              <a:t>ChIP</a:t>
            </a:r>
            <a:r>
              <a:rPr lang="en-US" sz="2400" dirty="0"/>
              <a:t>) is a valuable technique for determining the binding sites for transcription factors</a:t>
            </a:r>
            <a:r>
              <a:rPr lang="en-US" sz="2400" dirty="0" smtClean="0"/>
              <a:t>.</a:t>
            </a:r>
            <a:endParaRPr lang="en-US" sz="2400" dirty="0"/>
          </a:p>
          <a:p>
            <a:pPr>
              <a:spcAft>
                <a:spcPts val="1200"/>
              </a:spcAft>
            </a:pPr>
            <a:r>
              <a:rPr lang="en-US" sz="2400" dirty="0"/>
              <a:t>DNA-binding sites for many transcription factors have been identified by </a:t>
            </a:r>
            <a:r>
              <a:rPr lang="en-US" sz="2400" dirty="0" err="1"/>
              <a:t>ChIP</a:t>
            </a:r>
            <a:r>
              <a:rPr lang="en-US" sz="2400" dirty="0"/>
              <a:t>; one example is the yeast transcription factor GAL4.</a:t>
            </a:r>
          </a:p>
        </p:txBody>
      </p:sp>
    </p:spTree>
    <p:extLst>
      <p:ext uri="{BB962C8B-B14F-4D97-AF65-F5344CB8AC3E}">
        <p14:creationId xmlns:p14="http://schemas.microsoft.com/office/powerpoint/2010/main" val="294449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GAL4 </a:t>
            </a:r>
            <a:r>
              <a:rPr lang="en-US" dirty="0" smtClean="0">
                <a:solidFill>
                  <a:srgbClr val="843C0C"/>
                </a:solidFill>
              </a:rPr>
              <a:t>Binding Sites</a:t>
            </a:r>
            <a:endParaRPr lang="en-US" dirty="0">
              <a:solidFill>
                <a:srgbClr val="843C0C"/>
              </a:solidFill>
            </a:endParaRPr>
          </a:p>
        </p:txBody>
      </p:sp>
      <p:pic>
        <p:nvPicPr>
          <p:cNvPr id="6" name="Picture Placeholder 5" descr="An illustration shows the binding of yeast transcription to a D N A.&#10;The thin tails of the coiled strands is bond to zinc complexes, which in turn is bound to the major grooves at the ends of a D N A strand. The two strands are now 5 prime C G G 3 prime, and its center is labeled N 1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635556"/>
            <a:ext cx="4928208" cy="488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4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2592"/>
            <a:ext cx="8229600" cy="1143000"/>
          </a:xfrm>
        </p:spPr>
        <p:txBody>
          <a:bodyPr/>
          <a:lstStyle/>
          <a:p>
            <a:r>
              <a:rPr lang="en-US" dirty="0" smtClean="0">
                <a:solidFill>
                  <a:srgbClr val="843C0C"/>
                </a:solidFill>
                <a:latin typeface="Arial" panose="020B0604020202020204" pitchFamily="34" charset="0"/>
                <a:cs typeface="Arial" panose="020B0604020202020204" pitchFamily="34" charset="0"/>
              </a:rPr>
              <a:t>Ch.33 </a:t>
            </a:r>
            <a:r>
              <a:rPr lang="en-US" dirty="0">
                <a:solidFill>
                  <a:srgbClr val="843C0C"/>
                </a:solidFill>
                <a:latin typeface="Arial" panose="020B0604020202020204" pitchFamily="34" charset="0"/>
                <a:cs typeface="Arial" panose="020B0604020202020204" pitchFamily="34" charset="0"/>
              </a:rPr>
              <a:t>Learning Objectives</a:t>
            </a:r>
          </a:p>
        </p:txBody>
      </p:sp>
      <p:sp>
        <p:nvSpPr>
          <p:cNvPr id="4" name="Content Placeholder 3"/>
          <p:cNvSpPr>
            <a:spLocks noGrp="1"/>
          </p:cNvSpPr>
          <p:nvPr>
            <p:ph idx="1"/>
          </p:nvPr>
        </p:nvSpPr>
        <p:spPr>
          <a:xfrm>
            <a:off x="353025" y="927163"/>
            <a:ext cx="8686800" cy="5890328"/>
          </a:xfrm>
        </p:spPr>
        <p:txBody>
          <a:bodyPr>
            <a:noAutofit/>
          </a:bodyPr>
          <a:lstStyle/>
          <a:p>
            <a:pPr marL="0" indent="0">
              <a:lnSpc>
                <a:spcPct val="110000"/>
              </a:lnSpc>
              <a:spcBef>
                <a:spcPts val="624"/>
              </a:spcBef>
              <a:spcAft>
                <a:spcPts val="1200"/>
              </a:spcAft>
              <a:buNone/>
            </a:pPr>
            <a:r>
              <a:rPr lang="en-US" sz="2000" i="1" dirty="0"/>
              <a:t>By the end of this chapter, you should be able to</a:t>
            </a:r>
            <a:r>
              <a:rPr lang="en-US" sz="2000" i="1" dirty="0" smtClean="0"/>
              <a:t>:</a:t>
            </a:r>
            <a:endParaRPr lang="en-US" sz="2000" dirty="0" smtClean="0"/>
          </a:p>
          <a:p>
            <a:pPr marL="457200" indent="-457200">
              <a:buFont typeface="+mj-lt"/>
              <a:buAutoNum type="arabicPeriod"/>
            </a:pPr>
            <a:r>
              <a:rPr lang="en-US" sz="2000" b="1" dirty="0"/>
              <a:t>Discuss the packaging of DNA into chromatin in eukaryotes including the relationships between the DNA and histone proteins.</a:t>
            </a:r>
          </a:p>
          <a:p>
            <a:pPr marL="457200" indent="-457200">
              <a:buFont typeface="+mj-lt"/>
              <a:buAutoNum type="arabicPeriod"/>
            </a:pPr>
            <a:r>
              <a:rPr lang="en-US" sz="2000" b="1" dirty="0"/>
              <a:t>Describe some of the differences between control of gene expression in prokaryotes and in eukaryotes.</a:t>
            </a:r>
          </a:p>
          <a:p>
            <a:pPr marL="457200" indent="-457200">
              <a:buFont typeface="+mj-lt"/>
              <a:buAutoNum type="arabicPeriod"/>
            </a:pPr>
            <a:r>
              <a:rPr lang="en-US" sz="2000" b="1" dirty="0"/>
              <a:t>Describe the structures of some common motifs found in eukaryotic transcription factors.</a:t>
            </a:r>
          </a:p>
          <a:p>
            <a:pPr marL="457200" indent="-457200">
              <a:buFont typeface="+mj-lt"/>
              <a:buAutoNum type="arabicPeriod"/>
            </a:pPr>
            <a:r>
              <a:rPr lang="en-US" sz="2000" b="1" dirty="0"/>
              <a:t>Discuss the role of chromatin and modification of chromatin structure in controlling eukaryotic gene expression.</a:t>
            </a:r>
          </a:p>
          <a:p>
            <a:pPr marL="457200" indent="-457200">
              <a:buFont typeface="+mj-lt"/>
              <a:buAutoNum type="arabicPeriod"/>
            </a:pPr>
            <a:r>
              <a:rPr lang="en-US" sz="2000" b="1" dirty="0"/>
              <a:t>Define epigenetics and discuss the role of modifications to DNA and histone proteins in controlling gene expression and determining cell type.</a:t>
            </a:r>
          </a:p>
          <a:p>
            <a:pPr marL="457200" indent="-457200">
              <a:buFont typeface="+mj-lt"/>
              <a:buAutoNum type="arabicPeriod"/>
            </a:pPr>
            <a:r>
              <a:rPr lang="en-US" sz="2000" b="1" dirty="0"/>
              <a:t>Discuss the family of nuclear hormone receptors and explain how ligand binding to such a receptor can result in changes in gene expression.</a:t>
            </a:r>
          </a:p>
          <a:p>
            <a:pPr marL="457200" indent="-457200">
              <a:buFont typeface="+mj-lt"/>
              <a:buAutoNum type="arabicPeriod"/>
            </a:pPr>
            <a:r>
              <a:rPr lang="en-US" sz="2000" b="1" dirty="0"/>
              <a:t>Give examples of mechanisms of posttranscriptional gene regulation.</a:t>
            </a:r>
          </a:p>
        </p:txBody>
      </p:sp>
    </p:spTree>
    <p:extLst>
      <p:ext uri="{BB962C8B-B14F-4D97-AF65-F5344CB8AC3E}">
        <p14:creationId xmlns:p14="http://schemas.microsoft.com/office/powerpoint/2010/main" val="273607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Chromatin </a:t>
            </a:r>
            <a:r>
              <a:rPr lang="en-US" dirty="0" smtClean="0">
                <a:solidFill>
                  <a:srgbClr val="843C0C"/>
                </a:solidFill>
              </a:rPr>
              <a:t>Immunoprecipitation</a:t>
            </a:r>
            <a:endParaRPr lang="en-US" dirty="0">
              <a:solidFill>
                <a:srgbClr val="843C0C"/>
              </a:solidFill>
            </a:endParaRPr>
          </a:p>
        </p:txBody>
      </p:sp>
      <p:pic>
        <p:nvPicPr>
          <p:cNvPr id="5" name="Picture Placeholder 4" descr="An illustration shows the process leading to the analysis of D N A sequences that bound G A L 4 inside formaldehyde-treated cells.&#10;Formaldehyde-treated cells are treated with isolated chromatin, resulting in the formation of chromatin with proteins cross-linked to D N A. It consists of G A L 4 bound to the molecule. This is then sonicated to produce fragmented D N A with cross-linked proteins, which are then precipitated with antibody specific for G A L 4, resulting in D N A fragments with G A L 4 bound. The product undergoes reverse cross-links to form isolated D N A, which are then analyzed to characterize DNA sequences that bound G A L 4 inside formaldehyde-treated cells."/>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1448" r="11309"/>
          <a:stretch/>
        </p:blipFill>
        <p:spPr bwMode="auto">
          <a:xfrm>
            <a:off x="277777" y="1774334"/>
            <a:ext cx="8588446" cy="407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10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Methylation </a:t>
            </a:r>
            <a:r>
              <a:rPr lang="en-US" dirty="0">
                <a:solidFill>
                  <a:srgbClr val="843C0C"/>
                </a:solidFill>
              </a:rPr>
              <a:t>of DNA </a:t>
            </a:r>
            <a:r>
              <a:rPr lang="en-US" dirty="0" smtClean="0">
                <a:solidFill>
                  <a:srgbClr val="843C0C"/>
                </a:solidFill>
              </a:rPr>
              <a:t>Can Alter Patterns </a:t>
            </a:r>
            <a:r>
              <a:rPr lang="en-US" dirty="0">
                <a:solidFill>
                  <a:srgbClr val="843C0C"/>
                </a:solidFill>
              </a:rPr>
              <a:t>of </a:t>
            </a:r>
            <a:r>
              <a:rPr lang="en-US" dirty="0" smtClean="0">
                <a:solidFill>
                  <a:srgbClr val="843C0C"/>
                </a:solidFill>
              </a:rPr>
              <a:t>Gene Expression</a:t>
            </a:r>
            <a:endParaRPr lang="en-US" dirty="0">
              <a:solidFill>
                <a:srgbClr val="843C0C"/>
              </a:solidFill>
            </a:endParaRPr>
          </a:p>
        </p:txBody>
      </p:sp>
      <p:sp>
        <p:nvSpPr>
          <p:cNvPr id="3" name="Content Placeholder 2"/>
          <p:cNvSpPr>
            <a:spLocks noGrp="1"/>
          </p:cNvSpPr>
          <p:nvPr>
            <p:ph idx="1"/>
          </p:nvPr>
        </p:nvSpPr>
        <p:spPr>
          <a:xfrm>
            <a:off x="457199" y="1600201"/>
            <a:ext cx="5202621" cy="4895192"/>
          </a:xfrm>
        </p:spPr>
        <p:txBody>
          <a:bodyPr>
            <a:normAutofit fontScale="92500"/>
          </a:bodyPr>
          <a:lstStyle/>
          <a:p>
            <a:pPr>
              <a:spcAft>
                <a:spcPts val="1200"/>
              </a:spcAft>
            </a:pPr>
            <a:r>
              <a:rPr lang="en-US" dirty="0"/>
              <a:t>The methylation of cytosine is another means of regulating gene expression</a:t>
            </a:r>
            <a:r>
              <a:rPr lang="en-US" dirty="0" smtClean="0"/>
              <a:t>.</a:t>
            </a:r>
            <a:endParaRPr lang="en-US" dirty="0"/>
          </a:p>
          <a:p>
            <a:pPr>
              <a:spcAft>
                <a:spcPts val="1200"/>
              </a:spcAft>
            </a:pPr>
            <a:r>
              <a:rPr lang="en-US" dirty="0"/>
              <a:t>Methylation occurs on cytosine in </a:t>
            </a:r>
            <a:r>
              <a:rPr lang="en-US" dirty="0" err="1"/>
              <a:t>CpG</a:t>
            </a:r>
            <a:r>
              <a:rPr lang="en-US" dirty="0"/>
              <a:t> sequences and inhibits gene expression</a:t>
            </a:r>
            <a:r>
              <a:rPr lang="en-US" dirty="0" smtClean="0"/>
              <a:t>.</a:t>
            </a:r>
            <a:endParaRPr lang="en-US" dirty="0"/>
          </a:p>
          <a:p>
            <a:pPr>
              <a:spcAft>
                <a:spcPts val="1200"/>
              </a:spcAft>
            </a:pPr>
            <a:r>
              <a:rPr lang="en-US" dirty="0"/>
              <a:t>Most genes are found in regions rich in </a:t>
            </a:r>
            <a:r>
              <a:rPr lang="en-US" dirty="0" err="1"/>
              <a:t>CpG</a:t>
            </a:r>
            <a:r>
              <a:rPr lang="en-US" dirty="0"/>
              <a:t>, called </a:t>
            </a:r>
            <a:r>
              <a:rPr lang="en-US" dirty="0" err="1"/>
              <a:t>CpG</a:t>
            </a:r>
            <a:r>
              <a:rPr lang="en-US" dirty="0"/>
              <a:t> islands</a:t>
            </a:r>
            <a:r>
              <a:rPr lang="en-US" dirty="0" smtClean="0"/>
              <a:t>.</a:t>
            </a:r>
            <a:endParaRPr lang="en-US" dirty="0"/>
          </a:p>
          <a:p>
            <a:pPr>
              <a:spcAft>
                <a:spcPts val="1200"/>
              </a:spcAft>
            </a:pPr>
            <a:r>
              <a:rPr lang="en-US" dirty="0"/>
              <a:t>Reduced methylation or </a:t>
            </a:r>
            <a:r>
              <a:rPr lang="en-US" dirty="0" err="1"/>
              <a:t>hypomethylation</a:t>
            </a:r>
            <a:r>
              <a:rPr lang="en-US" dirty="0"/>
              <a:t> is characteristic of actively expressed genes</a:t>
            </a:r>
            <a:r>
              <a:rPr lang="en-US" dirty="0" smtClean="0"/>
              <a:t>.</a:t>
            </a:r>
            <a:endParaRPr lang="en-US" dirty="0"/>
          </a:p>
        </p:txBody>
      </p:sp>
      <p:pic>
        <p:nvPicPr>
          <p:cNvPr id="9" name="Picture Placeholder 8" descr="An illustration shows the skeletal structure of 5-methylcytosine.&#10;The structure shows a six-membered ring, in which first and third positions are occupied two nitrogen atoms, respectively. The carbon atom in the second position is double bonded to an oxygen atom, carbon in fourth position is bonded to amine group, and carbon in fifth position is single bonded to a methyl group. Nitrogen atom is bonded to deoxyribose group."/>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7002" r="30418"/>
          <a:stretch/>
        </p:blipFill>
        <p:spPr bwMode="auto">
          <a:xfrm>
            <a:off x="6116617" y="2308542"/>
            <a:ext cx="2539054" cy="219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10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Steroids and </a:t>
            </a:r>
            <a:r>
              <a:rPr lang="en-US" dirty="0" smtClean="0">
                <a:solidFill>
                  <a:srgbClr val="843C0C"/>
                </a:solidFill>
              </a:rPr>
              <a:t>Related Hydrophobic Molecules Pass </a:t>
            </a:r>
            <a:r>
              <a:rPr lang="en-US" dirty="0">
                <a:solidFill>
                  <a:srgbClr val="843C0C"/>
                </a:solidFill>
              </a:rPr>
              <a:t>through </a:t>
            </a:r>
            <a:r>
              <a:rPr lang="en-US" dirty="0" smtClean="0">
                <a:solidFill>
                  <a:srgbClr val="843C0C"/>
                </a:solidFill>
              </a:rPr>
              <a:t>Membranes </a:t>
            </a:r>
            <a:r>
              <a:rPr lang="en-US" dirty="0">
                <a:solidFill>
                  <a:srgbClr val="843C0C"/>
                </a:solidFill>
              </a:rPr>
              <a:t>and </a:t>
            </a:r>
            <a:r>
              <a:rPr lang="en-US" dirty="0" smtClean="0">
                <a:solidFill>
                  <a:srgbClr val="843C0C"/>
                </a:solidFill>
              </a:rPr>
              <a:t>Bind </a:t>
            </a:r>
            <a:r>
              <a:rPr lang="en-US" dirty="0">
                <a:solidFill>
                  <a:srgbClr val="843C0C"/>
                </a:solidFill>
              </a:rPr>
              <a:t>to DNA-binding </a:t>
            </a:r>
            <a:r>
              <a:rPr lang="en-US" dirty="0" smtClean="0">
                <a:solidFill>
                  <a:srgbClr val="843C0C"/>
                </a:solidFill>
              </a:rPr>
              <a:t>Receptors</a:t>
            </a:r>
            <a:endParaRPr lang="en-US" dirty="0">
              <a:solidFill>
                <a:srgbClr val="843C0C"/>
              </a:solidFill>
            </a:endParaRP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Steroid hormones are powerful regulatory molecules that control gene expression</a:t>
            </a:r>
            <a:r>
              <a:rPr lang="en-US" sz="2400" dirty="0" smtClean="0"/>
              <a:t>.</a:t>
            </a:r>
            <a:endParaRPr lang="en-US" sz="2400" dirty="0"/>
          </a:p>
          <a:p>
            <a:pPr lvl="1">
              <a:spcAft>
                <a:spcPts val="1200"/>
              </a:spcAft>
            </a:pPr>
            <a:r>
              <a:rPr lang="en-US" dirty="0"/>
              <a:t>For example, estradiol controls the genes for the development of female secondary sex characteristics</a:t>
            </a:r>
            <a:r>
              <a:rPr lang="en-US" dirty="0" smtClean="0"/>
              <a:t>.</a:t>
            </a:r>
            <a:endParaRPr lang="en-US" dirty="0"/>
          </a:p>
          <a:p>
            <a:pPr lvl="1">
              <a:spcAft>
                <a:spcPts val="1200"/>
              </a:spcAft>
            </a:pPr>
            <a:r>
              <a:rPr lang="en-US" dirty="0"/>
              <a:t>Estradiol exerts its effects by forming a complex with a specific receptor protein called the estrogen receptor</a:t>
            </a:r>
            <a:r>
              <a:rPr lang="en-US" dirty="0" smtClean="0"/>
              <a:t>.</a:t>
            </a:r>
            <a:endParaRPr lang="en-US" dirty="0"/>
          </a:p>
          <a:p>
            <a:pPr>
              <a:spcAft>
                <a:spcPts val="1200"/>
              </a:spcAft>
            </a:pPr>
            <a:r>
              <a:rPr lang="en-US" sz="2400" dirty="0"/>
              <a:t>The estrogen receptor is part of a larger class of regulatory proteins called nuclear hormone receptors, all of which are activated by binding of small molecules (ligands) such as retinoic acid and </a:t>
            </a:r>
            <a:r>
              <a:rPr lang="en-US" sz="2400" dirty="0" err="1"/>
              <a:t>thyroxine</a:t>
            </a:r>
            <a:r>
              <a:rPr lang="en-US" sz="2400" dirty="0"/>
              <a:t>.</a:t>
            </a:r>
          </a:p>
        </p:txBody>
      </p:sp>
    </p:spTree>
    <p:extLst>
      <p:ext uri="{BB962C8B-B14F-4D97-AF65-F5344CB8AC3E}">
        <p14:creationId xmlns:p14="http://schemas.microsoft.com/office/powerpoint/2010/main" val="417377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Examples of </a:t>
            </a:r>
            <a:r>
              <a:rPr lang="en-US" dirty="0" smtClean="0">
                <a:solidFill>
                  <a:srgbClr val="843C0C"/>
                </a:solidFill>
              </a:rPr>
              <a:t>Nuclear Hormone Receptor Ligands (1/2)</a:t>
            </a:r>
            <a:endParaRPr lang="en-US" dirty="0">
              <a:solidFill>
                <a:srgbClr val="843C0C"/>
              </a:solidFill>
            </a:endParaRPr>
          </a:p>
        </p:txBody>
      </p:sp>
      <p:pic>
        <p:nvPicPr>
          <p:cNvPr id="10" name="Picture Placeholder 9" descr="An illustration shows the skeletal structure of estradiol, an estrogen.&#10;The structure shows four fused rings, in which three rings are six membered and the third six-membered ring is fused to a five-membered ring. The first ring consists of alternate double bonds and C 3 is bonded to a hydroxyl group. In the five-membered ring, C 17 is bonded to a hydroxyl group and C 18 is bonded to a meth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1920792"/>
            <a:ext cx="4480189" cy="1889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0" descr="An illustration shows the structure of a retinoid and a thyroid hormone.&#10;The structure of retinoid or all-trans-retinoic acid shows a six-membered ring with a double bond. C 1 is bonded to two methyl groups, the second carbon is bonded to a long carbon chain terminating with carboxylic acid group, and the third is bonded to one methyl group. The structure of thyroxine or L-3, 5, 3 prime, 5 prime-Tetraiodothyroxine, a thyroid hormone, shows two benzene rings bonded by an oxygen atom. The carbon atoms in one ring are bonded to two iodine atoms and a hydroxyl group. The carbon atoms in the other ring are bonded to iodine atoms and to carbon chain terminating with ammonia group."/>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515725" y="4530559"/>
            <a:ext cx="8112551" cy="185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176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t>
            </a:r>
            <a:r>
              <a:rPr lang="en-US" dirty="0" smtClean="0">
                <a:solidFill>
                  <a:srgbClr val="843C0C"/>
                </a:solidFill>
              </a:rPr>
              <a:t>Two Nuclear Hormone-receptor Domains</a:t>
            </a:r>
            <a:endParaRPr lang="en-US" dirty="0">
              <a:solidFill>
                <a:srgbClr val="843C0C"/>
              </a:solidFill>
            </a:endParaRPr>
          </a:p>
        </p:txBody>
      </p:sp>
      <p:pic>
        <p:nvPicPr>
          <p:cNvPr id="6" name="Picture Placeholder 5" descr="An illustration shows the structures of D N A-binding domain and a ligand-binding domain.&#10;A D N A-binding domain consists of coiled strands and twisted tails attached with zinc complexes. The domain is adjacent to a D N A strand. A ligand-binding domain consists of a group of coiled strands, with ligand binding pocket in the cent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274885"/>
            <a:ext cx="8112551" cy="379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69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74638"/>
            <a:ext cx="9144000" cy="1143000"/>
          </a:xfrm>
        </p:spPr>
        <p:txBody>
          <a:bodyPr>
            <a:noAutofit/>
          </a:bodyPr>
          <a:lstStyle/>
          <a:p>
            <a:r>
              <a:rPr lang="en-US" dirty="0">
                <a:solidFill>
                  <a:srgbClr val="843C0C"/>
                </a:solidFill>
              </a:rPr>
              <a:t>Nuclear </a:t>
            </a:r>
            <a:r>
              <a:rPr lang="en-US" dirty="0" smtClean="0">
                <a:solidFill>
                  <a:srgbClr val="843C0C"/>
                </a:solidFill>
              </a:rPr>
              <a:t>Hormone Receptors Regulate Transcription </a:t>
            </a:r>
            <a:r>
              <a:rPr lang="en-US" dirty="0">
                <a:solidFill>
                  <a:srgbClr val="843C0C"/>
                </a:solidFill>
              </a:rPr>
              <a:t>by </a:t>
            </a:r>
            <a:r>
              <a:rPr lang="en-US" dirty="0" smtClean="0">
                <a:solidFill>
                  <a:srgbClr val="843C0C"/>
                </a:solidFill>
              </a:rPr>
              <a:t>Recruiting Coactivators </a:t>
            </a:r>
            <a:r>
              <a:rPr lang="en-US" dirty="0">
                <a:solidFill>
                  <a:srgbClr val="843C0C"/>
                </a:solidFill>
              </a:rPr>
              <a:t>to the </a:t>
            </a:r>
            <a:r>
              <a:rPr lang="en-US" dirty="0" smtClean="0">
                <a:solidFill>
                  <a:srgbClr val="843C0C"/>
                </a:solidFill>
              </a:rPr>
              <a:t>Transcription Complex</a:t>
            </a:r>
            <a:endParaRPr lang="en-US" dirty="0">
              <a:solidFill>
                <a:srgbClr val="843C0C"/>
              </a:solidFill>
            </a:endParaRPr>
          </a:p>
        </p:txBody>
      </p:sp>
      <p:sp>
        <p:nvSpPr>
          <p:cNvPr id="10" name="Content Placeholder 9"/>
          <p:cNvSpPr>
            <a:spLocks noGrp="1"/>
          </p:cNvSpPr>
          <p:nvPr>
            <p:ph idx="1"/>
          </p:nvPr>
        </p:nvSpPr>
        <p:spPr>
          <a:xfrm>
            <a:off x="228600" y="1594413"/>
            <a:ext cx="8686800" cy="5257800"/>
          </a:xfrm>
        </p:spPr>
        <p:txBody>
          <a:bodyPr>
            <a:noAutofit/>
          </a:bodyPr>
          <a:lstStyle/>
          <a:p>
            <a:pPr>
              <a:spcAft>
                <a:spcPts val="1200"/>
              </a:spcAft>
              <a:defRPr/>
            </a:pPr>
            <a:r>
              <a:rPr lang="en-US" sz="2200" dirty="0"/>
              <a:t>Nuclear hormone receptors bind to specific regions of the DNA called response elements. For example, the estrogen receptor binds to the estrogen response element (ERE</a:t>
            </a:r>
            <a:r>
              <a:rPr lang="en-US" sz="2200" dirty="0" smtClean="0"/>
              <a:t>).</a:t>
            </a:r>
            <a:endParaRPr lang="en-US" sz="2200" dirty="0"/>
          </a:p>
          <a:p>
            <a:pPr>
              <a:spcAft>
                <a:spcPts val="1200"/>
              </a:spcAft>
              <a:defRPr/>
            </a:pPr>
            <a:r>
              <a:rPr lang="en-US" sz="2200" dirty="0"/>
              <a:t>Nuclear hormone receptors have two highly conserved domains</a:t>
            </a:r>
            <a:r>
              <a:rPr lang="en-US" sz="2200" dirty="0" smtClean="0"/>
              <a:t>:</a:t>
            </a:r>
            <a:endParaRPr lang="en-US" sz="2200" dirty="0"/>
          </a:p>
          <a:p>
            <a:pPr lvl="1">
              <a:spcAft>
                <a:spcPts val="1200"/>
              </a:spcAft>
              <a:buFont typeface="+mj-lt"/>
              <a:buAutoNum type="arabicPeriod"/>
              <a:defRPr/>
            </a:pPr>
            <a:r>
              <a:rPr lang="en-US" sz="2200" dirty="0"/>
              <a:t>The DNA-binding domain lies toward the center of the primary structure and is characterized by zinc-based domains that confer specific DNA binding</a:t>
            </a:r>
            <a:r>
              <a:rPr lang="en-US" sz="2200" dirty="0" smtClean="0"/>
              <a:t>.</a:t>
            </a:r>
            <a:endParaRPr lang="en-US" sz="2200" dirty="0"/>
          </a:p>
          <a:p>
            <a:pPr lvl="1">
              <a:spcAft>
                <a:spcPts val="1200"/>
              </a:spcAft>
              <a:buFont typeface="+mj-lt"/>
              <a:buAutoNum type="arabicPeriod"/>
              <a:defRPr/>
            </a:pPr>
            <a:r>
              <a:rPr lang="en-US" sz="2200" dirty="0"/>
              <a:t>The ligand-binding domain lies toward the carboxyl terminus of the primary structure. Ligand binding causes a structural change that enables the receptor to recruit other proteins to regulate transcription</a:t>
            </a:r>
            <a:r>
              <a:rPr lang="en-US" sz="2200" dirty="0" smtClean="0"/>
              <a:t>.</a:t>
            </a:r>
            <a:endParaRPr lang="en-US" sz="2200" dirty="0"/>
          </a:p>
          <a:p>
            <a:pPr>
              <a:spcAft>
                <a:spcPts val="1200"/>
              </a:spcAft>
              <a:defRPr/>
            </a:pPr>
            <a:r>
              <a:rPr lang="en-US" sz="2200" dirty="0"/>
              <a:t>The complex of receptor and ligand can recruit proteins, called </a:t>
            </a:r>
            <a:r>
              <a:rPr lang="en-US" sz="2200" dirty="0" err="1"/>
              <a:t>coactivators</a:t>
            </a:r>
            <a:r>
              <a:rPr lang="en-US" sz="2200" dirty="0"/>
              <a:t>, that stimulate transcription</a:t>
            </a:r>
            <a:r>
              <a:rPr lang="en-US" sz="2200" dirty="0" smtClean="0"/>
              <a:t>.</a:t>
            </a:r>
            <a:endParaRPr lang="en-US" sz="2200" dirty="0"/>
          </a:p>
        </p:txBody>
      </p:sp>
    </p:spTree>
    <p:extLst>
      <p:ext uri="{BB962C8B-B14F-4D97-AF65-F5344CB8AC3E}">
        <p14:creationId xmlns:p14="http://schemas.microsoft.com/office/powerpoint/2010/main" val="2591726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Ligand </a:t>
            </a:r>
            <a:r>
              <a:rPr lang="en-US" dirty="0" smtClean="0">
                <a:solidFill>
                  <a:srgbClr val="843C0C"/>
                </a:solidFill>
              </a:rPr>
              <a:t>Binding </a:t>
            </a:r>
            <a:r>
              <a:rPr lang="en-US" dirty="0">
                <a:solidFill>
                  <a:srgbClr val="843C0C"/>
                </a:solidFill>
              </a:rPr>
              <a:t>to </a:t>
            </a:r>
            <a:r>
              <a:rPr lang="en-US" dirty="0" smtClean="0">
                <a:solidFill>
                  <a:srgbClr val="843C0C"/>
                </a:solidFill>
              </a:rPr>
              <a:t>Nuclear Hormone Receptor</a:t>
            </a:r>
            <a:endParaRPr lang="en-US" dirty="0">
              <a:solidFill>
                <a:srgbClr val="843C0C"/>
              </a:solidFill>
            </a:endParaRPr>
          </a:p>
        </p:txBody>
      </p:sp>
      <p:pic>
        <p:nvPicPr>
          <p:cNvPr id="5" name="Picture Placeholder 4" descr="An illustration shows that when a ligand-binding domain, with helix-12 tip is treated with estradiol, estradiol is attached to the tail of the dom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496989"/>
            <a:ext cx="8112551" cy="312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66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Coactivator </a:t>
            </a:r>
            <a:r>
              <a:rPr lang="en-US" dirty="0" smtClean="0">
                <a:solidFill>
                  <a:srgbClr val="843C0C"/>
                </a:solidFill>
              </a:rPr>
              <a:t>Recruitment</a:t>
            </a:r>
            <a:endParaRPr lang="en-US" dirty="0">
              <a:solidFill>
                <a:srgbClr val="843C0C"/>
              </a:solidFill>
            </a:endParaRPr>
          </a:p>
        </p:txBody>
      </p:sp>
      <p:pic>
        <p:nvPicPr>
          <p:cNvPr id="6" name="Picture Placeholder 5" descr="An illustration shows the action of coactivator on a nuclear hormone receptor.&#10;Nuclear hormone receptor, with alpha-helix at the tip, is attached to a DNA strand. It is treated with a ligand, an estrogen, which is attached to the receptor sites, bending the helix toward the surface of the receptor. The sites and alpha-helix are looped within the strands of a coactivator when treated with 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26653" y="2847371"/>
            <a:ext cx="8490694" cy="220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73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Steroid-hormone </a:t>
            </a:r>
            <a:r>
              <a:rPr lang="en-US" dirty="0" smtClean="0">
                <a:solidFill>
                  <a:srgbClr val="843C0C"/>
                </a:solidFill>
              </a:rPr>
              <a:t>Receptors Are Targets </a:t>
            </a:r>
            <a:r>
              <a:rPr lang="en-US" dirty="0">
                <a:solidFill>
                  <a:srgbClr val="843C0C"/>
                </a:solidFill>
              </a:rPr>
              <a:t>for </a:t>
            </a:r>
            <a:r>
              <a:rPr lang="en-US" dirty="0" smtClean="0">
                <a:solidFill>
                  <a:srgbClr val="843C0C"/>
                </a:solidFill>
              </a:rPr>
              <a:t>Drugs</a:t>
            </a:r>
            <a:endParaRPr lang="en-US" dirty="0">
              <a:solidFill>
                <a:srgbClr val="843C0C"/>
              </a:solidFill>
            </a:endParaRPr>
          </a:p>
        </p:txBody>
      </p:sp>
      <p:sp>
        <p:nvSpPr>
          <p:cNvPr id="10" name="Content Placeholder 9"/>
          <p:cNvSpPr>
            <a:spLocks noGrp="1"/>
          </p:cNvSpPr>
          <p:nvPr>
            <p:ph idx="1"/>
          </p:nvPr>
        </p:nvSpPr>
        <p:spPr/>
        <p:txBody>
          <a:bodyPr>
            <a:noAutofit/>
          </a:bodyPr>
          <a:lstStyle/>
          <a:p>
            <a:pPr>
              <a:spcAft>
                <a:spcPts val="1200"/>
              </a:spcAft>
            </a:pPr>
            <a:r>
              <a:rPr lang="en-US" sz="2200" dirty="0"/>
              <a:t>Ligands that activate a nuclear hormone receptor are called </a:t>
            </a:r>
            <a:r>
              <a:rPr lang="en-US" sz="2200" i="1" dirty="0"/>
              <a:t>agonists</a:t>
            </a:r>
            <a:r>
              <a:rPr lang="en-US" sz="2200" dirty="0"/>
              <a:t>, whereas ligands that inhibit the receptor are called </a:t>
            </a:r>
            <a:r>
              <a:rPr lang="en-US" sz="2200" i="1" dirty="0"/>
              <a:t>antagonists</a:t>
            </a:r>
            <a:r>
              <a:rPr lang="en-US" sz="2200" dirty="0" smtClean="0"/>
              <a:t>.</a:t>
            </a:r>
            <a:endParaRPr lang="en-US" sz="2200" dirty="0"/>
          </a:p>
          <a:p>
            <a:pPr>
              <a:spcAft>
                <a:spcPts val="1200"/>
              </a:spcAft>
            </a:pPr>
            <a:r>
              <a:rPr lang="en-US" sz="2200" dirty="0"/>
              <a:t>Anabolic steroids, such as </a:t>
            </a:r>
            <a:r>
              <a:rPr lang="en-US" sz="2200" dirty="0" err="1"/>
              <a:t>androstendione</a:t>
            </a:r>
            <a:r>
              <a:rPr lang="en-US" sz="2200" dirty="0"/>
              <a:t> and </a:t>
            </a:r>
            <a:r>
              <a:rPr lang="en-US" sz="2200" dirty="0" err="1"/>
              <a:t>dianabol</a:t>
            </a:r>
            <a:r>
              <a:rPr lang="en-US" sz="2200" dirty="0"/>
              <a:t>, enhance the development of lean muscle mass by activating the androgen receptor</a:t>
            </a:r>
            <a:r>
              <a:rPr lang="en-US" sz="2200" dirty="0" smtClean="0"/>
              <a:t>.</a:t>
            </a:r>
            <a:endParaRPr lang="en-US" sz="2200" dirty="0"/>
          </a:p>
          <a:p>
            <a:pPr>
              <a:spcAft>
                <a:spcPts val="1200"/>
              </a:spcAft>
            </a:pPr>
            <a:r>
              <a:rPr lang="en-US" sz="2200" dirty="0"/>
              <a:t>Some cancers are dependent on the action of the estradiol-receptor complex. The growth of these cancers can be slowed by administering receptor antagonists, such as </a:t>
            </a:r>
            <a:r>
              <a:rPr lang="en-US" sz="2200" dirty="0" err="1"/>
              <a:t>tamoxifen</a:t>
            </a:r>
            <a:r>
              <a:rPr lang="en-US" sz="2200" dirty="0"/>
              <a:t> and </a:t>
            </a:r>
            <a:r>
              <a:rPr lang="en-US" sz="2200" dirty="0" err="1"/>
              <a:t>raloxifene</a:t>
            </a:r>
            <a:r>
              <a:rPr lang="en-US" sz="2200" dirty="0" smtClean="0"/>
              <a:t>.</a:t>
            </a:r>
            <a:endParaRPr lang="en-US" sz="2200" dirty="0"/>
          </a:p>
          <a:p>
            <a:pPr>
              <a:spcAft>
                <a:spcPts val="1200"/>
              </a:spcAft>
            </a:pPr>
            <a:r>
              <a:rPr lang="en-US" sz="2200" dirty="0"/>
              <a:t>Such antagonists to the estrogen receptor are called selective estrogen receptor modulators (SERMs).</a:t>
            </a:r>
          </a:p>
        </p:txBody>
      </p:sp>
    </p:spTree>
    <p:extLst>
      <p:ext uri="{BB962C8B-B14F-4D97-AF65-F5344CB8AC3E}">
        <p14:creationId xmlns:p14="http://schemas.microsoft.com/office/powerpoint/2010/main" val="2867190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Examples of Nuclear Hormone Receptor Ligands </a:t>
            </a:r>
            <a:r>
              <a:rPr lang="en-US" dirty="0" smtClean="0">
                <a:solidFill>
                  <a:srgbClr val="843C0C"/>
                </a:solidFill>
              </a:rPr>
              <a:t>(2/2</a:t>
            </a:r>
            <a:r>
              <a:rPr lang="en-US" dirty="0">
                <a:solidFill>
                  <a:srgbClr val="843C0C"/>
                </a:solidFill>
              </a:rPr>
              <a:t>)</a:t>
            </a:r>
            <a:endParaRPr lang="en-US" dirty="0"/>
          </a:p>
        </p:txBody>
      </p:sp>
      <p:pic>
        <p:nvPicPr>
          <p:cNvPr id="10" name="Picture Placeholder 9" descr="An illustration shows the skeletal structures of androstendione and dianabol.&#10;Androstendione is a natural androgen while dianabol or methandrostenolone is a synthetic androgen. Both structures show three fused six-membered rings. The carbon atoms in the first ring are double bonded to an oxygen atom and single bonded to a methyl group. A double bond exists in the ring. The third six-membered ring is fused with a five-membered ring. A methyl group is bonded to the carbon atom shared by both five-membered ring and the third ring. In androstendione, a carbon atom in the five-membered ring is double bonded to an oxygen atom. In dianabol, another double bond exists in the first ring and a carbon atom in the five-membered ring is bonded to hydroxyl and methyl group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8" y="1763199"/>
            <a:ext cx="6705045" cy="2230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0" descr="An illustration shows the skeletal structures of tamoxifen and raloxifene.&#10;The structure of tamoxifen shows two carbon atoms double bonded to each. One of the carbon atoms is bonded to phenyl and methyl groups. The other carbon atom is bonded to two phenyl groups. One of them is bonded to an oxygen atom, which is bonded to a carbon chain terminating with nitrogen. The structure of raloxifene shows a carbon atom double bonded to an oxygen atom and single bonded to a six-membered ring and a five-membered ring. The six-membered ring is bonded to an oxygen atom terminating with a nitrogen atom. The five-membered ring is bonded and fused to six-membered rings, each bonded to a hydroxyl group."/>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1219478" y="4339711"/>
            <a:ext cx="6705045" cy="196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8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Ch.33 Outline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400" b="1" dirty="0"/>
              <a:t>33.1 Eukaryotic DNA Is Organized into </a:t>
            </a:r>
            <a:r>
              <a:rPr lang="en-US" sz="2400" b="1" dirty="0" smtClean="0"/>
              <a:t>Chromatin</a:t>
            </a:r>
            <a:endParaRPr lang="en-US" sz="2400" b="1" dirty="0"/>
          </a:p>
          <a:p>
            <a:pPr>
              <a:spcAft>
                <a:spcPts val="1200"/>
              </a:spcAft>
            </a:pPr>
            <a:r>
              <a:rPr lang="en-US" sz="2400" b="1" dirty="0"/>
              <a:t>33.2 Transcription Factors Bind DNA and Regulate Transcription </a:t>
            </a:r>
            <a:r>
              <a:rPr lang="en-US" sz="2400" b="1" dirty="0" smtClean="0"/>
              <a:t>Initiation</a:t>
            </a:r>
            <a:endParaRPr lang="en-US" sz="2400" b="1" dirty="0"/>
          </a:p>
          <a:p>
            <a:pPr>
              <a:spcAft>
                <a:spcPts val="1200"/>
              </a:spcAft>
            </a:pPr>
            <a:r>
              <a:rPr lang="en-US" sz="2400" b="1" dirty="0"/>
              <a:t>33.3 The Control of Gene Expression Can Require Chromatin </a:t>
            </a:r>
            <a:r>
              <a:rPr lang="en-US" sz="2400" b="1" dirty="0" smtClean="0"/>
              <a:t>Remodeling</a:t>
            </a:r>
            <a:endParaRPr lang="en-US" sz="2400" b="1" dirty="0"/>
          </a:p>
          <a:p>
            <a:pPr>
              <a:spcAft>
                <a:spcPts val="1200"/>
              </a:spcAft>
            </a:pPr>
            <a:r>
              <a:rPr lang="en-US" sz="2400" b="1" dirty="0"/>
              <a:t>33.4 Eukaryotic Gene Expression Can Be Controlled at Posttranscriptional Levels</a:t>
            </a:r>
          </a:p>
        </p:txBody>
      </p:sp>
    </p:spTree>
    <p:extLst>
      <p:ext uri="{BB962C8B-B14F-4D97-AF65-F5344CB8AC3E}">
        <p14:creationId xmlns:p14="http://schemas.microsoft.com/office/powerpoint/2010/main" val="3647361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Estrogen </a:t>
            </a:r>
            <a:r>
              <a:rPr lang="en-US" dirty="0" smtClean="0">
                <a:solidFill>
                  <a:srgbClr val="843C0C"/>
                </a:solidFill>
              </a:rPr>
              <a:t>Receptor–tamoxifen Complex</a:t>
            </a:r>
            <a:endParaRPr lang="en-US" dirty="0">
              <a:solidFill>
                <a:srgbClr val="843C0C"/>
              </a:solidFill>
            </a:endParaRPr>
          </a:p>
        </p:txBody>
      </p:sp>
      <p:sp>
        <p:nvSpPr>
          <p:cNvPr id="3" name="Content Placeholder 2"/>
          <p:cNvSpPr>
            <a:spLocks noGrp="1"/>
          </p:cNvSpPr>
          <p:nvPr>
            <p:ph idx="1"/>
          </p:nvPr>
        </p:nvSpPr>
        <p:spPr>
          <a:xfrm>
            <a:off x="457200" y="1600201"/>
            <a:ext cx="8229600" cy="893762"/>
          </a:xfrm>
        </p:spPr>
        <p:txBody>
          <a:bodyPr>
            <a:normAutofit/>
          </a:bodyPr>
          <a:lstStyle/>
          <a:p>
            <a:r>
              <a:rPr lang="en-US" sz="2400" dirty="0" err="1"/>
              <a:t>Tamoxifen</a:t>
            </a:r>
            <a:r>
              <a:rPr lang="en-US" sz="2400" dirty="0"/>
              <a:t> binds in the pocket normally occupied by estrogen</a:t>
            </a:r>
            <a:r>
              <a:rPr lang="en-US" sz="2400" dirty="0" smtClean="0"/>
              <a:t>.</a:t>
            </a:r>
            <a:endParaRPr lang="en-US" sz="2400" dirty="0"/>
          </a:p>
        </p:txBody>
      </p:sp>
      <p:pic>
        <p:nvPicPr>
          <p:cNvPr id="9" name="Picture Placeholder 8" descr="An illustration shows a coiled protein with a helix 12 tip and attached to tamoxif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2961133"/>
            <a:ext cx="5421029" cy="346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71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Chromatin </a:t>
            </a:r>
            <a:r>
              <a:rPr lang="en-US" dirty="0" smtClean="0">
                <a:solidFill>
                  <a:srgbClr val="843C0C"/>
                </a:solidFill>
              </a:rPr>
              <a:t>Structure Is Modulated </a:t>
            </a:r>
            <a:r>
              <a:rPr lang="en-US" dirty="0">
                <a:solidFill>
                  <a:srgbClr val="843C0C"/>
                </a:solidFill>
              </a:rPr>
              <a:t>through </a:t>
            </a:r>
            <a:r>
              <a:rPr lang="en-US" dirty="0" smtClean="0">
                <a:solidFill>
                  <a:srgbClr val="843C0C"/>
                </a:solidFill>
              </a:rPr>
              <a:t>Covalent Modifications </a:t>
            </a:r>
            <a:r>
              <a:rPr lang="en-US" dirty="0">
                <a:solidFill>
                  <a:srgbClr val="843C0C"/>
                </a:solidFill>
              </a:rPr>
              <a:t>of </a:t>
            </a:r>
            <a:r>
              <a:rPr lang="en-US" dirty="0" smtClean="0">
                <a:solidFill>
                  <a:srgbClr val="843C0C"/>
                </a:solidFill>
              </a:rPr>
              <a:t>Histone Tails (1/2)</a:t>
            </a:r>
            <a:endParaRPr lang="en-US" dirty="0">
              <a:solidFill>
                <a:srgbClr val="843C0C"/>
              </a:solidFill>
            </a:endParaRPr>
          </a:p>
        </p:txBody>
      </p:sp>
      <p:sp>
        <p:nvSpPr>
          <p:cNvPr id="3" name="Content Placeholder 2"/>
          <p:cNvSpPr>
            <a:spLocks noGrp="1"/>
          </p:cNvSpPr>
          <p:nvPr>
            <p:ph idx="1"/>
          </p:nvPr>
        </p:nvSpPr>
        <p:spPr>
          <a:xfrm>
            <a:off x="457200" y="1901142"/>
            <a:ext cx="8229600" cy="2120461"/>
          </a:xfrm>
        </p:spPr>
        <p:txBody>
          <a:bodyPr>
            <a:normAutofit/>
          </a:bodyPr>
          <a:lstStyle/>
          <a:p>
            <a:pPr>
              <a:spcAft>
                <a:spcPts val="1200"/>
              </a:spcAft>
            </a:pPr>
            <a:r>
              <a:rPr lang="en-US" sz="2400" dirty="0"/>
              <a:t>Histone </a:t>
            </a:r>
            <a:r>
              <a:rPr lang="en-US" sz="2400" dirty="0" err="1"/>
              <a:t>acetyltransferases</a:t>
            </a:r>
            <a:r>
              <a:rPr lang="en-US" sz="2400" dirty="0"/>
              <a:t> (HATs) add acetyl groups to histones</a:t>
            </a:r>
            <a:r>
              <a:rPr lang="en-US" sz="2400" dirty="0" smtClean="0"/>
              <a:t>.</a:t>
            </a:r>
            <a:endParaRPr lang="en-US" sz="2400" dirty="0"/>
          </a:p>
          <a:p>
            <a:pPr>
              <a:spcAft>
                <a:spcPts val="1200"/>
              </a:spcAft>
            </a:pPr>
            <a:r>
              <a:rPr lang="en-US" sz="2400" dirty="0"/>
              <a:t>HATs are components of </a:t>
            </a:r>
            <a:r>
              <a:rPr lang="en-US" sz="2400" dirty="0" err="1"/>
              <a:t>coactivators</a:t>
            </a:r>
            <a:r>
              <a:rPr lang="en-US" sz="2400" dirty="0"/>
              <a:t> or are recruited by </a:t>
            </a:r>
            <a:r>
              <a:rPr lang="en-US" sz="2400" dirty="0" err="1"/>
              <a:t>coactivators</a:t>
            </a:r>
            <a:r>
              <a:rPr lang="en-US" sz="2400" dirty="0"/>
              <a:t>.</a:t>
            </a:r>
          </a:p>
        </p:txBody>
      </p:sp>
      <p:pic>
        <p:nvPicPr>
          <p:cNvPr id="6" name="Picture Placeholder 5" descr="An illustration shows an equation involving lysine in histone tail and acetyl Co A.&#10;Skeletal structure of lysine shows a carbon chain terminating with ammonia ion and bonded to amine and oxygen atoms. Skeletal structure of acetyl Co A shows a chain consisting of Co A, sulfur, carbon double bonded with oxygen atom, and a methyl group. In the product, the hydrogen atom in the ammonia ion is replaced with the carbon atom double bonded to oxygen atom in acetyl Co A. The other products are Co A bonded to S H."/>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7768" r="8340"/>
          <a:stretch/>
        </p:blipFill>
        <p:spPr bwMode="auto">
          <a:xfrm>
            <a:off x="0" y="4323179"/>
            <a:ext cx="8947588" cy="185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10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Chromatin Structure Is Modulated through Covalent Modifications of Histone Tails </a:t>
            </a:r>
            <a:r>
              <a:rPr lang="en-US" dirty="0" smtClean="0">
                <a:solidFill>
                  <a:srgbClr val="843C0C"/>
                </a:solidFill>
              </a:rPr>
              <a:t>(2/2</a:t>
            </a:r>
            <a:r>
              <a:rPr lang="en-US" dirty="0">
                <a:solidFill>
                  <a:srgbClr val="843C0C"/>
                </a:solidFill>
              </a:rPr>
              <a:t>)</a:t>
            </a:r>
            <a:endParaRPr lang="en-US" dirty="0"/>
          </a:p>
        </p:txBody>
      </p:sp>
      <p:sp>
        <p:nvSpPr>
          <p:cNvPr id="10" name="Content Placeholder 9"/>
          <p:cNvSpPr>
            <a:spLocks noGrp="1"/>
          </p:cNvSpPr>
          <p:nvPr>
            <p:ph idx="1"/>
          </p:nvPr>
        </p:nvSpPr>
        <p:spPr>
          <a:xfrm>
            <a:off x="457200" y="1924291"/>
            <a:ext cx="8229600" cy="3631557"/>
          </a:xfrm>
        </p:spPr>
        <p:txBody>
          <a:bodyPr>
            <a:noAutofit/>
          </a:bodyPr>
          <a:lstStyle/>
          <a:p>
            <a:pPr>
              <a:spcAft>
                <a:spcPts val="1200"/>
              </a:spcAft>
            </a:pPr>
            <a:r>
              <a:rPr lang="en-US" sz="2400" dirty="0"/>
              <a:t>Acetylation reduces the affinity of histones for the DNA and generates a docking site for other components of the transcription machinery</a:t>
            </a:r>
            <a:r>
              <a:rPr lang="en-US" sz="2400" dirty="0" smtClean="0"/>
              <a:t>.</a:t>
            </a:r>
            <a:endParaRPr lang="en-US" sz="2400" dirty="0"/>
          </a:p>
          <a:p>
            <a:pPr>
              <a:spcAft>
                <a:spcPts val="1200"/>
              </a:spcAft>
            </a:pPr>
            <a:r>
              <a:rPr lang="en-US" sz="2400" dirty="0"/>
              <a:t>These components bind to the acetylated histones at </a:t>
            </a:r>
            <a:r>
              <a:rPr lang="en-US" sz="2400" dirty="0" err="1"/>
              <a:t>acetyllysine</a:t>
            </a:r>
            <a:r>
              <a:rPr lang="en-US" sz="2400" dirty="0"/>
              <a:t>-binding domains also called </a:t>
            </a:r>
            <a:r>
              <a:rPr lang="en-US" sz="2400" dirty="0" err="1"/>
              <a:t>bromodomains</a:t>
            </a:r>
            <a:r>
              <a:rPr lang="en-US" sz="2400" dirty="0" smtClean="0"/>
              <a:t>.</a:t>
            </a:r>
            <a:endParaRPr lang="en-US" sz="2400" dirty="0"/>
          </a:p>
          <a:p>
            <a:pPr>
              <a:spcAft>
                <a:spcPts val="1200"/>
              </a:spcAft>
            </a:pPr>
            <a:r>
              <a:rPr lang="en-US" sz="2400" dirty="0" err="1"/>
              <a:t>Bromodomains</a:t>
            </a:r>
            <a:r>
              <a:rPr lang="en-US" sz="2400" dirty="0"/>
              <a:t> are also present in chromatin-remodeling engines, ATP-powered complexes that make DNA in chromatin more accessible.</a:t>
            </a:r>
          </a:p>
        </p:txBody>
      </p:sp>
    </p:spTree>
    <p:extLst>
      <p:ext uri="{BB962C8B-B14F-4D97-AF65-F5344CB8AC3E}">
        <p14:creationId xmlns:p14="http://schemas.microsoft.com/office/powerpoint/2010/main" val="2503504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t>
            </a:r>
            <a:r>
              <a:rPr lang="en-US" dirty="0" smtClean="0">
                <a:solidFill>
                  <a:srgbClr val="843C0C"/>
                </a:solidFill>
              </a:rPr>
              <a:t>Histone Acetyltransferase</a:t>
            </a:r>
            <a:endParaRPr lang="en-US" dirty="0">
              <a:solidFill>
                <a:srgbClr val="843C0C"/>
              </a:solidFill>
            </a:endParaRPr>
          </a:p>
        </p:txBody>
      </p:sp>
      <p:pic>
        <p:nvPicPr>
          <p:cNvPr id="5" name="Picture Placeholder 4" descr="An illustration shows a coiled structure of histone H3 consisting of thin tails. Coenzyme A is attached to the tips of the tail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924721"/>
            <a:ext cx="7215390" cy="43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37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 </a:t>
            </a:r>
            <a:r>
              <a:rPr lang="en-US" dirty="0" err="1" smtClean="0">
                <a:solidFill>
                  <a:srgbClr val="843C0C"/>
                </a:solidFill>
              </a:rPr>
              <a:t>Bromodomain</a:t>
            </a:r>
            <a:endParaRPr lang="en-US" dirty="0">
              <a:solidFill>
                <a:srgbClr val="843C0C"/>
              </a:solidFill>
            </a:endParaRPr>
          </a:p>
        </p:txBody>
      </p:sp>
      <p:pic>
        <p:nvPicPr>
          <p:cNvPr id="6" name="Picture Placeholder 5" descr="An illustration shows two coiled structures of histone H 4 terminating with thin tails. The ends of the tails are attached to acetyl lys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601332"/>
            <a:ext cx="5421029" cy="495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9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Chromatin </a:t>
            </a:r>
            <a:r>
              <a:rPr lang="en-US" dirty="0" smtClean="0">
                <a:solidFill>
                  <a:srgbClr val="843C0C"/>
                </a:solidFill>
              </a:rPr>
              <a:t>Remodeling</a:t>
            </a:r>
            <a:endParaRPr lang="en-US" dirty="0">
              <a:solidFill>
                <a:srgbClr val="843C0C"/>
              </a:solidFill>
            </a:endParaRPr>
          </a:p>
        </p:txBody>
      </p:sp>
      <p:pic>
        <p:nvPicPr>
          <p:cNvPr id="5" name="Picture Placeholder 4" descr="An illustration shows stages in chromatin remodeling.&#10;Initially, transcription factor gets attached to a portion of D N A. Coactivator is attached to the transcription factor. Acetylated lysine residues are attached to the portions adjacent to the transcription factor. Remodeling engine is attached to the residue, which exposes the site for R N A polymerase 2 to attach itself to."/>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8496" y="2197952"/>
            <a:ext cx="8107009" cy="369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90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686800" cy="1143000"/>
          </a:xfrm>
        </p:spPr>
        <p:txBody>
          <a:bodyPr>
            <a:noAutofit/>
          </a:bodyPr>
          <a:lstStyle/>
          <a:p>
            <a:r>
              <a:rPr lang="en-US" dirty="0">
                <a:solidFill>
                  <a:srgbClr val="843C0C"/>
                </a:solidFill>
              </a:rPr>
              <a:t>Transcriptional </a:t>
            </a:r>
            <a:r>
              <a:rPr lang="en-US" dirty="0" smtClean="0">
                <a:solidFill>
                  <a:srgbClr val="843C0C"/>
                </a:solidFill>
              </a:rPr>
              <a:t>Repression Can </a:t>
            </a:r>
            <a:r>
              <a:rPr lang="en-US" dirty="0">
                <a:solidFill>
                  <a:srgbClr val="843C0C"/>
                </a:solidFill>
              </a:rPr>
              <a:t>B</a:t>
            </a:r>
            <a:r>
              <a:rPr lang="en-US" dirty="0" smtClean="0">
                <a:solidFill>
                  <a:srgbClr val="843C0C"/>
                </a:solidFill>
              </a:rPr>
              <a:t>e Achieved </a:t>
            </a:r>
            <a:r>
              <a:rPr lang="en-US" dirty="0">
                <a:solidFill>
                  <a:srgbClr val="843C0C"/>
                </a:solidFill>
              </a:rPr>
              <a:t>through </a:t>
            </a:r>
            <a:r>
              <a:rPr lang="en-US" dirty="0" smtClean="0">
                <a:solidFill>
                  <a:srgbClr val="843C0C"/>
                </a:solidFill>
              </a:rPr>
              <a:t>Histone Deacetylation </a:t>
            </a:r>
            <a:r>
              <a:rPr lang="en-US" dirty="0">
                <a:solidFill>
                  <a:srgbClr val="843C0C"/>
                </a:solidFill>
              </a:rPr>
              <a:t>and </a:t>
            </a:r>
            <a:r>
              <a:rPr lang="en-US" dirty="0" smtClean="0">
                <a:solidFill>
                  <a:srgbClr val="843C0C"/>
                </a:solidFill>
              </a:rPr>
              <a:t>Other Modifications</a:t>
            </a:r>
            <a:endParaRPr lang="en-US" dirty="0">
              <a:solidFill>
                <a:srgbClr val="843C0C"/>
              </a:solidFill>
            </a:endParaRPr>
          </a:p>
        </p:txBody>
      </p:sp>
      <p:sp>
        <p:nvSpPr>
          <p:cNvPr id="10" name="Content Placeholder 9"/>
          <p:cNvSpPr>
            <a:spLocks noGrp="1"/>
          </p:cNvSpPr>
          <p:nvPr>
            <p:ph idx="1"/>
          </p:nvPr>
        </p:nvSpPr>
        <p:spPr/>
        <p:txBody>
          <a:bodyPr>
            <a:noAutofit/>
          </a:bodyPr>
          <a:lstStyle/>
          <a:p>
            <a:pPr>
              <a:spcAft>
                <a:spcPts val="1200"/>
              </a:spcAft>
            </a:pPr>
            <a:r>
              <a:rPr lang="en-US" sz="2400" dirty="0"/>
              <a:t>The acetylation of histones is a reversible reaction. Genes may need to be expressed at certain times and then be repressed</a:t>
            </a:r>
            <a:r>
              <a:rPr lang="en-US" sz="2400" dirty="0" smtClean="0"/>
              <a:t>.</a:t>
            </a:r>
            <a:endParaRPr lang="en-US" sz="2400" dirty="0"/>
          </a:p>
          <a:p>
            <a:pPr>
              <a:spcAft>
                <a:spcPts val="1200"/>
              </a:spcAft>
            </a:pPr>
            <a:r>
              <a:rPr lang="en-US" sz="2400" dirty="0"/>
              <a:t>Histone </a:t>
            </a:r>
            <a:r>
              <a:rPr lang="en-US" sz="2400" dirty="0" err="1"/>
              <a:t>deacetylases</a:t>
            </a:r>
            <a:r>
              <a:rPr lang="en-US" sz="2400" dirty="0"/>
              <a:t> catalyze the removal of acetyl groups from histones, resulting in the inhibition of transcription</a:t>
            </a:r>
            <a:r>
              <a:rPr lang="en-US" sz="2400" dirty="0" smtClean="0"/>
              <a:t>.</a:t>
            </a:r>
            <a:endParaRPr lang="en-US" sz="2400" dirty="0"/>
          </a:p>
          <a:p>
            <a:pPr>
              <a:spcAft>
                <a:spcPts val="1200"/>
              </a:spcAft>
            </a:pPr>
            <a:r>
              <a:rPr lang="en-US" sz="2400" dirty="0"/>
              <a:t>Histones may be covalently modified in a number of ways. All covalent modifications of histones are reversible</a:t>
            </a:r>
            <a:r>
              <a:rPr lang="en-US" sz="2400" dirty="0" smtClean="0"/>
              <a:t>.</a:t>
            </a:r>
            <a:endParaRPr lang="en-US" sz="2400" dirty="0"/>
          </a:p>
          <a:p>
            <a:pPr>
              <a:spcAft>
                <a:spcPts val="1200"/>
              </a:spcAft>
            </a:pPr>
            <a:r>
              <a:rPr lang="en-US" sz="2400" dirty="0"/>
              <a:t>The relation between various histone modifications and their roles in controlling gene expression is sometimes referred to as “the histone code</a:t>
            </a:r>
            <a:r>
              <a:rPr lang="en-US" sz="2400" dirty="0" smtClean="0"/>
              <a:t>.”</a:t>
            </a:r>
            <a:endParaRPr lang="en-US" sz="2400" dirty="0"/>
          </a:p>
        </p:txBody>
      </p:sp>
    </p:spTree>
    <p:extLst>
      <p:ext uri="{BB962C8B-B14F-4D97-AF65-F5344CB8AC3E}">
        <p14:creationId xmlns:p14="http://schemas.microsoft.com/office/powerpoint/2010/main" val="244170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Selected </a:t>
            </a:r>
            <a:r>
              <a:rPr lang="en-US" dirty="0" smtClean="0">
                <a:solidFill>
                  <a:srgbClr val="843C0C"/>
                </a:solidFill>
              </a:rPr>
              <a:t>Histone Modifications</a:t>
            </a:r>
            <a:endParaRPr lang="en-US" dirty="0">
              <a:solidFill>
                <a:srgbClr val="843C0C"/>
              </a:solidFill>
            </a:endParaRPr>
          </a:p>
        </p:txBody>
      </p:sp>
      <p:pic>
        <p:nvPicPr>
          <p:cNvPr id="7" name="Picture 2" descr="A table shows selected histone modifications. The table has two columns and seven rows. The row headers are modification and associated with. The data are as follows: &#10;Row 1: Modification: H 4 space K 8 acetylation; associated with: activation&#10;Row 2: Modification: H 3 space K 14 acetylation; associated with: Activation&#10;Row 3: Modification: H 3 space K 27 monomethylation; associated with: Activation&#10;Row 4: Modification: H 3 space K 27 trimethylation; associated with: Repression&#10;Row 5: Modification: H 3 space R 17 methylation; associated with: Activation&#10;Row 6: Modification: H 2 B space S 14 phosphorylation; associated with: D N A repair&#10;Row 7: Modification: H 2 B space K 120 ubiquitination; associated with: Activa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7" y="1544166"/>
            <a:ext cx="6559446" cy="500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557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smtClean="0">
                <a:solidFill>
                  <a:srgbClr val="843C0C"/>
                </a:solidFill>
              </a:rPr>
              <a:t>Section 33.4 </a:t>
            </a:r>
            <a:r>
              <a:rPr lang="en-US" dirty="0">
                <a:solidFill>
                  <a:srgbClr val="843C0C"/>
                </a:solidFill>
              </a:rPr>
              <a:t>Eukaryotic Gene Expression Can Be Controlled at Posttranscriptional Levels</a:t>
            </a:r>
          </a:p>
        </p:txBody>
      </p:sp>
      <p:sp>
        <p:nvSpPr>
          <p:cNvPr id="10" name="Content Placeholder 9"/>
          <p:cNvSpPr>
            <a:spLocks noGrp="1"/>
          </p:cNvSpPr>
          <p:nvPr>
            <p:ph idx="1"/>
          </p:nvPr>
        </p:nvSpPr>
        <p:spPr>
          <a:xfrm>
            <a:off x="457200" y="1785395"/>
            <a:ext cx="8229600" cy="3770453"/>
          </a:xfrm>
        </p:spPr>
        <p:txBody>
          <a:bodyPr>
            <a:noAutofit/>
          </a:bodyPr>
          <a:lstStyle/>
          <a:p>
            <a:pPr>
              <a:spcAft>
                <a:spcPts val="1200"/>
              </a:spcAft>
            </a:pPr>
            <a:r>
              <a:rPr lang="en-US" sz="2400" dirty="0"/>
              <a:t>Two examples of posttranscriptional regulation</a:t>
            </a:r>
            <a:r>
              <a:rPr lang="en-US" sz="2400" dirty="0" smtClean="0"/>
              <a:t>:</a:t>
            </a:r>
            <a:endParaRPr lang="en-US" sz="2400" dirty="0"/>
          </a:p>
          <a:p>
            <a:pPr lvl="1">
              <a:spcAft>
                <a:spcPts val="1200"/>
              </a:spcAft>
              <a:buFont typeface="+mj-lt"/>
              <a:buAutoNum type="arabicPeriod"/>
            </a:pPr>
            <a:r>
              <a:rPr lang="en-US" dirty="0"/>
              <a:t>Regulation of iron metabolism via key features in RNA secondary structure (similar to prokaryotic posttranscriptional regulation</a:t>
            </a:r>
            <a:r>
              <a:rPr lang="en-US" dirty="0" smtClean="0"/>
              <a:t>)</a:t>
            </a:r>
            <a:endParaRPr lang="en-US" dirty="0"/>
          </a:p>
          <a:p>
            <a:pPr lvl="1">
              <a:spcAft>
                <a:spcPts val="1200"/>
              </a:spcAft>
              <a:buFont typeface="+mj-lt"/>
              <a:buAutoNum type="arabicPeriod"/>
            </a:pPr>
            <a:r>
              <a:rPr lang="en-US" dirty="0"/>
              <a:t>Small regulatory RNA molecules (micro RNAs) that allow the regulation of gene expression by interaction with various mRNAs (affects expression of ~60% of human genes)</a:t>
            </a:r>
          </a:p>
        </p:txBody>
      </p:sp>
    </p:spTree>
    <p:extLst>
      <p:ext uri="{BB962C8B-B14F-4D97-AF65-F5344CB8AC3E}">
        <p14:creationId xmlns:p14="http://schemas.microsoft.com/office/powerpoint/2010/main" val="132627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Genes </a:t>
            </a:r>
            <a:r>
              <a:rPr lang="en-US" dirty="0" smtClean="0">
                <a:solidFill>
                  <a:srgbClr val="843C0C"/>
                </a:solidFill>
              </a:rPr>
              <a:t>Associated </a:t>
            </a:r>
            <a:r>
              <a:rPr lang="en-US" dirty="0">
                <a:solidFill>
                  <a:srgbClr val="843C0C"/>
                </a:solidFill>
              </a:rPr>
              <a:t>with </a:t>
            </a:r>
            <a:r>
              <a:rPr lang="en-US" dirty="0" smtClean="0">
                <a:solidFill>
                  <a:srgbClr val="843C0C"/>
                </a:solidFill>
              </a:rPr>
              <a:t>Iron Metabolism Are Translationally Regulated </a:t>
            </a:r>
            <a:r>
              <a:rPr lang="en-US" dirty="0">
                <a:solidFill>
                  <a:srgbClr val="843C0C"/>
                </a:solidFill>
              </a:rPr>
              <a:t>in </a:t>
            </a:r>
            <a:r>
              <a:rPr lang="en-US" dirty="0" smtClean="0">
                <a:solidFill>
                  <a:srgbClr val="843C0C"/>
                </a:solidFill>
              </a:rPr>
              <a:t>Animals (1/2)</a:t>
            </a:r>
            <a:endParaRPr lang="en-US" dirty="0">
              <a:solidFill>
                <a:srgbClr val="843C0C"/>
              </a:solidFill>
            </a:endParaRPr>
          </a:p>
        </p:txBody>
      </p:sp>
      <p:sp>
        <p:nvSpPr>
          <p:cNvPr id="10" name="Content Placeholder 9"/>
          <p:cNvSpPr>
            <a:spLocks noGrp="1"/>
          </p:cNvSpPr>
          <p:nvPr>
            <p:ph idx="1"/>
          </p:nvPr>
        </p:nvSpPr>
        <p:spPr>
          <a:xfrm>
            <a:off x="457200" y="1854843"/>
            <a:ext cx="8229600" cy="4525963"/>
          </a:xfrm>
        </p:spPr>
        <p:txBody>
          <a:bodyPr>
            <a:noAutofit/>
          </a:bodyPr>
          <a:lstStyle/>
          <a:p>
            <a:pPr>
              <a:spcAft>
                <a:spcPts val="1200"/>
              </a:spcAft>
            </a:pPr>
            <a:r>
              <a:rPr lang="en-US" sz="2400" dirty="0"/>
              <a:t>Iron is a key component of many important proteins, including hemoglobin and cytochromes</a:t>
            </a:r>
            <a:r>
              <a:rPr lang="en-US" sz="2400" dirty="0" smtClean="0"/>
              <a:t>.</a:t>
            </a:r>
            <a:endParaRPr lang="en-US" sz="2400" dirty="0"/>
          </a:p>
          <a:p>
            <a:pPr>
              <a:spcAft>
                <a:spcPts val="1200"/>
              </a:spcAft>
            </a:pPr>
            <a:r>
              <a:rPr lang="en-US" sz="2400" dirty="0"/>
              <a:t>However, iron is also capable of generating destructive reactive oxygen species, so iron transport and storage must be carefully regulated</a:t>
            </a:r>
            <a:r>
              <a:rPr lang="en-US" sz="2400" dirty="0" smtClean="0"/>
              <a:t>.</a:t>
            </a:r>
            <a:endParaRPr lang="en-US" sz="2400" dirty="0"/>
          </a:p>
          <a:p>
            <a:pPr>
              <a:spcAft>
                <a:spcPts val="1200"/>
              </a:spcAft>
            </a:pPr>
            <a:r>
              <a:rPr lang="en-US" sz="2400" dirty="0"/>
              <a:t>Important proteins in iron metabolism are transferrin, a blood protein that transports iron; transferrin receptor, a membrane protein that binds iron-rich transferrin and facilitates its entry into the cell; and ferritin, an iron-storage protein in the cell.</a:t>
            </a:r>
          </a:p>
        </p:txBody>
      </p:sp>
    </p:spTree>
    <p:extLst>
      <p:ext uri="{BB962C8B-B14F-4D97-AF65-F5344CB8AC3E}">
        <p14:creationId xmlns:p14="http://schemas.microsoft.com/office/powerpoint/2010/main" val="314727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Control </a:t>
            </a:r>
            <a:r>
              <a:rPr lang="en-US" dirty="0">
                <a:solidFill>
                  <a:srgbClr val="843C0C"/>
                </a:solidFill>
              </a:rPr>
              <a:t>of </a:t>
            </a:r>
            <a:r>
              <a:rPr lang="en-US" dirty="0" smtClean="0">
                <a:solidFill>
                  <a:srgbClr val="843C0C"/>
                </a:solidFill>
              </a:rPr>
              <a:t>Gene Expression </a:t>
            </a:r>
            <a:r>
              <a:rPr lang="en-US" dirty="0">
                <a:solidFill>
                  <a:srgbClr val="843C0C"/>
                </a:solidFill>
              </a:rPr>
              <a:t>in </a:t>
            </a:r>
            <a:r>
              <a:rPr lang="en-US" dirty="0" smtClean="0">
                <a:solidFill>
                  <a:srgbClr val="843C0C"/>
                </a:solidFill>
              </a:rPr>
              <a:t>Eukaryotes</a:t>
            </a:r>
            <a:endParaRPr lang="en-US" dirty="0">
              <a:solidFill>
                <a:srgbClr val="843C0C"/>
              </a:solidFill>
            </a:endParaRP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The regulation of gene expression in eukaryotes is more complex than that of prokaryotes for several reasons</a:t>
            </a:r>
            <a:r>
              <a:rPr lang="en-US" sz="2400" dirty="0" smtClean="0"/>
              <a:t>.</a:t>
            </a:r>
            <a:endParaRPr lang="en-US" sz="2400" dirty="0"/>
          </a:p>
          <a:p>
            <a:pPr lvl="1">
              <a:spcAft>
                <a:spcPts val="1200"/>
              </a:spcAft>
              <a:buFont typeface="+mj-lt"/>
              <a:buAutoNum type="arabicPeriod"/>
            </a:pPr>
            <a:r>
              <a:rPr lang="en-US" dirty="0"/>
              <a:t>Eukaryotes have much larger genomes. The genome of </a:t>
            </a:r>
            <a:r>
              <a:rPr lang="en-US" i="1" dirty="0"/>
              <a:t>E. coli </a:t>
            </a:r>
            <a:r>
              <a:rPr lang="en-US" dirty="0"/>
              <a:t>contains 4.6 Mb of DNA, whereas the human genome contains 3000 Mb of DNA</a:t>
            </a:r>
            <a:r>
              <a:rPr lang="en-US" dirty="0" smtClean="0"/>
              <a:t>.</a:t>
            </a:r>
            <a:endParaRPr lang="en-US" dirty="0"/>
          </a:p>
          <a:p>
            <a:pPr lvl="1">
              <a:spcAft>
                <a:spcPts val="1200"/>
              </a:spcAft>
              <a:buFont typeface="+mj-lt"/>
              <a:buAutoNum type="arabicPeriod"/>
            </a:pPr>
            <a:r>
              <a:rPr lang="en-US" dirty="0"/>
              <a:t>Eukaryotic genomes are less accessible than those of prokaryotes. In eukaryotes, DNA is packaged in chromatin, a complex of DNA and various proteins. Moreover, gene expression varies with cell type</a:t>
            </a:r>
            <a:r>
              <a:rPr lang="en-US" dirty="0" smtClean="0"/>
              <a:t>.</a:t>
            </a:r>
            <a:endParaRPr lang="en-US" dirty="0"/>
          </a:p>
          <a:p>
            <a:pPr lvl="1">
              <a:spcAft>
                <a:spcPts val="1200"/>
              </a:spcAft>
              <a:buFont typeface="+mj-lt"/>
              <a:buAutoNum type="arabicPeriod"/>
            </a:pPr>
            <a:r>
              <a:rPr lang="en-US" dirty="0"/>
              <a:t>The organization of eukaryotic genomes is more complex than the relatively simple prokaryotic operons.</a:t>
            </a:r>
          </a:p>
        </p:txBody>
      </p:sp>
    </p:spTree>
    <p:extLst>
      <p:ext uri="{BB962C8B-B14F-4D97-AF65-F5344CB8AC3E}">
        <p14:creationId xmlns:p14="http://schemas.microsoft.com/office/powerpoint/2010/main" val="1139467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Genes Associated with Iron Metabolism Are Translationally Regulated in Animals </a:t>
            </a:r>
            <a:r>
              <a:rPr lang="en-US" dirty="0" smtClean="0">
                <a:solidFill>
                  <a:srgbClr val="843C0C"/>
                </a:solidFill>
              </a:rPr>
              <a:t>(2/2</a:t>
            </a:r>
            <a:r>
              <a:rPr lang="en-US" dirty="0">
                <a:solidFill>
                  <a:srgbClr val="843C0C"/>
                </a:solidFill>
              </a:rPr>
              <a:t>)</a:t>
            </a:r>
            <a:endParaRPr lang="en-US" dirty="0"/>
          </a:p>
        </p:txBody>
      </p:sp>
      <p:sp>
        <p:nvSpPr>
          <p:cNvPr id="10" name="Content Placeholder 9"/>
          <p:cNvSpPr>
            <a:spLocks noGrp="1"/>
          </p:cNvSpPr>
          <p:nvPr>
            <p:ph idx="1"/>
          </p:nvPr>
        </p:nvSpPr>
        <p:spPr>
          <a:xfrm>
            <a:off x="457200" y="1959015"/>
            <a:ext cx="8229600" cy="3365339"/>
          </a:xfrm>
        </p:spPr>
        <p:txBody>
          <a:bodyPr>
            <a:noAutofit/>
          </a:bodyPr>
          <a:lstStyle/>
          <a:p>
            <a:pPr>
              <a:spcAft>
                <a:spcPts val="1200"/>
              </a:spcAft>
            </a:pPr>
            <a:r>
              <a:rPr lang="en-US" sz="2400" dirty="0"/>
              <a:t>Ferritin mRNA contains a stem-loop structure in its 5′ untranslated region called the iron response element (IRE</a:t>
            </a:r>
            <a:r>
              <a:rPr lang="en-US" sz="2400" dirty="0" smtClean="0"/>
              <a:t>).</a:t>
            </a:r>
            <a:endParaRPr lang="en-US" sz="2400" dirty="0"/>
          </a:p>
          <a:p>
            <a:pPr>
              <a:spcAft>
                <a:spcPts val="1200"/>
              </a:spcAft>
            </a:pPr>
            <a:r>
              <a:rPr lang="en-US" sz="2400" dirty="0"/>
              <a:t>In the absence of iron, the protein IRE-binding protein (IRP) binds to the IRE and prevents translation</a:t>
            </a:r>
            <a:r>
              <a:rPr lang="en-US" sz="2400" dirty="0" smtClean="0"/>
              <a:t>.</a:t>
            </a:r>
            <a:endParaRPr lang="en-US" sz="2400" dirty="0"/>
          </a:p>
          <a:p>
            <a:pPr>
              <a:spcAft>
                <a:spcPts val="1200"/>
              </a:spcAft>
            </a:pPr>
            <a:r>
              <a:rPr lang="en-US" sz="2400" dirty="0"/>
              <a:t>When present, iron binds the IRP, causing it to dissociate from the IRE and thereby allowing translation to occur.</a:t>
            </a:r>
          </a:p>
        </p:txBody>
      </p:sp>
    </p:spTree>
    <p:extLst>
      <p:ext uri="{BB962C8B-B14F-4D97-AF65-F5344CB8AC3E}">
        <p14:creationId xmlns:p14="http://schemas.microsoft.com/office/powerpoint/2010/main" val="3845719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t>
            </a:r>
            <a:r>
              <a:rPr lang="en-US" dirty="0" smtClean="0">
                <a:solidFill>
                  <a:srgbClr val="843C0C"/>
                </a:solidFill>
              </a:rPr>
              <a:t>Ferritin</a:t>
            </a:r>
            <a:endParaRPr lang="en-US" dirty="0">
              <a:solidFill>
                <a:srgbClr val="843C0C"/>
              </a:solidFill>
            </a:endParaRPr>
          </a:p>
        </p:txBody>
      </p:sp>
      <p:pic>
        <p:nvPicPr>
          <p:cNvPr id="5" name="Picture Placeholder 4" descr="Illustration A shows a spherical structure consisting of multiple polypeptide coiled strands, Illustration B shows a cutaway view reveals an iron oxide-hydroxide cor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20683" y="1437282"/>
            <a:ext cx="3702635" cy="528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890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Iron-response </a:t>
            </a:r>
            <a:r>
              <a:rPr lang="en-US" dirty="0" smtClean="0">
                <a:solidFill>
                  <a:srgbClr val="843C0C"/>
                </a:solidFill>
              </a:rPr>
              <a:t>Element</a:t>
            </a:r>
            <a:endParaRPr lang="en-US" dirty="0">
              <a:solidFill>
                <a:srgbClr val="843C0C"/>
              </a:solidFill>
            </a:endParaRPr>
          </a:p>
        </p:txBody>
      </p:sp>
      <p:pic>
        <p:nvPicPr>
          <p:cNvPr id="6" name="Picture Placeholder 5" descr="An illustration shows a iron response element.&#10;Iron response element has a 5 prime-3 prime mRNA strand, with a loop, labeled iron response element, at the 5 prime end, followed by a coding region. A magnified image shows its sequence and linkag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1981908"/>
            <a:ext cx="8113105" cy="392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698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Genes </a:t>
            </a:r>
            <a:r>
              <a:rPr lang="en-US" dirty="0" smtClean="0">
                <a:solidFill>
                  <a:srgbClr val="843C0C"/>
                </a:solidFill>
              </a:rPr>
              <a:t>Associated </a:t>
            </a:r>
            <a:r>
              <a:rPr lang="en-US" dirty="0">
                <a:solidFill>
                  <a:srgbClr val="843C0C"/>
                </a:solidFill>
              </a:rPr>
              <a:t>with </a:t>
            </a:r>
            <a:r>
              <a:rPr lang="en-US" dirty="0" smtClean="0">
                <a:solidFill>
                  <a:srgbClr val="843C0C"/>
                </a:solidFill>
              </a:rPr>
              <a:t>Iron Metabolism Are Translationally Regulated </a:t>
            </a:r>
            <a:r>
              <a:rPr lang="en-US" dirty="0">
                <a:solidFill>
                  <a:srgbClr val="843C0C"/>
                </a:solidFill>
              </a:rPr>
              <a:t>in </a:t>
            </a:r>
            <a:r>
              <a:rPr lang="en-US" dirty="0" smtClean="0">
                <a:solidFill>
                  <a:srgbClr val="843C0C"/>
                </a:solidFill>
              </a:rPr>
              <a:t>Animals</a:t>
            </a:r>
            <a:endParaRPr lang="en-US" dirty="0">
              <a:solidFill>
                <a:srgbClr val="843C0C"/>
              </a:solidFill>
            </a:endParaRPr>
          </a:p>
        </p:txBody>
      </p:sp>
      <p:sp>
        <p:nvSpPr>
          <p:cNvPr id="10" name="Content Placeholder 9"/>
          <p:cNvSpPr>
            <a:spLocks noGrp="1"/>
          </p:cNvSpPr>
          <p:nvPr>
            <p:ph idx="1"/>
          </p:nvPr>
        </p:nvSpPr>
        <p:spPr>
          <a:xfrm>
            <a:off x="457200" y="1750671"/>
            <a:ext cx="8229600" cy="4525963"/>
          </a:xfrm>
        </p:spPr>
        <p:txBody>
          <a:bodyPr>
            <a:noAutofit/>
          </a:bodyPr>
          <a:lstStyle/>
          <a:p>
            <a:pPr>
              <a:spcAft>
                <a:spcPts val="1200"/>
              </a:spcAft>
            </a:pPr>
            <a:r>
              <a:rPr lang="en-US" sz="2400" dirty="0"/>
              <a:t>Transferrin-receptor mRNA also has several IREs, located in the 3′  untranslated region</a:t>
            </a:r>
            <a:r>
              <a:rPr lang="en-US" sz="2400" dirty="0" smtClean="0"/>
              <a:t>.</a:t>
            </a:r>
            <a:endParaRPr lang="en-US" sz="2400" dirty="0"/>
          </a:p>
          <a:p>
            <a:pPr>
              <a:spcAft>
                <a:spcPts val="1200"/>
              </a:spcAft>
            </a:pPr>
            <a:r>
              <a:rPr lang="en-US" sz="2400" dirty="0"/>
              <a:t>When little iron is present, IRP binds to the IRE, allowing the mRNA to be translated</a:t>
            </a:r>
            <a:r>
              <a:rPr lang="en-US" sz="2400" dirty="0" smtClean="0"/>
              <a:t>.</a:t>
            </a:r>
            <a:endParaRPr lang="en-US" sz="2400" dirty="0"/>
          </a:p>
          <a:p>
            <a:pPr>
              <a:spcAft>
                <a:spcPts val="1200"/>
              </a:spcAft>
            </a:pPr>
            <a:r>
              <a:rPr lang="en-US" sz="2400" dirty="0"/>
              <a:t>When present, iron binds to the IRP, causing it to dissociate from the transferrin-receptor mRNA. Devoid of the IRP, the receptor mRNA is degraded</a:t>
            </a:r>
            <a:r>
              <a:rPr lang="en-US" sz="2400" dirty="0" smtClean="0"/>
              <a:t>.</a:t>
            </a:r>
            <a:endParaRPr lang="en-US" sz="2400" dirty="0"/>
          </a:p>
          <a:p>
            <a:pPr>
              <a:spcAft>
                <a:spcPts val="1200"/>
              </a:spcAft>
            </a:pPr>
            <a:r>
              <a:rPr lang="en-US" sz="2400" dirty="0"/>
              <a:t>IRP is an active </a:t>
            </a:r>
            <a:r>
              <a:rPr lang="en-US" sz="2400" dirty="0" err="1"/>
              <a:t>aconitase</a:t>
            </a:r>
            <a:r>
              <a:rPr lang="en-US" sz="2400" dirty="0"/>
              <a:t> that requires iron and undergoes a conformational change when not bound to iron; therefore, it can serve as an iron sensor.</a:t>
            </a:r>
          </a:p>
        </p:txBody>
      </p:sp>
    </p:spTree>
    <p:extLst>
      <p:ext uri="{BB962C8B-B14F-4D97-AF65-F5344CB8AC3E}">
        <p14:creationId xmlns:p14="http://schemas.microsoft.com/office/powerpoint/2010/main" val="3784766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Transferrin-receptor mRNA</a:t>
            </a:r>
          </a:p>
        </p:txBody>
      </p:sp>
      <p:pic>
        <p:nvPicPr>
          <p:cNvPr id="5" name="Picture Placeholder 4" descr="An illustration shows a 5 prime-3 prime m R N A strand with coding region at the 5 prime end and alternating loops at the 3 prime end, labeled iron-response elemen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2761051"/>
            <a:ext cx="8113105" cy="239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028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IRP </a:t>
            </a:r>
            <a:r>
              <a:rPr lang="en-US" dirty="0" smtClean="0">
                <a:solidFill>
                  <a:srgbClr val="843C0C"/>
                </a:solidFill>
              </a:rPr>
              <a:t>Is </a:t>
            </a:r>
            <a:r>
              <a:rPr lang="en-US" dirty="0">
                <a:solidFill>
                  <a:srgbClr val="843C0C"/>
                </a:solidFill>
              </a:rPr>
              <a:t>an </a:t>
            </a:r>
            <a:r>
              <a:rPr lang="en-US" dirty="0" err="1" smtClean="0">
                <a:solidFill>
                  <a:srgbClr val="843C0C"/>
                </a:solidFill>
              </a:rPr>
              <a:t>Aconitase</a:t>
            </a:r>
            <a:endParaRPr lang="en-US" dirty="0">
              <a:solidFill>
                <a:srgbClr val="843C0C"/>
              </a:solidFill>
            </a:endParaRPr>
          </a:p>
        </p:txBody>
      </p:sp>
      <p:pic>
        <p:nvPicPr>
          <p:cNvPr id="6" name="Picture Placeholder 5" descr="Two illustrations, A and B, show 4 Fe-4 S cluster and the events that occur during high- and low-iron conditions.&#10;Illustration A shows coiled strands of aconitase with 4Fe-4S cluster at its center. Illustration B shows during high iron conditions, the cluster is attached to aconitase, and during low iron conditions, RNA is attached in its plac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1792153"/>
            <a:ext cx="8113105" cy="436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94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409008" cy="1143000"/>
          </a:xfrm>
        </p:spPr>
        <p:txBody>
          <a:bodyPr>
            <a:noAutofit/>
          </a:bodyPr>
          <a:lstStyle/>
          <a:p>
            <a:r>
              <a:rPr lang="en-US" dirty="0">
                <a:solidFill>
                  <a:srgbClr val="843C0C"/>
                </a:solidFill>
              </a:rPr>
              <a:t>Small RNAs </a:t>
            </a:r>
            <a:r>
              <a:rPr lang="en-US" dirty="0" smtClean="0">
                <a:solidFill>
                  <a:srgbClr val="843C0C"/>
                </a:solidFill>
              </a:rPr>
              <a:t>Regulate </a:t>
            </a:r>
            <a:r>
              <a:rPr lang="en-US" dirty="0">
                <a:solidFill>
                  <a:srgbClr val="843C0C"/>
                </a:solidFill>
              </a:rPr>
              <a:t>the </a:t>
            </a:r>
            <a:r>
              <a:rPr lang="en-US" dirty="0" smtClean="0">
                <a:solidFill>
                  <a:srgbClr val="843C0C"/>
                </a:solidFill>
              </a:rPr>
              <a:t>Expression </a:t>
            </a:r>
            <a:r>
              <a:rPr lang="en-US" dirty="0">
                <a:solidFill>
                  <a:srgbClr val="843C0C"/>
                </a:solidFill>
              </a:rPr>
              <a:t>of </a:t>
            </a:r>
            <a:r>
              <a:rPr lang="en-US" dirty="0" smtClean="0">
                <a:solidFill>
                  <a:srgbClr val="843C0C"/>
                </a:solidFill>
              </a:rPr>
              <a:t>Many Eukaryotic Genes</a:t>
            </a:r>
            <a:endParaRPr lang="en-US" dirty="0">
              <a:solidFill>
                <a:srgbClr val="843C0C"/>
              </a:solidFill>
            </a:endParaRPr>
          </a:p>
        </p:txBody>
      </p:sp>
      <p:sp>
        <p:nvSpPr>
          <p:cNvPr id="10" name="Content Placeholder 9"/>
          <p:cNvSpPr>
            <a:spLocks noGrp="1"/>
          </p:cNvSpPr>
          <p:nvPr>
            <p:ph idx="1"/>
          </p:nvPr>
        </p:nvSpPr>
        <p:spPr>
          <a:xfrm>
            <a:off x="457200" y="1750671"/>
            <a:ext cx="8409008" cy="4525963"/>
          </a:xfrm>
        </p:spPr>
        <p:txBody>
          <a:bodyPr>
            <a:noAutofit/>
          </a:bodyPr>
          <a:lstStyle/>
          <a:p>
            <a:pPr>
              <a:spcAft>
                <a:spcPts val="1200"/>
              </a:spcAft>
            </a:pPr>
            <a:r>
              <a:rPr lang="en-US" sz="2400" dirty="0"/>
              <a:t>Small RNAs, called microRNAs (</a:t>
            </a:r>
            <a:r>
              <a:rPr lang="en-US" sz="2400" dirty="0" err="1"/>
              <a:t>miRNAs</a:t>
            </a:r>
            <a:r>
              <a:rPr lang="en-US" sz="2400" dirty="0"/>
              <a:t>), are generated from large precursor RNAs encoded in the genome</a:t>
            </a:r>
            <a:r>
              <a:rPr lang="en-US" sz="2400" dirty="0" smtClean="0"/>
              <a:t>.</a:t>
            </a:r>
            <a:endParaRPr lang="en-US" sz="2400" dirty="0"/>
          </a:p>
          <a:p>
            <a:pPr>
              <a:spcAft>
                <a:spcPts val="1200"/>
              </a:spcAft>
            </a:pPr>
            <a:r>
              <a:rPr lang="en-US" sz="2400" dirty="0"/>
              <a:t>These </a:t>
            </a:r>
            <a:r>
              <a:rPr lang="en-US" sz="2400" dirty="0" err="1"/>
              <a:t>miRNAs</a:t>
            </a:r>
            <a:r>
              <a:rPr lang="en-US" sz="2400" dirty="0"/>
              <a:t> associate with proteins of the </a:t>
            </a:r>
            <a:r>
              <a:rPr lang="en-US" sz="2400" dirty="0" err="1"/>
              <a:t>Argonaute</a:t>
            </a:r>
            <a:r>
              <a:rPr lang="en-US" sz="2400" dirty="0"/>
              <a:t> family to form a complex</a:t>
            </a:r>
            <a:r>
              <a:rPr lang="en-US" sz="2400" dirty="0" smtClean="0"/>
              <a:t>.</a:t>
            </a:r>
            <a:endParaRPr lang="en-US" sz="2400" dirty="0"/>
          </a:p>
          <a:p>
            <a:pPr>
              <a:spcAft>
                <a:spcPts val="1200"/>
              </a:spcAft>
            </a:pPr>
            <a:r>
              <a:rPr lang="en-US" sz="2400" dirty="0"/>
              <a:t>The </a:t>
            </a:r>
            <a:r>
              <a:rPr lang="en-US" sz="2400" dirty="0" err="1"/>
              <a:t>miRNA</a:t>
            </a:r>
            <a:r>
              <a:rPr lang="en-US" sz="2400" dirty="0"/>
              <a:t> component of the complex binds to mRNA by Watson–Crick base-pair formation, and the mRNA is subsequently degraded</a:t>
            </a:r>
            <a:r>
              <a:rPr lang="en-US" sz="2400" dirty="0" smtClean="0"/>
              <a:t>.</a:t>
            </a:r>
            <a:endParaRPr lang="en-US" sz="2400" dirty="0"/>
          </a:p>
          <a:p>
            <a:pPr>
              <a:spcAft>
                <a:spcPts val="1200"/>
              </a:spcAft>
            </a:pPr>
            <a:r>
              <a:rPr lang="en-US" sz="2400" dirty="0"/>
              <a:t>~Sixty percent of human genes are regulated by </a:t>
            </a:r>
            <a:r>
              <a:rPr lang="en-US" sz="2400" dirty="0" err="1"/>
              <a:t>miRNAs</a:t>
            </a:r>
            <a:r>
              <a:rPr lang="en-US" sz="2400" dirty="0" smtClean="0"/>
              <a:t>.</a:t>
            </a:r>
            <a:endParaRPr lang="en-US" sz="2400" dirty="0"/>
          </a:p>
          <a:p>
            <a:pPr>
              <a:spcAft>
                <a:spcPts val="1200"/>
              </a:spcAft>
            </a:pPr>
            <a:r>
              <a:rPr lang="en-US" sz="2400" dirty="0"/>
              <a:t>Most target sites are in the 3′ untranslated regions of mRNAs.</a:t>
            </a:r>
          </a:p>
        </p:txBody>
      </p:sp>
    </p:spTree>
    <p:extLst>
      <p:ext uri="{BB962C8B-B14F-4D97-AF65-F5344CB8AC3E}">
        <p14:creationId xmlns:p14="http://schemas.microsoft.com/office/powerpoint/2010/main" val="500947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MicroRNA–</a:t>
            </a:r>
            <a:r>
              <a:rPr lang="en-US" dirty="0" err="1">
                <a:solidFill>
                  <a:srgbClr val="843C0C"/>
                </a:solidFill>
              </a:rPr>
              <a:t>Argonaute</a:t>
            </a:r>
            <a:r>
              <a:rPr lang="en-US" dirty="0">
                <a:solidFill>
                  <a:srgbClr val="843C0C"/>
                </a:solidFill>
              </a:rPr>
              <a:t> </a:t>
            </a:r>
            <a:r>
              <a:rPr lang="en-US" dirty="0" smtClean="0">
                <a:solidFill>
                  <a:srgbClr val="843C0C"/>
                </a:solidFill>
              </a:rPr>
              <a:t>Complex</a:t>
            </a:r>
            <a:endParaRPr lang="en-US" dirty="0">
              <a:solidFill>
                <a:srgbClr val="843C0C"/>
              </a:solidFill>
            </a:endParaRPr>
          </a:p>
        </p:txBody>
      </p:sp>
      <p:pic>
        <p:nvPicPr>
          <p:cNvPr id="5" name="Picture Placeholder 4" descr="An illustration shows a cluster of coiled strands of Argonaute protein terminating with thin strands. R N A substrate and M lowercase I R N A are attached to its center.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796811"/>
            <a:ext cx="5421029" cy="456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89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MicroRNA </a:t>
            </a:r>
            <a:r>
              <a:rPr lang="en-US" dirty="0" smtClean="0">
                <a:solidFill>
                  <a:srgbClr val="843C0C"/>
                </a:solidFill>
              </a:rPr>
              <a:t>Action</a:t>
            </a:r>
            <a:endParaRPr lang="en-US" dirty="0">
              <a:solidFill>
                <a:srgbClr val="843C0C"/>
              </a:solidFill>
            </a:endParaRPr>
          </a:p>
        </p:txBody>
      </p:sp>
      <p:sp>
        <p:nvSpPr>
          <p:cNvPr id="3" name="Content Placeholder 2"/>
          <p:cNvSpPr>
            <a:spLocks noGrp="1"/>
          </p:cNvSpPr>
          <p:nvPr>
            <p:ph idx="1"/>
          </p:nvPr>
        </p:nvSpPr>
        <p:spPr/>
        <p:txBody>
          <a:bodyPr/>
          <a:lstStyle/>
          <a:p>
            <a:r>
              <a:rPr lang="en-US" dirty="0"/>
              <a:t>MicroRNAs bind to members of the </a:t>
            </a:r>
            <a:r>
              <a:rPr lang="en-US" dirty="0" err="1"/>
              <a:t>Argonaute</a:t>
            </a:r>
            <a:r>
              <a:rPr lang="en-US" dirty="0"/>
              <a:t> family where they target specific mRNA molecules for cleavage</a:t>
            </a:r>
            <a:r>
              <a:rPr lang="en-US" dirty="0" smtClean="0"/>
              <a:t>.</a:t>
            </a:r>
            <a:endParaRPr lang="en-US" dirty="0"/>
          </a:p>
        </p:txBody>
      </p:sp>
      <p:pic>
        <p:nvPicPr>
          <p:cNvPr id="9" name="Picture Placeholder 8" descr="An illustration shows when Argonaute protein encapsulates M lowercase I R N A and m R N A, cleaved segments of m R N A are form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26653" y="4165794"/>
            <a:ext cx="8490694" cy="107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19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A </a:t>
            </a:r>
            <a:r>
              <a:rPr lang="en-US" dirty="0" smtClean="0">
                <a:solidFill>
                  <a:srgbClr val="843C0C"/>
                </a:solidFill>
              </a:rPr>
              <a:t>Mechanism </a:t>
            </a:r>
            <a:r>
              <a:rPr lang="en-US" dirty="0">
                <a:solidFill>
                  <a:srgbClr val="843C0C"/>
                </a:solidFill>
              </a:rPr>
              <a:t>for </a:t>
            </a:r>
            <a:r>
              <a:rPr lang="en-US" dirty="0" smtClean="0">
                <a:solidFill>
                  <a:srgbClr val="843C0C"/>
                </a:solidFill>
              </a:rPr>
              <a:t>Consolidating Epigenetic Modifications</a:t>
            </a:r>
            <a:endParaRPr lang="en-US" dirty="0">
              <a:solidFill>
                <a:srgbClr val="843C0C"/>
              </a:solidFill>
            </a:endParaRPr>
          </a:p>
        </p:txBody>
      </p:sp>
      <p:sp>
        <p:nvSpPr>
          <p:cNvPr id="10" name="Content Placeholder 9"/>
          <p:cNvSpPr>
            <a:spLocks noGrp="1"/>
          </p:cNvSpPr>
          <p:nvPr>
            <p:ph idx="1"/>
          </p:nvPr>
        </p:nvSpPr>
        <p:spPr>
          <a:xfrm>
            <a:off x="286473" y="1417638"/>
            <a:ext cx="8571053" cy="5272529"/>
          </a:xfrm>
        </p:spPr>
        <p:txBody>
          <a:bodyPr>
            <a:noAutofit/>
          </a:bodyPr>
          <a:lstStyle/>
          <a:p>
            <a:pPr>
              <a:spcAft>
                <a:spcPts val="1200"/>
              </a:spcAft>
            </a:pPr>
            <a:r>
              <a:rPr lang="en-US" sz="2200" dirty="0"/>
              <a:t>Some histone modifications tend to spread, meaning that modification of one </a:t>
            </a:r>
            <a:r>
              <a:rPr lang="en-US" sz="2200" dirty="0" err="1"/>
              <a:t>octamer</a:t>
            </a:r>
            <a:r>
              <a:rPr lang="en-US" sz="2200" dirty="0"/>
              <a:t> increases the likelihood that nearby </a:t>
            </a:r>
            <a:r>
              <a:rPr lang="en-US" sz="2200" dirty="0" err="1"/>
              <a:t>octamers</a:t>
            </a:r>
            <a:r>
              <a:rPr lang="en-US" sz="2200" dirty="0"/>
              <a:t> will be modified in the same way. This creates regions harboring the same signal</a:t>
            </a:r>
            <a:r>
              <a:rPr lang="en-US" sz="2200" dirty="0" smtClean="0"/>
              <a:t>.</a:t>
            </a:r>
            <a:endParaRPr lang="en-US" sz="2200" dirty="0"/>
          </a:p>
          <a:p>
            <a:pPr>
              <a:spcAft>
                <a:spcPts val="1200"/>
              </a:spcAft>
            </a:pPr>
            <a:r>
              <a:rPr lang="en-US" sz="2200" dirty="0"/>
              <a:t>This could be achieved if a protein or complex </a:t>
            </a:r>
            <a:r>
              <a:rPr lang="en-US" sz="2200" i="1" dirty="0"/>
              <a:t>both</a:t>
            </a:r>
            <a:r>
              <a:rPr lang="en-US" sz="2200" dirty="0"/>
              <a:t> had the ability to bind to an already modified site </a:t>
            </a:r>
            <a:r>
              <a:rPr lang="en-US" sz="2200" i="1" dirty="0"/>
              <a:t>and</a:t>
            </a:r>
            <a:r>
              <a:rPr lang="en-US" sz="2200" dirty="0"/>
              <a:t>—a suitable distance away—the ability to bind to an unmodified site and introduce the modification</a:t>
            </a:r>
            <a:r>
              <a:rPr lang="en-US" sz="2200" dirty="0" smtClean="0"/>
              <a:t>.</a:t>
            </a:r>
            <a:endParaRPr lang="en-US" sz="2200" dirty="0"/>
          </a:p>
          <a:p>
            <a:pPr>
              <a:spcAft>
                <a:spcPts val="1200"/>
              </a:spcAft>
            </a:pPr>
            <a:r>
              <a:rPr lang="en-US" sz="2200" dirty="0"/>
              <a:t>Experimental evidence for this has been reported: the human </a:t>
            </a:r>
            <a:r>
              <a:rPr lang="en-US" sz="2200" dirty="0" err="1"/>
              <a:t>polycomb</a:t>
            </a:r>
            <a:r>
              <a:rPr lang="en-US" sz="2200" dirty="0"/>
              <a:t> repressive complex-2 (PRC-2) has been observed bound concurrently to two nucleosomes: one with </a:t>
            </a:r>
            <a:r>
              <a:rPr lang="en-US" sz="2200" dirty="0" err="1"/>
              <a:t>trimethylated</a:t>
            </a:r>
            <a:r>
              <a:rPr lang="en-US" sz="2200" dirty="0"/>
              <a:t> </a:t>
            </a:r>
            <a:r>
              <a:rPr lang="en-US" sz="2200" dirty="0" err="1"/>
              <a:t>lysines</a:t>
            </a:r>
            <a:r>
              <a:rPr lang="en-US" sz="2200" dirty="0"/>
              <a:t> in residue 27 on histone H3, and the other with one of its histone H3 lysine 27 residues bound within the active site of an enzyme domain known to function as a lysine </a:t>
            </a:r>
            <a:r>
              <a:rPr lang="en-US" sz="2200" dirty="0" err="1"/>
              <a:t>methyltransferase</a:t>
            </a:r>
            <a:r>
              <a:rPr lang="en-US" sz="2200" dirty="0" smtClean="0"/>
              <a:t>.</a:t>
            </a:r>
            <a:endParaRPr lang="en-US" sz="2200" dirty="0"/>
          </a:p>
        </p:txBody>
      </p:sp>
    </p:spTree>
    <p:extLst>
      <p:ext uri="{BB962C8B-B14F-4D97-AF65-F5344CB8AC3E}">
        <p14:creationId xmlns:p14="http://schemas.microsoft.com/office/powerpoint/2010/main" val="391449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Yeast </a:t>
            </a:r>
            <a:r>
              <a:rPr lang="en-US" dirty="0" smtClean="0">
                <a:solidFill>
                  <a:srgbClr val="843C0C"/>
                </a:solidFill>
              </a:rPr>
              <a:t>Chromosomes</a:t>
            </a:r>
            <a:endParaRPr lang="en-US" dirty="0">
              <a:solidFill>
                <a:srgbClr val="843C0C"/>
              </a:solidFill>
            </a:endParaRPr>
          </a:p>
        </p:txBody>
      </p:sp>
      <p:pic>
        <p:nvPicPr>
          <p:cNvPr id="5" name="Picture Placeholder 4" descr="An image shows the result of pulsed-field electrophoresis for the separation of 16 yeast molecules.&#10;The result shows tracks along the direction of electrophoresis, the size decreases to 2.6 Mb, 2.2 Mb, 1.0 Mb, and 0.2 Mb. The intensity and distance between the tracks also chan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88984" y="1503472"/>
            <a:ext cx="3366032" cy="515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51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Chromatin </a:t>
            </a:r>
            <a:r>
              <a:rPr lang="en-US" dirty="0" smtClean="0">
                <a:solidFill>
                  <a:srgbClr val="843C0C"/>
                </a:solidFill>
              </a:rPr>
              <a:t>Structure</a:t>
            </a:r>
            <a:endParaRPr lang="en-US" dirty="0">
              <a:solidFill>
                <a:srgbClr val="843C0C"/>
              </a:solidFill>
            </a:endParaRPr>
          </a:p>
        </p:txBody>
      </p:sp>
      <p:pic>
        <p:nvPicPr>
          <p:cNvPr id="6" name="Picture Placeholder 5" descr="An image shows the chain-like structure of chromat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487896"/>
            <a:ext cx="7215390" cy="518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4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3314"/>
            <a:ext cx="8686800" cy="1143000"/>
          </a:xfrm>
        </p:spPr>
        <p:txBody>
          <a:bodyPr>
            <a:noAutofit/>
          </a:bodyPr>
          <a:lstStyle/>
          <a:p>
            <a:r>
              <a:rPr lang="en-US" sz="3200" dirty="0">
                <a:solidFill>
                  <a:srgbClr val="843C0C"/>
                </a:solidFill>
              </a:rPr>
              <a:t>Highly </a:t>
            </a:r>
            <a:r>
              <a:rPr lang="en-US" sz="3200" dirty="0" smtClean="0">
                <a:solidFill>
                  <a:srgbClr val="843C0C"/>
                </a:solidFill>
              </a:rPr>
              <a:t>Expressed Protein-encoding Genes </a:t>
            </a:r>
            <a:r>
              <a:rPr lang="en-US" sz="3200" dirty="0">
                <a:solidFill>
                  <a:srgbClr val="843C0C"/>
                </a:solidFill>
              </a:rPr>
              <a:t>of the </a:t>
            </a:r>
            <a:r>
              <a:rPr lang="en-US" sz="3200" dirty="0" smtClean="0">
                <a:solidFill>
                  <a:srgbClr val="843C0C"/>
                </a:solidFill>
              </a:rPr>
              <a:t>Pancreas</a:t>
            </a:r>
            <a:r>
              <a:rPr lang="en-US" sz="3200" dirty="0">
                <a:solidFill>
                  <a:srgbClr val="843C0C"/>
                </a:solidFill>
              </a:rPr>
              <a:t>, </a:t>
            </a:r>
            <a:r>
              <a:rPr lang="en-US" sz="3200" dirty="0" smtClean="0">
                <a:solidFill>
                  <a:srgbClr val="843C0C"/>
                </a:solidFill>
              </a:rPr>
              <a:t>Liver</a:t>
            </a:r>
            <a:r>
              <a:rPr lang="en-US" sz="3200" dirty="0">
                <a:solidFill>
                  <a:srgbClr val="843C0C"/>
                </a:solidFill>
              </a:rPr>
              <a:t>, and </a:t>
            </a:r>
            <a:r>
              <a:rPr lang="en-US" sz="3200" dirty="0" smtClean="0">
                <a:solidFill>
                  <a:srgbClr val="843C0C"/>
                </a:solidFill>
              </a:rPr>
              <a:t>Embryonic Stem Cells </a:t>
            </a:r>
            <a:r>
              <a:rPr lang="en-US" sz="3200" dirty="0">
                <a:solidFill>
                  <a:srgbClr val="843C0C"/>
                </a:solidFill>
              </a:rPr>
              <a:t>(as </a:t>
            </a:r>
            <a:r>
              <a:rPr lang="en-US" sz="3200" dirty="0" smtClean="0">
                <a:solidFill>
                  <a:srgbClr val="843C0C"/>
                </a:solidFill>
              </a:rPr>
              <a:t>Percentage </a:t>
            </a:r>
            <a:r>
              <a:rPr lang="en-US" sz="3200" dirty="0">
                <a:solidFill>
                  <a:srgbClr val="843C0C"/>
                </a:solidFill>
              </a:rPr>
              <a:t>of </a:t>
            </a:r>
            <a:r>
              <a:rPr lang="en-US" sz="3200" dirty="0" smtClean="0">
                <a:solidFill>
                  <a:srgbClr val="843C0C"/>
                </a:solidFill>
              </a:rPr>
              <a:t>Total </a:t>
            </a:r>
            <a:r>
              <a:rPr lang="en-US" sz="3200" dirty="0">
                <a:solidFill>
                  <a:srgbClr val="843C0C"/>
                </a:solidFill>
              </a:rPr>
              <a:t>mRNA </a:t>
            </a:r>
            <a:r>
              <a:rPr lang="en-US" sz="3200" dirty="0" smtClean="0">
                <a:solidFill>
                  <a:srgbClr val="843C0C"/>
                </a:solidFill>
              </a:rPr>
              <a:t>Pool</a:t>
            </a:r>
            <a:r>
              <a:rPr lang="en-US" sz="3200" dirty="0">
                <a:solidFill>
                  <a:srgbClr val="843C0C"/>
                </a:solidFill>
              </a:rPr>
              <a:t>)</a:t>
            </a:r>
          </a:p>
        </p:txBody>
      </p:sp>
      <p:pic>
        <p:nvPicPr>
          <p:cNvPr id="6" name="Picture 2" descr="A table describes highly expressed protein encoding genes of the pancreas, liver, and embryonic stem cells (as percentage of total lowercase M uppercase R N A pool). The table has seven columns and 10 rows. The column headers are as follows: rank, proteins expressed in pancreas, percentage (of total lowercase M uppercase R N A pool), proteins expressed in liver; percentage (of total lowercase M uppercase R N A pool); proteins expressed in stem cells, percentage (of total lowercase M uppercase R N A pool).&#10;The data are as follows:&#10;Row 1: Rank 1; Procarboxypeptidase uppercase A 1 in pancreas: 7 point 6 percent; albumin in liver: 3 point 5 percent; glyceraldehyde dash 3 dash phosphate dehydrogenase in stem cells: 0 point 6 percent. &#10;Row 2: Rank 2; Pancreatic trypsinogen 2 in pancreas: 5 point 5 percent; apolipoprotein A-one in liver: 2 point 8 percent; translation elongation factor 1 alpha 1 in stem cells: 0 point 6 percent.&#10;Row 3: Rank 3; chymotrypsinogen in pancreas: 4 point 4 percent; apolipoprotein C-one in liver: 2 point 5 percent; tubulin alpha in stem cells: 0 point 5 percent. &#10;Row 4: Rank 4; Pancreatic trypsin 1 in pancreas: 3 point 7 percent; apolipoprotein C-three in liver: 2 point 1 percent; translationally controlled tumor protein in stem cells: 0 point 5 percent. &#10;Row 5: Rank 5; Elastase 3 B in pancreas: 2 point 4 percent; uppercase A T P lowercase A S E 6 forward slash 8 in liver: 1 point 5 percent; cyclophilin A in stem cells: 0 point 4 percent. &#10;Row 6: Rank 6; Protease E in pancreas: 1 point 9 percent; cytochrome oxidase 3 in liver: 1 point 1 percent; cofilin in stem cells: 0 point 4 percent. &#10;Row 7: Rank 7; Pancreatic lipase in pancreas: 1 point 9 percent; cytochrome oxidase 2 in liver: 1 point 1 percent; nucleophosmin in stem cells: 0 point 3 percent. &#10;Row 8: Rank 8; Procarboxypeptidase uppercase B in pancreas: 1 point 7 percent; alpha subscript 1 dash antitrypsin in liver: 2 point 8 percent; connexin 43: 0 point 3 percent. &#10;Row 9: Rank 9; Pancreatic amylase in pancreas: 1 point 7 percent; cytochrome oxidase 1 in liver: 0 point 9 percent; phosphoglycerate mutase in stem cells: 0 point 2 percent. &#10;Row 10: Rank 10; bile salt stimulated lipase in pancreas; 1 point 4 percent; apolipoprotein E in liver; 0 point 9 percent; translation elongation factor 1 beta 2; 0 point 2 perc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53200" y="1762103"/>
            <a:ext cx="5037600" cy="499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85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33.1 </a:t>
            </a:r>
            <a:r>
              <a:rPr lang="en-US" dirty="0">
                <a:solidFill>
                  <a:srgbClr val="843C0C"/>
                </a:solidFill>
              </a:rPr>
              <a:t>Eukaryotic DNA Is Organized into Chromatin</a:t>
            </a:r>
          </a:p>
        </p:txBody>
      </p:sp>
      <p:sp>
        <p:nvSpPr>
          <p:cNvPr id="3" name="Content Placeholder 2"/>
          <p:cNvSpPr>
            <a:spLocks noGrp="1"/>
          </p:cNvSpPr>
          <p:nvPr>
            <p:ph idx="1"/>
          </p:nvPr>
        </p:nvSpPr>
        <p:spPr>
          <a:xfrm>
            <a:off x="457200" y="1762246"/>
            <a:ext cx="8229600" cy="1663861"/>
          </a:xfrm>
        </p:spPr>
        <p:txBody>
          <a:bodyPr>
            <a:noAutofit/>
          </a:bodyPr>
          <a:lstStyle/>
          <a:p>
            <a:pPr>
              <a:spcBef>
                <a:spcPts val="600"/>
              </a:spcBef>
              <a:spcAft>
                <a:spcPts val="1200"/>
              </a:spcAft>
            </a:pPr>
            <a:r>
              <a:rPr lang="en-US" sz="2400" dirty="0"/>
              <a:t>Eukaryotic DNA is associated with small, positively charged proteins called histones to form chromatin</a:t>
            </a:r>
            <a:r>
              <a:rPr lang="en-US" sz="2400" dirty="0" smtClean="0"/>
              <a:t>.</a:t>
            </a:r>
            <a:endParaRPr lang="en-US" sz="2400" dirty="0"/>
          </a:p>
          <a:p>
            <a:pPr>
              <a:spcBef>
                <a:spcPts val="600"/>
              </a:spcBef>
              <a:spcAft>
                <a:spcPts val="1200"/>
              </a:spcAft>
            </a:pPr>
            <a:r>
              <a:rPr lang="en-US" sz="2400" dirty="0"/>
              <a:t>Chromatin compacts and organizes the DNA.</a:t>
            </a:r>
          </a:p>
        </p:txBody>
      </p:sp>
    </p:spTree>
    <p:extLst>
      <p:ext uri="{BB962C8B-B14F-4D97-AF65-F5344CB8AC3E}">
        <p14:creationId xmlns:p14="http://schemas.microsoft.com/office/powerpoint/2010/main" val="2337753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6329</TotalTime>
  <Words>4100</Words>
  <Application>Microsoft Office PowerPoint</Application>
  <PresentationFormat>On-screen Show (4:3)</PresentationFormat>
  <Paragraphs>238</Paragraphs>
  <Slides>59</Slides>
  <Notes>45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ＭＳ Ｐゴシック</vt:lpstr>
      <vt:lpstr>Arial</vt:lpstr>
      <vt:lpstr>Calibri</vt:lpstr>
      <vt:lpstr>Calibri Light</vt:lpstr>
      <vt:lpstr>Georgia</vt:lpstr>
      <vt:lpstr>Office Theme</vt:lpstr>
      <vt:lpstr>1_Office Theme</vt:lpstr>
      <vt:lpstr>PowerPoint Presentation</vt:lpstr>
      <vt:lpstr>CHAPTER 33 The Control of Gene Expression in Eukaryotes</vt:lpstr>
      <vt:lpstr>Ch.33 Learning Objectives</vt:lpstr>
      <vt:lpstr>Ch.33 Outline</vt:lpstr>
      <vt:lpstr>The Control of Gene Expression in Eukaryotes</vt:lpstr>
      <vt:lpstr>Yeast Chromosomes</vt:lpstr>
      <vt:lpstr>Chromatin Structure</vt:lpstr>
      <vt:lpstr>Highly Expressed Protein-encoding Genes of the Pancreas, Liver, and Embryonic Stem Cells (as Percentage of Total mRNA Pool)</vt:lpstr>
      <vt:lpstr>Section 33.1 Eukaryotic DNA Is Organized into Chromatin</vt:lpstr>
      <vt:lpstr>Nucleosomes Are Complexes of DNA and Histones</vt:lpstr>
      <vt:lpstr>DNA Wraps around Histone Octamers to Form Nucleosomes</vt:lpstr>
      <vt:lpstr>Nucleosome Core Particle</vt:lpstr>
      <vt:lpstr>Homologous Histones</vt:lpstr>
      <vt:lpstr>Higher-order Chromatin Structure</vt:lpstr>
      <vt:lpstr>Section 33.2 Transcription Factors Bind DNA and Regulate Transcription Initiation</vt:lpstr>
      <vt:lpstr>A Range of DNA-binding Structures Are Employed by Eukaryotic DNA-binding Proteins</vt:lpstr>
      <vt:lpstr>Homeodomain Structure</vt:lpstr>
      <vt:lpstr>Basic-leucine Zipper</vt:lpstr>
      <vt:lpstr>Zinc-finger Domains</vt:lpstr>
      <vt:lpstr>Activation Domains Interact with Other Proteins</vt:lpstr>
      <vt:lpstr>Mediator</vt:lpstr>
      <vt:lpstr>Multiple Transcription Factors Interact with Eukaryotic Regulatory Regions</vt:lpstr>
      <vt:lpstr>Enhancers Can Stimulate Transcription in Specific Cell Types</vt:lpstr>
      <vt:lpstr>A Probe for Enhancer Function</vt:lpstr>
      <vt:lpstr>An Experimental Demonstration of Enhancer Function</vt:lpstr>
      <vt:lpstr>Induced Pluripotent Stem Cells Can Be Generated by Introducing Four Transcription Factors into Differentiated Cells</vt:lpstr>
      <vt:lpstr>Induced Pluripotent Stem Cells</vt:lpstr>
      <vt:lpstr>Section 33.3 The Control of Gene Expression Can Require Chromatin Remodeling</vt:lpstr>
      <vt:lpstr>GAL4 Binding Sites</vt:lpstr>
      <vt:lpstr>Chromatin Immunoprecipitation</vt:lpstr>
      <vt:lpstr>The Methylation of DNA Can Alter Patterns of Gene Expression</vt:lpstr>
      <vt:lpstr>Steroids and Related Hydrophobic Molecules Pass through Membranes and Bind to DNA-binding Receptors</vt:lpstr>
      <vt:lpstr>Examples of Nuclear Hormone Receptor Ligands (1/2)</vt:lpstr>
      <vt:lpstr>Structure of Two Nuclear Hormone-receptor Domains</vt:lpstr>
      <vt:lpstr>Nuclear Hormone Receptors Regulate Transcription by Recruiting Coactivators to the Transcription Complex</vt:lpstr>
      <vt:lpstr>Ligand Binding to Nuclear Hormone Receptor</vt:lpstr>
      <vt:lpstr>Coactivator Recruitment</vt:lpstr>
      <vt:lpstr>Steroid-hormone Receptors Are Targets for Drugs</vt:lpstr>
      <vt:lpstr>Examples of Nuclear Hormone Receptor Ligands (2/2)</vt:lpstr>
      <vt:lpstr>Estrogen Receptor–tamoxifen Complex</vt:lpstr>
      <vt:lpstr>Chromatin Structure Is Modulated through Covalent Modifications of Histone Tails (1/2)</vt:lpstr>
      <vt:lpstr>Chromatin Structure Is Modulated through Covalent Modifications of Histone Tails (2/2)</vt:lpstr>
      <vt:lpstr>Structure of Histone Acetyltransferase</vt:lpstr>
      <vt:lpstr>Structure of a Bromodomain</vt:lpstr>
      <vt:lpstr>Chromatin Remodeling</vt:lpstr>
      <vt:lpstr>Transcriptional Repression Can Be Achieved through Histone Deacetylation and Other Modifications</vt:lpstr>
      <vt:lpstr>Selected Histone Modifications</vt:lpstr>
      <vt:lpstr>Section 33.4 Eukaryotic Gene Expression Can Be Controlled at Posttranscriptional Levels</vt:lpstr>
      <vt:lpstr>Genes Associated with Iron Metabolism Are Translationally Regulated in Animals (1/2)</vt:lpstr>
      <vt:lpstr>Genes Associated with Iron Metabolism Are Translationally Regulated in Animals (2/2)</vt:lpstr>
      <vt:lpstr>Structure of Ferritin</vt:lpstr>
      <vt:lpstr>Iron-response Element</vt:lpstr>
      <vt:lpstr>Genes Associated with Iron Metabolism Are Translationally Regulated in Animals</vt:lpstr>
      <vt:lpstr>Transferrin-receptor mRNA</vt:lpstr>
      <vt:lpstr>The IRP Is an Aconitase</vt:lpstr>
      <vt:lpstr>Small RNAs Regulate the Expression of Many Eukaryotic Genes</vt:lpstr>
      <vt:lpstr>MicroRNA–Argonaute Complex</vt:lpstr>
      <vt:lpstr>MicroRNA Action</vt:lpstr>
      <vt:lpstr>A Mechanism for Consolidating Epigenetic Modifications</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 The Control of Gene Expression in Eukaryotes</dc:title>
  <dc:creator>Berg</dc:creator>
  <cp:lastModifiedBy>Piotrowski, Angela</cp:lastModifiedBy>
  <cp:revision>811</cp:revision>
  <dcterms:created xsi:type="dcterms:W3CDTF">2015-05-20T13:49:30Z</dcterms:created>
  <dcterms:modified xsi:type="dcterms:W3CDTF">2019-05-01T21:15:24Z</dcterms:modified>
</cp:coreProperties>
</file>