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9"/>
  </p:notesMasterIdLst>
  <p:sldIdLst>
    <p:sldId id="835" r:id="rId3"/>
    <p:sldId id="653" r:id="rId4"/>
    <p:sldId id="781" r:id="rId5"/>
    <p:sldId id="782" r:id="rId6"/>
    <p:sldId id="783" r:id="rId7"/>
    <p:sldId id="784" r:id="rId8"/>
    <p:sldId id="785" r:id="rId9"/>
    <p:sldId id="786" r:id="rId10"/>
    <p:sldId id="787" r:id="rId11"/>
    <p:sldId id="788" r:id="rId12"/>
    <p:sldId id="789" r:id="rId13"/>
    <p:sldId id="790" r:id="rId14"/>
    <p:sldId id="791" r:id="rId15"/>
    <p:sldId id="792" r:id="rId16"/>
    <p:sldId id="793" r:id="rId17"/>
    <p:sldId id="794" r:id="rId18"/>
    <p:sldId id="795" r:id="rId19"/>
    <p:sldId id="796" r:id="rId20"/>
    <p:sldId id="797" r:id="rId21"/>
    <p:sldId id="798" r:id="rId22"/>
    <p:sldId id="799" r:id="rId23"/>
    <p:sldId id="800" r:id="rId24"/>
    <p:sldId id="801" r:id="rId25"/>
    <p:sldId id="802" r:id="rId26"/>
    <p:sldId id="803" r:id="rId27"/>
    <p:sldId id="804" r:id="rId28"/>
    <p:sldId id="805" r:id="rId29"/>
    <p:sldId id="806" r:id="rId30"/>
    <p:sldId id="807" r:id="rId31"/>
    <p:sldId id="808" r:id="rId32"/>
    <p:sldId id="809" r:id="rId33"/>
    <p:sldId id="810" r:id="rId34"/>
    <p:sldId id="811" r:id="rId35"/>
    <p:sldId id="812" r:id="rId36"/>
    <p:sldId id="813" r:id="rId37"/>
    <p:sldId id="814" r:id="rId38"/>
    <p:sldId id="815" r:id="rId39"/>
    <p:sldId id="816" r:id="rId40"/>
    <p:sldId id="817" r:id="rId41"/>
    <p:sldId id="818" r:id="rId42"/>
    <p:sldId id="819" r:id="rId43"/>
    <p:sldId id="820" r:id="rId44"/>
    <p:sldId id="821" r:id="rId45"/>
    <p:sldId id="822" r:id="rId46"/>
    <p:sldId id="823" r:id="rId47"/>
    <p:sldId id="824" r:id="rId48"/>
    <p:sldId id="825" r:id="rId49"/>
    <p:sldId id="826" r:id="rId50"/>
    <p:sldId id="827" r:id="rId51"/>
    <p:sldId id="828" r:id="rId52"/>
    <p:sldId id="829" r:id="rId53"/>
    <p:sldId id="830" r:id="rId54"/>
    <p:sldId id="831" r:id="rId55"/>
    <p:sldId id="832" r:id="rId56"/>
    <p:sldId id="833" r:id="rId57"/>
    <p:sldId id="83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29" autoAdjust="0"/>
    <p:restoredTop sz="86395" autoAdjust="0"/>
  </p:normalViewPr>
  <p:slideViewPr>
    <p:cSldViewPr snapToGrid="0" snapToObjects="1">
      <p:cViewPr varScale="1">
        <p:scale>
          <a:sx n="62" d="100"/>
          <a:sy n="62" d="100"/>
        </p:scale>
        <p:origin x="1080" y="44"/>
      </p:cViewPr>
      <p:guideLst>
        <p:guide orient="horz" pos="2160"/>
        <p:guide pos="2880"/>
      </p:guideLst>
    </p:cSldViewPr>
  </p:slideViewPr>
  <p:outlineViewPr>
    <p:cViewPr>
      <p:scale>
        <a:sx n="33" d="100"/>
        <a:sy n="33" d="100"/>
      </p:scale>
      <p:origin x="0" y="-271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pPr/>
              <a:t>5/1/2019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pPr/>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dirty="0"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smtClean="0">
                <a:ea typeface="ＭＳ Ｐゴシック" panose="020B0600070205080204" pitchFamily="34" charset="-128"/>
              </a:rPr>
              <a:t>Corresponding Chapters: 1, 2, 8, 9, 10</a:t>
            </a:r>
          </a:p>
          <a:p>
            <a:pPr marL="228600" indent="-228600" eaLnBrk="1" hangingPunct="1">
              <a:spcBef>
                <a:spcPct val="0"/>
              </a:spcBef>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739005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FCFA5FD-6B2A-C34C-8CCA-0EB858F624A6}" type="slidenum">
              <a:rPr lang="en-US" sz="1200" smtClean="0"/>
              <a:pPr>
                <a:defRPr/>
              </a:pPr>
              <a:t>21</a:t>
            </a:fld>
            <a:endParaRPr lang="en-US" sz="1200" dirty="0" smtClean="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69634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0BFD675-CD67-4F4B-83CE-4699DA655A00}" type="slidenum">
              <a:rPr lang="en-US" sz="1200" smtClean="0"/>
              <a:pPr>
                <a:defRPr/>
              </a:pPr>
              <a:t>23</a:t>
            </a:fld>
            <a:endParaRPr lang="en-US" sz="1200" dirty="0" smtClean="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27.6 The storage capacity of fat tissue can be exceeded in obesity.</a:t>
            </a:r>
            <a:r>
              <a:rPr lang="en-US" sz="1200" b="0" i="0" u="none" strike="noStrike" kern="1200" baseline="0" dirty="0" smtClean="0">
                <a:solidFill>
                  <a:schemeClr val="tx1"/>
                </a:solidFill>
                <a:latin typeface="+mn-lt"/>
                <a:ea typeface="+mn-ea"/>
                <a:cs typeface="+mn-cs"/>
              </a:rPr>
              <a:t> In caloric excess, the storage capacity of adipocytes can be exceeded with deleterious results. The excess fat accumulates in other tissues, resulting in biochemical malfunction of the tissues. When the pancreas, muscle, liver, and cells lining the blood vessels are affected, metabolic syndrome, a condition that often precedes type 2 diabetes, may result. [Information from S. Fröjdö, H. Vidal, and L. Pirola, </a:t>
            </a:r>
            <a:r>
              <a:rPr lang="en-US" sz="1200" b="0" i="1" u="none" strike="noStrike" kern="1200" baseline="0" dirty="0" smtClean="0">
                <a:solidFill>
                  <a:schemeClr val="tx1"/>
                </a:solidFill>
                <a:latin typeface="+mn-lt"/>
                <a:ea typeface="+mn-ea"/>
                <a:cs typeface="+mn-cs"/>
              </a:rPr>
              <a:t>Biochim. Biophys. Acta</a:t>
            </a:r>
            <a:r>
              <a:rPr lang="en-US" sz="1200" b="0" i="0" u="none" strike="noStrike" kern="1200" baseline="0" dirty="0" smtClean="0">
                <a:solidFill>
                  <a:schemeClr val="tx1"/>
                </a:solidFill>
                <a:latin typeface="+mn-lt"/>
                <a:ea typeface="+mn-ea"/>
                <a:cs typeface="+mn-cs"/>
              </a:rPr>
              <a:t> 1792:83–92, 2009, Fig. 1.]</a:t>
            </a:r>
            <a:endParaRPr lang="en-US" dirty="0"/>
          </a:p>
        </p:txBody>
      </p:sp>
    </p:spTree>
    <p:extLst>
      <p:ext uri="{BB962C8B-B14F-4D97-AF65-F5344CB8AC3E}">
        <p14:creationId xmlns:p14="http://schemas.microsoft.com/office/powerpoint/2010/main" val="384978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8CE7156-AAB6-A44E-88B7-9915369A8A61}" type="slidenum">
              <a:rPr lang="en-US" sz="1200" smtClean="0"/>
              <a:pPr>
                <a:defRPr/>
              </a:pPr>
              <a:t>25</a:t>
            </a:fld>
            <a:endParaRPr lang="en-US" sz="1200" dirty="0" smtClean="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27.7 Excess fat in peripheral tissues can result in insulin insensitivity. </a:t>
            </a:r>
            <a:r>
              <a:rPr lang="en-US" sz="1200" b="0" i="0" u="none" strike="noStrike" kern="1200" baseline="0" dirty="0" smtClean="0">
                <a:solidFill>
                  <a:schemeClr val="tx1"/>
                </a:solidFill>
                <a:latin typeface="+mn-lt"/>
                <a:ea typeface="+mn-ea"/>
                <a:cs typeface="+mn-cs"/>
              </a:rPr>
              <a:t>Excess fat accumulation in peripheral tissues, most notably muscle, can disrupt some signal-transduction pathways and inappropriately activate others. In particular, diacylglycerols and ceramide activate stress-induced pathways that interfere with insulin signaling, resulting in insulin resistance. (Abbreviations: DAG, diacylglycerol; TGs, triacylglycerols; ROS, reactive oxygen species; CA1, carnitine acyltransferase 1; GLUT4, glucose transporter 4; IR, insulin receptor; ETC, electron-transport chain; TCA, tricarboxylic acid cycle.)</a:t>
            </a:r>
            <a:endParaRPr lang="en-US" dirty="0"/>
          </a:p>
        </p:txBody>
      </p:sp>
    </p:spTree>
    <p:extLst>
      <p:ext uri="{BB962C8B-B14F-4D97-AF65-F5344CB8AC3E}">
        <p14:creationId xmlns:p14="http://schemas.microsoft.com/office/powerpoint/2010/main" val="16173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30EE8EC-07FC-BD4F-B791-F8860AC896A3}" type="slidenum">
              <a:rPr lang="en-US" sz="1200" smtClean="0"/>
              <a:pPr>
                <a:defRPr/>
              </a:pPr>
              <a:t>27</a:t>
            </a:fld>
            <a:endParaRPr lang="en-US" sz="1200" dirty="0" smtClean="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27.8 Insulin release is regulated by ATP. </a:t>
            </a:r>
            <a:r>
              <a:rPr lang="en-US" sz="1200" b="0" i="0" u="none" strike="noStrike" kern="1200" baseline="0" dirty="0" smtClean="0">
                <a:solidFill>
                  <a:schemeClr val="tx1"/>
                </a:solidFill>
                <a:latin typeface="+mn-lt"/>
                <a:ea typeface="+mn-ea"/>
                <a:cs typeface="+mn-cs"/>
              </a:rPr>
              <a:t>The metabolism of glucose by glycolysis and cellular respiration increases the concentration of ATP, which causes an ATP-sensitive potassium channel to close. The closure of this channel alters the charge across the membrane (Ψ) and causes a calcium channel to open. The influx of calcium causes insulin-containing granules to fuse with the plasma membrane, releasing insulin into the blood.</a:t>
            </a:r>
            <a:endParaRPr lang="en-US" dirty="0"/>
          </a:p>
        </p:txBody>
      </p:sp>
    </p:spTree>
    <p:extLst>
      <p:ext uri="{BB962C8B-B14F-4D97-AF65-F5344CB8AC3E}">
        <p14:creationId xmlns:p14="http://schemas.microsoft.com/office/powerpoint/2010/main" val="347447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B62E826-B86F-014C-B4FD-9BA877EBA792}" type="slidenum">
              <a:rPr lang="en-US" sz="1200" smtClean="0"/>
              <a:pPr>
                <a:defRPr/>
              </a:pPr>
              <a:t>29</a:t>
            </a:fld>
            <a:endParaRPr lang="en-US" sz="1200" dirty="0" smtClean="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27.9 Regulation of glycolysis and gluconeogenesis. </a:t>
            </a:r>
            <a:r>
              <a:rPr lang="en-US" sz="1200" b="0" i="0" u="none" strike="noStrike" kern="1200" baseline="0" dirty="0" smtClean="0">
                <a:solidFill>
                  <a:schemeClr val="tx1"/>
                </a:solidFill>
                <a:latin typeface="+mn-lt"/>
                <a:ea typeface="+mn-ea"/>
                <a:cs typeface="+mn-cs"/>
              </a:rPr>
              <a:t>Phosphofructokinase is the key enzyme in the regulation of glycolysis, whereas fructose 1,6-bisphosphatase is the principal enzyme controlling the rate of gluconeogenesis. Note the reciprocal relation between the pathways and the signal molecules.</a:t>
            </a:r>
            <a:endParaRPr lang="en-US" dirty="0" smtClean="0">
              <a:cs typeface="+mn-cs"/>
            </a:endParaRPr>
          </a:p>
        </p:txBody>
      </p:sp>
    </p:spTree>
    <p:extLst>
      <p:ext uri="{BB962C8B-B14F-4D97-AF65-F5344CB8AC3E}">
        <p14:creationId xmlns:p14="http://schemas.microsoft.com/office/powerpoint/2010/main" val="174786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DBDC24E-FDC6-164A-89A6-92F0F96CF560}" type="slidenum">
              <a:rPr lang="en-US" sz="1200" smtClean="0"/>
              <a:pPr>
                <a:defRPr/>
              </a:pPr>
              <a:t>31</a:t>
            </a:fld>
            <a:endParaRPr lang="en-US" sz="1200" dirty="0" smtClean="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27.10 Exercise results in mitochondrial biogenesis and enhanced fat metabolism. </a:t>
            </a:r>
            <a:r>
              <a:rPr lang="en-US" sz="1200" b="0" i="0" u="none" strike="noStrike" kern="1200" baseline="0" dirty="0" smtClean="0">
                <a:solidFill>
                  <a:schemeClr val="tx1"/>
                </a:solidFill>
                <a:latin typeface="+mn-lt"/>
                <a:ea typeface="+mn-ea"/>
                <a:cs typeface="+mn-cs"/>
              </a:rPr>
              <a:t>An action potential causes Ca</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release from the sarcoplasmic reticulum (SR), the muscle-cell equivalent of the endoplasmic reticulum. The Ca</a:t>
            </a:r>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in addition to instigating muscle contraction, activates nuclear transcription factors that stimulate the expression of specific genes. The products of these genes, in conjunction with the products of mitochondrial genes, are responsible for mitochondrial biogenesis. Fatty acids activate a different set of genes that increase the fatty acid oxidation capability of mitochondria. [Information from</a:t>
            </a:r>
            <a:r>
              <a:rPr lang="hu-HU" sz="1200" b="0" i="0" u="none" strike="noStrike" kern="1200" baseline="0" dirty="0" smtClean="0">
                <a:solidFill>
                  <a:schemeClr val="tx1"/>
                </a:solidFill>
                <a:latin typeface="+mn-lt"/>
                <a:ea typeface="+mn-ea"/>
                <a:cs typeface="+mn-cs"/>
              </a:rPr>
              <a:t> D. A. Hood, </a:t>
            </a:r>
            <a:r>
              <a:rPr lang="hu-HU" sz="1200" b="0" i="1" u="none" strike="noStrike" kern="1200" baseline="0" dirty="0" smtClean="0">
                <a:solidFill>
                  <a:schemeClr val="tx1"/>
                </a:solidFill>
                <a:latin typeface="+mn-lt"/>
                <a:ea typeface="+mn-ea"/>
                <a:cs typeface="+mn-cs"/>
              </a:rPr>
              <a:t>J Appl. Physiol</a:t>
            </a:r>
            <a:r>
              <a:rPr lang="hu-HU" sz="1200" b="0" i="0" u="none" strike="noStrike" kern="1200" baseline="0" dirty="0" smtClean="0">
                <a:solidFill>
                  <a:schemeClr val="tx1"/>
                </a:solidFill>
                <a:latin typeface="+mn-lt"/>
                <a:ea typeface="+mn-ea"/>
                <a:cs typeface="+mn-cs"/>
              </a:rPr>
              <a:t>. 90:1137–1157, 2001, Fig. 2.]</a:t>
            </a:r>
            <a:endParaRPr lang="en-US" dirty="0"/>
          </a:p>
        </p:txBody>
      </p:sp>
    </p:spTree>
    <p:extLst>
      <p:ext uri="{BB962C8B-B14F-4D97-AF65-F5344CB8AC3E}">
        <p14:creationId xmlns:p14="http://schemas.microsoft.com/office/powerpoint/2010/main" val="651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F9DF215-78FE-2249-8471-00D7F43C8159}" type="slidenum">
              <a:rPr lang="en-US" sz="1200" smtClean="0"/>
              <a:pPr>
                <a:defRPr/>
              </a:pPr>
              <a:t>34</a:t>
            </a:fld>
            <a:endParaRPr lang="en-US" sz="1200" dirty="0" smtClean="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3305813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537EB06-5204-9347-97D2-71D654A1F79B}" type="slidenum">
              <a:rPr lang="en-US" sz="1200" smtClean="0"/>
              <a:pPr>
                <a:defRPr/>
              </a:pPr>
              <a:t>35</a:t>
            </a:fld>
            <a:endParaRPr lang="en-US" sz="1200" dirty="0" smtClean="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27.11 Dependency of the velocity of running on the duration of the race.</a:t>
            </a:r>
            <a:r>
              <a:rPr lang="en-US" sz="1200" b="0" i="0" u="none" strike="noStrike" kern="1200" baseline="0" dirty="0" smtClean="0">
                <a:solidFill>
                  <a:schemeClr val="tx1"/>
                </a:solidFill>
                <a:latin typeface="+mn-lt"/>
                <a:ea typeface="+mn-ea"/>
                <a:cs typeface="+mn-cs"/>
              </a:rPr>
              <a:t> The values shown are world track records. [Data from trackandfieldnews.com.]</a:t>
            </a:r>
            <a:endParaRPr lang="en-US" dirty="0" smtClean="0">
              <a:cs typeface="+mn-cs"/>
            </a:endParaRPr>
          </a:p>
        </p:txBody>
      </p:sp>
    </p:spTree>
    <p:extLst>
      <p:ext uri="{BB962C8B-B14F-4D97-AF65-F5344CB8AC3E}">
        <p14:creationId xmlns:p14="http://schemas.microsoft.com/office/powerpoint/2010/main" val="232388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27.12 An idealized representation of fuel use as a function of aerobic exercise intensity. </a:t>
            </a:r>
            <a:r>
              <a:rPr lang="en-US" sz="1200" b="0" i="0" u="none" strike="noStrike" kern="1200" baseline="0" dirty="0" smtClean="0">
                <a:solidFill>
                  <a:schemeClr val="tx1"/>
                </a:solidFill>
                <a:latin typeface="+mn-lt"/>
                <a:ea typeface="+mn-ea"/>
                <a:cs typeface="+mn-cs"/>
              </a:rPr>
              <a:t>(A) With increased exercise intensity, the use of fats as fuels falls as the utilization of glucose increases. (B) The respiratory quotient (RQ) measures the alteration in fuel use.</a:t>
            </a:r>
            <a:endParaRPr lang="en-US" dirty="0" smtClean="0"/>
          </a:p>
          <a:p>
            <a:endParaRPr lang="en-US" dirty="0"/>
          </a:p>
        </p:txBody>
      </p:sp>
      <p:sp>
        <p:nvSpPr>
          <p:cNvPr id="4" name="Slide Number Placeholder 3"/>
          <p:cNvSpPr>
            <a:spLocks noGrp="1"/>
          </p:cNvSpPr>
          <p:nvPr>
            <p:ph type="sldNum" sz="quarter" idx="10"/>
          </p:nvPr>
        </p:nvSpPr>
        <p:spPr/>
        <p:txBody>
          <a:bodyPr/>
          <a:lstStyle/>
          <a:p>
            <a:fld id="{AA98F36A-8B32-E746-A99D-C9A8D66ABB7E}" type="slidenum">
              <a:rPr lang="en-US" smtClean="0"/>
              <a:pPr/>
              <a:t>36</a:t>
            </a:fld>
            <a:endParaRPr lang="en-US" dirty="0"/>
          </a:p>
        </p:txBody>
      </p:sp>
    </p:spTree>
    <p:extLst>
      <p:ext uri="{BB962C8B-B14F-4D97-AF65-F5344CB8AC3E}">
        <p14:creationId xmlns:p14="http://schemas.microsoft.com/office/powerpoint/2010/main" val="3380972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693A177-C085-4C4C-9B38-298BAFAB5909}" type="slidenum">
              <a:rPr lang="en-US" sz="1200" smtClean="0"/>
              <a:pPr>
                <a:defRPr/>
              </a:pPr>
              <a:t>40</a:t>
            </a:fld>
            <a:endParaRPr lang="en-US" sz="1200" dirty="0" smtClean="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97238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image above shows a detail of runners on a Greek amphora painted in the sixth century B.C. Athletic feats, as well as others as seemingly simple as the maintenance of blood-glucose levels, require elaborate metabolic integration. The representation at the right shows the organs that have essential roles in the metabolic integration that regulates blood-glucose levels during exercise and at rest. Insulin and </a:t>
            </a:r>
            <a:r>
              <a:rPr lang="en-US" sz="1200" b="0" i="0" u="none" strike="noStrike" kern="1200" baseline="0" dirty="0" err="1" smtClean="0">
                <a:solidFill>
                  <a:schemeClr val="tx1"/>
                </a:solidFill>
                <a:latin typeface="+mn-lt"/>
                <a:ea typeface="+mn-ea"/>
                <a:cs typeface="+mn-cs"/>
              </a:rPr>
              <a:t>leptin</a:t>
            </a:r>
            <a:r>
              <a:rPr lang="en-US" sz="1200" b="0" i="0" u="none" strike="noStrike" kern="1200" baseline="0" dirty="0" smtClean="0">
                <a:solidFill>
                  <a:schemeClr val="tx1"/>
                </a:solidFill>
                <a:latin typeface="+mn-lt"/>
                <a:ea typeface="+mn-ea"/>
                <a:cs typeface="+mn-cs"/>
              </a:rPr>
              <a:t> (secreted by </a:t>
            </a:r>
            <a:r>
              <a:rPr lang="en-US" sz="1200" b="0" i="0" u="none" strike="noStrike" kern="1200" baseline="0" dirty="0" err="1" smtClean="0">
                <a:solidFill>
                  <a:schemeClr val="tx1"/>
                </a:solidFill>
                <a:latin typeface="+mn-lt"/>
                <a:ea typeface="+mn-ea"/>
                <a:cs typeface="+mn-cs"/>
              </a:rPr>
              <a:t>adipocytes</a:t>
            </a:r>
            <a:r>
              <a:rPr lang="en-US" sz="1200" b="0" i="0" u="none" strike="noStrike" kern="1200" baseline="0" dirty="0" smtClean="0">
                <a:solidFill>
                  <a:schemeClr val="tx1"/>
                </a:solidFill>
                <a:latin typeface="+mn-lt"/>
                <a:ea typeface="+mn-ea"/>
                <a:cs typeface="+mn-cs"/>
              </a:rPr>
              <a:t>) are two of the hormones that modulate the metabolic pathways of organs throughout the body such that adequate energy is available to meet the demands of living. [(Left) Copyright © The Metropolitan Museum of Art/Art Resource, NY.]  </a:t>
            </a:r>
            <a:r>
              <a:rPr lang="en-US" sz="1200" b="1" i="0" u="none" strike="noStrike" kern="1200" baseline="0" dirty="0" smtClean="0">
                <a:solidFill>
                  <a:schemeClr val="tx1"/>
                </a:solidFill>
                <a:latin typeface="+mn-lt"/>
                <a:ea typeface="+mn-ea"/>
                <a:cs typeface="+mn-cs"/>
              </a:rPr>
              <a:t>AU: Source line doesn’t match the one in the chapter. Please advise.</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CD6B1D6-F7AB-3241-A4A7-F747ABCFF889}" type="slidenum">
              <a:rPr lang="en-US" sz="1200" smtClean="0"/>
              <a:pPr>
                <a:defRPr/>
              </a:pPr>
              <a:t>42</a:t>
            </a:fld>
            <a:endParaRPr lang="en-US" sz="1200" dirty="0" smtClean="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27.13 Fuel choice during starvation. </a:t>
            </a:r>
            <a:r>
              <a:rPr lang="en-US" sz="1200" b="0" i="0" u="none" strike="noStrike" kern="1200" baseline="0" dirty="0" smtClean="0">
                <a:solidFill>
                  <a:schemeClr val="tx1"/>
                </a:solidFill>
                <a:latin typeface="+mn-lt"/>
                <a:ea typeface="+mn-ea"/>
                <a:cs typeface="+mn-cs"/>
              </a:rPr>
              <a:t>The plasma levels of fatty acids and ketone bodies increase in starvation, whereas that of glucose decreases.  </a:t>
            </a:r>
            <a:r>
              <a:rPr lang="en-US" sz="1200" b="1" i="0" u="none" strike="noStrike" kern="1200" baseline="0" dirty="0" smtClean="0">
                <a:solidFill>
                  <a:schemeClr val="tx1"/>
                </a:solidFill>
                <a:latin typeface="+mn-lt"/>
                <a:ea typeface="+mn-ea"/>
                <a:cs typeface="+mn-cs"/>
              </a:rPr>
              <a:t>AU: The chapter uses “The plasma concentration of fatty acids . . . ,” not “The plasma levels of fatty acids . . .” Please advise.</a:t>
            </a:r>
            <a:endParaRPr lang="en-US" dirty="0" smtClean="0">
              <a:cs typeface="+mn-cs"/>
            </a:endParaRPr>
          </a:p>
        </p:txBody>
      </p:sp>
    </p:spTree>
    <p:extLst>
      <p:ext uri="{BB962C8B-B14F-4D97-AF65-F5344CB8AC3E}">
        <p14:creationId xmlns:p14="http://schemas.microsoft.com/office/powerpoint/2010/main" val="2692223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23D7873-F84C-6343-8CFB-9CF489C20081}" type="slidenum">
              <a:rPr lang="en-US" sz="1200" smtClean="0"/>
              <a:pPr>
                <a:defRPr/>
              </a:pPr>
              <a:t>43</a:t>
            </a:fld>
            <a:endParaRPr lang="en-US" sz="1200" dirty="0" smtClean="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sz="1200" b="1" kern="1200" dirty="0" smtClean="0">
                <a:solidFill>
                  <a:schemeClr val="tx1"/>
                </a:solidFill>
                <a:effectLst/>
                <a:latin typeface="+mn-lt"/>
                <a:ea typeface="+mn-ea"/>
                <a:cs typeface="+mn-cs"/>
              </a:rPr>
              <a:t>FIGURE 27.14 Synthesis of ketone bodies by the liver (A) and entry of ketone bodies into the citric acid cycle (B). </a:t>
            </a:r>
            <a:endParaRPr lang="en-US" dirty="0"/>
          </a:p>
        </p:txBody>
      </p:sp>
    </p:spTree>
    <p:extLst>
      <p:ext uri="{BB962C8B-B14F-4D97-AF65-F5344CB8AC3E}">
        <p14:creationId xmlns:p14="http://schemas.microsoft.com/office/powerpoint/2010/main" val="345022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A3D0CA4-5F62-614C-A2BC-E3F52AF8326D}" type="slidenum">
              <a:rPr lang="en-US" sz="1200" smtClean="0"/>
              <a:pPr>
                <a:defRPr/>
              </a:pPr>
              <a:t>44</a:t>
            </a:fld>
            <a:endParaRPr lang="en-US" sz="1200" dirty="0" smtClean="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104685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27.15 Fuel utilization during prolonged starvation. </a:t>
            </a:r>
            <a:r>
              <a:rPr lang="en-US" sz="1200" kern="1200" dirty="0" smtClean="0">
                <a:solidFill>
                  <a:schemeClr val="tx1"/>
                </a:solidFill>
                <a:effectLst/>
                <a:latin typeface="+mn-lt"/>
                <a:ea typeface="+mn-ea"/>
                <a:cs typeface="+mn-cs"/>
              </a:rPr>
              <a:t>A simplified depiction of the relation of adipose tissue, liver, muscle, and brain is shown. (A) Fat mass is adequate. (B) Upon depletion of fat mass. Only the amino acids alanine and glutamine are shown since they are also important for nitrogen transport.</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45</a:t>
            </a:fld>
            <a:endParaRPr lang="en-US" dirty="0"/>
          </a:p>
        </p:txBody>
      </p:sp>
    </p:spTree>
    <p:extLst>
      <p:ext uri="{BB962C8B-B14F-4D97-AF65-F5344CB8AC3E}">
        <p14:creationId xmlns:p14="http://schemas.microsoft.com/office/powerpoint/2010/main" val="3843434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71B3A20-130D-034F-834B-386BED448A2D}" type="slidenum">
              <a:rPr lang="en-US" sz="1200" smtClean="0"/>
              <a:pPr>
                <a:defRPr/>
              </a:pPr>
              <a:t>50</a:t>
            </a:fld>
            <a:endParaRPr lang="en-US" sz="1200" dirty="0" smtClean="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27.16 Formation of 4-hydroxyproline. </a:t>
            </a:r>
            <a:r>
              <a:rPr lang="en-US" sz="1200" b="0" i="0" u="none" strike="noStrike" kern="1200" baseline="0" dirty="0" smtClean="0">
                <a:solidFill>
                  <a:schemeClr val="tx1"/>
                </a:solidFill>
                <a:latin typeface="+mn-lt"/>
                <a:ea typeface="+mn-ea"/>
                <a:cs typeface="+mn-cs"/>
              </a:rPr>
              <a:t>Proline is hydroxylated at C-4 by the action of prolyl hydroxylase, an enzyme that activates molecular oxygen.</a:t>
            </a:r>
            <a:endParaRPr lang="en-US" dirty="0" smtClean="0">
              <a:cs typeface="+mn-cs"/>
            </a:endParaRPr>
          </a:p>
        </p:txBody>
      </p:sp>
    </p:spTree>
    <p:extLst>
      <p:ext uri="{BB962C8B-B14F-4D97-AF65-F5344CB8AC3E}">
        <p14:creationId xmlns:p14="http://schemas.microsoft.com/office/powerpoint/2010/main" val="1562535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18B531B-49EC-6244-B104-EEB7E66381D6}" type="slidenum">
              <a:rPr lang="en-US" sz="1200" smtClean="0"/>
              <a:pPr>
                <a:defRPr/>
              </a:pPr>
              <a:t>51</a:t>
            </a:fld>
            <a:endParaRPr lang="en-US" sz="1200" dirty="0" smtClean="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27.17 Forms of ascorbic acid (vitamin C). </a:t>
            </a:r>
            <a:r>
              <a:rPr lang="en-US" sz="1200" b="0" i="0" u="none" strike="noStrike" kern="1200" baseline="0" dirty="0" smtClean="0">
                <a:solidFill>
                  <a:schemeClr val="tx1"/>
                </a:solidFill>
                <a:latin typeface="+mn-lt"/>
                <a:ea typeface="+mn-ea"/>
                <a:cs typeface="+mn-cs"/>
              </a:rPr>
              <a:t>Ascorbate is the ionized form of vitamin C, and dehydroascorbic acid is the oxidized form of ascorbate.</a:t>
            </a:r>
            <a:endParaRPr lang="en-US" dirty="0" smtClean="0">
              <a:cs typeface="+mn-cs"/>
            </a:endParaRPr>
          </a:p>
        </p:txBody>
      </p:sp>
    </p:spTree>
    <p:extLst>
      <p:ext uri="{BB962C8B-B14F-4D97-AF65-F5344CB8AC3E}">
        <p14:creationId xmlns:p14="http://schemas.microsoft.com/office/powerpoint/2010/main" val="560307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27.18 </a:t>
            </a:r>
            <a:r>
              <a:rPr lang="en-US" sz="1200" b="1" kern="1200" dirty="0" err="1" smtClean="0">
                <a:solidFill>
                  <a:schemeClr val="tx1"/>
                </a:solidFill>
                <a:effectLst/>
                <a:latin typeface="+mn-lt"/>
                <a:ea typeface="+mn-ea"/>
                <a:cs typeface="+mn-cs"/>
              </a:rPr>
              <a:t>Adipokines</a:t>
            </a:r>
            <a:r>
              <a:rPr lang="en-US" sz="1200" b="1" kern="1200" dirty="0" smtClean="0">
                <a:solidFill>
                  <a:schemeClr val="tx1"/>
                </a:solidFill>
                <a:effectLst/>
                <a:latin typeface="+mn-lt"/>
                <a:ea typeface="+mn-ea"/>
                <a:cs typeface="+mn-cs"/>
              </a:rPr>
              <a:t> help to maintain systemic lipid and glucose homeostasis.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53</a:t>
            </a:fld>
            <a:endParaRPr lang="en-US" dirty="0"/>
          </a:p>
        </p:txBody>
      </p:sp>
    </p:spTree>
    <p:extLst>
      <p:ext uri="{BB962C8B-B14F-4D97-AF65-F5344CB8AC3E}">
        <p14:creationId xmlns:p14="http://schemas.microsoft.com/office/powerpoint/2010/main" val="1488829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27.19 The molecular adaptation to exercise. </a:t>
            </a:r>
            <a:r>
              <a:rPr lang="en-US" sz="1200" kern="1200" dirty="0" smtClean="0">
                <a:solidFill>
                  <a:schemeClr val="tx1"/>
                </a:solidFill>
                <a:effectLst/>
                <a:latin typeface="+mn-lt"/>
                <a:ea typeface="+mn-ea"/>
                <a:cs typeface="+mn-cs"/>
              </a:rPr>
              <a:t>Changes as a function of duration of exercise are shown for mRNA synthesis (bottom), protein synthesis (middle), and exercise performance (top). [Figure 1 from Egan, B., and </a:t>
            </a:r>
            <a:r>
              <a:rPr lang="en-US" sz="1200" kern="1200" dirty="0" err="1" smtClean="0">
                <a:solidFill>
                  <a:schemeClr val="tx1"/>
                </a:solidFill>
                <a:effectLst/>
                <a:latin typeface="+mn-lt"/>
                <a:ea typeface="+mn-ea"/>
                <a:cs typeface="+mn-cs"/>
              </a:rPr>
              <a:t>Zierath</a:t>
            </a:r>
            <a:r>
              <a:rPr lang="en-US" sz="1200" kern="1200" dirty="0" smtClean="0">
                <a:solidFill>
                  <a:schemeClr val="tx1"/>
                </a:solidFill>
                <a:effectLst/>
                <a:latin typeface="+mn-lt"/>
                <a:ea typeface="+mn-ea"/>
                <a:cs typeface="+mn-cs"/>
              </a:rPr>
              <a:t>, J. R. 2013. Exercise metabolism and the molecular regulation of skeletal muscle adaptation. </a:t>
            </a:r>
            <a:r>
              <a:rPr lang="en-US" sz="1200" i="1" kern="1200" dirty="0" smtClean="0">
                <a:solidFill>
                  <a:schemeClr val="tx1"/>
                </a:solidFill>
                <a:effectLst/>
                <a:latin typeface="+mn-lt"/>
                <a:ea typeface="+mn-ea"/>
                <a:cs typeface="+mn-cs"/>
              </a:rPr>
              <a:t>Cell </a:t>
            </a:r>
            <a:r>
              <a:rPr lang="en-US" sz="1200" i="1" kern="1200" dirty="0" err="1" smtClean="0">
                <a:solidFill>
                  <a:schemeClr val="tx1"/>
                </a:solidFill>
                <a:effectLst/>
                <a:latin typeface="+mn-lt"/>
                <a:ea typeface="+mn-ea"/>
                <a:cs typeface="+mn-cs"/>
              </a:rPr>
              <a:t>Metab</a:t>
            </a:r>
            <a:r>
              <a:rPr lang="en-US" sz="1200" kern="1200" dirty="0" smtClean="0">
                <a:solidFill>
                  <a:schemeClr val="tx1"/>
                </a:solidFill>
                <a:effectLst/>
                <a:latin typeface="+mn-lt"/>
                <a:ea typeface="+mn-ea"/>
                <a:cs typeface="+mn-cs"/>
              </a:rPr>
              <a:t>. 17:162–184.]</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55</a:t>
            </a:fld>
            <a:endParaRPr lang="en-US" dirty="0"/>
          </a:p>
        </p:txBody>
      </p:sp>
    </p:spTree>
    <p:extLst>
      <p:ext uri="{BB962C8B-B14F-4D97-AF65-F5344CB8AC3E}">
        <p14:creationId xmlns:p14="http://schemas.microsoft.com/office/powerpoint/2010/main" val="342125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159E06F-6C9C-5F4F-8C12-58A1F28466C7}" type="slidenum">
              <a:rPr lang="en-US" sz="1200" smtClean="0"/>
              <a:pPr>
                <a:defRPr/>
              </a:pPr>
              <a:t>7</a:t>
            </a:fld>
            <a:endParaRPr lang="en-US" sz="1200" dirty="0" smtClean="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27.1 Body mass index (BMI).</a:t>
            </a:r>
            <a:r>
              <a:rPr lang="en-US" sz="1200" b="0" i="0" u="none" strike="noStrike" kern="1200" baseline="0" dirty="0" smtClean="0">
                <a:solidFill>
                  <a:schemeClr val="tx1"/>
                </a:solidFill>
                <a:latin typeface="+mn-lt"/>
                <a:ea typeface="+mn-ea"/>
                <a:cs typeface="+mn-cs"/>
              </a:rPr>
              <a:t> The BMI value for an individual person is a reliable indicator of obesity for most people. [Data from the Centers for Disease Control.]</a:t>
            </a:r>
          </a:p>
          <a:p>
            <a:endParaRPr lang="en-US" dirty="0" smtClean="0">
              <a:cs typeface="+mn-cs"/>
            </a:endParaRPr>
          </a:p>
        </p:txBody>
      </p:sp>
    </p:spTree>
    <p:extLst>
      <p:ext uri="{BB962C8B-B14F-4D97-AF65-F5344CB8AC3E}">
        <p14:creationId xmlns:p14="http://schemas.microsoft.com/office/powerpoint/2010/main" val="221510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AD6A0E4-F8F7-574D-8779-AD169D7F6165}" type="slidenum">
              <a:rPr lang="en-US" sz="1200" smtClean="0"/>
              <a:pPr>
                <a:defRPr/>
              </a:pPr>
              <a:t>8</a:t>
            </a:fld>
            <a:endParaRPr lang="en-US" sz="1200" dirty="0" smtClean="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341174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E36A191-6A23-8043-B619-5DB09B476C0D}" type="slidenum">
              <a:rPr lang="en-US" sz="1200" smtClean="0"/>
              <a:pPr>
                <a:defRPr/>
              </a:pPr>
              <a:t>10</a:t>
            </a:fld>
            <a:endParaRPr lang="en-US" sz="1200" dirty="0" smtClean="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27.2 Satiation signals. </a:t>
            </a:r>
            <a:r>
              <a:rPr lang="en-US" sz="1200" b="0" i="0" u="none" strike="noStrike" kern="1200" baseline="0" dirty="0" smtClean="0">
                <a:solidFill>
                  <a:schemeClr val="tx1"/>
                </a:solidFill>
                <a:latin typeface="+mn-lt"/>
                <a:ea typeface="+mn-ea"/>
                <a:cs typeface="+mn-cs"/>
              </a:rPr>
              <a:t>Cholecystokinin (CCK) and glucagon-like peptide 1 (GLP-1) are signal molecules that induce feelings of satiety in the brain. CCK is secreted by specialized cells of the small intestine in response to a meal and activates satiation pathways in the brain. GLP-1, secreted by L cells in the intestine, also activates satiation pathways in the brain and potentiates insulin action in the pancreas. [Information from S. C. Wood, </a:t>
            </a:r>
            <a:r>
              <a:rPr lang="sv-SE" sz="1200" b="0" i="1" u="none" strike="noStrike" kern="1200" baseline="0" dirty="0" smtClean="0">
                <a:solidFill>
                  <a:schemeClr val="tx1"/>
                </a:solidFill>
                <a:latin typeface="+mn-lt"/>
                <a:ea typeface="+mn-ea"/>
                <a:cs typeface="+mn-cs"/>
              </a:rPr>
              <a:t>Cell Metab</a:t>
            </a:r>
            <a:r>
              <a:rPr lang="sv-SE" sz="1200" b="0" i="0" u="none" strike="noStrike" kern="1200" baseline="0" dirty="0" smtClean="0">
                <a:solidFill>
                  <a:schemeClr val="tx1"/>
                </a:solidFill>
                <a:latin typeface="+mn-lt"/>
                <a:ea typeface="+mn-ea"/>
                <a:cs typeface="+mn-cs"/>
              </a:rPr>
              <a:t>. 9:489–498, 2009, Fig. 1.]</a:t>
            </a:r>
            <a:endParaRPr lang="en-US" dirty="0"/>
          </a:p>
        </p:txBody>
      </p:sp>
    </p:spTree>
    <p:extLst>
      <p:ext uri="{BB962C8B-B14F-4D97-AF65-F5344CB8AC3E}">
        <p14:creationId xmlns:p14="http://schemas.microsoft.com/office/powerpoint/2010/main" val="290721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33DEDB5-CC37-1E44-A058-CFB85B82CE28}" type="slidenum">
              <a:rPr lang="en-US" sz="1200" smtClean="0"/>
              <a:pPr>
                <a:defRPr/>
              </a:pPr>
              <a:t>11</a:t>
            </a:fld>
            <a:endParaRPr lang="en-US" sz="1200" dirty="0" smtClean="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10898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A4168B1-F275-EC4C-B12F-1EDF9ADB6902}" type="slidenum">
              <a:rPr lang="en-US" sz="1200" smtClean="0"/>
              <a:pPr>
                <a:defRPr/>
              </a:pPr>
              <a:t>13</a:t>
            </a:fld>
            <a:endParaRPr lang="en-US" sz="1200" dirty="0" smtClean="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27.3 The effects of leptin in the brain. </a:t>
            </a:r>
            <a:r>
              <a:rPr lang="en-US" sz="1200" b="0" i="0" u="none" strike="noStrike" kern="1200" baseline="0" dirty="0" smtClean="0">
                <a:solidFill>
                  <a:schemeClr val="tx1"/>
                </a:solidFill>
                <a:latin typeface="+mn-lt"/>
                <a:ea typeface="+mn-ea"/>
                <a:cs typeface="+mn-cs"/>
              </a:rPr>
              <a:t>Leptin is an adipokine secreted by adipose tissue in direct relation to fat mass. (A) When leptin levels fall, as in fasting, appetite-enhancing neuropeptides NPY and AgRP are secreted, whereas the secretion of appetite-suppressing signals such as MSH is inhibited. (B) When fat mass increases, leptin inhibits NPY and AgRP secretion while stimulating the release of appetite-suppressing hormone MSH. [Information from M. H. Stipanuk, </a:t>
            </a:r>
            <a:r>
              <a:rPr lang="en-US" sz="1200" b="0" i="1" u="none" strike="noStrike" kern="1200" baseline="0" dirty="0" smtClean="0">
                <a:solidFill>
                  <a:schemeClr val="tx1"/>
                </a:solidFill>
                <a:latin typeface="+mn-lt"/>
                <a:ea typeface="+mn-ea"/>
                <a:cs typeface="+mn-cs"/>
              </a:rPr>
              <a:t>Biochemical, Physiological, &amp; Molecular Aspects of Human Nutrition</a:t>
            </a:r>
            <a:r>
              <a:rPr lang="en-US" sz="1200" b="0" i="0" u="none" strike="noStrike" kern="1200" baseline="0" dirty="0" smtClean="0">
                <a:solidFill>
                  <a:schemeClr val="tx1"/>
                </a:solidFill>
                <a:latin typeface="+mn-lt"/>
                <a:ea typeface="+mn-ea"/>
                <a:cs typeface="+mn-cs"/>
              </a:rPr>
              <a:t>, 2d ed. </a:t>
            </a:r>
            <a:r>
              <a:rPr lang="tr-TR" sz="1200" b="0" i="0" u="none" strike="noStrike" kern="1200" baseline="0" dirty="0" smtClean="0">
                <a:solidFill>
                  <a:schemeClr val="tx1"/>
                </a:solidFill>
                <a:latin typeface="+mn-lt"/>
                <a:ea typeface="+mn-ea"/>
                <a:cs typeface="+mn-cs"/>
              </a:rPr>
              <a:t>(Saunders/Elsevier, 2006), Fig. 22-2.]</a:t>
            </a:r>
            <a:endParaRPr lang="en-US" dirty="0"/>
          </a:p>
        </p:txBody>
      </p:sp>
    </p:spTree>
    <p:extLst>
      <p:ext uri="{BB962C8B-B14F-4D97-AF65-F5344CB8AC3E}">
        <p14:creationId xmlns:p14="http://schemas.microsoft.com/office/powerpoint/2010/main" val="31994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1F3BD53-1987-E145-9680-4989B0AC9BDE}" type="slidenum">
              <a:rPr lang="en-US" sz="1200" smtClean="0"/>
              <a:pPr>
                <a:defRPr/>
              </a:pPr>
              <a:t>16</a:t>
            </a:fld>
            <a:endParaRPr lang="en-US" sz="1200" dirty="0" smtClean="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27.4 Suppressors of cytokine signaling (SOCS) regulate receptor function. </a:t>
            </a:r>
            <a:r>
              <a:rPr lang="en-US" sz="1200" b="0" i="0" u="none" strike="noStrike" kern="1200" baseline="0" dirty="0" smtClean="0">
                <a:solidFill>
                  <a:schemeClr val="tx1"/>
                </a:solidFill>
                <a:latin typeface="+mn-lt"/>
                <a:ea typeface="+mn-ea"/>
                <a:cs typeface="+mn-cs"/>
              </a:rPr>
              <a:t>(A) Insulin binding results in phosphorylation of the receptor and subsequent phosphorylation of IRS-1. These processes initiate the insulin-signaling pathway. (B) SOCS proteins disrupt interactions of components of the insulin-signaling pathway by binding phosphorylated proteins and thereby inhibiting the pathway. The binding of a signal component by SOCS results in proteasomal degradation in some cases. (IRS-1, insulin-receptor substrate 1; SOCS, suppressor of cytokine signaling.)</a:t>
            </a:r>
            <a:endParaRPr lang="en-US" dirty="0"/>
          </a:p>
        </p:txBody>
      </p:sp>
    </p:spTree>
    <p:extLst>
      <p:ext uri="{BB962C8B-B14F-4D97-AF65-F5344CB8AC3E}">
        <p14:creationId xmlns:p14="http://schemas.microsoft.com/office/powerpoint/2010/main" val="415989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0F124E3-534E-FA47-B425-A1AF7C330AD3}" type="slidenum">
              <a:rPr lang="en-US" sz="1200" smtClean="0"/>
              <a:pPr>
                <a:defRPr/>
              </a:pPr>
              <a:t>20</a:t>
            </a:fld>
            <a:endParaRPr lang="en-US" sz="1200" dirty="0" smtClean="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27.5 Insulin signaling. </a:t>
            </a:r>
            <a:r>
              <a:rPr lang="en-US" sz="1200" b="0" i="0" u="none" strike="noStrike" kern="1200" baseline="0" dirty="0" smtClean="0">
                <a:solidFill>
                  <a:schemeClr val="tx1"/>
                </a:solidFill>
                <a:latin typeface="+mn-lt"/>
                <a:ea typeface="+mn-ea"/>
                <a:cs typeface="+mn-cs"/>
              </a:rPr>
              <a:t>The binding of insulin results in the cross-phosphorylation and activation of the insulin receptor. Phosphorylated sites on the receptor act as binding sites for insulin-receptor substrates such as IRS-1. The lipid kinase phosphoinositide 3-kinase binds to phosphorylated sites on IRS-1 through its regulatory domain and then converts PIP</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into PIP</a:t>
            </a:r>
            <a:r>
              <a:rPr lang="en-US" sz="1200" b="0" i="0" u="none" strike="noStrike" kern="1200" baseline="-25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 Binding to PIP</a:t>
            </a:r>
            <a:r>
              <a:rPr lang="en-US" sz="1200" b="0" i="0" u="none" strike="noStrike" kern="1200" baseline="-25000" dirty="0" smtClean="0">
                <a:solidFill>
                  <a:schemeClr val="tx1"/>
                </a:solidFill>
                <a:latin typeface="+mn-lt"/>
                <a:ea typeface="+mn-ea"/>
                <a:cs typeface="+mn-cs"/>
              </a:rPr>
              <a:t>3 </a:t>
            </a:r>
            <a:r>
              <a:rPr lang="en-US" sz="1200" b="0" i="0" u="none" strike="noStrike" kern="1200" baseline="0" dirty="0" smtClean="0">
                <a:solidFill>
                  <a:schemeClr val="tx1"/>
                </a:solidFill>
                <a:latin typeface="+mn-lt"/>
                <a:ea typeface="+mn-ea"/>
                <a:cs typeface="+mn-cs"/>
              </a:rPr>
              <a:t>activates PIP</a:t>
            </a:r>
            <a:r>
              <a:rPr lang="en-US" sz="1200" b="0" i="0" u="none" strike="noStrike" kern="1200" baseline="-25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-dependent protein kinase, which phosphorylates and activates kinases such as Akt. Activated Akt can then diffuse throughout the cell and continue the signal-transduction pathway.</a:t>
            </a:r>
            <a:endParaRPr lang="en-US" dirty="0"/>
          </a:p>
        </p:txBody>
      </p:sp>
    </p:spTree>
    <p:extLst>
      <p:ext uri="{BB962C8B-B14F-4D97-AF65-F5344CB8AC3E}">
        <p14:creationId xmlns:p14="http://schemas.microsoft.com/office/powerpoint/2010/main" val="294563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18556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946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087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778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751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1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16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40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832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785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87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9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pPr/>
              <a:t>5/1/2019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5/1/2019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854021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27</a:t>
            </a:r>
            <a:endParaRPr lang="en-US" altLang="en-US" sz="3600" b="1" dirty="0" smtClean="0">
              <a:solidFill>
                <a:srgbClr val="843C0C"/>
              </a:solidFill>
            </a:endParaRPr>
          </a:p>
          <a:p>
            <a:pPr defTabSz="914400">
              <a:buFontTx/>
              <a:buNone/>
            </a:pPr>
            <a:r>
              <a:rPr lang="en-US" altLang="en-US" sz="2800" b="1" dirty="0" smtClean="0">
                <a:solidFill>
                  <a:srgbClr val="843C0C"/>
                </a:solidFill>
              </a:rPr>
              <a:t>The </a:t>
            </a:r>
            <a:r>
              <a:rPr lang="en-US" altLang="en-US" sz="2800" b="1" dirty="0" smtClean="0">
                <a:solidFill>
                  <a:srgbClr val="843C0C"/>
                </a:solidFill>
              </a:rPr>
              <a:t>Integration of Metabolism</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dirty="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61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Satiation </a:t>
            </a:r>
            <a:r>
              <a:rPr lang="en-US" dirty="0" smtClean="0">
                <a:solidFill>
                  <a:srgbClr val="843C0C"/>
                </a:solidFill>
                <a:latin typeface="Arial" pitchFamily="34" charset="0"/>
                <a:cs typeface="Arial" pitchFamily="34" charset="0"/>
              </a:rPr>
              <a:t>Signals</a:t>
            </a:r>
            <a:endParaRPr lang="en-US" dirty="0">
              <a:solidFill>
                <a:srgbClr val="843C0C"/>
              </a:solidFill>
              <a:latin typeface="Arial" pitchFamily="34" charset="0"/>
              <a:cs typeface="Arial" pitchFamily="34" charset="0"/>
            </a:endParaRPr>
          </a:p>
        </p:txBody>
      </p:sp>
      <p:pic>
        <p:nvPicPr>
          <p:cNvPr id="9" name="Picture 2" descr="An illustration shows the effects of C C K on the brain and of G L P 1 on the brain and pancreas.&#10;The intestine releases C C K, which acts on the brain, and G L P 1, which acts on the brain and pancreas. In the brain, this causes satiety to increase and both food intake and body weight to decrease. In the pancreas, this causes an increase in insulin secretion and insulin biosynthes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19477" y="1664517"/>
            <a:ext cx="6705046" cy="46752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6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Gastrointestinal </a:t>
            </a:r>
            <a:r>
              <a:rPr lang="en-US" dirty="0" smtClean="0">
                <a:solidFill>
                  <a:srgbClr val="843C0C"/>
                </a:solidFill>
                <a:latin typeface="Arial" pitchFamily="34" charset="0"/>
                <a:cs typeface="Arial" pitchFamily="34" charset="0"/>
              </a:rPr>
              <a:t>Peptides </a:t>
            </a:r>
            <a:r>
              <a:rPr lang="en-US" dirty="0">
                <a:solidFill>
                  <a:srgbClr val="843C0C"/>
                </a:solidFill>
                <a:latin typeface="Arial" pitchFamily="34" charset="0"/>
                <a:cs typeface="Arial" pitchFamily="34" charset="0"/>
              </a:rPr>
              <a:t>that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egulate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ood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ntake</a:t>
            </a:r>
            <a:endParaRPr lang="en-US" dirty="0">
              <a:solidFill>
                <a:srgbClr val="843C0C"/>
              </a:solidFill>
              <a:latin typeface="Arial" pitchFamily="34" charset="0"/>
              <a:cs typeface="Arial" pitchFamily="34" charset="0"/>
            </a:endParaRPr>
          </a:p>
        </p:txBody>
      </p:sp>
      <p:pic>
        <p:nvPicPr>
          <p:cNvPr id="6" name="Picture Placeholder 5" descr="A table lists gastrointestinal peptides that regulate food intake.&#10;The table has 10 rows in two sections. &#10;Subdivision 1: appetite suppressing signals.&#10;Row 1: cholecystokinin.&#10;Row 2: glucagon dash like peptide 1&#10;Row 3: glucagon dash like peptide 2&#10;Row 4: amylin.&#10;Row 5: somatostatin.&#10;Row 6: bombesin.&#10;Row 7: enterostatin.&#10;Row 8: apolipoprotein uppercase A dash 4.&#10;Row 9: gastric inhibitory peptide.&#10;Subdivision 2: Appetite enhancing peptides&#10;Row 10: ghreli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067019" y="1861789"/>
            <a:ext cx="3009962" cy="4697487"/>
          </a:xfrm>
          <a:prstGeom prst="rect">
            <a:avLst/>
          </a:prstGeom>
          <a:noFill/>
          <a:ln>
            <a:noFill/>
          </a:ln>
        </p:spPr>
      </p:pic>
    </p:spTree>
    <p:extLst>
      <p:ext uri="{BB962C8B-B14F-4D97-AF65-F5344CB8AC3E}">
        <p14:creationId xmlns:p14="http://schemas.microsoft.com/office/powerpoint/2010/main" val="1432781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Leptin and </a:t>
            </a:r>
            <a:r>
              <a:rPr lang="en-US" dirty="0" smtClean="0">
                <a:solidFill>
                  <a:srgbClr val="843C0C"/>
                </a:solidFill>
                <a:latin typeface="Arial" pitchFamily="34" charset="0"/>
                <a:cs typeface="Arial" pitchFamily="34" charset="0"/>
              </a:rPr>
              <a:t>Insulin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egulate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ong-term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ontrol </a:t>
            </a:r>
            <a:r>
              <a:rPr lang="en-US" dirty="0">
                <a:solidFill>
                  <a:srgbClr val="843C0C"/>
                </a:solidFill>
                <a:latin typeface="Arial" pitchFamily="34" charset="0"/>
                <a:cs typeface="Arial" pitchFamily="34" charset="0"/>
              </a:rPr>
              <a:t>O</a:t>
            </a:r>
            <a:r>
              <a:rPr lang="en-US" dirty="0" smtClean="0">
                <a:solidFill>
                  <a:srgbClr val="843C0C"/>
                </a:solidFill>
                <a:latin typeface="Arial" pitchFamily="34" charset="0"/>
                <a:cs typeface="Arial" pitchFamily="34" charset="0"/>
              </a:rPr>
              <a:t>ver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aloric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omeostasis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fontScale="92500" lnSpcReduction="20000"/>
          </a:bodyPr>
          <a:lstStyle/>
          <a:p>
            <a:pPr>
              <a:lnSpc>
                <a:spcPct val="120000"/>
              </a:lnSpc>
            </a:pPr>
            <a:r>
              <a:rPr lang="en-US" dirty="0">
                <a:latin typeface="Arial" pitchFamily="34" charset="0"/>
                <a:cs typeface="Arial" pitchFamily="34" charset="0"/>
              </a:rPr>
              <a:t>Adipocytes secrete </a:t>
            </a:r>
            <a:r>
              <a:rPr lang="en-US" dirty="0" smtClean="0">
                <a:latin typeface="Arial" pitchFamily="34" charset="0"/>
                <a:cs typeface="Arial" pitchFamily="34" charset="0"/>
              </a:rPr>
              <a:t>signals called </a:t>
            </a:r>
            <a:r>
              <a:rPr lang="en-US" dirty="0" err="1">
                <a:latin typeface="Arial" pitchFamily="34" charset="0"/>
                <a:cs typeface="Arial" pitchFamily="34" charset="0"/>
              </a:rPr>
              <a:t>adipokines</a:t>
            </a:r>
            <a:r>
              <a:rPr lang="en-US" dirty="0">
                <a:latin typeface="Arial" pitchFamily="34" charset="0"/>
                <a:cs typeface="Arial" pitchFamily="34" charset="0"/>
              </a:rPr>
              <a:t>. </a:t>
            </a:r>
            <a:r>
              <a:rPr lang="en-US" dirty="0" smtClean="0">
                <a:latin typeface="Arial" pitchFamily="34" charset="0"/>
                <a:cs typeface="Arial" pitchFamily="34" charset="0"/>
              </a:rPr>
              <a:t>A key one, leptin, </a:t>
            </a:r>
            <a:r>
              <a:rPr lang="en-US" dirty="0">
                <a:latin typeface="Arial" pitchFamily="34" charset="0"/>
                <a:cs typeface="Arial" pitchFamily="34" charset="0"/>
              </a:rPr>
              <a:t>is secreted in direct proportion to </a:t>
            </a:r>
            <a:r>
              <a:rPr lang="en-US" dirty="0" smtClean="0">
                <a:latin typeface="Arial" pitchFamily="34" charset="0"/>
                <a:cs typeface="Arial" pitchFamily="34" charset="0"/>
              </a:rPr>
              <a:t>amount </a:t>
            </a:r>
            <a:r>
              <a:rPr lang="en-US" dirty="0">
                <a:latin typeface="Arial" pitchFamily="34" charset="0"/>
                <a:cs typeface="Arial" pitchFamily="34" charset="0"/>
              </a:rPr>
              <a:t>of body </a:t>
            </a:r>
            <a:r>
              <a:rPr lang="en-US" dirty="0" smtClean="0">
                <a:latin typeface="Arial" pitchFamily="34" charset="0"/>
                <a:cs typeface="Arial" pitchFamily="34" charset="0"/>
              </a:rPr>
              <a:t>fat.</a:t>
            </a:r>
            <a:endParaRPr lang="en-US" dirty="0">
              <a:latin typeface="Arial" pitchFamily="34" charset="0"/>
              <a:cs typeface="Arial" pitchFamily="34" charset="0"/>
            </a:endParaRPr>
          </a:p>
          <a:p>
            <a:pPr>
              <a:lnSpc>
                <a:spcPct val="120000"/>
              </a:lnSpc>
            </a:pPr>
            <a:r>
              <a:rPr lang="en-US" dirty="0">
                <a:latin typeface="Arial" pitchFamily="34" charset="0"/>
                <a:cs typeface="Arial" pitchFamily="34" charset="0"/>
              </a:rPr>
              <a:t>When leptin levels fall</a:t>
            </a:r>
            <a:r>
              <a:rPr lang="en-US" dirty="0" smtClean="0">
                <a:latin typeface="Arial" pitchFamily="34" charset="0"/>
                <a:cs typeface="Arial" pitchFamily="34" charset="0"/>
              </a:rPr>
              <a:t>, hypothalamic neurons </a:t>
            </a:r>
            <a:r>
              <a:rPr lang="en-US" dirty="0">
                <a:latin typeface="Arial" pitchFamily="34" charset="0"/>
                <a:cs typeface="Arial" pitchFamily="34" charset="0"/>
              </a:rPr>
              <a:t>increase secretion of neurotransmitters NPY and </a:t>
            </a:r>
            <a:r>
              <a:rPr lang="en-US" dirty="0" err="1">
                <a:latin typeface="Arial" pitchFamily="34" charset="0"/>
                <a:cs typeface="Arial" pitchFamily="34" charset="0"/>
              </a:rPr>
              <a:t>AgRP</a:t>
            </a:r>
            <a:r>
              <a:rPr lang="en-US" dirty="0">
                <a:latin typeface="Arial" pitchFamily="34" charset="0"/>
                <a:cs typeface="Arial" pitchFamily="34" charset="0"/>
              </a:rPr>
              <a:t>, </a:t>
            </a:r>
            <a:r>
              <a:rPr lang="en-US" dirty="0" smtClean="0">
                <a:latin typeface="Arial" pitchFamily="34" charset="0"/>
                <a:cs typeface="Arial" pitchFamily="34" charset="0"/>
              </a:rPr>
              <a:t>resulting </a:t>
            </a:r>
            <a:r>
              <a:rPr lang="en-US" dirty="0">
                <a:latin typeface="Arial" pitchFamily="34" charset="0"/>
                <a:cs typeface="Arial" pitchFamily="34" charset="0"/>
              </a:rPr>
              <a:t>in </a:t>
            </a:r>
            <a:r>
              <a:rPr lang="en-US" dirty="0" smtClean="0">
                <a:latin typeface="Arial" pitchFamily="34" charset="0"/>
                <a:cs typeface="Arial" pitchFamily="34" charset="0"/>
              </a:rPr>
              <a:t>increased appetite.</a:t>
            </a:r>
            <a:endParaRPr lang="en-US" dirty="0">
              <a:latin typeface="Arial" pitchFamily="34" charset="0"/>
              <a:cs typeface="Arial" pitchFamily="34" charset="0"/>
            </a:endParaRPr>
          </a:p>
          <a:p>
            <a:pPr>
              <a:lnSpc>
                <a:spcPct val="120000"/>
              </a:lnSpc>
            </a:pPr>
            <a:r>
              <a:rPr lang="en-US" dirty="0">
                <a:latin typeface="Arial" pitchFamily="34" charset="0"/>
                <a:cs typeface="Arial" pitchFamily="34" charset="0"/>
              </a:rPr>
              <a:t>When leptin levels rise, NPY and </a:t>
            </a:r>
            <a:r>
              <a:rPr lang="en-US" dirty="0" err="1">
                <a:latin typeface="Arial" pitchFamily="34" charset="0"/>
                <a:cs typeface="Arial" pitchFamily="34" charset="0"/>
              </a:rPr>
              <a:t>AgRP</a:t>
            </a:r>
            <a:r>
              <a:rPr lang="en-US" dirty="0">
                <a:latin typeface="Arial" pitchFamily="34" charset="0"/>
                <a:cs typeface="Arial" pitchFamily="34" charset="0"/>
              </a:rPr>
              <a:t> levels fall, </a:t>
            </a:r>
            <a:r>
              <a:rPr lang="en-US" dirty="0" smtClean="0">
                <a:latin typeface="Arial" pitchFamily="34" charset="0"/>
                <a:cs typeface="Arial" pitchFamily="34" charset="0"/>
              </a:rPr>
              <a:t>whereas secretion </a:t>
            </a:r>
            <a:r>
              <a:rPr lang="en-US" dirty="0">
                <a:latin typeface="Arial" pitchFamily="34" charset="0"/>
                <a:cs typeface="Arial" pitchFamily="34" charset="0"/>
              </a:rPr>
              <a:t>of the neurotransmitter MSH rises, leading to </a:t>
            </a:r>
            <a:r>
              <a:rPr lang="en-US" dirty="0" smtClean="0">
                <a:latin typeface="Arial" pitchFamily="34" charset="0"/>
                <a:cs typeface="Arial" pitchFamily="34" charset="0"/>
              </a:rPr>
              <a:t>decreased appetite.</a:t>
            </a:r>
          </a:p>
          <a:p>
            <a:pPr>
              <a:lnSpc>
                <a:spcPct val="120000"/>
              </a:lnSpc>
            </a:pPr>
            <a:r>
              <a:rPr lang="en-US" dirty="0" smtClean="0">
                <a:latin typeface="Arial" pitchFamily="34" charset="0"/>
                <a:cs typeface="Arial" pitchFamily="34" charset="0"/>
              </a:rPr>
              <a:t>Insulin </a:t>
            </a:r>
            <a:r>
              <a:rPr lang="en-US" dirty="0">
                <a:latin typeface="Arial" pitchFamily="34" charset="0"/>
                <a:cs typeface="Arial" pitchFamily="34" charset="0"/>
              </a:rPr>
              <a:t>is secreted </a:t>
            </a:r>
            <a:r>
              <a:rPr lang="en-US" dirty="0" smtClean="0">
                <a:latin typeface="Arial" pitchFamily="34" charset="0"/>
                <a:cs typeface="Arial" pitchFamily="34" charset="0"/>
              </a:rPr>
              <a:t>by pancreatic β cells </a:t>
            </a:r>
            <a:r>
              <a:rPr lang="en-US" dirty="0">
                <a:latin typeface="Arial" pitchFamily="34" charset="0"/>
                <a:cs typeface="Arial" pitchFamily="34" charset="0"/>
              </a:rPr>
              <a:t>when blood-glucose levels are </a:t>
            </a:r>
            <a:r>
              <a:rPr lang="en-US" dirty="0" smtClean="0">
                <a:latin typeface="Arial" pitchFamily="34" charset="0"/>
                <a:cs typeface="Arial" pitchFamily="34" charset="0"/>
              </a:rPr>
              <a:t>high.</a:t>
            </a:r>
            <a:endParaRPr lang="en-US" dirty="0">
              <a:latin typeface="Arial" pitchFamily="34" charset="0"/>
              <a:cs typeface="Arial" pitchFamily="34" charset="0"/>
            </a:endParaRPr>
          </a:p>
          <a:p>
            <a:pPr>
              <a:lnSpc>
                <a:spcPct val="120000"/>
              </a:lnSpc>
            </a:pPr>
            <a:r>
              <a:rPr lang="en-US" dirty="0">
                <a:latin typeface="Arial" pitchFamily="34" charset="0"/>
                <a:cs typeface="Arial" pitchFamily="34" charset="0"/>
              </a:rPr>
              <a:t>Insulin also appears to act in the brain to decrease levels of NPY and </a:t>
            </a:r>
            <a:r>
              <a:rPr lang="en-US" dirty="0" err="1" smtClean="0">
                <a:latin typeface="Arial" pitchFamily="34" charset="0"/>
                <a:cs typeface="Arial" pitchFamily="34" charset="0"/>
              </a:rPr>
              <a:t>AgRP</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630110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Effects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Leptin </a:t>
            </a:r>
            <a:r>
              <a:rPr lang="en-US" dirty="0">
                <a:solidFill>
                  <a:srgbClr val="843C0C"/>
                </a:solidFill>
                <a:latin typeface="Arial" pitchFamily="34" charset="0"/>
                <a:cs typeface="Arial" pitchFamily="34" charset="0"/>
              </a:rPr>
              <a:t>in the </a:t>
            </a:r>
            <a:r>
              <a:rPr lang="en-US" dirty="0" smtClean="0">
                <a:solidFill>
                  <a:srgbClr val="843C0C"/>
                </a:solidFill>
                <a:latin typeface="Arial" pitchFamily="34" charset="0"/>
                <a:cs typeface="Arial" pitchFamily="34" charset="0"/>
              </a:rPr>
              <a:t>Brain</a:t>
            </a:r>
            <a:endParaRPr lang="en-US" dirty="0">
              <a:solidFill>
                <a:srgbClr val="843C0C"/>
              </a:solidFill>
              <a:latin typeface="Arial" pitchFamily="34" charset="0"/>
              <a:cs typeface="Arial" pitchFamily="34" charset="0"/>
            </a:endParaRPr>
          </a:p>
        </p:txBody>
      </p:sp>
      <p:pic>
        <p:nvPicPr>
          <p:cNvPr id="9" name="Picture 2" descr="Two flowcharts, A and B, show the process that occurs related to changes in fat cell mass and leptin expression.&#10;A. A decrease in fat cell mass results in decrease in leptin expression, which leads to a decrease in leptin action in the hypothalamus. A decrease in leptin action leads to activation of N P Y and A g R P-producing neurons, resulting in the increase in N P Y and A g R P expression and release. A decrease in leptin action also leads to inhibition of P O M C producing neurons, resulting in a decrease in M S H expression. An increase in N P Y and A g R P expression and decrease in M S H expression leads to an increase in food intake. B. An increase in fat cell mass results in an increase in leptin expression, which leads to an increase in leptin action in the hypothalamus. An increase in leptin action leads to the inhibition of N P Y and A g R P-producing neurons, resulting in a decrease in N P Y and A g R P expression and release. An increase in leptin action also leads to activation of P O M C producing neurons, resulting in the increase in M S H expression. A decrease in N P Y and A g R P expression and increase in M S H expression leads to decrease in food intak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26284" y="1752128"/>
            <a:ext cx="2810081" cy="48478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129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Leptin is </a:t>
            </a:r>
            <a:r>
              <a:rPr lang="en-US" dirty="0" smtClean="0">
                <a:solidFill>
                  <a:srgbClr val="843C0C"/>
                </a:solidFill>
                <a:latin typeface="Arial" pitchFamily="34" charset="0"/>
                <a:cs typeface="Arial" pitchFamily="34" charset="0"/>
              </a:rPr>
              <a:t>One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Several </a:t>
            </a:r>
            <a:r>
              <a:rPr lang="en-US" dirty="0">
                <a:solidFill>
                  <a:srgbClr val="843C0C"/>
                </a:solidFill>
                <a:latin typeface="Arial" pitchFamily="34" charset="0"/>
                <a:cs typeface="Arial" pitchFamily="34" charset="0"/>
              </a:rPr>
              <a:t>H</a:t>
            </a:r>
            <a:r>
              <a:rPr lang="en-US" dirty="0" smtClean="0">
                <a:solidFill>
                  <a:srgbClr val="843C0C"/>
                </a:solidFill>
                <a:latin typeface="Arial" pitchFamily="34" charset="0"/>
                <a:cs typeface="Arial" pitchFamily="34" charset="0"/>
              </a:rPr>
              <a:t>ormones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ecreted </a:t>
            </a:r>
            <a:r>
              <a:rPr lang="en-US" dirty="0">
                <a:solidFill>
                  <a:srgbClr val="843C0C"/>
                </a:solidFill>
                <a:latin typeface="Arial" pitchFamily="34" charset="0"/>
                <a:cs typeface="Arial" pitchFamily="34" charset="0"/>
              </a:rPr>
              <a:t>by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dipose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issue</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600"/>
              </a:spcAft>
            </a:pPr>
            <a:r>
              <a:rPr lang="en-US" sz="2600" dirty="0" err="1">
                <a:latin typeface="Arial" pitchFamily="34" charset="0"/>
                <a:cs typeface="Arial" pitchFamily="34" charset="0"/>
              </a:rPr>
              <a:t>Adiponectin</a:t>
            </a:r>
            <a:r>
              <a:rPr lang="en-US" sz="2600" dirty="0">
                <a:latin typeface="Arial" pitchFamily="34" charset="0"/>
                <a:cs typeface="Arial" pitchFamily="34" charset="0"/>
              </a:rPr>
              <a:t>, another </a:t>
            </a:r>
            <a:r>
              <a:rPr lang="en-US" sz="2600" dirty="0" err="1">
                <a:latin typeface="Arial" pitchFamily="34" charset="0"/>
                <a:cs typeface="Arial" pitchFamily="34" charset="0"/>
              </a:rPr>
              <a:t>adipokine</a:t>
            </a:r>
            <a:r>
              <a:rPr lang="en-US" sz="2600" dirty="0">
                <a:latin typeface="Arial" pitchFamily="34" charset="0"/>
                <a:cs typeface="Arial" pitchFamily="34" charset="0"/>
              </a:rPr>
              <a:t>, acts similarly to leptin. Both </a:t>
            </a:r>
            <a:r>
              <a:rPr lang="en-US" sz="2600" dirty="0" err="1">
                <a:latin typeface="Arial" pitchFamily="34" charset="0"/>
                <a:cs typeface="Arial" pitchFamily="34" charset="0"/>
              </a:rPr>
              <a:t>adipokines</a:t>
            </a:r>
            <a:r>
              <a:rPr lang="en-US" sz="2600" dirty="0">
                <a:latin typeface="Arial" pitchFamily="34" charset="0"/>
                <a:cs typeface="Arial" pitchFamily="34" charset="0"/>
              </a:rPr>
              <a:t> modify the activity of AMP-activated protein </a:t>
            </a:r>
            <a:r>
              <a:rPr lang="en-US" sz="2600" dirty="0" err="1" smtClean="0">
                <a:latin typeface="Arial" pitchFamily="34" charset="0"/>
                <a:cs typeface="Arial" pitchFamily="34" charset="0"/>
              </a:rPr>
              <a:t>kinase</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a:spcAft>
                <a:spcPts val="600"/>
              </a:spcAft>
            </a:pPr>
            <a:r>
              <a:rPr lang="en-US" sz="2600" dirty="0">
                <a:latin typeface="Arial" pitchFamily="34" charset="0"/>
                <a:cs typeface="Arial" pitchFamily="34" charset="0"/>
              </a:rPr>
              <a:t>The </a:t>
            </a:r>
            <a:r>
              <a:rPr lang="en-US" sz="2600" dirty="0" err="1">
                <a:latin typeface="Arial" pitchFamily="34" charset="0"/>
                <a:cs typeface="Arial" pitchFamily="34" charset="0"/>
              </a:rPr>
              <a:t>adipokines</a:t>
            </a:r>
            <a:r>
              <a:rPr lang="en-US" sz="2600" dirty="0">
                <a:latin typeface="Arial" pitchFamily="34" charset="0"/>
                <a:cs typeface="Arial" pitchFamily="34" charset="0"/>
              </a:rPr>
              <a:t> RBP4 and </a:t>
            </a:r>
            <a:r>
              <a:rPr lang="en-US" sz="2600" dirty="0" err="1">
                <a:latin typeface="Arial" pitchFamily="34" charset="0"/>
                <a:cs typeface="Arial" pitchFamily="34" charset="0"/>
              </a:rPr>
              <a:t>resistin</a:t>
            </a:r>
            <a:r>
              <a:rPr lang="en-US" sz="2600" dirty="0">
                <a:latin typeface="Arial" pitchFamily="34" charset="0"/>
                <a:cs typeface="Arial" pitchFamily="34" charset="0"/>
              </a:rPr>
              <a:t> promote insulin resistance. These signal molecules may help to fine-tune the regulation of adiponectin and </a:t>
            </a:r>
            <a:r>
              <a:rPr lang="en-US" sz="2600" dirty="0" smtClean="0">
                <a:latin typeface="Arial" pitchFamily="34" charset="0"/>
                <a:cs typeface="Arial" pitchFamily="34" charset="0"/>
              </a:rPr>
              <a:t>leptin.</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474757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Leptin </a:t>
            </a:r>
            <a:r>
              <a:rPr lang="en-US" dirty="0" smtClean="0">
                <a:solidFill>
                  <a:srgbClr val="843C0C"/>
                </a:solidFill>
                <a:latin typeface="Arial" pitchFamily="34" charset="0"/>
                <a:cs typeface="Arial" pitchFamily="34" charset="0"/>
              </a:rPr>
              <a:t>Resistance </a:t>
            </a:r>
            <a:r>
              <a:rPr lang="en-US" dirty="0">
                <a:solidFill>
                  <a:srgbClr val="843C0C"/>
                </a:solidFill>
                <a:latin typeface="Arial" pitchFamily="34" charset="0"/>
                <a:cs typeface="Arial" pitchFamily="34" charset="0"/>
              </a:rPr>
              <a:t>may be a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ontributing Factor </a:t>
            </a:r>
            <a:r>
              <a:rPr lang="en-US" dirty="0">
                <a:solidFill>
                  <a:srgbClr val="843C0C"/>
                </a:solidFill>
                <a:latin typeface="Arial" pitchFamily="34" charset="0"/>
                <a:cs typeface="Arial" pitchFamily="34" charset="0"/>
              </a:rPr>
              <a:t>to </a:t>
            </a:r>
            <a:r>
              <a:rPr lang="en-US" dirty="0">
                <a:solidFill>
                  <a:srgbClr val="843C0C"/>
                </a:solidFill>
                <a:latin typeface="Arial" pitchFamily="34" charset="0"/>
                <a:cs typeface="Arial" pitchFamily="34" charset="0"/>
              </a:rPr>
              <a:t>O</a:t>
            </a:r>
            <a:r>
              <a:rPr lang="en-US" dirty="0" smtClean="0">
                <a:solidFill>
                  <a:srgbClr val="843C0C"/>
                </a:solidFill>
                <a:latin typeface="Arial" pitchFamily="34" charset="0"/>
                <a:cs typeface="Arial" pitchFamily="34" charset="0"/>
              </a:rPr>
              <a:t>besity</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dirty="0">
                <a:latin typeface="Arial" pitchFamily="34" charset="0"/>
                <a:cs typeface="Arial" pitchFamily="34" charset="0"/>
              </a:rPr>
              <a:t>The failure to respond to the appetite-suppressing (</a:t>
            </a:r>
            <a:r>
              <a:rPr lang="en-US" dirty="0" err="1">
                <a:latin typeface="Arial" pitchFamily="34" charset="0"/>
                <a:cs typeface="Arial" pitchFamily="34" charset="0"/>
              </a:rPr>
              <a:t>anorexigenic</a:t>
            </a:r>
            <a:r>
              <a:rPr lang="en-US" dirty="0">
                <a:latin typeface="Arial" pitchFamily="34" charset="0"/>
                <a:cs typeface="Arial" pitchFamily="34" charset="0"/>
              </a:rPr>
              <a:t>) effects of leptin is called leptin </a:t>
            </a:r>
            <a:r>
              <a:rPr lang="en-US" dirty="0" smtClean="0">
                <a:latin typeface="Arial" pitchFamily="34" charset="0"/>
                <a:cs typeface="Arial" pitchFamily="34" charset="0"/>
              </a:rPr>
              <a:t>resistance.</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Leptin resistance may be a contributing factor in the development of </a:t>
            </a:r>
            <a:r>
              <a:rPr lang="en-US" dirty="0" smtClean="0">
                <a:latin typeface="Arial" pitchFamily="34" charset="0"/>
                <a:cs typeface="Arial" pitchFamily="34" charset="0"/>
              </a:rPr>
              <a:t>obesity.</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Leptin resistance may result from the inappropriate activation of proteins called suppressors of cytokine signaling (SOCS</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In the case of insulin, and most likely leptin, SOCS bind to phosphorylated tyrosine residues and disrupt the signal-transduction </a:t>
            </a:r>
            <a:r>
              <a:rPr lang="en-US" dirty="0" smtClean="0">
                <a:latin typeface="Arial" pitchFamily="34" charset="0"/>
                <a:cs typeface="Arial" pitchFamily="34" charset="0"/>
              </a:rPr>
              <a:t>pathway.</a:t>
            </a:r>
            <a:endParaRPr lang="en-US" dirty="0">
              <a:latin typeface="Arial" pitchFamily="34" charset="0"/>
              <a:cs typeface="Arial" pitchFamily="34" charset="0"/>
            </a:endParaRPr>
          </a:p>
        </p:txBody>
      </p:sp>
    </p:spTree>
    <p:extLst>
      <p:ext uri="{BB962C8B-B14F-4D97-AF65-F5344CB8AC3E}">
        <p14:creationId xmlns:p14="http://schemas.microsoft.com/office/powerpoint/2010/main" val="3202781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itchFamily="34" charset="0"/>
                <a:cs typeface="Arial" pitchFamily="34" charset="0"/>
              </a:rPr>
              <a:t>Suppressors of </a:t>
            </a:r>
            <a:r>
              <a:rPr lang="en-US" dirty="0" smtClean="0">
                <a:solidFill>
                  <a:srgbClr val="843C0C"/>
                </a:solidFill>
                <a:latin typeface="Arial" pitchFamily="34" charset="0"/>
                <a:cs typeface="Arial" pitchFamily="34" charset="0"/>
              </a:rPr>
              <a:t>Cytokine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ignaling </a:t>
            </a:r>
            <a:r>
              <a:rPr lang="en-US" dirty="0">
                <a:solidFill>
                  <a:srgbClr val="843C0C"/>
                </a:solidFill>
                <a:latin typeface="Arial" pitchFamily="34" charset="0"/>
                <a:cs typeface="Arial" pitchFamily="34" charset="0"/>
              </a:rPr>
              <a:t>(SOCS)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egulate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eceptor Function</a:t>
            </a:r>
            <a:endParaRPr lang="en-US" dirty="0">
              <a:solidFill>
                <a:srgbClr val="843C0C"/>
              </a:solidFill>
              <a:latin typeface="Arial" pitchFamily="34" charset="0"/>
              <a:cs typeface="Arial" pitchFamily="34" charset="0"/>
            </a:endParaRPr>
          </a:p>
        </p:txBody>
      </p:sp>
      <p:pic>
        <p:nvPicPr>
          <p:cNvPr id="10" name="Picture 2" descr="Two illustrations, A and B, show the process that lead to insulin signaling.&#10;A. IRS-1 and the base of the insulin receptor are bound by phosphorylated proteins and are also attached to each other, resulting in insulin signaling. B. The free ends of phosphorylated proteins bound to IRS-1 and the base of the insulin receptor are attached to SOCS proteins. Thus, IRS-1 and insulin receptors are not attached, resulting in the inhibition of signal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7079" y="1924889"/>
            <a:ext cx="8569746" cy="31689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441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Dieting is </a:t>
            </a:r>
            <a:r>
              <a:rPr lang="en-US" dirty="0" smtClean="0">
                <a:solidFill>
                  <a:srgbClr val="843C0C"/>
                </a:solidFill>
                <a:latin typeface="Arial" pitchFamily="34" charset="0"/>
                <a:cs typeface="Arial" pitchFamily="34" charset="0"/>
              </a:rPr>
              <a:t>Used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Combat </a:t>
            </a:r>
            <a:r>
              <a:rPr lang="en-US" dirty="0">
                <a:solidFill>
                  <a:srgbClr val="843C0C"/>
                </a:solidFill>
                <a:latin typeface="Arial" pitchFamily="34" charset="0"/>
                <a:cs typeface="Arial" pitchFamily="34" charset="0"/>
              </a:rPr>
              <a:t>O</a:t>
            </a:r>
            <a:r>
              <a:rPr lang="en-US" dirty="0" smtClean="0">
                <a:solidFill>
                  <a:srgbClr val="843C0C"/>
                </a:solidFill>
                <a:latin typeface="Arial" pitchFamily="34" charset="0"/>
                <a:cs typeface="Arial" pitchFamily="34" charset="0"/>
              </a:rPr>
              <a:t>besity</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00"/>
              </a:spcBef>
              <a:spcAft>
                <a:spcPts val="600"/>
              </a:spcAft>
            </a:pPr>
            <a:r>
              <a:rPr lang="en-US" dirty="0">
                <a:latin typeface="Arial" pitchFamily="34" charset="0"/>
                <a:cs typeface="Arial" pitchFamily="34" charset="0"/>
              </a:rPr>
              <a:t>Some evidence suggests that low carbohydrate–high protein diets may be effective for weight </a:t>
            </a:r>
            <a:r>
              <a:rPr lang="en-US" dirty="0" smtClean="0">
                <a:latin typeface="Arial" pitchFamily="34" charset="0"/>
                <a:cs typeface="Arial" pitchFamily="34" charset="0"/>
              </a:rPr>
              <a:t>loss, for two reasons:</a:t>
            </a:r>
            <a:endParaRPr lang="en-US" dirty="0">
              <a:latin typeface="Arial" pitchFamily="34" charset="0"/>
              <a:cs typeface="Arial" pitchFamily="34" charset="0"/>
            </a:endParaRPr>
          </a:p>
          <a:p>
            <a:pPr lvl="1">
              <a:spcBef>
                <a:spcPts val="600"/>
              </a:spcBef>
              <a:spcAft>
                <a:spcPts val="600"/>
              </a:spcAft>
              <a:buFont typeface="Arial" pitchFamily="34" charset="0"/>
              <a:buChar char="–"/>
            </a:pPr>
            <a:r>
              <a:rPr lang="en-US" dirty="0">
                <a:latin typeface="Arial" pitchFamily="34" charset="0"/>
                <a:cs typeface="Arial" pitchFamily="34" charset="0"/>
              </a:rPr>
              <a:t>T</a:t>
            </a:r>
            <a:r>
              <a:rPr lang="en-US" dirty="0" smtClean="0">
                <a:latin typeface="Arial" pitchFamily="34" charset="0"/>
                <a:cs typeface="Arial" pitchFamily="34" charset="0"/>
              </a:rPr>
              <a:t>hey tend to emphasize protein consumption, which </a:t>
            </a:r>
            <a:r>
              <a:rPr lang="en-US" dirty="0">
                <a:latin typeface="Arial" pitchFamily="34" charset="0"/>
                <a:cs typeface="Arial" pitchFamily="34" charset="0"/>
              </a:rPr>
              <a:t>seem to induce a feeling of satiation more effectively than do fats or </a:t>
            </a:r>
            <a:r>
              <a:rPr lang="en-US" dirty="0" smtClean="0">
                <a:latin typeface="Arial" pitchFamily="34" charset="0"/>
                <a:cs typeface="Arial" pitchFamily="34" charset="0"/>
              </a:rPr>
              <a:t>carbohydrates.</a:t>
            </a:r>
            <a:endParaRPr lang="en-US" dirty="0">
              <a:latin typeface="Arial" pitchFamily="34" charset="0"/>
              <a:cs typeface="Arial" pitchFamily="34" charset="0"/>
            </a:endParaRPr>
          </a:p>
          <a:p>
            <a:pPr lvl="1">
              <a:spcBef>
                <a:spcPts val="600"/>
              </a:spcBef>
              <a:spcAft>
                <a:spcPts val="600"/>
              </a:spcAft>
              <a:buFont typeface="Arial" pitchFamily="34" charset="0"/>
              <a:buChar char="–"/>
            </a:pPr>
            <a:r>
              <a:rPr lang="en-US" dirty="0">
                <a:latin typeface="Arial" pitchFamily="34" charset="0"/>
                <a:cs typeface="Arial" pitchFamily="34" charset="0"/>
              </a:rPr>
              <a:t>P</a:t>
            </a:r>
            <a:r>
              <a:rPr lang="en-US" dirty="0" smtClean="0">
                <a:latin typeface="Arial" pitchFamily="34" charset="0"/>
                <a:cs typeface="Arial" pitchFamily="34" charset="0"/>
              </a:rPr>
              <a:t>roteins </a:t>
            </a:r>
            <a:r>
              <a:rPr lang="en-US" dirty="0">
                <a:latin typeface="Arial" pitchFamily="34" charset="0"/>
                <a:cs typeface="Arial" pitchFamily="34" charset="0"/>
              </a:rPr>
              <a:t>require more energy to digest than do fats or </a:t>
            </a:r>
            <a:r>
              <a:rPr lang="en-US" dirty="0" smtClean="0">
                <a:latin typeface="Arial" pitchFamily="34" charset="0"/>
                <a:cs typeface="Arial" pitchFamily="34" charset="0"/>
              </a:rPr>
              <a:t>carbohydrates</a:t>
            </a:r>
            <a:r>
              <a:rPr lang="en-US" dirty="0">
                <a:latin typeface="Arial" pitchFamily="34" charset="0"/>
                <a:cs typeface="Arial" pitchFamily="34" charset="0"/>
              </a:rPr>
              <a:t>, and the increased energy expenditure contributes to weight </a:t>
            </a:r>
            <a:r>
              <a:rPr lang="en-US" dirty="0" smtClean="0">
                <a:latin typeface="Arial" pitchFamily="34" charset="0"/>
                <a:cs typeface="Arial" pitchFamily="34" charset="0"/>
              </a:rPr>
              <a:t>loss.</a:t>
            </a:r>
          </a:p>
          <a:p>
            <a:pPr>
              <a:spcBef>
                <a:spcPts val="600"/>
              </a:spcBef>
              <a:spcAft>
                <a:spcPts val="600"/>
              </a:spcAft>
            </a:pPr>
            <a:r>
              <a:rPr lang="en-US" dirty="0" smtClean="0">
                <a:latin typeface="Arial" pitchFamily="34" charset="0"/>
                <a:cs typeface="Arial" pitchFamily="34" charset="0"/>
              </a:rPr>
              <a:t>The </a:t>
            </a:r>
            <a:r>
              <a:rPr lang="en-US" dirty="0">
                <a:latin typeface="Arial" pitchFamily="34" charset="0"/>
                <a:cs typeface="Arial" pitchFamily="34" charset="0"/>
              </a:rPr>
              <a:t>best means to lose weight is to eat less and exercise </a:t>
            </a:r>
            <a:r>
              <a:rPr lang="en-US" dirty="0" smtClean="0">
                <a:latin typeface="Arial" pitchFamily="34" charset="0"/>
                <a:cs typeface="Arial" pitchFamily="34" charset="0"/>
              </a:rPr>
              <a:t>more.</a:t>
            </a:r>
            <a:endParaRPr lang="en-US" dirty="0">
              <a:latin typeface="Arial" pitchFamily="34" charset="0"/>
              <a:cs typeface="Arial" pitchFamily="34" charset="0"/>
            </a:endParaRPr>
          </a:p>
        </p:txBody>
      </p:sp>
    </p:spTree>
    <p:extLst>
      <p:ext uri="{BB962C8B-B14F-4D97-AF65-F5344CB8AC3E}">
        <p14:creationId xmlns:p14="http://schemas.microsoft.com/office/powerpoint/2010/main" val="3830553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Section 27.3 </a:t>
            </a:r>
            <a:r>
              <a:rPr lang="en-US" dirty="0">
                <a:solidFill>
                  <a:srgbClr val="843C0C"/>
                </a:solidFill>
                <a:latin typeface="Arial" pitchFamily="34" charset="0"/>
                <a:cs typeface="Arial" pitchFamily="34" charset="0"/>
              </a:rPr>
              <a:t>Diabetes Is a Common Metabolic Disease Often Resulting from </a:t>
            </a:r>
            <a:r>
              <a:rPr lang="en-US" dirty="0" smtClean="0">
                <a:solidFill>
                  <a:srgbClr val="843C0C"/>
                </a:solidFill>
                <a:latin typeface="Arial" pitchFamily="34" charset="0"/>
                <a:cs typeface="Arial" pitchFamily="34" charset="0"/>
              </a:rPr>
              <a:t>Obesity</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892040"/>
          </a:xfrm>
        </p:spPr>
        <p:txBody>
          <a:bodyPr>
            <a:normAutofit/>
          </a:bodyPr>
          <a:lstStyle/>
          <a:p>
            <a:pPr>
              <a:spcBef>
                <a:spcPts val="600"/>
              </a:spcBef>
              <a:spcAft>
                <a:spcPts val="600"/>
              </a:spcAft>
            </a:pPr>
            <a:r>
              <a:rPr lang="en-US" dirty="0">
                <a:latin typeface="Arial" pitchFamily="34" charset="0"/>
                <a:cs typeface="Arial" pitchFamily="34" charset="0"/>
              </a:rPr>
              <a:t>Disruption of caloric homeostasis commonly results in </a:t>
            </a:r>
            <a:r>
              <a:rPr lang="en-US" dirty="0" smtClean="0">
                <a:latin typeface="Arial" pitchFamily="34" charset="0"/>
                <a:cs typeface="Arial" pitchFamily="34" charset="0"/>
              </a:rPr>
              <a:t>obesity.</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Diabetes mellitus is a disease resulting from disruption of caloric homeostasis. Diabetes mellitus is characterized by overproduction of glucose by the liver and inability of other tissues to use </a:t>
            </a:r>
            <a:r>
              <a:rPr lang="en-US" dirty="0" smtClean="0">
                <a:latin typeface="Arial" pitchFamily="34" charset="0"/>
                <a:cs typeface="Arial" pitchFamily="34" charset="0"/>
              </a:rPr>
              <a:t>glucose.</a:t>
            </a:r>
            <a:endParaRPr lang="en-US" dirty="0">
              <a:latin typeface="Arial" pitchFamily="34" charset="0"/>
              <a:cs typeface="Arial" pitchFamily="34" charset="0"/>
            </a:endParaRPr>
          </a:p>
          <a:p>
            <a:pPr lvl="1">
              <a:spcBef>
                <a:spcPts val="600"/>
              </a:spcBef>
              <a:spcAft>
                <a:spcPts val="600"/>
              </a:spcAft>
              <a:buFont typeface="Arial" pitchFamily="34" charset="0"/>
              <a:buChar char="–"/>
            </a:pPr>
            <a:r>
              <a:rPr lang="en-US" dirty="0">
                <a:latin typeface="Arial" pitchFamily="34" charset="0"/>
                <a:cs typeface="Arial" pitchFamily="34" charset="0"/>
              </a:rPr>
              <a:t>Type 1 diabetes, or insulin-dependent diabetes, is caused by autoimmune destruction of the β cells of the </a:t>
            </a:r>
            <a:r>
              <a:rPr lang="en-US" dirty="0" smtClean="0">
                <a:latin typeface="Arial" pitchFamily="34" charset="0"/>
                <a:cs typeface="Arial" pitchFamily="34" charset="0"/>
              </a:rPr>
              <a:t>pancreas.</a:t>
            </a:r>
            <a:endParaRPr lang="en-US" dirty="0">
              <a:latin typeface="Arial" pitchFamily="34" charset="0"/>
              <a:cs typeface="Arial" pitchFamily="34" charset="0"/>
            </a:endParaRPr>
          </a:p>
          <a:p>
            <a:pPr lvl="1">
              <a:spcBef>
                <a:spcPts val="600"/>
              </a:spcBef>
              <a:spcAft>
                <a:spcPts val="600"/>
              </a:spcAft>
              <a:buFont typeface="Arial" pitchFamily="34" charset="0"/>
              <a:buChar char="–"/>
            </a:pPr>
            <a:r>
              <a:rPr lang="en-US" dirty="0">
                <a:latin typeface="Arial" pitchFamily="34" charset="0"/>
                <a:cs typeface="Arial" pitchFamily="34" charset="0"/>
              </a:rPr>
              <a:t>Type 2 diabetes, the most common form of the disease, is characterized by insulin </a:t>
            </a:r>
            <a:r>
              <a:rPr lang="en-US" dirty="0" smtClean="0">
                <a:latin typeface="Arial" pitchFamily="34" charset="0"/>
                <a:cs typeface="Arial" pitchFamily="34" charset="0"/>
              </a:rPr>
              <a:t>resistance. Obesity </a:t>
            </a:r>
            <a:r>
              <a:rPr lang="en-US" dirty="0">
                <a:latin typeface="Arial" pitchFamily="34" charset="0"/>
                <a:cs typeface="Arial" pitchFamily="34" charset="0"/>
              </a:rPr>
              <a:t>is a predisposing factor for type 2 </a:t>
            </a:r>
            <a:r>
              <a:rPr lang="en-US" dirty="0" smtClean="0">
                <a:latin typeface="Arial" pitchFamily="34" charset="0"/>
                <a:cs typeface="Arial" pitchFamily="34" charset="0"/>
              </a:rPr>
              <a:t>diabetes.</a:t>
            </a:r>
            <a:endParaRPr lang="en-US" dirty="0">
              <a:latin typeface="Arial" pitchFamily="34" charset="0"/>
              <a:cs typeface="Arial" pitchFamily="34" charset="0"/>
            </a:endParaRPr>
          </a:p>
        </p:txBody>
      </p:sp>
    </p:spTree>
    <p:extLst>
      <p:ext uri="{BB962C8B-B14F-4D97-AF65-F5344CB8AC3E}">
        <p14:creationId xmlns:p14="http://schemas.microsoft.com/office/powerpoint/2010/main" val="2375100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Insulin </a:t>
            </a:r>
            <a:r>
              <a:rPr lang="en-US" dirty="0" smtClean="0">
                <a:solidFill>
                  <a:srgbClr val="843C0C"/>
                </a:solidFill>
                <a:latin typeface="Arial" pitchFamily="34" charset="0"/>
                <a:cs typeface="Arial" pitchFamily="34" charset="0"/>
              </a:rPr>
              <a:t>Initiates </a:t>
            </a:r>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Complex </a:t>
            </a:r>
            <a:r>
              <a:rPr lang="en-US" dirty="0" smtClean="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ignal-Transduction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athway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uscle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sz="2000" dirty="0">
                <a:latin typeface="Arial" pitchFamily="34" charset="0"/>
                <a:cs typeface="Arial" pitchFamily="34" charset="0"/>
              </a:rPr>
              <a:t>Muscle is the largest insulin-sensitive tissue in the </a:t>
            </a:r>
            <a:r>
              <a:rPr lang="en-US" sz="2000" dirty="0" smtClean="0">
                <a:latin typeface="Arial" pitchFamily="34" charset="0"/>
                <a:cs typeface="Arial" pitchFamily="34" charset="0"/>
              </a:rPr>
              <a:t>body.</a:t>
            </a:r>
            <a:endParaRPr lang="en-US" sz="2000" dirty="0">
              <a:latin typeface="Arial" pitchFamily="34" charset="0"/>
              <a:cs typeface="Arial" pitchFamily="34" charset="0"/>
            </a:endParaRPr>
          </a:p>
          <a:p>
            <a:pPr>
              <a:spcBef>
                <a:spcPts val="600"/>
              </a:spcBef>
              <a:spcAft>
                <a:spcPts val="600"/>
              </a:spcAft>
            </a:pPr>
            <a:r>
              <a:rPr lang="en-US" sz="2000" dirty="0">
                <a:latin typeface="Arial" pitchFamily="34" charset="0"/>
                <a:cs typeface="Arial" pitchFamily="34" charset="0"/>
              </a:rPr>
              <a:t>Insulin binding to its receptor initiates a signaling pathway with the cross-phosphorylation of the kinase domains of the receptor. The phosphorylated kinase domains bind IRS-1, which activates </a:t>
            </a:r>
            <a:r>
              <a:rPr lang="en-US" sz="2000" dirty="0" err="1">
                <a:latin typeface="Arial" pitchFamily="34" charset="0"/>
                <a:cs typeface="Arial" pitchFamily="34" charset="0"/>
              </a:rPr>
              <a:t>phosphoinositide</a:t>
            </a:r>
            <a:r>
              <a:rPr lang="en-US" sz="2000" dirty="0">
                <a:latin typeface="Arial" pitchFamily="34" charset="0"/>
                <a:cs typeface="Arial" pitchFamily="34" charset="0"/>
              </a:rPr>
              <a:t> 3-kinase. This kinase generates PIP</a:t>
            </a:r>
            <a:r>
              <a:rPr lang="en-US" sz="2000" baseline="-25000" dirty="0">
                <a:latin typeface="Arial" pitchFamily="34" charset="0"/>
                <a:cs typeface="Arial" pitchFamily="34" charset="0"/>
              </a:rPr>
              <a:t>3</a:t>
            </a:r>
            <a:r>
              <a:rPr lang="en-US" sz="2000" dirty="0">
                <a:latin typeface="Arial" pitchFamily="34" charset="0"/>
                <a:cs typeface="Arial" pitchFamily="34" charset="0"/>
              </a:rPr>
              <a:t>, which activates </a:t>
            </a:r>
            <a:r>
              <a:rPr lang="en-US" sz="2000" dirty="0" smtClean="0">
                <a:latin typeface="Arial" pitchFamily="34" charset="0"/>
                <a:cs typeface="Arial" pitchFamily="34" charset="0"/>
              </a:rPr>
              <a:t>PDK.</a:t>
            </a:r>
            <a:endParaRPr lang="en-US" sz="2000" dirty="0">
              <a:latin typeface="Arial" pitchFamily="34" charset="0"/>
              <a:cs typeface="Arial" pitchFamily="34" charset="0"/>
            </a:endParaRPr>
          </a:p>
          <a:p>
            <a:pPr>
              <a:spcBef>
                <a:spcPts val="600"/>
              </a:spcBef>
              <a:spcAft>
                <a:spcPts val="600"/>
              </a:spcAft>
            </a:pPr>
            <a:r>
              <a:rPr lang="en-US" sz="2000" dirty="0">
                <a:latin typeface="Arial" pitchFamily="34" charset="0"/>
                <a:cs typeface="Arial" pitchFamily="34" charset="0"/>
              </a:rPr>
              <a:t>PDK phosphorylates and activates </a:t>
            </a:r>
            <a:r>
              <a:rPr lang="en-US" sz="2000" dirty="0" err="1">
                <a:latin typeface="Arial" pitchFamily="34" charset="0"/>
                <a:cs typeface="Arial" pitchFamily="34" charset="0"/>
              </a:rPr>
              <a:t>Akt</a:t>
            </a:r>
            <a:r>
              <a:rPr lang="en-US" sz="2000" dirty="0">
                <a:latin typeface="Arial" pitchFamily="34" charset="0"/>
                <a:cs typeface="Arial" pitchFamily="34" charset="0"/>
              </a:rPr>
              <a:t>, a serine/threonine </a:t>
            </a:r>
            <a:r>
              <a:rPr lang="en-US" sz="2000" dirty="0" smtClean="0">
                <a:latin typeface="Arial" pitchFamily="34" charset="0"/>
                <a:cs typeface="Arial" pitchFamily="34" charset="0"/>
              </a:rPr>
              <a:t>kinase; then active </a:t>
            </a:r>
            <a:r>
              <a:rPr lang="en-US" sz="2000" dirty="0" err="1">
                <a:latin typeface="Arial" pitchFamily="34" charset="0"/>
                <a:cs typeface="Arial" pitchFamily="34" charset="0"/>
              </a:rPr>
              <a:t>Akt</a:t>
            </a:r>
            <a:r>
              <a:rPr lang="en-US" sz="2000" dirty="0">
                <a:latin typeface="Arial" pitchFamily="34" charset="0"/>
                <a:cs typeface="Arial" pitchFamily="34" charset="0"/>
              </a:rPr>
              <a:t> enhances glucose absorption and glycogen </a:t>
            </a:r>
            <a:r>
              <a:rPr lang="en-US" sz="2000" dirty="0" smtClean="0">
                <a:latin typeface="Arial" pitchFamily="34" charset="0"/>
                <a:cs typeface="Arial" pitchFamily="34" charset="0"/>
              </a:rPr>
              <a:t>synthesis.</a:t>
            </a:r>
            <a:endParaRPr lang="en-US" sz="2000" dirty="0">
              <a:latin typeface="Arial" pitchFamily="34" charset="0"/>
              <a:cs typeface="Arial" pitchFamily="34" charset="0"/>
            </a:endParaRPr>
          </a:p>
          <a:p>
            <a:pPr>
              <a:spcBef>
                <a:spcPts val="600"/>
              </a:spcBef>
              <a:spcAft>
                <a:spcPts val="600"/>
              </a:spcAft>
            </a:pPr>
            <a:r>
              <a:rPr lang="en-US" sz="2000" dirty="0">
                <a:latin typeface="Arial" pitchFamily="34" charset="0"/>
                <a:cs typeface="Arial" pitchFamily="34" charset="0"/>
              </a:rPr>
              <a:t>Tyrosine phosphatase IB dephosphorylates and inactivates the receptor, </a:t>
            </a:r>
            <a:r>
              <a:rPr lang="en-US" sz="2000" dirty="0" smtClean="0">
                <a:latin typeface="Arial" pitchFamily="34" charset="0"/>
                <a:cs typeface="Arial" pitchFamily="34" charset="0"/>
              </a:rPr>
              <a:t>whereas PTEN </a:t>
            </a:r>
            <a:r>
              <a:rPr lang="en-US" sz="2000" dirty="0">
                <a:latin typeface="Arial" pitchFamily="34" charset="0"/>
                <a:cs typeface="Arial" pitchFamily="34" charset="0"/>
              </a:rPr>
              <a:t>inactivates PIP</a:t>
            </a:r>
            <a:r>
              <a:rPr lang="en-US" sz="2000" baseline="-25000" dirty="0">
                <a:latin typeface="Arial" pitchFamily="34" charset="0"/>
                <a:cs typeface="Arial" pitchFamily="34" charset="0"/>
              </a:rPr>
              <a:t>3</a:t>
            </a:r>
            <a:r>
              <a:rPr lang="en-US" sz="2000" dirty="0">
                <a:latin typeface="Arial" pitchFamily="34" charset="0"/>
                <a:cs typeface="Arial" pitchFamily="34" charset="0"/>
              </a:rPr>
              <a:t>. </a:t>
            </a:r>
            <a:r>
              <a:rPr lang="en-US" sz="2000" dirty="0" err="1">
                <a:latin typeface="Arial" pitchFamily="34" charset="0"/>
                <a:cs typeface="Arial" pitchFamily="34" charset="0"/>
              </a:rPr>
              <a:t>Ser</a:t>
            </a:r>
            <a:r>
              <a:rPr lang="en-US" sz="2000" dirty="0">
                <a:latin typeface="Arial" pitchFamily="34" charset="0"/>
                <a:cs typeface="Arial" pitchFamily="34" charset="0"/>
              </a:rPr>
              <a:t>/</a:t>
            </a:r>
            <a:r>
              <a:rPr lang="en-US" sz="2000" dirty="0" err="1">
                <a:latin typeface="Arial" pitchFamily="34" charset="0"/>
                <a:cs typeface="Arial" pitchFamily="34" charset="0"/>
              </a:rPr>
              <a:t>Thr</a:t>
            </a:r>
            <a:r>
              <a:rPr lang="en-US" sz="2000" dirty="0">
                <a:latin typeface="Arial" pitchFamily="34" charset="0"/>
                <a:cs typeface="Arial" pitchFamily="34" charset="0"/>
              </a:rPr>
              <a:t> kinases inactivate IRS-1. SOCS proteins also contribute to signal </a:t>
            </a:r>
            <a:r>
              <a:rPr lang="en-US" sz="2000" dirty="0" smtClean="0">
                <a:latin typeface="Arial" pitchFamily="34" charset="0"/>
                <a:cs typeface="Arial" pitchFamily="34" charset="0"/>
              </a:rPr>
              <a:t>termination.</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440561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843C0C"/>
                </a:solidFill>
                <a:latin typeface="Arial" pitchFamily="34" charset="0"/>
                <a:cs typeface="Arial" pitchFamily="34" charset="0"/>
              </a:rPr>
              <a:t>CHAPTER 27</a:t>
            </a:r>
            <a:r>
              <a:rPr lang="en-US" dirty="0" smtClean="0">
                <a:solidFill>
                  <a:srgbClr val="843C0C"/>
                </a:solidFill>
                <a:latin typeface="Arial" pitchFamily="34" charset="0"/>
                <a:cs typeface="Arial" pitchFamily="34" charset="0"/>
              </a:rPr>
              <a:t/>
            </a:r>
            <a:br>
              <a:rPr lang="en-US" dirty="0" smtClean="0">
                <a:solidFill>
                  <a:srgbClr val="843C0C"/>
                </a:solidFill>
                <a:latin typeface="Arial" pitchFamily="34" charset="0"/>
                <a:cs typeface="Arial" pitchFamily="34" charset="0"/>
              </a:rPr>
            </a:br>
            <a:r>
              <a:rPr lang="en-US" dirty="0" smtClean="0">
                <a:solidFill>
                  <a:srgbClr val="843C0C"/>
                </a:solidFill>
                <a:latin typeface="Arial" pitchFamily="34" charset="0"/>
                <a:cs typeface="Arial" pitchFamily="34" charset="0"/>
              </a:rPr>
              <a:t> The Integration of Metabolism</a:t>
            </a:r>
            <a:endParaRPr lang="en-US" dirty="0">
              <a:solidFill>
                <a:srgbClr val="843C0C"/>
              </a:solidFill>
              <a:latin typeface="Arial" pitchFamily="34" charset="0"/>
              <a:cs typeface="Arial" pitchFamily="34" charset="0"/>
            </a:endParaRPr>
          </a:p>
        </p:txBody>
      </p:sp>
      <p:pic>
        <p:nvPicPr>
          <p:cNvPr id="9" name="Picture 2" descr="Two images show a painting of people running and the integration of blood glucose regulation.&#10;The painting shows men with strong leg muscles running. The diagram shows that Leptin from the fat cells signals the brain that there is sufficient energy, inhibiting eating. After eating, the intestine releases glucose. The liver also releases glucose. Glucose is taken up by fat and to muscle. The pancreas releases insulin, which inhibits glucose release from the liver. Insulin acts on fat cells and muscles to increase glucose uptak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08025" y="1751366"/>
            <a:ext cx="7727950" cy="4888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itchFamily="34" charset="0"/>
                <a:cs typeface="Arial" pitchFamily="34" charset="0"/>
              </a:rPr>
              <a:t>Insulin </a:t>
            </a:r>
            <a:r>
              <a:rPr lang="en-US" dirty="0" smtClean="0">
                <a:solidFill>
                  <a:srgbClr val="843C0C"/>
                </a:solidFill>
                <a:latin typeface="Arial" pitchFamily="34" charset="0"/>
                <a:cs typeface="Arial" pitchFamily="34" charset="0"/>
              </a:rPr>
              <a:t>Signaling</a:t>
            </a:r>
            <a:endParaRPr lang="en-US" dirty="0">
              <a:solidFill>
                <a:srgbClr val="843C0C"/>
              </a:solidFill>
              <a:latin typeface="Arial" pitchFamily="34" charset="0"/>
              <a:cs typeface="Arial" pitchFamily="34" charset="0"/>
            </a:endParaRPr>
          </a:p>
        </p:txBody>
      </p:sp>
      <p:pic>
        <p:nvPicPr>
          <p:cNvPr id="10" name="Picture 2" descr="An illustration shows the process of conversion of P I P subscript 2 to P I P subscript 3 and the production of activated A k t.&#10;The base of the insulin receptor containing insulin is on one side of a membrane and is bound to phosphorylated protein that extends across the membrane, which in turn is bound to I R S -1 on the other side of the membrane. The protein in I R S-1 is bound to Phosphoinositide 3-kinase, which binds to P I P subscript 2 in the cell wall and converts it to P I P subscript 3. P I P subscript 3 is bound to P D K (P I P subscript 3-dependent protein kinase), which activates A k t. A k t and A T P release A D P and activated A k t, which is an A k t bound with phosphorylated prote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53220" y="1518365"/>
            <a:ext cx="6437560" cy="49614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54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Second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essenger </a:t>
            </a:r>
            <a:r>
              <a:rPr lang="en-US" sz="3200" dirty="0">
                <a:solidFill>
                  <a:srgbClr val="843C0C"/>
                </a:solidFill>
                <a:latin typeface="Arial" pitchFamily="34" charset="0"/>
                <a:cs typeface="Arial" pitchFamily="34" charset="0"/>
              </a:rPr>
              <a:t>PIP</a:t>
            </a:r>
            <a:r>
              <a:rPr lang="en-US" sz="3200" baseline="-25000" dirty="0">
                <a:solidFill>
                  <a:srgbClr val="843C0C"/>
                </a:solidFill>
                <a:latin typeface="Arial" pitchFamily="34" charset="0"/>
                <a:cs typeface="Arial" pitchFamily="34" charset="0"/>
              </a:rPr>
              <a:t>3</a:t>
            </a:r>
            <a:r>
              <a:rPr lang="en-US" sz="3200" dirty="0">
                <a:solidFill>
                  <a:srgbClr val="843C0C"/>
                </a:solidFill>
                <a:latin typeface="Arial" pitchFamily="34" charset="0"/>
                <a:cs typeface="Arial" pitchFamily="34" charset="0"/>
              </a:rPr>
              <a:t> is </a:t>
            </a:r>
            <a:r>
              <a:rPr lang="en-US" sz="3200" dirty="0" smtClean="0">
                <a:solidFill>
                  <a:srgbClr val="843C0C"/>
                </a:solidFill>
                <a:latin typeface="Arial" pitchFamily="34" charset="0"/>
                <a:cs typeface="Arial" pitchFamily="34" charset="0"/>
              </a:rPr>
              <a:t>Inactivated </a:t>
            </a:r>
            <a:r>
              <a:rPr lang="en-US" sz="3200" dirty="0">
                <a:solidFill>
                  <a:srgbClr val="843C0C"/>
                </a:solidFill>
                <a:latin typeface="Arial" pitchFamily="34" charset="0"/>
                <a:cs typeface="Arial" pitchFamily="34" charset="0"/>
              </a:rPr>
              <a:t>by the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hosphatase </a:t>
            </a:r>
            <a:r>
              <a:rPr lang="en-US" sz="3200" dirty="0" smtClean="0">
                <a:solidFill>
                  <a:srgbClr val="843C0C"/>
                </a:solidFill>
                <a:latin typeface="Arial" pitchFamily="34" charset="0"/>
                <a:cs typeface="Arial" pitchFamily="34" charset="0"/>
              </a:rPr>
              <a:t>PTEN</a:t>
            </a:r>
            <a:endParaRPr lang="en-US" sz="3200" dirty="0">
              <a:solidFill>
                <a:srgbClr val="843C0C"/>
              </a:solidFill>
              <a:latin typeface="Arial" pitchFamily="34" charset="0"/>
              <a:cs typeface="Arial" pitchFamily="34" charset="0"/>
            </a:endParaRPr>
          </a:p>
        </p:txBody>
      </p:sp>
      <p:pic>
        <p:nvPicPr>
          <p:cNvPr id="10" name="Picture 2" descr="The reaction of Phosphatidylinositol 3,4,5-triphosphate (P I P 3) with P T E N to produce Phosphatidylinositol 4,5-bisphosphate (P I P 2) is shown.&#10;Phosphatidylinositol 3,4,5-triphosphate (P I P 3) has a 20 carbon chain connected by an oxygen atom to the central carbon of a 3 carbon chain that links to a phosphate group and an oxygen that bonds to an 18 carbon chain. The first carbon of the 18 carbon chain, closest to the connecting oxygen, is double bonded to oxygen. The central carbon of the 3 carbon chain is hash bonded to H and hash bonded to the O that leads to the 20 carbon chain. C 1 of this chain is double bonded to oxygen and there are double bonds between C 5 and C 6, C 8 and C 9, C 11 and C 12, and C 14 and C 15. The phosphate group is bonded to the 3 carbon chain by an oxygen. After the oxygen, the rest of the substituent is highlighted in red. There is a phosphate group, then a six-membered ring. Beginning with the carbon bonded to O of the phosphate group as C 1, the ring has C 2 bonded to O H below the ring, C 3 bonded to O P O 3 minus 2 above the ring, C 4 bonded to O P O 3 minus 2 below the ring, C 5 bonded to O P O 3 minus 2 above the ring, and C 6 bonded to O H above the ring. With the addition of P T E N, Phosphatidylinositol 4,5-bisphosphate (P I P 2) is formed. P I P 2 has a similar structure to P I P 3 except that C 5 of the six-membered ring has an O H substituent rather than an O P O 3 minus 2 substituen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25097" y="1855642"/>
            <a:ext cx="8293806" cy="42631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31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Metabolic </a:t>
            </a:r>
            <a:r>
              <a:rPr lang="en-US" dirty="0" smtClean="0">
                <a:solidFill>
                  <a:srgbClr val="843C0C"/>
                </a:solidFill>
                <a:latin typeface="Arial" pitchFamily="34" charset="0"/>
                <a:cs typeface="Arial" pitchFamily="34" charset="0"/>
              </a:rPr>
              <a:t>Syndrome </a:t>
            </a:r>
            <a:r>
              <a:rPr lang="en-US" dirty="0">
                <a:solidFill>
                  <a:srgbClr val="843C0C"/>
                </a:solidFill>
                <a:latin typeface="Arial" pitchFamily="34" charset="0"/>
                <a:cs typeface="Arial" pitchFamily="34" charset="0"/>
              </a:rPr>
              <a:t>often </a:t>
            </a:r>
            <a:r>
              <a:rPr lang="en-US" dirty="0" smtClean="0">
                <a:solidFill>
                  <a:srgbClr val="843C0C"/>
                </a:solidFill>
                <a:latin typeface="Arial" pitchFamily="34" charset="0"/>
                <a:cs typeface="Arial" pitchFamily="34" charset="0"/>
              </a:rPr>
              <a:t>Precedes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ype </a:t>
            </a:r>
            <a:r>
              <a:rPr lang="en-US" dirty="0">
                <a:solidFill>
                  <a:srgbClr val="843C0C"/>
                </a:solidFill>
                <a:latin typeface="Arial" pitchFamily="34" charset="0"/>
                <a:cs typeface="Arial" pitchFamily="34" charset="0"/>
              </a:rPr>
              <a:t>2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iabetes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r>
              <a:rPr lang="en-US" sz="2600" dirty="0">
                <a:latin typeface="Arial" pitchFamily="34" charset="0"/>
                <a:cs typeface="Arial" pitchFamily="34" charset="0"/>
              </a:rPr>
              <a:t>Metabolic syndrome is a cluster of pathologies that include insulin resistance, hyperglycemia, and </a:t>
            </a:r>
            <a:r>
              <a:rPr lang="en-US" sz="2600" dirty="0" smtClean="0">
                <a:latin typeface="Arial" pitchFamily="34" charset="0"/>
                <a:cs typeface="Arial" pitchFamily="34" charset="0"/>
              </a:rPr>
              <a:t>dyslipidemia.</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159389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Storage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apacity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Fat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issue </a:t>
            </a:r>
            <a:r>
              <a:rPr lang="en-US" dirty="0">
                <a:solidFill>
                  <a:srgbClr val="843C0C"/>
                </a:solidFill>
                <a:latin typeface="Arial" pitchFamily="34" charset="0"/>
                <a:cs typeface="Arial" pitchFamily="34" charset="0"/>
              </a:rPr>
              <a:t>can be </a:t>
            </a:r>
            <a:r>
              <a:rPr lang="en-US" dirty="0" smtClean="0">
                <a:solidFill>
                  <a:srgbClr val="843C0C"/>
                </a:solidFill>
                <a:latin typeface="Arial" pitchFamily="34" charset="0"/>
                <a:cs typeface="Arial" pitchFamily="34" charset="0"/>
              </a:rPr>
              <a:t>Exceeded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Obesity</a:t>
            </a:r>
            <a:endParaRPr lang="en-US" dirty="0">
              <a:solidFill>
                <a:srgbClr val="843C0C"/>
              </a:solidFill>
              <a:latin typeface="Arial" pitchFamily="34" charset="0"/>
              <a:cs typeface="Arial" pitchFamily="34" charset="0"/>
            </a:endParaRPr>
          </a:p>
        </p:txBody>
      </p:sp>
      <p:pic>
        <p:nvPicPr>
          <p:cNvPr id="9" name="Picture 2" descr="An illustration shows the events leading to metabolic syndrome.&#10;Caloric excess and obesity lead to adipose tissue and an excess of triacylglycerols, which causes organ/tissue insulin resistance in the pancreas, muscle, liver, and blood vessels, resulting in metabolic syndrom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796764"/>
            <a:ext cx="4480190" cy="45655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359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Excess </a:t>
            </a:r>
            <a:r>
              <a:rPr lang="en-US" dirty="0" smtClean="0">
                <a:solidFill>
                  <a:srgbClr val="843C0C"/>
                </a:solidFill>
                <a:latin typeface="Arial" pitchFamily="34" charset="0"/>
                <a:cs typeface="Arial" pitchFamily="34" charset="0"/>
              </a:rPr>
              <a:t>Fatty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cids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Muscle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odify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etabolism</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Bef>
                <a:spcPts val="600"/>
              </a:spcBef>
              <a:spcAft>
                <a:spcPts val="600"/>
              </a:spcAft>
            </a:pPr>
            <a:r>
              <a:rPr lang="en-US" dirty="0">
                <a:latin typeface="Arial" pitchFamily="34" charset="0"/>
                <a:cs typeface="Arial" pitchFamily="34" charset="0"/>
              </a:rPr>
              <a:t>Excess fatty acid accumulation in the muscle results in excessive triacylglycerol synthesis in </a:t>
            </a:r>
            <a:r>
              <a:rPr lang="en-US" dirty="0" smtClean="0">
                <a:latin typeface="Arial" pitchFamily="34" charset="0"/>
                <a:cs typeface="Arial" pitchFamily="34" charset="0"/>
              </a:rPr>
              <a:t>muscle.</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Cytoplasmic levels of diacylglycerol increase, which activate protein kinase C. Active protein kinase C phosphorylates IRS, reducing the ability of IRS to transduce the insulin </a:t>
            </a:r>
            <a:r>
              <a:rPr lang="en-US" dirty="0" smtClean="0">
                <a:latin typeface="Arial" pitchFamily="34" charset="0"/>
                <a:cs typeface="Arial" pitchFamily="34" charset="0"/>
              </a:rPr>
              <a:t>signal.</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Ceramide also accumulates in the cytoplasm. This accumulation inhibits glucose uptake and glycogen </a:t>
            </a:r>
            <a:r>
              <a:rPr lang="en-US" dirty="0" smtClean="0">
                <a:latin typeface="Arial" pitchFamily="34" charset="0"/>
                <a:cs typeface="Arial" pitchFamily="34" charset="0"/>
              </a:rPr>
              <a:t>synthesis.</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The net result is that muscle becomes insulin </a:t>
            </a:r>
            <a:r>
              <a:rPr lang="en-US" dirty="0" smtClean="0">
                <a:latin typeface="Arial" pitchFamily="34" charset="0"/>
                <a:cs typeface="Arial" pitchFamily="34" charset="0"/>
              </a:rPr>
              <a:t>resistant.</a:t>
            </a:r>
            <a:endParaRPr lang="en-US" dirty="0">
              <a:latin typeface="Arial" pitchFamily="34" charset="0"/>
              <a:cs typeface="Arial" pitchFamily="34" charset="0"/>
            </a:endParaRPr>
          </a:p>
        </p:txBody>
      </p:sp>
    </p:spTree>
    <p:extLst>
      <p:ext uri="{BB962C8B-B14F-4D97-AF65-F5344CB8AC3E}">
        <p14:creationId xmlns:p14="http://schemas.microsoft.com/office/powerpoint/2010/main" val="20657310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Excess </a:t>
            </a:r>
            <a:r>
              <a:rPr lang="en-US" dirty="0" smtClean="0">
                <a:solidFill>
                  <a:srgbClr val="843C0C"/>
                </a:solidFill>
                <a:latin typeface="Arial" pitchFamily="34" charset="0"/>
                <a:cs typeface="Arial" pitchFamily="34" charset="0"/>
              </a:rPr>
              <a:t>Fat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Peripheral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issues </a:t>
            </a:r>
            <a:r>
              <a:rPr lang="en-US" dirty="0">
                <a:solidFill>
                  <a:srgbClr val="843C0C"/>
                </a:solidFill>
                <a:latin typeface="Arial" pitchFamily="34" charset="0"/>
                <a:cs typeface="Arial" pitchFamily="34" charset="0"/>
              </a:rPr>
              <a:t>can </a:t>
            </a:r>
            <a:r>
              <a:rPr lang="en-US" dirty="0" smtClean="0">
                <a:solidFill>
                  <a:srgbClr val="843C0C"/>
                </a:solidFill>
                <a:latin typeface="Arial" pitchFamily="34" charset="0"/>
                <a:cs typeface="Arial" pitchFamily="34" charset="0"/>
              </a:rPr>
              <a:t>Result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nsulin Insensitivity</a:t>
            </a:r>
            <a:endParaRPr lang="en-US" dirty="0">
              <a:solidFill>
                <a:srgbClr val="843C0C"/>
              </a:solidFill>
              <a:latin typeface="Arial" pitchFamily="34" charset="0"/>
              <a:cs typeface="Arial" pitchFamily="34" charset="0"/>
            </a:endParaRPr>
          </a:p>
        </p:txBody>
      </p:sp>
      <p:pic>
        <p:nvPicPr>
          <p:cNvPr id="9" name="Picture 2" descr="An illustration shows the process that occurs when there is energy stress.&#10;Overnutrition and inactivity leads to increase in fatty acid supply, leading to increases in fatty acyl-CoA. This leads to increases in triacylglycerols, leading to increases in DAG and ceramide. The increase in DAG and ceramide activates stress-induced serine kinases, which inhibits phosphorylated insulin receptors and G L U T 4. Increase in fatty acyl-CoA activates C A 1 in mitochondria, where N A D H and F A D H 2 donate electrons to the electron transport chain. The increases in fatty acyl Co A also leads to increases in C A 1. C A 1 has an arrow to the tricarboxylic acid cycle, leading to the electron transport chain, but there is an X over this pathway with an arrow reading Mitochondrial overload showing that this leads to increases in beta oxidation and tricarboxylic acid cycle flux, in acylcarnitines, in reactive oxygen species, and in mitochondrial stress while reducing free Co A. The tricarboxylic acid cycle produces C O 2 and A T P. The electron transport chain produces reactive oxygen species, which are lowered by the antioxidant defens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10957" y="1704063"/>
            <a:ext cx="5722087" cy="48525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75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Insulin </a:t>
            </a:r>
            <a:r>
              <a:rPr lang="en-US" dirty="0" smtClean="0">
                <a:solidFill>
                  <a:srgbClr val="843C0C"/>
                </a:solidFill>
                <a:latin typeface="Arial" pitchFamily="34" charset="0"/>
                <a:cs typeface="Arial" pitchFamily="34" charset="0"/>
              </a:rPr>
              <a:t>Resistance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Muscle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acilitates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ancreatic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ailure</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r>
              <a:rPr lang="en-US" sz="2200" dirty="0">
                <a:latin typeface="Arial" pitchFamily="34" charset="0"/>
                <a:cs typeface="Arial" pitchFamily="34" charset="0"/>
              </a:rPr>
              <a:t>Glucose absorption and metabolism by the β cells of the pancreas leads to insulin secretion. </a:t>
            </a:r>
            <a:r>
              <a:rPr lang="en-US" sz="2200" dirty="0" smtClean="0">
                <a:latin typeface="Arial" pitchFamily="34" charset="0"/>
                <a:cs typeface="Arial" pitchFamily="34" charset="0"/>
              </a:rPr>
              <a:t>Increased ATP </a:t>
            </a:r>
            <a:r>
              <a:rPr lang="en-US" sz="2200" dirty="0">
                <a:latin typeface="Arial" pitchFamily="34" charset="0"/>
                <a:cs typeface="Arial" pitchFamily="34" charset="0"/>
              </a:rPr>
              <a:t>resulting from glucose metabolism </a:t>
            </a:r>
            <a:r>
              <a:rPr lang="en-US" sz="2200" dirty="0" smtClean="0">
                <a:latin typeface="Arial" pitchFamily="34" charset="0"/>
                <a:cs typeface="Arial" pitchFamily="34" charset="0"/>
              </a:rPr>
              <a:t>alters </a:t>
            </a:r>
            <a:r>
              <a:rPr lang="en-US" sz="2200" dirty="0">
                <a:latin typeface="Arial" pitchFamily="34" charset="0"/>
                <a:cs typeface="Arial" pitchFamily="34" charset="0"/>
              </a:rPr>
              <a:t>the voltage across the cell membrane, </a:t>
            </a:r>
            <a:r>
              <a:rPr lang="en-US" sz="2200" dirty="0" smtClean="0">
                <a:latin typeface="Arial" pitchFamily="34" charset="0"/>
                <a:cs typeface="Arial" pitchFamily="34" charset="0"/>
              </a:rPr>
              <a:t>allowing Ca</a:t>
            </a:r>
            <a:r>
              <a:rPr lang="en-US" sz="2200" baseline="30000" dirty="0" smtClean="0">
                <a:latin typeface="Arial" pitchFamily="34" charset="0"/>
                <a:cs typeface="Arial" pitchFamily="34" charset="0"/>
              </a:rPr>
              <a:t>2</a:t>
            </a:r>
            <a:r>
              <a:rPr lang="en-US" sz="2200" baseline="30000" dirty="0">
                <a:latin typeface="Arial" pitchFamily="34" charset="0"/>
                <a:cs typeface="Arial" pitchFamily="34" charset="0"/>
              </a:rPr>
              <a:t>+ </a:t>
            </a:r>
            <a:r>
              <a:rPr lang="en-US" sz="2200" dirty="0" smtClean="0">
                <a:latin typeface="Arial" pitchFamily="34" charset="0"/>
                <a:cs typeface="Arial" pitchFamily="34" charset="0"/>
              </a:rPr>
              <a:t>to enter </a:t>
            </a:r>
            <a:r>
              <a:rPr lang="en-US" sz="2200" dirty="0">
                <a:latin typeface="Arial" pitchFamily="34" charset="0"/>
                <a:cs typeface="Arial" pitchFamily="34" charset="0"/>
              </a:rPr>
              <a:t>the </a:t>
            </a:r>
            <a:r>
              <a:rPr lang="en-US" sz="2200" dirty="0" smtClean="0">
                <a:latin typeface="Arial" pitchFamily="34" charset="0"/>
                <a:cs typeface="Arial" pitchFamily="34" charset="0"/>
              </a:rPr>
              <a:t>cell, which in turn triggers insulin release.</a:t>
            </a:r>
            <a:endParaRPr lang="en-US" sz="2200" dirty="0">
              <a:latin typeface="Arial" pitchFamily="34" charset="0"/>
              <a:cs typeface="Arial" pitchFamily="34" charset="0"/>
            </a:endParaRPr>
          </a:p>
          <a:p>
            <a:r>
              <a:rPr lang="en-US" sz="2200" dirty="0">
                <a:latin typeface="Arial" pitchFamily="34" charset="0"/>
                <a:cs typeface="Arial" pitchFamily="34" charset="0"/>
              </a:rPr>
              <a:t>The β cells respond to insulin resistance by </a:t>
            </a:r>
            <a:r>
              <a:rPr lang="en-US" sz="2200" dirty="0" smtClean="0">
                <a:latin typeface="Arial" pitchFamily="34" charset="0"/>
                <a:cs typeface="Arial" pitchFamily="34" charset="0"/>
              </a:rPr>
              <a:t>making and </a:t>
            </a:r>
            <a:r>
              <a:rPr lang="en-US" sz="2200" dirty="0">
                <a:latin typeface="Arial" pitchFamily="34" charset="0"/>
                <a:cs typeface="Arial" pitchFamily="34" charset="0"/>
              </a:rPr>
              <a:t>secreting more insulin in an attempt to </a:t>
            </a:r>
            <a:r>
              <a:rPr lang="en-US" sz="2200" dirty="0" smtClean="0">
                <a:latin typeface="Arial" pitchFamily="34" charset="0"/>
                <a:cs typeface="Arial" pitchFamily="34" charset="0"/>
              </a:rPr>
              <a:t>overcome, </a:t>
            </a:r>
            <a:r>
              <a:rPr lang="en-US" sz="2200" dirty="0">
                <a:latin typeface="Arial" pitchFamily="34" charset="0"/>
                <a:cs typeface="Arial" pitchFamily="34" charset="0"/>
              </a:rPr>
              <a:t>the insulin resistance. </a:t>
            </a:r>
            <a:r>
              <a:rPr lang="en-US" sz="2200" dirty="0" smtClean="0">
                <a:latin typeface="Arial" pitchFamily="34" charset="0"/>
                <a:cs typeface="Arial" pitchFamily="34" charset="0"/>
              </a:rPr>
              <a:t>The machinery becomes overwhelmed and unfolded/misfolded proteins accumulate, activating the unfolded </a:t>
            </a:r>
            <a:r>
              <a:rPr lang="en-US" sz="2200" dirty="0">
                <a:latin typeface="Arial" pitchFamily="34" charset="0"/>
                <a:cs typeface="Arial" pitchFamily="34" charset="0"/>
              </a:rPr>
              <a:t>protein response (UPR</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r>
              <a:rPr lang="en-US" sz="2200" dirty="0">
                <a:latin typeface="Arial" pitchFamily="34" charset="0"/>
                <a:cs typeface="Arial" pitchFamily="34" charset="0"/>
              </a:rPr>
              <a:t>If the UPR continues, apoptosis is triggered, β cells die, and insulin secretion </a:t>
            </a:r>
            <a:r>
              <a:rPr lang="en-US" sz="2200" dirty="0" smtClean="0">
                <a:latin typeface="Arial" pitchFamily="34" charset="0"/>
                <a:cs typeface="Arial" pitchFamily="34" charset="0"/>
              </a:rPr>
              <a:t>ceases.</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2783685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Insulin </a:t>
            </a:r>
            <a:r>
              <a:rPr lang="en-US" dirty="0" smtClean="0">
                <a:solidFill>
                  <a:srgbClr val="843C0C"/>
                </a:solidFill>
                <a:latin typeface="Arial" pitchFamily="34" charset="0"/>
                <a:cs typeface="Arial" pitchFamily="34" charset="0"/>
              </a:rPr>
              <a:t>Release </a:t>
            </a:r>
            <a:r>
              <a:rPr lang="en-US" dirty="0">
                <a:solidFill>
                  <a:srgbClr val="843C0C"/>
                </a:solidFill>
                <a:latin typeface="Arial" pitchFamily="34" charset="0"/>
                <a:cs typeface="Arial" pitchFamily="34" charset="0"/>
              </a:rPr>
              <a:t>is </a:t>
            </a:r>
            <a:r>
              <a:rPr lang="en-US" dirty="0" smtClean="0">
                <a:solidFill>
                  <a:srgbClr val="843C0C"/>
                </a:solidFill>
                <a:latin typeface="Arial" pitchFamily="34" charset="0"/>
                <a:cs typeface="Arial" pitchFamily="34" charset="0"/>
              </a:rPr>
              <a:t>Regulated </a:t>
            </a:r>
            <a:r>
              <a:rPr lang="en-US" dirty="0">
                <a:solidFill>
                  <a:srgbClr val="843C0C"/>
                </a:solidFill>
                <a:latin typeface="Arial" pitchFamily="34" charset="0"/>
                <a:cs typeface="Arial" pitchFamily="34" charset="0"/>
              </a:rPr>
              <a:t>by ATP</a:t>
            </a:r>
          </a:p>
        </p:txBody>
      </p:sp>
      <p:pic>
        <p:nvPicPr>
          <p:cNvPr id="9" name="Picture 2" descr="An illustration shows the process of insulin release in a pancreatic beta cell.&#10;Glucose enters the cell through glucose channel and is responsible for glycolysis and cellular respiration, which increase ATP concentration. ATP shuts the potassium channel down, preventing the release of positively charged potassium ions. Positively charged calcium ions enter the cell through a calcium channel. A dotted arrow, labeled psi, points from the potassium channel to the calcium channel, indicating that the closure of the potassium channel alters the charge of the membrane and opens the calcium channel. Vesicles, containing insulin, break near the cell wall and release insulin into the bloo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842494"/>
            <a:ext cx="4480190" cy="447409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81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Metabolic </a:t>
            </a:r>
            <a:r>
              <a:rPr lang="en-US" sz="3200" dirty="0" smtClean="0">
                <a:solidFill>
                  <a:srgbClr val="843C0C"/>
                </a:solidFill>
                <a:latin typeface="Arial" pitchFamily="34" charset="0"/>
                <a:cs typeface="Arial" pitchFamily="34" charset="0"/>
              </a:rPr>
              <a:t>Derangements in Type </a:t>
            </a:r>
            <a:r>
              <a:rPr lang="en-US" sz="3200" dirty="0">
                <a:solidFill>
                  <a:srgbClr val="843C0C"/>
                </a:solidFill>
                <a:latin typeface="Arial" pitchFamily="34" charset="0"/>
                <a:cs typeface="Arial" pitchFamily="34" charset="0"/>
              </a:rPr>
              <a:t>1 </a:t>
            </a:r>
            <a:r>
              <a:rPr lang="en-US" sz="3200" dirty="0" smtClean="0">
                <a:solidFill>
                  <a:srgbClr val="843C0C"/>
                </a:solidFill>
                <a:latin typeface="Arial" pitchFamily="34" charset="0"/>
                <a:cs typeface="Arial" pitchFamily="34" charset="0"/>
              </a:rPr>
              <a:t>Diabetes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esult </a:t>
            </a:r>
            <a:r>
              <a:rPr lang="en-US" sz="3200" dirty="0">
                <a:solidFill>
                  <a:srgbClr val="843C0C"/>
                </a:solidFill>
                <a:latin typeface="Arial" pitchFamily="34" charset="0"/>
                <a:cs typeface="Arial" pitchFamily="34" charset="0"/>
              </a:rPr>
              <a:t>from </a:t>
            </a:r>
            <a:r>
              <a:rPr lang="en-US" sz="3200" dirty="0">
                <a:solidFill>
                  <a:srgbClr val="843C0C"/>
                </a:solidFill>
                <a:latin typeface="Arial" pitchFamily="34" charset="0"/>
                <a:cs typeface="Arial" pitchFamily="34" charset="0"/>
              </a:rPr>
              <a:t>I</a:t>
            </a:r>
            <a:r>
              <a:rPr lang="en-US" sz="3200" dirty="0" smtClean="0">
                <a:solidFill>
                  <a:srgbClr val="843C0C"/>
                </a:solidFill>
                <a:latin typeface="Arial" pitchFamily="34" charset="0"/>
                <a:cs typeface="Arial" pitchFamily="34" charset="0"/>
              </a:rPr>
              <a:t>nsulin Insufficiency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Glucagon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xcess</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5029200"/>
          </a:xfrm>
        </p:spPr>
        <p:txBody>
          <a:bodyPr>
            <a:normAutofit/>
          </a:bodyPr>
          <a:lstStyle/>
          <a:p>
            <a:pPr>
              <a:spcBef>
                <a:spcPts val="600"/>
              </a:spcBef>
              <a:spcAft>
                <a:spcPts val="600"/>
              </a:spcAft>
            </a:pPr>
            <a:r>
              <a:rPr lang="en-US" dirty="0">
                <a:latin typeface="Arial" pitchFamily="34" charset="0"/>
                <a:cs typeface="Arial" pitchFamily="34" charset="0"/>
              </a:rPr>
              <a:t>Type 1 diabetes is characterized by an abnormally high glucagon/insulin ratio due to the lack of β </a:t>
            </a:r>
            <a:r>
              <a:rPr lang="en-US" dirty="0" smtClean="0">
                <a:latin typeface="Arial" pitchFamily="34" charset="0"/>
                <a:cs typeface="Arial" pitchFamily="34" charset="0"/>
              </a:rPr>
              <a:t>cells.</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The lack of insulin prevents the entry of glucose into the </a:t>
            </a:r>
            <a:r>
              <a:rPr lang="en-US" dirty="0" smtClean="0">
                <a:latin typeface="Arial" pitchFamily="34" charset="0"/>
                <a:cs typeface="Arial" pitchFamily="34" charset="0"/>
              </a:rPr>
              <a:t>cells.</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The liver responds to the lack of insulin and presence of glucagon by synthesizing and secreting glucose as well as inhibiting glycolysis. Glycogen degradation is also stimulated by </a:t>
            </a:r>
            <a:r>
              <a:rPr lang="en-US" dirty="0" smtClean="0">
                <a:latin typeface="Arial" pitchFamily="34" charset="0"/>
                <a:cs typeface="Arial" pitchFamily="34" charset="0"/>
              </a:rPr>
              <a:t>glucagon.</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The lack of carbohydrate in the liver results in the uncontrolled breakdown of lipids, which may result in ketosis due to excess generation of ketone </a:t>
            </a:r>
            <a:r>
              <a:rPr lang="en-US" dirty="0" smtClean="0">
                <a:latin typeface="Arial" pitchFamily="34" charset="0"/>
                <a:cs typeface="Arial" pitchFamily="34" charset="0"/>
              </a:rPr>
              <a:t>bodies.</a:t>
            </a:r>
            <a:endParaRPr lang="en-US" dirty="0">
              <a:latin typeface="Arial" pitchFamily="34" charset="0"/>
              <a:cs typeface="Arial" pitchFamily="34" charset="0"/>
            </a:endParaRPr>
          </a:p>
        </p:txBody>
      </p:sp>
    </p:spTree>
    <p:extLst>
      <p:ext uri="{BB962C8B-B14F-4D97-AF65-F5344CB8AC3E}">
        <p14:creationId xmlns:p14="http://schemas.microsoft.com/office/powerpoint/2010/main" val="797382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Regulation of </a:t>
            </a:r>
            <a:r>
              <a:rPr lang="en-US" dirty="0" smtClean="0">
                <a:solidFill>
                  <a:srgbClr val="843C0C"/>
                </a:solidFill>
                <a:latin typeface="Arial" pitchFamily="34" charset="0"/>
                <a:cs typeface="Arial" pitchFamily="34" charset="0"/>
              </a:rPr>
              <a:t>Glycolysis </a:t>
            </a:r>
            <a:r>
              <a:rPr lang="en-US" dirty="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Gluconeogenesis</a:t>
            </a:r>
            <a:endParaRPr lang="en-US" dirty="0">
              <a:solidFill>
                <a:srgbClr val="843C0C"/>
              </a:solidFill>
              <a:latin typeface="Arial" pitchFamily="34" charset="0"/>
              <a:cs typeface="Arial" pitchFamily="34" charset="0"/>
            </a:endParaRPr>
          </a:p>
        </p:txBody>
      </p:sp>
      <p:pic>
        <p:nvPicPr>
          <p:cNvPr id="9" name="Picture 2" descr="An illustration shows the regulation of glycolysis and gluconeogenesis.&#10;During glycolysis, fructose 6-phosphate and ATP, along with phosphofructokinase, release ADP and fructose 1,6-bisphosphate. Phosphofructokinase is activated by F-2, 6-BP, and AMP and inhibited by ATP and citrate. During gluconeogenesis, fructose 1,6-bisphosphate and water release P subscript I and fructose 6-phosphate. Fructose 1,6-bisphosphate is activated by citrate and inhibited by AMP, F-2, and 6-B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30911" y="2339729"/>
            <a:ext cx="8421891" cy="31926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39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itchFamily="34" charset="0"/>
                <a:cs typeface="Arial" pitchFamily="34" charset="0"/>
              </a:rPr>
              <a:t>Ch.27 </a:t>
            </a:r>
            <a:r>
              <a:rPr lang="en-US" dirty="0">
                <a:solidFill>
                  <a:srgbClr val="843C0C"/>
                </a:solidFill>
                <a:latin typeface="Arial" pitchFamily="34" charset="0"/>
                <a:cs typeface="Arial" pitchFamily="34" charset="0"/>
              </a:rPr>
              <a:t>Learning Objectives</a:t>
            </a:r>
          </a:p>
        </p:txBody>
      </p:sp>
      <p:sp>
        <p:nvSpPr>
          <p:cNvPr id="4" name="Content Placeholder 3"/>
          <p:cNvSpPr>
            <a:spLocks noGrp="1"/>
          </p:cNvSpPr>
          <p:nvPr>
            <p:ph idx="1"/>
          </p:nvPr>
        </p:nvSpPr>
        <p:spPr>
          <a:xfrm>
            <a:off x="457200" y="1600200"/>
            <a:ext cx="8229600" cy="5020056"/>
          </a:xfrm>
        </p:spPr>
        <p:txBody>
          <a:bodyPr>
            <a:noAutofit/>
          </a:bodyPr>
          <a:lstStyle/>
          <a:p>
            <a:pPr marL="0" indent="0">
              <a:lnSpc>
                <a:spcPct val="110000"/>
              </a:lnSpc>
              <a:spcBef>
                <a:spcPts val="624"/>
              </a:spcBef>
              <a:spcAft>
                <a:spcPts val="1200"/>
              </a:spcAft>
              <a:buNone/>
            </a:pPr>
            <a:r>
              <a:rPr lang="en-US" sz="2200" i="1" dirty="0">
                <a:latin typeface="Arial" pitchFamily="34" charset="0"/>
                <a:cs typeface="Arial" pitchFamily="34" charset="0"/>
              </a:rPr>
              <a:t>By the end of this chapter, you should be able to</a:t>
            </a:r>
            <a:r>
              <a:rPr lang="en-US" sz="2200" i="1" dirty="0" smtClean="0">
                <a:latin typeface="Arial" pitchFamily="34" charset="0"/>
                <a:cs typeface="Arial" pitchFamily="34" charset="0"/>
              </a:rPr>
              <a:t>:</a:t>
            </a:r>
            <a:endParaRPr lang="en-US" sz="2200" dirty="0" smtClean="0">
              <a:latin typeface="Arial" pitchFamily="34" charset="0"/>
              <a:cs typeface="Arial" pitchFamily="34" charset="0"/>
            </a:endParaRP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Describe caloric homeostasis and its biochemical importance.</a:t>
            </a: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Explain the role of the neurotransmitters and hormones in maintaining caloric homeostasis.</a:t>
            </a: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Differentiate between type 1 and type 2 diabetes and explain how each develops.</a:t>
            </a: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Explain how exercise alters cellular biochemistry.</a:t>
            </a: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Describe the biochemical adaptations to food intake and starvation.</a:t>
            </a:r>
          </a:p>
          <a:p>
            <a:pPr marL="457200" indent="-457200">
              <a:lnSpc>
                <a:spcPct val="110000"/>
              </a:lnSpc>
              <a:spcBef>
                <a:spcPts val="624"/>
              </a:spcBef>
              <a:buFont typeface="+mj-lt"/>
              <a:buAutoNum type="arabicPeriod"/>
            </a:pPr>
            <a:r>
              <a:rPr lang="en-US" sz="2200" b="1" dirty="0" smtClean="0">
                <a:latin typeface="Arial" pitchFamily="34" charset="0"/>
                <a:cs typeface="Arial" pitchFamily="34" charset="0"/>
              </a:rPr>
              <a:t>Explain how ethanol alters metabolism in the liver.</a:t>
            </a:r>
            <a:endParaRPr lang="en-US" sz="2200" b="1" dirty="0">
              <a:latin typeface="Arial" pitchFamily="34" charset="0"/>
              <a:cs typeface="Arial" pitchFamily="34" charset="0"/>
            </a:endParaRP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27.4 </a:t>
            </a:r>
            <a:r>
              <a:rPr lang="en-US" dirty="0">
                <a:solidFill>
                  <a:srgbClr val="843C0C"/>
                </a:solidFill>
                <a:latin typeface="Arial" pitchFamily="34" charset="0"/>
                <a:cs typeface="Arial" pitchFamily="34" charset="0"/>
              </a:rPr>
              <a:t>Exercise Beneficially Alters the Biochemistry of </a:t>
            </a:r>
            <a:r>
              <a:rPr lang="en-US" dirty="0" smtClean="0">
                <a:solidFill>
                  <a:srgbClr val="843C0C"/>
                </a:solidFill>
                <a:latin typeface="Arial" pitchFamily="34" charset="0"/>
                <a:cs typeface="Arial" pitchFamily="34" charset="0"/>
              </a:rPr>
              <a:t>Cells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922520"/>
          </a:xfrm>
        </p:spPr>
        <p:txBody>
          <a:bodyPr>
            <a:normAutofit fontScale="92500"/>
          </a:bodyPr>
          <a:lstStyle/>
          <a:p>
            <a:pPr>
              <a:spcBef>
                <a:spcPts val="600"/>
              </a:spcBef>
              <a:spcAft>
                <a:spcPts val="600"/>
              </a:spcAft>
            </a:pPr>
            <a:r>
              <a:rPr lang="en-US" dirty="0">
                <a:latin typeface="Arial" pitchFamily="34" charset="0"/>
                <a:cs typeface="Arial" pitchFamily="34" charset="0"/>
              </a:rPr>
              <a:t>Mitochondrial biogenesis is stimulated by muscular </a:t>
            </a:r>
            <a:r>
              <a:rPr lang="en-US" dirty="0" smtClean="0">
                <a:latin typeface="Arial" pitchFamily="34" charset="0"/>
                <a:cs typeface="Arial" pitchFamily="34" charset="0"/>
              </a:rPr>
              <a:t>activity.</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Exercise is known to help prevent or treat a host of pathological conditions, including metabolic syndrome and type 2 </a:t>
            </a:r>
            <a:r>
              <a:rPr lang="en-US" dirty="0" smtClean="0">
                <a:latin typeface="Arial" pitchFamily="34" charset="0"/>
                <a:cs typeface="Arial" pitchFamily="34" charset="0"/>
              </a:rPr>
              <a:t>diabetes.</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Calcium released during muscle contraction can also act as a second messenger to activate signaling pathways that stimulate mitochondrial </a:t>
            </a:r>
            <a:r>
              <a:rPr lang="en-US" dirty="0" smtClean="0">
                <a:latin typeface="Arial" pitchFamily="34" charset="0"/>
                <a:cs typeface="Arial" pitchFamily="34" charset="0"/>
              </a:rPr>
              <a:t>biogenesis.</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Fatty acids, acting through a different signal transduction pathway, increase the fatty acid oxidation capability of </a:t>
            </a:r>
            <a:r>
              <a:rPr lang="en-US" dirty="0" smtClean="0">
                <a:latin typeface="Arial" pitchFamily="34" charset="0"/>
                <a:cs typeface="Arial" pitchFamily="34" charset="0"/>
              </a:rPr>
              <a:t>mitochondria.</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Increased mitochondrial biogenesis and increased </a:t>
            </a:r>
            <a:r>
              <a:rPr lang="en-US" dirty="0" smtClean="0">
                <a:latin typeface="Arial" pitchFamily="34" charset="0"/>
                <a:cs typeface="Arial" pitchFamily="34" charset="0"/>
              </a:rPr>
              <a:t>fatty acid </a:t>
            </a:r>
            <a:r>
              <a:rPr lang="en-US" dirty="0">
                <a:latin typeface="Arial" pitchFamily="34" charset="0"/>
                <a:cs typeface="Arial" pitchFamily="34" charset="0"/>
              </a:rPr>
              <a:t>oxidation prevent insulin </a:t>
            </a:r>
            <a:r>
              <a:rPr lang="en-US" dirty="0" smtClean="0">
                <a:latin typeface="Arial" pitchFamily="34" charset="0"/>
                <a:cs typeface="Arial" pitchFamily="34" charset="0"/>
              </a:rPr>
              <a:t>insensitivity.</a:t>
            </a:r>
            <a:endParaRPr lang="en-US" dirty="0">
              <a:latin typeface="Arial" pitchFamily="34" charset="0"/>
              <a:cs typeface="Arial" pitchFamily="34" charset="0"/>
            </a:endParaRPr>
          </a:p>
        </p:txBody>
      </p:sp>
    </p:spTree>
    <p:extLst>
      <p:ext uri="{BB962C8B-B14F-4D97-AF65-F5344CB8AC3E}">
        <p14:creationId xmlns:p14="http://schemas.microsoft.com/office/powerpoint/2010/main" val="425168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9" y="268923"/>
            <a:ext cx="8856323" cy="1154430"/>
          </a:xfrm>
        </p:spPr>
        <p:txBody>
          <a:bodyPr>
            <a:noAutofit/>
          </a:bodyPr>
          <a:lstStyle/>
          <a:p>
            <a:r>
              <a:rPr lang="en-US" sz="3200" dirty="0">
                <a:solidFill>
                  <a:srgbClr val="843C0C"/>
                </a:solidFill>
                <a:latin typeface="Arial" pitchFamily="34" charset="0"/>
                <a:cs typeface="Arial" pitchFamily="34" charset="0"/>
              </a:rPr>
              <a:t>Exercise </a:t>
            </a:r>
            <a:r>
              <a:rPr lang="en-US" sz="3200" dirty="0" smtClean="0">
                <a:solidFill>
                  <a:srgbClr val="843C0C"/>
                </a:solidFill>
                <a:latin typeface="Arial" pitchFamily="34" charset="0"/>
                <a:cs typeface="Arial" pitchFamily="34" charset="0"/>
              </a:rPr>
              <a:t>Results </a:t>
            </a:r>
            <a:r>
              <a:rPr lang="en-US" sz="3200" dirty="0">
                <a:solidFill>
                  <a:srgbClr val="843C0C"/>
                </a:solidFill>
                <a:latin typeface="Arial" pitchFamily="34" charset="0"/>
                <a:cs typeface="Arial" pitchFamily="34" charset="0"/>
              </a:rPr>
              <a:t>in </a:t>
            </a:r>
            <a:r>
              <a:rPr lang="en-US" sz="3200" dirty="0" smtClean="0">
                <a:solidFill>
                  <a:srgbClr val="843C0C"/>
                </a:solidFill>
                <a:latin typeface="Arial" pitchFamily="34" charset="0"/>
                <a:cs typeface="Arial" pitchFamily="34" charset="0"/>
              </a:rPr>
              <a:t>Mitochondrial </a:t>
            </a:r>
            <a:r>
              <a:rPr lang="en-US" sz="3200" dirty="0">
                <a:solidFill>
                  <a:srgbClr val="843C0C"/>
                </a:solidFill>
                <a:latin typeface="Arial" pitchFamily="34" charset="0"/>
                <a:cs typeface="Arial" pitchFamily="34" charset="0"/>
              </a:rPr>
              <a:t>B</a:t>
            </a:r>
            <a:r>
              <a:rPr lang="en-US" sz="3200" dirty="0" smtClean="0">
                <a:solidFill>
                  <a:srgbClr val="843C0C"/>
                </a:solidFill>
                <a:latin typeface="Arial" pitchFamily="34" charset="0"/>
                <a:cs typeface="Arial" pitchFamily="34" charset="0"/>
              </a:rPr>
              <a:t>iogenesis </a:t>
            </a:r>
            <a:r>
              <a:rPr lang="en-US" sz="3200" dirty="0">
                <a:solidFill>
                  <a:srgbClr val="843C0C"/>
                </a:solidFill>
                <a:latin typeface="Arial" pitchFamily="34" charset="0"/>
                <a:cs typeface="Arial" pitchFamily="34" charset="0"/>
              </a:rPr>
              <a:t>and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nhanced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at Metabolism</a:t>
            </a:r>
            <a:endParaRPr lang="en-US" sz="3200" dirty="0">
              <a:solidFill>
                <a:srgbClr val="843C0C"/>
              </a:solidFill>
              <a:latin typeface="Arial" pitchFamily="34" charset="0"/>
              <a:cs typeface="Arial" pitchFamily="34" charset="0"/>
            </a:endParaRPr>
          </a:p>
        </p:txBody>
      </p:sp>
      <p:pic>
        <p:nvPicPr>
          <p:cNvPr id="9" name="Picture 2" descr="An illustration shows the action of calcium ions and fatty acids on a mitochondrial cell.&#10;An action potential on the muscle cell stimulates the sarcoplasmic reticulum (SR) to release calcium ions, Ca positive 2. Fatty acids and calcium ion stimulate transcription in the nucleus, which leads to translation. Transcription also causes fatty acid oxidation in mitochondria, causing mtDNA to be transcribed and translated. Transcription in the nucleus and mitochondria result in biogenesi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21457" y="1837006"/>
            <a:ext cx="5501086" cy="42558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733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Fuel </a:t>
            </a:r>
            <a:r>
              <a:rPr lang="en-US" sz="3200" dirty="0" smtClean="0">
                <a:solidFill>
                  <a:srgbClr val="843C0C"/>
                </a:solidFill>
                <a:latin typeface="Arial" pitchFamily="34" charset="0"/>
                <a:cs typeface="Arial" pitchFamily="34" charset="0"/>
              </a:rPr>
              <a:t>Choice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uring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xercise </a:t>
            </a:r>
            <a:r>
              <a:rPr lang="en-US" sz="3200" dirty="0">
                <a:solidFill>
                  <a:srgbClr val="843C0C"/>
                </a:solidFill>
                <a:latin typeface="Arial" pitchFamily="34" charset="0"/>
                <a:cs typeface="Arial" pitchFamily="34" charset="0"/>
              </a:rPr>
              <a:t>is </a:t>
            </a:r>
            <a:r>
              <a:rPr lang="en-US" sz="3200" dirty="0" smtClean="0">
                <a:solidFill>
                  <a:srgbClr val="843C0C"/>
                </a:solidFill>
                <a:latin typeface="Arial" pitchFamily="34" charset="0"/>
                <a:cs typeface="Arial" pitchFamily="34" charset="0"/>
              </a:rPr>
              <a:t>Determined </a:t>
            </a:r>
            <a:r>
              <a:rPr lang="en-US" sz="3200" dirty="0">
                <a:solidFill>
                  <a:srgbClr val="843C0C"/>
                </a:solidFill>
                <a:latin typeface="Arial" pitchFamily="34" charset="0"/>
                <a:cs typeface="Arial" pitchFamily="34" charset="0"/>
              </a:rPr>
              <a:t>by the </a:t>
            </a:r>
            <a:r>
              <a:rPr lang="en-US" sz="3200" dirty="0" smtClean="0">
                <a:solidFill>
                  <a:srgbClr val="843C0C"/>
                </a:solidFill>
                <a:latin typeface="Arial" pitchFamily="34" charset="0"/>
                <a:cs typeface="Arial" pitchFamily="34" charset="0"/>
              </a:rPr>
              <a:t>Intensity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Duration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ctivity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spcAft>
                <a:spcPts val="600"/>
              </a:spcAft>
            </a:pPr>
            <a:r>
              <a:rPr lang="en-US" sz="2200" dirty="0">
                <a:latin typeface="Arial" pitchFamily="34" charset="0"/>
                <a:cs typeface="Arial" pitchFamily="34" charset="0"/>
              </a:rPr>
              <a:t>ATP is the immediate source of energy for muscle </a:t>
            </a:r>
            <a:r>
              <a:rPr lang="en-US" sz="2200" dirty="0" smtClean="0">
                <a:latin typeface="Arial" pitchFamily="34" charset="0"/>
                <a:cs typeface="Arial" pitchFamily="34" charset="0"/>
              </a:rPr>
              <a:t>contraction.</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ATP can be rapidly replenished by </a:t>
            </a:r>
            <a:r>
              <a:rPr lang="en-US" sz="2200" dirty="0" err="1">
                <a:latin typeface="Arial" pitchFamily="34" charset="0"/>
                <a:cs typeface="Arial" pitchFamily="34" charset="0"/>
              </a:rPr>
              <a:t>creatine</a:t>
            </a:r>
            <a:r>
              <a:rPr lang="en-US" sz="2200" dirty="0">
                <a:latin typeface="Arial" pitchFamily="34" charset="0"/>
                <a:cs typeface="Arial" pitchFamily="34" charset="0"/>
              </a:rPr>
              <a:t> phosphate. Together, ATP and </a:t>
            </a:r>
            <a:r>
              <a:rPr lang="en-US" sz="2200" dirty="0" err="1">
                <a:latin typeface="Arial" pitchFamily="34" charset="0"/>
                <a:cs typeface="Arial" pitchFamily="34" charset="0"/>
              </a:rPr>
              <a:t>creatine</a:t>
            </a:r>
            <a:r>
              <a:rPr lang="en-US" sz="2200" dirty="0">
                <a:latin typeface="Arial" pitchFamily="34" charset="0"/>
                <a:cs typeface="Arial" pitchFamily="34" charset="0"/>
              </a:rPr>
              <a:t> phosphate can power muscle contraction for only a few </a:t>
            </a:r>
            <a:r>
              <a:rPr lang="en-US" sz="2200" dirty="0" smtClean="0">
                <a:latin typeface="Arial" pitchFamily="34" charset="0"/>
                <a:cs typeface="Arial" pitchFamily="34" charset="0"/>
              </a:rPr>
              <a:t>seconds.</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Longer bouts of intense exercise require the conversion of glycogen into lactate in aerobic glycolysis, but lactate accumulation limits the duration of the </a:t>
            </a:r>
            <a:r>
              <a:rPr lang="en-US" sz="2200" dirty="0" smtClean="0">
                <a:latin typeface="Arial" pitchFamily="34" charset="0"/>
                <a:cs typeface="Arial" pitchFamily="34" charset="0"/>
              </a:rPr>
              <a:t>effort.</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Exercise for longer duration requires aerobic metabolism of glycogen and fatty </a:t>
            </a:r>
            <a:r>
              <a:rPr lang="en-US" sz="2200" dirty="0" smtClean="0">
                <a:latin typeface="Arial" pitchFamily="34" charset="0"/>
                <a:cs typeface="Arial" pitchFamily="34" charset="0"/>
              </a:rPr>
              <a:t>acids.</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Because aerobic metabolism is slower, the velocity of the exercise slows with </a:t>
            </a:r>
            <a:r>
              <a:rPr lang="en-US" sz="2200" dirty="0" smtClean="0">
                <a:latin typeface="Arial" pitchFamily="34" charset="0"/>
                <a:cs typeface="Arial" pitchFamily="34" charset="0"/>
              </a:rPr>
              <a:t>duration.</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1506481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Fuel Choice During Exercise is Determined by the Intensity and Duration of Activity </a:t>
            </a:r>
            <a:r>
              <a:rPr lang="en-US" sz="3200" dirty="0" smtClean="0">
                <a:solidFill>
                  <a:srgbClr val="843C0C"/>
                </a:solidFill>
                <a:latin typeface="Arial" pitchFamily="34" charset="0"/>
                <a:cs typeface="Arial" pitchFamily="34" charset="0"/>
              </a:rPr>
              <a:t>(2/2</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3185159"/>
          </a:xfrm>
        </p:spPr>
        <p:txBody>
          <a:bodyPr>
            <a:normAutofit/>
          </a:bodyPr>
          <a:lstStyle/>
          <a:p>
            <a:pPr>
              <a:spcAft>
                <a:spcPts val="600"/>
              </a:spcAft>
            </a:pPr>
            <a:r>
              <a:rPr lang="en-US" dirty="0">
                <a:latin typeface="Arial" pitchFamily="34" charset="0"/>
                <a:cs typeface="Arial" pitchFamily="34" charset="0"/>
              </a:rPr>
              <a:t>Consumption of fats requires more oxygen than the combustion of </a:t>
            </a:r>
            <a:r>
              <a:rPr lang="en-US" dirty="0" smtClean="0">
                <a:latin typeface="Arial" pitchFamily="34" charset="0"/>
                <a:cs typeface="Arial" pitchFamily="34" charset="0"/>
              </a:rPr>
              <a:t>glucose.</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The respiratory quotient (RQ) is the ration of CO</a:t>
            </a:r>
            <a:r>
              <a:rPr lang="en-US" baseline="-25000" dirty="0">
                <a:latin typeface="Arial" pitchFamily="34" charset="0"/>
                <a:cs typeface="Arial" pitchFamily="34" charset="0"/>
              </a:rPr>
              <a:t>2</a:t>
            </a:r>
            <a:r>
              <a:rPr lang="en-US" dirty="0">
                <a:latin typeface="Arial" pitchFamily="34" charset="0"/>
                <a:cs typeface="Arial" pitchFamily="34" charset="0"/>
              </a:rPr>
              <a:t> produced to O</a:t>
            </a:r>
            <a:r>
              <a:rPr lang="en-US" baseline="-25000" dirty="0">
                <a:latin typeface="Arial" pitchFamily="34" charset="0"/>
                <a:cs typeface="Arial" pitchFamily="34" charset="0"/>
              </a:rPr>
              <a:t>2</a:t>
            </a:r>
            <a:r>
              <a:rPr lang="en-US" dirty="0">
                <a:latin typeface="Arial" pitchFamily="34" charset="0"/>
                <a:cs typeface="Arial" pitchFamily="34" charset="0"/>
              </a:rPr>
              <a:t> </a:t>
            </a:r>
            <a:r>
              <a:rPr lang="en-US" dirty="0" smtClean="0">
                <a:latin typeface="Arial" pitchFamily="34" charset="0"/>
                <a:cs typeface="Arial" pitchFamily="34" charset="0"/>
              </a:rPr>
              <a:t>utilized.</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The RQ for glucose is 1, </a:t>
            </a:r>
            <a:r>
              <a:rPr lang="en-US" dirty="0" smtClean="0">
                <a:latin typeface="Arial" pitchFamily="34" charset="0"/>
                <a:cs typeface="Arial" pitchFamily="34" charset="0"/>
              </a:rPr>
              <a:t>whereas </a:t>
            </a:r>
            <a:r>
              <a:rPr lang="en-US" dirty="0">
                <a:latin typeface="Arial" pitchFamily="34" charset="0"/>
                <a:cs typeface="Arial" pitchFamily="34" charset="0"/>
              </a:rPr>
              <a:t>the RQ for fats is approximately 0.7.  As exercise intensity increases, the RQ increases from 0.7 to </a:t>
            </a:r>
            <a:r>
              <a:rPr lang="en-US" dirty="0" smtClean="0">
                <a:latin typeface="Arial" pitchFamily="34" charset="0"/>
                <a:cs typeface="Arial" pitchFamily="34" charset="0"/>
              </a:rPr>
              <a:t>1.0.</a:t>
            </a:r>
            <a:endParaRPr lang="en-US" dirty="0">
              <a:latin typeface="Arial" pitchFamily="34" charset="0"/>
              <a:cs typeface="Arial" pitchFamily="34" charset="0"/>
            </a:endParaRPr>
          </a:p>
        </p:txBody>
      </p:sp>
      <p:pic>
        <p:nvPicPr>
          <p:cNvPr id="10" name="Picture Placeholder 9" descr="A chemical reaction shows the combustion of glucose. &#10;Glucose (C subscript 6 end subscript H subscript 12 end subscript O subscript 6) plus 6 molecules of Oxygen (O subscript 2) gives 6 molecules of carbon dioxide (C O subscript 2) and 6 molecules of water."/>
          <p:cNvPicPr>
            <a:picLocks noGrp="1" noChangeAspect="1"/>
          </p:cNvPicPr>
          <p:nvPr>
            <p:ph type="pic" sz="quarter" idx="13"/>
          </p:nvPr>
        </p:nvPicPr>
        <p:blipFill>
          <a:blip r:embed="rId2"/>
          <a:stretch>
            <a:fillRect/>
          </a:stretch>
        </p:blipFill>
        <p:spPr>
          <a:xfrm>
            <a:off x="2480076" y="5066772"/>
            <a:ext cx="4183848" cy="521120"/>
          </a:xfrm>
          <a:prstGeom prst="rect">
            <a:avLst/>
          </a:prstGeom>
          <a:noFill/>
          <a:ln>
            <a:noFill/>
          </a:ln>
        </p:spPr>
      </p:pic>
      <p:pic>
        <p:nvPicPr>
          <p:cNvPr id="11" name="Picture Placeholder 10" descr="Palmitate (C subscript 16 end subscript H subscript 32 end subscript O subscript 2) plus 23 molecules of oxygen (O subscript 2) gives 16 molecules of carbon dioxide (C O subscript 2) and 16 molecules of water."/>
          <p:cNvPicPr>
            <a:picLocks noGrp="1" noChangeAspect="1"/>
          </p:cNvPicPr>
          <p:nvPr>
            <p:ph type="pic" sz="quarter" idx="14"/>
          </p:nvPr>
        </p:nvPicPr>
        <p:blipFill>
          <a:blip r:embed="rId3"/>
          <a:stretch>
            <a:fillRect/>
          </a:stretch>
        </p:blipFill>
        <p:spPr>
          <a:xfrm>
            <a:off x="2490932" y="5718983"/>
            <a:ext cx="4162136" cy="727364"/>
          </a:xfrm>
          <a:prstGeom prst="rect">
            <a:avLst/>
          </a:prstGeom>
          <a:noFill/>
          <a:ln>
            <a:noFill/>
          </a:ln>
        </p:spPr>
      </p:pic>
    </p:spTree>
    <p:extLst>
      <p:ext uri="{BB962C8B-B14F-4D97-AF65-F5344CB8AC3E}">
        <p14:creationId xmlns:p14="http://schemas.microsoft.com/office/powerpoint/2010/main" val="41026324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Fuel </a:t>
            </a:r>
            <a:r>
              <a:rPr lang="en-US" dirty="0" smtClean="0">
                <a:solidFill>
                  <a:srgbClr val="843C0C"/>
                </a:solidFill>
                <a:latin typeface="Arial" pitchFamily="34" charset="0"/>
                <a:cs typeface="Arial" pitchFamily="34" charset="0"/>
              </a:rPr>
              <a:t>Sources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Muscle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ontraction</a:t>
            </a:r>
            <a:endParaRPr lang="en-US" dirty="0">
              <a:solidFill>
                <a:srgbClr val="843C0C"/>
              </a:solidFill>
              <a:latin typeface="Arial" pitchFamily="34" charset="0"/>
              <a:cs typeface="Arial" pitchFamily="34" charset="0"/>
            </a:endParaRPr>
          </a:p>
        </p:txBody>
      </p:sp>
      <p:pic>
        <p:nvPicPr>
          <p:cNvPr id="6" name="Picture Placeholder 5" descr="A table lists fuel sources for muscle contraction.&#10;The table has six rows and three columns. The column headers are: fuel source; maximal rate of A T P production in millimoles per second; and total approximate P (Phosphorus) available (millimoles). A note below the table reads: fuels stored are estimated for a 70 kilogram person having a muscle mass of 28 kilograms. Table data (row-wise) are as follows:&#10;&#10;Row 1: Fuel source: muscle A T P; max A T P: not given; available P: 223 millimoles.&#10;&#10;Row 2: Fuel source: creatine phosphate; max A T P: 73 point 3 millimoles per second; available P: 223 millimoles.&#10;&#10;Row 3: Fuel source: conversion of muscle glycogen into lactate; max A T P: 39 point 1 millimoles per second; available P: 6 comma 700 millimoles.&#10;&#10;Row 4: Fuel source: conversion of muscle glycogen into carbon dioxide; max A T P: 16 point 7 millimoles per second; available P: 84 comma 000 millimoles.&#10;Row 5: Fuel source: conversion of liver glycogen into carbon dioxide; max A T P: 6 point 2 millimoles per second; available P: 19 comma 000 millimoles.&#10;&#10;Row 6: Fuel source: conversion of adipose dash tissue fatty acids into carbon dioxide; max A T P: 6 point 7 millimoles per second; available P: 4 comma 000 comma 000 millimole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5448" y="2143735"/>
            <a:ext cx="8113105" cy="3687775"/>
          </a:xfrm>
          <a:prstGeom prst="rect">
            <a:avLst/>
          </a:prstGeom>
          <a:noFill/>
          <a:ln>
            <a:noFill/>
          </a:ln>
        </p:spPr>
      </p:pic>
    </p:spTree>
    <p:extLst>
      <p:ext uri="{BB962C8B-B14F-4D97-AF65-F5344CB8AC3E}">
        <p14:creationId xmlns:p14="http://schemas.microsoft.com/office/powerpoint/2010/main" val="3171383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Dependency of the </a:t>
            </a:r>
            <a:r>
              <a:rPr lang="en-US" dirty="0" smtClean="0">
                <a:solidFill>
                  <a:srgbClr val="843C0C"/>
                </a:solidFill>
                <a:latin typeface="Arial" pitchFamily="34" charset="0"/>
                <a:cs typeface="Arial" pitchFamily="34" charset="0"/>
              </a:rPr>
              <a:t>Velocity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Running </a:t>
            </a:r>
            <a:r>
              <a:rPr lang="en-US" dirty="0">
                <a:solidFill>
                  <a:srgbClr val="843C0C"/>
                </a:solidFill>
                <a:latin typeface="Arial" pitchFamily="34" charset="0"/>
                <a:cs typeface="Arial" pitchFamily="34" charset="0"/>
              </a:rPr>
              <a:t>on the </a:t>
            </a:r>
            <a:r>
              <a:rPr lang="en-US" dirty="0" smtClean="0">
                <a:solidFill>
                  <a:srgbClr val="843C0C"/>
                </a:solidFill>
                <a:latin typeface="Arial" pitchFamily="34" charset="0"/>
                <a:cs typeface="Arial" pitchFamily="34" charset="0"/>
              </a:rPr>
              <a:t>Duration </a:t>
            </a:r>
            <a:r>
              <a:rPr lang="en-US" dirty="0">
                <a:solidFill>
                  <a:srgbClr val="843C0C"/>
                </a:solidFill>
                <a:latin typeface="Arial" pitchFamily="34" charset="0"/>
                <a:cs typeface="Arial" pitchFamily="34" charset="0"/>
              </a:rPr>
              <a:t>of the </a:t>
            </a:r>
            <a:r>
              <a:rPr lang="en-US" dirty="0" smtClean="0">
                <a:solidFill>
                  <a:srgbClr val="843C0C"/>
                </a:solidFill>
                <a:latin typeface="Arial" pitchFamily="34" charset="0"/>
                <a:cs typeface="Arial" pitchFamily="34" charset="0"/>
              </a:rPr>
              <a:t>Race</a:t>
            </a:r>
            <a:endParaRPr lang="en-US" dirty="0">
              <a:solidFill>
                <a:srgbClr val="843C0C"/>
              </a:solidFill>
              <a:latin typeface="Arial" pitchFamily="34" charset="0"/>
              <a:cs typeface="Arial" pitchFamily="34" charset="0"/>
            </a:endParaRPr>
          </a:p>
        </p:txBody>
      </p:sp>
      <p:pic>
        <p:nvPicPr>
          <p:cNvPr id="9" name="Picture 2" descr="A graph shows the relation between velocity and running time.&#10;The horizontal axis shows running time in seconds, ranging from 1 to 10,000, labeled at 10, 100, 1000, and 10,000. The vertical axis shows velocity in meters per second, ranging from 5 to 11, labeled  inincrements of 1. All data are approximate. The line is graphed through 100-meter sprint (9.58, 10.2), (30, 10.2), (80, 9.2), (100, 8), 1000-meter sprint (131.96, 7.5), (800, 7), (2,500, 6.5), (6,000, 6), and marathon run 42,000 meters (9,500, 5.5)."/>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91087" y="2038352"/>
            <a:ext cx="5761826" cy="41391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869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An </a:t>
            </a:r>
            <a:r>
              <a:rPr lang="en-US" sz="3200" dirty="0" smtClean="0">
                <a:solidFill>
                  <a:srgbClr val="843C0C"/>
                </a:solidFill>
                <a:latin typeface="Arial" pitchFamily="34" charset="0"/>
                <a:cs typeface="Arial" pitchFamily="34" charset="0"/>
              </a:rPr>
              <a:t>Idealized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epresentation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Fuels </a:t>
            </a:r>
            <a:r>
              <a:rPr lang="en-US" sz="3200" dirty="0">
                <a:solidFill>
                  <a:srgbClr val="843C0C"/>
                </a:solidFill>
                <a:latin typeface="Arial" pitchFamily="34" charset="0"/>
                <a:cs typeface="Arial" pitchFamily="34" charset="0"/>
              </a:rPr>
              <a:t>U</a:t>
            </a:r>
            <a:r>
              <a:rPr lang="en-US" sz="3200" dirty="0" smtClean="0">
                <a:solidFill>
                  <a:srgbClr val="843C0C"/>
                </a:solidFill>
                <a:latin typeface="Arial" pitchFamily="34" charset="0"/>
                <a:cs typeface="Arial" pitchFamily="34" charset="0"/>
              </a:rPr>
              <a:t>se </a:t>
            </a:r>
            <a:r>
              <a:rPr lang="en-US" sz="3200" dirty="0">
                <a:solidFill>
                  <a:srgbClr val="843C0C"/>
                </a:solidFill>
                <a:latin typeface="Arial" pitchFamily="34" charset="0"/>
                <a:cs typeface="Arial" pitchFamily="34" charset="0"/>
              </a:rPr>
              <a:t>as a </a:t>
            </a:r>
            <a:r>
              <a:rPr lang="en-US" sz="3200" dirty="0" smtClean="0">
                <a:solidFill>
                  <a:srgbClr val="843C0C"/>
                </a:solidFill>
                <a:latin typeface="Arial" pitchFamily="34" charset="0"/>
                <a:cs typeface="Arial" pitchFamily="34" charset="0"/>
              </a:rPr>
              <a:t>Function </a:t>
            </a:r>
            <a:r>
              <a:rPr lang="en-US" sz="3200" dirty="0">
                <a:solidFill>
                  <a:srgbClr val="843C0C"/>
                </a:solidFill>
                <a:latin typeface="Arial" pitchFamily="34" charset="0"/>
                <a:cs typeface="Arial" pitchFamily="34" charset="0"/>
              </a:rPr>
              <a:t>of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erobic </a:t>
            </a:r>
            <a:r>
              <a:rPr lang="en-US" sz="3200" dirty="0">
                <a:solidFill>
                  <a:srgbClr val="843C0C"/>
                </a:solidFill>
                <a:latin typeface="Arial" pitchFamily="34" charset="0"/>
                <a:cs typeface="Arial" pitchFamily="34" charset="0"/>
              </a:rPr>
              <a:t>E</a:t>
            </a:r>
            <a:r>
              <a:rPr lang="en-US" sz="3200" dirty="0" smtClean="0">
                <a:solidFill>
                  <a:srgbClr val="843C0C"/>
                </a:solidFill>
                <a:latin typeface="Arial" pitchFamily="34" charset="0"/>
                <a:cs typeface="Arial" pitchFamily="34" charset="0"/>
              </a:rPr>
              <a:t>xercise Intensity</a:t>
            </a:r>
            <a:endParaRPr lang="en-US" sz="3200" dirty="0">
              <a:solidFill>
                <a:srgbClr val="843C0C"/>
              </a:solidFill>
              <a:latin typeface="Arial" pitchFamily="34" charset="0"/>
              <a:cs typeface="Arial" pitchFamily="34" charset="0"/>
            </a:endParaRPr>
          </a:p>
        </p:txBody>
      </p:sp>
      <p:pic>
        <p:nvPicPr>
          <p:cNvPr id="9" name="Picture 2" descr="Two graphs, A and B, show fat and carbohydrate utilization and respiratory quotient during light and maximal aerobic effort.&#10;A. The graph shows fat utilization from 0 to 100% on the left vertical axis and carbohydrate utilization from 0 to 100% on the right vertical axis.The graph shows that during 100% fat utilization, 0% carbohydrate is utilized, during 50% fat utilization, 50% carbohydrate is utilized, and during 0% fat utilization, 100% carbohydrate is utilized. B. The horizontal axis ranges from light to maximal aerobic effort. The RQ ranges from 0.7 to 1.0, labeled in increments of 0.1. All data are approximate. The graph rises from (light aerobic effort, 0.7) to (maximal aerobic effort, 1.0)."/>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735825"/>
            <a:ext cx="4480190" cy="46874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24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193" y="274638"/>
            <a:ext cx="8876872" cy="1143000"/>
          </a:xfrm>
        </p:spPr>
        <p:txBody>
          <a:bodyPr>
            <a:noAutofit/>
          </a:bodyPr>
          <a:lstStyle/>
          <a:p>
            <a:r>
              <a:rPr lang="en-US" dirty="0" smtClean="0">
                <a:solidFill>
                  <a:srgbClr val="843C0C"/>
                </a:solidFill>
                <a:latin typeface="Arial" pitchFamily="34" charset="0"/>
                <a:cs typeface="Arial" pitchFamily="34" charset="0"/>
              </a:rPr>
              <a:t>Section 27.5 </a:t>
            </a:r>
            <a:r>
              <a:rPr lang="en-US" dirty="0">
                <a:solidFill>
                  <a:srgbClr val="843C0C"/>
                </a:solidFill>
                <a:latin typeface="Arial" pitchFamily="34" charset="0"/>
                <a:cs typeface="Arial" pitchFamily="34" charset="0"/>
              </a:rPr>
              <a:t>Food Intake and Starvation Induce Metabolic </a:t>
            </a:r>
            <a:r>
              <a:rPr lang="en-US" dirty="0" smtClean="0">
                <a:solidFill>
                  <a:srgbClr val="843C0C"/>
                </a:solidFill>
                <a:latin typeface="Arial" pitchFamily="34" charset="0"/>
                <a:cs typeface="Arial" pitchFamily="34" charset="0"/>
              </a:rPr>
              <a:t>Changes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r>
              <a:rPr lang="en-US" sz="2600" dirty="0">
                <a:latin typeface="Arial" pitchFamily="34" charset="0"/>
                <a:cs typeface="Arial" pitchFamily="34" charset="0"/>
              </a:rPr>
              <a:t>The starved–fed cycle is the physiological response to a </a:t>
            </a:r>
            <a:r>
              <a:rPr lang="en-US" sz="2600" dirty="0" smtClean="0">
                <a:latin typeface="Arial" pitchFamily="34" charset="0"/>
                <a:cs typeface="Arial" pitchFamily="34" charset="0"/>
              </a:rPr>
              <a:t>fast.</a:t>
            </a:r>
          </a:p>
          <a:p>
            <a:r>
              <a:rPr lang="en-US" sz="2600" dirty="0">
                <a:latin typeface="Arial" pitchFamily="34" charset="0"/>
                <a:cs typeface="Arial" pitchFamily="34" charset="0"/>
              </a:rPr>
              <a:t>Blood-glucose level must be maintained during fasting and subsequent </a:t>
            </a:r>
            <a:r>
              <a:rPr lang="en-US" sz="2600" dirty="0" smtClean="0">
                <a:latin typeface="Arial" pitchFamily="34" charset="0"/>
                <a:cs typeface="Arial" pitchFamily="34" charset="0"/>
              </a:rPr>
              <a:t>eating. The typical response features the following steps:</a:t>
            </a:r>
            <a:endParaRPr lang="en-US" sz="2600" dirty="0">
              <a:latin typeface="Arial" pitchFamily="34" charset="0"/>
              <a:cs typeface="Arial" pitchFamily="34" charset="0"/>
            </a:endParaRPr>
          </a:p>
          <a:p>
            <a:pPr lvl="1">
              <a:buFont typeface="+mj-lt"/>
              <a:buAutoNum type="arabicPeriod"/>
            </a:pPr>
            <a:r>
              <a:rPr lang="en-US" sz="2400" dirty="0" smtClean="0">
                <a:latin typeface="Arial" pitchFamily="34" charset="0"/>
                <a:cs typeface="Arial" pitchFamily="34" charset="0"/>
              </a:rPr>
              <a:t>The </a:t>
            </a:r>
            <a:r>
              <a:rPr lang="en-US" sz="2400" dirty="0">
                <a:latin typeface="Arial" pitchFamily="34" charset="0"/>
                <a:cs typeface="Arial" pitchFamily="34" charset="0"/>
              </a:rPr>
              <a:t>well-fed state is characterized by insulin secretion. The presence of insulin stimulates glucose uptake and glycogen synthesis in muscle, adipose tissue, and </a:t>
            </a:r>
            <a:r>
              <a:rPr lang="en-US" sz="2400" dirty="0" smtClean="0">
                <a:latin typeface="Arial" pitchFamily="34" charset="0"/>
                <a:cs typeface="Arial" pitchFamily="34" charset="0"/>
              </a:rPr>
              <a:t>liver </a:t>
            </a:r>
            <a:r>
              <a:rPr lang="en-US" sz="2400" dirty="0">
                <a:latin typeface="Arial" pitchFamily="34" charset="0"/>
                <a:cs typeface="Arial" pitchFamily="34" charset="0"/>
              </a:rPr>
              <a:t>while suppressing gluconeogenesis in the liver. Insulin </a:t>
            </a:r>
            <a:r>
              <a:rPr lang="en-US" sz="2400" dirty="0" smtClean="0">
                <a:latin typeface="Arial" pitchFamily="34" charset="0"/>
                <a:cs typeface="Arial" pitchFamily="34" charset="0"/>
              </a:rPr>
              <a:t>instead stimulates </a:t>
            </a:r>
            <a:r>
              <a:rPr lang="en-US" sz="2400" dirty="0">
                <a:latin typeface="Arial" pitchFamily="34" charset="0"/>
                <a:cs typeface="Arial" pitchFamily="34" charset="0"/>
              </a:rPr>
              <a:t>glycolysis in the </a:t>
            </a:r>
            <a:r>
              <a:rPr lang="en-US" sz="2400" dirty="0" smtClean="0">
                <a:latin typeface="Arial" pitchFamily="34" charset="0"/>
                <a:cs typeface="Arial" pitchFamily="34" charset="0"/>
              </a:rPr>
              <a:t>liver.</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156339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Starved–Fed </a:t>
            </a:r>
            <a:r>
              <a:rPr lang="en-US" sz="3200" dirty="0">
                <a:solidFill>
                  <a:srgbClr val="843C0C"/>
                </a:solidFill>
                <a:latin typeface="Arial" pitchFamily="34" charset="0"/>
                <a:cs typeface="Arial" pitchFamily="34" charset="0"/>
              </a:rPr>
              <a:t>C</a:t>
            </a:r>
            <a:r>
              <a:rPr lang="en-US" sz="3200" dirty="0" smtClean="0">
                <a:solidFill>
                  <a:srgbClr val="843C0C"/>
                </a:solidFill>
                <a:latin typeface="Arial" pitchFamily="34" charset="0"/>
                <a:cs typeface="Arial" pitchFamily="34" charset="0"/>
              </a:rPr>
              <a:t>ycle </a:t>
            </a:r>
            <a:r>
              <a:rPr lang="en-US" sz="3200" dirty="0">
                <a:solidFill>
                  <a:srgbClr val="843C0C"/>
                </a:solidFill>
                <a:latin typeface="Arial" pitchFamily="34" charset="0"/>
                <a:cs typeface="Arial" pitchFamily="34" charset="0"/>
              </a:rPr>
              <a:t>is the </a:t>
            </a:r>
            <a:r>
              <a:rPr lang="en-US" sz="3200" dirty="0" smtClean="0">
                <a:solidFill>
                  <a:srgbClr val="843C0C"/>
                </a:solidFill>
                <a:latin typeface="Arial" pitchFamily="34" charset="0"/>
                <a:cs typeface="Arial" pitchFamily="34" charset="0"/>
              </a:rPr>
              <a:t>Physiological </a:t>
            </a:r>
            <a:r>
              <a:rPr lang="en-US" sz="3200" dirty="0">
                <a:solidFill>
                  <a:srgbClr val="843C0C"/>
                </a:solidFill>
                <a:latin typeface="Arial" pitchFamily="34" charset="0"/>
                <a:cs typeface="Arial" pitchFamily="34" charset="0"/>
              </a:rPr>
              <a:t>R</a:t>
            </a:r>
            <a:r>
              <a:rPr lang="en-US" sz="3200" dirty="0" smtClean="0">
                <a:solidFill>
                  <a:srgbClr val="843C0C"/>
                </a:solidFill>
                <a:latin typeface="Arial" pitchFamily="34" charset="0"/>
                <a:cs typeface="Arial" pitchFamily="34" charset="0"/>
              </a:rPr>
              <a:t>esponse </a:t>
            </a:r>
            <a:r>
              <a:rPr lang="en-US" sz="3200" dirty="0">
                <a:solidFill>
                  <a:srgbClr val="843C0C"/>
                </a:solidFill>
                <a:latin typeface="Arial" pitchFamily="34" charset="0"/>
                <a:cs typeface="Arial" pitchFamily="34" charset="0"/>
              </a:rPr>
              <a:t>to a </a:t>
            </a:r>
            <a:r>
              <a:rPr lang="en-US" sz="3200" dirty="0">
                <a:solidFill>
                  <a:srgbClr val="843C0C"/>
                </a:solidFill>
                <a:latin typeface="Arial" pitchFamily="34" charset="0"/>
                <a:cs typeface="Arial" pitchFamily="34" charset="0"/>
              </a:rPr>
              <a:t>F</a:t>
            </a:r>
            <a:r>
              <a:rPr lang="en-US" sz="3200" dirty="0" smtClean="0">
                <a:solidFill>
                  <a:srgbClr val="843C0C"/>
                </a:solidFill>
                <a:latin typeface="Arial" pitchFamily="34" charset="0"/>
                <a:cs typeface="Arial" pitchFamily="34" charset="0"/>
              </a:rPr>
              <a:t>ast </a:t>
            </a:r>
            <a:r>
              <a:rPr lang="en-US" sz="3200" dirty="0" smtClean="0">
                <a:solidFill>
                  <a:srgbClr val="843C0C"/>
                </a:solidFill>
                <a:latin typeface="Arial" pitchFamily="34" charset="0"/>
                <a:cs typeface="Arial" pitchFamily="34" charset="0"/>
              </a:rPr>
              <a:t>(</a:t>
            </a:r>
            <a:r>
              <a:rPr lang="en-US" sz="3200" dirty="0" smtClean="0">
                <a:solidFill>
                  <a:srgbClr val="843C0C"/>
                </a:solidFill>
                <a:latin typeface="Arial" pitchFamily="34" charset="0"/>
                <a:cs typeface="Arial" pitchFamily="34" charset="0"/>
              </a:rPr>
              <a:t>1/2</a:t>
            </a:r>
            <a:r>
              <a:rPr lang="en-US" sz="3200" dirty="0" smtClean="0">
                <a:solidFill>
                  <a:srgbClr val="843C0C"/>
                </a:solidFill>
                <a:latin typeface="Arial" pitchFamily="34" charset="0"/>
                <a:cs typeface="Arial" pitchFamily="34" charset="0"/>
              </a:rPr>
              <a:t>)</a:t>
            </a:r>
            <a:endParaRPr lang="en-US" sz="32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spcAft>
                <a:spcPts val="600"/>
              </a:spcAft>
              <a:buNone/>
            </a:pPr>
            <a:r>
              <a:rPr lang="en-US" sz="2600" dirty="0">
                <a:latin typeface="Arial" pitchFamily="34" charset="0"/>
                <a:cs typeface="Arial" pitchFamily="34" charset="0"/>
              </a:rPr>
              <a:t>2. The early fasting state is characterized by a drop in blood glucose levels. The physiological response is a decrease in insulin secretion and an increase in glucagon </a:t>
            </a:r>
            <a:r>
              <a:rPr lang="en-US" sz="2600" dirty="0" smtClean="0">
                <a:latin typeface="Arial" pitchFamily="34" charset="0"/>
                <a:cs typeface="Arial" pitchFamily="34" charset="0"/>
              </a:rPr>
              <a:t>secretion.</a:t>
            </a:r>
            <a:endParaRPr lang="en-US" sz="2600" dirty="0">
              <a:latin typeface="Arial" pitchFamily="34" charset="0"/>
              <a:cs typeface="Arial" pitchFamily="34" charset="0"/>
            </a:endParaRPr>
          </a:p>
          <a:p>
            <a:pPr lvl="1">
              <a:spcAft>
                <a:spcPts val="600"/>
              </a:spcAft>
              <a:buFont typeface="Arial" panose="020B0604020202020204" pitchFamily="34" charset="0"/>
              <a:buChar char="–"/>
            </a:pPr>
            <a:r>
              <a:rPr lang="en-US" sz="2400" dirty="0">
                <a:latin typeface="Arial" pitchFamily="34" charset="0"/>
                <a:cs typeface="Arial" pitchFamily="34" charset="0"/>
              </a:rPr>
              <a:t>Glucagon restores blood-glucose levels by stimulating glycogen breakdown and gluconeogenesis in the </a:t>
            </a:r>
            <a:r>
              <a:rPr lang="en-US" sz="2400" dirty="0" smtClean="0">
                <a:latin typeface="Arial" pitchFamily="34" charset="0"/>
                <a:cs typeface="Arial" pitchFamily="34" charset="0"/>
              </a:rPr>
              <a:t>liver.</a:t>
            </a:r>
            <a:endParaRPr lang="en-US" sz="2400" dirty="0">
              <a:latin typeface="Arial" pitchFamily="34" charset="0"/>
              <a:cs typeface="Arial" pitchFamily="34" charset="0"/>
            </a:endParaRPr>
          </a:p>
          <a:p>
            <a:pPr lvl="1">
              <a:spcAft>
                <a:spcPts val="600"/>
              </a:spcAft>
              <a:buFont typeface="Arial" panose="020B0604020202020204" pitchFamily="34" charset="0"/>
              <a:buChar char="–"/>
            </a:pPr>
            <a:r>
              <a:rPr lang="en-US" sz="2400" dirty="0">
                <a:latin typeface="Arial" pitchFamily="34" charset="0"/>
                <a:cs typeface="Arial" pitchFamily="34" charset="0"/>
              </a:rPr>
              <a:t>Glucagon also stimulates fatty-acid mobilization from adipose tissue, causing a shift in fuel utilization in muscle from glucose to fatty </a:t>
            </a:r>
            <a:r>
              <a:rPr lang="en-US" sz="2400" dirty="0" smtClean="0">
                <a:latin typeface="Arial" pitchFamily="34" charset="0"/>
                <a:cs typeface="Arial" pitchFamily="34" charset="0"/>
              </a:rPr>
              <a:t>acid.</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108137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The Starved–Fed Cycle is the Physiological Response to a Fast </a:t>
            </a:r>
            <a:r>
              <a:rPr lang="en-US" sz="3200" dirty="0" smtClean="0">
                <a:solidFill>
                  <a:srgbClr val="843C0C"/>
                </a:solidFill>
                <a:latin typeface="Arial" pitchFamily="34" charset="0"/>
                <a:cs typeface="Arial" pitchFamily="34" charset="0"/>
              </a:rPr>
              <a:t>(2/2</a:t>
            </a:r>
            <a:r>
              <a:rPr lang="en-US" sz="3200" dirty="0">
                <a:solidFill>
                  <a:srgbClr val="843C0C"/>
                </a:solidFill>
                <a:latin typeface="Arial" pitchFamily="34" charset="0"/>
                <a:cs typeface="Arial" pitchFamily="34" charset="0"/>
              </a:rPr>
              <a:t>)</a:t>
            </a:r>
            <a:endParaRPr lang="en-US" sz="32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sz="2600" dirty="0">
                <a:latin typeface="Arial" pitchFamily="34" charset="0"/>
                <a:cs typeface="Arial" pitchFamily="34" charset="0"/>
              </a:rPr>
              <a:t>3. The </a:t>
            </a:r>
            <a:r>
              <a:rPr lang="en-US" sz="2600" dirty="0" err="1">
                <a:latin typeface="Arial" pitchFamily="34" charset="0"/>
                <a:cs typeface="Arial" pitchFamily="34" charset="0"/>
              </a:rPr>
              <a:t>refed</a:t>
            </a:r>
            <a:r>
              <a:rPr lang="en-US" sz="2600" dirty="0">
                <a:latin typeface="Arial" pitchFamily="34" charset="0"/>
                <a:cs typeface="Arial" pitchFamily="34" charset="0"/>
              </a:rPr>
              <a:t> state begins with the ingestion of a meal. Fatty acids are processed normally. However, the liver does not initially absorb glucose, leaving this fuel in the blood for use by other </a:t>
            </a:r>
            <a:r>
              <a:rPr lang="en-US" sz="2600" dirty="0" smtClean="0">
                <a:latin typeface="Arial" pitchFamily="34" charset="0"/>
                <a:cs typeface="Arial" pitchFamily="34" charset="0"/>
              </a:rPr>
              <a:t>tissues.</a:t>
            </a:r>
            <a:endParaRPr lang="en-US" sz="2600" dirty="0">
              <a:latin typeface="Arial" pitchFamily="34" charset="0"/>
              <a:cs typeface="Arial" pitchFamily="34" charset="0"/>
            </a:endParaRPr>
          </a:p>
          <a:p>
            <a:pPr lvl="1">
              <a:spcAft>
                <a:spcPts val="600"/>
              </a:spcAft>
              <a:buFont typeface="Arial" panose="020B0604020202020204" pitchFamily="34" charset="0"/>
              <a:buChar char="–"/>
            </a:pPr>
            <a:r>
              <a:rPr lang="en-US" sz="2400" dirty="0">
                <a:latin typeface="Arial" pitchFamily="34" charset="0"/>
                <a:cs typeface="Arial" pitchFamily="34" charset="0"/>
              </a:rPr>
              <a:t>The liver remains in the gluconeogenic mode in order to replenish its own glycogen </a:t>
            </a:r>
            <a:r>
              <a:rPr lang="en-US" sz="2400" dirty="0" smtClean="0">
                <a:latin typeface="Arial" pitchFamily="34" charset="0"/>
                <a:cs typeface="Arial" pitchFamily="34" charset="0"/>
              </a:rPr>
              <a:t>store.</a:t>
            </a:r>
            <a:endParaRPr lang="en-US" sz="2400" dirty="0">
              <a:latin typeface="Arial" pitchFamily="34" charset="0"/>
              <a:cs typeface="Arial" pitchFamily="34" charset="0"/>
            </a:endParaRPr>
          </a:p>
          <a:p>
            <a:pPr lvl="1">
              <a:spcAft>
                <a:spcPts val="600"/>
              </a:spcAft>
              <a:buFont typeface="Arial" panose="020B0604020202020204" pitchFamily="34" charset="0"/>
              <a:buChar char="–"/>
            </a:pPr>
            <a:r>
              <a:rPr lang="en-US" sz="2400" dirty="0">
                <a:latin typeface="Arial" pitchFamily="34" charset="0"/>
                <a:cs typeface="Arial" pitchFamily="34" charset="0"/>
              </a:rPr>
              <a:t>As glucose levels continue to rise, the liver begins to remove it from the blood and use it for fatty acid </a:t>
            </a:r>
            <a:r>
              <a:rPr lang="en-US" sz="2400" dirty="0" smtClean="0">
                <a:latin typeface="Arial" pitchFamily="34" charset="0"/>
                <a:cs typeface="Arial" pitchFamily="34" charset="0"/>
              </a:rPr>
              <a:t>synthesis.</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422965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Ch.27 Outline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spcBef>
                <a:spcPts val="624"/>
              </a:spcBef>
              <a:spcAft>
                <a:spcPts val="1200"/>
              </a:spcAft>
            </a:pPr>
            <a:r>
              <a:rPr lang="en-US" sz="2200" b="1" dirty="0" smtClean="0">
                <a:latin typeface="Arial" pitchFamily="34" charset="0"/>
                <a:cs typeface="Arial" pitchFamily="34" charset="0"/>
              </a:rPr>
              <a:t>27.1 Caloric Homeostasis Is a Means of Regulating Body Weight</a:t>
            </a:r>
          </a:p>
          <a:p>
            <a:pPr>
              <a:spcBef>
                <a:spcPts val="624"/>
              </a:spcBef>
              <a:spcAft>
                <a:spcPts val="1200"/>
              </a:spcAft>
            </a:pPr>
            <a:r>
              <a:rPr lang="en-US" sz="2200" b="1" dirty="0" smtClean="0">
                <a:latin typeface="Arial" pitchFamily="34" charset="0"/>
                <a:cs typeface="Arial" pitchFamily="34" charset="0"/>
              </a:rPr>
              <a:t>27.2 The Brain Plays a Key Role in Caloric Homeostasis</a:t>
            </a:r>
          </a:p>
          <a:p>
            <a:pPr>
              <a:spcBef>
                <a:spcPts val="624"/>
              </a:spcBef>
              <a:spcAft>
                <a:spcPts val="1200"/>
              </a:spcAft>
            </a:pPr>
            <a:r>
              <a:rPr lang="en-US" sz="2200" b="1" dirty="0" smtClean="0">
                <a:latin typeface="Arial" pitchFamily="34" charset="0"/>
                <a:cs typeface="Arial" pitchFamily="34" charset="0"/>
              </a:rPr>
              <a:t>27.3 Diabetes Is a Common Metabolic Disease Often Resulting from Obesity</a:t>
            </a:r>
          </a:p>
          <a:p>
            <a:pPr>
              <a:spcBef>
                <a:spcPts val="624"/>
              </a:spcBef>
              <a:spcAft>
                <a:spcPts val="1200"/>
              </a:spcAft>
            </a:pPr>
            <a:r>
              <a:rPr lang="en-US" sz="2200" b="1" dirty="0" smtClean="0">
                <a:latin typeface="Arial" pitchFamily="34" charset="0"/>
                <a:cs typeface="Arial" pitchFamily="34" charset="0"/>
              </a:rPr>
              <a:t>27.4 Exercise Beneficially Alters the Biochemistry of Cells</a:t>
            </a:r>
          </a:p>
          <a:p>
            <a:pPr>
              <a:spcBef>
                <a:spcPts val="624"/>
              </a:spcBef>
              <a:spcAft>
                <a:spcPts val="1200"/>
              </a:spcAft>
            </a:pPr>
            <a:r>
              <a:rPr lang="en-US" sz="2200" b="1" dirty="0" smtClean="0">
                <a:latin typeface="Arial" pitchFamily="34" charset="0"/>
                <a:cs typeface="Arial" pitchFamily="34" charset="0"/>
              </a:rPr>
              <a:t>27.5 Food Intake and Starvation Induce Metabolic Changes</a:t>
            </a:r>
          </a:p>
          <a:p>
            <a:pPr>
              <a:spcBef>
                <a:spcPts val="624"/>
              </a:spcBef>
              <a:spcAft>
                <a:spcPts val="1200"/>
              </a:spcAft>
            </a:pPr>
            <a:r>
              <a:rPr lang="en-US" sz="2200" b="1" dirty="0" smtClean="0">
                <a:latin typeface="Arial" pitchFamily="34" charset="0"/>
                <a:cs typeface="Arial" pitchFamily="34" charset="0"/>
              </a:rPr>
              <a:t>27.6 Ethanol Alters Energy Metabolism in the Liver</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Fuel </a:t>
            </a:r>
            <a:r>
              <a:rPr lang="en-US" dirty="0" smtClean="0">
                <a:solidFill>
                  <a:srgbClr val="843C0C"/>
                </a:solidFill>
                <a:latin typeface="Arial" pitchFamily="34" charset="0"/>
                <a:cs typeface="Arial" pitchFamily="34" charset="0"/>
              </a:rPr>
              <a:t>Reserves </a:t>
            </a:r>
            <a:r>
              <a:rPr lang="en-US" dirty="0">
                <a:solidFill>
                  <a:srgbClr val="843C0C"/>
                </a:solidFill>
                <a:latin typeface="Arial" pitchFamily="34" charset="0"/>
                <a:cs typeface="Arial" pitchFamily="34" charset="0"/>
              </a:rPr>
              <a:t>in a </a:t>
            </a:r>
            <a:r>
              <a:rPr lang="en-US" dirty="0" smtClean="0">
                <a:solidFill>
                  <a:srgbClr val="843C0C"/>
                </a:solidFill>
                <a:latin typeface="Arial" pitchFamily="34" charset="0"/>
                <a:cs typeface="Arial" pitchFamily="34" charset="0"/>
              </a:rPr>
              <a:t>Typical </a:t>
            </a:r>
            <a:r>
              <a:rPr lang="en-US" dirty="0">
                <a:solidFill>
                  <a:srgbClr val="843C0C"/>
                </a:solidFill>
                <a:latin typeface="Arial" pitchFamily="34" charset="0"/>
                <a:cs typeface="Arial" pitchFamily="34" charset="0"/>
              </a:rPr>
              <a:t>70-kg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an</a:t>
            </a:r>
            <a:endParaRPr lang="en-US" dirty="0">
              <a:solidFill>
                <a:srgbClr val="843C0C"/>
              </a:solidFill>
              <a:latin typeface="Arial" pitchFamily="34" charset="0"/>
              <a:cs typeface="Arial" pitchFamily="34" charset="0"/>
            </a:endParaRPr>
          </a:p>
        </p:txBody>
      </p:sp>
      <p:pic>
        <p:nvPicPr>
          <p:cNvPr id="10" name="Picture Placeholder 9" descr="A table explains fuel reserves in a typical 70 kilogram man.&#10;The table has four columns and five rows. The column headers are: organ; glucose or glycogen; triacylglycerols; and mobilizable proteins. The second, third and fourth columns are divided into two-sub columns each: the first lists available energy in kilojoules and the second lists available energy in kilocalories with the value in parentheses. The data (row-wise) are as follows:&#10;&#10;Row 1: Organ: blood; glucose or glycogen: 250 kilojoules or 60 kilocalories; triacylglycerols: 20 kilojoules or 45 kilocalories; mobilizable proteins 0 kilojoules or 0 kilocalories. &#10;&#10;Row 2: Organ: liver; glucose or glycogen: 1700 kilojoules or 400 kilocalories; triacylglycerols: 2000 kilojoules or 450 kilocalories; mobilizable proteins1700 kilojoules or 400 kilocalories.&#10;&#10;Row 3: Organ: brain; glucose or glycogen: 30 kilojoules or 8 kilocalories; triacylglycerols: 0 kilojoules or 0 kilocalories; mobilizable proteins 0 kilojoules or 0 kilocalories. &#10;Row 4: Organ: muscle; glucose or glycogen: 5000 kilojoules or 1200 kilocalories; triacylglycerols: 2000 kilojoules or 450 kilocalories; mobilizable proteins 100 comma 000 kilojoules or 24 comma 000 kilocalories.&#10;&#10;Row 5: Organ: adipose tissue; glucose or glycogen: 330 kilojoules or 80 kilocalories; triacylglycerols: 560 comma 000 kilojoules or 135 comma 000 kilocalories; mobilizable proteins 170 kilojoules or 40 kilocalorie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15448" y="1970446"/>
            <a:ext cx="8113105" cy="3577143"/>
          </a:xfrm>
          <a:prstGeom prst="rect">
            <a:avLst/>
          </a:prstGeom>
          <a:noFill/>
          <a:ln>
            <a:noFill/>
          </a:ln>
        </p:spPr>
      </p:pic>
    </p:spTree>
    <p:extLst>
      <p:ext uri="{BB962C8B-B14F-4D97-AF65-F5344CB8AC3E}">
        <p14:creationId xmlns:p14="http://schemas.microsoft.com/office/powerpoint/2010/main" val="22899976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solidFill>
                  <a:srgbClr val="843C0C"/>
                </a:solidFill>
                <a:latin typeface="Arial" pitchFamily="34" charset="0"/>
                <a:cs typeface="Arial" pitchFamily="34" charset="0"/>
              </a:rPr>
              <a:t>Metabolic </a:t>
            </a:r>
            <a:r>
              <a:rPr lang="en-US" sz="3200" dirty="0">
                <a:solidFill>
                  <a:srgbClr val="843C0C"/>
                </a:solidFill>
                <a:latin typeface="Arial" pitchFamily="34" charset="0"/>
                <a:cs typeface="Arial" pitchFamily="34" charset="0"/>
              </a:rPr>
              <a:t>A</a:t>
            </a:r>
            <a:r>
              <a:rPr lang="en-US" sz="3200" dirty="0" smtClean="0">
                <a:solidFill>
                  <a:srgbClr val="843C0C"/>
                </a:solidFill>
                <a:latin typeface="Arial" pitchFamily="34" charset="0"/>
                <a:cs typeface="Arial" pitchFamily="34" charset="0"/>
              </a:rPr>
              <a:t>daptations </a:t>
            </a:r>
            <a:r>
              <a:rPr lang="en-US" sz="3200" dirty="0">
                <a:solidFill>
                  <a:srgbClr val="843C0C"/>
                </a:solidFill>
                <a:latin typeface="Arial" pitchFamily="34" charset="0"/>
                <a:cs typeface="Arial" pitchFamily="34" charset="0"/>
              </a:rPr>
              <a:t>in </a:t>
            </a:r>
            <a:r>
              <a:rPr lang="en-US" sz="3200" dirty="0" smtClean="0">
                <a:solidFill>
                  <a:srgbClr val="843C0C"/>
                </a:solidFill>
                <a:latin typeface="Arial" pitchFamily="34" charset="0"/>
                <a:cs typeface="Arial" pitchFamily="34" charset="0"/>
              </a:rPr>
              <a:t>Prolonged </a:t>
            </a:r>
            <a:r>
              <a:rPr lang="en-US" sz="3200" dirty="0">
                <a:solidFill>
                  <a:srgbClr val="843C0C"/>
                </a:solidFill>
                <a:latin typeface="Arial" pitchFamily="34" charset="0"/>
                <a:cs typeface="Arial" pitchFamily="34" charset="0"/>
              </a:rPr>
              <a:t>S</a:t>
            </a:r>
            <a:r>
              <a:rPr lang="en-US" sz="3200" dirty="0" smtClean="0">
                <a:solidFill>
                  <a:srgbClr val="843C0C"/>
                </a:solidFill>
                <a:latin typeface="Arial" pitchFamily="34" charset="0"/>
                <a:cs typeface="Arial" pitchFamily="34" charset="0"/>
              </a:rPr>
              <a:t>tarvation </a:t>
            </a:r>
            <a:r>
              <a:rPr lang="en-US" sz="3200" dirty="0">
                <a:solidFill>
                  <a:srgbClr val="843C0C"/>
                </a:solidFill>
                <a:latin typeface="Arial" pitchFamily="34" charset="0"/>
                <a:cs typeface="Arial" pitchFamily="34" charset="0"/>
              </a:rPr>
              <a:t>M</a:t>
            </a:r>
            <a:r>
              <a:rPr lang="en-US" sz="3200" dirty="0" smtClean="0">
                <a:solidFill>
                  <a:srgbClr val="843C0C"/>
                </a:solidFill>
                <a:latin typeface="Arial" pitchFamily="34" charset="0"/>
                <a:cs typeface="Arial" pitchFamily="34" charset="0"/>
              </a:rPr>
              <a:t>inimize </a:t>
            </a:r>
            <a:r>
              <a:rPr lang="en-US" sz="3200" dirty="0">
                <a:solidFill>
                  <a:srgbClr val="843C0C"/>
                </a:solidFill>
                <a:latin typeface="Arial" pitchFamily="34" charset="0"/>
                <a:cs typeface="Arial" pitchFamily="34" charset="0"/>
              </a:rPr>
              <a:t>P</a:t>
            </a:r>
            <a:r>
              <a:rPr lang="en-US" sz="3200" dirty="0" smtClean="0">
                <a:solidFill>
                  <a:srgbClr val="843C0C"/>
                </a:solidFill>
                <a:latin typeface="Arial" pitchFamily="34" charset="0"/>
                <a:cs typeface="Arial" pitchFamily="34" charset="0"/>
              </a:rPr>
              <a:t>rotein </a:t>
            </a:r>
            <a:r>
              <a:rPr lang="en-US" sz="3200" dirty="0">
                <a:solidFill>
                  <a:srgbClr val="843C0C"/>
                </a:solidFill>
                <a:latin typeface="Arial" pitchFamily="34" charset="0"/>
                <a:cs typeface="Arial" pitchFamily="34" charset="0"/>
              </a:rPr>
              <a:t>D</a:t>
            </a:r>
            <a:r>
              <a:rPr lang="en-US" sz="3200" dirty="0" smtClean="0">
                <a:solidFill>
                  <a:srgbClr val="843C0C"/>
                </a:solidFill>
                <a:latin typeface="Arial" pitchFamily="34" charset="0"/>
                <a:cs typeface="Arial" pitchFamily="34" charset="0"/>
              </a:rPr>
              <a:t>egradation</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5044440"/>
          </a:xfrm>
        </p:spPr>
        <p:txBody>
          <a:bodyPr>
            <a:noAutofit/>
          </a:bodyPr>
          <a:lstStyle/>
          <a:p>
            <a:pPr>
              <a:spcBef>
                <a:spcPts val="600"/>
              </a:spcBef>
              <a:spcAft>
                <a:spcPts val="600"/>
              </a:spcAft>
            </a:pPr>
            <a:r>
              <a:rPr lang="en-US" sz="2200" dirty="0">
                <a:latin typeface="Arial" pitchFamily="34" charset="0"/>
                <a:cs typeface="Arial" pitchFamily="34" charset="0"/>
              </a:rPr>
              <a:t>A key metabolic priority during prolonged fasting is to maintain glucose </a:t>
            </a:r>
            <a:r>
              <a:rPr lang="en-US" sz="2200" dirty="0" smtClean="0">
                <a:latin typeface="Arial" pitchFamily="34" charset="0"/>
                <a:cs typeface="Arial" pitchFamily="34" charset="0"/>
              </a:rPr>
              <a:t>homeostasis.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During the initial stages of prolonged fasting, proteins are degraded and the carbon skeletons are used as gluconeogenic </a:t>
            </a:r>
            <a:r>
              <a:rPr lang="en-US" sz="2200" dirty="0" smtClean="0">
                <a:latin typeface="Arial" pitchFamily="34" charset="0"/>
                <a:cs typeface="Arial" pitchFamily="34" charset="0"/>
              </a:rPr>
              <a:t>precursors.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Another metabolic priority is to preserve protein. This is accomplished by shifting fuel use from glucose to fatty </a:t>
            </a:r>
            <a:r>
              <a:rPr lang="en-US" sz="2200" dirty="0" smtClean="0">
                <a:latin typeface="Arial" pitchFamily="34" charset="0"/>
                <a:cs typeface="Arial" pitchFamily="34" charset="0"/>
              </a:rPr>
              <a:t>acids.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Fatty acids are mobilized by the adipose tissues for use by peripheral tissues in order to allow continued use of glucose by the </a:t>
            </a:r>
            <a:r>
              <a:rPr lang="en-US" sz="2200" dirty="0" smtClean="0">
                <a:latin typeface="Arial" pitchFamily="34" charset="0"/>
                <a:cs typeface="Arial" pitchFamily="34" charset="0"/>
              </a:rPr>
              <a:t>brain.</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liver converts fatty acids into ketone bodies, which after several weeks of starvation become the major fuel for the </a:t>
            </a:r>
            <a:r>
              <a:rPr lang="en-US" sz="2200" dirty="0" smtClean="0">
                <a:latin typeface="Arial" pitchFamily="34" charset="0"/>
                <a:cs typeface="Arial" pitchFamily="34" charset="0"/>
              </a:rPr>
              <a:t>brain.</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222882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Fuel </a:t>
            </a:r>
            <a:r>
              <a:rPr lang="en-US" dirty="0" smtClean="0">
                <a:solidFill>
                  <a:srgbClr val="843C0C"/>
                </a:solidFill>
                <a:latin typeface="Arial" pitchFamily="34" charset="0"/>
                <a:cs typeface="Arial" pitchFamily="34" charset="0"/>
              </a:rPr>
              <a:t>Choice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uring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tarvation</a:t>
            </a:r>
            <a:endParaRPr lang="en-US" dirty="0">
              <a:solidFill>
                <a:srgbClr val="843C0C"/>
              </a:solidFill>
              <a:latin typeface="Arial" pitchFamily="34" charset="0"/>
              <a:cs typeface="Arial" pitchFamily="34" charset="0"/>
            </a:endParaRPr>
          </a:p>
        </p:txBody>
      </p:sp>
      <p:pic>
        <p:nvPicPr>
          <p:cNvPr id="9" name="Picture 2" descr="A graph shows the change in plasma concentration of ketone bodies, glucose, and fatty acids with an increase in the number of days of starvation.&#10;The horizontal axis shows days of starvation ranging from 0 to 8, labeled in increments of 2. The vertical axis shows plasma concentration in millimoles ranging from 0 to 6, labeled in increments of 1. All data are approximate. The graph for ketone bodies is plotted through (0, 0), (2, 0.5), and (7, 5). The graph for glucose is plotted through (0, 5.7), (3, 4), and (7, 3.5). The graph for fatty acids is plotted through (0, 0.4), (2, 0.8), and (7, 1.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32348" y="1924706"/>
            <a:ext cx="5679305" cy="35312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12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Autofit/>
          </a:bodyPr>
          <a:lstStyle/>
          <a:p>
            <a:r>
              <a:rPr lang="en-US" sz="2800" dirty="0">
                <a:solidFill>
                  <a:srgbClr val="843C0C"/>
                </a:solidFill>
                <a:latin typeface="Arial" pitchFamily="34" charset="0"/>
                <a:cs typeface="Arial" pitchFamily="34" charset="0"/>
              </a:rPr>
              <a:t>Synthesis of </a:t>
            </a:r>
            <a:r>
              <a:rPr lang="en-US" sz="2800" dirty="0" smtClean="0">
                <a:solidFill>
                  <a:srgbClr val="843C0C"/>
                </a:solidFill>
                <a:latin typeface="Arial" pitchFamily="34" charset="0"/>
                <a:cs typeface="Arial" pitchFamily="34" charset="0"/>
              </a:rPr>
              <a:t>Ketone </a:t>
            </a:r>
            <a:r>
              <a:rPr lang="en-US" sz="2800" dirty="0">
                <a:solidFill>
                  <a:srgbClr val="843C0C"/>
                </a:solidFill>
                <a:latin typeface="Arial" pitchFamily="34" charset="0"/>
                <a:cs typeface="Arial" pitchFamily="34" charset="0"/>
              </a:rPr>
              <a:t>B</a:t>
            </a:r>
            <a:r>
              <a:rPr lang="en-US" sz="2800" dirty="0" smtClean="0">
                <a:solidFill>
                  <a:srgbClr val="843C0C"/>
                </a:solidFill>
                <a:latin typeface="Arial" pitchFamily="34" charset="0"/>
                <a:cs typeface="Arial" pitchFamily="34" charset="0"/>
              </a:rPr>
              <a:t>odies </a:t>
            </a:r>
            <a:r>
              <a:rPr lang="en-US" sz="2800" dirty="0">
                <a:solidFill>
                  <a:srgbClr val="843C0C"/>
                </a:solidFill>
                <a:latin typeface="Arial" pitchFamily="34" charset="0"/>
                <a:cs typeface="Arial" pitchFamily="34" charset="0"/>
              </a:rPr>
              <a:t>by the </a:t>
            </a:r>
            <a:r>
              <a:rPr lang="en-US" sz="2800" dirty="0" smtClean="0">
                <a:solidFill>
                  <a:srgbClr val="843C0C"/>
                </a:solidFill>
                <a:latin typeface="Arial" pitchFamily="34" charset="0"/>
                <a:cs typeface="Arial" pitchFamily="34" charset="0"/>
              </a:rPr>
              <a:t>Liver </a:t>
            </a:r>
            <a:r>
              <a:rPr lang="en-US" sz="2800" dirty="0">
                <a:solidFill>
                  <a:srgbClr val="843C0C"/>
                </a:solidFill>
                <a:latin typeface="Arial" pitchFamily="34" charset="0"/>
                <a:cs typeface="Arial" pitchFamily="34" charset="0"/>
              </a:rPr>
              <a:t>(A) and </a:t>
            </a:r>
            <a:r>
              <a:rPr lang="en-US" sz="2800" dirty="0" smtClean="0">
                <a:solidFill>
                  <a:srgbClr val="843C0C"/>
                </a:solidFill>
                <a:latin typeface="Arial" pitchFamily="34" charset="0"/>
                <a:cs typeface="Arial" pitchFamily="34" charset="0"/>
              </a:rPr>
              <a:t>Entry </a:t>
            </a:r>
            <a:r>
              <a:rPr lang="en-US" sz="2800" dirty="0">
                <a:solidFill>
                  <a:srgbClr val="843C0C"/>
                </a:solidFill>
                <a:latin typeface="Arial" pitchFamily="34" charset="0"/>
                <a:cs typeface="Arial" pitchFamily="34" charset="0"/>
              </a:rPr>
              <a:t>of </a:t>
            </a:r>
            <a:r>
              <a:rPr lang="en-US" sz="2800" dirty="0">
                <a:solidFill>
                  <a:srgbClr val="843C0C"/>
                </a:solidFill>
                <a:latin typeface="Arial" pitchFamily="34" charset="0"/>
                <a:cs typeface="Arial" pitchFamily="34" charset="0"/>
              </a:rPr>
              <a:t>K</a:t>
            </a:r>
            <a:r>
              <a:rPr lang="en-US" sz="2800" dirty="0" smtClean="0">
                <a:solidFill>
                  <a:srgbClr val="843C0C"/>
                </a:solidFill>
                <a:latin typeface="Arial" pitchFamily="34" charset="0"/>
                <a:cs typeface="Arial" pitchFamily="34" charset="0"/>
              </a:rPr>
              <a:t>etone Bodies </a:t>
            </a:r>
            <a:r>
              <a:rPr lang="en-US" sz="2800" dirty="0">
                <a:solidFill>
                  <a:srgbClr val="843C0C"/>
                </a:solidFill>
                <a:latin typeface="Arial" pitchFamily="34" charset="0"/>
                <a:cs typeface="Arial" pitchFamily="34" charset="0"/>
              </a:rPr>
              <a:t>into the </a:t>
            </a:r>
            <a:r>
              <a:rPr lang="en-US" sz="2800" dirty="0">
                <a:solidFill>
                  <a:srgbClr val="843C0C"/>
                </a:solidFill>
                <a:latin typeface="Arial" pitchFamily="34" charset="0"/>
                <a:cs typeface="Arial" pitchFamily="34" charset="0"/>
              </a:rPr>
              <a:t>C</a:t>
            </a:r>
            <a:r>
              <a:rPr lang="en-US" sz="2800" dirty="0" smtClean="0">
                <a:solidFill>
                  <a:srgbClr val="843C0C"/>
                </a:solidFill>
                <a:latin typeface="Arial" pitchFamily="34" charset="0"/>
                <a:cs typeface="Arial" pitchFamily="34" charset="0"/>
              </a:rPr>
              <a:t>itric </a:t>
            </a:r>
            <a:r>
              <a:rPr lang="en-US" sz="2800" dirty="0">
                <a:solidFill>
                  <a:srgbClr val="843C0C"/>
                </a:solidFill>
                <a:latin typeface="Arial" pitchFamily="34" charset="0"/>
                <a:cs typeface="Arial" pitchFamily="34" charset="0"/>
              </a:rPr>
              <a:t>A</a:t>
            </a:r>
            <a:r>
              <a:rPr lang="en-US" sz="2800" dirty="0" smtClean="0">
                <a:solidFill>
                  <a:srgbClr val="843C0C"/>
                </a:solidFill>
                <a:latin typeface="Arial" pitchFamily="34" charset="0"/>
                <a:cs typeface="Arial" pitchFamily="34" charset="0"/>
              </a:rPr>
              <a:t>cid Cycle </a:t>
            </a:r>
            <a:r>
              <a:rPr lang="en-US" sz="2800" dirty="0">
                <a:solidFill>
                  <a:srgbClr val="843C0C"/>
                </a:solidFill>
                <a:latin typeface="Arial" pitchFamily="34" charset="0"/>
                <a:cs typeface="Arial" pitchFamily="34" charset="0"/>
              </a:rPr>
              <a:t>(B</a:t>
            </a:r>
            <a:r>
              <a:rPr lang="en-US" sz="2800" dirty="0" smtClean="0">
                <a:solidFill>
                  <a:srgbClr val="843C0C"/>
                </a:solidFill>
                <a:latin typeface="Arial" pitchFamily="34" charset="0"/>
                <a:cs typeface="Arial" pitchFamily="34" charset="0"/>
              </a:rPr>
              <a:t>)</a:t>
            </a:r>
            <a:endParaRPr lang="en-US" sz="2800" dirty="0">
              <a:solidFill>
                <a:srgbClr val="843C0C"/>
              </a:solidFill>
              <a:latin typeface="Arial" pitchFamily="34" charset="0"/>
              <a:cs typeface="Arial" pitchFamily="34" charset="0"/>
            </a:endParaRPr>
          </a:p>
        </p:txBody>
      </p:sp>
      <p:pic>
        <p:nvPicPr>
          <p:cNvPr id="9" name="Picture 2" descr="Two equation A, shows the formation of D-3-hydroxybutyrate.&#10;A. Acetyl CoA with CoA forms acetoacetyl CoA. This with acetyl CoA and water forms 3-hydroxy-3-methylglutaryl CoA or HMG-CoA with the release of CoA. HMG-CoA forms acetoacetate, with the release of acetyl CoA. Acetoacetate, highlighted in red, undergoes protonation with NADH and produces red highlighted D-3-hydroxybutyrate with the release of NAD cation&#10;The equation B, shows the formation of acetyl CoA.&#10;B. Acetoacetate with CoA transferase and succinyl CoA forms acetoacetyl CoA with the release of succinate. Acetoacetyl CoA with CoA and thiolase forms 2 red highlighted acetyl Co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779705" y="1781979"/>
            <a:ext cx="1584590" cy="47235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083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Fuel </a:t>
            </a:r>
            <a:r>
              <a:rPr lang="en-US" dirty="0" smtClean="0">
                <a:solidFill>
                  <a:srgbClr val="843C0C"/>
                </a:solidFill>
                <a:latin typeface="Arial" pitchFamily="34" charset="0"/>
                <a:cs typeface="Arial" pitchFamily="34" charset="0"/>
              </a:rPr>
              <a:t>Metabolism </a:t>
            </a:r>
            <a:r>
              <a:rPr lang="en-US" dirty="0">
                <a:solidFill>
                  <a:srgbClr val="843C0C"/>
                </a:solidFill>
                <a:latin typeface="Arial" pitchFamily="34" charset="0"/>
                <a:cs typeface="Arial" pitchFamily="34" charset="0"/>
              </a:rPr>
              <a:t>in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tarvation</a:t>
            </a:r>
            <a:endParaRPr lang="en-US" dirty="0">
              <a:solidFill>
                <a:srgbClr val="843C0C"/>
              </a:solidFill>
              <a:latin typeface="Arial" pitchFamily="34" charset="0"/>
              <a:cs typeface="Arial" pitchFamily="34" charset="0"/>
            </a:endParaRPr>
          </a:p>
        </p:txBody>
      </p:sp>
      <p:pic>
        <p:nvPicPr>
          <p:cNvPr id="6" name="Picture Placeholder 5" descr="A table shows fuel metabolism in starvation.&#10;The table has 3 columns and 7 rows which are subdivided under three headings. The column headers are: fuel exchanges and consumption; amount in grams formed or consumed in 24 hours on third day; and amount in grams formed or consumed in 24 hours on fortieth day. The data (row-wise) are as follows:&#10;&#10;Subdivision 1: fuel use by the brain&#10;&#10;Row 1: fuel exchanges and consumption: glucose; third day: 100 grams; fortieth day: 40 grams.Row 2: fuel exchanges and consumption: ketone bodies; third day: 50 grams; fortieth day: 100 grams.&#10;Row 3: fuel exchanges and consumption: all other use of glucose; third day: 50 grams; fortieth day: 40 grams.&#10;&#10;Subdivision 2: fuel mobilization&#10;&#10;Row 4: fuel exchanges and consumption: adipose dash tissue lipolysis; third day: 180 grams; fortieth day: 180 grams.&#10;Row 5: fuel exchanges and consumption: muscle dash protein degradation; third day: 75 grams; fortieth day: 20 grams.&#10;&#10;Subdivision 3: fuel output of the liver&#10;&#10;Row 6: fuel exchanges and consumption: glucose; third day: 150 grams; fortieth day: 80 grams.&#10;Row 7: fuel exchanges and consumption: ketone bodies; third day: 150 grams; fortieth day: 150 gram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884225" y="1602569"/>
            <a:ext cx="7375550" cy="4385099"/>
          </a:xfrm>
          <a:prstGeom prst="rect">
            <a:avLst/>
          </a:prstGeom>
          <a:noFill/>
          <a:ln>
            <a:noFill/>
          </a:ln>
        </p:spPr>
      </p:pic>
    </p:spTree>
    <p:extLst>
      <p:ext uri="{BB962C8B-B14F-4D97-AF65-F5344CB8AC3E}">
        <p14:creationId xmlns:p14="http://schemas.microsoft.com/office/powerpoint/2010/main" val="1357041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Fuel </a:t>
            </a:r>
            <a:r>
              <a:rPr lang="en-US" dirty="0" smtClean="0">
                <a:solidFill>
                  <a:srgbClr val="843C0C"/>
                </a:solidFill>
                <a:latin typeface="Arial" pitchFamily="34" charset="0"/>
                <a:cs typeface="Arial" pitchFamily="34" charset="0"/>
              </a:rPr>
              <a:t>Utilization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uring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rolonged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tarvation</a:t>
            </a:r>
            <a:endParaRPr lang="en-US" dirty="0">
              <a:solidFill>
                <a:srgbClr val="843C0C"/>
              </a:solidFill>
              <a:latin typeface="Arial" pitchFamily="34" charset="0"/>
              <a:cs typeface="Arial" pitchFamily="34" charset="0"/>
            </a:endParaRPr>
          </a:p>
        </p:txBody>
      </p:sp>
      <p:pic>
        <p:nvPicPr>
          <p:cNvPr id="9" name="Picture 2" descr="Two illustrations, A and B, show fuel utilization when there is adequate versus inadequate fat mass.&#10;A. When there is adequate fat mass, adipocytes from fat cells release fatty acids, which in turn are transported to liver and produce carbon dioxide in the muscles. In the muscles, proteins alanine and glutamine are released. In the liver, ketone bodies release fatty acids, which release carbon dioxide. Glutamine produces glucose and TCA. Proteins in the muscle release TCA in the liver. Ketone bodies in the liver release carbon dioxide in the muscle. Glucose and ketone bodies release carbon dioxide in the brain. B. When there is inadequate fat mass, proteins in the muscles release alanine and glutamine. In the liver, glutamine release glucose and TCA, which produce carbon dioxide. Proteins from the muscle also release TCA in the liver, alanine releases glucose in the liver, and a portion of glutamine is transferred to the liver. Glucose releases carbon dioxide in the br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86740" y="1769829"/>
            <a:ext cx="7970520" cy="46766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332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27.6 </a:t>
            </a:r>
            <a:r>
              <a:rPr lang="en-US" dirty="0">
                <a:solidFill>
                  <a:srgbClr val="843C0C"/>
                </a:solidFill>
                <a:latin typeface="Arial" pitchFamily="34" charset="0"/>
                <a:cs typeface="Arial" pitchFamily="34" charset="0"/>
              </a:rPr>
              <a:t>Ethanol Alters </a:t>
            </a:r>
            <a:r>
              <a:rPr lang="en-US" dirty="0" smtClean="0">
                <a:solidFill>
                  <a:srgbClr val="843C0C"/>
                </a:solidFill>
                <a:latin typeface="Arial" pitchFamily="34" charset="0"/>
                <a:cs typeface="Arial" pitchFamily="34" charset="0"/>
              </a:rPr>
              <a:t>Energy Metabolism </a:t>
            </a:r>
            <a:r>
              <a:rPr lang="en-US" dirty="0">
                <a:solidFill>
                  <a:srgbClr val="843C0C"/>
                </a:solidFill>
                <a:latin typeface="Arial" pitchFamily="34" charset="0"/>
                <a:cs typeface="Arial" pitchFamily="34" charset="0"/>
              </a:rPr>
              <a:t>in the </a:t>
            </a:r>
            <a:r>
              <a:rPr lang="en-US" dirty="0" smtClean="0">
                <a:solidFill>
                  <a:srgbClr val="843C0C"/>
                </a:solidFill>
                <a:latin typeface="Arial" pitchFamily="34" charset="0"/>
                <a:cs typeface="Arial" pitchFamily="34" charset="0"/>
              </a:rPr>
              <a:t>Liver</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1"/>
            <a:ext cx="8229600" cy="1280159"/>
          </a:xfrm>
        </p:spPr>
        <p:txBody>
          <a:bodyPr>
            <a:normAutofit/>
          </a:bodyPr>
          <a:lstStyle/>
          <a:p>
            <a:pPr>
              <a:spcBef>
                <a:spcPts val="600"/>
              </a:spcBef>
            </a:pPr>
            <a:r>
              <a:rPr lang="en-US" sz="2200" dirty="0">
                <a:latin typeface="Arial" pitchFamily="34" charset="0"/>
                <a:cs typeface="Arial" pitchFamily="34" charset="0"/>
              </a:rPr>
              <a:t>Ethanol metabolism leads to an excess of </a:t>
            </a:r>
            <a:r>
              <a:rPr lang="en-US" sz="2200" dirty="0" smtClean="0">
                <a:latin typeface="Arial" pitchFamily="34" charset="0"/>
                <a:cs typeface="Arial" pitchFamily="34" charset="0"/>
              </a:rPr>
              <a:t>NADH.</a:t>
            </a:r>
            <a:endParaRPr lang="en-US" sz="2200" dirty="0">
              <a:latin typeface="Arial" pitchFamily="34" charset="0"/>
              <a:cs typeface="Arial" pitchFamily="34" charset="0"/>
            </a:endParaRPr>
          </a:p>
          <a:p>
            <a:pPr>
              <a:spcBef>
                <a:spcPts val="600"/>
              </a:spcBef>
            </a:pPr>
            <a:r>
              <a:rPr lang="en-US" sz="2200" dirty="0">
                <a:latin typeface="Arial" pitchFamily="34" charset="0"/>
                <a:cs typeface="Arial" pitchFamily="34" charset="0"/>
              </a:rPr>
              <a:t>Ethanol is metabolized by the liver. Two important reactions </a:t>
            </a:r>
            <a:r>
              <a:rPr lang="en-US" sz="2200" dirty="0" smtClean="0">
                <a:latin typeface="Arial" pitchFamily="34" charset="0"/>
                <a:cs typeface="Arial" pitchFamily="34" charset="0"/>
              </a:rPr>
              <a:t>are as follows:</a:t>
            </a:r>
            <a:endParaRPr lang="en-US" sz="2200" dirty="0">
              <a:latin typeface="Arial" pitchFamily="34" charset="0"/>
              <a:cs typeface="Arial" pitchFamily="34" charset="0"/>
            </a:endParaRPr>
          </a:p>
        </p:txBody>
      </p:sp>
      <p:pic>
        <p:nvPicPr>
          <p:cNvPr id="11" name="Picture Placeholder 10" descr="A chemical equation shows the metabolism of ethanol in the liver via an oxidation reaction.&#10;Reaction equation reads: Ethanol (C H subscript 3 end subscript C H subscript 2 end subscript O H) plus N A D superscript plus, catalyzed by alcohol dehydrogenase enzymes gives (forward reaction arrow) acetaldehyde (C H subscript 3 end subscript C H O) plus N A D H plus a proto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847850" y="2886075"/>
            <a:ext cx="5448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1" descr="A chemical equation shows the oxidation reaction of acetaldehyde to acetate. &#10;Reaction equation reads: Acetaldehyde (C H subscript 3 end subscript C H O) plus N A D superscript plus, plus water, catalyzed by aldehyde dehydrogenase enzymes yields (forward reaction arrow) acetate (C H subscript 3 end subscript C O O superscript minus) plus N A D H plus a proton."/>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485900" y="3994150"/>
            <a:ext cx="6172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6"/>
          </p:nvPr>
        </p:nvSpPr>
        <p:spPr>
          <a:xfrm>
            <a:off x="457200" y="4727575"/>
            <a:ext cx="8229600" cy="1825625"/>
          </a:xfrm>
        </p:spPr>
        <p:txBody>
          <a:bodyPr>
            <a:noAutofit/>
          </a:bodyPr>
          <a:lstStyle/>
          <a:p>
            <a:r>
              <a:rPr lang="en-US" sz="2200" dirty="0" smtClean="0">
                <a:latin typeface="Arial" pitchFamily="34" charset="0"/>
                <a:cs typeface="Arial" pitchFamily="34" charset="0"/>
              </a:rPr>
              <a:t>Excess NADH causes hypoglycemia and lactic acidosis and inhibits fatty-acid degradation. The excess NADH also drives synthesis of fatty acids, which accumulate as </a:t>
            </a:r>
            <a:r>
              <a:rPr lang="en-US" sz="2200" dirty="0" err="1" smtClean="0">
                <a:latin typeface="Arial" pitchFamily="34" charset="0"/>
                <a:cs typeface="Arial" pitchFamily="34" charset="0"/>
              </a:rPr>
              <a:t>triacylglycerols</a:t>
            </a:r>
            <a:r>
              <a:rPr lang="en-US" sz="2200" dirty="0" smtClean="0">
                <a:latin typeface="Arial" pitchFamily="34" charset="0"/>
                <a:cs typeface="Arial" pitchFamily="34" charset="0"/>
              </a:rPr>
              <a:t>.</a:t>
            </a:r>
          </a:p>
          <a:p>
            <a:r>
              <a:rPr lang="en-US" sz="2200" dirty="0" err="1" smtClean="0">
                <a:latin typeface="Arial" pitchFamily="34" charset="0"/>
                <a:cs typeface="Arial" pitchFamily="34" charset="0"/>
              </a:rPr>
              <a:t>Triacylglycerols</a:t>
            </a:r>
            <a:r>
              <a:rPr lang="en-US" sz="2200" dirty="0" smtClean="0">
                <a:latin typeface="Arial" pitchFamily="34" charset="0"/>
                <a:cs typeface="Arial" pitchFamily="34" charset="0"/>
              </a:rPr>
              <a:t> accumulate in the liver, leading to fatty liver.</a:t>
            </a:r>
          </a:p>
        </p:txBody>
      </p:sp>
    </p:spTree>
    <p:extLst>
      <p:ext uri="{BB962C8B-B14F-4D97-AF65-F5344CB8AC3E}">
        <p14:creationId xmlns:p14="http://schemas.microsoft.com/office/powerpoint/2010/main" val="3932031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Ethanol </a:t>
            </a:r>
            <a:r>
              <a:rPr lang="en-US" dirty="0" smtClean="0">
                <a:solidFill>
                  <a:srgbClr val="843C0C"/>
                </a:solidFill>
                <a:latin typeface="Arial" pitchFamily="34" charset="0"/>
                <a:cs typeface="Arial" pitchFamily="34" charset="0"/>
              </a:rPr>
              <a:t>Metabolism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eads </a:t>
            </a:r>
            <a:r>
              <a:rPr lang="en-US" dirty="0">
                <a:solidFill>
                  <a:srgbClr val="843C0C"/>
                </a:solidFill>
                <a:latin typeface="Arial" pitchFamily="34" charset="0"/>
                <a:cs typeface="Arial" pitchFamily="34" charset="0"/>
              </a:rPr>
              <a:t>to an </a:t>
            </a:r>
            <a:r>
              <a:rPr lang="en-US" dirty="0" smtClean="0">
                <a:solidFill>
                  <a:srgbClr val="843C0C"/>
                </a:solidFill>
                <a:latin typeface="Arial" pitchFamily="34" charset="0"/>
                <a:cs typeface="Arial" pitchFamily="34" charset="0"/>
              </a:rPr>
              <a:t>Excess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NADH (</a:t>
            </a:r>
            <a:r>
              <a:rPr lang="en-US" dirty="0" smtClean="0">
                <a:solidFill>
                  <a:srgbClr val="843C0C"/>
                </a:solidFill>
                <a:latin typeface="Arial" pitchFamily="34" charset="0"/>
                <a:cs typeface="Arial" pitchFamily="34" charset="0"/>
              </a:rPr>
              <a:t>1/2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2270760"/>
          </a:xfrm>
        </p:spPr>
        <p:txBody>
          <a:bodyPr>
            <a:normAutofit/>
          </a:bodyPr>
          <a:lstStyle/>
          <a:p>
            <a:pPr>
              <a:spcBef>
                <a:spcPts val="600"/>
              </a:spcBef>
              <a:spcAft>
                <a:spcPts val="600"/>
              </a:spcAft>
            </a:pPr>
            <a:r>
              <a:rPr lang="en-US" sz="2000" dirty="0">
                <a:latin typeface="Arial" pitchFamily="34" charset="0"/>
                <a:cs typeface="Arial" pitchFamily="34" charset="0"/>
              </a:rPr>
              <a:t>Ethanol is also metabolized by cytochrome P450 enzymes, enzymes sometimes referred to as the microsomal ethanol-oxidizing system (MEOS). This pathway generates acetaldehyde while consuming NADPH and </a:t>
            </a:r>
            <a:r>
              <a:rPr lang="en-US" sz="2000" dirty="0" smtClean="0">
                <a:latin typeface="Arial" pitchFamily="34" charset="0"/>
                <a:cs typeface="Arial" pitchFamily="34" charset="0"/>
              </a:rPr>
              <a:t>oxygen.</a:t>
            </a:r>
            <a:endParaRPr lang="en-US" sz="2000" dirty="0">
              <a:latin typeface="Arial" pitchFamily="34" charset="0"/>
              <a:cs typeface="Arial" pitchFamily="34" charset="0"/>
            </a:endParaRPr>
          </a:p>
          <a:p>
            <a:pPr>
              <a:spcBef>
                <a:spcPts val="600"/>
              </a:spcBef>
              <a:spcAft>
                <a:spcPts val="600"/>
              </a:spcAft>
            </a:pPr>
            <a:r>
              <a:rPr lang="en-US" sz="2000" dirty="0">
                <a:latin typeface="Arial" pitchFamily="34" charset="0"/>
                <a:cs typeface="Arial" pitchFamily="34" charset="0"/>
              </a:rPr>
              <a:t>The use of NADPH and oxygen contributes to oxidative </a:t>
            </a:r>
            <a:r>
              <a:rPr lang="en-US" sz="2000" dirty="0" smtClean="0">
                <a:latin typeface="Arial" pitchFamily="34" charset="0"/>
                <a:cs typeface="Arial" pitchFamily="34" charset="0"/>
              </a:rPr>
              <a:t>stress.</a:t>
            </a:r>
            <a:endParaRPr lang="en-US" sz="2000" dirty="0">
              <a:latin typeface="Arial" pitchFamily="34" charset="0"/>
              <a:cs typeface="Arial" pitchFamily="34" charset="0"/>
            </a:endParaRPr>
          </a:p>
          <a:p>
            <a:pPr>
              <a:spcBef>
                <a:spcPts val="600"/>
              </a:spcBef>
              <a:spcAft>
                <a:spcPts val="600"/>
              </a:spcAft>
            </a:pPr>
            <a:r>
              <a:rPr lang="en-US" sz="2000" dirty="0">
                <a:latin typeface="Arial" pitchFamily="34" charset="0"/>
                <a:cs typeface="Arial" pitchFamily="34" charset="0"/>
              </a:rPr>
              <a:t>Acetaldehyde is converted into acetate and then acetyl </a:t>
            </a:r>
            <a:r>
              <a:rPr lang="en-US" sz="2000" dirty="0" err="1" smtClean="0">
                <a:latin typeface="Arial" pitchFamily="34" charset="0"/>
                <a:cs typeface="Arial" pitchFamily="34" charset="0"/>
              </a:rPr>
              <a:t>CoA</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pic>
        <p:nvPicPr>
          <p:cNvPr id="9" name="Picture 4" descr="Two equations illustrate how acetate and coenzyme A are converted into acetyl coenzyme A.&#10;First equation reads: Acetate plus coenzyme A plus A T P gives (forward reaction arrow) acetyl coenzyme A plus A M P plus pyrophosphate (P P subscript lowercase I).&#10;Second equation reads: pyrophosphate (P P subscript lowercase I) gives (forward reaction arrow) 2 molecules of inorganic phosphate (P subscript lowercase I)."/>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439240" y="3968750"/>
            <a:ext cx="56483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6"/>
          </p:nvPr>
        </p:nvSpPr>
        <p:spPr>
          <a:xfrm>
            <a:off x="457200" y="4893546"/>
            <a:ext cx="8229600" cy="1278653"/>
          </a:xfrm>
        </p:spPr>
        <p:txBody>
          <a:bodyPr>
            <a:normAutofit/>
          </a:bodyPr>
          <a:lstStyle/>
          <a:p>
            <a:pPr>
              <a:spcBef>
                <a:spcPts val="600"/>
              </a:spcBef>
            </a:pPr>
            <a:r>
              <a:rPr lang="en-US" sz="2000" dirty="0" smtClean="0">
                <a:latin typeface="Arial" pitchFamily="34" charset="0"/>
                <a:cs typeface="Arial" pitchFamily="34" charset="0"/>
              </a:rPr>
              <a:t>Acetyl </a:t>
            </a:r>
            <a:r>
              <a:rPr lang="en-US" sz="2000" dirty="0" err="1" smtClean="0">
                <a:latin typeface="Arial" pitchFamily="34" charset="0"/>
                <a:cs typeface="Arial" pitchFamily="34" charset="0"/>
              </a:rPr>
              <a:t>CoA</a:t>
            </a:r>
            <a:r>
              <a:rPr lang="en-US" sz="2000" dirty="0" smtClean="0">
                <a:latin typeface="Arial" pitchFamily="34" charset="0"/>
                <a:cs typeface="Arial" pitchFamily="34" charset="0"/>
              </a:rPr>
              <a:t> build-up leads to </a:t>
            </a:r>
            <a:r>
              <a:rPr lang="en-US" sz="2000" dirty="0" err="1" smtClean="0">
                <a:latin typeface="Arial" pitchFamily="34" charset="0"/>
                <a:cs typeface="Arial" pitchFamily="34" charset="0"/>
              </a:rPr>
              <a:t>ketone</a:t>
            </a:r>
            <a:r>
              <a:rPr lang="en-US" sz="2000" dirty="0" smtClean="0">
                <a:latin typeface="Arial" pitchFamily="34" charset="0"/>
                <a:cs typeface="Arial" pitchFamily="34" charset="0"/>
              </a:rPr>
              <a:t>-body production and ketosis, whereas unprocessed acetaldehyde is reactive and damages liver proteins, leading to cell death.</a:t>
            </a:r>
          </a:p>
        </p:txBody>
      </p:sp>
    </p:spTree>
    <p:extLst>
      <p:ext uri="{BB962C8B-B14F-4D97-AF65-F5344CB8AC3E}">
        <p14:creationId xmlns:p14="http://schemas.microsoft.com/office/powerpoint/2010/main" val="18762642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Ethanol Metabolism Leads to an Excess of NADH </a:t>
            </a:r>
            <a:r>
              <a:rPr lang="en-US" dirty="0" smtClean="0">
                <a:solidFill>
                  <a:srgbClr val="843C0C"/>
                </a:solidFill>
                <a:latin typeface="Arial" pitchFamily="34" charset="0"/>
                <a:cs typeface="Arial" pitchFamily="34" charset="0"/>
              </a:rPr>
              <a:t>(2/2</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pPr>
              <a:spcAft>
                <a:spcPts val="600"/>
              </a:spcAft>
              <a:defRPr/>
            </a:pPr>
            <a:r>
              <a:rPr lang="en-US" sz="2600" dirty="0">
                <a:latin typeface="Arial" pitchFamily="34" charset="0"/>
                <a:cs typeface="Arial" pitchFamily="34" charset="0"/>
              </a:rPr>
              <a:t>Liver damage from excess alcohol consumption occurs in three stages</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a:p>
            <a:pPr lvl="1">
              <a:spcAft>
                <a:spcPts val="600"/>
              </a:spcAft>
              <a:buFontTx/>
              <a:buAutoNum type="arabicPeriod"/>
              <a:defRPr/>
            </a:pPr>
            <a:r>
              <a:rPr lang="en-US" sz="2400" dirty="0">
                <a:latin typeface="Arial" pitchFamily="34" charset="0"/>
                <a:cs typeface="Arial" pitchFamily="34" charset="0"/>
              </a:rPr>
              <a:t>The development of fatty </a:t>
            </a:r>
            <a:r>
              <a:rPr lang="en-US" sz="2400" dirty="0" smtClean="0">
                <a:latin typeface="Arial" pitchFamily="34" charset="0"/>
                <a:cs typeface="Arial" pitchFamily="34" charset="0"/>
              </a:rPr>
              <a:t>liver</a:t>
            </a:r>
            <a:endParaRPr lang="en-US" sz="2400" dirty="0">
              <a:latin typeface="Arial" pitchFamily="34" charset="0"/>
              <a:cs typeface="Arial" pitchFamily="34" charset="0"/>
            </a:endParaRPr>
          </a:p>
          <a:p>
            <a:pPr lvl="1">
              <a:spcAft>
                <a:spcPts val="600"/>
              </a:spcAft>
              <a:buFontTx/>
              <a:buAutoNum type="arabicPeriod"/>
              <a:defRPr/>
            </a:pPr>
            <a:r>
              <a:rPr lang="en-US" sz="2400" dirty="0">
                <a:latin typeface="Arial" pitchFamily="34" charset="0"/>
                <a:cs typeface="Arial" pitchFamily="34" charset="0"/>
              </a:rPr>
              <a:t>The death of cells and tissue inflammation, called alcoholic </a:t>
            </a:r>
            <a:r>
              <a:rPr lang="en-US" sz="2400" dirty="0" smtClean="0">
                <a:latin typeface="Arial" pitchFamily="34" charset="0"/>
                <a:cs typeface="Arial" pitchFamily="34" charset="0"/>
              </a:rPr>
              <a:t>hepatitis</a:t>
            </a:r>
            <a:endParaRPr lang="en-US" sz="2400" dirty="0">
              <a:latin typeface="Arial" pitchFamily="34" charset="0"/>
              <a:cs typeface="Arial" pitchFamily="34" charset="0"/>
            </a:endParaRPr>
          </a:p>
          <a:p>
            <a:pPr lvl="1">
              <a:spcAft>
                <a:spcPts val="600"/>
              </a:spcAft>
              <a:buFontTx/>
              <a:buAutoNum type="arabicPeriod"/>
              <a:defRPr/>
            </a:pPr>
            <a:r>
              <a:rPr lang="en-US" sz="2400" dirty="0">
                <a:latin typeface="Arial" pitchFamily="34" charset="0"/>
                <a:cs typeface="Arial" pitchFamily="34" charset="0"/>
              </a:rPr>
              <a:t>The development of cirrhosis, which impairs many liver functions, notably the urea </a:t>
            </a:r>
            <a:r>
              <a:rPr lang="en-US" sz="2400" dirty="0" smtClean="0">
                <a:latin typeface="Arial" pitchFamily="34" charset="0"/>
                <a:cs typeface="Arial" pitchFamily="34" charset="0"/>
              </a:rPr>
              <a:t>cycle</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687807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Excess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thanol </a:t>
            </a:r>
            <a:r>
              <a:rPr lang="en-US" dirty="0">
                <a:solidFill>
                  <a:srgbClr val="843C0C"/>
                </a:solidFill>
                <a:latin typeface="Arial" pitchFamily="34" charset="0"/>
                <a:cs typeface="Arial" pitchFamily="34" charset="0"/>
              </a:rPr>
              <a:t>C</a:t>
            </a:r>
            <a:r>
              <a:rPr lang="en-US" dirty="0" smtClean="0">
                <a:solidFill>
                  <a:srgbClr val="843C0C"/>
                </a:solidFill>
                <a:latin typeface="Arial" pitchFamily="34" charset="0"/>
                <a:cs typeface="Arial" pitchFamily="34" charset="0"/>
              </a:rPr>
              <a:t>onsumption </a:t>
            </a:r>
            <a:r>
              <a:rPr lang="en-US" dirty="0">
                <a:solidFill>
                  <a:srgbClr val="843C0C"/>
                </a:solidFill>
                <a:latin typeface="Arial" pitchFamily="34" charset="0"/>
                <a:cs typeface="Arial" pitchFamily="34" charset="0"/>
              </a:rPr>
              <a:t>D</a:t>
            </a:r>
            <a:r>
              <a:rPr lang="en-US" dirty="0" smtClean="0">
                <a:solidFill>
                  <a:srgbClr val="843C0C"/>
                </a:solidFill>
                <a:latin typeface="Arial" pitchFamily="34" charset="0"/>
                <a:cs typeface="Arial" pitchFamily="34" charset="0"/>
              </a:rPr>
              <a:t>isrupts </a:t>
            </a:r>
            <a:r>
              <a:rPr lang="en-US" dirty="0">
                <a:solidFill>
                  <a:srgbClr val="843C0C"/>
                </a:solidFill>
                <a:latin typeface="Arial" pitchFamily="34" charset="0"/>
                <a:cs typeface="Arial" pitchFamily="34" charset="0"/>
              </a:rPr>
              <a:t>V</a:t>
            </a:r>
            <a:r>
              <a:rPr lang="en-US" dirty="0" smtClean="0">
                <a:solidFill>
                  <a:srgbClr val="843C0C"/>
                </a:solidFill>
                <a:latin typeface="Arial" pitchFamily="34" charset="0"/>
                <a:cs typeface="Arial" pitchFamily="34" charset="0"/>
              </a:rPr>
              <a:t>itamin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etabolism</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4892040"/>
          </a:xfrm>
        </p:spPr>
        <p:txBody>
          <a:bodyPr>
            <a:normAutofit/>
          </a:bodyPr>
          <a:lstStyle/>
          <a:p>
            <a:pPr>
              <a:spcAft>
                <a:spcPts val="600"/>
              </a:spcAft>
            </a:pPr>
            <a:r>
              <a:rPr lang="en-US" sz="2200" dirty="0">
                <a:latin typeface="Arial" pitchFamily="34" charset="0"/>
                <a:cs typeface="Arial" pitchFamily="34" charset="0"/>
              </a:rPr>
              <a:t>The P450 enzymes induced by ethanol consumption disrupt the retinoic acid signaling pathway that is crucial for growth and </a:t>
            </a:r>
            <a:r>
              <a:rPr lang="en-US" sz="2200" dirty="0" smtClean="0">
                <a:latin typeface="Arial" pitchFamily="34" charset="0"/>
                <a:cs typeface="Arial" pitchFamily="34" charset="0"/>
              </a:rPr>
              <a:t>development.</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A common characteristic of alcoholics is malnutrition. If thiamine is deficient, the function of the pyruvate dehydrogenase complex is compromised, leading to a beriberi-like disorder called </a:t>
            </a:r>
            <a:r>
              <a:rPr lang="en-US" sz="2200" dirty="0" err="1">
                <a:latin typeface="Arial" pitchFamily="34" charset="0"/>
                <a:cs typeface="Arial" pitchFamily="34" charset="0"/>
              </a:rPr>
              <a:t>Wernicke-Korsakoff</a:t>
            </a:r>
            <a:r>
              <a:rPr lang="en-US" sz="2200" dirty="0">
                <a:latin typeface="Arial" pitchFamily="34" charset="0"/>
                <a:cs typeface="Arial" pitchFamily="34" charset="0"/>
              </a:rPr>
              <a:t> </a:t>
            </a:r>
            <a:r>
              <a:rPr lang="en-US" sz="2200" dirty="0" smtClean="0">
                <a:latin typeface="Arial" pitchFamily="34" charset="0"/>
                <a:cs typeface="Arial" pitchFamily="34" charset="0"/>
              </a:rPr>
              <a:t>syndrome.</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Alcoholic scurvy can result from insufficient consumption of vitamin C, which is required for the formation of 4-hydroxyproline in </a:t>
            </a:r>
            <a:r>
              <a:rPr lang="en-US" sz="2200" dirty="0" smtClean="0">
                <a:latin typeface="Arial" pitchFamily="34" charset="0"/>
                <a:cs typeface="Arial" pitchFamily="34" charset="0"/>
              </a:rPr>
              <a:t>collagen.</a:t>
            </a:r>
            <a:endParaRPr lang="en-US" sz="2200" dirty="0">
              <a:latin typeface="Arial" pitchFamily="34" charset="0"/>
              <a:cs typeface="Arial" pitchFamily="34" charset="0"/>
            </a:endParaRPr>
          </a:p>
          <a:p>
            <a:pPr>
              <a:spcAft>
                <a:spcPts val="600"/>
              </a:spcAft>
            </a:pPr>
            <a:r>
              <a:rPr lang="en-US" sz="2200" dirty="0">
                <a:latin typeface="Arial" pitchFamily="34" charset="0"/>
                <a:cs typeface="Arial" pitchFamily="34" charset="0"/>
              </a:rPr>
              <a:t>Collagen synthesized without 4-hydroxyproline is weak, resulting in skin lesions and blood-vessel </a:t>
            </a:r>
            <a:r>
              <a:rPr lang="en-US" sz="2200" dirty="0" smtClean="0">
                <a:latin typeface="Arial" pitchFamily="34" charset="0"/>
                <a:cs typeface="Arial" pitchFamily="34" charset="0"/>
              </a:rPr>
              <a:t>fragility.</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1533704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27.1 </a:t>
            </a:r>
            <a:r>
              <a:rPr lang="en-US" dirty="0">
                <a:solidFill>
                  <a:srgbClr val="843C0C"/>
                </a:solidFill>
                <a:latin typeface="Arial" pitchFamily="34" charset="0"/>
                <a:cs typeface="Arial" pitchFamily="34" charset="0"/>
              </a:rPr>
              <a:t>Caloric Homeostasis Is a Means of Regulating Body </a:t>
            </a:r>
            <a:r>
              <a:rPr lang="en-US" dirty="0" smtClean="0">
                <a:solidFill>
                  <a:srgbClr val="843C0C"/>
                </a:solidFill>
                <a:latin typeface="Arial" pitchFamily="34" charset="0"/>
                <a:cs typeface="Arial" pitchFamily="34" charset="0"/>
              </a:rPr>
              <a:t>Weight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a:spcBef>
                <a:spcPts val="600"/>
              </a:spcBef>
              <a:spcAft>
                <a:spcPts val="600"/>
              </a:spcAft>
            </a:pPr>
            <a:r>
              <a:rPr lang="en-US" sz="2200" dirty="0">
                <a:latin typeface="Arial" pitchFamily="34" charset="0"/>
                <a:cs typeface="Arial" pitchFamily="34" charset="0"/>
              </a:rPr>
              <a:t>The ability to maintain adequate but not excessive energy stores is called caloric homeostasis or energy </a:t>
            </a:r>
            <a:r>
              <a:rPr lang="en-US" sz="2200" dirty="0" smtClean="0">
                <a:latin typeface="Arial" pitchFamily="34" charset="0"/>
                <a:cs typeface="Arial" pitchFamily="34" charset="0"/>
              </a:rPr>
              <a:t>homeostasis.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Body mass index (BMI) is a convenient means of determining whether an individual is overweight or </a:t>
            </a:r>
            <a:r>
              <a:rPr lang="en-US" sz="2200" dirty="0" smtClean="0">
                <a:latin typeface="Arial" pitchFamily="34" charset="0"/>
                <a:cs typeface="Arial" pitchFamily="34" charset="0"/>
              </a:rPr>
              <a:t>obese.</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If fuels are consumed in excess of energy needs, the fuels are stored. Excess storage of fuels will result in </a:t>
            </a:r>
            <a:r>
              <a:rPr lang="en-US" sz="2200" dirty="0" smtClean="0">
                <a:latin typeface="Arial" pitchFamily="34" charset="0"/>
                <a:cs typeface="Arial" pitchFamily="34" charset="0"/>
              </a:rPr>
              <a:t>obesity.</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Being overweight or obese is associated with many pathological </a:t>
            </a:r>
            <a:r>
              <a:rPr lang="en-US" sz="2200" dirty="0" smtClean="0">
                <a:latin typeface="Arial" pitchFamily="34" charset="0"/>
                <a:cs typeface="Arial" pitchFamily="34" charset="0"/>
              </a:rPr>
              <a:t>conditions.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Consuming even small amounts of excess calories per day can lead to obesity over </a:t>
            </a:r>
            <a:r>
              <a:rPr lang="en-US" sz="2200" dirty="0" smtClean="0">
                <a:latin typeface="Arial" pitchFamily="34" charset="0"/>
                <a:cs typeface="Arial" pitchFamily="34" charset="0"/>
              </a:rPr>
              <a:t>years.</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1853320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Formation of 4-hydroxyproline</a:t>
            </a:r>
          </a:p>
        </p:txBody>
      </p:sp>
      <p:pic>
        <p:nvPicPr>
          <p:cNvPr id="9" name="Picture 2" descr="An equation shows the formation of 4-hydroxyprolyline.&#10;A prolyl residue, a red highlighted oxygen molecule, and alpha-ketoglutarate, in the presence of prolyl hydroxylase and ascorbate, form 4-hydroxyprolyl residue, blue highlighted carbon dioxide, and succinate. The prolyl residue consists of a carbon atom double bonded to oxygen, bonded to something further, and single bonded to a five-membered ring. The ring is attached to the carbon atom at the upper right vertex, has a nitrogen bonded to something further at the upper left vertex, and has two hydrogens at the bottom vertex, with the number 4 at that vertex.  In the residual product, one of the hydrogen atoms bonded to the carbon atom in the fourth position in the ring, at the bottom vertex, is replaced by a hydroxy group. Alpha-Ketoglutarate consists of a linear chain with five carbon atoms. C 1 and C 5 form carboxylate groups, with one highlighted in blue and adjacent to a carbon that is double bonded to oxygen. The product succinate consists of a linear chain with three carbon atoms with carboxylate groups at C 1 and C 3 and with one oxygen bonded to C 1 highlighted in r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0097" y="2561711"/>
            <a:ext cx="8923807" cy="24808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124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Forms of </a:t>
            </a:r>
            <a:r>
              <a:rPr lang="en-US" dirty="0" smtClean="0">
                <a:solidFill>
                  <a:srgbClr val="843C0C"/>
                </a:solidFill>
                <a:latin typeface="Arial" pitchFamily="34" charset="0"/>
                <a:cs typeface="Arial" pitchFamily="34" charset="0"/>
              </a:rPr>
              <a:t>Ascorbic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cid </a:t>
            </a:r>
            <a:r>
              <a:rPr lang="en-US" dirty="0">
                <a:solidFill>
                  <a:srgbClr val="843C0C"/>
                </a:solidFill>
                <a:latin typeface="Arial" pitchFamily="34" charset="0"/>
                <a:cs typeface="Arial" pitchFamily="34" charset="0"/>
              </a:rPr>
              <a:t>(vitamin C)</a:t>
            </a:r>
          </a:p>
        </p:txBody>
      </p:sp>
      <p:pic>
        <p:nvPicPr>
          <p:cNvPr id="9" name="Picture 2" descr="An illustration shows three forms of ascorbic acid (vitamin C).&#10;In ascorbic acid, the central carbon atom is bonded to an ethyl hydroxyl group, a hydroxyl group, and a carbon atom of the five-member ring. The other atoms in the ring, in clockwise direction, are two carbon atoms bonded to a hydroxyl group and double bonded to each other, a carbon atom double bonded to an oxygen atom, and an oxygen atom. The other forms of ascorbic acid have similar structure. In ascorbate, one of the hydroxyl groups is replaced by an oxygen anion. In dehydroascorbic acid, both hydroxyl groups are replaced by oxygen atoms that are double bonded to the respective carbon ato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823" y="2592115"/>
            <a:ext cx="8098355" cy="236017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0763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err="1">
                <a:solidFill>
                  <a:srgbClr val="843C0C"/>
                </a:solidFill>
                <a:latin typeface="Arial" pitchFamily="34" charset="0"/>
                <a:cs typeface="Arial" pitchFamily="34" charset="0"/>
              </a:rPr>
              <a:t>Adipokines</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Help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Regulate </a:t>
            </a:r>
            <a:r>
              <a:rPr lang="en-US" dirty="0">
                <a:solidFill>
                  <a:srgbClr val="843C0C"/>
                </a:solidFill>
                <a:latin typeface="Arial" pitchFamily="34" charset="0"/>
                <a:cs typeface="Arial" pitchFamily="34" charset="0"/>
              </a:rPr>
              <a:t>F</a:t>
            </a:r>
            <a:r>
              <a:rPr lang="en-US" dirty="0" smtClean="0">
                <a:solidFill>
                  <a:srgbClr val="843C0C"/>
                </a:solidFill>
                <a:latin typeface="Arial" pitchFamily="34" charset="0"/>
                <a:cs typeface="Arial" pitchFamily="34" charset="0"/>
              </a:rPr>
              <a:t>uel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etabolism </a:t>
            </a:r>
            <a:r>
              <a:rPr lang="en-US" dirty="0">
                <a:solidFill>
                  <a:srgbClr val="843C0C"/>
                </a:solidFill>
                <a:latin typeface="Arial" pitchFamily="34" charset="0"/>
                <a:cs typeface="Arial" pitchFamily="34" charset="0"/>
              </a:rPr>
              <a:t>in the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iver</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968240"/>
          </a:xfrm>
        </p:spPr>
        <p:txBody>
          <a:bodyPr>
            <a:normAutofit lnSpcReduction="10000"/>
          </a:bodyPr>
          <a:lstStyle/>
          <a:p>
            <a:pPr>
              <a:spcAft>
                <a:spcPts val="600"/>
              </a:spcAft>
            </a:pPr>
            <a:r>
              <a:rPr lang="en-US" dirty="0">
                <a:latin typeface="Arial" pitchFamily="34" charset="0"/>
                <a:cs typeface="Arial" pitchFamily="34" charset="0"/>
              </a:rPr>
              <a:t>The </a:t>
            </a:r>
            <a:r>
              <a:rPr lang="en-US" dirty="0" err="1">
                <a:latin typeface="Arial" pitchFamily="34" charset="0"/>
                <a:cs typeface="Arial" pitchFamily="34" charset="0"/>
              </a:rPr>
              <a:t>adipokines</a:t>
            </a:r>
            <a:r>
              <a:rPr lang="en-US" dirty="0">
                <a:latin typeface="Arial" pitchFamily="34" charset="0"/>
                <a:cs typeface="Arial" pitchFamily="34" charset="0"/>
              </a:rPr>
              <a:t> leptin and adiponectin regulate fuel metabolism in </a:t>
            </a:r>
            <a:r>
              <a:rPr lang="en-US" dirty="0" smtClean="0">
                <a:latin typeface="Arial" pitchFamily="34" charset="0"/>
                <a:cs typeface="Arial" pitchFamily="34" charset="0"/>
              </a:rPr>
              <a:t>liver.</a:t>
            </a:r>
          </a:p>
          <a:p>
            <a:pPr>
              <a:spcAft>
                <a:spcPts val="600"/>
              </a:spcAft>
            </a:pPr>
            <a:r>
              <a:rPr lang="en-US" dirty="0" smtClean="0">
                <a:latin typeface="Arial" pitchFamily="34" charset="0"/>
                <a:cs typeface="Arial" pitchFamily="34" charset="0"/>
              </a:rPr>
              <a:t>When fat mass increases, leptin secretion increases and </a:t>
            </a:r>
            <a:r>
              <a:rPr lang="en-US" dirty="0" err="1" smtClean="0">
                <a:latin typeface="Arial" pitchFamily="34" charset="0"/>
                <a:cs typeface="Arial" pitchFamily="34" charset="0"/>
              </a:rPr>
              <a:t>adiponectin</a:t>
            </a:r>
            <a:r>
              <a:rPr lang="en-US" dirty="0" smtClean="0">
                <a:latin typeface="Arial" pitchFamily="34" charset="0"/>
                <a:cs typeface="Arial" pitchFamily="34" charset="0"/>
              </a:rPr>
              <a:t> secretion decreases. Both hormones act to prevent lipid accumulation in liver and stimulate fatty acid oxidation.</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A</a:t>
            </a:r>
            <a:r>
              <a:rPr lang="en-US" dirty="0" smtClean="0">
                <a:latin typeface="Arial" pitchFamily="34" charset="0"/>
                <a:cs typeface="Arial" pitchFamily="34" charset="0"/>
              </a:rPr>
              <a:t> </a:t>
            </a:r>
            <a:r>
              <a:rPr lang="en-US" dirty="0">
                <a:latin typeface="Arial" pitchFamily="34" charset="0"/>
                <a:cs typeface="Arial" pitchFamily="34" charset="0"/>
              </a:rPr>
              <a:t>consequence of lipid accumulation is an increase in the concentration of </a:t>
            </a:r>
            <a:r>
              <a:rPr lang="en-US" dirty="0" smtClean="0">
                <a:latin typeface="Arial" pitchFamily="34" charset="0"/>
                <a:cs typeface="Arial" pitchFamily="34" charset="0"/>
              </a:rPr>
              <a:t>ceramide, which promotes insulin resistance.</a:t>
            </a:r>
            <a:endParaRPr lang="en-US" dirty="0">
              <a:latin typeface="Arial" pitchFamily="34" charset="0"/>
              <a:cs typeface="Arial" pitchFamily="34" charset="0"/>
            </a:endParaRPr>
          </a:p>
          <a:p>
            <a:pPr>
              <a:spcAft>
                <a:spcPts val="600"/>
              </a:spcAft>
            </a:pPr>
            <a:r>
              <a:rPr lang="en-US" dirty="0" smtClean="0">
                <a:latin typeface="Arial" pitchFamily="34" charset="0"/>
                <a:cs typeface="Arial" pitchFamily="34" charset="0"/>
              </a:rPr>
              <a:t>However, adiponectin helps to counteract this; when adiponectin binds to its receptor, the receptor’s ceramidase activity is activated, and the resulting decrease in ceramide helps to restore insulin sensitivity.</a:t>
            </a:r>
            <a:endParaRPr lang="en-US" dirty="0">
              <a:latin typeface="Arial" pitchFamily="34" charset="0"/>
              <a:cs typeface="Arial" pitchFamily="34" charset="0"/>
            </a:endParaRPr>
          </a:p>
        </p:txBody>
      </p:sp>
    </p:spTree>
    <p:extLst>
      <p:ext uri="{BB962C8B-B14F-4D97-AF65-F5344CB8AC3E}">
        <p14:creationId xmlns:p14="http://schemas.microsoft.com/office/powerpoint/2010/main" val="3944317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a:solidFill>
                  <a:srgbClr val="843C0C"/>
                </a:solidFill>
                <a:latin typeface="Arial" pitchFamily="34" charset="0"/>
                <a:cs typeface="Arial" pitchFamily="34" charset="0"/>
              </a:rPr>
              <a:t>Adipokines</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Help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Maintain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ystemic </a:t>
            </a:r>
            <a:r>
              <a:rPr lang="en-US" dirty="0">
                <a:solidFill>
                  <a:srgbClr val="843C0C"/>
                </a:solidFill>
                <a:latin typeface="Arial" pitchFamily="34" charset="0"/>
                <a:cs typeface="Arial" pitchFamily="34" charset="0"/>
              </a:rPr>
              <a:t>L</a:t>
            </a:r>
            <a:r>
              <a:rPr lang="en-US" dirty="0" smtClean="0">
                <a:solidFill>
                  <a:srgbClr val="843C0C"/>
                </a:solidFill>
                <a:latin typeface="Arial" pitchFamily="34" charset="0"/>
                <a:cs typeface="Arial" pitchFamily="34" charset="0"/>
              </a:rPr>
              <a:t>ipid </a:t>
            </a:r>
            <a:r>
              <a:rPr lang="en-US" dirty="0">
                <a:solidFill>
                  <a:srgbClr val="843C0C"/>
                </a:solidFill>
                <a:latin typeface="Arial" pitchFamily="34" charset="0"/>
                <a:cs typeface="Arial" pitchFamily="34" charset="0"/>
              </a:rPr>
              <a:t>and </a:t>
            </a:r>
            <a:r>
              <a:rPr lang="en-US" dirty="0">
                <a:solidFill>
                  <a:srgbClr val="843C0C"/>
                </a:solidFill>
                <a:latin typeface="Arial" pitchFamily="34" charset="0"/>
                <a:cs typeface="Arial" pitchFamily="34" charset="0"/>
              </a:rPr>
              <a:t>G</a:t>
            </a:r>
            <a:r>
              <a:rPr lang="en-US" dirty="0" smtClean="0">
                <a:solidFill>
                  <a:srgbClr val="843C0C"/>
                </a:solidFill>
                <a:latin typeface="Arial" pitchFamily="34" charset="0"/>
                <a:cs typeface="Arial" pitchFamily="34" charset="0"/>
              </a:rPr>
              <a:t>lucose Homeostasis</a:t>
            </a:r>
            <a:endParaRPr lang="en-US" dirty="0">
              <a:solidFill>
                <a:srgbClr val="843C0C"/>
              </a:solidFill>
              <a:latin typeface="Arial" pitchFamily="34" charset="0"/>
              <a:cs typeface="Arial" pitchFamily="34" charset="0"/>
            </a:endParaRPr>
          </a:p>
        </p:txBody>
      </p:sp>
      <p:pic>
        <p:nvPicPr>
          <p:cNvPr id="10" name="Picture 2" descr="An illustration shows the processes that occur during increase in insulin sensitivity.&#10;A decrease in hepatic glucose output and lipid accumulation and increase in fatty acid oxidation results in increase in insulin sensitivity. In adipocyte, leptin is released when fat mass increases and adiponectin is released when fat mass decreases. Adiponectin inhibits gluconeogenesis and ceramide accumulation in the liver. In the liver, leptin and adiponectin activates AMPK to bind itself to phosphorylated protein. This activates ACC and inhibits SREBP to perform lipogenic gene transcription. ACC causes itself to bind to phosphorylated protein, which inhibits malonyl-CoA. ACC without phosphorylated protein activates malonyl-CoA, which activates FAS and inhibits beta oxidation in mitochondr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5447" y="1781845"/>
            <a:ext cx="8113106" cy="46318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62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Exercise </a:t>
            </a:r>
            <a:r>
              <a:rPr lang="en-US" dirty="0" smtClean="0">
                <a:solidFill>
                  <a:srgbClr val="843C0C"/>
                </a:solidFill>
                <a:latin typeface="Arial" pitchFamily="34" charset="0"/>
                <a:cs typeface="Arial" pitchFamily="34" charset="0"/>
              </a:rPr>
              <a:t>Alters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uscle </a:t>
            </a:r>
            <a:r>
              <a:rPr lang="en-US" dirty="0">
                <a:solidFill>
                  <a:srgbClr val="843C0C"/>
                </a:solidFill>
                <a:latin typeface="Arial" pitchFamily="34" charset="0"/>
                <a:cs typeface="Arial" pitchFamily="34" charset="0"/>
              </a:rPr>
              <a:t>and </a:t>
            </a:r>
            <a:r>
              <a:rPr lang="en-US" dirty="0" smtClean="0">
                <a:solidFill>
                  <a:srgbClr val="843C0C"/>
                </a:solidFill>
                <a:latin typeface="Arial" pitchFamily="34" charset="0"/>
                <a:cs typeface="Arial" pitchFamily="34" charset="0"/>
              </a:rPr>
              <a:t>Whole-body </a:t>
            </a:r>
            <a:r>
              <a:rPr lang="en-US" dirty="0">
                <a:solidFill>
                  <a:srgbClr val="843C0C"/>
                </a:solidFill>
                <a:latin typeface="Arial" pitchFamily="34" charset="0"/>
                <a:cs typeface="Arial" pitchFamily="34" charset="0"/>
              </a:rPr>
              <a:t>M</a:t>
            </a:r>
            <a:r>
              <a:rPr lang="en-US" dirty="0" smtClean="0">
                <a:solidFill>
                  <a:srgbClr val="843C0C"/>
                </a:solidFill>
                <a:latin typeface="Arial" pitchFamily="34" charset="0"/>
                <a:cs typeface="Arial" pitchFamily="34" charset="0"/>
              </a:rPr>
              <a:t>etabolism</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fontScale="92500"/>
          </a:bodyPr>
          <a:lstStyle/>
          <a:p>
            <a:r>
              <a:rPr lang="en-US" dirty="0" smtClean="0">
                <a:latin typeface="Arial" pitchFamily="34" charset="0"/>
                <a:cs typeface="Arial" pitchFamily="34" charset="0"/>
              </a:rPr>
              <a:t>During exercise, various transcription factors are activated and stimulate the transcription of relevant genes. Examples: </a:t>
            </a:r>
            <a:endParaRPr lang="en-US" dirty="0">
              <a:latin typeface="Arial" pitchFamily="34" charset="0"/>
              <a:cs typeface="Arial" pitchFamily="34" charset="0"/>
            </a:endParaRPr>
          </a:p>
          <a:p>
            <a:pPr lvl="1">
              <a:buFont typeface="Arial" pitchFamily="34" charset="0"/>
              <a:buChar char="–"/>
            </a:pPr>
            <a:r>
              <a:rPr lang="en-US" dirty="0">
                <a:latin typeface="Arial" pitchFamily="34" charset="0"/>
                <a:cs typeface="Arial" pitchFamily="34" charset="0"/>
              </a:rPr>
              <a:t>F</a:t>
            </a:r>
            <a:r>
              <a:rPr lang="en-US" dirty="0" smtClean="0">
                <a:latin typeface="Arial" pitchFamily="34" charset="0"/>
                <a:cs typeface="Arial" pitchFamily="34" charset="0"/>
              </a:rPr>
              <a:t>atty acids and calcium serve as signals to stimulate mitochondrial </a:t>
            </a:r>
            <a:r>
              <a:rPr lang="en-US" dirty="0">
                <a:latin typeface="Arial" pitchFamily="34" charset="0"/>
                <a:cs typeface="Arial" pitchFamily="34" charset="0"/>
              </a:rPr>
              <a:t>biogenesis and fatty acid </a:t>
            </a:r>
            <a:r>
              <a:rPr lang="en-US" dirty="0" smtClean="0">
                <a:latin typeface="Arial" pitchFamily="34" charset="0"/>
                <a:cs typeface="Arial" pitchFamily="34" charset="0"/>
              </a:rPr>
              <a:t>oxidation.</a:t>
            </a:r>
            <a:endParaRPr lang="en-US" dirty="0">
              <a:latin typeface="Arial" pitchFamily="34" charset="0"/>
              <a:cs typeface="Arial" pitchFamily="34" charset="0"/>
            </a:endParaRPr>
          </a:p>
          <a:p>
            <a:pPr lvl="1">
              <a:buFont typeface="Arial" pitchFamily="34" charset="0"/>
              <a:buChar char="–"/>
            </a:pPr>
            <a:r>
              <a:rPr lang="en-US" dirty="0" smtClean="0">
                <a:latin typeface="Arial" pitchFamily="34" charset="0"/>
                <a:cs typeface="Arial" pitchFamily="34" charset="0"/>
              </a:rPr>
              <a:t>Hypoxia (low oxygen) activates the hypoxia inducible factor (HIF) transcription factor, which stimulates the expression of </a:t>
            </a:r>
            <a:r>
              <a:rPr lang="en-US" dirty="0">
                <a:latin typeface="Arial" pitchFamily="34" charset="0"/>
                <a:cs typeface="Arial" pitchFamily="34" charset="0"/>
              </a:rPr>
              <a:t>genes encoding glycolytic enzymes, glucose transporters, and angiogenesis stimulating </a:t>
            </a:r>
            <a:r>
              <a:rPr lang="en-US" dirty="0" smtClean="0">
                <a:latin typeface="Arial" pitchFamily="34" charset="0"/>
                <a:cs typeface="Arial" pitchFamily="34" charset="0"/>
              </a:rPr>
              <a:t>factors.</a:t>
            </a:r>
            <a:endParaRPr lang="en-US" dirty="0">
              <a:latin typeface="Arial" pitchFamily="34" charset="0"/>
              <a:cs typeface="Arial" pitchFamily="34" charset="0"/>
            </a:endParaRPr>
          </a:p>
          <a:p>
            <a:r>
              <a:rPr lang="en-US" dirty="0" smtClean="0">
                <a:latin typeface="Arial" pitchFamily="34" charset="0"/>
                <a:cs typeface="Arial" pitchFamily="34" charset="0"/>
              </a:rPr>
              <a:t>When exercise-related proteins </a:t>
            </a:r>
            <a:r>
              <a:rPr lang="en-US" dirty="0">
                <a:latin typeface="Arial" pitchFamily="34" charset="0"/>
                <a:cs typeface="Arial" pitchFamily="34" charset="0"/>
              </a:rPr>
              <a:t>accumulate </a:t>
            </a:r>
            <a:r>
              <a:rPr lang="en-US" dirty="0" smtClean="0">
                <a:latin typeface="Arial" pitchFamily="34" charset="0"/>
                <a:cs typeface="Arial" pitchFamily="34" charset="0"/>
              </a:rPr>
              <a:t>sufficiently, </a:t>
            </a:r>
            <a:r>
              <a:rPr lang="en-US" dirty="0">
                <a:latin typeface="Arial" pitchFamily="34" charset="0"/>
                <a:cs typeface="Arial" pitchFamily="34" charset="0"/>
              </a:rPr>
              <a:t>the physiological effects of exercise become apparent (e.g., endurance improves and ability to life heavier weights becomes apparent).</a:t>
            </a:r>
          </a:p>
        </p:txBody>
      </p:sp>
    </p:spTree>
    <p:extLst>
      <p:ext uri="{BB962C8B-B14F-4D97-AF65-F5344CB8AC3E}">
        <p14:creationId xmlns:p14="http://schemas.microsoft.com/office/powerpoint/2010/main" val="35112779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06" y="274638"/>
            <a:ext cx="8874189" cy="114300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Molecular </a:t>
            </a:r>
            <a:r>
              <a:rPr lang="en-US" dirty="0">
                <a:solidFill>
                  <a:srgbClr val="843C0C"/>
                </a:solidFill>
                <a:latin typeface="Arial" pitchFamily="34" charset="0"/>
                <a:cs typeface="Arial" pitchFamily="34" charset="0"/>
              </a:rPr>
              <a:t>A</a:t>
            </a:r>
            <a:r>
              <a:rPr lang="en-US" dirty="0" smtClean="0">
                <a:solidFill>
                  <a:srgbClr val="843C0C"/>
                </a:solidFill>
                <a:latin typeface="Arial" pitchFamily="34" charset="0"/>
                <a:cs typeface="Arial" pitchFamily="34" charset="0"/>
              </a:rPr>
              <a:t>daptation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Exercise</a:t>
            </a:r>
            <a:endParaRPr lang="en-US" dirty="0">
              <a:solidFill>
                <a:srgbClr val="843C0C"/>
              </a:solidFill>
              <a:latin typeface="Arial" pitchFamily="34" charset="0"/>
              <a:cs typeface="Arial" pitchFamily="34" charset="0"/>
            </a:endParaRPr>
          </a:p>
        </p:txBody>
      </p:sp>
      <p:pic>
        <p:nvPicPr>
          <p:cNvPr id="9" name="Picture 2" descr="A graph shows the change from baseline of different factors when there is a progress from acute exercise to chronic exercise over months.&#10;The horizontal axis shows time in hours, then days, then weeks, then months. The left side is labeled as acute exercise and the right side is labeled chronic exercise. The vertical axis is labeled as change from baseline. Exercise performance and whole muscle metabolism remains low constant for a few days and then increases over weeks and months. Protein content and enzyme function increases slowly initially and then more gradually over weeks and months. During initial hours of acute exercise, mRNA shows a sharp peak and fall. Over days, the height of the peaks decreases and increases slowly over weeks and month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46669" y="1688323"/>
            <a:ext cx="5209503" cy="45857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34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837" y="274638"/>
            <a:ext cx="8786326" cy="1143000"/>
          </a:xfrm>
        </p:spPr>
        <p:txBody>
          <a:bodyPr>
            <a:normAutofit fontScale="90000"/>
          </a:bodyPr>
          <a:lstStyle/>
          <a:p>
            <a:r>
              <a:rPr lang="en-US" dirty="0">
                <a:solidFill>
                  <a:srgbClr val="843C0C"/>
                </a:solidFill>
                <a:latin typeface="Arial" pitchFamily="34" charset="0"/>
                <a:cs typeface="Arial" pitchFamily="34" charset="0"/>
              </a:rPr>
              <a:t>Adaptations and </a:t>
            </a:r>
            <a:r>
              <a:rPr lang="en-US" dirty="0" smtClean="0">
                <a:solidFill>
                  <a:srgbClr val="843C0C"/>
                </a:solidFill>
                <a:latin typeface="Arial" pitchFamily="34" charset="0"/>
                <a:cs typeface="Arial" pitchFamily="34" charset="0"/>
              </a:rPr>
              <a:t>Health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enefits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Aerobic </a:t>
            </a:r>
            <a:r>
              <a:rPr lang="en-US" dirty="0">
                <a:solidFill>
                  <a:srgbClr val="843C0C"/>
                </a:solidFill>
                <a:latin typeface="Arial" pitchFamily="34" charset="0"/>
                <a:cs typeface="Arial" pitchFamily="34" charset="0"/>
              </a:rPr>
              <a:t>and </a:t>
            </a:r>
            <a:r>
              <a:rPr lang="en-US" dirty="0">
                <a:solidFill>
                  <a:srgbClr val="843C0C"/>
                </a:solidFill>
                <a:latin typeface="Arial" pitchFamily="34" charset="0"/>
                <a:cs typeface="Arial" pitchFamily="34" charset="0"/>
              </a:rPr>
              <a:t>R</a:t>
            </a:r>
            <a:r>
              <a:rPr lang="en-US" dirty="0" smtClean="0">
                <a:solidFill>
                  <a:srgbClr val="843C0C"/>
                </a:solidFill>
                <a:latin typeface="Arial" pitchFamily="34" charset="0"/>
                <a:cs typeface="Arial" pitchFamily="34" charset="0"/>
              </a:rPr>
              <a:t>esistance </a:t>
            </a:r>
            <a:r>
              <a:rPr lang="en-US" dirty="0">
                <a:solidFill>
                  <a:srgbClr val="843C0C"/>
                </a:solidFill>
                <a:latin typeface="Arial" pitchFamily="34" charset="0"/>
                <a:cs typeface="Arial" pitchFamily="34" charset="0"/>
              </a:rPr>
              <a:t>T</a:t>
            </a:r>
            <a:r>
              <a:rPr lang="en-US" dirty="0" smtClean="0">
                <a:solidFill>
                  <a:srgbClr val="843C0C"/>
                </a:solidFill>
                <a:latin typeface="Arial" pitchFamily="34" charset="0"/>
                <a:cs typeface="Arial" pitchFamily="34" charset="0"/>
              </a:rPr>
              <a:t>raining</a:t>
            </a:r>
            <a:endParaRPr lang="en-US" dirty="0">
              <a:solidFill>
                <a:srgbClr val="843C0C"/>
              </a:solidFill>
              <a:latin typeface="Arial" pitchFamily="34" charset="0"/>
              <a:cs typeface="Arial" pitchFamily="34" charset="0"/>
            </a:endParaRPr>
          </a:p>
        </p:txBody>
      </p:sp>
      <p:pic>
        <p:nvPicPr>
          <p:cNvPr id="6" name="Picture Placeholder 5" descr="A table explains adaptations and health benefits of aerobic and resistance training.&#10;The table has three columns and 19 rows horizontally divided into two subsections. The column headers in the first section are: skeletal muscle morphology and exercise performance; aerobic (or endurance) training; and resistance (or strength) training. A key at the bottom of the table explains the arrow notation used in the second and third columns: Upward vertical arrow means values increase; downward vertical arrow means values decrease; double headed horizontal arrow means no change: double headed horizontal arrow with upward vertical arrow or double headed horizontal arrow with downward vertical arrow means little or no change.&#10;&#10;The data (row-wise) are as follows:&#10;&#10;Row 1: Row 1: morphology and performance: muscle growth (hypertrophy); aerobic: no change; resistance: significant increase (upward arrow times 3).&#10;&#10;Row 2: morphology and performance: muscle strength and power; aerobic: no change; resistance: significant increase (upward arrow times 3). &#10;&#10;Row 3: morphology and performance: muscle fiber size; aerobic:  little change; resistance: significant increase (upward arrow times 3).&#10;&#10;Row 4: morphology and performance: anaerobic capacity; aerobic: value increase (upward arrow times 1); resistance: value increase (upward arrow times 2). &#10;&#10;Row 5: morphology and performance: muscle protein synthesis; aerobic: little change; resistance: significant increase (upward arrow times 3). &#10;&#10;Row 6: morphology and performance: mitochondria protein synthesis; aerobic: value increase (upward arrow times 2); resistance: little change. &#10;&#10;Row 7: morphology and performance: lactate tolerance; aerobic: value increase (upward arrow times 2); resistance: little change.&#10;&#10;Row 8: morphology and performance: mitochondria density and oxidative capacity; aerobic: significant increase (upward arrow times 3); resistance: little change.&#10;&#10;Row 9: morphology and performance: endurance capacity; aerobic: significant increase (upward arrow times 3); resistance: little change.&#10;&#10;The column headers in the second subsection are: whole body and metabolic health; aerobic (or endurance) training; and resistance (or strength) training. The data (row-wise) are as follows:&#10;&#10;Row 10: whole health: bone mineral density; aerobic: value increase (upward arrow times 2); resistance: value increase (upward arrow times 2). &#10;&#10;Row 11: whole health: percent body fat; aerobic: value decrease (downward arrow times 2); resistance: value decrease (downward arrow times 1)&#10;&#10;Row 12: whole health: lean body mass; aerobic: no change; resistance: value increase (upward arrow times 2). &#10;&#10;Row 13: whole health: insulin sensitivity; aerobic: value increase (upward arrow times 2); resistance: value increase (upward arrow times 2). &#10;&#10;Row 14: whole health: inflammatory makers; aerobic: value decrease (downward arrow times 2); resistance: value decrease (downward arrow times 1). &#10;&#10;Row 15: whole health: resting heart rate; aerobic: value decrease (downward arrow times 2); resistance: no change.&#10;&#10;Row 16: whole health: stroke volume asterisk, resting and maximal; aerobic: value increase (upward arrow times 2); resistance: no change.&#10;&#10;Row 17: whole health: blood pressure at rest; aerobic: no change; resistance: no change.&#10;&#10;Row 18: whole health: cardiovascular risk; aerobic: significant decrease (downward arrow times 3); resistance: value decrease (downward arrow times 1). &#10;&#10;Row 19: whole health: basal metabolic rate; aerobic: value increase (upward arrow times 1); resistance: value increase (upward arrow times 2). &#10;&#10;Text below the table reads: asterisk: volume of the blood pumped from the left ventricle of the heart per beat. "/>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559194" y="1786735"/>
            <a:ext cx="3844742" cy="4854862"/>
          </a:xfrm>
          <a:prstGeom prst="rect">
            <a:avLst/>
          </a:prstGeom>
          <a:noFill/>
          <a:ln>
            <a:noFill/>
          </a:ln>
        </p:spPr>
      </p:pic>
    </p:spTree>
    <p:extLst>
      <p:ext uri="{BB962C8B-B14F-4D97-AF65-F5344CB8AC3E}">
        <p14:creationId xmlns:p14="http://schemas.microsoft.com/office/powerpoint/2010/main" val="669188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Possible </a:t>
            </a:r>
            <a:r>
              <a:rPr lang="en-US" dirty="0" smtClean="0">
                <a:solidFill>
                  <a:srgbClr val="843C0C"/>
                </a:solidFill>
                <a:latin typeface="Arial" pitchFamily="34" charset="0"/>
                <a:cs typeface="Arial" pitchFamily="34" charset="0"/>
              </a:rPr>
              <a:t>Explanations </a:t>
            </a:r>
            <a:r>
              <a:rPr lang="en-US" dirty="0" smtClean="0">
                <a:solidFill>
                  <a:srgbClr val="843C0C"/>
                </a:solidFill>
                <a:latin typeface="Arial" pitchFamily="34" charset="0"/>
                <a:cs typeface="Arial" pitchFamily="34" charset="0"/>
              </a:rPr>
              <a:t>for the </a:t>
            </a:r>
            <a:r>
              <a:rPr lang="en-US" dirty="0" smtClean="0">
                <a:solidFill>
                  <a:srgbClr val="843C0C"/>
                </a:solidFill>
                <a:latin typeface="Arial" pitchFamily="34" charset="0"/>
                <a:cs typeface="Arial" pitchFamily="34" charset="0"/>
              </a:rPr>
              <a:t>Current </a:t>
            </a:r>
            <a:r>
              <a:rPr lang="en-US" dirty="0">
                <a:solidFill>
                  <a:srgbClr val="843C0C"/>
                </a:solidFill>
                <a:latin typeface="Arial" pitchFamily="34" charset="0"/>
                <a:cs typeface="Arial" pitchFamily="34" charset="0"/>
              </a:rPr>
              <a:t>O</a:t>
            </a:r>
            <a:r>
              <a:rPr lang="en-US" dirty="0" smtClean="0">
                <a:solidFill>
                  <a:srgbClr val="843C0C"/>
                </a:solidFill>
                <a:latin typeface="Arial" pitchFamily="34" charset="0"/>
                <a:cs typeface="Arial" pitchFamily="34" charset="0"/>
              </a:rPr>
              <a:t>besity </a:t>
            </a:r>
            <a:r>
              <a:rPr lang="en-US" dirty="0">
                <a:solidFill>
                  <a:srgbClr val="843C0C"/>
                </a:solidFill>
                <a:latin typeface="Arial" pitchFamily="34" charset="0"/>
                <a:cs typeface="Arial" pitchFamily="34" charset="0"/>
              </a:rPr>
              <a:t>E</a:t>
            </a:r>
            <a:r>
              <a:rPr lang="en-US" dirty="0" smtClean="0">
                <a:solidFill>
                  <a:srgbClr val="843C0C"/>
                </a:solidFill>
                <a:latin typeface="Arial" pitchFamily="34" charset="0"/>
                <a:cs typeface="Arial" pitchFamily="34" charset="0"/>
              </a:rPr>
              <a:t>pidemic</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sz="2200" dirty="0" smtClean="0">
                <a:latin typeface="Arial" pitchFamily="34" charset="0"/>
                <a:cs typeface="Arial" pitchFamily="34" charset="0"/>
              </a:rPr>
              <a:t>Our </a:t>
            </a:r>
            <a:r>
              <a:rPr lang="en-US" sz="2200" dirty="0">
                <a:latin typeface="Arial" pitchFamily="34" charset="0"/>
                <a:cs typeface="Arial" pitchFamily="34" charset="0"/>
              </a:rPr>
              <a:t>bodies are programmed to store excess calories in case food becomes </a:t>
            </a:r>
            <a:r>
              <a:rPr lang="en-US" sz="2200" dirty="0" smtClean="0">
                <a:latin typeface="Arial" pitchFamily="34" charset="0"/>
                <a:cs typeface="Arial" pitchFamily="34" charset="0"/>
              </a:rPr>
              <a:t>scarce.</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Leaner individuals may have avoided predation. Since the risk of predation has declined, the advantage of leanness has also </a:t>
            </a:r>
            <a:r>
              <a:rPr lang="en-US" sz="2200" dirty="0" smtClean="0">
                <a:latin typeface="Arial" pitchFamily="34" charset="0"/>
                <a:cs typeface="Arial" pitchFamily="34" charset="0"/>
              </a:rPr>
              <a:t>declined.</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Highly palatable foods may be acting as drugs, stimulating reward </a:t>
            </a:r>
            <a:r>
              <a:rPr lang="en-US" sz="2200" dirty="0" smtClean="0">
                <a:latin typeface="Arial" pitchFamily="34" charset="0"/>
                <a:cs typeface="Arial" pitchFamily="34" charset="0"/>
              </a:rPr>
              <a:t>pathways.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Changes in our gut microbiome may facilitate the accumulation of excess </a:t>
            </a:r>
            <a:r>
              <a:rPr lang="en-US" sz="2200" dirty="0" smtClean="0">
                <a:latin typeface="Arial" pitchFamily="34" charset="0"/>
                <a:cs typeface="Arial" pitchFamily="34" charset="0"/>
              </a:rPr>
              <a:t>calories.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Genetic differences alter how individuals respond to obesity-inducing environmental </a:t>
            </a:r>
            <a:r>
              <a:rPr lang="en-US" sz="2200" dirty="0" smtClean="0">
                <a:latin typeface="Arial" pitchFamily="34" charset="0"/>
                <a:cs typeface="Arial" pitchFamily="34" charset="0"/>
              </a:rPr>
              <a:t>conditions.</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3996409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Body </a:t>
            </a:r>
            <a:r>
              <a:rPr lang="en-US" dirty="0" smtClean="0">
                <a:solidFill>
                  <a:srgbClr val="843C0C"/>
                </a:solidFill>
                <a:latin typeface="Arial" pitchFamily="34" charset="0"/>
                <a:cs typeface="Arial" pitchFamily="34" charset="0"/>
              </a:rPr>
              <a:t>Mass </a:t>
            </a:r>
            <a:r>
              <a:rPr lang="en-US" dirty="0">
                <a:solidFill>
                  <a:srgbClr val="843C0C"/>
                </a:solidFill>
                <a:latin typeface="Arial" pitchFamily="34" charset="0"/>
                <a:cs typeface="Arial" pitchFamily="34" charset="0"/>
              </a:rPr>
              <a:t>I</a:t>
            </a:r>
            <a:r>
              <a:rPr lang="en-US" dirty="0" smtClean="0">
                <a:solidFill>
                  <a:srgbClr val="843C0C"/>
                </a:solidFill>
                <a:latin typeface="Arial" pitchFamily="34" charset="0"/>
                <a:cs typeface="Arial" pitchFamily="34" charset="0"/>
              </a:rPr>
              <a:t>ndex </a:t>
            </a:r>
            <a:r>
              <a:rPr lang="en-US" dirty="0">
                <a:solidFill>
                  <a:srgbClr val="843C0C"/>
                </a:solidFill>
                <a:latin typeface="Arial" pitchFamily="34" charset="0"/>
                <a:cs typeface="Arial" pitchFamily="34" charset="0"/>
              </a:rPr>
              <a:t>(BMI)</a:t>
            </a:r>
          </a:p>
        </p:txBody>
      </p:sp>
      <p:pic>
        <p:nvPicPr>
          <p:cNvPr id="9" name="Picture 2" descr="A table lists the BMI for different heights and weight.&#10;BMI equals weight over height squared. The column lists height in feet and inches and in centimeters, as follows: 4 feet 8 inches or 142 centimeters, 4 feet 10 inches or 147 centimeters, 5 feet or 152 centimeters, 5 feet 2 inches or 157 centimeters, 5 feet 4 inches or 163 centimeters, 5 feet 6 inches or 168 centimeters, 5 feet 8 inches or 173 centimeters, 5 feet 10 inches or 178 centimeters, 6 feet or 183 inches, 6 feet 2 inches or 188 centimeters, and 6 feet 4 inches or 193 centimeters. The row lists weight in pounds and in kilograms. The BMI for the weight and corresponding height are as follows. 260 pounds or 117.9 kilograms: 58, 54, 51, 48, 45, 42, 40, 37, 35, 33, 32.250 pounds or 113.4 kilograms: 56, 52, 49, 46, 43, 40, 38, 36, 34, 32, 30.240 pounds or 108.9 kilograms: 54, 50, 47, 44, 41, 39, 36, 34, 33, 31, 29.230 pounds or 104.3 kilograms: 52, 48, 45, 42, 39, 37, 35, 33, 31, 30, 28.220 pounds or 99.8 kilograms: 49, 46, 43, 40, 38, 36, 33, 32, 30, 28, 27.210 pounds or 95.3 kilograms: 47, 44, 41, 38, 36, 34, 32, 30, 28, 27, 26.200 pounds or 90.7 kilograms: 45, 42, 39, 37, 34, 32, 30, 29, 27, 26, 24.190 pounds or 86.2 kilograms: 43, 40, 37, 35, 33, 31, 29, 27, 26, 24, 23.180 pounds or 81.6 kilograms: 40, 38, 35, 33, 31, 29, 27, 26, 24, 23, 22.170 pounds or 77.1 kilograms: 38, 36, 33, 31, 29, 27, 26, 24, 23, 22, 21.160 pounds or 72.6 kilograms: 36, 33, 31, 29, 27, 26, 24, 23, 22, 21, 19.150 pounds or 68.0 kilograms: 34, 31, 29, 27, 26, 24, 23, 22, 20, 19, 18.140 pounds or 63.5 kilograms: 31, 29, 27, 26, 24, 23, 21, 20, 19, 18, 17.130 pounds or 59.0 kilograms: 29, 27, 25, 24, 22, 21, 20, 19, 18, 17, 16.120 pounds or 54.4 kilograms: 27, 25, 23, 22, 21, 19, 18, 17, 16, 15, 15.110 pounds or 49.9 kilograms: 25, 23, 21, 20, 19, 18, 17, 16, 15, 14, 13.100 pounds or 45.4 kilograms: 22, 21, 20, 18, 17, 16, 15, 14, 14, 13, 12.90 pounds or 40.8 kilograms: 20, 19, 18, 16, 15, 15, 14, 13, 12, 12, 11.80 pounds or 36.3 kilograms: 18, 17, 16, 15, 14, 13, 12, 11, 11, 10, 10. BMI over 30 is obese, 25 to 30 is overweight, 18.5 to 25 is normal, and under 18.5 underwe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63519" y="1609635"/>
            <a:ext cx="5016962" cy="49530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80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Health </a:t>
            </a:r>
            <a:r>
              <a:rPr lang="en-US" dirty="0" smtClean="0">
                <a:solidFill>
                  <a:srgbClr val="843C0C"/>
                </a:solidFill>
                <a:latin typeface="Arial" pitchFamily="34" charset="0"/>
                <a:cs typeface="Arial" pitchFamily="34" charset="0"/>
              </a:rPr>
              <a:t>Consequences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Obesity </a:t>
            </a:r>
            <a:r>
              <a:rPr lang="en-US" dirty="0">
                <a:solidFill>
                  <a:srgbClr val="843C0C"/>
                </a:solidFill>
                <a:latin typeface="Arial" pitchFamily="34" charset="0"/>
                <a:cs typeface="Arial" pitchFamily="34" charset="0"/>
              </a:rPr>
              <a:t>or </a:t>
            </a:r>
            <a:r>
              <a:rPr lang="en-US" dirty="0">
                <a:solidFill>
                  <a:srgbClr val="843C0C"/>
                </a:solidFill>
                <a:latin typeface="Arial" pitchFamily="34" charset="0"/>
                <a:cs typeface="Arial" pitchFamily="34" charset="0"/>
              </a:rPr>
              <a:t>B</a:t>
            </a:r>
            <a:r>
              <a:rPr lang="en-US" dirty="0" smtClean="0">
                <a:solidFill>
                  <a:srgbClr val="843C0C"/>
                </a:solidFill>
                <a:latin typeface="Arial" pitchFamily="34" charset="0"/>
                <a:cs typeface="Arial" pitchFamily="34" charset="0"/>
              </a:rPr>
              <a:t>eing </a:t>
            </a:r>
            <a:r>
              <a:rPr lang="en-US" dirty="0">
                <a:solidFill>
                  <a:srgbClr val="843C0C"/>
                </a:solidFill>
                <a:latin typeface="Arial" pitchFamily="34" charset="0"/>
                <a:cs typeface="Arial" pitchFamily="34" charset="0"/>
              </a:rPr>
              <a:t>O</a:t>
            </a:r>
            <a:r>
              <a:rPr lang="en-US" dirty="0" smtClean="0">
                <a:solidFill>
                  <a:srgbClr val="843C0C"/>
                </a:solidFill>
                <a:latin typeface="Arial" pitchFamily="34" charset="0"/>
                <a:cs typeface="Arial" pitchFamily="34" charset="0"/>
              </a:rPr>
              <a:t>verweight</a:t>
            </a:r>
            <a:endParaRPr lang="en-US" dirty="0">
              <a:solidFill>
                <a:srgbClr val="843C0C"/>
              </a:solidFill>
              <a:latin typeface="Arial" pitchFamily="34" charset="0"/>
              <a:cs typeface="Arial" pitchFamily="34" charset="0"/>
            </a:endParaRPr>
          </a:p>
        </p:txBody>
      </p:sp>
      <p:pic>
        <p:nvPicPr>
          <p:cNvPr id="6" name="Picture Placeholder 5" descr="A table lists several health consequences of obesity or being overweight.&#10;The table lists the following:&#10;Row 1: coronary heart disease.&#10;Row 2: type 2 diabetes.&#10;Row 3: cancers open parenthesis endometrial, breast, colon and others close parenthesis.&#10;Row 4: hypertension open parenthesis high blood pressure close parenthesis.&#10;Row 5: dyslipidemia open parenthesis disruption of lipid metabolism, example; high cholesterol and triacylglycerol close parenthesis.&#10;Row 6: liver and gall bladder disease.&#10;Row 7: sleep apnea and respiratory problems.&#10;Row 8: osteoarthritis open parenthesis degeneration of cartilage and underlying bone at a joint close parenthesis.&#10;Row 9: gynecological problems open parenthesis abnormal menses, infertility close parenthesi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884225" y="1748292"/>
            <a:ext cx="7375550" cy="4492380"/>
          </a:xfrm>
          <a:prstGeom prst="rect">
            <a:avLst/>
          </a:prstGeom>
          <a:noFill/>
          <a:ln>
            <a:noFill/>
          </a:ln>
        </p:spPr>
      </p:pic>
    </p:spTree>
    <p:extLst>
      <p:ext uri="{BB962C8B-B14F-4D97-AF65-F5344CB8AC3E}">
        <p14:creationId xmlns:p14="http://schemas.microsoft.com/office/powerpoint/2010/main" val="2679067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27.2 </a:t>
            </a:r>
            <a:r>
              <a:rPr lang="en-US" dirty="0">
                <a:solidFill>
                  <a:srgbClr val="843C0C"/>
                </a:solidFill>
                <a:latin typeface="Arial" pitchFamily="34" charset="0"/>
                <a:cs typeface="Arial" pitchFamily="34" charset="0"/>
              </a:rPr>
              <a:t>The Brain Plays a Key Role in Caloric </a:t>
            </a:r>
            <a:r>
              <a:rPr lang="en-US" dirty="0" smtClean="0">
                <a:solidFill>
                  <a:srgbClr val="843C0C"/>
                </a:solidFill>
                <a:latin typeface="Arial" pitchFamily="34" charset="0"/>
                <a:cs typeface="Arial" pitchFamily="34" charset="0"/>
              </a:rPr>
              <a:t>Homeostasis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00200"/>
            <a:ext cx="8229600" cy="4983480"/>
          </a:xfrm>
        </p:spPr>
        <p:txBody>
          <a:bodyPr>
            <a:noAutofit/>
          </a:bodyPr>
          <a:lstStyle/>
          <a:p>
            <a:pPr>
              <a:spcBef>
                <a:spcPts val="600"/>
              </a:spcBef>
              <a:spcAft>
                <a:spcPts val="600"/>
              </a:spcAft>
            </a:pPr>
            <a:r>
              <a:rPr lang="en-US" sz="2200" dirty="0">
                <a:latin typeface="Arial" pitchFamily="34" charset="0"/>
                <a:cs typeface="Arial" pitchFamily="34" charset="0"/>
              </a:rPr>
              <a:t>Signals from the gastrointestinal tract induce feelings of </a:t>
            </a:r>
            <a:r>
              <a:rPr lang="en-US" sz="2200" dirty="0" smtClean="0">
                <a:latin typeface="Arial" pitchFamily="34" charset="0"/>
                <a:cs typeface="Arial" pitchFamily="34" charset="0"/>
              </a:rPr>
              <a:t>satiety.</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Cholecystokinin (CCK) is a family of small peptide hormones secreted by cells of the intestine following a meal. CCK binds to its receptor in nerve cells, which relays signals to the brain, causing increased feelings of </a:t>
            </a:r>
            <a:r>
              <a:rPr lang="en-US" sz="2200" dirty="0" smtClean="0">
                <a:latin typeface="Arial" pitchFamily="34" charset="0"/>
                <a:cs typeface="Arial" pitchFamily="34" charset="0"/>
              </a:rPr>
              <a:t>satiety.</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Glucagon-like peptide 1 (GLP-1) is a </a:t>
            </a:r>
            <a:r>
              <a:rPr lang="en-US" sz="2200" dirty="0" smtClean="0">
                <a:latin typeface="Arial" pitchFamily="34" charset="0"/>
                <a:cs typeface="Arial" pitchFamily="34" charset="0"/>
              </a:rPr>
              <a:t>small peptide hormone </a:t>
            </a:r>
            <a:r>
              <a:rPr lang="en-US" sz="2200" dirty="0">
                <a:latin typeface="Arial" pitchFamily="34" charset="0"/>
                <a:cs typeface="Arial" pitchFamily="34" charset="0"/>
              </a:rPr>
              <a:t>secreted by the L cells of the intestine. Once bound </a:t>
            </a:r>
            <a:r>
              <a:rPr lang="en-US" sz="2200" dirty="0" smtClean="0">
                <a:latin typeface="Arial" pitchFamily="34" charset="0"/>
                <a:cs typeface="Arial" pitchFamily="34" charset="0"/>
              </a:rPr>
              <a:t>to its </a:t>
            </a:r>
            <a:r>
              <a:rPr lang="en-US" sz="2200" dirty="0">
                <a:latin typeface="Arial" pitchFamily="34" charset="0"/>
                <a:cs typeface="Arial" pitchFamily="34" charset="0"/>
              </a:rPr>
              <a:t>receptor, GLP-1 induces feelings of satiety in the brain and potentiates insulin secretion while inhibiting glucagon </a:t>
            </a:r>
            <a:r>
              <a:rPr lang="en-US" sz="2200" dirty="0" smtClean="0">
                <a:latin typeface="Arial" pitchFamily="34" charset="0"/>
                <a:cs typeface="Arial" pitchFamily="34" charset="0"/>
              </a:rPr>
              <a:t>secretion.</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CCK and GLP-1 are just two of many gastrointestinal peptides that regulate food </a:t>
            </a:r>
            <a:r>
              <a:rPr lang="en-US" sz="2200" dirty="0" smtClean="0">
                <a:latin typeface="Arial" pitchFamily="34" charset="0"/>
                <a:cs typeface="Arial" pitchFamily="34" charset="0"/>
              </a:rPr>
              <a:t>intake.</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110294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6018</TotalTime>
  <Words>4040</Words>
  <Application>Microsoft Office PowerPoint</Application>
  <PresentationFormat>On-screen Show (4:3)</PresentationFormat>
  <Paragraphs>219</Paragraphs>
  <Slides>56</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ＭＳ Ｐゴシック</vt:lpstr>
      <vt:lpstr>Arial</vt:lpstr>
      <vt:lpstr>Calibri</vt:lpstr>
      <vt:lpstr>Calibri Light</vt:lpstr>
      <vt:lpstr>Georgia</vt:lpstr>
      <vt:lpstr>Times</vt:lpstr>
      <vt:lpstr>Office Theme</vt:lpstr>
      <vt:lpstr>1_Office Theme</vt:lpstr>
      <vt:lpstr>PowerPoint Presentation</vt:lpstr>
      <vt:lpstr>CHAPTER 27  The Integration of Metabolism</vt:lpstr>
      <vt:lpstr>Ch.27 Learning Objectives</vt:lpstr>
      <vt:lpstr>Ch.27 Outline</vt:lpstr>
      <vt:lpstr>Section 27.1 Caloric Homeostasis Is a Means of Regulating Body Weight</vt:lpstr>
      <vt:lpstr>Possible Explanations for the Current Obesity Epidemic</vt:lpstr>
      <vt:lpstr>Body Mass Index (BMI)</vt:lpstr>
      <vt:lpstr>Health Consequences of Obesity or Being Overweight</vt:lpstr>
      <vt:lpstr>Section 27.2 The Brain Plays a Key Role in Caloric Homeostasis</vt:lpstr>
      <vt:lpstr>Satiation Signals</vt:lpstr>
      <vt:lpstr>Gastrointestinal Peptides that Regulate Food Intake</vt:lpstr>
      <vt:lpstr>Leptin and Insulin Regulate Long-term Control Over Caloric Homeostasis</vt:lpstr>
      <vt:lpstr>The Effects of Leptin in the Brain</vt:lpstr>
      <vt:lpstr>Leptin is One of Several Hormones Secreted by Adipose Tissue</vt:lpstr>
      <vt:lpstr>Leptin Resistance may be a Contributing Factor to Obesity</vt:lpstr>
      <vt:lpstr>Suppressors of Cytokine Signaling (SOCS) Regulate Receptor Function</vt:lpstr>
      <vt:lpstr>Dieting is Used to Combat Obesity</vt:lpstr>
      <vt:lpstr>Section 27.3 Diabetes Is a Common Metabolic Disease Often Resulting from Obesity</vt:lpstr>
      <vt:lpstr>Insulin Initiates a Complex Signal-Transduction Pathway in Muscle</vt:lpstr>
      <vt:lpstr>Insulin Signaling</vt:lpstr>
      <vt:lpstr>The Second Messenger PIP3 is Inactivated by the Phosphatase PTEN</vt:lpstr>
      <vt:lpstr>Metabolic Syndrome often Precedes Type 2 Diabetes</vt:lpstr>
      <vt:lpstr>The Storage Capacity of Fat Tissue can be Exceeded in Obesity</vt:lpstr>
      <vt:lpstr>Excess Fatty Acids in Muscle Modify Metabolism</vt:lpstr>
      <vt:lpstr>Excess Fat in Peripheral Tissues can Result in Insulin Insensitivity</vt:lpstr>
      <vt:lpstr>Insulin Resistance in Muscle Facilitates Pancreatic Failure</vt:lpstr>
      <vt:lpstr>Insulin Release is Regulated by ATP</vt:lpstr>
      <vt:lpstr>Metabolic Derangements in Type 1 Diabetes Result from Insulin Insufficiency and Glucagon Excess</vt:lpstr>
      <vt:lpstr>Regulation of Glycolysis and Gluconeogenesis</vt:lpstr>
      <vt:lpstr>Section 27.4 Exercise Beneficially Alters the Biochemistry of Cells</vt:lpstr>
      <vt:lpstr>Exercise Results in Mitochondrial Biogenesis and Enhanced Fat Metabolism</vt:lpstr>
      <vt:lpstr>Fuel Choice During Exercise is Determined by the Intensity and Duration of Activity (1/2)</vt:lpstr>
      <vt:lpstr>Fuel Choice During Exercise is Determined by the Intensity and Duration of Activity (2/2)</vt:lpstr>
      <vt:lpstr>Fuel Sources for Muscle Contraction</vt:lpstr>
      <vt:lpstr>Dependency of the Velocity of Running on the Duration of the Race</vt:lpstr>
      <vt:lpstr>An Idealized Representation of Fuels Use as a Function of Aerobic Exercise Intensity</vt:lpstr>
      <vt:lpstr>Section 27.5 Food Intake and Starvation Induce Metabolic Changes</vt:lpstr>
      <vt:lpstr>The Starved–Fed Cycle is the Physiological Response to a Fast (1/2)</vt:lpstr>
      <vt:lpstr>The Starved–Fed Cycle is the Physiological Response to a Fast (2/2)</vt:lpstr>
      <vt:lpstr>Fuel Reserves in a Typical 70-kg Man</vt:lpstr>
      <vt:lpstr>Metabolic Adaptations in Prolonged Starvation Minimize Protein Degradation</vt:lpstr>
      <vt:lpstr>Fuel Choice During Starvation</vt:lpstr>
      <vt:lpstr>Synthesis of Ketone Bodies by the Liver (A) and Entry of Ketone Bodies into the Citric Acid Cycle (B)</vt:lpstr>
      <vt:lpstr>Fuel Metabolism in Starvation</vt:lpstr>
      <vt:lpstr>Fuel Utilization During Prolonged Starvation</vt:lpstr>
      <vt:lpstr>Section 27.6 Ethanol Alters Energy Metabolism in the Liver</vt:lpstr>
      <vt:lpstr>Ethanol Metabolism Leads to an Excess of NADH (1/2)</vt:lpstr>
      <vt:lpstr>Ethanol Metabolism Leads to an Excess of NADH (2/2)</vt:lpstr>
      <vt:lpstr>Excess Ethanol Consumption Disrupts Vitamin Metabolism</vt:lpstr>
      <vt:lpstr>Formation of 4-hydroxyproline</vt:lpstr>
      <vt:lpstr>Forms of Ascorbic Acid (vitamin C)</vt:lpstr>
      <vt:lpstr>Adipokines Help to Regulate Fuel Metabolism in the Liver</vt:lpstr>
      <vt:lpstr>Adipokines Help to Maintain Systemic Lipid and Glucose Homeostasis</vt:lpstr>
      <vt:lpstr>Exercise Alters Muscle and Whole-body Metabolism</vt:lpstr>
      <vt:lpstr>The Molecular Adaptation to Exercise</vt:lpstr>
      <vt:lpstr>Adaptations and Health Benefits of Aerobic and Resistance Training</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27 The Integration of Metabolism</dc:title>
  <dc:creator>Berg</dc:creator>
  <cp:lastModifiedBy>Piotrowski, Angela</cp:lastModifiedBy>
  <cp:revision>775</cp:revision>
  <dcterms:created xsi:type="dcterms:W3CDTF">2015-05-20T13:49:30Z</dcterms:created>
  <dcterms:modified xsi:type="dcterms:W3CDTF">2019-05-01T14:29:05Z</dcterms:modified>
</cp:coreProperties>
</file>