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92"/>
  </p:notesMasterIdLst>
  <p:sldIdLst>
    <p:sldId id="869" r:id="rId3"/>
    <p:sldId id="653" r:id="rId4"/>
    <p:sldId id="781" r:id="rId5"/>
    <p:sldId id="782" r:id="rId6"/>
    <p:sldId id="784" r:id="rId7"/>
    <p:sldId id="785" r:id="rId8"/>
    <p:sldId id="786" r:id="rId9"/>
    <p:sldId id="787" r:id="rId10"/>
    <p:sldId id="788" r:id="rId11"/>
    <p:sldId id="789" r:id="rId12"/>
    <p:sldId id="790" r:id="rId13"/>
    <p:sldId id="791" r:id="rId14"/>
    <p:sldId id="792" r:id="rId15"/>
    <p:sldId id="793" r:id="rId16"/>
    <p:sldId id="794" r:id="rId17"/>
    <p:sldId id="795" r:id="rId18"/>
    <p:sldId id="796" r:id="rId19"/>
    <p:sldId id="797" r:id="rId20"/>
    <p:sldId id="798" r:id="rId21"/>
    <p:sldId id="799" r:id="rId22"/>
    <p:sldId id="800" r:id="rId23"/>
    <p:sldId id="801" r:id="rId24"/>
    <p:sldId id="802" r:id="rId25"/>
    <p:sldId id="803" r:id="rId26"/>
    <p:sldId id="804" r:id="rId27"/>
    <p:sldId id="805" r:id="rId28"/>
    <p:sldId id="806" r:id="rId29"/>
    <p:sldId id="807" r:id="rId30"/>
    <p:sldId id="808" r:id="rId31"/>
    <p:sldId id="809" r:id="rId32"/>
    <p:sldId id="810" r:id="rId33"/>
    <p:sldId id="811" r:id="rId34"/>
    <p:sldId id="812" r:id="rId35"/>
    <p:sldId id="813" r:id="rId36"/>
    <p:sldId id="814" r:id="rId37"/>
    <p:sldId id="815" r:id="rId38"/>
    <p:sldId id="816" r:id="rId39"/>
    <p:sldId id="817" r:id="rId40"/>
    <p:sldId id="818" r:id="rId41"/>
    <p:sldId id="819" r:id="rId42"/>
    <p:sldId id="820" r:id="rId43"/>
    <p:sldId id="821" r:id="rId44"/>
    <p:sldId id="822" r:id="rId45"/>
    <p:sldId id="823" r:id="rId46"/>
    <p:sldId id="824" r:id="rId47"/>
    <p:sldId id="825" r:id="rId48"/>
    <p:sldId id="826" r:id="rId49"/>
    <p:sldId id="827" r:id="rId50"/>
    <p:sldId id="828" r:id="rId51"/>
    <p:sldId id="829" r:id="rId52"/>
    <p:sldId id="830" r:id="rId53"/>
    <p:sldId id="831" r:id="rId54"/>
    <p:sldId id="832" r:id="rId55"/>
    <p:sldId id="833" r:id="rId56"/>
    <p:sldId id="834" r:id="rId57"/>
    <p:sldId id="835" r:id="rId58"/>
    <p:sldId id="836" r:id="rId59"/>
    <p:sldId id="837" r:id="rId60"/>
    <p:sldId id="838" r:id="rId61"/>
    <p:sldId id="839" r:id="rId62"/>
    <p:sldId id="840" r:id="rId63"/>
    <p:sldId id="841" r:id="rId64"/>
    <p:sldId id="842" r:id="rId65"/>
    <p:sldId id="843" r:id="rId66"/>
    <p:sldId id="844" r:id="rId67"/>
    <p:sldId id="845" r:id="rId68"/>
    <p:sldId id="846" r:id="rId69"/>
    <p:sldId id="847" r:id="rId70"/>
    <p:sldId id="848" r:id="rId71"/>
    <p:sldId id="849" r:id="rId72"/>
    <p:sldId id="850" r:id="rId73"/>
    <p:sldId id="851" r:id="rId74"/>
    <p:sldId id="852" r:id="rId75"/>
    <p:sldId id="853" r:id="rId76"/>
    <p:sldId id="854" r:id="rId77"/>
    <p:sldId id="855" r:id="rId78"/>
    <p:sldId id="856" r:id="rId79"/>
    <p:sldId id="857" r:id="rId80"/>
    <p:sldId id="858" r:id="rId81"/>
    <p:sldId id="859" r:id="rId82"/>
    <p:sldId id="860" r:id="rId83"/>
    <p:sldId id="861" r:id="rId84"/>
    <p:sldId id="862" r:id="rId85"/>
    <p:sldId id="863" r:id="rId86"/>
    <p:sldId id="864" r:id="rId87"/>
    <p:sldId id="865" r:id="rId88"/>
    <p:sldId id="866" r:id="rId89"/>
    <p:sldId id="868" r:id="rId90"/>
    <p:sldId id="86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6" autoAdjust="0"/>
    <p:restoredTop sz="85968" autoAdjust="0"/>
  </p:normalViewPr>
  <p:slideViewPr>
    <p:cSldViewPr snapToGrid="0" snapToObjects="1">
      <p:cViewPr varScale="1">
        <p:scale>
          <a:sx n="62" d="100"/>
          <a:sy n="62" d="100"/>
        </p:scale>
        <p:origin x="139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pPr/>
              <a:t>5/1/2019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pPr/>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dirty="0"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smtClean="0">
                <a:ea typeface="ＭＳ Ｐゴシック" panose="020B0600070205080204" pitchFamily="34" charset="-128"/>
              </a:rPr>
              <a:t>Corresponding Chapters: 1, 2, 8, 9, 10</a:t>
            </a:r>
          </a:p>
          <a:p>
            <a:pPr marL="228600" indent="-228600" eaLnBrk="1" hangingPunct="1">
              <a:spcBef>
                <a:spcPct val="0"/>
              </a:spcBef>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19780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A920BCE-5A25-774B-B979-F1333C059BFD}" type="slidenum">
              <a:rPr lang="en-US" sz="1200" smtClean="0"/>
              <a:pPr>
                <a:defRPr/>
              </a:pPr>
              <a:t>33</a:t>
            </a:fld>
            <a:endParaRPr lang="en-US" sz="1200" dirty="0" smtClean="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26.8 Fates of 3-hydroxy-3-methylglutaryl CoA. </a:t>
            </a:r>
            <a:r>
              <a:rPr lang="en-US" sz="1200" b="0" i="0" u="none" strike="noStrike" kern="1200" baseline="0" dirty="0" smtClean="0">
                <a:solidFill>
                  <a:schemeClr val="tx1"/>
                </a:solidFill>
                <a:latin typeface="+mn-lt"/>
                <a:ea typeface="+mn-ea"/>
                <a:cs typeface="+mn-cs"/>
              </a:rPr>
              <a:t>In the cytoplasm, HMG-CoA is converted into mevalonate. In mitochondria, it is converted into acetyl CoA and acetoacetate.</a:t>
            </a:r>
            <a:endParaRPr lang="en-US" dirty="0" smtClean="0">
              <a:cs typeface="+mn-cs"/>
            </a:endParaRPr>
          </a:p>
        </p:txBody>
      </p:sp>
    </p:spTree>
    <p:extLst>
      <p:ext uri="{BB962C8B-B14F-4D97-AF65-F5344CB8AC3E}">
        <p14:creationId xmlns:p14="http://schemas.microsoft.com/office/powerpoint/2010/main" val="330495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A345078-90DD-0E4A-9887-64B4E3B00BDA}" type="slidenum">
              <a:rPr lang="en-US" sz="1200" smtClean="0"/>
              <a:pPr>
                <a:defRPr/>
              </a:pPr>
              <a:t>34</a:t>
            </a:fld>
            <a:endParaRPr lang="en-US" sz="1200" dirty="0" smtClean="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26.9 Synthesis of isopentenyl pyrophosphate. </a:t>
            </a:r>
            <a:r>
              <a:rPr lang="en-US" sz="1200" b="0" i="0" u="none" strike="noStrike" kern="1200" baseline="0" dirty="0" smtClean="0">
                <a:solidFill>
                  <a:schemeClr val="tx1"/>
                </a:solidFill>
                <a:latin typeface="+mn-lt"/>
                <a:ea typeface="+mn-ea"/>
                <a:cs typeface="+mn-cs"/>
              </a:rPr>
              <a:t>This activated intermediate is formed from mevalonate in three steps requiring ATP, followed by a decarboxylation.</a:t>
            </a:r>
            <a:endParaRPr lang="en-US" dirty="0" smtClean="0">
              <a:cs typeface="+mn-cs"/>
            </a:endParaRPr>
          </a:p>
        </p:txBody>
      </p:sp>
    </p:spTree>
    <p:extLst>
      <p:ext uri="{BB962C8B-B14F-4D97-AF65-F5344CB8AC3E}">
        <p14:creationId xmlns:p14="http://schemas.microsoft.com/office/powerpoint/2010/main" val="3907690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13DEF88-3BD6-5345-A5C3-C0DF9C4E8AE0}" type="slidenum">
              <a:rPr lang="en-US" sz="1200" smtClean="0"/>
              <a:pPr>
                <a:defRPr/>
              </a:pPr>
              <a:t>36</a:t>
            </a:fld>
            <a:endParaRPr lang="en-US" sz="1200" dirty="0" smtClean="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26.10 Condensation mechanism in cholesterol synthesis. </a:t>
            </a:r>
            <a:r>
              <a:rPr lang="en-US" sz="1200" b="0" i="0" u="none" strike="noStrike" kern="1200" baseline="0" dirty="0" smtClean="0">
                <a:solidFill>
                  <a:schemeClr val="tx1"/>
                </a:solidFill>
                <a:latin typeface="+mn-lt"/>
                <a:ea typeface="+mn-ea"/>
                <a:cs typeface="+mn-cs"/>
              </a:rPr>
              <a:t>The isomeric C</a:t>
            </a:r>
            <a:r>
              <a:rPr lang="en-US" sz="1200" b="0" i="0" u="none" strike="noStrike" kern="1200" baseline="-25000" dirty="0" smtClean="0">
                <a:solidFill>
                  <a:schemeClr val="tx1"/>
                </a:solidFill>
                <a:latin typeface="+mn-lt"/>
                <a:ea typeface="+mn-ea"/>
                <a:cs typeface="+mn-cs"/>
              </a:rPr>
              <a:t>5</a:t>
            </a:r>
            <a:r>
              <a:rPr lang="en-US" sz="1200" b="0" i="0" u="none" strike="noStrike" kern="1200" baseline="0" dirty="0" smtClean="0">
                <a:solidFill>
                  <a:schemeClr val="tx1"/>
                </a:solidFill>
                <a:latin typeface="+mn-lt"/>
                <a:ea typeface="+mn-ea"/>
                <a:cs typeface="+mn-cs"/>
              </a:rPr>
              <a:t> units dimethylallyl pyrophosphate and isopentenyl pyrophosphate join to form geranyl pyrophosphate. The same mechanism is used to add an additional isopentenyl pyrophosphate to form farnesyl pyrophosphate.</a:t>
            </a:r>
            <a:endParaRPr lang="en-US" dirty="0" smtClean="0">
              <a:cs typeface="+mn-cs"/>
            </a:endParaRPr>
          </a:p>
        </p:txBody>
      </p:sp>
    </p:spTree>
    <p:extLst>
      <p:ext uri="{BB962C8B-B14F-4D97-AF65-F5344CB8AC3E}">
        <p14:creationId xmlns:p14="http://schemas.microsoft.com/office/powerpoint/2010/main" val="160417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F90566C-294D-474D-8A5D-FB1952CAF587}" type="slidenum">
              <a:rPr lang="en-US" sz="1200" smtClean="0"/>
              <a:pPr>
                <a:defRPr/>
              </a:pPr>
              <a:t>38</a:t>
            </a:fld>
            <a:endParaRPr lang="en-US" sz="1200" dirty="0"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26.11 Squalene synthesis. </a:t>
            </a:r>
            <a:r>
              <a:rPr lang="en-US" sz="1200" b="0" i="0" u="none" strike="noStrike" kern="1200" baseline="0" dirty="0" smtClean="0">
                <a:solidFill>
                  <a:schemeClr val="tx1"/>
                </a:solidFill>
                <a:latin typeface="+mn-lt"/>
                <a:ea typeface="+mn-ea"/>
                <a:cs typeface="+mn-cs"/>
              </a:rPr>
              <a:t>One molecule of dimethylallyl pyrophosphate and two molecules of isopentenyl pyrophosphate condense to form farnesyl pyrophosphate. The tail-to-tail coupling of two molecules of farnesyl pyrophosphate yields squalene.</a:t>
            </a:r>
            <a:endParaRPr lang="en-US" dirty="0" smtClean="0">
              <a:cs typeface="+mn-cs"/>
            </a:endParaRPr>
          </a:p>
        </p:txBody>
      </p:sp>
    </p:spTree>
    <p:extLst>
      <p:ext uri="{BB962C8B-B14F-4D97-AF65-F5344CB8AC3E}">
        <p14:creationId xmlns:p14="http://schemas.microsoft.com/office/powerpoint/2010/main" val="999858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A7599D7-DB37-E442-8783-95648A3462B8}" type="slidenum">
              <a:rPr lang="en-US" sz="1200" smtClean="0"/>
              <a:pPr>
                <a:defRPr/>
              </a:pPr>
              <a:t>40</a:t>
            </a:fld>
            <a:endParaRPr lang="en-US" sz="1200" dirty="0" smtClean="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26.12 Squalene cyclization. </a:t>
            </a:r>
            <a:r>
              <a:rPr lang="en-US" sz="1200" b="0" i="0" u="none" strike="noStrike" kern="1200" baseline="0" dirty="0" smtClean="0">
                <a:solidFill>
                  <a:schemeClr val="tx1"/>
                </a:solidFill>
                <a:latin typeface="+mn-lt"/>
                <a:ea typeface="+mn-ea"/>
                <a:cs typeface="+mn-cs"/>
              </a:rPr>
              <a:t>The formation of the steroid nucleus from squalene begins with the formation of squalene epoxide. This intermediate is protonated to form a carbocation that cyclizes to form a tetracyclic structure, which rearranges to form lanosterol.</a:t>
            </a:r>
            <a:endParaRPr lang="en-US" dirty="0" smtClean="0">
              <a:cs typeface="+mn-cs"/>
            </a:endParaRPr>
          </a:p>
        </p:txBody>
      </p:sp>
    </p:spTree>
    <p:extLst>
      <p:ext uri="{BB962C8B-B14F-4D97-AF65-F5344CB8AC3E}">
        <p14:creationId xmlns:p14="http://schemas.microsoft.com/office/powerpoint/2010/main" val="12838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B2EE1C0-DCBD-8B4E-BCC3-03DB9C4C138A}" type="slidenum">
              <a:rPr lang="en-US" sz="1200" smtClean="0"/>
              <a:pPr>
                <a:defRPr/>
              </a:pPr>
              <a:t>41</a:t>
            </a:fld>
            <a:endParaRPr lang="en-US" sz="1200" dirty="0"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26.13 Cholesterol formation.</a:t>
            </a:r>
            <a:r>
              <a:rPr lang="en-US" sz="1200" b="0" i="0" u="none" strike="noStrike" kern="1200" baseline="0" dirty="0" smtClean="0">
                <a:solidFill>
                  <a:schemeClr val="tx1"/>
                </a:solidFill>
                <a:latin typeface="+mn-lt"/>
                <a:ea typeface="+mn-ea"/>
                <a:cs typeface="+mn-cs"/>
              </a:rPr>
              <a:t> Lanosterol is converted into cholesterol in a complex process.</a:t>
            </a:r>
            <a:endParaRPr lang="en-US" dirty="0" smtClean="0">
              <a:cs typeface="+mn-cs"/>
            </a:endParaRPr>
          </a:p>
        </p:txBody>
      </p:sp>
    </p:spTree>
    <p:extLst>
      <p:ext uri="{BB962C8B-B14F-4D97-AF65-F5344CB8AC3E}">
        <p14:creationId xmlns:p14="http://schemas.microsoft.com/office/powerpoint/2010/main" val="208582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6461849-98B9-D04D-B440-AEFF7AA39AD8}" type="slidenum">
              <a:rPr lang="en-US" sz="1200" smtClean="0"/>
              <a:pPr>
                <a:defRPr/>
              </a:pPr>
              <a:t>43</a:t>
            </a:fld>
            <a:endParaRPr lang="en-US" sz="1200" dirty="0" smtClean="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26.14 The SREBP pathway. </a:t>
            </a:r>
            <a:r>
              <a:rPr lang="en-US" sz="1200" b="0" i="0" u="none" strike="noStrike" kern="1200" baseline="0" dirty="0" smtClean="0">
                <a:solidFill>
                  <a:schemeClr val="tx1"/>
                </a:solidFill>
                <a:latin typeface="+mn-lt"/>
                <a:ea typeface="+mn-ea"/>
                <a:cs typeface="+mn-cs"/>
              </a:rPr>
              <a:t>SREBP resides in the endoplasmic reticulum (ER), where it is bound to SCAP by its regulatory (Reg) domain. When cholesterol levels fall, SCAP and SREBP move to the Golgi complex, where SREBP undergoes successive proteolytic cleavages by a serine protease and a metalloprotease. The released DNA-binding domain moves to the nucleus to alter gene expression. [Information from an illustration provided by Dr. Michael Brown and Dr. Joseph Goldstein.]</a:t>
            </a:r>
            <a:endParaRPr lang="en-US" dirty="0"/>
          </a:p>
        </p:txBody>
      </p:sp>
    </p:spTree>
    <p:extLst>
      <p:ext uri="{BB962C8B-B14F-4D97-AF65-F5344CB8AC3E}">
        <p14:creationId xmlns:p14="http://schemas.microsoft.com/office/powerpoint/2010/main" val="89850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2EB1157-B854-8242-BC19-18F90CDC22D4}" type="slidenum">
              <a:rPr lang="en-US" sz="1200" smtClean="0"/>
              <a:pPr>
                <a:defRPr/>
              </a:pPr>
              <a:t>45</a:t>
            </a:fld>
            <a:endParaRPr lang="en-US" sz="1200" dirty="0" smtClean="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26.15 Insig regulates SCAP–SREBP movement.</a:t>
            </a:r>
            <a:r>
              <a:rPr lang="en-US" sz="1200" b="0" i="0" u="none" strike="noStrike" kern="1200" baseline="0" dirty="0" smtClean="0">
                <a:solidFill>
                  <a:schemeClr val="tx1"/>
                </a:solidFill>
                <a:latin typeface="+mn-lt"/>
                <a:ea typeface="+mn-ea"/>
                <a:cs typeface="+mn-cs"/>
              </a:rPr>
              <a:t> In the presence of cholesterol, Insig interacts with SCAP–SREBP and prevents the activation of SREBP. Cholesterol binding to SCAP or 25-hydroxycholesterol binding to Insig facilitates the interaction of Insig and SCAP, retaining SCAP–SREBP in the endoplasmic reticulum. [Information from M. S. Brown and J. L. Goldstein. Cholesterol feedback: From Schoenheimer’s bottle to Scap’s MELADL, </a:t>
            </a:r>
            <a:r>
              <a:rPr lang="en-US" sz="1200" b="0" i="1" u="none" strike="noStrike" kern="1200" baseline="0" dirty="0" smtClean="0">
                <a:solidFill>
                  <a:schemeClr val="tx1"/>
                </a:solidFill>
                <a:latin typeface="+mn-lt"/>
                <a:ea typeface="+mn-ea"/>
                <a:cs typeface="+mn-cs"/>
              </a:rPr>
              <a:t>J. Lipid Res</a:t>
            </a:r>
            <a:r>
              <a:rPr lang="en-US" sz="1200" b="0" i="0" u="none" strike="noStrike" kern="1200" baseline="0" dirty="0" smtClean="0">
                <a:solidFill>
                  <a:schemeClr val="tx1"/>
                </a:solidFill>
                <a:latin typeface="+mn-lt"/>
                <a:ea typeface="+mn-ea"/>
                <a:cs typeface="+mn-cs"/>
              </a:rPr>
              <a:t>. 50:S15–S27, 2009.]</a:t>
            </a:r>
            <a:endParaRPr lang="en-US" dirty="0"/>
          </a:p>
        </p:txBody>
      </p:sp>
    </p:spTree>
    <p:extLst>
      <p:ext uri="{BB962C8B-B14F-4D97-AF65-F5344CB8AC3E}">
        <p14:creationId xmlns:p14="http://schemas.microsoft.com/office/powerpoint/2010/main" val="3364196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AB76178-2405-A84E-9E47-9D6144ACDAC0}" type="slidenum">
              <a:rPr lang="en-US" sz="1200" smtClean="0"/>
              <a:pPr>
                <a:defRPr/>
              </a:pPr>
              <a:t>47</a:t>
            </a:fld>
            <a:endParaRPr lang="en-US" sz="1200" dirty="0" smtClean="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26.16 Insig facilitates the degradation of HMG-CoA reductase.</a:t>
            </a:r>
            <a:r>
              <a:rPr lang="en-US" sz="1200" b="0" i="0" u="none" strike="noStrike" kern="1200" baseline="0" dirty="0" smtClean="0">
                <a:solidFill>
                  <a:schemeClr val="tx1"/>
                </a:solidFill>
                <a:latin typeface="+mn-lt"/>
                <a:ea typeface="+mn-ea"/>
                <a:cs typeface="+mn-cs"/>
              </a:rPr>
              <a:t> In the presence of sterols, a subclass of Insig associated with ubiquitinating enzymes binds HMG-CoA reductase. This interaction results in the ubiquitination of the enzyme. This modification and the presence of geranylgeraniol results in extraction of the enzyme from the membrane and degradation by the proteasome. [Information from R. A. DeBose-Boyd. Feedback regulation of cholesterol synthesis: Sterol-accelerated ubiquitination and degradation of HMG CoA reductase, </a:t>
            </a:r>
            <a:r>
              <a:rPr lang="sv-SE" sz="1200" b="0" i="1" u="none" strike="noStrike" kern="1200" baseline="0" dirty="0" smtClean="0">
                <a:solidFill>
                  <a:schemeClr val="tx1"/>
                </a:solidFill>
                <a:latin typeface="+mn-lt"/>
                <a:ea typeface="+mn-ea"/>
                <a:cs typeface="+mn-cs"/>
              </a:rPr>
              <a:t>Cell Res</a:t>
            </a:r>
            <a:r>
              <a:rPr lang="sv-SE" sz="1200" b="0" i="0" u="none" strike="noStrike" kern="1200" baseline="0" dirty="0" smtClean="0">
                <a:solidFill>
                  <a:schemeClr val="tx1"/>
                </a:solidFill>
                <a:latin typeface="+mn-lt"/>
                <a:ea typeface="+mn-ea"/>
                <a:cs typeface="+mn-cs"/>
              </a:rPr>
              <a:t>. 18:609–621, 2008.]</a:t>
            </a:r>
            <a:endParaRPr lang="en-US" dirty="0"/>
          </a:p>
        </p:txBody>
      </p:sp>
    </p:spTree>
    <p:extLst>
      <p:ext uri="{BB962C8B-B14F-4D97-AF65-F5344CB8AC3E}">
        <p14:creationId xmlns:p14="http://schemas.microsoft.com/office/powerpoint/2010/main" val="30293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5F20914-184D-AD41-B82F-274F8D7EFB20}" type="slidenum">
              <a:rPr lang="en-US" sz="1200" smtClean="0"/>
              <a:pPr>
                <a:defRPr/>
              </a:pPr>
              <a:t>50</a:t>
            </a:fld>
            <a:endParaRPr lang="en-US" sz="1200" dirty="0" smtClean="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59903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Fats such as the </a:t>
            </a:r>
            <a:r>
              <a:rPr lang="en-US" sz="1200" kern="1200" dirty="0" err="1" smtClean="0">
                <a:solidFill>
                  <a:schemeClr val="tx1"/>
                </a:solidFill>
                <a:effectLst/>
                <a:latin typeface="+mn-lt"/>
                <a:ea typeface="+mn-ea"/>
                <a:cs typeface="+mn-cs"/>
              </a:rPr>
              <a:t>triacylglycerol</a:t>
            </a:r>
            <a:r>
              <a:rPr lang="en-US" sz="1200" kern="1200" dirty="0" smtClean="0">
                <a:solidFill>
                  <a:schemeClr val="tx1"/>
                </a:solidFill>
                <a:effectLst/>
                <a:latin typeface="+mn-lt"/>
                <a:ea typeface="+mn-ea"/>
                <a:cs typeface="+mn-cs"/>
              </a:rPr>
              <a:t> molecule (above) are widely used to store excess energy for later use and to fulfill other purposes, illustrated by the insulating blubber of whales. The natural tendency of fats to exist in nearly water-free forms makes these molecules well suited to these roles. [© Francois </a:t>
            </a:r>
            <a:r>
              <a:rPr lang="en-US" sz="1200" kern="1200" dirty="0" err="1" smtClean="0">
                <a:solidFill>
                  <a:schemeClr val="tx1"/>
                </a:solidFill>
                <a:effectLst/>
                <a:latin typeface="+mn-lt"/>
                <a:ea typeface="+mn-ea"/>
                <a:cs typeface="+mn-cs"/>
              </a:rPr>
              <a:t>Gohier</a:t>
            </a:r>
            <a:r>
              <a:rPr lang="en-US" sz="1200" kern="1200" dirty="0" smtClean="0">
                <a:solidFill>
                  <a:schemeClr val="tx1"/>
                </a:solidFill>
                <a:effectLst/>
                <a:latin typeface="+mn-lt"/>
                <a:ea typeface="+mn-ea"/>
                <a:cs typeface="+mn-cs"/>
              </a:rPr>
              <a:t>/ardea.com.]</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pPr/>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8B80F25-7A95-A84B-8642-173835722E60}" type="slidenum">
              <a:rPr lang="en-US" sz="1200" smtClean="0"/>
              <a:pPr>
                <a:defRPr/>
              </a:pPr>
              <a:t>51</a:t>
            </a:fld>
            <a:endParaRPr lang="en-US" sz="1200" dirty="0" smtClean="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26.17 Site of cholesterol synthesis. </a:t>
            </a:r>
            <a:r>
              <a:rPr lang="en-US" sz="1200" b="0" i="0" u="none" strike="noStrike" kern="1200" baseline="0" dirty="0" smtClean="0">
                <a:solidFill>
                  <a:schemeClr val="tx1"/>
                </a:solidFill>
                <a:latin typeface="+mn-lt"/>
                <a:ea typeface="+mn-ea"/>
                <a:cs typeface="+mn-cs"/>
              </a:rPr>
              <a:t>Electron micrograph of a part of a liver cell actively engaged in the synthesis and secretion of very low-density lipoprotein (VLDL). The arrow points to a vesicle that is releasing its content of VLDL particles. [Courtesy of Dr. George Palade/Yale University, Harvey Cushing/John Hay Whitney Medical Library.]</a:t>
            </a:r>
            <a:endParaRPr lang="en-US" dirty="0" smtClean="0">
              <a:cs typeface="+mn-cs"/>
            </a:endParaRPr>
          </a:p>
        </p:txBody>
      </p:sp>
    </p:spTree>
    <p:extLst>
      <p:ext uri="{BB962C8B-B14F-4D97-AF65-F5344CB8AC3E}">
        <p14:creationId xmlns:p14="http://schemas.microsoft.com/office/powerpoint/2010/main" val="3503211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01BC638-1674-6A40-B460-1591C89937DD}" type="slidenum">
              <a:rPr lang="en-US" sz="1200" smtClean="0"/>
              <a:pPr>
                <a:defRPr/>
              </a:pPr>
              <a:t>52</a:t>
            </a:fld>
            <a:endParaRPr lang="en-US" sz="1200" dirty="0" smtClean="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26.18 Schematic model of low-density lipoprotein. </a:t>
            </a:r>
            <a:r>
              <a:rPr lang="en-US" sz="1200" b="0" i="0" u="none" strike="noStrike" kern="1200" baseline="0" dirty="0" smtClean="0">
                <a:solidFill>
                  <a:schemeClr val="tx1"/>
                </a:solidFill>
                <a:latin typeface="+mn-lt"/>
                <a:ea typeface="+mn-ea"/>
                <a:cs typeface="+mn-cs"/>
              </a:rPr>
              <a:t>The LDL particle is approximately 22 nm (220 Å) in diameter.</a:t>
            </a:r>
          </a:p>
        </p:txBody>
      </p:sp>
    </p:spTree>
    <p:extLst>
      <p:ext uri="{BB962C8B-B14F-4D97-AF65-F5344CB8AC3E}">
        <p14:creationId xmlns:p14="http://schemas.microsoft.com/office/powerpoint/2010/main" val="4038445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370042C-D641-2345-9082-0C8F90B69937}" type="slidenum">
              <a:rPr lang="en-US" sz="1200" smtClean="0"/>
              <a:pPr>
                <a:defRPr/>
              </a:pPr>
              <a:t>53</a:t>
            </a:fld>
            <a:endParaRPr lang="en-US" sz="1200" dirty="0" smtClean="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26.19 An overview of lipoprotein particle metabolism.</a:t>
            </a:r>
            <a:r>
              <a:rPr lang="en-US" sz="1200" b="0" i="0" u="none" strike="noStrike" kern="1200" baseline="0" dirty="0" smtClean="0">
                <a:solidFill>
                  <a:schemeClr val="tx1"/>
                </a:solidFill>
                <a:latin typeface="+mn-lt"/>
                <a:ea typeface="+mn-ea"/>
                <a:cs typeface="+mn-cs"/>
              </a:rPr>
              <a:t> Fatty acids are abbreviated FFA. [Information from J. G. Hardman (Ed.), L. L. Limbird (Ed.), and A. G. Gilman (Consult. Ed.), </a:t>
            </a:r>
            <a:r>
              <a:rPr lang="en-US" sz="1200" b="0" i="1" u="none" strike="noStrike" kern="1200" baseline="0" dirty="0" smtClean="0">
                <a:solidFill>
                  <a:schemeClr val="tx1"/>
                </a:solidFill>
                <a:latin typeface="+mn-lt"/>
                <a:ea typeface="+mn-ea"/>
                <a:cs typeface="+mn-cs"/>
              </a:rPr>
              <a:t>Goodman and Gilman’s The Pharmacological Basis of Therapeutics</a:t>
            </a:r>
            <a:r>
              <a:rPr lang="en-US" sz="1200" b="0" i="0" u="none" strike="noStrike" kern="1200" baseline="0" dirty="0" smtClean="0">
                <a:solidFill>
                  <a:schemeClr val="tx1"/>
                </a:solidFill>
                <a:latin typeface="+mn-lt"/>
                <a:ea typeface="+mn-ea"/>
                <a:cs typeface="+mn-cs"/>
              </a:rPr>
              <a:t>, 10th ed. (McGraw-Hill, 2001), p. 975, Fig. 36.1.]</a:t>
            </a:r>
            <a:endParaRPr lang="en-US" dirty="0"/>
          </a:p>
        </p:txBody>
      </p:sp>
    </p:spTree>
    <p:extLst>
      <p:ext uri="{BB962C8B-B14F-4D97-AF65-F5344CB8AC3E}">
        <p14:creationId xmlns:p14="http://schemas.microsoft.com/office/powerpoint/2010/main" val="2072280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2E83335-FA5A-764A-A0DC-69039D61DEDE}" type="slidenum">
              <a:rPr lang="en-US" sz="1200" smtClean="0"/>
              <a:pPr>
                <a:defRPr/>
              </a:pPr>
              <a:t>55</a:t>
            </a:fld>
            <a:endParaRPr lang="en-US" sz="1200" dirty="0" smtClean="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26.20 Receptor-mediated endocytosis. </a:t>
            </a:r>
            <a:r>
              <a:rPr lang="en-US" sz="1200" b="0" i="0" u="none" strike="noStrike" kern="1200" baseline="0" dirty="0" smtClean="0">
                <a:solidFill>
                  <a:schemeClr val="tx1"/>
                </a:solidFill>
                <a:latin typeface="+mn-lt"/>
                <a:ea typeface="+mn-ea"/>
                <a:cs typeface="+mn-cs"/>
              </a:rPr>
              <a:t>The process of receptor-mediated endocytosis is illustrated for the cholesterol-carrying complex, low-density lipoprotein (LDL): (1) LDL binds to a specific receptor, the LDL receptor; (2) this complex invaginates to form an endosome; (3) after separation from its receptor, the LDL-containing vesicle fuses with a lysosome, leading to the degradation of the LDL and the release of the cholesterol.</a:t>
            </a:r>
            <a:endParaRPr lang="en-US" dirty="0"/>
          </a:p>
        </p:txBody>
      </p:sp>
    </p:spTree>
    <p:extLst>
      <p:ext uri="{BB962C8B-B14F-4D97-AF65-F5344CB8AC3E}">
        <p14:creationId xmlns:p14="http://schemas.microsoft.com/office/powerpoint/2010/main" val="418931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6B9A944-F88D-A540-82D4-E6729F1BA31F}" type="slidenum">
              <a:rPr lang="en-US" sz="1200" smtClean="0"/>
              <a:pPr>
                <a:defRPr/>
              </a:pPr>
              <a:t>57</a:t>
            </a:fld>
            <a:endParaRPr lang="en-US" sz="1200" dirty="0" smtClean="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26.21 The effects of excess cholesterol. </a:t>
            </a:r>
            <a:r>
              <a:rPr lang="en-US" sz="1200" b="0" i="0" u="none" strike="noStrike" kern="1200" baseline="0" dirty="0" smtClean="0">
                <a:solidFill>
                  <a:schemeClr val="tx1"/>
                </a:solidFill>
                <a:latin typeface="+mn-lt"/>
                <a:ea typeface="+mn-ea"/>
                <a:cs typeface="+mn-cs"/>
              </a:rPr>
              <a:t>Cross section of (A) a normal artery and (B) an artery blocked by a cholesterol-rich plaque. [SPL/Photo Researchers.] </a:t>
            </a:r>
            <a:r>
              <a:rPr lang="en-US" sz="1200" b="1" i="0" u="none" strike="noStrike" kern="1200" baseline="0" dirty="0" smtClean="0">
                <a:solidFill>
                  <a:schemeClr val="tx1"/>
                </a:solidFill>
                <a:latin typeface="+mn-lt"/>
                <a:ea typeface="+mn-ea"/>
                <a:cs typeface="+mn-cs"/>
              </a:rPr>
              <a:t>AU: Source line in the chapters reads as [SPL/Science Source.] Please advise.</a:t>
            </a:r>
            <a:endParaRPr lang="en-US" dirty="0" smtClean="0">
              <a:cs typeface="+mn-cs"/>
            </a:endParaRPr>
          </a:p>
        </p:txBody>
      </p:sp>
    </p:spTree>
    <p:extLst>
      <p:ext uri="{BB962C8B-B14F-4D97-AF65-F5344CB8AC3E}">
        <p14:creationId xmlns:p14="http://schemas.microsoft.com/office/powerpoint/2010/main" val="135338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CA717259-BBDD-454F-92B5-493C2DA27C2C}" type="slidenum">
              <a:rPr lang="en-US" sz="1200" smtClean="0"/>
              <a:pPr>
                <a:defRPr/>
              </a:pPr>
              <a:t>59</a:t>
            </a:fld>
            <a:endParaRPr lang="en-US" sz="1200" dirty="0" smtClean="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26.22 LDL receptor releases LDL in the endosome.</a:t>
            </a:r>
            <a:r>
              <a:rPr lang="en-US" sz="1200" b="0" i="0" u="none" strike="noStrike" kern="1200" baseline="0" dirty="0" smtClean="0">
                <a:solidFill>
                  <a:schemeClr val="tx1"/>
                </a:solidFill>
                <a:latin typeface="+mn-lt"/>
                <a:ea typeface="+mn-ea"/>
                <a:cs typeface="+mn-cs"/>
              </a:rPr>
              <a:t> (A) A schematic representation of the domain structure of the LDL receptor. (B) In the endosome, the receptor converts from the open structure into the closed structure, resulting in the release of the LDL into the endosome. [Information from I. D. Campbell, </a:t>
            </a:r>
            <a:r>
              <a:rPr lang="en-US" sz="1200" b="0" i="1" u="none" strike="noStrike" kern="1200" baseline="0" dirty="0" smtClean="0">
                <a:solidFill>
                  <a:schemeClr val="tx1"/>
                </a:solidFill>
                <a:latin typeface="+mn-lt"/>
                <a:ea typeface="+mn-ea"/>
                <a:cs typeface="+mn-cs"/>
              </a:rPr>
              <a:t>Biochem. Soc. Trans</a:t>
            </a:r>
            <a:r>
              <a:rPr lang="en-US" sz="1200" b="0" i="0" u="none" strike="noStrike" kern="1200" baseline="0" dirty="0" smtClean="0">
                <a:solidFill>
                  <a:schemeClr val="tx1"/>
                </a:solidFill>
                <a:latin typeface="+mn-lt"/>
                <a:ea typeface="+mn-ea"/>
                <a:cs typeface="+mn-cs"/>
              </a:rPr>
              <a:t>. 31 (pt. 6p):1107–1114, 2003, Fig. 1A.]</a:t>
            </a:r>
            <a:endParaRPr lang="en-US" dirty="0"/>
          </a:p>
        </p:txBody>
      </p:sp>
    </p:spTree>
    <p:extLst>
      <p:ext uri="{BB962C8B-B14F-4D97-AF65-F5344CB8AC3E}">
        <p14:creationId xmlns:p14="http://schemas.microsoft.com/office/powerpoint/2010/main" val="255958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2CC43AC6-5DD6-9041-9D99-88E6D213A91D}" type="slidenum">
              <a:rPr lang="en-US" sz="1200" smtClean="0"/>
              <a:pPr>
                <a:defRPr/>
              </a:pPr>
              <a:t>64</a:t>
            </a:fld>
            <a:endParaRPr lang="en-US" sz="1200" dirty="0" smtClean="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26.23 Lovastatin, a competitive inhibitor of HMG-CoA reductase.</a:t>
            </a:r>
            <a:r>
              <a:rPr lang="en-US" sz="1200" b="0" i="0" u="none" strike="noStrike" kern="1200" baseline="0" dirty="0" smtClean="0">
                <a:solidFill>
                  <a:schemeClr val="tx1"/>
                </a:solidFill>
                <a:latin typeface="+mn-lt"/>
                <a:ea typeface="+mn-ea"/>
                <a:cs typeface="+mn-cs"/>
              </a:rPr>
              <a:t> The part of the structure that resembles the 3-hydroxy-3-methylglutaryl moiety is shown in red.</a:t>
            </a:r>
            <a:endParaRPr lang="en-US" dirty="0" smtClean="0">
              <a:cs typeface="+mn-cs"/>
            </a:endParaRPr>
          </a:p>
        </p:txBody>
      </p:sp>
    </p:spTree>
    <p:extLst>
      <p:ext uri="{BB962C8B-B14F-4D97-AF65-F5344CB8AC3E}">
        <p14:creationId xmlns:p14="http://schemas.microsoft.com/office/powerpoint/2010/main" val="266276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8467A39-9574-3B48-8BF6-15DEB8D41D79}" type="slidenum">
              <a:rPr lang="en-US" sz="1200" smtClean="0"/>
              <a:pPr>
                <a:defRPr/>
              </a:pPr>
              <a:t>66</a:t>
            </a:fld>
            <a:endParaRPr lang="en-US" sz="1200" dirty="0" smtClean="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26.24 Synthesis of bile salts. </a:t>
            </a:r>
            <a:r>
              <a:rPr lang="en-US" sz="1200" b="0" i="0" u="none" strike="noStrike" kern="1200" baseline="0" dirty="0" smtClean="0">
                <a:solidFill>
                  <a:schemeClr val="tx1"/>
                </a:solidFill>
                <a:latin typeface="+mn-lt"/>
                <a:ea typeface="+mn-ea"/>
                <a:cs typeface="+mn-cs"/>
              </a:rPr>
              <a:t>The OH groups in red are added to cholesterol, as are the groups shown in blue.</a:t>
            </a:r>
            <a:endParaRPr lang="en-US" dirty="0" smtClean="0">
              <a:cs typeface="+mn-cs"/>
            </a:endParaRPr>
          </a:p>
        </p:txBody>
      </p:sp>
    </p:spTree>
    <p:extLst>
      <p:ext uri="{BB962C8B-B14F-4D97-AF65-F5344CB8AC3E}">
        <p14:creationId xmlns:p14="http://schemas.microsoft.com/office/powerpoint/2010/main" val="16944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2DB9238-67F1-E141-B6E9-E7932C933752}" type="slidenum">
              <a:rPr lang="en-US" sz="1200" smtClean="0"/>
              <a:pPr>
                <a:defRPr/>
              </a:pPr>
              <a:t>69</a:t>
            </a:fld>
            <a:endParaRPr lang="en-US" sz="1200" dirty="0" smtClean="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26.25 Biosynthetic relations of classes of steroid hormones and cholesterol.</a:t>
            </a:r>
            <a:endParaRPr lang="en-US" b="1" dirty="0" smtClean="0">
              <a:cs typeface="+mn-cs"/>
            </a:endParaRPr>
          </a:p>
        </p:txBody>
      </p:sp>
    </p:spTree>
    <p:extLst>
      <p:ext uri="{BB962C8B-B14F-4D97-AF65-F5344CB8AC3E}">
        <p14:creationId xmlns:p14="http://schemas.microsoft.com/office/powerpoint/2010/main" val="59645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26.26 Cholesterol carbon numbering. </a:t>
            </a:r>
            <a:r>
              <a:rPr lang="en-US" sz="1200" b="0" i="0" u="none" strike="noStrike" kern="1200" baseline="0" dirty="0" smtClean="0">
                <a:solidFill>
                  <a:schemeClr val="tx1"/>
                </a:solidFill>
                <a:latin typeface="+mn-lt"/>
                <a:ea typeface="+mn-ea"/>
                <a:cs typeface="+mn-cs"/>
              </a:rPr>
              <a:t>The numbering scheme for the carbon atoms in cholesterol and other steroids.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pPr/>
              <a:t>70</a:t>
            </a:fld>
            <a:endParaRPr lang="en-US" dirty="0"/>
          </a:p>
        </p:txBody>
      </p:sp>
    </p:spTree>
    <p:extLst>
      <p:ext uri="{BB962C8B-B14F-4D97-AF65-F5344CB8AC3E}">
        <p14:creationId xmlns:p14="http://schemas.microsoft.com/office/powerpoint/2010/main" val="246135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2082E972-EABA-8241-AEB2-2E836EE11781}" type="slidenum">
              <a:rPr lang="en-US" sz="1200" smtClean="0"/>
              <a:pPr>
                <a:defRPr/>
              </a:pPr>
              <a:t>8</a:t>
            </a:fld>
            <a:endParaRPr lang="en-US" sz="1200" dirty="0" smtClean="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26.1 PATHWAY INTEGRATION: Sources of intermediates in the synthesis of triacylglycerols and phospholipids. </a:t>
            </a:r>
            <a:r>
              <a:rPr lang="en-US" sz="1200" b="0" i="0" u="none" strike="noStrike" kern="1200" baseline="0" dirty="0" smtClean="0">
                <a:solidFill>
                  <a:schemeClr val="tx1"/>
                </a:solidFill>
                <a:latin typeface="+mn-lt"/>
                <a:ea typeface="+mn-ea"/>
                <a:cs typeface="+mn-cs"/>
              </a:rPr>
              <a:t>Phosphatidate, synthesized from dihydroxyacetone phosphate (DHAP) produced in gluconeogenesis and fatty acids, can be further processed to produce triacylglycerol or phospholipids. Phospholipids and other membrane lipids are continuously produced in all cells.</a:t>
            </a:r>
            <a:endParaRPr lang="en-US" dirty="0"/>
          </a:p>
        </p:txBody>
      </p:sp>
    </p:spTree>
    <p:extLst>
      <p:ext uri="{BB962C8B-B14F-4D97-AF65-F5344CB8AC3E}">
        <p14:creationId xmlns:p14="http://schemas.microsoft.com/office/powerpoint/2010/main" val="229502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pPr/>
              <a:t>72</a:t>
            </a:fld>
            <a:endParaRPr lang="en-US" dirty="0"/>
          </a:p>
        </p:txBody>
      </p:sp>
    </p:spTree>
    <p:extLst>
      <p:ext uri="{BB962C8B-B14F-4D97-AF65-F5344CB8AC3E}">
        <p14:creationId xmlns:p14="http://schemas.microsoft.com/office/powerpoint/2010/main" val="2953741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7763DC5-4493-5E48-88E4-70C61EED8F21}" type="slidenum">
              <a:rPr lang="en-US" sz="1200" smtClean="0"/>
              <a:pPr>
                <a:defRPr/>
              </a:pPr>
              <a:t>74</a:t>
            </a:fld>
            <a:endParaRPr lang="en-US" sz="1200" dirty="0" smtClean="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26.27 Cytochrome P450 mechanism.</a:t>
            </a:r>
            <a:r>
              <a:rPr lang="en-US" sz="1200" b="0" i="0" u="none" strike="noStrike" kern="1200" baseline="0" dirty="0" smtClean="0">
                <a:solidFill>
                  <a:schemeClr val="tx1"/>
                </a:solidFill>
                <a:latin typeface="+mn-lt"/>
                <a:ea typeface="+mn-ea"/>
                <a:cs typeface="+mn-cs"/>
              </a:rPr>
              <a:t> (1) Substrate binds to the enzyme. (2) Adrenodoxin donates an electron, reducing the heme iron. (3) Oxygen binds to Fe</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(4) Adrenodoxin donates a second electron. (5) The bond between the oxygen atoms is cleaved, a molecule of water is released, and an Fe</a:t>
            </a:r>
            <a:r>
              <a:rPr lang="en-US" sz="1200" b="0" i="0" u="none" strike="noStrike" kern="1200" baseline="30000" dirty="0" smtClean="0">
                <a:solidFill>
                  <a:schemeClr val="tx1"/>
                </a:solidFill>
                <a:latin typeface="+mn-lt"/>
                <a:ea typeface="+mn-ea"/>
                <a:cs typeface="+mn-cs"/>
              </a:rPr>
              <a:t>4+ </a:t>
            </a:r>
            <a:r>
              <a:rPr lang="en-US" sz="1200" b="0" i="0" u="none" strike="noStrike" kern="1200" baseline="0" dirty="0" smtClean="0">
                <a:solidFill>
                  <a:schemeClr val="tx1"/>
                </a:solidFill>
                <a:latin typeface="+mn-lt"/>
                <a:ea typeface="+mn-ea"/>
                <a:cs typeface="+mn-cs"/>
              </a:rPr>
              <a:t>= O intermediate is formed. (6) The Fe</a:t>
            </a:r>
            <a:r>
              <a:rPr lang="en-US" sz="1200" b="0" i="0" u="none" strike="noStrike" kern="1200" baseline="30000" dirty="0" smtClean="0">
                <a:solidFill>
                  <a:schemeClr val="tx1"/>
                </a:solidFill>
                <a:latin typeface="+mn-lt"/>
                <a:ea typeface="+mn-ea"/>
                <a:cs typeface="+mn-cs"/>
              </a:rPr>
              <a:t>4+ </a:t>
            </a:r>
            <a:r>
              <a:rPr lang="en-US" sz="1200" b="0" i="0" u="none" strike="noStrike" kern="1200" baseline="0" dirty="0" smtClean="0">
                <a:solidFill>
                  <a:schemeClr val="tx1"/>
                </a:solidFill>
                <a:latin typeface="+mn-lt"/>
                <a:ea typeface="+mn-ea"/>
                <a:cs typeface="+mn-cs"/>
              </a:rPr>
              <a:t>= O intermediate forms the hydroxylated product and returns the iron to the Fe</a:t>
            </a:r>
            <a:r>
              <a:rPr lang="en-US" sz="1200" b="0" i="0" u="none" strike="noStrike" kern="1200" baseline="30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state, ready for another reaction cycle.</a:t>
            </a:r>
            <a:endParaRPr lang="en-US" dirty="0" smtClean="0">
              <a:cs typeface="+mn-cs"/>
            </a:endParaRPr>
          </a:p>
        </p:txBody>
      </p:sp>
    </p:spTree>
    <p:extLst>
      <p:ext uri="{BB962C8B-B14F-4D97-AF65-F5344CB8AC3E}">
        <p14:creationId xmlns:p14="http://schemas.microsoft.com/office/powerpoint/2010/main" val="464227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C2C8F8B-AB97-6D45-9312-698DC5F885D7}" type="slidenum">
              <a:rPr lang="en-US" sz="1200" smtClean="0"/>
              <a:pPr>
                <a:defRPr/>
              </a:pPr>
              <a:t>78</a:t>
            </a:fld>
            <a:endParaRPr lang="en-US" sz="1200" dirty="0" smtClean="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26.28 Pathways for the formation of progesterone, cortisol, and aldosterone.</a:t>
            </a:r>
            <a:endParaRPr lang="en-US" b="1" dirty="0" smtClean="0">
              <a:cs typeface="+mn-cs"/>
            </a:endParaRPr>
          </a:p>
        </p:txBody>
      </p:sp>
    </p:spTree>
    <p:extLst>
      <p:ext uri="{BB962C8B-B14F-4D97-AF65-F5344CB8AC3E}">
        <p14:creationId xmlns:p14="http://schemas.microsoft.com/office/powerpoint/2010/main" val="4014958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E262531-B615-CC47-B94B-FAE73D94F016}" type="slidenum">
              <a:rPr lang="en-US" sz="1200" smtClean="0"/>
              <a:pPr>
                <a:defRPr/>
              </a:pPr>
              <a:t>81</a:t>
            </a:fld>
            <a:endParaRPr lang="en-US" sz="1200" dirty="0" smtClean="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26.29 Pathways for the formation of androgens and estrogens.  AU: Caption in the chapter reads as follows: Pathways for the formation of testosterone and estradiol. Please advise.</a:t>
            </a:r>
            <a:endParaRPr lang="en-US" b="1" dirty="0" smtClean="0">
              <a:cs typeface="+mn-cs"/>
            </a:endParaRPr>
          </a:p>
        </p:txBody>
      </p:sp>
    </p:spTree>
    <p:extLst>
      <p:ext uri="{BB962C8B-B14F-4D97-AF65-F5344CB8AC3E}">
        <p14:creationId xmlns:p14="http://schemas.microsoft.com/office/powerpoint/2010/main" val="1189696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B54E56D-136A-0D40-A10D-DA9881743A16}" type="slidenum">
              <a:rPr lang="en-US" sz="1200" smtClean="0"/>
              <a:pPr>
                <a:defRPr/>
              </a:pPr>
              <a:t>83</a:t>
            </a:fld>
            <a:endParaRPr lang="en-US" sz="1200" dirty="0" smtClean="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26.30 Vitamin D synthesis. </a:t>
            </a:r>
            <a:r>
              <a:rPr lang="en-US" sz="1200" b="0" i="0" u="none" strike="noStrike" kern="1200" baseline="0" dirty="0" smtClean="0">
                <a:solidFill>
                  <a:schemeClr val="tx1"/>
                </a:solidFill>
                <a:latin typeface="+mn-lt"/>
                <a:ea typeface="+mn-ea"/>
                <a:cs typeface="+mn-cs"/>
              </a:rPr>
              <a:t>The pathway for the conversion of 7-dehydrocholesterol into vitamin D</a:t>
            </a:r>
            <a:r>
              <a:rPr lang="en-US" sz="1200" b="0" i="0" u="none" strike="noStrike" kern="1200" baseline="-25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and then into calcitriol, the active hormone.</a:t>
            </a:r>
            <a:endParaRPr lang="en-US" dirty="0" smtClean="0">
              <a:cs typeface="+mn-cs"/>
            </a:endParaRPr>
          </a:p>
        </p:txBody>
      </p:sp>
    </p:spTree>
    <p:extLst>
      <p:ext uri="{BB962C8B-B14F-4D97-AF65-F5344CB8AC3E}">
        <p14:creationId xmlns:p14="http://schemas.microsoft.com/office/powerpoint/2010/main" val="3586698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26.31 Formulas for some </a:t>
            </a:r>
            <a:r>
              <a:rPr lang="en-US" sz="1200" b="1" kern="1200" dirty="0" err="1" smtClean="0">
                <a:solidFill>
                  <a:schemeClr val="tx1"/>
                </a:solidFill>
                <a:effectLst/>
                <a:latin typeface="+mn-lt"/>
                <a:ea typeface="+mn-ea"/>
                <a:cs typeface="+mn-cs"/>
              </a:rPr>
              <a:t>isoprenoids</a:t>
            </a:r>
            <a:r>
              <a:rPr lang="en-US" sz="1200" b="1"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85</a:t>
            </a:fld>
            <a:endParaRPr lang="en-US" dirty="0"/>
          </a:p>
        </p:txBody>
      </p:sp>
    </p:spTree>
    <p:extLst>
      <p:ext uri="{BB962C8B-B14F-4D97-AF65-F5344CB8AC3E}">
        <p14:creationId xmlns:p14="http://schemas.microsoft.com/office/powerpoint/2010/main" val="2524045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26.32 Synthesis of C</a:t>
            </a:r>
            <a:r>
              <a:rPr lang="en-US" sz="1200" b="1" kern="1200" baseline="-25000" dirty="0" smtClean="0">
                <a:solidFill>
                  <a:schemeClr val="tx1"/>
                </a:solidFill>
                <a:effectLst/>
                <a:latin typeface="+mn-lt"/>
                <a:ea typeface="+mn-ea"/>
                <a:cs typeface="+mn-cs"/>
              </a:rPr>
              <a:t>40</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isoprenoids</a:t>
            </a:r>
            <a:r>
              <a:rPr lang="en-US" sz="1200" b="1"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86</a:t>
            </a:fld>
            <a:endParaRPr lang="en-US" dirty="0"/>
          </a:p>
        </p:txBody>
      </p:sp>
    </p:spTree>
    <p:extLst>
      <p:ext uri="{BB962C8B-B14F-4D97-AF65-F5344CB8AC3E}">
        <p14:creationId xmlns:p14="http://schemas.microsoft.com/office/powerpoint/2010/main" val="4045646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E6D3F57-859A-BB4B-B847-762F9A9FCDFB}" type="slidenum">
              <a:rPr lang="en-US" sz="1200" smtClean="0"/>
              <a:pPr>
                <a:defRPr/>
              </a:pPr>
              <a:t>18</a:t>
            </a:fld>
            <a:endParaRPr lang="en-US" sz="1200" dirty="0" smtClean="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26.2 Synthesis of ceramide. </a:t>
            </a:r>
            <a:r>
              <a:rPr lang="en-US" sz="1200" b="0" i="0" u="none" strike="noStrike" kern="1200" baseline="0" dirty="0" smtClean="0">
                <a:solidFill>
                  <a:schemeClr val="tx1"/>
                </a:solidFill>
                <a:latin typeface="+mn-lt"/>
                <a:ea typeface="+mn-ea"/>
                <a:cs typeface="+mn-cs"/>
              </a:rPr>
              <a:t>Palmitoyl CoA and serine combine to initiate the synthesis of ceramide.</a:t>
            </a:r>
            <a:endParaRPr lang="en-US" dirty="0" smtClean="0">
              <a:cs typeface="+mn-cs"/>
            </a:endParaRPr>
          </a:p>
        </p:txBody>
      </p:sp>
    </p:spTree>
    <p:extLst>
      <p:ext uri="{BB962C8B-B14F-4D97-AF65-F5344CB8AC3E}">
        <p14:creationId xmlns:p14="http://schemas.microsoft.com/office/powerpoint/2010/main" val="427329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30032EB-359F-D04E-853E-0DCE2AAD42DF}" type="slidenum">
              <a:rPr lang="en-US" sz="1200" smtClean="0"/>
              <a:pPr>
                <a:defRPr/>
              </a:pPr>
              <a:t>20</a:t>
            </a:fld>
            <a:endParaRPr lang="en-US" sz="1200" dirty="0" smtClean="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26.3 Synthesis of sphingolipids. </a:t>
            </a:r>
            <a:r>
              <a:rPr lang="en-US" sz="1200" b="0" i="0" u="none" strike="noStrike" kern="1200" baseline="0" dirty="0" smtClean="0">
                <a:solidFill>
                  <a:schemeClr val="tx1"/>
                </a:solidFill>
                <a:latin typeface="+mn-lt"/>
                <a:ea typeface="+mn-ea"/>
                <a:cs typeface="+mn-cs"/>
              </a:rPr>
              <a:t>Ceramide is the starting point for the formation of sphingomyelin and gangliosides.</a:t>
            </a:r>
            <a:endParaRPr lang="en-US" dirty="0" smtClean="0">
              <a:cs typeface="+mn-cs"/>
            </a:endParaRPr>
          </a:p>
        </p:txBody>
      </p:sp>
    </p:spTree>
    <p:extLst>
      <p:ext uri="{BB962C8B-B14F-4D97-AF65-F5344CB8AC3E}">
        <p14:creationId xmlns:p14="http://schemas.microsoft.com/office/powerpoint/2010/main" val="210009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351B2CC-2DED-1D49-B7C3-1C7F6B1FA084}" type="slidenum">
              <a:rPr lang="en-US" sz="1200" smtClean="0"/>
              <a:pPr>
                <a:defRPr/>
              </a:pPr>
              <a:t>22</a:t>
            </a:fld>
            <a:endParaRPr lang="en-US" sz="1200" dirty="0"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26.4 Ganglioside G</a:t>
            </a:r>
            <a:r>
              <a:rPr lang="en-US" sz="1200" b="1" i="0" u="none" strike="noStrike" kern="1200" baseline="-25000" dirty="0" smtClean="0">
                <a:solidFill>
                  <a:schemeClr val="tx1"/>
                </a:solidFill>
                <a:latin typeface="+mn-lt"/>
                <a:ea typeface="+mn-ea"/>
                <a:cs typeface="+mn-cs"/>
              </a:rPr>
              <a:t>M1</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This ganglioside consists of five monosaccharides linked to ceramide: one glucose (Glc) molecule, two galactose (Gal) molecules, one </a:t>
            </a:r>
            <a:r>
              <a:rPr lang="en-US" sz="1200" b="0" i="1" u="none" strike="noStrike" kern="1200" baseline="0" dirty="0" smtClean="0">
                <a:solidFill>
                  <a:schemeClr val="tx1"/>
                </a:solidFill>
                <a:latin typeface="+mn-lt"/>
                <a:ea typeface="+mn-ea"/>
                <a:cs typeface="+mn-cs"/>
              </a:rPr>
              <a:t>N</a:t>
            </a:r>
            <a:r>
              <a:rPr lang="en-US" sz="1200" b="0" i="0" u="none" strike="noStrike" kern="1200" baseline="0" dirty="0" smtClean="0">
                <a:solidFill>
                  <a:schemeClr val="tx1"/>
                </a:solidFill>
                <a:latin typeface="+mn-lt"/>
                <a:ea typeface="+mn-ea"/>
                <a:cs typeface="+mn-cs"/>
              </a:rPr>
              <a:t>-acetylgalactosamine (GalNAc) molecule, and one </a:t>
            </a:r>
            <a:r>
              <a:rPr lang="en-US" sz="1200" b="0" i="1" u="none" strike="noStrike" kern="1200" baseline="0" dirty="0" smtClean="0">
                <a:solidFill>
                  <a:schemeClr val="tx1"/>
                </a:solidFill>
                <a:latin typeface="+mn-lt"/>
                <a:ea typeface="+mn-ea"/>
                <a:cs typeface="+mn-cs"/>
              </a:rPr>
              <a:t>N</a:t>
            </a:r>
            <a:r>
              <a:rPr lang="en-US" sz="1200" b="0" i="0" u="none" strike="noStrike" kern="1200" baseline="0" dirty="0" smtClean="0">
                <a:solidFill>
                  <a:schemeClr val="tx1"/>
                </a:solidFill>
                <a:latin typeface="+mn-lt"/>
                <a:ea typeface="+mn-ea"/>
                <a:cs typeface="+mn-cs"/>
              </a:rPr>
              <a:t>-acetylneuraminate (NAN) molecule.</a:t>
            </a:r>
            <a:endParaRPr lang="en-US" dirty="0" smtClean="0">
              <a:cs typeface="+mn-cs"/>
            </a:endParaRPr>
          </a:p>
        </p:txBody>
      </p:sp>
    </p:spTree>
    <p:extLst>
      <p:ext uri="{BB962C8B-B14F-4D97-AF65-F5344CB8AC3E}">
        <p14:creationId xmlns:p14="http://schemas.microsoft.com/office/powerpoint/2010/main" val="428926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44B5DCB-0DFA-BA4C-A841-9357F5FD6232}" type="slidenum">
              <a:rPr lang="en-US" sz="1200" smtClean="0"/>
              <a:pPr>
                <a:defRPr/>
              </a:pPr>
              <a:t>26</a:t>
            </a:fld>
            <a:endParaRPr lang="en-US" sz="1200" dirty="0" smtClean="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26.5 Lysosome with lipids. </a:t>
            </a:r>
            <a:r>
              <a:rPr lang="en-US" sz="1200" b="0" i="0" u="none" strike="noStrike" kern="1200" baseline="0" dirty="0" smtClean="0">
                <a:solidFill>
                  <a:schemeClr val="tx1"/>
                </a:solidFill>
                <a:latin typeface="+mn-lt"/>
                <a:ea typeface="+mn-ea"/>
                <a:cs typeface="+mn-cs"/>
              </a:rPr>
              <a:t>An electron micrograph of a lysosome engorged with lipids. Such lysosomes are sometimes described as being “onion-skin” like because the layers of undigested lipids resemble a sliced onion. [Graphics &amp; Photography Service/Custom Medical Stock Photo—All rights reserved.]  </a:t>
            </a:r>
            <a:r>
              <a:rPr lang="en-US" sz="1200" b="1" i="0" u="none" strike="noStrike" kern="1200" baseline="0" dirty="0" smtClean="0">
                <a:solidFill>
                  <a:schemeClr val="tx1"/>
                </a:solidFill>
                <a:latin typeface="+mn-lt"/>
                <a:ea typeface="+mn-ea"/>
                <a:cs typeface="+mn-cs"/>
              </a:rPr>
              <a:t>AU: This source doesn’t match the one in the chapter: [Graphics &amp; Photography Service/CMSP/Science Source. Please advise.</a:t>
            </a:r>
            <a:endParaRPr lang="en-US" b="1" dirty="0" smtClean="0">
              <a:cs typeface="+mn-cs"/>
            </a:endParaRPr>
          </a:p>
        </p:txBody>
      </p:sp>
    </p:spTree>
    <p:extLst>
      <p:ext uri="{BB962C8B-B14F-4D97-AF65-F5344CB8AC3E}">
        <p14:creationId xmlns:p14="http://schemas.microsoft.com/office/powerpoint/2010/main" val="211785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29C602E-6427-6645-AF32-77EC45584F9D}" type="slidenum">
              <a:rPr lang="en-US" sz="1200" smtClean="0"/>
              <a:pPr>
                <a:defRPr/>
              </a:pPr>
              <a:t>29</a:t>
            </a:fld>
            <a:endParaRPr lang="en-US" sz="1200" dirty="0" smtClean="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26.6 Regulation of lipid synthesis. </a:t>
            </a:r>
            <a:r>
              <a:rPr lang="en-US" sz="1200" b="0" i="0" u="none" strike="noStrike" kern="1200" baseline="0" dirty="0" smtClean="0">
                <a:solidFill>
                  <a:schemeClr val="tx1"/>
                </a:solidFill>
                <a:latin typeface="+mn-lt"/>
                <a:ea typeface="+mn-ea"/>
                <a:cs typeface="+mn-cs"/>
              </a:rPr>
              <a:t>Phosphatidic acid phosphatase is the key regulatory enzyme in lipid synthesis. When active, PAP generates diacylglycerol (DAG), which can react with activated alcohols to form phospholipids or with fatty acyl CoA to form triacylglycerols. When PAP is inactive, phosphatidate is converted into CMP-DAG for the synthesis of different phospholipids. PAP also controls the amount of DAG and phosphatidate, both of which function as second messengers.</a:t>
            </a:r>
            <a:endParaRPr lang="en-US" dirty="0"/>
          </a:p>
        </p:txBody>
      </p:sp>
    </p:spTree>
    <p:extLst>
      <p:ext uri="{BB962C8B-B14F-4D97-AF65-F5344CB8AC3E}">
        <p14:creationId xmlns:p14="http://schemas.microsoft.com/office/powerpoint/2010/main" val="40336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5B48D49-D8F9-C849-9CDC-842692346807}" type="slidenum">
              <a:rPr lang="en-US" sz="1200" smtClean="0"/>
              <a:pPr>
                <a:defRPr/>
              </a:pPr>
              <a:t>31</a:t>
            </a:fld>
            <a:endParaRPr lang="en-US" sz="1200" dirty="0" smtClean="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26.7 Labeling of cholesterol. </a:t>
            </a:r>
            <a:r>
              <a:rPr lang="en-US" sz="1200" b="0" i="0" u="none" strike="noStrike" kern="1200" baseline="0" dirty="0" smtClean="0">
                <a:solidFill>
                  <a:schemeClr val="tx1"/>
                </a:solidFill>
                <a:latin typeface="+mn-lt"/>
                <a:ea typeface="+mn-ea"/>
                <a:cs typeface="+mn-cs"/>
              </a:rPr>
              <a:t>Isotope-labeling experiments reveal the source of carbon atoms in cholesterol synthesized from acetate labeled in its methyl group (blue) or carboxylate atom (red).</a:t>
            </a:r>
            <a:endParaRPr lang="en-US" dirty="0" smtClean="0">
              <a:cs typeface="+mn-cs"/>
            </a:endParaRPr>
          </a:p>
        </p:txBody>
      </p:sp>
    </p:spTree>
    <p:extLst>
      <p:ext uri="{BB962C8B-B14F-4D97-AF65-F5344CB8AC3E}">
        <p14:creationId xmlns:p14="http://schemas.microsoft.com/office/powerpoint/2010/main" val="163549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18556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810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707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1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078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79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1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66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36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68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219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222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pPr/>
              <a:t>5/1/2019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5/1/2019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7775140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26</a:t>
            </a:r>
            <a:endParaRPr lang="en-US" altLang="en-US" sz="3600" b="1" dirty="0" smtClean="0">
              <a:solidFill>
                <a:srgbClr val="843C0C"/>
              </a:solidFill>
            </a:endParaRPr>
          </a:p>
          <a:p>
            <a:pPr defTabSz="914400">
              <a:buFontTx/>
              <a:buNone/>
            </a:pPr>
            <a:r>
              <a:rPr lang="en-US" altLang="en-US" sz="2800" b="1" dirty="0" smtClean="0">
                <a:solidFill>
                  <a:srgbClr val="843C0C"/>
                </a:solidFill>
              </a:rPr>
              <a:t>The Biosynthesis of </a:t>
            </a:r>
            <a:r>
              <a:rPr lang="en-US" altLang="en-US" sz="2800" b="1" dirty="0" smtClean="0">
                <a:solidFill>
                  <a:srgbClr val="843C0C"/>
                </a:solidFill>
              </a:rPr>
              <a:t>Membrane Lipids and Steroids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dirty="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586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Synthesis of Phospholipids Requires an Activated Intermediate </a:t>
            </a:r>
            <a:r>
              <a:rPr lang="en-US" sz="3200" dirty="0" smtClean="0">
                <a:solidFill>
                  <a:srgbClr val="843C0C"/>
                </a:solidFill>
                <a:latin typeface="Arial" pitchFamily="34" charset="0"/>
                <a:cs typeface="Arial" pitchFamily="34" charset="0"/>
              </a:rPr>
              <a:t>(2/4</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1273628"/>
          </a:xfrm>
        </p:spPr>
        <p:txBody>
          <a:bodyPr>
            <a:normAutofit/>
          </a:bodyPr>
          <a:lstStyle/>
          <a:p>
            <a:r>
              <a:rPr lang="en-US" dirty="0">
                <a:latin typeface="Arial" pitchFamily="34" charset="0"/>
                <a:cs typeface="Arial" pitchFamily="34" charset="0"/>
              </a:rPr>
              <a:t>In some cases, diacylglycerol is activated by forming cytidine diphosphate diacylglycerol (CDP-diacylglycerol</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9" name="Picture 2" descr="Phosphatidate, R subscript 1 C double bond O O C H 2 C H O C H 2 O P O 3 negative charge, where the O of C H O is further connected to C double bond O R sub 2. &#10;Phosphatidate in presence of cytidine triphosphate (C T P) losesloses P P subscript i, and gives cytidine diphosphodiacylglycerol (C D P-diacylglycerol),  R subscript 1 C double bond O O C H 2 C H O C double bond O R subscript 2, where the C of C H O is further bonded to C H 2 O P O O 1 negative charge O P O O 1 negative charge O C H 2. The C of later C H 2 is further bonded to C H in vertex 2 of a pentagonal ring, where the vertices are number in counter clock rotation as follows. Vertex 1: O. Vertex 3: C H O H. Vertex 4: C H O H. Vertex 5 is bonded to N in vertex 1 of a hexagonal ring, where the vertices are number in clockwise direction as follows. Vertex 2: C double bond O. Vertex 3: N. Vertex 4: C N H 2. N in vertex 3 shares a double bond with C in vertex 4. Vertices 5, and 6 also shares a double bon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743661" y="3285277"/>
            <a:ext cx="7656678" cy="23687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7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The Synthesis of Phospholipids Requires an Activated Intermediate </a:t>
            </a:r>
            <a:r>
              <a:rPr lang="en-US" dirty="0" smtClean="0">
                <a:solidFill>
                  <a:srgbClr val="843C0C"/>
                </a:solidFill>
                <a:latin typeface="Arial" pitchFamily="34" charset="0"/>
                <a:cs typeface="Arial" pitchFamily="34" charset="0"/>
              </a:rPr>
              <a:t>(3/4</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dirty="0">
                <a:latin typeface="Arial" pitchFamily="34" charset="0"/>
                <a:cs typeface="Arial" pitchFamily="34" charset="0"/>
              </a:rPr>
              <a:t>CDP-diacylglycerol then reacts with an alcohol to form a </a:t>
            </a:r>
            <a:r>
              <a:rPr lang="en-US" dirty="0" err="1" smtClean="0">
                <a:latin typeface="Arial" pitchFamily="34" charset="0"/>
                <a:cs typeface="Arial" pitchFamily="34" charset="0"/>
              </a:rPr>
              <a:t>phospholipid</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600"/>
              </a:spcAft>
            </a:pPr>
            <a:r>
              <a:rPr lang="en-US" dirty="0" smtClean="0">
                <a:latin typeface="Arial" pitchFamily="34" charset="0"/>
                <a:cs typeface="Arial" pitchFamily="34" charset="0"/>
              </a:rPr>
              <a:t>If </a:t>
            </a:r>
            <a:r>
              <a:rPr lang="en-US" dirty="0">
                <a:latin typeface="Arial" pitchFamily="34" charset="0"/>
                <a:cs typeface="Arial" pitchFamily="34" charset="0"/>
              </a:rPr>
              <a:t>the alcohol is inositol, the products </a:t>
            </a:r>
            <a:r>
              <a:rPr lang="en-US" dirty="0" smtClean="0">
                <a:latin typeface="Arial" pitchFamily="34" charset="0"/>
                <a:cs typeface="Arial" pitchFamily="34" charset="0"/>
              </a:rPr>
              <a:t>are </a:t>
            </a:r>
            <a:r>
              <a:rPr lang="en-US" dirty="0">
                <a:latin typeface="Arial" pitchFamily="34" charset="0"/>
                <a:cs typeface="Arial" pitchFamily="34" charset="0"/>
              </a:rPr>
              <a:t>phosphatidylinositol and </a:t>
            </a:r>
            <a:r>
              <a:rPr lang="en-US" dirty="0" smtClean="0">
                <a:latin typeface="Arial" pitchFamily="34" charset="0"/>
                <a:cs typeface="Arial" pitchFamily="34" charset="0"/>
              </a:rPr>
              <a:t>CMP.</a:t>
            </a:r>
            <a:endParaRPr lang="en-US" dirty="0">
              <a:latin typeface="Arial" pitchFamily="34" charset="0"/>
              <a:cs typeface="Arial" pitchFamily="34" charset="0"/>
            </a:endParaRPr>
          </a:p>
        </p:txBody>
      </p:sp>
      <p:pic>
        <p:nvPicPr>
          <p:cNvPr id="9" name="Picture 2" descr="The addition of C D P-diacylglycerol and Inositol to produce Phosphatidylinositol and C M P is shown.&#10;C D P-diacylglycerol plus inositol gives phosphatidylinositol plus C M P. C D P-diacylglycerol, R sub 1 C double bond O O C H 2 C H O C double bond O R sub 2, where the C of C H O is further bonded to C H 2 O P O O 1 negative charge O P O O 1 negative charge O C H 2. The C of later C H 2 is further bonded to C H at vertex 2 of a pentagonal ring, where the vertices are numbered in a counter clockwise rotation as follows: Vertex 1: O. Vertex 3: C H O H. Vertex 4: C H O H. Vertex 5 is bonded to N in vertex 1 of a hexagonal ring, where the vertices are numbered in a clockwise direction as follows: Vertex 2: C double bond O. Vertex 3: N. Vertex 4: C N H 2. N in vertex 3 shares a double bond with C at vertex 4. Vertices 5 and 6 also share a double bond. Inositol is a chair structure. All of the vertices with C are bonded to H and O H. The O H at the 2nd, and 5th vertices are placed in the downward direction. Phosphatidylinositol is R sub 1 C double bond O O C H 2 C H O C double bond O R sub 2, where the C of C H O is further bonded to C H 2 O P O O 1 negative charge O. The later O is further bonded to the 3rd carbon of the chair structured inositol. C M P is H O P O O 1 negative charge O C H 2. The C of the later C H 2 is further bonded to C H in vertex 2 of a pentagonal ring, where the vertices are numbered in a counter clock rotation as follows: Vertex 1: O. Vertex 3: C H O H. Vertex 4: C H O H. Vertex 5 is bonded to N in vertex 1 of a hexagonal ring, where the vertices are numbered in a clockwise direction as follows: Vertex 2: C double bond O. Vertex 3: N. Vertex 4: C N H 2. N in vertex 3 shares a double bond with C in vertex 4. Vertices 5 and 6 also share a double bon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467323" y="3631085"/>
            <a:ext cx="4108871" cy="29797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411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Synthesis of Phospholipids Requires an Activated Intermediate </a:t>
            </a:r>
            <a:r>
              <a:rPr lang="en-US" sz="3200" dirty="0" smtClean="0">
                <a:solidFill>
                  <a:srgbClr val="843C0C"/>
                </a:solidFill>
                <a:latin typeface="Arial" pitchFamily="34" charset="0"/>
                <a:cs typeface="Arial" pitchFamily="34" charset="0"/>
              </a:rPr>
              <a:t>(4/4</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1384159"/>
          </a:xfrm>
        </p:spPr>
        <p:txBody>
          <a:bodyPr>
            <a:normAutofit/>
          </a:bodyPr>
          <a:lstStyle/>
          <a:p>
            <a:r>
              <a:rPr lang="en-US" sz="2600" dirty="0">
                <a:latin typeface="Arial" pitchFamily="34" charset="0"/>
                <a:cs typeface="Arial" pitchFamily="34" charset="0"/>
              </a:rPr>
              <a:t>When CDP-diacylglycerol reacts with the alcohol phosphatidylglycerol, the products are diphosphatidylglycerol (</a:t>
            </a:r>
            <a:r>
              <a:rPr lang="en-US" sz="2600" dirty="0" err="1">
                <a:latin typeface="Arial" pitchFamily="34" charset="0"/>
                <a:cs typeface="Arial" pitchFamily="34" charset="0"/>
              </a:rPr>
              <a:t>cardiolipin</a:t>
            </a:r>
            <a:r>
              <a:rPr lang="en-US" sz="2600" dirty="0">
                <a:latin typeface="Arial" pitchFamily="34" charset="0"/>
                <a:cs typeface="Arial" pitchFamily="34" charset="0"/>
              </a:rPr>
              <a:t>) and </a:t>
            </a:r>
            <a:r>
              <a:rPr lang="en-US" sz="2600" dirty="0" smtClean="0">
                <a:latin typeface="Arial" pitchFamily="34" charset="0"/>
                <a:cs typeface="Arial" pitchFamily="34" charset="0"/>
              </a:rPr>
              <a:t>CMP.</a:t>
            </a:r>
            <a:endParaRPr lang="en-US" sz="2600" dirty="0">
              <a:latin typeface="Arial" pitchFamily="34" charset="0"/>
              <a:cs typeface="Arial" pitchFamily="34" charset="0"/>
            </a:endParaRPr>
          </a:p>
        </p:txBody>
      </p:sp>
      <p:pic>
        <p:nvPicPr>
          <p:cNvPr id="9" name="Picture 2" descr="The structure of Diphosphatidylglycerol (Cardiolipin) is shown.&#10;Diphosphatidylglycerol (Cardiolipin) is R sub 1 C double bond O O C H 2 C H O C double bond O R sub 2, where the C of C H O is further bonded to C H 2 O P O O 1 negative charge O C H 2 C H O H C H 2 O P O O 1 negative charge O C H 2 C H 2 O C double bond O R sub 4. The C of the later C H 2 is further bonded to C H 2 O C double bond O R sub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54034" y="3330414"/>
            <a:ext cx="7815837" cy="23589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19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Some </a:t>
            </a:r>
            <a:r>
              <a:rPr lang="en-US" sz="3200" dirty="0" smtClean="0">
                <a:solidFill>
                  <a:srgbClr val="843C0C"/>
                </a:solidFill>
                <a:latin typeface="Arial" pitchFamily="34" charset="0"/>
                <a:cs typeface="Arial" pitchFamily="34" charset="0"/>
              </a:rPr>
              <a:t>Phospholipids </a:t>
            </a:r>
            <a:r>
              <a:rPr lang="en-US" sz="3200" dirty="0">
                <a:solidFill>
                  <a:srgbClr val="843C0C"/>
                </a:solidFill>
                <a:latin typeface="Arial" pitchFamily="34" charset="0"/>
                <a:cs typeface="Arial" pitchFamily="34" charset="0"/>
              </a:rPr>
              <a:t>are </a:t>
            </a:r>
            <a:r>
              <a:rPr lang="en-US" sz="3200" dirty="0" smtClean="0">
                <a:solidFill>
                  <a:srgbClr val="843C0C"/>
                </a:solidFill>
                <a:latin typeface="Arial" pitchFamily="34" charset="0"/>
                <a:cs typeface="Arial" pitchFamily="34" charset="0"/>
              </a:rPr>
              <a:t>Synthesized </a:t>
            </a:r>
            <a:r>
              <a:rPr lang="en-US" sz="3200" dirty="0">
                <a:solidFill>
                  <a:srgbClr val="843C0C"/>
                </a:solidFill>
                <a:latin typeface="Arial" pitchFamily="34" charset="0"/>
                <a:cs typeface="Arial" pitchFamily="34" charset="0"/>
              </a:rPr>
              <a:t>from an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ctivated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lcohol</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5422891" cy="4896110"/>
          </a:xfrm>
        </p:spPr>
        <p:txBody>
          <a:bodyPr>
            <a:normAutofit/>
          </a:bodyPr>
          <a:lstStyle/>
          <a:p>
            <a:pPr>
              <a:spcBef>
                <a:spcPts val="600"/>
              </a:spcBef>
              <a:spcAft>
                <a:spcPts val="1200"/>
              </a:spcAft>
            </a:pPr>
            <a:r>
              <a:rPr lang="en-US" sz="2600" dirty="0">
                <a:latin typeface="Arial" pitchFamily="34" charset="0"/>
                <a:cs typeface="Arial" pitchFamily="34" charset="0"/>
              </a:rPr>
              <a:t>In other cases, the alcohol is activated by phosphorylation and subsequent reaction with CTP to form </a:t>
            </a:r>
            <a:r>
              <a:rPr lang="en-US" sz="2600" dirty="0" smtClean="0">
                <a:latin typeface="Arial" pitchFamily="34" charset="0"/>
                <a:cs typeface="Arial" pitchFamily="34" charset="0"/>
              </a:rPr>
              <a:t>CDP-alcohol.</a:t>
            </a:r>
            <a:endParaRPr lang="en-US" sz="2600" dirty="0">
              <a:latin typeface="Arial" pitchFamily="34" charset="0"/>
              <a:cs typeface="Arial" pitchFamily="34" charset="0"/>
            </a:endParaRPr>
          </a:p>
          <a:p>
            <a:pPr>
              <a:spcBef>
                <a:spcPts val="600"/>
              </a:spcBef>
              <a:spcAft>
                <a:spcPts val="1200"/>
              </a:spcAft>
            </a:pPr>
            <a:r>
              <a:rPr lang="en-US" sz="2600" dirty="0">
                <a:latin typeface="Arial" pitchFamily="34" charset="0"/>
                <a:cs typeface="Arial" pitchFamily="34" charset="0"/>
              </a:rPr>
              <a:t>The activated alcohol reacts with DAG to form the </a:t>
            </a:r>
            <a:r>
              <a:rPr lang="en-US" sz="2600" dirty="0" err="1" smtClean="0">
                <a:latin typeface="Arial" pitchFamily="34" charset="0"/>
                <a:cs typeface="Arial" pitchFamily="34" charset="0"/>
              </a:rPr>
              <a:t>phospholipid</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a:spcBef>
                <a:spcPts val="600"/>
              </a:spcBef>
              <a:spcAft>
                <a:spcPts val="1200"/>
              </a:spcAft>
            </a:pPr>
            <a:r>
              <a:rPr lang="en-US" sz="2600" dirty="0">
                <a:latin typeface="Arial" pitchFamily="34" charset="0"/>
                <a:cs typeface="Arial" pitchFamily="34" charset="0"/>
              </a:rPr>
              <a:t>For instance, CDP-ethanolamine reacts with DAG to form </a:t>
            </a:r>
            <a:r>
              <a:rPr lang="en-US" sz="2600" dirty="0" smtClean="0">
                <a:latin typeface="Arial" pitchFamily="34" charset="0"/>
                <a:cs typeface="Arial" pitchFamily="34" charset="0"/>
              </a:rPr>
              <a:t>phosphatidylethanolamine.</a:t>
            </a:r>
            <a:endParaRPr lang="en-US" sz="2600" dirty="0">
              <a:latin typeface="Arial" pitchFamily="34" charset="0"/>
              <a:cs typeface="Arial" pitchFamily="34" charset="0"/>
            </a:endParaRPr>
          </a:p>
        </p:txBody>
      </p:sp>
      <p:pic>
        <p:nvPicPr>
          <p:cNvPr id="9" name="Picture 2" descr="The conversion of Ethanolamine to Phosphatidylethanolamine is shown.&#10;Ethanolamine, H O C H 2 C H 2 N H 3 1 positive charge reacts with A T P to release A D P, and produce Phosphorylethanolamine, P O O O 2 negative charge O C H 2 C H 2 N H 3 1 positive charge.&#10;Phosphorylethanolamine reacts with C T P to release P P i and produce C D P-ethanolamine, N H 3 1 positive charge C H 2 C H 2 O P O O 2 negative charge O P O O 2 negative charge O. The later O is further bonded to cytidine.&#10;C D P-ethanolamine in the presence of Diacylglycerol produces C M P and Phosphatidylethanolamine, R O P O O 1 negative charge O C H 2 C H 2 N H 3 1 positive charg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880091" y="1600201"/>
            <a:ext cx="3081028" cy="48961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838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Phosphatidylcholine is an </a:t>
            </a:r>
            <a:r>
              <a:rPr lang="en-US" dirty="0" smtClean="0">
                <a:solidFill>
                  <a:srgbClr val="843C0C"/>
                </a:solidFill>
                <a:latin typeface="Arial" pitchFamily="34" charset="0"/>
                <a:cs typeface="Arial" pitchFamily="34" charset="0"/>
              </a:rPr>
              <a:t>Abundant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hospholipid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3011805"/>
          </a:xfrm>
        </p:spPr>
        <p:txBody>
          <a:bodyPr>
            <a:normAutofit/>
          </a:bodyPr>
          <a:lstStyle/>
          <a:p>
            <a:pPr>
              <a:spcBef>
                <a:spcPts val="600"/>
              </a:spcBef>
              <a:spcAft>
                <a:spcPts val="600"/>
              </a:spcAft>
            </a:pPr>
            <a:r>
              <a:rPr lang="en-US" dirty="0">
                <a:latin typeface="Arial" pitchFamily="34" charset="0"/>
                <a:cs typeface="Arial" pitchFamily="34" charset="0"/>
              </a:rPr>
              <a:t>The most common phospholipid in mammals is phosphatidylcholine. If dietary choline is adequate, phosphatidylcholine is synthesized by activation of the </a:t>
            </a:r>
            <a:r>
              <a:rPr lang="en-US" dirty="0" err="1" smtClean="0">
                <a:latin typeface="Arial" pitchFamily="34" charset="0"/>
                <a:cs typeface="Arial" pitchFamily="34" charset="0"/>
              </a:rPr>
              <a:t>choline</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If choline is deficient, phosphatidylcholine can be synthesized from phosphatidylethanolamine by methylation with </a:t>
            </a:r>
            <a:r>
              <a:rPr lang="en-US" i="1" dirty="0" smtClean="0">
                <a:latin typeface="Arial" pitchFamily="34" charset="0"/>
                <a:cs typeface="Arial" pitchFamily="34" charset="0"/>
              </a:rPr>
              <a:t>S</a:t>
            </a:r>
            <a:r>
              <a:rPr lang="en-US" dirty="0" smtClean="0">
                <a:latin typeface="Arial" pitchFamily="34" charset="0"/>
                <a:cs typeface="Arial" pitchFamily="34" charset="0"/>
              </a:rPr>
              <a:t>-</a:t>
            </a:r>
            <a:r>
              <a:rPr lang="en-US" dirty="0" err="1" smtClean="0">
                <a:latin typeface="Arial" pitchFamily="34" charset="0"/>
                <a:cs typeface="Arial" pitchFamily="34" charset="0"/>
              </a:rPr>
              <a:t>adenosylmethionine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9" name="Picture 2" descr="The conversion of Phosphatidylethanolamine to Phosphatidylcholine is shown.&#10;Phosphatidylethanolamine, R O C H 2 C H 2 N H 3 1 positive charge, in the presence of 3 S-Adenosylmethionine produces 3 S-Adenosylhomocysteine and Phosphatidylcholine, R O C H 2 C H 2 N positive charge C H 3 C H 3 C H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45266" y="4612005"/>
            <a:ext cx="8053469" cy="17278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781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Excess </a:t>
            </a:r>
            <a:r>
              <a:rPr lang="en-US" dirty="0" smtClean="0">
                <a:solidFill>
                  <a:srgbClr val="843C0C"/>
                </a:solidFill>
                <a:latin typeface="Arial" pitchFamily="34" charset="0"/>
                <a:cs typeface="Arial" pitchFamily="34" charset="0"/>
              </a:rPr>
              <a:t>Choline </a:t>
            </a:r>
            <a:r>
              <a:rPr lang="en-US" dirty="0">
                <a:solidFill>
                  <a:srgbClr val="843C0C"/>
                </a:solidFill>
                <a:latin typeface="Arial" pitchFamily="34" charset="0"/>
                <a:cs typeface="Arial" pitchFamily="34" charset="0"/>
              </a:rPr>
              <a:t>is </a:t>
            </a:r>
            <a:r>
              <a:rPr lang="en-US" dirty="0" smtClean="0">
                <a:solidFill>
                  <a:srgbClr val="843C0C"/>
                </a:solidFill>
                <a:latin typeface="Arial" pitchFamily="34" charset="0"/>
                <a:cs typeface="Arial" pitchFamily="34" charset="0"/>
              </a:rPr>
              <a:t>Implicated </a:t>
            </a:r>
            <a:r>
              <a:rPr lang="en-US" dirty="0">
                <a:solidFill>
                  <a:srgbClr val="843C0C"/>
                </a:solidFill>
                <a:latin typeface="Arial" pitchFamily="34" charset="0"/>
                <a:cs typeface="Arial" pitchFamily="34" charset="0"/>
              </a:rPr>
              <a:t>in the </a:t>
            </a:r>
            <a:r>
              <a:rPr lang="en-US" dirty="0" smtClean="0">
                <a:solidFill>
                  <a:srgbClr val="843C0C"/>
                </a:solidFill>
                <a:latin typeface="Arial" pitchFamily="34" charset="0"/>
                <a:cs typeface="Arial" pitchFamily="34" charset="0"/>
              </a:rPr>
              <a:t>Development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Heart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isease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6035040" cy="4602479"/>
          </a:xfrm>
        </p:spPr>
        <p:txBody>
          <a:bodyPr>
            <a:normAutofit/>
          </a:bodyPr>
          <a:lstStyle/>
          <a:p>
            <a:pPr>
              <a:spcBef>
                <a:spcPts val="600"/>
              </a:spcBef>
              <a:spcAft>
                <a:spcPts val="1200"/>
              </a:spcAft>
            </a:pPr>
            <a:r>
              <a:rPr lang="en-US" dirty="0">
                <a:latin typeface="Arial" pitchFamily="34" charset="0"/>
                <a:cs typeface="Arial" pitchFamily="34" charset="0"/>
              </a:rPr>
              <a:t>Gut bacteria convert excess dietary choline into trimethylamine (TMA</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The liver converts TMA into trimethylamine-</a:t>
            </a:r>
            <a:r>
              <a:rPr lang="en-US" i="1" dirty="0">
                <a:latin typeface="Arial" pitchFamily="34" charset="0"/>
                <a:cs typeface="Arial" pitchFamily="34" charset="0"/>
              </a:rPr>
              <a:t>N</a:t>
            </a:r>
            <a:r>
              <a:rPr lang="en-US" dirty="0">
                <a:latin typeface="Arial" pitchFamily="34" charset="0"/>
                <a:cs typeface="Arial" pitchFamily="34" charset="0"/>
              </a:rPr>
              <a:t>-oxide (TMAO</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TMAO has been implicated in the development of </a:t>
            </a:r>
            <a:r>
              <a:rPr lang="en-US" dirty="0" smtClean="0">
                <a:latin typeface="Arial" pitchFamily="34" charset="0"/>
                <a:cs typeface="Arial" pitchFamily="34" charset="0"/>
              </a:rPr>
              <a:t>atherosclerosis.</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Foods rich in </a:t>
            </a:r>
            <a:r>
              <a:rPr lang="en-US" dirty="0" smtClean="0">
                <a:latin typeface="Arial" pitchFamily="34" charset="0"/>
                <a:cs typeface="Arial" pitchFamily="34" charset="0"/>
              </a:rPr>
              <a:t>phosphatidylcholine</a:t>
            </a:r>
            <a:r>
              <a:rPr lang="en-US" dirty="0">
                <a:latin typeface="Arial" pitchFamily="34" charset="0"/>
                <a:cs typeface="Arial" pitchFamily="34" charset="0"/>
              </a:rPr>
              <a:t> </a:t>
            </a:r>
            <a:r>
              <a:rPr lang="en-US" dirty="0" smtClean="0">
                <a:latin typeface="Arial" pitchFamily="34" charset="0"/>
                <a:cs typeface="Arial" pitchFamily="34" charset="0"/>
              </a:rPr>
              <a:t>(e.g., red </a:t>
            </a:r>
            <a:r>
              <a:rPr lang="en-US" dirty="0">
                <a:latin typeface="Arial" pitchFamily="34" charset="0"/>
                <a:cs typeface="Arial" pitchFamily="34" charset="0"/>
              </a:rPr>
              <a:t>meats and dairy </a:t>
            </a:r>
            <a:r>
              <a:rPr lang="en-US" dirty="0" smtClean="0">
                <a:latin typeface="Arial" pitchFamily="34" charset="0"/>
                <a:cs typeface="Arial" pitchFamily="34" charset="0"/>
              </a:rPr>
              <a:t>products) </a:t>
            </a:r>
            <a:r>
              <a:rPr lang="en-US" dirty="0">
                <a:latin typeface="Arial" pitchFamily="34" charset="0"/>
                <a:cs typeface="Arial" pitchFamily="34" charset="0"/>
              </a:rPr>
              <a:t>may also result in TMAO </a:t>
            </a:r>
            <a:r>
              <a:rPr lang="en-US" dirty="0" smtClean="0">
                <a:latin typeface="Arial" pitchFamily="34" charset="0"/>
                <a:cs typeface="Arial" pitchFamily="34" charset="0"/>
              </a:rPr>
              <a:t>production.</a:t>
            </a:r>
            <a:endParaRPr lang="en-US" dirty="0">
              <a:latin typeface="Arial" pitchFamily="34" charset="0"/>
              <a:cs typeface="Arial" pitchFamily="34" charset="0"/>
            </a:endParaRPr>
          </a:p>
        </p:txBody>
      </p:sp>
      <p:pic>
        <p:nvPicPr>
          <p:cNvPr id="9" name="Picture 2" descr="The structures of Trimethylamine and Trimethylamine-N-oxide are shown.&#10;Trimethylamine has a central N with C H 3 on the left, at the bottom, and on the right. Trimethylamine-N-oxide has a central N with a positive charge, C H 3 bonded on the left, C H 3 wedge bonded below, C H 3 hash bonded on the right, and O minus above."/>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tretch/>
        </p:blipFill>
        <p:spPr bwMode="auto">
          <a:xfrm>
            <a:off x="5580399" y="2585829"/>
            <a:ext cx="3405115" cy="16863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69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Base-exchange </a:t>
            </a:r>
            <a:r>
              <a:rPr lang="en-US" dirty="0" smtClean="0">
                <a:solidFill>
                  <a:srgbClr val="843C0C"/>
                </a:solidFill>
                <a:latin typeface="Arial" pitchFamily="34" charset="0"/>
                <a:cs typeface="Arial" pitchFamily="34" charset="0"/>
              </a:rPr>
              <a:t>Reactions </a:t>
            </a:r>
            <a:r>
              <a:rPr lang="en-US" dirty="0">
                <a:solidFill>
                  <a:srgbClr val="843C0C"/>
                </a:solidFill>
                <a:latin typeface="Arial" pitchFamily="34" charset="0"/>
                <a:cs typeface="Arial" pitchFamily="34" charset="0"/>
              </a:rPr>
              <a:t>can </a:t>
            </a:r>
            <a:r>
              <a:rPr lang="en-US" dirty="0" smtClean="0">
                <a:solidFill>
                  <a:srgbClr val="843C0C"/>
                </a:solidFill>
                <a:latin typeface="Arial" pitchFamily="34" charset="0"/>
                <a:cs typeface="Arial" pitchFamily="34" charset="0"/>
              </a:rPr>
              <a:t>Generate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hospholipids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dirty="0">
                <a:latin typeface="Arial" pitchFamily="34" charset="0"/>
                <a:cs typeface="Arial" pitchFamily="34" charset="0"/>
              </a:rPr>
              <a:t>Phosphatidylserine makes up </a:t>
            </a:r>
            <a:r>
              <a:rPr lang="en-US" dirty="0" smtClean="0">
                <a:latin typeface="Arial" pitchFamily="34" charset="0"/>
                <a:cs typeface="Arial" pitchFamily="34" charset="0"/>
              </a:rPr>
              <a:t>~10</a:t>
            </a:r>
            <a:r>
              <a:rPr lang="en-US" dirty="0">
                <a:latin typeface="Arial" pitchFamily="34" charset="0"/>
                <a:cs typeface="Arial" pitchFamily="34" charset="0"/>
              </a:rPr>
              <a:t>% of the phospholipids in </a:t>
            </a:r>
            <a:r>
              <a:rPr lang="en-US" dirty="0" smtClean="0">
                <a:latin typeface="Arial" pitchFamily="34" charset="0"/>
                <a:cs typeface="Arial" pitchFamily="34" charset="0"/>
              </a:rPr>
              <a:t>mammals.</a:t>
            </a:r>
          </a:p>
          <a:p>
            <a:pPr>
              <a:spcBef>
                <a:spcPts val="600"/>
              </a:spcBef>
              <a:spcAft>
                <a:spcPts val="600"/>
              </a:spcAft>
            </a:pPr>
            <a:r>
              <a:rPr lang="en-US" dirty="0" smtClean="0">
                <a:latin typeface="Arial" pitchFamily="34" charset="0"/>
                <a:cs typeface="Arial" pitchFamily="34" charset="0"/>
              </a:rPr>
              <a:t>It can </a:t>
            </a:r>
            <a:r>
              <a:rPr lang="en-US" dirty="0">
                <a:latin typeface="Arial" pitchFamily="34" charset="0"/>
                <a:cs typeface="Arial" pitchFamily="34" charset="0"/>
              </a:rPr>
              <a:t>be synthesized by base-exchange </a:t>
            </a:r>
            <a:r>
              <a:rPr lang="en-US" dirty="0" smtClean="0">
                <a:latin typeface="Arial" pitchFamily="34" charset="0"/>
                <a:cs typeface="Arial" pitchFamily="34" charset="0"/>
              </a:rPr>
              <a:t>reactions with either </a:t>
            </a:r>
            <a:r>
              <a:rPr lang="en-US" dirty="0">
                <a:latin typeface="Arial" pitchFamily="34" charset="0"/>
                <a:cs typeface="Arial" pitchFamily="34" charset="0"/>
              </a:rPr>
              <a:t>phosphatidylcholine or </a:t>
            </a:r>
            <a:r>
              <a:rPr lang="en-US" dirty="0" err="1" smtClean="0">
                <a:latin typeface="Arial" pitchFamily="34" charset="0"/>
                <a:cs typeface="Arial" pitchFamily="34" charset="0"/>
              </a:rPr>
              <a:t>phosphatidylethanolamine</a:t>
            </a:r>
            <a:r>
              <a:rPr lang="en-US" dirty="0" smtClean="0">
                <a:latin typeface="Arial" pitchFamily="34" charset="0"/>
                <a:cs typeface="Arial" pitchFamily="34" charset="0"/>
              </a:rPr>
              <a:t>.</a:t>
            </a:r>
          </a:p>
        </p:txBody>
      </p:sp>
      <p:pic>
        <p:nvPicPr>
          <p:cNvPr id="9" name="Picture 4" descr="Two equations depict the formation of choline and ethanolamine respectively.&#10;The first equation reads: phosphatidylcholine plus serine react to form choline plus phosphatidylserine. The second equation reads: phosphatidylethanolamine plus serine reacts to form ethanolamine plus phosphatidylserin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962093" y="3590924"/>
            <a:ext cx="7219814" cy="10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6"/>
          </p:nvPr>
        </p:nvSpPr>
        <p:spPr>
          <a:xfrm>
            <a:off x="457200" y="4632959"/>
            <a:ext cx="8229600" cy="1981201"/>
          </a:xfrm>
        </p:spPr>
        <p:txBody>
          <a:bodyPr>
            <a:normAutofit/>
          </a:bodyPr>
          <a:lstStyle/>
          <a:p>
            <a:r>
              <a:rPr lang="en-US" dirty="0" err="1" smtClean="0">
                <a:latin typeface="Arial" pitchFamily="34" charset="0"/>
                <a:cs typeface="Arial" pitchFamily="34" charset="0"/>
              </a:rPr>
              <a:t>Phosphatidylserine</a:t>
            </a:r>
            <a:r>
              <a:rPr lang="en-US" dirty="0" smtClean="0">
                <a:latin typeface="Arial" pitchFamily="34" charset="0"/>
                <a:cs typeface="Arial" pitchFamily="34" charset="0"/>
              </a:rPr>
              <a:t> is normally located in the inner leaflet of the plasma membrane </a:t>
            </a:r>
            <a:r>
              <a:rPr lang="en-US" dirty="0" err="1" smtClean="0">
                <a:latin typeface="Arial" pitchFamily="34" charset="0"/>
                <a:cs typeface="Arial" pitchFamily="34" charset="0"/>
              </a:rPr>
              <a:t>bilayer</a:t>
            </a:r>
            <a:r>
              <a:rPr lang="en-US" dirty="0" smtClean="0">
                <a:latin typeface="Arial" pitchFamily="34" charset="0"/>
                <a:cs typeface="Arial" pitchFamily="34" charset="0"/>
              </a:rPr>
              <a:t> but is moved to the outer leaflet in apoptosis, where it attracts phagocytes to consume the cell remnants at the completion of apoptosis.</a:t>
            </a:r>
          </a:p>
        </p:txBody>
      </p:sp>
    </p:spTree>
    <p:extLst>
      <p:ext uri="{BB962C8B-B14F-4D97-AF65-F5344CB8AC3E}">
        <p14:creationId xmlns:p14="http://schemas.microsoft.com/office/powerpoint/2010/main" val="2027764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Sphingolipids are </a:t>
            </a:r>
            <a:r>
              <a:rPr lang="en-US" dirty="0" smtClean="0">
                <a:solidFill>
                  <a:srgbClr val="843C0C"/>
                </a:solidFill>
                <a:latin typeface="Arial" pitchFamily="34" charset="0"/>
                <a:cs typeface="Arial" pitchFamily="34" charset="0"/>
              </a:rPr>
              <a:t>Synthesized </a:t>
            </a:r>
            <a:r>
              <a:rPr lang="en-US" dirty="0">
                <a:solidFill>
                  <a:srgbClr val="843C0C"/>
                </a:solidFill>
                <a:latin typeface="Arial" pitchFamily="34" charset="0"/>
                <a:cs typeface="Arial" pitchFamily="34" charset="0"/>
              </a:rPr>
              <a:t>from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eramide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5547359" cy="4709159"/>
          </a:xfrm>
        </p:spPr>
        <p:txBody>
          <a:bodyPr>
            <a:normAutofit/>
          </a:bodyPr>
          <a:lstStyle/>
          <a:p>
            <a:pPr>
              <a:spcAft>
                <a:spcPts val="600"/>
              </a:spcAft>
            </a:pPr>
            <a:r>
              <a:rPr lang="en-US" dirty="0">
                <a:latin typeface="Arial" pitchFamily="34" charset="0"/>
                <a:cs typeface="Arial" pitchFamily="34" charset="0"/>
              </a:rPr>
              <a:t>Sphingolipids, membrane lipids found in all eukaryotic cells, have a sphingosine backbone instead of a glycerol </a:t>
            </a:r>
            <a:r>
              <a:rPr lang="en-US" dirty="0" smtClean="0">
                <a:latin typeface="Arial" pitchFamily="34" charset="0"/>
                <a:cs typeface="Arial" pitchFamily="34" charset="0"/>
              </a:rPr>
              <a:t>backbone.</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Ceramide is the initial product of sphingolipid </a:t>
            </a:r>
            <a:r>
              <a:rPr lang="en-US" dirty="0" smtClean="0">
                <a:latin typeface="Arial" pitchFamily="34" charset="0"/>
                <a:cs typeface="Arial" pitchFamily="34" charset="0"/>
              </a:rPr>
              <a:t>synthesis.</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In all sphingolipids, the amino group of the ceramide is acylated. The terminal hydroxyl group of ceramide is substituted to form other </a:t>
            </a:r>
            <a:r>
              <a:rPr lang="en-US" dirty="0" smtClean="0">
                <a:latin typeface="Arial" pitchFamily="34" charset="0"/>
                <a:cs typeface="Arial" pitchFamily="34" charset="0"/>
              </a:rPr>
              <a:t>sphingolipids.</a:t>
            </a:r>
            <a:endParaRPr lang="en-US" dirty="0">
              <a:latin typeface="Arial" pitchFamily="34" charset="0"/>
              <a:cs typeface="Arial" pitchFamily="34" charset="0"/>
            </a:endParaRPr>
          </a:p>
        </p:txBody>
      </p:sp>
      <p:pic>
        <p:nvPicPr>
          <p:cNvPr id="9" name="Picture 2" descr="The structure of Sphingosine is given.&#10;Sphingosine is C H 3 left parenthesis C H 2 right parenthesis sub 12 C H double bond C H C H O H C H O H N H 3 1 positive charge."/>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tretch/>
        </p:blipFill>
        <p:spPr bwMode="auto">
          <a:xfrm>
            <a:off x="6004559" y="2623940"/>
            <a:ext cx="2980955" cy="16101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285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Synthesis of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eramide</a:t>
            </a:r>
            <a:endParaRPr lang="en-US" dirty="0">
              <a:solidFill>
                <a:srgbClr val="843C0C"/>
              </a:solidFill>
              <a:latin typeface="Arial" pitchFamily="34" charset="0"/>
              <a:cs typeface="Arial" pitchFamily="34" charset="0"/>
            </a:endParaRPr>
          </a:p>
        </p:txBody>
      </p:sp>
      <p:pic>
        <p:nvPicPr>
          <p:cNvPr id="9" name="Picture 2" descr="A reaction sequence shows synthesis of ceramide.&#10;Palmitoyl Co A, C H 3 left parenthesis C H 2 right parenthesis sub 12 C H 2 C H 2 C double bond O S Co A + Serine, H O C H 2 C H N H 3 1 positive charge C O O 1 negative charge in the presence of H 1 positive charge releases Co A + C O 2 and produces 3-Ketosphinganine, C H 3 left parenthesis C H 2 right parenthesis sub 12 C H 2 C H 2 C double bond O C H N H 3 1 positive charge C H 2 O H. Ketosphinganine in the presence of H 1 positive charge and N A D P H releases N A D P 1 positive charge, and gives dihydrosphingosine, C H 3 left parenthesis C H 2 right parenthesis sub 12 C H 2 C H 2 C H O H C H N H 3 1 positive charge C H 2 O H. Dihydrosphingosine in the presence of R C O-Co A releases H 1 positive charge, and Co A giving dihydroceramide, C H 3 left parenthesis C H 2 right parenthesis sub 12 C H 2 C H 2 C H O H C H N H C H 2 O H, where the N of N H is further bonded to C double bond O R. Dihydroceramide in the presence of F A D produces F A D H 2, and ceramide, C H 3 left parenthesis C H 2 right parenthesis sub 12 C H double bond C H C H O H C H N H C H 2 O H, where the N of N H is further bonded to C double bond O 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57200" y="2092484"/>
            <a:ext cx="8229600" cy="43568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10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Sphingolipids are Synthesized from Ceramide </a:t>
            </a:r>
            <a:r>
              <a:rPr lang="en-US" dirty="0" smtClean="0">
                <a:solidFill>
                  <a:srgbClr val="843C0C"/>
                </a:solidFill>
                <a:latin typeface="Arial" pitchFamily="34" charset="0"/>
                <a:cs typeface="Arial" pitchFamily="34" charset="0"/>
              </a:rPr>
              <a:t>(2/2</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Sphingomyelin, a component of the myelin sheath surrounding nerve cells, is a derivative of ceramide in which </a:t>
            </a:r>
            <a:r>
              <a:rPr lang="en-US" sz="2600" dirty="0" err="1">
                <a:latin typeface="Arial" pitchFamily="34" charset="0"/>
                <a:cs typeface="Arial" pitchFamily="34" charset="0"/>
              </a:rPr>
              <a:t>phosphorylcholine</a:t>
            </a:r>
            <a:r>
              <a:rPr lang="en-US" sz="2600" dirty="0">
                <a:latin typeface="Arial" pitchFamily="34" charset="0"/>
                <a:cs typeface="Arial" pitchFamily="34" charset="0"/>
              </a:rPr>
              <a:t> is bound to the terminal hydroxyl </a:t>
            </a:r>
            <a:r>
              <a:rPr lang="en-US" sz="2600" dirty="0" smtClean="0">
                <a:latin typeface="Arial" pitchFamily="34" charset="0"/>
                <a:cs typeface="Arial" pitchFamily="34" charset="0"/>
              </a:rPr>
              <a:t>group.</a:t>
            </a:r>
            <a:endParaRPr lang="en-US" sz="2600" dirty="0">
              <a:latin typeface="Arial" pitchFamily="34" charset="0"/>
              <a:cs typeface="Arial" pitchFamily="34" charset="0"/>
            </a:endParaRPr>
          </a:p>
          <a:p>
            <a:pPr>
              <a:spcAft>
                <a:spcPts val="1200"/>
              </a:spcAft>
            </a:pPr>
            <a:r>
              <a:rPr lang="en-US" sz="2600" dirty="0" err="1">
                <a:latin typeface="Arial" pitchFamily="34" charset="0"/>
                <a:cs typeface="Arial" pitchFamily="34" charset="0"/>
              </a:rPr>
              <a:t>Cerebroside</a:t>
            </a:r>
            <a:r>
              <a:rPr lang="en-US" sz="2600" dirty="0">
                <a:latin typeface="Arial" pitchFamily="34" charset="0"/>
                <a:cs typeface="Arial" pitchFamily="34" charset="0"/>
              </a:rPr>
              <a:t>, also a component of myelin, is derived from ceramide by the attachment of glucose or galactose to the the terminal hydroxyl </a:t>
            </a:r>
            <a:r>
              <a:rPr lang="en-US" sz="2600" dirty="0" smtClean="0">
                <a:latin typeface="Arial" pitchFamily="34" charset="0"/>
                <a:cs typeface="Arial" pitchFamily="34" charset="0"/>
              </a:rPr>
              <a:t>group.</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935316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49524"/>
          </a:xfrm>
        </p:spPr>
        <p:txBody>
          <a:bodyPr>
            <a:normAutofit fontScale="90000"/>
          </a:bodyPr>
          <a:lstStyle/>
          <a:p>
            <a:r>
              <a:rPr lang="en-US" dirty="0" smtClean="0">
                <a:solidFill>
                  <a:srgbClr val="843C0C"/>
                </a:solidFill>
                <a:latin typeface="Arial" pitchFamily="34" charset="0"/>
                <a:cs typeface="Arial" pitchFamily="34" charset="0"/>
              </a:rPr>
              <a:t>CHAPTER 26</a:t>
            </a:r>
            <a:r>
              <a:rPr lang="en-US" dirty="0" smtClean="0">
                <a:solidFill>
                  <a:srgbClr val="843C0C"/>
                </a:solidFill>
                <a:latin typeface="Arial" pitchFamily="34" charset="0"/>
                <a:cs typeface="Arial" pitchFamily="34" charset="0"/>
              </a:rPr>
              <a:t/>
            </a:r>
            <a:br>
              <a:rPr lang="en-US" dirty="0" smtClean="0">
                <a:solidFill>
                  <a:srgbClr val="843C0C"/>
                </a:solidFill>
                <a:latin typeface="Arial" pitchFamily="34" charset="0"/>
                <a:cs typeface="Arial" pitchFamily="34" charset="0"/>
              </a:rPr>
            </a:br>
            <a:r>
              <a:rPr lang="en-US" dirty="0" smtClean="0">
                <a:solidFill>
                  <a:srgbClr val="843C0C"/>
                </a:solidFill>
                <a:latin typeface="Arial" pitchFamily="34" charset="0"/>
                <a:cs typeface="Arial" pitchFamily="34" charset="0"/>
              </a:rPr>
              <a:t> The Biosynthesis of Membrane Lipids and Steroids</a:t>
            </a:r>
            <a:endParaRPr lang="en-US" dirty="0">
              <a:solidFill>
                <a:srgbClr val="843C0C"/>
              </a:solidFill>
              <a:latin typeface="Arial" pitchFamily="34" charset="0"/>
              <a:cs typeface="Arial" pitchFamily="34" charset="0"/>
            </a:endParaRPr>
          </a:p>
        </p:txBody>
      </p:sp>
      <p:pic>
        <p:nvPicPr>
          <p:cNvPr id="9" name="Picture 2" descr="Two whales breaching out of the water against a dark blue sky background in a photo. A space-filling model on the right the structure of a triacylglycerol molecu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56390" y="2179320"/>
            <a:ext cx="8231220" cy="42224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Synthesis of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phingolipids</a:t>
            </a:r>
            <a:endParaRPr lang="en-US" dirty="0">
              <a:solidFill>
                <a:srgbClr val="843C0C"/>
              </a:solidFill>
              <a:latin typeface="Arial" pitchFamily="34" charset="0"/>
              <a:cs typeface="Arial" pitchFamily="34" charset="0"/>
            </a:endParaRPr>
          </a:p>
        </p:txBody>
      </p:sp>
      <p:pic>
        <p:nvPicPr>
          <p:cNvPr id="9" name="Picture 2" descr="The production of Gangliosides from Ceramide is shown.&#10;Ceramide is C H 3 left parenthesis C H 2 right parenthesis sub 12 C H double bond C H C H O H C H N H C H 2 O H, where the N of N H is further bonded to C double bond O R. Ceramide in the presence of phosphatidylcholine, loses D A G and gives sphingomyelin. Ceramide in the presence of U D P glucose, loses U D P and gives cerebroside. Sphingomyelin is C H 3 left parenthesis C H 2 right parenthesis sub 12 C H double bond C H C H O H C H N H C H 2 O P O O 1 negative charge O C H 2 C H 2 N 1 positive charge left parenthesis C H 3 right parenthesis sub 3, where the N of N H is further bonded to C double bond O R. Cerebroside is C H 3 left parenthesis C H 2 right parenthesis sub 12 C H double bond C H C H O H C H N H C H 2 O, where the N of N H is further bonded to C double bond O R, and the O of C H 2 O is further bonded to the fourth vertex of a chair structure. Vertex 1 and vertex 6 are bonded to O H. Vertex 2 is bonded to C H 2 O H in a downward direction. Vertex 3 is O. Vertex 5 is bonded to O H in an upward direction. Cerebroside in the presence of activated sugars give Gangliosid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93520" y="1570038"/>
            <a:ext cx="6156960" cy="49356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36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rgbClr val="843C0C"/>
                </a:solidFill>
                <a:latin typeface="Arial" pitchFamily="34" charset="0"/>
                <a:cs typeface="Arial" pitchFamily="34" charset="0"/>
              </a:rPr>
              <a:t>Gangliosides are </a:t>
            </a:r>
            <a:r>
              <a:rPr lang="en-US" sz="3200" dirty="0" smtClean="0">
                <a:solidFill>
                  <a:srgbClr val="843C0C"/>
                </a:solidFill>
                <a:latin typeface="Arial" pitchFamily="34" charset="0"/>
                <a:cs typeface="Arial" pitchFamily="34" charset="0"/>
              </a:rPr>
              <a:t>Carbohydrate-rich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phingolipids </a:t>
            </a:r>
            <a:r>
              <a:rPr lang="en-US" sz="3200" dirty="0">
                <a:solidFill>
                  <a:srgbClr val="843C0C"/>
                </a:solidFill>
                <a:latin typeface="Arial" pitchFamily="34" charset="0"/>
                <a:cs typeface="Arial" pitchFamily="34" charset="0"/>
              </a:rPr>
              <a:t>that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ontain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cidic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ugars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5102611" cy="4678679"/>
          </a:xfrm>
        </p:spPr>
        <p:txBody>
          <a:bodyPr>
            <a:normAutofit/>
          </a:bodyPr>
          <a:lstStyle/>
          <a:p>
            <a:pPr>
              <a:spcBef>
                <a:spcPts val="600"/>
              </a:spcBef>
              <a:spcAft>
                <a:spcPts val="1200"/>
              </a:spcAft>
            </a:pPr>
            <a:r>
              <a:rPr lang="en-US" sz="2600" dirty="0" err="1" smtClean="0">
                <a:latin typeface="Arial" pitchFamily="34" charset="0"/>
                <a:cs typeface="Arial" pitchFamily="34" charset="0"/>
              </a:rPr>
              <a:t>Gangliosides</a:t>
            </a:r>
            <a:r>
              <a:rPr lang="en-US" sz="2600" dirty="0" smtClean="0">
                <a:latin typeface="Arial" pitchFamily="34" charset="0"/>
                <a:cs typeface="Arial" pitchFamily="34" charset="0"/>
              </a:rPr>
              <a:t> </a:t>
            </a:r>
            <a:r>
              <a:rPr lang="en-US" sz="2600" dirty="0">
                <a:latin typeface="Arial" pitchFamily="34" charset="0"/>
                <a:cs typeface="Arial" pitchFamily="34" charset="0"/>
              </a:rPr>
              <a:t>are the most complex </a:t>
            </a:r>
            <a:r>
              <a:rPr lang="en-US" sz="2600" dirty="0" smtClean="0">
                <a:latin typeface="Arial" pitchFamily="34" charset="0"/>
                <a:cs typeface="Arial" pitchFamily="34" charset="0"/>
              </a:rPr>
              <a:t>type of </a:t>
            </a:r>
            <a:r>
              <a:rPr lang="en-US" sz="2600" dirty="0" err="1" smtClean="0">
                <a:latin typeface="Arial" pitchFamily="34" charset="0"/>
                <a:cs typeface="Arial" pitchFamily="34" charset="0"/>
              </a:rPr>
              <a:t>sphingolipid</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a:spcBef>
                <a:spcPts val="600"/>
              </a:spcBef>
              <a:spcAft>
                <a:spcPts val="1200"/>
              </a:spcAft>
            </a:pPr>
            <a:r>
              <a:rPr lang="en-US" sz="2600" dirty="0">
                <a:latin typeface="Arial" pitchFamily="34" charset="0"/>
                <a:cs typeface="Arial" pitchFamily="34" charset="0"/>
              </a:rPr>
              <a:t>Gangliosides are derived from </a:t>
            </a:r>
            <a:r>
              <a:rPr lang="en-US" sz="2600" dirty="0" err="1">
                <a:latin typeface="Arial" pitchFamily="34" charset="0"/>
                <a:cs typeface="Arial" pitchFamily="34" charset="0"/>
              </a:rPr>
              <a:t>cerebroside</a:t>
            </a:r>
            <a:r>
              <a:rPr lang="en-US" sz="2600" dirty="0">
                <a:latin typeface="Arial" pitchFamily="34" charset="0"/>
                <a:cs typeface="Arial" pitchFamily="34" charset="0"/>
              </a:rPr>
              <a:t> by the attachment of an oligosaccharide containing sialic acid to the terminal </a:t>
            </a:r>
            <a:r>
              <a:rPr lang="en-US" sz="2600" dirty="0" smtClean="0">
                <a:latin typeface="Arial" pitchFamily="34" charset="0"/>
                <a:cs typeface="Arial" pitchFamily="34" charset="0"/>
              </a:rPr>
              <a:t>glucose.</a:t>
            </a:r>
            <a:endParaRPr lang="en-US" sz="2600" dirty="0">
              <a:latin typeface="Arial" pitchFamily="34" charset="0"/>
              <a:cs typeface="Arial" pitchFamily="34" charset="0"/>
            </a:endParaRPr>
          </a:p>
        </p:txBody>
      </p:sp>
      <p:pic>
        <p:nvPicPr>
          <p:cNvPr id="9" name="Picture 2" descr="A molecular structure that includes N-acetylneuraminate and N-glycolyineuraminate with a ketone and a hexagonal ring is shown.&#10;With vertices numbered in a clockwise direction, the substituents are as follows:&#10;&#10;Vertex 1: O. Vertex 2 bonded to C O O 1 negative charge in an upward direction and O H in a downward direction. Vertex 3 bonded to 2 H, one in an upward and one in a downward direction. Vertex 4 bonded to H in an upward direction and O H in a downward direction. Vertex 5 is bonded to H in a downward direction and N H in an upward direction. N of N H is further connected to C double bond O C H 2 R sub 2. Vertex 6 is bonded to H in an upward direction and R sub 1 in a downward direction. R sub 1 equals single bond C H O H C H O H C H 2 O H, where both O and H are on the right side. R sub 1 equals H, N-acetylneuraminate and R sub 2 equals O H, N-glycolylneuraminate."/>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tretch/>
        </p:blipFill>
        <p:spPr bwMode="auto">
          <a:xfrm>
            <a:off x="5559811" y="1984145"/>
            <a:ext cx="3425704" cy="288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64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843C0C"/>
                </a:solidFill>
                <a:latin typeface="Arial" pitchFamily="34" charset="0"/>
                <a:cs typeface="Arial" pitchFamily="34" charset="0"/>
              </a:rPr>
              <a:t>Ganglioside</a:t>
            </a:r>
            <a:r>
              <a:rPr lang="en-US" dirty="0">
                <a:solidFill>
                  <a:srgbClr val="843C0C"/>
                </a:solidFill>
                <a:latin typeface="Arial" pitchFamily="34" charset="0"/>
                <a:cs typeface="Arial" pitchFamily="34" charset="0"/>
              </a:rPr>
              <a:t> G</a:t>
            </a:r>
            <a:r>
              <a:rPr lang="en-US" baseline="-25000" dirty="0">
                <a:solidFill>
                  <a:srgbClr val="843C0C"/>
                </a:solidFill>
                <a:latin typeface="Arial" pitchFamily="34" charset="0"/>
                <a:cs typeface="Arial" pitchFamily="34" charset="0"/>
              </a:rPr>
              <a:t>M1</a:t>
            </a:r>
            <a:endParaRPr lang="en-US" dirty="0">
              <a:solidFill>
                <a:srgbClr val="843C0C"/>
              </a:solidFill>
              <a:latin typeface="Arial" pitchFamily="34" charset="0"/>
              <a:cs typeface="Arial" pitchFamily="34" charset="0"/>
            </a:endParaRPr>
          </a:p>
        </p:txBody>
      </p:sp>
      <p:pic>
        <p:nvPicPr>
          <p:cNvPr id="9" name="Picture 2" descr="The structure of Ganglioside G subscript M 1 is given.&#10;G a l N A c is linked to G a l below by a beta 3 linkage and to G a l to the right by a beta 4 linkage. The G a l on the right is further linked to N A N by an alpha 2, 3 linkage and to G l c by a beta 4 linkage. G l c is further linked to ceramid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2256582"/>
            <a:ext cx="7215391" cy="31708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88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Sphingolipids </a:t>
            </a:r>
            <a:r>
              <a:rPr lang="en-US" dirty="0" smtClean="0">
                <a:solidFill>
                  <a:srgbClr val="843C0C"/>
                </a:solidFill>
                <a:latin typeface="Arial" pitchFamily="34" charset="0"/>
                <a:cs typeface="Arial" pitchFamily="34" charset="0"/>
              </a:rPr>
              <a:t>Confer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iversity </a:t>
            </a:r>
            <a:r>
              <a:rPr lang="en-US" dirty="0">
                <a:solidFill>
                  <a:srgbClr val="843C0C"/>
                </a:solidFill>
                <a:latin typeface="Arial" pitchFamily="34" charset="0"/>
                <a:cs typeface="Arial" pitchFamily="34" charset="0"/>
              </a:rPr>
              <a:t>on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ipid Structure </a:t>
            </a:r>
            <a:r>
              <a:rPr lang="en-US" dirty="0">
                <a:solidFill>
                  <a:srgbClr val="843C0C"/>
                </a:solidFill>
                <a:latin typeface="Arial" pitchFamily="34" charset="0"/>
                <a:cs typeface="Arial" pitchFamily="34" charset="0"/>
              </a:rPr>
              <a:t>and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unction</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Sphingolipids are important components of lipid rafts, membrane structures that play a  role in signal </a:t>
            </a:r>
            <a:r>
              <a:rPr lang="en-US" sz="2600" dirty="0" smtClean="0">
                <a:latin typeface="Arial" pitchFamily="34" charset="0"/>
                <a:cs typeface="Arial" pitchFamily="34" charset="0"/>
              </a:rPr>
              <a:t>transduction.</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Ceramide, sphingosine, and sphingosine 1-phosphate function as second messengers in a variety of signal </a:t>
            </a:r>
            <a:r>
              <a:rPr lang="en-US" sz="2600" dirty="0" smtClean="0">
                <a:latin typeface="Arial" pitchFamily="34" charset="0"/>
                <a:cs typeface="Arial" pitchFamily="34" charset="0"/>
              </a:rPr>
              <a:t>pathways.</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2669177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latin typeface="Arial" pitchFamily="34" charset="0"/>
                <a:cs typeface="Arial" pitchFamily="34" charset="0"/>
              </a:rPr>
              <a:t>Respiratory </a:t>
            </a:r>
            <a:r>
              <a:rPr lang="en-US" sz="2800" dirty="0" smtClean="0">
                <a:solidFill>
                  <a:srgbClr val="843C0C"/>
                </a:solidFill>
                <a:latin typeface="Arial" pitchFamily="34" charset="0"/>
                <a:cs typeface="Arial" pitchFamily="34" charset="0"/>
              </a:rPr>
              <a:t>Distress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yndrome </a:t>
            </a:r>
            <a:r>
              <a:rPr lang="en-US" sz="2800" dirty="0">
                <a:solidFill>
                  <a:srgbClr val="843C0C"/>
                </a:solidFill>
                <a:latin typeface="Arial" pitchFamily="34" charset="0"/>
                <a:cs typeface="Arial" pitchFamily="34" charset="0"/>
              </a:rPr>
              <a:t>and </a:t>
            </a:r>
            <a:r>
              <a:rPr lang="en-US" sz="2800" dirty="0" err="1">
                <a:solidFill>
                  <a:srgbClr val="843C0C"/>
                </a:solidFill>
                <a:latin typeface="Arial" pitchFamily="34" charset="0"/>
                <a:cs typeface="Arial" pitchFamily="34" charset="0"/>
              </a:rPr>
              <a:t>Tay</a:t>
            </a:r>
            <a:r>
              <a:rPr lang="en-US" sz="2800" dirty="0">
                <a:solidFill>
                  <a:srgbClr val="843C0C"/>
                </a:solidFill>
                <a:latin typeface="Arial" pitchFamily="34" charset="0"/>
                <a:cs typeface="Arial" pitchFamily="34" charset="0"/>
              </a:rPr>
              <a:t>–Sachs </a:t>
            </a:r>
            <a:r>
              <a:rPr lang="en-US" sz="2800" dirty="0" smtClean="0">
                <a:solidFill>
                  <a:srgbClr val="843C0C"/>
                </a:solidFill>
                <a:latin typeface="Arial" pitchFamily="34" charset="0"/>
                <a:cs typeface="Arial" pitchFamily="34" charset="0"/>
              </a:rPr>
              <a:t>Disease </a:t>
            </a:r>
            <a:r>
              <a:rPr lang="en-US" sz="2800" dirty="0">
                <a:solidFill>
                  <a:srgbClr val="843C0C"/>
                </a:solidFill>
                <a:latin typeface="Arial" pitchFamily="34" charset="0"/>
                <a:cs typeface="Arial" pitchFamily="34" charset="0"/>
              </a:rPr>
              <a:t>R</a:t>
            </a:r>
            <a:r>
              <a:rPr lang="en-US" sz="2800" dirty="0" smtClean="0">
                <a:solidFill>
                  <a:srgbClr val="843C0C"/>
                </a:solidFill>
                <a:latin typeface="Arial" pitchFamily="34" charset="0"/>
                <a:cs typeface="Arial" pitchFamily="34" charset="0"/>
              </a:rPr>
              <a:t>esult </a:t>
            </a:r>
            <a:r>
              <a:rPr lang="en-US" sz="2800" dirty="0">
                <a:solidFill>
                  <a:srgbClr val="843C0C"/>
                </a:solidFill>
                <a:latin typeface="Arial" pitchFamily="34" charset="0"/>
                <a:cs typeface="Arial" pitchFamily="34" charset="0"/>
              </a:rPr>
              <a:t>from the </a:t>
            </a:r>
            <a:r>
              <a:rPr lang="en-US" sz="2800" dirty="0" smtClean="0">
                <a:solidFill>
                  <a:srgbClr val="843C0C"/>
                </a:solidFill>
                <a:latin typeface="Arial" pitchFamily="34" charset="0"/>
                <a:cs typeface="Arial" pitchFamily="34" charset="0"/>
              </a:rPr>
              <a:t>Disruption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Lipid </a:t>
            </a:r>
            <a:r>
              <a:rPr lang="en-US" sz="2800" dirty="0">
                <a:solidFill>
                  <a:srgbClr val="843C0C"/>
                </a:solidFill>
                <a:latin typeface="Arial" pitchFamily="34" charset="0"/>
                <a:cs typeface="Arial" pitchFamily="34" charset="0"/>
              </a:rPr>
              <a:t>M</a:t>
            </a:r>
            <a:r>
              <a:rPr lang="en-US" sz="2800" dirty="0" smtClean="0">
                <a:solidFill>
                  <a:srgbClr val="843C0C"/>
                </a:solidFill>
                <a:latin typeface="Arial" pitchFamily="34" charset="0"/>
                <a:cs typeface="Arial" pitchFamily="34" charset="0"/>
              </a:rPr>
              <a:t>etabolism </a:t>
            </a:r>
            <a:r>
              <a:rPr lang="en-US" sz="2800" dirty="0" smtClean="0">
                <a:solidFill>
                  <a:srgbClr val="843C0C"/>
                </a:solidFill>
                <a:latin typeface="Arial" pitchFamily="34" charset="0"/>
                <a:cs typeface="Arial" pitchFamily="34" charset="0"/>
              </a:rPr>
              <a:t>(</a:t>
            </a:r>
            <a:r>
              <a:rPr lang="en-US" sz="2800" dirty="0" smtClean="0">
                <a:solidFill>
                  <a:srgbClr val="843C0C"/>
                </a:solidFill>
                <a:latin typeface="Arial" pitchFamily="34" charset="0"/>
                <a:cs typeface="Arial" pitchFamily="34" charset="0"/>
              </a:rPr>
              <a:t>1/2</a:t>
            </a:r>
            <a:r>
              <a:rPr lang="en-US" sz="2800" dirty="0" smtClean="0">
                <a:solidFill>
                  <a:srgbClr val="843C0C"/>
                </a:solidFill>
                <a:latin typeface="Arial" pitchFamily="34" charset="0"/>
                <a:cs typeface="Arial" pitchFamily="34" charset="0"/>
              </a:rPr>
              <a:t>)</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Dipalmitoylphosphatidylcholine is found in the extracellular fluid in </a:t>
            </a:r>
            <a:r>
              <a:rPr lang="en-US" dirty="0" smtClean="0">
                <a:latin typeface="Arial" pitchFamily="34" charset="0"/>
                <a:cs typeface="Arial" pitchFamily="34" charset="0"/>
              </a:rPr>
              <a:t>lungs.</a:t>
            </a:r>
            <a:endParaRPr lang="en-US" dirty="0">
              <a:latin typeface="Arial" pitchFamily="34" charset="0"/>
              <a:cs typeface="Arial" pitchFamily="34" charset="0"/>
            </a:endParaRPr>
          </a:p>
          <a:p>
            <a:pPr>
              <a:spcAft>
                <a:spcPts val="1200"/>
              </a:spcAft>
            </a:pPr>
            <a:r>
              <a:rPr lang="en-US" dirty="0" smtClean="0">
                <a:latin typeface="Arial" pitchFamily="34" charset="0"/>
                <a:cs typeface="Arial" pitchFamily="34" charset="0"/>
              </a:rPr>
              <a:t>This </a:t>
            </a:r>
            <a:r>
              <a:rPr lang="en-US" dirty="0">
                <a:latin typeface="Arial" pitchFamily="34" charset="0"/>
                <a:cs typeface="Arial" pitchFamily="34" charset="0"/>
              </a:rPr>
              <a:t>phospholipid, in conjunction with other biomolecules, prevents lung collapse after </a:t>
            </a:r>
            <a:r>
              <a:rPr lang="en-US" dirty="0" smtClean="0">
                <a:latin typeface="Arial" pitchFamily="34" charset="0"/>
                <a:cs typeface="Arial" pitchFamily="34" charset="0"/>
              </a:rPr>
              <a:t>exhaling.</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Failure to synthesize sufficient </a:t>
            </a:r>
            <a:r>
              <a:rPr lang="en-US" dirty="0" err="1">
                <a:latin typeface="Arial" pitchFamily="34" charset="0"/>
                <a:cs typeface="Arial" pitchFamily="34" charset="0"/>
              </a:rPr>
              <a:t>dipalmitoylphosphatidylcholine</a:t>
            </a:r>
            <a:r>
              <a:rPr lang="en-US" dirty="0">
                <a:latin typeface="Arial" pitchFamily="34" charset="0"/>
                <a:cs typeface="Arial" pitchFamily="34" charset="0"/>
              </a:rPr>
              <a:t> results in collapse of the lung upon exhalation, a pathology called respiratory distress </a:t>
            </a:r>
            <a:r>
              <a:rPr lang="en-US" dirty="0" smtClean="0">
                <a:latin typeface="Arial" pitchFamily="34" charset="0"/>
                <a:cs typeface="Arial" pitchFamily="34" charset="0"/>
              </a:rPr>
              <a:t>syndrome.</a:t>
            </a:r>
            <a:endParaRPr lang="en-US" dirty="0">
              <a:latin typeface="Arial" pitchFamily="34" charset="0"/>
              <a:cs typeface="Arial" pitchFamily="34" charset="0"/>
            </a:endParaRPr>
          </a:p>
        </p:txBody>
      </p:sp>
    </p:spTree>
    <p:extLst>
      <p:ext uri="{BB962C8B-B14F-4D97-AF65-F5344CB8AC3E}">
        <p14:creationId xmlns:p14="http://schemas.microsoft.com/office/powerpoint/2010/main" val="883205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2800" dirty="0">
                <a:solidFill>
                  <a:srgbClr val="843C0C"/>
                </a:solidFill>
                <a:latin typeface="Arial" pitchFamily="34" charset="0"/>
                <a:cs typeface="Arial" pitchFamily="34" charset="0"/>
              </a:rPr>
              <a:t>Respiratory Distress Syndrome and </a:t>
            </a:r>
            <a:r>
              <a:rPr lang="en-US" sz="2800" dirty="0" err="1">
                <a:solidFill>
                  <a:srgbClr val="843C0C"/>
                </a:solidFill>
                <a:latin typeface="Arial" pitchFamily="34" charset="0"/>
                <a:cs typeface="Arial" pitchFamily="34" charset="0"/>
              </a:rPr>
              <a:t>Tay</a:t>
            </a:r>
            <a:r>
              <a:rPr lang="en-US" sz="2800" dirty="0">
                <a:solidFill>
                  <a:srgbClr val="843C0C"/>
                </a:solidFill>
                <a:latin typeface="Arial" pitchFamily="34" charset="0"/>
                <a:cs typeface="Arial" pitchFamily="34" charset="0"/>
              </a:rPr>
              <a:t>–Sachs Disease Result from the Disruption of Lipid Metabolism </a:t>
            </a:r>
            <a:r>
              <a:rPr lang="en-US" sz="2800" dirty="0" smtClean="0">
                <a:solidFill>
                  <a:srgbClr val="843C0C"/>
                </a:solidFill>
                <a:latin typeface="Arial" pitchFamily="34" charset="0"/>
                <a:cs typeface="Arial" pitchFamily="34" charset="0"/>
              </a:rPr>
              <a:t>(2/2</a:t>
            </a:r>
            <a:r>
              <a:rPr lang="en-US" sz="2800" dirty="0">
                <a:solidFill>
                  <a:srgbClr val="843C0C"/>
                </a:solidFill>
                <a:latin typeface="Arial" pitchFamily="34" charset="0"/>
                <a:cs typeface="Arial" pitchFamily="34" charset="0"/>
              </a:rPr>
              <a:t>)</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2558309"/>
          </a:xfrm>
        </p:spPr>
        <p:txBody>
          <a:bodyPr>
            <a:noAutofit/>
          </a:bodyPr>
          <a:lstStyle/>
          <a:p>
            <a:pPr>
              <a:spcBef>
                <a:spcPts val="600"/>
              </a:spcBef>
              <a:spcAft>
                <a:spcPts val="600"/>
              </a:spcAft>
            </a:pPr>
            <a:r>
              <a:rPr lang="en-US" sz="2200" dirty="0">
                <a:latin typeface="Arial" pitchFamily="34" charset="0"/>
                <a:cs typeface="Arial" pitchFamily="34" charset="0"/>
              </a:rPr>
              <a:t>A particular </a:t>
            </a:r>
            <a:r>
              <a:rPr lang="en-US" sz="2200" dirty="0" err="1">
                <a:latin typeface="Arial" pitchFamily="34" charset="0"/>
                <a:cs typeface="Arial" pitchFamily="34" charset="0"/>
              </a:rPr>
              <a:t>ganglioside</a:t>
            </a:r>
            <a:r>
              <a:rPr lang="en-US" sz="2200" dirty="0">
                <a:latin typeface="Arial" pitchFamily="34" charset="0"/>
                <a:cs typeface="Arial" pitchFamily="34" charset="0"/>
              </a:rPr>
              <a:t>, G</a:t>
            </a:r>
            <a:r>
              <a:rPr lang="en-US" sz="2200" baseline="-25000" dirty="0">
                <a:latin typeface="Arial" pitchFamily="34" charset="0"/>
                <a:cs typeface="Arial" pitchFamily="34" charset="0"/>
              </a:rPr>
              <a:t>M2</a:t>
            </a:r>
            <a:r>
              <a:rPr lang="en-US" sz="2200" dirty="0">
                <a:latin typeface="Arial" pitchFamily="34" charset="0"/>
                <a:cs typeface="Arial" pitchFamily="34" charset="0"/>
              </a:rPr>
              <a:t>, accumulates in </a:t>
            </a:r>
            <a:r>
              <a:rPr lang="en-US" sz="2200" dirty="0" err="1">
                <a:latin typeface="Arial" pitchFamily="34" charset="0"/>
                <a:cs typeface="Arial" pitchFamily="34" charset="0"/>
              </a:rPr>
              <a:t>Tay</a:t>
            </a:r>
            <a:r>
              <a:rPr lang="en-US" sz="2200" dirty="0">
                <a:latin typeface="Arial" pitchFamily="34" charset="0"/>
                <a:cs typeface="Arial" pitchFamily="34" charset="0"/>
              </a:rPr>
              <a:t>–Sachs patients because a key step in its degradation, conversion into </a:t>
            </a:r>
            <a:r>
              <a:rPr lang="en-US" sz="2200" dirty="0" err="1">
                <a:latin typeface="Arial" pitchFamily="34" charset="0"/>
                <a:cs typeface="Arial" pitchFamily="34" charset="0"/>
              </a:rPr>
              <a:t>ganglioside</a:t>
            </a:r>
            <a:r>
              <a:rPr lang="en-US" sz="2200" dirty="0">
                <a:latin typeface="Arial" pitchFamily="34" charset="0"/>
                <a:cs typeface="Arial" pitchFamily="34" charset="0"/>
              </a:rPr>
              <a:t> G</a:t>
            </a:r>
            <a:r>
              <a:rPr lang="en-US" sz="2200" baseline="-25000" dirty="0">
                <a:latin typeface="Arial" pitchFamily="34" charset="0"/>
                <a:cs typeface="Arial" pitchFamily="34" charset="0"/>
              </a:rPr>
              <a:t>M3</a:t>
            </a:r>
            <a:r>
              <a:rPr lang="en-US" sz="2200" dirty="0">
                <a:latin typeface="Arial" pitchFamily="34" charset="0"/>
                <a:cs typeface="Arial" pitchFamily="34" charset="0"/>
              </a:rPr>
              <a:t>, cannot take place due to insufficient </a:t>
            </a:r>
            <a:r>
              <a:rPr lang="en-US" sz="2200" dirty="0">
                <a:latin typeface="Arial" pitchFamily="34" charset="0"/>
                <a:cs typeface="Arial" pitchFamily="34" charset="0"/>
                <a:sym typeface="Symbol" charset="0"/>
              </a:rPr>
              <a:t></a:t>
            </a:r>
            <a:r>
              <a:rPr lang="en-US" sz="2200" dirty="0">
                <a:latin typeface="Arial" pitchFamily="34" charset="0"/>
                <a:cs typeface="Arial" pitchFamily="34" charset="0"/>
              </a:rPr>
              <a:t>-</a:t>
            </a:r>
            <a:r>
              <a:rPr lang="en-US" sz="2200" i="1" dirty="0">
                <a:latin typeface="Arial" pitchFamily="34" charset="0"/>
                <a:cs typeface="Arial" pitchFamily="34" charset="0"/>
              </a:rPr>
              <a:t>N</a:t>
            </a:r>
            <a:r>
              <a:rPr lang="en-US" sz="2200" dirty="0">
                <a:latin typeface="Arial" pitchFamily="34" charset="0"/>
                <a:cs typeface="Arial" pitchFamily="34" charset="0"/>
              </a:rPr>
              <a:t>-</a:t>
            </a:r>
            <a:r>
              <a:rPr lang="en-US" sz="2200" dirty="0" err="1">
                <a:latin typeface="Arial" pitchFamily="34" charset="0"/>
                <a:cs typeface="Arial" pitchFamily="34" charset="0"/>
              </a:rPr>
              <a:t>acetylhexosaminidase</a:t>
            </a:r>
            <a:r>
              <a:rPr lang="en-US" sz="2200" dirty="0">
                <a:latin typeface="Arial" pitchFamily="34" charset="0"/>
                <a:cs typeface="Arial" pitchFamily="34" charset="0"/>
              </a:rPr>
              <a:t>. </a:t>
            </a:r>
            <a:r>
              <a:rPr lang="en-US" sz="2200" dirty="0" err="1">
                <a:latin typeface="Arial" pitchFamily="34" charset="0"/>
                <a:cs typeface="Arial" pitchFamily="34" charset="0"/>
              </a:rPr>
              <a:t>Tay</a:t>
            </a:r>
            <a:r>
              <a:rPr lang="en-US" sz="2200" dirty="0">
                <a:latin typeface="Arial" pitchFamily="34" charset="0"/>
                <a:cs typeface="Arial" pitchFamily="34" charset="0"/>
              </a:rPr>
              <a:t>–Sachs disease results in death by age </a:t>
            </a:r>
            <a:r>
              <a:rPr lang="en-US" sz="2200" dirty="0" smtClean="0">
                <a:latin typeface="Arial" pitchFamily="34" charset="0"/>
                <a:cs typeface="Arial" pitchFamily="34" charset="0"/>
              </a:rPr>
              <a:t>3.</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Abbreviations: </a:t>
            </a:r>
            <a:r>
              <a:rPr lang="en-US" sz="2200" dirty="0" err="1">
                <a:latin typeface="Arial" pitchFamily="34" charset="0"/>
                <a:cs typeface="Arial" pitchFamily="34" charset="0"/>
              </a:rPr>
              <a:t>GalNAc</a:t>
            </a:r>
            <a:r>
              <a:rPr lang="en-US" sz="2200" dirty="0">
                <a:latin typeface="Arial" pitchFamily="34" charset="0"/>
                <a:cs typeface="Arial" pitchFamily="34" charset="0"/>
              </a:rPr>
              <a:t>,</a:t>
            </a:r>
            <a:r>
              <a:rPr lang="en-US" sz="2200" i="1" dirty="0">
                <a:latin typeface="Arial" pitchFamily="34" charset="0"/>
                <a:cs typeface="Arial" pitchFamily="34" charset="0"/>
              </a:rPr>
              <a:t> N</a:t>
            </a:r>
            <a:r>
              <a:rPr lang="en-US" sz="2200" dirty="0">
                <a:latin typeface="Arial" pitchFamily="34" charset="0"/>
                <a:cs typeface="Arial" pitchFamily="34" charset="0"/>
              </a:rPr>
              <a:t>-</a:t>
            </a:r>
            <a:r>
              <a:rPr lang="en-US" sz="2200" dirty="0" err="1">
                <a:latin typeface="Arial" pitchFamily="34" charset="0"/>
                <a:cs typeface="Arial" pitchFamily="34" charset="0"/>
              </a:rPr>
              <a:t>acetylgalactosamine</a:t>
            </a:r>
            <a:r>
              <a:rPr lang="en-US" sz="2200" dirty="0">
                <a:latin typeface="Arial" pitchFamily="34" charset="0"/>
                <a:cs typeface="Arial" pitchFamily="34" charset="0"/>
              </a:rPr>
              <a:t>; NAN, </a:t>
            </a:r>
            <a:r>
              <a:rPr lang="en-US" sz="2200" i="1" dirty="0">
                <a:latin typeface="Arial" pitchFamily="34" charset="0"/>
                <a:cs typeface="Arial" pitchFamily="34" charset="0"/>
              </a:rPr>
              <a:t>N</a:t>
            </a:r>
            <a:r>
              <a:rPr lang="en-US" sz="2200" dirty="0">
                <a:latin typeface="Arial" pitchFamily="34" charset="0"/>
                <a:cs typeface="Arial" pitchFamily="34" charset="0"/>
              </a:rPr>
              <a:t>-</a:t>
            </a:r>
            <a:r>
              <a:rPr lang="en-US" sz="2200" dirty="0" err="1">
                <a:latin typeface="Arial" pitchFamily="34" charset="0"/>
                <a:cs typeface="Arial" pitchFamily="34" charset="0"/>
              </a:rPr>
              <a:t>acetylneuraminate</a:t>
            </a:r>
            <a:r>
              <a:rPr lang="en-US" sz="2200" dirty="0">
                <a:latin typeface="Arial" pitchFamily="34" charset="0"/>
                <a:cs typeface="Arial" pitchFamily="34" charset="0"/>
              </a:rPr>
              <a:t>; Gal, </a:t>
            </a:r>
            <a:r>
              <a:rPr lang="en-US" sz="2200" dirty="0" err="1">
                <a:latin typeface="Arial" pitchFamily="34" charset="0"/>
                <a:cs typeface="Arial" pitchFamily="34" charset="0"/>
              </a:rPr>
              <a:t>galactose</a:t>
            </a:r>
            <a:r>
              <a:rPr lang="en-US" sz="2200" dirty="0">
                <a:latin typeface="Arial" pitchFamily="34" charset="0"/>
                <a:cs typeface="Arial" pitchFamily="34" charset="0"/>
              </a:rPr>
              <a:t>; </a:t>
            </a:r>
            <a:r>
              <a:rPr lang="en-US" sz="2200" dirty="0" err="1">
                <a:latin typeface="Arial" pitchFamily="34" charset="0"/>
                <a:cs typeface="Arial" pitchFamily="34" charset="0"/>
              </a:rPr>
              <a:t>Glc</a:t>
            </a:r>
            <a:r>
              <a:rPr lang="en-US" sz="2200" dirty="0">
                <a:latin typeface="Arial" pitchFamily="34" charset="0"/>
                <a:cs typeface="Arial" pitchFamily="34" charset="0"/>
              </a:rPr>
              <a:t>, </a:t>
            </a:r>
            <a:r>
              <a:rPr lang="en-US" sz="2200" dirty="0" smtClean="0">
                <a:latin typeface="Arial" pitchFamily="34" charset="0"/>
                <a:cs typeface="Arial" pitchFamily="34" charset="0"/>
              </a:rPr>
              <a:t>glucose</a:t>
            </a:r>
            <a:endParaRPr lang="en-US" sz="2200" dirty="0">
              <a:latin typeface="Arial" pitchFamily="34" charset="0"/>
              <a:cs typeface="Arial" pitchFamily="34" charset="0"/>
            </a:endParaRPr>
          </a:p>
        </p:txBody>
      </p:sp>
      <p:pic>
        <p:nvPicPr>
          <p:cNvPr id="9" name="Picture 2" descr="The conversion of Ganglioside G subscript M2 to Ganglioside G subscript M3 is shown.&#10;Ganglioside G subscript M2 has ceramide is linked to G l c, which is further linked by a beta 4 linkage to Gal.&#10;The G a l is further linked to N A N by an alpha 2, 3 linkage and to Gal N A c by a beta 4 linkage. Ganglioside G subscript M 2 reacts with water, then steps occur that are not shown, and then produces G a l N a c and Ganglioside G subscript M3. Ganglioside G subscript M3 has a similar structure to Ganglioside G subscript M2 exept that the G a l N a c has been remov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776123" y="4476266"/>
            <a:ext cx="5430982" cy="21348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34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In </a:t>
            </a:r>
            <a:r>
              <a:rPr lang="en-US" dirty="0" err="1">
                <a:solidFill>
                  <a:srgbClr val="843C0C"/>
                </a:solidFill>
                <a:latin typeface="Arial" pitchFamily="34" charset="0"/>
                <a:cs typeface="Arial" pitchFamily="34" charset="0"/>
              </a:rPr>
              <a:t>Tay</a:t>
            </a:r>
            <a:r>
              <a:rPr lang="en-US" dirty="0">
                <a:solidFill>
                  <a:srgbClr val="843C0C"/>
                </a:solidFill>
                <a:latin typeface="Arial" pitchFamily="34" charset="0"/>
                <a:cs typeface="Arial" pitchFamily="34" charset="0"/>
              </a:rPr>
              <a:t>–Sachs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isease</a:t>
            </a:r>
            <a:r>
              <a:rPr lang="en-US" dirty="0" smtClean="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Ne</a:t>
            </a:r>
            <a:r>
              <a:rPr lang="en-US" dirty="0" smtClean="0">
                <a:solidFill>
                  <a:srgbClr val="843C0C"/>
                </a:solidFill>
                <a:latin typeface="Arial" pitchFamily="34" charset="0"/>
                <a:cs typeface="Arial" pitchFamily="34" charset="0"/>
              </a:rPr>
              <a:t>urons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ecome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wollen </a:t>
            </a:r>
            <a:r>
              <a:rPr lang="en-US" dirty="0" smtClean="0">
                <a:solidFill>
                  <a:srgbClr val="843C0C"/>
                </a:solidFill>
                <a:latin typeface="Arial" pitchFamily="34" charset="0"/>
                <a:cs typeface="Arial" pitchFamily="34" charset="0"/>
              </a:rPr>
              <a:t>with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ipid-filled Lysosomes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r>
              <a:rPr lang="en-US" dirty="0">
                <a:latin typeface="Arial" pitchFamily="34" charset="0"/>
                <a:cs typeface="Arial" pitchFamily="34" charset="0"/>
              </a:rPr>
              <a:t>Gangliosides are normally degraded inside lysosomes by the sequential removal of their terminal sugars, but in </a:t>
            </a:r>
            <a:r>
              <a:rPr lang="en-US" dirty="0" err="1">
                <a:latin typeface="Arial" pitchFamily="34" charset="0"/>
                <a:cs typeface="Arial" pitchFamily="34" charset="0"/>
              </a:rPr>
              <a:t>Tay</a:t>
            </a:r>
            <a:r>
              <a:rPr lang="en-US" dirty="0">
                <a:latin typeface="Arial" pitchFamily="34" charset="0"/>
                <a:cs typeface="Arial" pitchFamily="34" charset="0"/>
              </a:rPr>
              <a:t>–Sachs </a:t>
            </a:r>
            <a:r>
              <a:rPr lang="en-US" dirty="0" smtClean="0">
                <a:latin typeface="Arial" pitchFamily="34" charset="0"/>
                <a:cs typeface="Arial" pitchFamily="34" charset="0"/>
              </a:rPr>
              <a:t>disease, </a:t>
            </a:r>
            <a:r>
              <a:rPr lang="en-US" dirty="0">
                <a:latin typeface="Arial" pitchFamily="34" charset="0"/>
                <a:cs typeface="Arial" pitchFamily="34" charset="0"/>
              </a:rPr>
              <a:t>this degradation does not take </a:t>
            </a:r>
            <a:r>
              <a:rPr lang="en-US" dirty="0" smtClean="0">
                <a:latin typeface="Arial" pitchFamily="34" charset="0"/>
                <a:cs typeface="Arial" pitchFamily="34" charset="0"/>
              </a:rPr>
              <a:t>place.</a:t>
            </a:r>
          </a:p>
        </p:txBody>
      </p:sp>
      <p:pic>
        <p:nvPicPr>
          <p:cNvPr id="9" name="Picture 2" descr="An electron micrograph shows a lysosome engorged with lipids.&#10;There is a white circle near the center with concentric circles expanding outwards from it to fill most of the image. Above, there is mostly a granular background with some features. There is a dark area on the left, a light sphere in the center left, a light sphere on the right, and an irregular sphere on the right with a white border outside of a black border and a dark sphere and other structures inside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24412" y="3532094"/>
            <a:ext cx="5295177" cy="29753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802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Ceramide </a:t>
            </a:r>
            <a:r>
              <a:rPr lang="en-US" dirty="0" smtClean="0">
                <a:solidFill>
                  <a:srgbClr val="843C0C"/>
                </a:solidFill>
                <a:latin typeface="Arial" pitchFamily="34" charset="0"/>
                <a:cs typeface="Arial" pitchFamily="34" charset="0"/>
              </a:rPr>
              <a:t>Metabolism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timulates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umor </a:t>
            </a:r>
            <a:r>
              <a:rPr lang="en-US" dirty="0">
                <a:solidFill>
                  <a:srgbClr val="843C0C"/>
                </a:solidFill>
                <a:latin typeface="Arial" pitchFamily="34" charset="0"/>
                <a:cs typeface="Arial" pitchFamily="34" charset="0"/>
              </a:rPr>
              <a:t>G</a:t>
            </a:r>
            <a:r>
              <a:rPr lang="en-US" dirty="0" smtClean="0">
                <a:solidFill>
                  <a:srgbClr val="843C0C"/>
                </a:solidFill>
                <a:latin typeface="Arial" pitchFamily="34" charset="0"/>
                <a:cs typeface="Arial" pitchFamily="34" charset="0"/>
              </a:rPr>
              <a:t>rowth</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2245943"/>
          </a:xfrm>
        </p:spPr>
        <p:txBody>
          <a:bodyPr>
            <a:normAutofit/>
          </a:bodyPr>
          <a:lstStyle/>
          <a:p>
            <a:pPr>
              <a:spcAft>
                <a:spcPts val="1200"/>
              </a:spcAft>
            </a:pPr>
            <a:r>
              <a:rPr lang="en-US" sz="2600" dirty="0">
                <a:latin typeface="Arial" pitchFamily="34" charset="0"/>
                <a:cs typeface="Arial" pitchFamily="34" charset="0"/>
              </a:rPr>
              <a:t>Ceramide stimulates programmed cell </a:t>
            </a:r>
            <a:r>
              <a:rPr lang="en-US" sz="2600" dirty="0" smtClean="0">
                <a:latin typeface="Arial" pitchFamily="34" charset="0"/>
                <a:cs typeface="Arial" pitchFamily="34" charset="0"/>
              </a:rPr>
              <a:t>death.</a:t>
            </a:r>
            <a:endParaRPr lang="en-US" sz="2600" dirty="0">
              <a:latin typeface="Arial" pitchFamily="34" charset="0"/>
              <a:cs typeface="Arial" pitchFamily="34" charset="0"/>
            </a:endParaRPr>
          </a:p>
          <a:p>
            <a:pPr>
              <a:spcAft>
                <a:spcPts val="1200"/>
              </a:spcAft>
            </a:pPr>
            <a:r>
              <a:rPr lang="en-US" sz="2600" dirty="0" smtClean="0">
                <a:latin typeface="Arial" pitchFamily="34" charset="0"/>
                <a:cs typeface="Arial" pitchFamily="34" charset="0"/>
              </a:rPr>
              <a:t>To </a:t>
            </a:r>
            <a:r>
              <a:rPr lang="en-US" sz="2600" dirty="0">
                <a:latin typeface="Arial" pitchFamily="34" charset="0"/>
                <a:cs typeface="Arial" pitchFamily="34" charset="0"/>
              </a:rPr>
              <a:t>prevent cell death, tumor cells metabolize ceramide to sphingosine 1-phosphate, a signal molecule that stimulates cell </a:t>
            </a:r>
            <a:r>
              <a:rPr lang="en-US" sz="2600" dirty="0" smtClean="0">
                <a:latin typeface="Arial" pitchFamily="34" charset="0"/>
                <a:cs typeface="Arial" pitchFamily="34" charset="0"/>
              </a:rPr>
              <a:t>division.</a:t>
            </a:r>
            <a:endParaRPr lang="en-US" sz="2600" dirty="0">
              <a:latin typeface="Arial" pitchFamily="34" charset="0"/>
              <a:cs typeface="Arial" pitchFamily="34" charset="0"/>
            </a:endParaRPr>
          </a:p>
        </p:txBody>
      </p:sp>
      <p:pic>
        <p:nvPicPr>
          <p:cNvPr id="9" name="Picture 2" descr="The conversion of Ceramide to Sphingosine 1-phosphate is shown.&#10;Ceramide is C H 3 left parenthesis C H 2 right parenthesis sub 12 C H double bond C H C H O H C H N H C H 2 O H, where the N of N H is further bonded to C double bond O R. Ceramide in the presence of Ceramidase and H 2 O loses a fatty acid and produces Sphingosine, C H 3 left parenthesis C H 2 right parenthesis sub 12 C H double bond C H C H O H C H N H 3 1 positive charge C H 2 O H. Sphingosine in the presence of Sphingosine kinase and A T P releases A D P and gives Sphingosine 1-phosphate, C H 3 left parenthesis C H 2 right parenthesis sub 12 C H double bond C H C H O H C H N H 3 1 positive charge C H 2 O P O O O 2 negative charg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22525" y="3846144"/>
            <a:ext cx="6698951" cy="27185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408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843C0C"/>
                </a:solidFill>
                <a:latin typeface="Arial" pitchFamily="34" charset="0"/>
                <a:cs typeface="Arial" pitchFamily="34" charset="0"/>
              </a:rPr>
              <a:t>Phosphatidic </a:t>
            </a:r>
            <a:r>
              <a:rPr lang="en-US" sz="3000" dirty="0" smtClean="0">
                <a:solidFill>
                  <a:srgbClr val="843C0C"/>
                </a:solidFill>
                <a:latin typeface="Arial" pitchFamily="34" charset="0"/>
                <a:cs typeface="Arial" pitchFamily="34" charset="0"/>
              </a:rPr>
              <a:t>Acid </a:t>
            </a:r>
            <a:r>
              <a:rPr lang="en-US" sz="3000" dirty="0">
                <a:solidFill>
                  <a:srgbClr val="843C0C"/>
                </a:solidFill>
                <a:latin typeface="Arial" pitchFamily="34" charset="0"/>
                <a:cs typeface="Arial" pitchFamily="34" charset="0"/>
              </a:rPr>
              <a:t>P</a:t>
            </a:r>
            <a:r>
              <a:rPr lang="en-US" sz="3000" dirty="0" smtClean="0">
                <a:solidFill>
                  <a:srgbClr val="843C0C"/>
                </a:solidFill>
                <a:latin typeface="Arial" pitchFamily="34" charset="0"/>
                <a:cs typeface="Arial" pitchFamily="34" charset="0"/>
              </a:rPr>
              <a:t>hosphatase </a:t>
            </a:r>
            <a:r>
              <a:rPr lang="en-US" sz="3000" dirty="0">
                <a:solidFill>
                  <a:srgbClr val="843C0C"/>
                </a:solidFill>
                <a:latin typeface="Arial" pitchFamily="34" charset="0"/>
                <a:cs typeface="Arial" pitchFamily="34" charset="0"/>
              </a:rPr>
              <a:t>is a </a:t>
            </a:r>
            <a:r>
              <a:rPr lang="en-US" sz="3000" dirty="0" smtClean="0">
                <a:solidFill>
                  <a:srgbClr val="843C0C"/>
                </a:solidFill>
                <a:latin typeface="Arial" pitchFamily="34" charset="0"/>
                <a:cs typeface="Arial" pitchFamily="34" charset="0"/>
              </a:rPr>
              <a:t>Key </a:t>
            </a:r>
            <a:r>
              <a:rPr lang="en-US" sz="3000" dirty="0">
                <a:solidFill>
                  <a:srgbClr val="843C0C"/>
                </a:solidFill>
                <a:latin typeface="Arial" pitchFamily="34" charset="0"/>
                <a:cs typeface="Arial" pitchFamily="34" charset="0"/>
              </a:rPr>
              <a:t>R</a:t>
            </a:r>
            <a:r>
              <a:rPr lang="en-US" sz="3000" dirty="0" smtClean="0">
                <a:solidFill>
                  <a:srgbClr val="843C0C"/>
                </a:solidFill>
                <a:latin typeface="Arial" pitchFamily="34" charset="0"/>
                <a:cs typeface="Arial" pitchFamily="34" charset="0"/>
              </a:rPr>
              <a:t>egulatory Enzyme </a:t>
            </a:r>
            <a:r>
              <a:rPr lang="en-US" sz="3000" dirty="0">
                <a:solidFill>
                  <a:srgbClr val="843C0C"/>
                </a:solidFill>
                <a:latin typeface="Arial" pitchFamily="34" charset="0"/>
                <a:cs typeface="Arial" pitchFamily="34" charset="0"/>
              </a:rPr>
              <a:t>in </a:t>
            </a:r>
            <a:r>
              <a:rPr lang="en-US" sz="3000" dirty="0">
                <a:solidFill>
                  <a:srgbClr val="843C0C"/>
                </a:solidFill>
                <a:latin typeface="Arial" pitchFamily="34" charset="0"/>
                <a:cs typeface="Arial" pitchFamily="34" charset="0"/>
              </a:rPr>
              <a:t>L</a:t>
            </a:r>
            <a:r>
              <a:rPr lang="en-US" sz="3000" dirty="0" smtClean="0">
                <a:solidFill>
                  <a:srgbClr val="843C0C"/>
                </a:solidFill>
                <a:latin typeface="Arial" pitchFamily="34" charset="0"/>
                <a:cs typeface="Arial" pitchFamily="34" charset="0"/>
              </a:rPr>
              <a:t>ipid </a:t>
            </a:r>
            <a:r>
              <a:rPr lang="en-US" sz="3000" dirty="0">
                <a:solidFill>
                  <a:srgbClr val="843C0C"/>
                </a:solidFill>
                <a:latin typeface="Arial" pitchFamily="34" charset="0"/>
                <a:cs typeface="Arial" pitchFamily="34" charset="0"/>
              </a:rPr>
              <a:t>M</a:t>
            </a:r>
            <a:r>
              <a:rPr lang="en-US" sz="3000" dirty="0" smtClean="0">
                <a:solidFill>
                  <a:srgbClr val="843C0C"/>
                </a:solidFill>
                <a:latin typeface="Arial" pitchFamily="34" charset="0"/>
                <a:cs typeface="Arial" pitchFamily="34" charset="0"/>
              </a:rPr>
              <a:t>etabolism</a:t>
            </a:r>
            <a:endParaRPr lang="en-US" sz="30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Phosphatidic acid phosphatase, which catalyzes the conversion of phosphatidate to diacylglycerol, regulates lipid </a:t>
            </a:r>
            <a:r>
              <a:rPr lang="en-US" sz="2600" dirty="0" smtClean="0">
                <a:latin typeface="Arial" pitchFamily="34" charset="0"/>
                <a:cs typeface="Arial" pitchFamily="34" charset="0"/>
              </a:rPr>
              <a:t>metabolism.</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Different lipids are synthesized depending on whether the phosphatase is active or </a:t>
            </a:r>
            <a:r>
              <a:rPr lang="en-US" sz="2600" dirty="0" smtClean="0">
                <a:latin typeface="Arial" pitchFamily="34" charset="0"/>
                <a:cs typeface="Arial" pitchFamily="34" charset="0"/>
              </a:rPr>
              <a:t>inactive.</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Loss of phosphatase activity in mice results in loss of body fat and the development of insulin </a:t>
            </a:r>
            <a:r>
              <a:rPr lang="en-US" sz="2600" dirty="0" smtClean="0">
                <a:latin typeface="Arial" pitchFamily="34" charset="0"/>
                <a:cs typeface="Arial" pitchFamily="34" charset="0"/>
              </a:rPr>
              <a:t>resistance.</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607493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Regulation of </a:t>
            </a:r>
            <a:r>
              <a:rPr lang="en-US" dirty="0" smtClean="0">
                <a:solidFill>
                  <a:srgbClr val="843C0C"/>
                </a:solidFill>
                <a:latin typeface="Arial" pitchFamily="34" charset="0"/>
                <a:cs typeface="Arial" pitchFamily="34" charset="0"/>
              </a:rPr>
              <a:t>Lipid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ynthesis</a:t>
            </a:r>
            <a:endParaRPr lang="en-US" dirty="0">
              <a:solidFill>
                <a:srgbClr val="843C0C"/>
              </a:solidFill>
              <a:latin typeface="Arial" pitchFamily="34" charset="0"/>
              <a:cs typeface="Arial" pitchFamily="34" charset="0"/>
            </a:endParaRPr>
          </a:p>
        </p:txBody>
      </p:sp>
      <p:pic>
        <p:nvPicPr>
          <p:cNvPr id="9" name="Picture 2" descr="An illustration shows the regulation of lipid synthesis.&#10;A reversible reaction is displayed between phosphatidate and diacylglcyerol. Phosphatidate in the presence of Phosphatidic acid phosphatase and water H 2 O loses inorganic phosphate to give Diacylglcyerol. Diacylglcyerol in the presence of Diacylglycerol kinase and A T P releases A D P to give Phosphatidate. Phosphatidate is used as a precursor for Phosphatidylinositol and Cardiolipin. Diacylglcyerol further yields Phosphatidylethanolamine, Phosphatidylserine, Phosphatidylcholine, and Triacylglycerols. Arrows point from Phosphatidate and Diacylglycerol to Second messenger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9184" y="2358403"/>
            <a:ext cx="8105731" cy="32968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055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itchFamily="34" charset="0"/>
                <a:cs typeface="Arial" pitchFamily="34" charset="0"/>
              </a:rPr>
              <a:t>Ch.26 </a:t>
            </a:r>
            <a:r>
              <a:rPr lang="en-US" dirty="0">
                <a:solidFill>
                  <a:srgbClr val="843C0C"/>
                </a:solidFill>
                <a:latin typeface="Arial" pitchFamily="34" charset="0"/>
                <a:cs typeface="Arial" pitchFamily="34" charset="0"/>
              </a:rPr>
              <a:t>Learning Objectives</a:t>
            </a:r>
          </a:p>
        </p:txBody>
      </p:sp>
      <p:sp>
        <p:nvSpPr>
          <p:cNvPr id="4" name="Content Placeholder 3"/>
          <p:cNvSpPr>
            <a:spLocks noGrp="1"/>
          </p:cNvSpPr>
          <p:nvPr>
            <p:ph idx="1"/>
          </p:nvPr>
        </p:nvSpPr>
        <p:spPr>
          <a:xfrm>
            <a:off x="457200" y="1600200"/>
            <a:ext cx="8229600" cy="5020056"/>
          </a:xfrm>
        </p:spPr>
        <p:txBody>
          <a:bodyPr>
            <a:noAutofit/>
          </a:bodyPr>
          <a:lstStyle/>
          <a:p>
            <a:pPr marL="0" indent="0">
              <a:lnSpc>
                <a:spcPct val="110000"/>
              </a:lnSpc>
              <a:spcBef>
                <a:spcPts val="624"/>
              </a:spcBef>
              <a:spcAft>
                <a:spcPts val="1200"/>
              </a:spcAft>
              <a:buNone/>
            </a:pPr>
            <a:r>
              <a:rPr lang="en-US" sz="2600" i="1" dirty="0">
                <a:latin typeface="Arial" pitchFamily="34" charset="0"/>
                <a:cs typeface="Arial" pitchFamily="34" charset="0"/>
              </a:rPr>
              <a:t>By the end of this chapter, you should be able to</a:t>
            </a:r>
            <a:r>
              <a:rPr lang="en-US" sz="2600" i="1" dirty="0" smtClean="0">
                <a:latin typeface="Arial" pitchFamily="34" charset="0"/>
                <a:cs typeface="Arial" pitchFamily="34" charset="0"/>
              </a:rPr>
              <a:t>:</a:t>
            </a:r>
            <a:endParaRPr lang="en-US" sz="2600" dirty="0" smtClean="0">
              <a:latin typeface="Arial" pitchFamily="34" charset="0"/>
              <a:cs typeface="Arial" pitchFamily="34" charset="0"/>
            </a:endParaRPr>
          </a:p>
          <a:p>
            <a:pPr marL="457200" indent="-457200">
              <a:lnSpc>
                <a:spcPct val="110000"/>
              </a:lnSpc>
              <a:spcBef>
                <a:spcPts val="624"/>
              </a:spcBef>
              <a:buFont typeface="+mj-lt"/>
              <a:buAutoNum type="arabicPeriod"/>
            </a:pPr>
            <a:r>
              <a:rPr lang="en-US" sz="2600" b="1" dirty="0" smtClean="0">
                <a:latin typeface="Arial" pitchFamily="34" charset="0"/>
                <a:cs typeface="Arial" pitchFamily="34" charset="0"/>
              </a:rPr>
              <a:t>Describe the relation between </a:t>
            </a:r>
            <a:r>
              <a:rPr lang="en-US" sz="2600" b="1" dirty="0" err="1" smtClean="0">
                <a:latin typeface="Arial" pitchFamily="34" charset="0"/>
                <a:cs typeface="Arial" pitchFamily="34" charset="0"/>
              </a:rPr>
              <a:t>triacylglycerol</a:t>
            </a:r>
            <a:r>
              <a:rPr lang="en-US" sz="2600" b="1" dirty="0" smtClean="0">
                <a:latin typeface="Arial" pitchFamily="34" charset="0"/>
                <a:cs typeface="Arial" pitchFamily="34" charset="0"/>
              </a:rPr>
              <a:t> synthesis and </a:t>
            </a:r>
            <a:r>
              <a:rPr lang="en-US" sz="2600" b="1" dirty="0" err="1" smtClean="0">
                <a:latin typeface="Arial" pitchFamily="34" charset="0"/>
                <a:cs typeface="Arial" pitchFamily="34" charset="0"/>
              </a:rPr>
              <a:t>phospholipid</a:t>
            </a:r>
            <a:r>
              <a:rPr lang="en-US" sz="2600" b="1" dirty="0" smtClean="0">
                <a:latin typeface="Arial" pitchFamily="34" charset="0"/>
                <a:cs typeface="Arial" pitchFamily="34" charset="0"/>
              </a:rPr>
              <a:t> synthesis.</a:t>
            </a:r>
          </a:p>
          <a:p>
            <a:pPr marL="457200" indent="-457200">
              <a:lnSpc>
                <a:spcPct val="110000"/>
              </a:lnSpc>
              <a:spcBef>
                <a:spcPts val="624"/>
              </a:spcBef>
              <a:buFont typeface="+mj-lt"/>
              <a:buAutoNum type="arabicPeriod"/>
            </a:pPr>
            <a:r>
              <a:rPr lang="en-US" sz="2600" b="1" dirty="0" smtClean="0">
                <a:latin typeface="Arial" pitchFamily="34" charset="0"/>
                <a:cs typeface="Arial" pitchFamily="34" charset="0"/>
              </a:rPr>
              <a:t>Describe the three stages of cholesterol synthesis.</a:t>
            </a:r>
          </a:p>
          <a:p>
            <a:pPr marL="457200" indent="-457200">
              <a:lnSpc>
                <a:spcPct val="110000"/>
              </a:lnSpc>
              <a:spcBef>
                <a:spcPts val="624"/>
              </a:spcBef>
              <a:buFont typeface="+mj-lt"/>
              <a:buAutoNum type="arabicPeriod"/>
            </a:pPr>
            <a:r>
              <a:rPr lang="en-US" sz="2600" b="1" dirty="0" smtClean="0">
                <a:latin typeface="Arial" pitchFamily="34" charset="0"/>
                <a:cs typeface="Arial" pitchFamily="34" charset="0"/>
              </a:rPr>
              <a:t>Identify the regulatory processes in cholesterol synthesis.</a:t>
            </a:r>
          </a:p>
          <a:p>
            <a:pPr marL="457200" indent="-457200">
              <a:lnSpc>
                <a:spcPct val="110000"/>
              </a:lnSpc>
              <a:spcBef>
                <a:spcPts val="624"/>
              </a:spcBef>
              <a:buFont typeface="+mj-lt"/>
              <a:buAutoNum type="arabicPeriod"/>
            </a:pPr>
            <a:r>
              <a:rPr lang="en-US" sz="2600" b="1" dirty="0" smtClean="0">
                <a:latin typeface="Arial" pitchFamily="34" charset="0"/>
                <a:cs typeface="Arial" pitchFamily="34" charset="0"/>
              </a:rPr>
              <a:t>Identify the important molecules synthesized from cholesterol precursors and from cholesterol.</a:t>
            </a:r>
            <a:endParaRPr lang="en-US" sz="2600" b="1" dirty="0">
              <a:latin typeface="Arial" pitchFamily="34" charset="0"/>
              <a:cs typeface="Arial" pitchFamily="34" charset="0"/>
            </a:endParaRP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26.2 </a:t>
            </a:r>
            <a:r>
              <a:rPr lang="en-US" dirty="0">
                <a:solidFill>
                  <a:srgbClr val="843C0C"/>
                </a:solidFill>
                <a:latin typeface="Arial" pitchFamily="34" charset="0"/>
                <a:cs typeface="Arial" pitchFamily="34" charset="0"/>
              </a:rPr>
              <a:t>Cholesterol Is Synthesized from Acetyl Coenzyme A in Three </a:t>
            </a:r>
            <a:r>
              <a:rPr lang="en-US" dirty="0" smtClean="0">
                <a:solidFill>
                  <a:srgbClr val="843C0C"/>
                </a:solidFill>
                <a:latin typeface="Arial" pitchFamily="34" charset="0"/>
                <a:cs typeface="Arial" pitchFamily="34" charset="0"/>
              </a:rPr>
              <a:t>Stages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5090160"/>
          </a:xfrm>
        </p:spPr>
        <p:txBody>
          <a:bodyPr>
            <a:normAutofit lnSpcReduction="10000"/>
          </a:bodyPr>
          <a:lstStyle/>
          <a:p>
            <a:pPr>
              <a:spcAft>
                <a:spcPts val="1200"/>
              </a:spcAft>
              <a:defRPr/>
            </a:pPr>
            <a:r>
              <a:rPr lang="en-US" dirty="0">
                <a:latin typeface="Arial" pitchFamily="34" charset="0"/>
                <a:cs typeface="Arial" pitchFamily="34" charset="0"/>
              </a:rPr>
              <a:t>The liver is the primary site of cholesterol synthesis, although most tissues synthesize some cholesterol. All of the carbon atoms are derived from acetyl </a:t>
            </a:r>
            <a:r>
              <a:rPr lang="en-US" dirty="0" err="1" smtClean="0">
                <a:latin typeface="Arial" pitchFamily="34" charset="0"/>
                <a:cs typeface="Arial" pitchFamily="34" charset="0"/>
              </a:rPr>
              <a:t>CoA</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defRPr/>
            </a:pPr>
            <a:r>
              <a:rPr lang="en-US" dirty="0">
                <a:latin typeface="Arial" pitchFamily="34" charset="0"/>
                <a:cs typeface="Arial" pitchFamily="34" charset="0"/>
              </a:rPr>
              <a:t>Cholesterol synthesis occurs in three stages</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spcAft>
                <a:spcPts val="1200"/>
              </a:spcAft>
              <a:buFontTx/>
              <a:buAutoNum type="arabicPeriod"/>
              <a:defRPr/>
            </a:pPr>
            <a:r>
              <a:rPr lang="en-US" sz="2300" dirty="0">
                <a:latin typeface="Arial" pitchFamily="34" charset="0"/>
                <a:cs typeface="Arial" pitchFamily="34" charset="0"/>
              </a:rPr>
              <a:t>Isopentenyl pyrophosphate is synthesized from </a:t>
            </a:r>
            <a:r>
              <a:rPr lang="en-US" sz="2300" dirty="0" err="1" smtClean="0">
                <a:latin typeface="Arial" pitchFamily="34" charset="0"/>
                <a:cs typeface="Arial" pitchFamily="34" charset="0"/>
              </a:rPr>
              <a:t>mevalonate</a:t>
            </a:r>
            <a:r>
              <a:rPr lang="en-US" sz="2300" dirty="0" smtClean="0">
                <a:latin typeface="Arial" pitchFamily="34" charset="0"/>
                <a:cs typeface="Arial" pitchFamily="34" charset="0"/>
              </a:rPr>
              <a:t>.</a:t>
            </a:r>
            <a:endParaRPr lang="en-US" sz="2300" dirty="0">
              <a:latin typeface="Arial" pitchFamily="34" charset="0"/>
              <a:cs typeface="Arial" pitchFamily="34" charset="0"/>
            </a:endParaRPr>
          </a:p>
          <a:p>
            <a:pPr lvl="1">
              <a:spcAft>
                <a:spcPts val="1200"/>
              </a:spcAft>
              <a:buFontTx/>
              <a:buAutoNum type="arabicPeriod"/>
              <a:defRPr/>
            </a:pPr>
            <a:r>
              <a:rPr lang="en-US" sz="2300" dirty="0">
                <a:latin typeface="Arial" pitchFamily="34" charset="0"/>
                <a:cs typeface="Arial" pitchFamily="34" charset="0"/>
              </a:rPr>
              <a:t>Six molecules of isopentenyl pyrophosphate condense to form </a:t>
            </a:r>
            <a:r>
              <a:rPr lang="en-US" sz="2300" dirty="0" err="1" smtClean="0">
                <a:latin typeface="Arial" pitchFamily="34" charset="0"/>
                <a:cs typeface="Arial" pitchFamily="34" charset="0"/>
              </a:rPr>
              <a:t>squalene</a:t>
            </a:r>
            <a:r>
              <a:rPr lang="en-US" sz="2300" dirty="0" smtClean="0">
                <a:latin typeface="Arial" pitchFamily="34" charset="0"/>
                <a:cs typeface="Arial" pitchFamily="34" charset="0"/>
              </a:rPr>
              <a:t>.</a:t>
            </a:r>
            <a:endParaRPr lang="en-US" sz="2300" dirty="0">
              <a:latin typeface="Arial" pitchFamily="34" charset="0"/>
              <a:cs typeface="Arial" pitchFamily="34" charset="0"/>
            </a:endParaRPr>
          </a:p>
          <a:p>
            <a:pPr lvl="1">
              <a:spcAft>
                <a:spcPts val="1200"/>
              </a:spcAft>
              <a:buFontTx/>
              <a:buAutoNum type="arabicPeriod"/>
              <a:defRPr/>
            </a:pPr>
            <a:r>
              <a:rPr lang="en-US" sz="2300" dirty="0">
                <a:latin typeface="Arial" pitchFamily="34" charset="0"/>
                <a:cs typeface="Arial" pitchFamily="34" charset="0"/>
              </a:rPr>
              <a:t>Squalene cyclizes and is converted into </a:t>
            </a:r>
            <a:r>
              <a:rPr lang="en-US" sz="2300" dirty="0" smtClean="0">
                <a:latin typeface="Arial" pitchFamily="34" charset="0"/>
                <a:cs typeface="Arial" pitchFamily="34" charset="0"/>
              </a:rPr>
              <a:t>cholesterol.</a:t>
            </a:r>
            <a:endParaRPr lang="en-US" dirty="0">
              <a:latin typeface="Arial" pitchFamily="34" charset="0"/>
              <a:cs typeface="Arial" pitchFamily="34" charset="0"/>
            </a:endParaRPr>
          </a:p>
          <a:p>
            <a:pPr>
              <a:spcAft>
                <a:spcPts val="1200"/>
              </a:spcAft>
              <a:defRPr/>
            </a:pPr>
            <a:r>
              <a:rPr lang="en-US" dirty="0">
                <a:latin typeface="Arial" pitchFamily="34" charset="0"/>
                <a:cs typeface="Arial" pitchFamily="34" charset="0"/>
              </a:rPr>
              <a:t>Stage 1 occurs in the cytoplasm and stages 2 and 3 in the endoplasmic </a:t>
            </a:r>
            <a:r>
              <a:rPr lang="en-US" dirty="0" smtClean="0">
                <a:latin typeface="Arial" pitchFamily="34" charset="0"/>
                <a:cs typeface="Arial" pitchFamily="34" charset="0"/>
              </a:rPr>
              <a:t>reticulum.</a:t>
            </a:r>
            <a:endParaRPr lang="en-US" dirty="0">
              <a:latin typeface="Arial" pitchFamily="34" charset="0"/>
              <a:cs typeface="Arial" pitchFamily="34" charset="0"/>
            </a:endParaRPr>
          </a:p>
        </p:txBody>
      </p:sp>
    </p:spTree>
    <p:extLst>
      <p:ext uri="{BB962C8B-B14F-4D97-AF65-F5344CB8AC3E}">
        <p14:creationId xmlns:p14="http://schemas.microsoft.com/office/powerpoint/2010/main" val="4196358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Labeling of </a:t>
            </a:r>
            <a:r>
              <a:rPr lang="en-US" dirty="0" smtClean="0">
                <a:solidFill>
                  <a:srgbClr val="843C0C"/>
                </a:solidFill>
                <a:latin typeface="Arial" pitchFamily="34" charset="0"/>
                <a:cs typeface="Arial" pitchFamily="34" charset="0"/>
              </a:rPr>
              <a:t>Cholesterol</a:t>
            </a:r>
            <a:endParaRPr lang="en-US" dirty="0">
              <a:solidFill>
                <a:srgbClr val="843C0C"/>
              </a:solidFill>
              <a:latin typeface="Arial" pitchFamily="34" charset="0"/>
              <a:cs typeface="Arial" pitchFamily="34" charset="0"/>
            </a:endParaRPr>
          </a:p>
        </p:txBody>
      </p:sp>
      <p:pic>
        <p:nvPicPr>
          <p:cNvPr id="9" name="Picture 2" descr="The labeling of cholesterol during synthesis with acetate is shown.&#10;Acetate, C H 3 C double bond O single bond, is involved in the synthesis of cholesterol. Cholesterol consists of 4 fused rings - 3 hexagonal rings, and one pentagonal ring. Starting from the bottom left, the first and second fused hexagonal rings share a common bond between vertices 5 and 10, where the carbons are numbered in counterclockwise rotation with vertex 1 labeled at the top. The C of vertex 3 is bonded to O H. The second hexagonal ring shows a double bond between vertices 5 and 6. The third hexagonal ring is fused with the second hexagonal ring by the sharing a bond between vertices 8 and 9. The carbons of the third hexagonal ring are numbered in a clockwise direction. The pentagonal ring is fused with the third hexagonal ring by the sharing of a bond between vertices 13 and 14. The C of the pentagonal ring are numbered in a counterclockwise rotation. C H 3 is bonded  to vertices 10 and 13. The C of the pentagonal ring at vertex 17 is bonded to a chain of 5 carbons, where the first C is further bonded to C H 3, and the fifth C is further bonded to C H 3 C H 3.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06276" y="1878747"/>
            <a:ext cx="7931448" cy="40250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57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906" y="251433"/>
            <a:ext cx="8874189" cy="1189410"/>
          </a:xfrm>
        </p:spPr>
        <p:txBody>
          <a:bodyPr>
            <a:noAutofit/>
          </a:bodyPr>
          <a:lstStyle/>
          <a:p>
            <a:r>
              <a:rPr lang="en-US" sz="2800" dirty="0">
                <a:solidFill>
                  <a:srgbClr val="843C0C"/>
                </a:solidFill>
                <a:latin typeface="Arial" pitchFamily="34" charset="0"/>
                <a:cs typeface="Arial" pitchFamily="34" charset="0"/>
              </a:rPr>
              <a:t>The </a:t>
            </a:r>
            <a:r>
              <a:rPr lang="en-US" sz="2800" dirty="0" smtClean="0">
                <a:solidFill>
                  <a:srgbClr val="843C0C"/>
                </a:solidFill>
                <a:latin typeface="Arial" pitchFamily="34" charset="0"/>
                <a:cs typeface="Arial" pitchFamily="34" charset="0"/>
              </a:rPr>
              <a:t>Synthesis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Mevalonate</a:t>
            </a:r>
            <a:r>
              <a:rPr lang="en-US" sz="2800" dirty="0">
                <a:solidFill>
                  <a:srgbClr val="843C0C"/>
                </a:solidFill>
                <a:latin typeface="Arial" pitchFamily="34" charset="0"/>
                <a:cs typeface="Arial" pitchFamily="34" charset="0"/>
              </a:rPr>
              <a:t>, which is </a:t>
            </a:r>
            <a:r>
              <a:rPr lang="en-US" sz="2800" dirty="0" smtClean="0">
                <a:solidFill>
                  <a:srgbClr val="843C0C"/>
                </a:solidFill>
                <a:latin typeface="Arial" pitchFamily="34" charset="0"/>
                <a:cs typeface="Arial" pitchFamily="34" charset="0"/>
              </a:rPr>
              <a:t>Activated </a:t>
            </a:r>
            <a:r>
              <a:rPr lang="en-US" sz="2800" dirty="0">
                <a:solidFill>
                  <a:srgbClr val="843C0C"/>
                </a:solidFill>
                <a:latin typeface="Arial" pitchFamily="34" charset="0"/>
                <a:cs typeface="Arial" pitchFamily="34" charset="0"/>
              </a:rPr>
              <a:t>as </a:t>
            </a:r>
            <a:r>
              <a:rPr lang="en-US" sz="2800" dirty="0">
                <a:solidFill>
                  <a:srgbClr val="843C0C"/>
                </a:solidFill>
                <a:latin typeface="Arial" pitchFamily="34" charset="0"/>
                <a:cs typeface="Arial" pitchFamily="34" charset="0"/>
              </a:rPr>
              <a:t>I</a:t>
            </a:r>
            <a:r>
              <a:rPr lang="en-US" sz="2800" dirty="0" smtClean="0">
                <a:solidFill>
                  <a:srgbClr val="843C0C"/>
                </a:solidFill>
                <a:latin typeface="Arial" pitchFamily="34" charset="0"/>
                <a:cs typeface="Arial" pitchFamily="34" charset="0"/>
              </a:rPr>
              <a:t>sopentenyl Pyrophosphate</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Initiates </a:t>
            </a:r>
            <a:r>
              <a:rPr lang="en-US" sz="2800" dirty="0">
                <a:solidFill>
                  <a:srgbClr val="843C0C"/>
                </a:solidFill>
                <a:latin typeface="Arial" pitchFamily="34" charset="0"/>
                <a:cs typeface="Arial" pitchFamily="34" charset="0"/>
              </a:rPr>
              <a:t>the </a:t>
            </a:r>
            <a:r>
              <a:rPr lang="en-US" sz="2800" dirty="0" smtClean="0">
                <a:solidFill>
                  <a:srgbClr val="843C0C"/>
                </a:solidFill>
                <a:latin typeface="Arial" pitchFamily="34" charset="0"/>
                <a:cs typeface="Arial" pitchFamily="34" charset="0"/>
              </a:rPr>
              <a:t>Synthesis </a:t>
            </a:r>
            <a:r>
              <a:rPr lang="en-US" sz="2800" dirty="0">
                <a:solidFill>
                  <a:srgbClr val="843C0C"/>
                </a:solidFill>
                <a:latin typeface="Arial" pitchFamily="34" charset="0"/>
                <a:cs typeface="Arial" pitchFamily="34" charset="0"/>
              </a:rPr>
              <a:t>of </a:t>
            </a:r>
            <a:r>
              <a:rPr lang="en-US" sz="2800" dirty="0">
                <a:solidFill>
                  <a:srgbClr val="843C0C"/>
                </a:solidFill>
                <a:latin typeface="Arial" pitchFamily="34" charset="0"/>
                <a:cs typeface="Arial" pitchFamily="34" charset="0"/>
              </a:rPr>
              <a:t>C</a:t>
            </a:r>
            <a:r>
              <a:rPr lang="en-US" sz="2800" dirty="0" smtClean="0">
                <a:solidFill>
                  <a:srgbClr val="843C0C"/>
                </a:solidFill>
                <a:latin typeface="Arial" pitchFamily="34" charset="0"/>
                <a:cs typeface="Arial" pitchFamily="34" charset="0"/>
              </a:rPr>
              <a:t>holesterol</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2697479"/>
          </a:xfrm>
        </p:spPr>
        <p:txBody>
          <a:bodyPr>
            <a:normAutofit/>
          </a:bodyPr>
          <a:lstStyle/>
          <a:p>
            <a:pPr>
              <a:spcAft>
                <a:spcPts val="1200"/>
              </a:spcAft>
            </a:pPr>
            <a:r>
              <a:rPr lang="en-US" dirty="0" smtClean="0">
                <a:latin typeface="Arial" pitchFamily="34" charset="0"/>
                <a:cs typeface="Arial" pitchFamily="34" charset="0"/>
              </a:rPr>
              <a:t>The </a:t>
            </a:r>
            <a:r>
              <a:rPr lang="en-US" dirty="0">
                <a:latin typeface="Arial" pitchFamily="34" charset="0"/>
                <a:cs typeface="Arial" pitchFamily="34" charset="0"/>
              </a:rPr>
              <a:t>first step in the synthesis of cholesterol is formation of mevalonate by HMG-CoA reductase, the committed step in cholesterol </a:t>
            </a:r>
            <a:r>
              <a:rPr lang="en-US" dirty="0" smtClean="0">
                <a:latin typeface="Arial" pitchFamily="34" charset="0"/>
                <a:cs typeface="Arial" pitchFamily="34" charset="0"/>
              </a:rPr>
              <a:t>synthesis.</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Mevalonate is then converted into isopentenyl pyrophosphate, an activated </a:t>
            </a:r>
            <a:r>
              <a:rPr lang="en-US" dirty="0" smtClean="0">
                <a:latin typeface="Arial" pitchFamily="34" charset="0"/>
                <a:cs typeface="Arial" pitchFamily="34" charset="0"/>
              </a:rPr>
              <a:t>isoprene.</a:t>
            </a:r>
            <a:endParaRPr lang="en-US" dirty="0">
              <a:latin typeface="Arial" pitchFamily="34" charset="0"/>
              <a:cs typeface="Arial" pitchFamily="34" charset="0"/>
            </a:endParaRPr>
          </a:p>
        </p:txBody>
      </p:sp>
      <p:pic>
        <p:nvPicPr>
          <p:cNvPr id="9" name="Picture 2" descr="The structure of Isoprene is shown.&#10;Isoprene has C H 2 double bond C C H 3 C H double bond C H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tretch/>
        </p:blipFill>
        <p:spPr bwMode="auto">
          <a:xfrm>
            <a:off x="872169" y="4706301"/>
            <a:ext cx="7399663" cy="15906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630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Fates of 3-hydroxy-3-methylglutaryl CoA</a:t>
            </a:r>
          </a:p>
        </p:txBody>
      </p:sp>
      <p:pic>
        <p:nvPicPr>
          <p:cNvPr id="9" name="Picture 2" descr="Different fates of 3-hydroxy-3-methylglutaryl C o A are shown.&#10;Acetoacetyl Co A, C H 3 C double bond O C H 2 C double O S Co A, in the presence of H 2 O loses Co A and gives 3-Hydroxy-3-methylglutaryl Co A (H M G-Co A), C O O 1 negative charge C H 2 C C H 3 O H C H 2 C double O S Co A. 3-Hydroxy-3-methylglutaryl Co A in the cytoplasm in the presence of 2 H 1 positive charge + 2 N A D P H, releases Co A + 2 N A D P 1 positive charge and gives Mevalonate, C O O 1 negative charge C H 2 C C H 3 O H C H 2 C H 2 O H. 3-Hydroxy-3-methylglutaryl Co A inside mitochondria yields acetyl Co A, + acetoacetate. Acetyl Co A is C H 3 C double bond O S Co A. Acetoacetate,  C O O 1 negative charge C H 2 C double bond O, where the C of  C double bond O is further linked to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1321" y="2462708"/>
            <a:ext cx="8661358" cy="3319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24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Synthesis of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sopentenyl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yrophosphate</a:t>
            </a:r>
            <a:endParaRPr lang="en-US" dirty="0">
              <a:solidFill>
                <a:srgbClr val="843C0C"/>
              </a:solidFill>
              <a:latin typeface="Arial" pitchFamily="34" charset="0"/>
              <a:cs typeface="Arial" pitchFamily="34" charset="0"/>
            </a:endParaRPr>
          </a:p>
        </p:txBody>
      </p:sp>
      <p:pic>
        <p:nvPicPr>
          <p:cNvPr id="9" name="Picture 2" descr="A reaction sequence for the synthesis of isopentenyl pyrophosphate is given.&#10;Mevalonate, C O O 1 negative charge C H 2 C C H 3 O H C H 2 C H 2 O H, in the presence of A T P, releases A D P and gives 5-Phosphomevalonate, C O O 1 negative charge C H 2 C C H 3 O H C H 2 C H 2 O P O O O 2 negative charge. 5-Phosphomevalonate in the presence of A T P releases A D P, and gives 5-pyrophosphomevalonate, C O O 1 negative charge C H 2 C C H 3 O H C H 2 C H 2 O P O O 1 negative charge O P O O O 2 negative charge. 5-Pyrophosphomevalonate in the presence of A T P releases A D P and gives an intermediate, C O O 1 negative charge C H 2 C C H 3 O P O 3 2 negative charge C H 2 C H 2 O P O O 1 negative charge O P O O O 2 negative charge. An arrow extends from the minus sign to the space between the 2 O's of C O O 1 negative charge. Another arrow extends from the bond between C O O 1 negative charge and C H 2 to the bond between C H 2 and the first C of C C H 3 O P O 3 2 negative charge. The intermediate releases C O 2 and P sub i to give 3-Isopentenyl pyrophosphate, C H 2 double bond C H C H 3 C H 2 C H 2 O P O O 1 negative charge O P O O O 2 negative cha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1321" y="2408975"/>
            <a:ext cx="8661358" cy="23605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032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123" y="154623"/>
            <a:ext cx="8563755" cy="1383030"/>
          </a:xfrm>
        </p:spPr>
        <p:txBody>
          <a:bodyPr>
            <a:noAutofit/>
          </a:bodyPr>
          <a:lstStyle/>
          <a:p>
            <a:r>
              <a:rPr lang="en-US" sz="2800" dirty="0" smtClean="0">
                <a:solidFill>
                  <a:srgbClr val="843C0C"/>
                </a:solidFill>
                <a:latin typeface="Arial" pitchFamily="34" charset="0"/>
                <a:cs typeface="Arial" pitchFamily="34" charset="0"/>
              </a:rPr>
              <a:t>Squalene (C</a:t>
            </a:r>
            <a:r>
              <a:rPr lang="en-US" sz="2800" baseline="-25000" dirty="0" smtClean="0">
                <a:solidFill>
                  <a:srgbClr val="843C0C"/>
                </a:solidFill>
                <a:latin typeface="Arial" pitchFamily="34" charset="0"/>
                <a:cs typeface="Arial" pitchFamily="34" charset="0"/>
              </a:rPr>
              <a:t>30</a:t>
            </a:r>
            <a:r>
              <a:rPr lang="en-US" sz="2800" dirty="0" smtClean="0">
                <a:solidFill>
                  <a:srgbClr val="843C0C"/>
                </a:solidFill>
                <a:latin typeface="Arial" pitchFamily="34" charset="0"/>
                <a:cs typeface="Arial" pitchFamily="34" charset="0"/>
              </a:rPr>
              <a:t>) is </a:t>
            </a:r>
            <a:r>
              <a:rPr lang="en-US" sz="2800" dirty="0" smtClean="0">
                <a:solidFill>
                  <a:srgbClr val="843C0C"/>
                </a:solidFill>
                <a:latin typeface="Arial" pitchFamily="34" charset="0"/>
                <a:cs typeface="Arial" pitchFamily="34" charset="0"/>
              </a:rPr>
              <a:t>Synthesized </a:t>
            </a:r>
            <a:r>
              <a:rPr lang="en-US" sz="2800" dirty="0" smtClean="0">
                <a:solidFill>
                  <a:srgbClr val="843C0C"/>
                </a:solidFill>
                <a:latin typeface="Arial" pitchFamily="34" charset="0"/>
                <a:cs typeface="Arial" pitchFamily="34" charset="0"/>
              </a:rPr>
              <a:t>from </a:t>
            </a:r>
            <a:r>
              <a:rPr lang="en-US" sz="2800" dirty="0" smtClean="0">
                <a:solidFill>
                  <a:srgbClr val="843C0C"/>
                </a:solidFill>
                <a:latin typeface="Arial" pitchFamily="34" charset="0"/>
                <a:cs typeface="Arial" pitchFamily="34" charset="0"/>
              </a:rPr>
              <a:t>Six </a:t>
            </a:r>
            <a:r>
              <a:rPr lang="en-US" sz="2800" dirty="0">
                <a:solidFill>
                  <a:srgbClr val="843C0C"/>
                </a:solidFill>
                <a:latin typeface="Arial" pitchFamily="34" charset="0"/>
                <a:cs typeface="Arial" pitchFamily="34" charset="0"/>
              </a:rPr>
              <a:t>M</a:t>
            </a:r>
            <a:r>
              <a:rPr lang="en-US" sz="2800" dirty="0" smtClean="0">
                <a:solidFill>
                  <a:srgbClr val="843C0C"/>
                </a:solidFill>
                <a:latin typeface="Arial" pitchFamily="34" charset="0"/>
                <a:cs typeface="Arial" pitchFamily="34" charset="0"/>
              </a:rPr>
              <a:t>olecules </a:t>
            </a:r>
            <a:r>
              <a:rPr lang="en-US" sz="2800" dirty="0" smtClean="0">
                <a:solidFill>
                  <a:srgbClr val="843C0C"/>
                </a:solidFill>
                <a:latin typeface="Arial" pitchFamily="34" charset="0"/>
                <a:cs typeface="Arial" pitchFamily="34" charset="0"/>
              </a:rPr>
              <a:t>of </a:t>
            </a:r>
            <a:r>
              <a:rPr lang="en-US" sz="2800" dirty="0">
                <a:solidFill>
                  <a:srgbClr val="843C0C"/>
                </a:solidFill>
                <a:latin typeface="Arial" pitchFamily="34" charset="0"/>
                <a:cs typeface="Arial" pitchFamily="34" charset="0"/>
              </a:rPr>
              <a:t>I</a:t>
            </a:r>
            <a:r>
              <a:rPr lang="en-US" sz="2800" dirty="0" smtClean="0">
                <a:solidFill>
                  <a:srgbClr val="843C0C"/>
                </a:solidFill>
                <a:latin typeface="Arial" pitchFamily="34" charset="0"/>
                <a:cs typeface="Arial" pitchFamily="34" charset="0"/>
              </a:rPr>
              <a:t>sopentenyl Pyrophosphate </a:t>
            </a:r>
            <a:r>
              <a:rPr lang="en-US" sz="2800" dirty="0" smtClean="0">
                <a:solidFill>
                  <a:srgbClr val="843C0C"/>
                </a:solidFill>
                <a:latin typeface="Arial" pitchFamily="34" charset="0"/>
                <a:cs typeface="Arial" pitchFamily="34" charset="0"/>
              </a:rPr>
              <a:t>(C</a:t>
            </a:r>
            <a:r>
              <a:rPr lang="en-US" sz="2800" baseline="-25000" dirty="0" smtClean="0">
                <a:solidFill>
                  <a:srgbClr val="843C0C"/>
                </a:solidFill>
                <a:latin typeface="Arial" pitchFamily="34" charset="0"/>
                <a:cs typeface="Arial" pitchFamily="34" charset="0"/>
              </a:rPr>
              <a:t>5</a:t>
            </a:r>
            <a:r>
              <a:rPr lang="en-US" sz="2800" dirty="0" smtClean="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1/2</a:t>
            </a:r>
            <a:r>
              <a:rPr lang="en-US" sz="2800" dirty="0" smtClean="0">
                <a:solidFill>
                  <a:srgbClr val="843C0C"/>
                </a:solidFill>
                <a:latin typeface="Arial" pitchFamily="34" charset="0"/>
                <a:cs typeface="Arial" pitchFamily="34" charset="0"/>
              </a:rPr>
              <a:t>)</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90636"/>
            <a:ext cx="8229600" cy="1325879"/>
          </a:xfrm>
        </p:spPr>
        <p:txBody>
          <a:bodyPr>
            <a:normAutofit/>
          </a:bodyPr>
          <a:lstStyle/>
          <a:p>
            <a:r>
              <a:rPr lang="en-US" dirty="0">
                <a:latin typeface="Arial" pitchFamily="34" charset="0"/>
                <a:cs typeface="Arial" pitchFamily="34" charset="0"/>
              </a:rPr>
              <a:t>Six molecules of isopentenyl pyrophosphate condense to form squalene by the following reaction sequence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11" name="Picture 3" descr="A reaction sequence shows the progression of isopentyl pyrophosphate, uppercase C subscript 5 to squalene, uppercase C subscript 30.&#10;The progression reads: C subscript 5, forward arrow, C subscript 10, forward arrow, C subscript 15, forward arrow C subscript 30."/>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343698" y="3174478"/>
            <a:ext cx="4456605" cy="55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6"/>
          </p:nvPr>
        </p:nvSpPr>
        <p:spPr>
          <a:xfrm>
            <a:off x="457200" y="3947160"/>
            <a:ext cx="8229600" cy="1310640"/>
          </a:xfrm>
        </p:spPr>
        <p:txBody>
          <a:bodyPr>
            <a:normAutofit/>
          </a:bodyPr>
          <a:lstStyle/>
          <a:p>
            <a:r>
              <a:rPr lang="en-US" dirty="0" smtClean="0">
                <a:latin typeface="Arial" pitchFamily="34" charset="0"/>
                <a:cs typeface="Arial" pitchFamily="34" charset="0"/>
              </a:rPr>
              <a:t>The initial condensation is between two isomeric forms of </a:t>
            </a:r>
            <a:r>
              <a:rPr lang="en-US" dirty="0" err="1" smtClean="0">
                <a:latin typeface="Arial" pitchFamily="34" charset="0"/>
                <a:cs typeface="Arial" pitchFamily="34" charset="0"/>
              </a:rPr>
              <a:t>isopentenyl</a:t>
            </a:r>
            <a:r>
              <a:rPr lang="en-US" dirty="0" smtClean="0">
                <a:latin typeface="Arial" pitchFamily="34" charset="0"/>
                <a:cs typeface="Arial" pitchFamily="34" charset="0"/>
              </a:rPr>
              <a:t> pyrophosphate that are in equilibrium.</a:t>
            </a:r>
          </a:p>
        </p:txBody>
      </p:sp>
      <p:pic>
        <p:nvPicPr>
          <p:cNvPr id="13" name="Picture 2" descr="A reversible reaction between Isopentenyl pyrophosphate and Dimethylallyl pyrophosphate is shown.&#10;Isopentenyl pyrophosphate, C H 2 double bond C C H 3 C H 2 C H 2 O P O 3 P O 3 3 negative charge, is reversibly converted to dimethylallyl pyrophosphate, C H 3 C double bond C H C H 2 O P O 3 P O 3 3 negative charge, where the first C of C double bond C H is further linked to C H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19477" y="5473700"/>
            <a:ext cx="6705046" cy="9630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77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Condensation </a:t>
            </a:r>
            <a:r>
              <a:rPr lang="en-US" dirty="0" smtClean="0">
                <a:solidFill>
                  <a:srgbClr val="843C0C"/>
                </a:solidFill>
                <a:latin typeface="Arial" pitchFamily="34" charset="0"/>
                <a:cs typeface="Arial" pitchFamily="34" charset="0"/>
              </a:rPr>
              <a:t>Mechanism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holesterol Synthesis</a:t>
            </a:r>
            <a:endParaRPr lang="en-US" dirty="0">
              <a:solidFill>
                <a:srgbClr val="843C0C"/>
              </a:solidFill>
              <a:latin typeface="Arial" pitchFamily="34" charset="0"/>
              <a:cs typeface="Arial" pitchFamily="34" charset="0"/>
            </a:endParaRPr>
          </a:p>
        </p:txBody>
      </p:sp>
      <p:pic>
        <p:nvPicPr>
          <p:cNvPr id="9" name="Picture 2" descr="A reaction sequence shows the synthesis of Geranyl (or farnesyl) pyrophosphate from an Allylic substrate.&#10;An allylic substrate has R C double bond C H C H 2 O P O 3 P O 3 2 negative charge, where the C of R C is further bonded to C H 3. The removal of P P sub i from the Allylic substrate gives an Allylic carbocation, R C C H 3 C H 1 positive charge C H 2. The Allylic carbocation reacts with 3-Isopentenyl pyrophosphate, C H 2 double bond C C H 3 C H 2 C H 2 O P O 3 P O 3 3 negative charge, to give an intermediate, R C double bond C H C H 2 C H 2 C + C H 3 C H 2 C H 2 O P O 3 P O 3 3 negative charge, where the C of R C is further bonded to C H 3. Removal of H 1 positive charge from the intermediate gives Geranyl (or farnesyl) pyrophosphate, R C double bond C H C H 2 C H 2 C double bond C H C H 2 O P O 3 P O 3 3 negative charge, where the C of R C is further bonded to C H 3 and the second C of C H 2 C double bond C H is also bonded to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7660" y="2163180"/>
            <a:ext cx="8488680" cy="21990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98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latin typeface="Arial" pitchFamily="34" charset="0"/>
                <a:cs typeface="Arial" pitchFamily="34" charset="0"/>
              </a:rPr>
              <a:t>Squalene (C</a:t>
            </a:r>
            <a:r>
              <a:rPr lang="en-US" sz="3200" baseline="-25000" dirty="0">
                <a:solidFill>
                  <a:srgbClr val="843C0C"/>
                </a:solidFill>
                <a:latin typeface="Arial" pitchFamily="34" charset="0"/>
                <a:cs typeface="Arial" pitchFamily="34" charset="0"/>
              </a:rPr>
              <a:t>30</a:t>
            </a:r>
            <a:r>
              <a:rPr lang="en-US" sz="3200" dirty="0">
                <a:solidFill>
                  <a:srgbClr val="843C0C"/>
                </a:solidFill>
                <a:latin typeface="Arial" pitchFamily="34" charset="0"/>
                <a:cs typeface="Arial" pitchFamily="34" charset="0"/>
              </a:rPr>
              <a:t>) is </a:t>
            </a:r>
            <a:r>
              <a:rPr lang="en-US" sz="3200" dirty="0" smtClean="0">
                <a:solidFill>
                  <a:srgbClr val="843C0C"/>
                </a:solidFill>
                <a:latin typeface="Arial" pitchFamily="34" charset="0"/>
                <a:cs typeface="Arial" pitchFamily="34" charset="0"/>
              </a:rPr>
              <a:t>Synthesized </a:t>
            </a:r>
            <a:r>
              <a:rPr lang="en-US" sz="3200" dirty="0">
                <a:solidFill>
                  <a:srgbClr val="843C0C"/>
                </a:solidFill>
                <a:latin typeface="Arial" pitchFamily="34" charset="0"/>
                <a:cs typeface="Arial" pitchFamily="34" charset="0"/>
              </a:rPr>
              <a:t>from </a:t>
            </a:r>
            <a:r>
              <a:rPr lang="en-US" sz="3200" dirty="0" smtClean="0">
                <a:solidFill>
                  <a:srgbClr val="843C0C"/>
                </a:solidFill>
                <a:latin typeface="Arial" pitchFamily="34" charset="0"/>
                <a:cs typeface="Arial" pitchFamily="34" charset="0"/>
              </a:rPr>
              <a:t>Six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olecules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sopentenyl Pyrophosphate </a:t>
            </a:r>
            <a:r>
              <a:rPr lang="en-US" sz="3200" dirty="0">
                <a:solidFill>
                  <a:srgbClr val="843C0C"/>
                </a:solidFill>
                <a:latin typeface="Arial" pitchFamily="34" charset="0"/>
                <a:cs typeface="Arial" pitchFamily="34" charset="0"/>
              </a:rPr>
              <a:t>(C</a:t>
            </a:r>
            <a:r>
              <a:rPr lang="en-US" sz="3200" baseline="-25000" dirty="0">
                <a:solidFill>
                  <a:srgbClr val="843C0C"/>
                </a:solidFill>
                <a:latin typeface="Arial" pitchFamily="34" charset="0"/>
                <a:cs typeface="Arial" pitchFamily="34" charset="0"/>
              </a:rPr>
              <a:t>5</a:t>
            </a:r>
            <a:r>
              <a:rPr lang="en-US" sz="3200" dirty="0" smtClean="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2/2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39074"/>
            <a:ext cx="8229600" cy="2519565"/>
          </a:xfrm>
        </p:spPr>
        <p:txBody>
          <a:bodyPr>
            <a:normAutofit/>
          </a:bodyPr>
          <a:lstStyle/>
          <a:p>
            <a:pPr>
              <a:spcAft>
                <a:spcPts val="1200"/>
              </a:spcAft>
            </a:pPr>
            <a:r>
              <a:rPr lang="en-US" dirty="0" smtClean="0">
                <a:latin typeface="Arial" pitchFamily="34" charset="0"/>
                <a:cs typeface="Arial" pitchFamily="34" charset="0"/>
              </a:rPr>
              <a:t>The final step in squalene synthesis is the reductive tail-to-tail condensation of two molecules of farnesyl pyrophosphate.</a:t>
            </a:r>
            <a:endParaRPr lang="en-US" dirty="0">
              <a:latin typeface="Arial" pitchFamily="34" charset="0"/>
              <a:cs typeface="Arial" pitchFamily="34" charset="0"/>
            </a:endParaRPr>
          </a:p>
          <a:p>
            <a:pPr>
              <a:spcAft>
                <a:spcPts val="1200"/>
              </a:spcAft>
            </a:pPr>
            <a:r>
              <a:rPr lang="en-US" dirty="0" smtClean="0">
                <a:latin typeface="Arial" pitchFamily="34" charset="0"/>
                <a:cs typeface="Arial" pitchFamily="34" charset="0"/>
              </a:rPr>
              <a:t>This reaction is catalyzed by the endoplasmic reticulum enzyme squalene synthase.</a:t>
            </a:r>
            <a:endParaRPr lang="en-US" dirty="0">
              <a:latin typeface="Arial" pitchFamily="34" charset="0"/>
              <a:cs typeface="Arial" pitchFamily="34" charset="0"/>
            </a:endParaRPr>
          </a:p>
        </p:txBody>
      </p:sp>
      <p:pic>
        <p:nvPicPr>
          <p:cNvPr id="9" name="Picture Placeholder 8" descr="A chemical reaction shows the formation of squalene, pyrophosphate, N A D P plus, and a proton.&#10;The chemical reaction reads, two molecules of farnesyl pyrophosphate open parenthesis C subscript 15 close parenthesis plus N A D P H react to form squalene open parenthesis C subscript 30 close parenthesis plus two molecules of pyrophosphate plus N A D P superscript plus, and a proton."/>
          <p:cNvPicPr>
            <a:picLocks noGrp="1" noChangeAspect="1"/>
          </p:cNvPicPr>
          <p:nvPr>
            <p:ph type="pic" sz="quarter" idx="13"/>
          </p:nvPr>
        </p:nvPicPr>
        <p:blipFill>
          <a:blip r:embed="rId2"/>
          <a:stretch>
            <a:fillRect/>
          </a:stretch>
        </p:blipFill>
        <p:spPr>
          <a:xfrm>
            <a:off x="688658" y="4785360"/>
            <a:ext cx="7766685" cy="822960"/>
          </a:xfrm>
          <a:prstGeom prst="rect">
            <a:avLst/>
          </a:prstGeom>
          <a:noFill/>
          <a:ln>
            <a:noFill/>
          </a:ln>
        </p:spPr>
      </p:pic>
    </p:spTree>
    <p:extLst>
      <p:ext uri="{BB962C8B-B14F-4D97-AF65-F5344CB8AC3E}">
        <p14:creationId xmlns:p14="http://schemas.microsoft.com/office/powerpoint/2010/main" val="2530792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Squalene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ynthesis</a:t>
            </a:r>
            <a:endParaRPr lang="en-US" dirty="0">
              <a:solidFill>
                <a:srgbClr val="843C0C"/>
              </a:solidFill>
              <a:latin typeface="Arial" pitchFamily="34" charset="0"/>
              <a:cs typeface="Arial" pitchFamily="34" charset="0"/>
            </a:endParaRPr>
          </a:p>
        </p:txBody>
      </p:sp>
      <p:pic>
        <p:nvPicPr>
          <p:cNvPr id="9" name="Picture 2" descr="A reaction sequence shows squalene synthesis.&#10;Dimethylallyl pyrophosphate is C H 3 C double bond C H C H 2 O P O 3 P O 3 3 negative charge, where the first C of C double bond C H is further linked to C H 3. Dimethylallyl pyrophosphate reacts with isopentenyl pyrophosphate, C H 2 double bond C C H 3 C H 2 C H 2 O P O 3 P O 3 3 negative charge loses P P sub i to give Geranyl pyrophosphate, C H 3 C double bond C H C H 2 C H 2 C double bond C H C H 2 O P O 3 P O 3 3 negative charge, where C H 3 is bonded to the second and sixth carbon from the left. Geranyl pyrophosphate reacts with Isopentenyl pyrophosphate, C H 2 double bond C C H 3 C H 2 C H 2 O P O 3 P O 3 3 negative charge, to lose P P sub i and produce Farnesyl pyrophosphate, C H 3 C double bond C H C H 2 C H 2 C double bond C H C H 2 C H 2 C double bond C H C H 2 O P O 3 P O 3 3 negative charge, where C H 3 is bonded to the second, sixth, and tenth carbons from the left. Farnesyl pyrophosphate reacts with another molecule of farnesyl pyrophosphate, N A D P H, and H 1 positive charge, loses 2 P P sub i + N A D P 1 positive charge, and produces Squalene, C H 3 C double bond C H C H 2 C H 2 C double bond C H C H 2 C H 2 C double bond C H C H 2 C H 2 C H double bond C C H 2 C H 2 C H double bond C C H 2 C H 2 C H double bond C C H 3, where C H 3 is bonded to the second, sixth, tenth, fifteenth, nineteenth, and twenty third carbons from the lef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71138" y="1740790"/>
            <a:ext cx="3001725" cy="46417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980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Squalene </a:t>
            </a:r>
            <a:r>
              <a:rPr lang="en-US" dirty="0" smtClean="0">
                <a:solidFill>
                  <a:srgbClr val="843C0C"/>
                </a:solidFill>
                <a:latin typeface="Arial" pitchFamily="34" charset="0"/>
                <a:cs typeface="Arial" pitchFamily="34" charset="0"/>
              </a:rPr>
              <a:t>Cyclizes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Form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holesterol</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Squalene is activated with the formation of squalene epoxide (2, 3-oxidosqualene</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Cyclization occurs to form </a:t>
            </a:r>
            <a:r>
              <a:rPr lang="en-US" sz="2600" dirty="0" err="1">
                <a:latin typeface="Arial" pitchFamily="34" charset="0"/>
                <a:cs typeface="Arial" pitchFamily="34" charset="0"/>
              </a:rPr>
              <a:t>lanosterol</a:t>
            </a:r>
            <a:r>
              <a:rPr lang="en-US" sz="2600" dirty="0">
                <a:latin typeface="Arial" pitchFamily="34" charset="0"/>
                <a:cs typeface="Arial" pitchFamily="34" charset="0"/>
              </a:rPr>
              <a:t>, which is subsequently metabolized to </a:t>
            </a:r>
            <a:r>
              <a:rPr lang="en-US" sz="2600" dirty="0" smtClean="0">
                <a:latin typeface="Arial" pitchFamily="34" charset="0"/>
                <a:cs typeface="Arial" pitchFamily="34" charset="0"/>
              </a:rPr>
              <a:t>cholesterol.</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741343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Ch.26 Outline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spcBef>
                <a:spcPts val="624"/>
              </a:spcBef>
              <a:spcAft>
                <a:spcPts val="1200"/>
              </a:spcAft>
            </a:pPr>
            <a:r>
              <a:rPr lang="en-US" sz="2200" b="1" dirty="0" smtClean="0">
                <a:latin typeface="Arial" pitchFamily="34" charset="0"/>
                <a:cs typeface="Arial" pitchFamily="34" charset="0"/>
              </a:rPr>
              <a:t>26.1 </a:t>
            </a:r>
            <a:r>
              <a:rPr lang="en-US" sz="2200" b="1" dirty="0" err="1" smtClean="0">
                <a:latin typeface="Arial" pitchFamily="34" charset="0"/>
                <a:cs typeface="Arial" pitchFamily="34" charset="0"/>
              </a:rPr>
              <a:t>Phosphatidate</a:t>
            </a:r>
            <a:r>
              <a:rPr lang="en-US" sz="2200" b="1" dirty="0" smtClean="0">
                <a:latin typeface="Arial" pitchFamily="34" charset="0"/>
                <a:cs typeface="Arial" pitchFamily="34" charset="0"/>
              </a:rPr>
              <a:t> Is a Common Intermediate in the Synthesis of Phospholipids and </a:t>
            </a:r>
            <a:r>
              <a:rPr lang="en-US" sz="2200" b="1" dirty="0" err="1" smtClean="0">
                <a:latin typeface="Arial" pitchFamily="34" charset="0"/>
                <a:cs typeface="Arial" pitchFamily="34" charset="0"/>
              </a:rPr>
              <a:t>Triacylglycerols</a:t>
            </a:r>
            <a:endParaRPr lang="en-US" sz="2200" b="1" dirty="0" smtClean="0">
              <a:latin typeface="Arial" pitchFamily="34" charset="0"/>
              <a:cs typeface="Arial" pitchFamily="34" charset="0"/>
            </a:endParaRPr>
          </a:p>
          <a:p>
            <a:pPr>
              <a:spcBef>
                <a:spcPts val="624"/>
              </a:spcBef>
              <a:spcAft>
                <a:spcPts val="1200"/>
              </a:spcAft>
            </a:pPr>
            <a:r>
              <a:rPr lang="en-US" sz="2200" b="1" dirty="0" smtClean="0">
                <a:latin typeface="Arial" pitchFamily="34" charset="0"/>
                <a:cs typeface="Arial" pitchFamily="34" charset="0"/>
              </a:rPr>
              <a:t>26.2 Cholesterol Is Synthesized from Acetyl Coenzyme A in Three Stages</a:t>
            </a:r>
          </a:p>
          <a:p>
            <a:pPr>
              <a:spcBef>
                <a:spcPts val="624"/>
              </a:spcBef>
              <a:spcAft>
                <a:spcPts val="1200"/>
              </a:spcAft>
            </a:pPr>
            <a:r>
              <a:rPr lang="en-US" sz="2200" b="1" dirty="0" smtClean="0">
                <a:latin typeface="Arial" pitchFamily="34" charset="0"/>
                <a:cs typeface="Arial" pitchFamily="34" charset="0"/>
              </a:rPr>
              <a:t>26.3 The Complex Regulation of Cholesterol Biosynthesis Takes Place at Several Levels</a:t>
            </a:r>
          </a:p>
          <a:p>
            <a:pPr>
              <a:spcBef>
                <a:spcPts val="624"/>
              </a:spcBef>
              <a:spcAft>
                <a:spcPts val="1200"/>
              </a:spcAft>
            </a:pPr>
            <a:r>
              <a:rPr lang="en-US" sz="2200" b="1" dirty="0" smtClean="0">
                <a:latin typeface="Arial" pitchFamily="34" charset="0"/>
                <a:cs typeface="Arial" pitchFamily="34" charset="0"/>
              </a:rPr>
              <a:t>26.4 Important </a:t>
            </a:r>
            <a:r>
              <a:rPr lang="en-US" sz="2200" b="1" dirty="0" err="1" smtClean="0">
                <a:latin typeface="Arial" pitchFamily="34" charset="0"/>
                <a:cs typeface="Arial" pitchFamily="34" charset="0"/>
              </a:rPr>
              <a:t>Biochemicals</a:t>
            </a:r>
            <a:r>
              <a:rPr lang="en-US" sz="2200" b="1" dirty="0" smtClean="0">
                <a:latin typeface="Arial" pitchFamily="34" charset="0"/>
                <a:cs typeface="Arial" pitchFamily="34" charset="0"/>
              </a:rPr>
              <a:t> Are Synthesized from Cholesterol and Isoprene</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Squalene </a:t>
            </a:r>
            <a:r>
              <a:rPr lang="en-US" dirty="0" smtClean="0">
                <a:solidFill>
                  <a:srgbClr val="843C0C"/>
                </a:solidFill>
                <a:latin typeface="Arial" pitchFamily="34" charset="0"/>
                <a:cs typeface="Arial" pitchFamily="34" charset="0"/>
              </a:rPr>
              <a:t>Cyclization</a:t>
            </a:r>
            <a:endParaRPr lang="en-US" dirty="0">
              <a:solidFill>
                <a:srgbClr val="843C0C"/>
              </a:solidFill>
              <a:latin typeface="Arial" pitchFamily="34" charset="0"/>
              <a:cs typeface="Arial" pitchFamily="34" charset="0"/>
            </a:endParaRPr>
          </a:p>
        </p:txBody>
      </p:sp>
      <p:pic>
        <p:nvPicPr>
          <p:cNvPr id="9" name="Picture 2" descr="An illustration shows squalene cyclization.&#10;Squalene in the presence of H 1 positive charge, N A D P H, and O 2 releases N A D P 1 positive charge plus H 2 O, and gives Squalene epoxide. O is shared by the carbons at vertices 2 and 3. Electrons move from the double bonds shared between carbons at vertices 6, and 7, 10 and 11, 14 and 15, and 18 and 19 in the presence of H 1 positive charge to become a Protosterol cation. The donated electrons form new bonds, making 4 fused rings with three hexagonal and one pentagonal ring. O H is attached in the third vertex and H is bonded to the fifth vertex of the first hexagonal ring, where the carbons are numbered in a counterclockwise rotation. The 6th vertex is displayed at the bottom of the second hexagonal ring, where the carbon numbers continue to be displayed in a counterclockwise rotation. H is bonded to the ninth vertex of the second hexagonal ring. The bond between the carbons at vertices 5 and 10 is shared by the first and second hexagonal rings. The bond between the carbons at vertices 8 and 9 is shared by the second and third hexagonal rings, where the carbons are numbered in a clockwise direction. C H 3 is bonded to the eighth and fourteenth vertices, and H is bonded to the thirteenth vertex. The bond between the carbons at vertices 13 and 14 is shared by the third hexagonal ring and the pentagonal ring. With the carbons in the pentagonal ring numbered in a counterclockwise rotation, H is in the 17th vertex. The 17th vertex is bonded to a cation, which is a part of zigzag line. Removal of H 1 positive charge from the Protosterol cation forms Lanosterol. Lanosterol consists of 4 fused rings, including 3 hexagonal rings and one pentagonal ring. Starting from the bottom left, the first and second fused hexagonal rings share a common bond between vertices 5 and 10, where the carbons are numbered in a counterclockwise rotation with vertex 1 labeled at the top vertex 3 bonded to O H, and vertex 4 bonded to C H 3 C H 3. The second hexagonal ring shows a double bond between vertices 8 and 9. The third hexagonal ring is fused with the second hexagonal ring by the sharing of a bond between vertices 8 and 9. The carbons of the third hexagonal ring are numbered in a clockwise direction. The pentagonal ring is fused with the third hexagonal ring by the sharing of a bond between vertices 13 and 14. The C of the pentagonal ring are numbered in a counterclockwise rotation. C H 3 is bonded to the C of the vertices 10, 13, and 14. The C of the pentagonal ring at vertex 17 is bonded to a chain of 5 carbons, where the first C is further bonded to C H 3, the fifth C is further bonded to C H 3 C H 3, and a double bond is shared by the fourth and fifth carb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45820" y="2071100"/>
            <a:ext cx="7452360" cy="42759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10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Cholesterol </a:t>
            </a:r>
            <a:r>
              <a:rPr lang="en-US" dirty="0" smtClean="0">
                <a:solidFill>
                  <a:srgbClr val="843C0C"/>
                </a:solidFill>
                <a:latin typeface="Arial" pitchFamily="34" charset="0"/>
                <a:cs typeface="Arial" pitchFamily="34" charset="0"/>
              </a:rPr>
              <a:t>Formation</a:t>
            </a:r>
            <a:endParaRPr lang="en-US" dirty="0">
              <a:solidFill>
                <a:srgbClr val="843C0C"/>
              </a:solidFill>
              <a:latin typeface="Arial" pitchFamily="34" charset="0"/>
              <a:cs typeface="Arial" pitchFamily="34" charset="0"/>
            </a:endParaRPr>
          </a:p>
        </p:txBody>
      </p:sp>
      <p:pic>
        <p:nvPicPr>
          <p:cNvPr id="9" name="Picture 2" descr="An illustration shows formation of cholesterol from lanosterol by a complex process of 19 steps during which H C O O H 1 positive charge 2 C O 2 is released.&#10;Lanosterol consists of 4 fused rings, 3 hexagonal rings and one pentagonal ring. Starting from the left at the bottom, the first and second fused hexagonal rings share a common bond between vertices 5 and 10, where the carbons are numbered in a counterclockwise rotation with vertex 1 labeled at the top. Vertex 3 is bonded to O H and vertex 4 is bonded to C H 3 C H 3. The second hexagonal ring shows a double bond between vertices 8 and 9. The third hexagonal ring is fused with the second hexagonal ring by the sharing of a bond between vertices 8 and 9. The carbons of the third hexagonal ring are numbered in a clockwise direction. The pentagonal ring is fused with the third hexagonal ring by the sharing of a bond between vertices 13 and 14. The C of the pentagonal ring are numbered in a counterclockwise rotation. C H 3 is bonded to the C of vertices 10, 13, and 14. The C of the pentagonal ring at vertex 17 is bonded to a chain of 5 carbons, where the first C is further bonded to C H 3, the fifth C is further bonded to C H 3 C H 3, and a double bond is shared by the fourth and fifth carbons. Cholesterol consists of 4 fused rings, 3 hexagonal rings and one pentagonal ring. Starting from the bottom left, the first and second fused hexagonal rings share a common bond between vertices 5 and 10, where the carbons are numbered in a counterclockwise rotation with vertex 1 labeled at the top. The C of vertex 3 is bonded to O H. The second hexagonal ring shows a double bond between vertices 5, and 6. The third hexagonal ring is fused with the second hexagonal ring by the sharing of a bond between the vertices 8 and 9. The carbons of the third hexagonal ring are numbered in a clockwise direction. The pentagonal ring is fused with the third hexagonal ring by the sharing of a bond between vertices 13, and 14. The C of the pentagonal ring are numbered in a counterclockwise rotation. C H 3 is bonded to the C of vertices 10 and 13. The C of the pentagonal ring at vertex 17 is bonded to a chain of 5 carbons, where the first C is further bonded to C H 3 and the fifth C is further bonded to C H 3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94314" y="1800477"/>
            <a:ext cx="3355372" cy="46473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87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solidFill>
                  <a:srgbClr val="843C0C"/>
                </a:solidFill>
                <a:latin typeface="Arial" pitchFamily="34" charset="0"/>
                <a:cs typeface="Arial" pitchFamily="34" charset="0"/>
              </a:rPr>
              <a:t>Section 26.3 </a:t>
            </a:r>
            <a:r>
              <a:rPr lang="en-US" sz="2800" dirty="0">
                <a:solidFill>
                  <a:srgbClr val="843C0C"/>
                </a:solidFill>
                <a:latin typeface="Arial" pitchFamily="34" charset="0"/>
                <a:cs typeface="Arial" pitchFamily="34" charset="0"/>
              </a:rPr>
              <a:t>The Complex Regulation of Cholesterol </a:t>
            </a:r>
            <a:r>
              <a:rPr lang="en-US" sz="2800" dirty="0" smtClean="0">
                <a:solidFill>
                  <a:srgbClr val="843C0C"/>
                </a:solidFill>
                <a:latin typeface="Arial" pitchFamily="34" charset="0"/>
                <a:cs typeface="Arial" pitchFamily="34" charset="0"/>
              </a:rPr>
              <a:t>Biosynthesis </a:t>
            </a:r>
            <a:r>
              <a:rPr lang="en-US" sz="2800" dirty="0">
                <a:solidFill>
                  <a:srgbClr val="843C0C"/>
                </a:solidFill>
                <a:latin typeface="Arial" pitchFamily="34" charset="0"/>
                <a:cs typeface="Arial" pitchFamily="34" charset="0"/>
              </a:rPr>
              <a:t>Takes Place at Several </a:t>
            </a:r>
            <a:r>
              <a:rPr lang="en-US" sz="2800" dirty="0" smtClean="0">
                <a:solidFill>
                  <a:srgbClr val="843C0C"/>
                </a:solidFill>
                <a:latin typeface="Arial" pitchFamily="34" charset="0"/>
                <a:cs typeface="Arial" pitchFamily="34" charset="0"/>
              </a:rPr>
              <a:t>Levels</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800600"/>
          </a:xfrm>
        </p:spPr>
        <p:txBody>
          <a:bodyPr>
            <a:normAutofit fontScale="92500" lnSpcReduction="10000"/>
          </a:bodyPr>
          <a:lstStyle/>
          <a:p>
            <a:pPr>
              <a:lnSpc>
                <a:spcPct val="110000"/>
              </a:lnSpc>
              <a:defRPr/>
            </a:pPr>
            <a:r>
              <a:rPr lang="en-US" dirty="0">
                <a:latin typeface="Arial" pitchFamily="34" charset="0"/>
                <a:cs typeface="Arial" pitchFamily="34" charset="0"/>
              </a:rPr>
              <a:t>The liver is the major site of cholesterol </a:t>
            </a:r>
            <a:r>
              <a:rPr lang="en-US" dirty="0" smtClean="0">
                <a:latin typeface="Arial" pitchFamily="34" charset="0"/>
                <a:cs typeface="Arial" pitchFamily="34" charset="0"/>
              </a:rPr>
              <a:t>biosynthesis.</a:t>
            </a:r>
            <a:endParaRPr lang="en-US" dirty="0">
              <a:latin typeface="Arial" pitchFamily="34" charset="0"/>
              <a:cs typeface="Arial" pitchFamily="34" charset="0"/>
            </a:endParaRPr>
          </a:p>
          <a:p>
            <a:pPr>
              <a:lnSpc>
                <a:spcPct val="110000"/>
              </a:lnSpc>
              <a:defRPr/>
            </a:pPr>
            <a:r>
              <a:rPr lang="en-US" dirty="0">
                <a:latin typeface="Arial" pitchFamily="34" charset="0"/>
                <a:cs typeface="Arial" pitchFamily="34" charset="0"/>
              </a:rPr>
              <a:t>Regulation of cholesterol synthesis occurs by controlling the amount and activity of </a:t>
            </a:r>
            <a:r>
              <a:rPr lang="en-US" dirty="0" smtClean="0">
                <a:latin typeface="Arial" pitchFamily="34" charset="0"/>
                <a:cs typeface="Arial" pitchFamily="34" charset="0"/>
              </a:rPr>
              <a:t>HMG-CoA </a:t>
            </a:r>
            <a:r>
              <a:rPr lang="en-US" dirty="0">
                <a:latin typeface="Arial" pitchFamily="34" charset="0"/>
                <a:cs typeface="Arial" pitchFamily="34" charset="0"/>
              </a:rPr>
              <a:t>reductase, the enzyme that catalyzes the synthesis of </a:t>
            </a:r>
            <a:r>
              <a:rPr lang="en-US" dirty="0" err="1" smtClean="0">
                <a:latin typeface="Arial" pitchFamily="34" charset="0"/>
                <a:cs typeface="Arial" pitchFamily="34" charset="0"/>
              </a:rPr>
              <a:t>mevalonate</a:t>
            </a:r>
            <a:r>
              <a:rPr lang="en-US" dirty="0" smtClean="0">
                <a:latin typeface="Arial" pitchFamily="34" charset="0"/>
                <a:cs typeface="Arial" pitchFamily="34" charset="0"/>
              </a:rPr>
              <a:t>.</a:t>
            </a:r>
            <a:endParaRPr lang="en-US" dirty="0">
              <a:latin typeface="Arial" pitchFamily="34" charset="0"/>
              <a:cs typeface="Arial" pitchFamily="34" charset="0"/>
            </a:endParaRPr>
          </a:p>
          <a:p>
            <a:pPr marL="0" indent="0">
              <a:lnSpc>
                <a:spcPct val="110000"/>
              </a:lnSpc>
              <a:buNone/>
              <a:defRPr/>
            </a:pPr>
            <a:r>
              <a:rPr lang="en-US" dirty="0" smtClean="0">
                <a:latin typeface="Arial" pitchFamily="34" charset="0"/>
                <a:cs typeface="Arial" pitchFamily="34" charset="0"/>
              </a:rPr>
              <a:t>1. One way is that the </a:t>
            </a:r>
            <a:r>
              <a:rPr lang="en-US" dirty="0">
                <a:latin typeface="Arial" pitchFamily="34" charset="0"/>
                <a:cs typeface="Arial" pitchFamily="34" charset="0"/>
              </a:rPr>
              <a:t>rate of synthesis of </a:t>
            </a:r>
            <a:r>
              <a:rPr lang="en-US" dirty="0" smtClean="0">
                <a:latin typeface="Arial" pitchFamily="34" charset="0"/>
                <a:cs typeface="Arial" pitchFamily="34" charset="0"/>
              </a:rPr>
              <a:t>HMG-CoA </a:t>
            </a:r>
            <a:r>
              <a:rPr lang="en-US" dirty="0">
                <a:latin typeface="Arial" pitchFamily="34" charset="0"/>
                <a:cs typeface="Arial" pitchFamily="34" charset="0"/>
              </a:rPr>
              <a:t>reductase mRNA is controlled by the sterol regulatory element binding protein (SREBP</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lnSpc>
                <a:spcPct val="110000"/>
              </a:lnSpc>
              <a:buFont typeface="Arial" panose="020B0604020202020204" pitchFamily="34" charset="0"/>
              <a:buChar char="–"/>
              <a:defRPr/>
            </a:pPr>
            <a:r>
              <a:rPr lang="en-US" dirty="0">
                <a:latin typeface="Arial" pitchFamily="34" charset="0"/>
                <a:cs typeface="Arial" pitchFamily="34" charset="0"/>
              </a:rPr>
              <a:t>SREBP resides in the ER in association with the SREBP cleavage activating protein (SCAP). When cholesterol levels fall, SCAP escorts SREBP to the Golgi complex, where it is </a:t>
            </a:r>
            <a:r>
              <a:rPr lang="en-US" dirty="0" err="1">
                <a:latin typeface="Arial" pitchFamily="34" charset="0"/>
                <a:cs typeface="Arial" pitchFamily="34" charset="0"/>
              </a:rPr>
              <a:t>proteolytically</a:t>
            </a:r>
            <a:r>
              <a:rPr lang="en-US" dirty="0">
                <a:latin typeface="Arial" pitchFamily="34" charset="0"/>
                <a:cs typeface="Arial" pitchFamily="34" charset="0"/>
              </a:rPr>
              <a:t> processed and </a:t>
            </a:r>
            <a:r>
              <a:rPr lang="en-US" dirty="0" smtClean="0">
                <a:latin typeface="Arial" pitchFamily="34" charset="0"/>
                <a:cs typeface="Arial" pitchFamily="34" charset="0"/>
              </a:rPr>
              <a:t>activated.</a:t>
            </a:r>
            <a:endParaRPr lang="en-US" dirty="0">
              <a:latin typeface="Arial" pitchFamily="34" charset="0"/>
              <a:cs typeface="Arial" pitchFamily="34" charset="0"/>
            </a:endParaRPr>
          </a:p>
          <a:p>
            <a:pPr lvl="1">
              <a:lnSpc>
                <a:spcPct val="110000"/>
              </a:lnSpc>
              <a:buFont typeface="Arial" panose="020B0604020202020204" pitchFamily="34" charset="0"/>
              <a:buChar char="–"/>
              <a:defRPr/>
            </a:pPr>
            <a:r>
              <a:rPr lang="en-US" dirty="0">
                <a:latin typeface="Arial" pitchFamily="34" charset="0"/>
                <a:cs typeface="Arial" pitchFamily="34" charset="0"/>
              </a:rPr>
              <a:t>The activated SREBP moves to the nucleus to stimulate reductase mRNA </a:t>
            </a:r>
            <a:r>
              <a:rPr lang="en-US" dirty="0" smtClean="0">
                <a:latin typeface="Arial" pitchFamily="34" charset="0"/>
                <a:cs typeface="Arial" pitchFamily="34" charset="0"/>
              </a:rPr>
              <a:t>synthesis.</a:t>
            </a:r>
            <a:endParaRPr lang="en-US" dirty="0">
              <a:latin typeface="Arial" pitchFamily="34" charset="0"/>
              <a:cs typeface="Arial" pitchFamily="34" charset="0"/>
            </a:endParaRPr>
          </a:p>
        </p:txBody>
      </p:sp>
    </p:spTree>
    <p:extLst>
      <p:ext uri="{BB962C8B-B14F-4D97-AF65-F5344CB8AC3E}">
        <p14:creationId xmlns:p14="http://schemas.microsoft.com/office/powerpoint/2010/main" val="1932071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The SREBP </a:t>
            </a:r>
            <a:r>
              <a:rPr lang="en-US" dirty="0" smtClean="0">
                <a:solidFill>
                  <a:srgbClr val="843C0C"/>
                </a:solidFill>
                <a:latin typeface="Arial" pitchFamily="34" charset="0"/>
                <a:cs typeface="Arial" pitchFamily="34" charset="0"/>
              </a:rPr>
              <a:t>Pathway</a:t>
            </a:r>
            <a:endParaRPr lang="en-US" dirty="0">
              <a:solidFill>
                <a:srgbClr val="843C0C"/>
              </a:solidFill>
              <a:latin typeface="Arial" pitchFamily="34" charset="0"/>
              <a:cs typeface="Arial" pitchFamily="34" charset="0"/>
            </a:endParaRPr>
          </a:p>
        </p:txBody>
      </p:sp>
      <p:pic>
        <p:nvPicPr>
          <p:cNvPr id="10" name="Picture 2" descr="An illustration shows the S R E B P pathway.&#10;An endoplasmic reticulum phospholipid bilayer in the upper left part of the illustration shows S R E B P in the center and embedded in the membrane beside the S C A P protein to its left, also embedded in the membrane. S C A P has 8 cylindrical structures that cross the membrane, which are connected above the membrane between turns. S R E B P has a similar structure within the membrane but has only 2 cylindrical structures. The Reg domain of S R E B P extends above the membrane, where is is connected to a portion of SCAP that is also above the membrane. A U-shaped D N A-binding domain that is part of S R E B P is displayed above the phospholipid bilayer. The region above the phospholipid bilayer is labeled as Cytoplasm and the region below the bilayer is labeled as Lumen. An arrow labeled, Cholesterol levels fall, points to a similar membrane in the bottom of the illustration labeled Golgi. This is similar to the above membrane, but a cylinder passes through the membrane between S C A P and S R E B P that is connected to a larger, triangle-like structure on the Lumen side of the membrane labeled Serine protease. An arrow points from Serine protease to a piece of S R E B P that is on the Lumen side of the membrane.  An arrow points from the U-shaped D N A-binding domain to a similar U-shaped region on the right, attached to a single blue cylinder of S R E B P. This is adjacent to a similar 4 cylinder structure on the right labeled Metalloproteinase, which has Z n 2 plus attached on the Cytoplasm side of the membrane. An arrow points from one of the Metalloproteinase cylinders to one of the Metalloproteinase cylinders. Another arrow points from the U-shaped structure to a close-up that shows it in a structure labeled Nucleus with S R E written above it and an arrow pointing to the r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76677" y="1631009"/>
            <a:ext cx="5790646" cy="49799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44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Regulation of </a:t>
            </a:r>
            <a:r>
              <a:rPr lang="en-US" dirty="0" smtClean="0">
                <a:solidFill>
                  <a:srgbClr val="843C0C"/>
                </a:solidFill>
                <a:latin typeface="Arial" pitchFamily="34" charset="0"/>
                <a:cs typeface="Arial" pitchFamily="34" charset="0"/>
              </a:rPr>
              <a:t>Cholesterol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iosynthesis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a:t>
            </a:r>
            <a:r>
              <a:rPr lang="en-US" baseline="0" dirty="0" smtClean="0">
                <a:solidFill>
                  <a:srgbClr val="843C0C"/>
                </a:solidFill>
                <a:latin typeface="Arial" pitchFamily="34" charset="0"/>
                <a:cs typeface="Arial" pitchFamily="34" charset="0"/>
              </a:rPr>
              <a:t>3</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When cholesterol levels are adequate, SCAP binds cholesterol, which causes a structural change in SCAP that allows SCAP to bind to </a:t>
            </a:r>
            <a:r>
              <a:rPr lang="en-US" sz="2600" dirty="0" err="1">
                <a:latin typeface="Arial" pitchFamily="34" charset="0"/>
                <a:cs typeface="Arial" pitchFamily="34" charset="0"/>
              </a:rPr>
              <a:t>Insig</a:t>
            </a:r>
            <a:r>
              <a:rPr lang="en-US" sz="2600" dirty="0">
                <a:latin typeface="Arial" pitchFamily="34" charset="0"/>
                <a:cs typeface="Arial" pitchFamily="34" charset="0"/>
              </a:rPr>
              <a:t>, another endoplasmic reticulum membrane </a:t>
            </a:r>
            <a:r>
              <a:rPr lang="en-US" sz="2600" dirty="0" smtClean="0">
                <a:latin typeface="Arial" pitchFamily="34" charset="0"/>
                <a:cs typeface="Arial" pitchFamily="34" charset="0"/>
              </a:rPr>
              <a:t>protein.</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The interaction between SCAP and </a:t>
            </a:r>
            <a:r>
              <a:rPr lang="en-US" sz="2600" dirty="0" err="1">
                <a:latin typeface="Arial" pitchFamily="34" charset="0"/>
                <a:cs typeface="Arial" pitchFamily="34" charset="0"/>
              </a:rPr>
              <a:t>Insig</a:t>
            </a:r>
            <a:r>
              <a:rPr lang="en-US" sz="2600" dirty="0">
                <a:latin typeface="Arial" pitchFamily="34" charset="0"/>
                <a:cs typeface="Arial" pitchFamily="34" charset="0"/>
              </a:rPr>
              <a:t> traps SCAP and SREBP in the endoplasmic reticulum </a:t>
            </a:r>
            <a:r>
              <a:rPr lang="en-US" sz="2600" dirty="0" smtClean="0">
                <a:latin typeface="Arial" pitchFamily="34" charset="0"/>
                <a:cs typeface="Arial" pitchFamily="34" charset="0"/>
              </a:rPr>
              <a:t>membrane.</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599598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solidFill>
                  <a:srgbClr val="843C0C"/>
                </a:solidFill>
                <a:latin typeface="Arial" pitchFamily="34" charset="0"/>
                <a:cs typeface="Arial" pitchFamily="34" charset="0"/>
              </a:rPr>
              <a:t>Insig</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Regulates </a:t>
            </a:r>
            <a:r>
              <a:rPr lang="en-US" dirty="0">
                <a:solidFill>
                  <a:srgbClr val="843C0C"/>
                </a:solidFill>
                <a:latin typeface="Arial" pitchFamily="34" charset="0"/>
                <a:cs typeface="Arial" pitchFamily="34" charset="0"/>
              </a:rPr>
              <a:t>SCAP–SREBP </a:t>
            </a:r>
            <a:r>
              <a:rPr lang="en-US" dirty="0" smtClean="0">
                <a:solidFill>
                  <a:srgbClr val="843C0C"/>
                </a:solidFill>
                <a:latin typeface="Arial" pitchFamily="34" charset="0"/>
                <a:cs typeface="Arial" pitchFamily="34" charset="0"/>
              </a:rPr>
              <a:t>Movement</a:t>
            </a:r>
            <a:endParaRPr lang="en-US" dirty="0">
              <a:solidFill>
                <a:srgbClr val="843C0C"/>
              </a:solidFill>
              <a:latin typeface="Arial" pitchFamily="34" charset="0"/>
              <a:cs typeface="Arial" pitchFamily="34" charset="0"/>
            </a:endParaRPr>
          </a:p>
        </p:txBody>
      </p:sp>
      <p:pic>
        <p:nvPicPr>
          <p:cNvPr id="10" name="Picture 2" descr="An illustration shows regulation of S C A P – S R E B P movement by Insig.&#10;An endoplasmic reticulum phospholipid bilayer with the Cytoplasm above it and the Lumen below it has a large oval labeled Insig to the left of S C A P and S R E B P. A molecule labeled Cholesterol is in the middle of S C A P. Two molecules of Cholesterol are in the membrane to the right of S R E B P.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6363" y="2474126"/>
            <a:ext cx="8491275" cy="30954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2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Regulation of Cholesterol Biosynthesis </a:t>
            </a:r>
            <a:r>
              <a:rPr lang="en-US" dirty="0" smtClean="0">
                <a:solidFill>
                  <a:srgbClr val="843C0C"/>
                </a:solidFill>
                <a:latin typeface="Arial" pitchFamily="34" charset="0"/>
                <a:cs typeface="Arial" pitchFamily="34" charset="0"/>
              </a:rPr>
              <a:t>(2/3</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600"/>
              </a:spcAft>
              <a:defRPr/>
            </a:pPr>
            <a:r>
              <a:rPr lang="en-US" sz="2600" dirty="0" smtClean="0">
                <a:latin typeface="Arial" pitchFamily="34" charset="0"/>
                <a:cs typeface="Arial" pitchFamily="34" charset="0"/>
              </a:rPr>
              <a:t>Additional regulatory strategies:</a:t>
            </a:r>
            <a:endParaRPr lang="en-US" sz="2600" dirty="0">
              <a:latin typeface="Arial" pitchFamily="34" charset="0"/>
              <a:cs typeface="Arial" pitchFamily="34" charset="0"/>
            </a:endParaRPr>
          </a:p>
          <a:p>
            <a:pPr lvl="1">
              <a:spcAft>
                <a:spcPts val="600"/>
              </a:spcAft>
              <a:buFont typeface="+mj-lt"/>
              <a:buAutoNum type="arabicPeriod" startAt="2"/>
              <a:defRPr/>
            </a:pPr>
            <a:r>
              <a:rPr lang="en-US" sz="2400" dirty="0" smtClean="0">
                <a:latin typeface="Arial" pitchFamily="34" charset="0"/>
                <a:cs typeface="Arial" pitchFamily="34" charset="0"/>
              </a:rPr>
              <a:t>The </a:t>
            </a:r>
            <a:r>
              <a:rPr lang="en-US" sz="2400" dirty="0">
                <a:latin typeface="Arial" pitchFamily="34" charset="0"/>
                <a:cs typeface="Arial" pitchFamily="34" charset="0"/>
              </a:rPr>
              <a:t>rate of translation of the reductase mRNA is inhibited by </a:t>
            </a:r>
            <a:r>
              <a:rPr lang="en-US" sz="2400" dirty="0" err="1">
                <a:latin typeface="Arial" pitchFamily="34" charset="0"/>
                <a:cs typeface="Arial" pitchFamily="34" charset="0"/>
              </a:rPr>
              <a:t>nonsterol</a:t>
            </a:r>
            <a:r>
              <a:rPr lang="en-US" sz="2400" dirty="0">
                <a:latin typeface="Arial" pitchFamily="34" charset="0"/>
                <a:cs typeface="Arial" pitchFamily="34" charset="0"/>
              </a:rPr>
              <a:t> metabolites of </a:t>
            </a:r>
            <a:r>
              <a:rPr lang="en-US" sz="2400" dirty="0" err="1" smtClean="0">
                <a:latin typeface="Arial" pitchFamily="34" charset="0"/>
                <a:cs typeface="Arial" pitchFamily="34" charset="0"/>
              </a:rPr>
              <a:t>mevalonate</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a:p>
            <a:pPr lvl="1">
              <a:spcAft>
                <a:spcPts val="600"/>
              </a:spcAft>
              <a:buFont typeface="+mj-lt"/>
              <a:buAutoNum type="arabicPeriod" startAt="2"/>
              <a:defRPr/>
            </a:pPr>
            <a:r>
              <a:rPr lang="en-US" sz="2400" dirty="0" smtClean="0">
                <a:latin typeface="Arial" pitchFamily="34" charset="0"/>
                <a:cs typeface="Arial" pitchFamily="34" charset="0"/>
              </a:rPr>
              <a:t>Increases </a:t>
            </a:r>
            <a:r>
              <a:rPr lang="en-US" sz="2400" dirty="0">
                <a:latin typeface="Arial" pitchFamily="34" charset="0"/>
                <a:cs typeface="Arial" pitchFamily="34" charset="0"/>
              </a:rPr>
              <a:t>in cholesterol concentration result in the proteolytic degradation of the </a:t>
            </a:r>
            <a:r>
              <a:rPr lang="en-US" sz="2400" dirty="0" err="1" smtClean="0">
                <a:latin typeface="Arial" pitchFamily="34" charset="0"/>
                <a:cs typeface="Arial" pitchFamily="34" charset="0"/>
              </a:rPr>
              <a:t>reductase</a:t>
            </a:r>
            <a:r>
              <a:rPr lang="en-US" sz="2400" dirty="0" smtClean="0">
                <a:latin typeface="Arial" pitchFamily="34" charset="0"/>
                <a:cs typeface="Arial" pitchFamily="34" charset="0"/>
              </a:rPr>
              <a:t>. In </a:t>
            </a:r>
            <a:r>
              <a:rPr lang="en-US" sz="2400" dirty="0">
                <a:latin typeface="Arial" pitchFamily="34" charset="0"/>
                <a:cs typeface="Arial" pitchFamily="34" charset="0"/>
              </a:rPr>
              <a:t>the presence of sterols, a subset of </a:t>
            </a:r>
            <a:r>
              <a:rPr lang="en-US" sz="2400" dirty="0" err="1">
                <a:latin typeface="Arial" pitchFamily="34" charset="0"/>
                <a:cs typeface="Arial" pitchFamily="34" charset="0"/>
              </a:rPr>
              <a:t>Insig</a:t>
            </a:r>
            <a:r>
              <a:rPr lang="en-US" sz="2400" dirty="0">
                <a:latin typeface="Arial" pitchFamily="34" charset="0"/>
                <a:cs typeface="Arial" pitchFamily="34" charset="0"/>
              </a:rPr>
              <a:t> proteins that are associated with </a:t>
            </a:r>
            <a:r>
              <a:rPr lang="en-US" sz="2400" dirty="0" err="1">
                <a:latin typeface="Arial" pitchFamily="34" charset="0"/>
                <a:cs typeface="Arial" pitchFamily="34" charset="0"/>
              </a:rPr>
              <a:t>ubiquitinating</a:t>
            </a:r>
            <a:r>
              <a:rPr lang="en-US" sz="2400" dirty="0">
                <a:latin typeface="Arial" pitchFamily="34" charset="0"/>
                <a:cs typeface="Arial" pitchFamily="34" charset="0"/>
              </a:rPr>
              <a:t> enzymes binds to </a:t>
            </a:r>
            <a:r>
              <a:rPr lang="en-US" sz="2400" dirty="0" err="1">
                <a:latin typeface="Arial" pitchFamily="34" charset="0"/>
                <a:cs typeface="Arial" pitchFamily="34" charset="0"/>
              </a:rPr>
              <a:t>reductase</a:t>
            </a:r>
            <a:r>
              <a:rPr lang="en-US" sz="2400" dirty="0">
                <a:latin typeface="Arial" pitchFamily="34" charset="0"/>
                <a:cs typeface="Arial" pitchFamily="34" charset="0"/>
              </a:rPr>
              <a:t>. The membrane-bound portion of the reductase is </a:t>
            </a:r>
            <a:r>
              <a:rPr lang="en-US" sz="2400" dirty="0" err="1">
                <a:latin typeface="Arial" pitchFamily="34" charset="0"/>
                <a:cs typeface="Arial" pitchFamily="34" charset="0"/>
              </a:rPr>
              <a:t>ubiquitinated</a:t>
            </a:r>
            <a:r>
              <a:rPr lang="en-US" sz="2400" dirty="0">
                <a:latin typeface="Arial" pitchFamily="34" charset="0"/>
                <a:cs typeface="Arial" pitchFamily="34" charset="0"/>
              </a:rPr>
              <a:t>, extracted from the membrane, and destroyed by the </a:t>
            </a:r>
            <a:r>
              <a:rPr lang="en-US" sz="2400" dirty="0" smtClean="0">
                <a:latin typeface="Arial" pitchFamily="34" charset="0"/>
                <a:cs typeface="Arial" pitchFamily="34" charset="0"/>
              </a:rPr>
              <a:t>proteasome.</a:t>
            </a:r>
          </a:p>
        </p:txBody>
      </p:sp>
    </p:spTree>
    <p:extLst>
      <p:ext uri="{BB962C8B-B14F-4D97-AF65-F5344CB8AC3E}">
        <p14:creationId xmlns:p14="http://schemas.microsoft.com/office/powerpoint/2010/main" val="1443091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solidFill>
                  <a:srgbClr val="843C0C"/>
                </a:solidFill>
                <a:latin typeface="Arial" pitchFamily="34" charset="0"/>
                <a:cs typeface="Arial" pitchFamily="34" charset="0"/>
              </a:rPr>
              <a:t>Insig</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Facilitates </a:t>
            </a:r>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Degradation </a:t>
            </a:r>
            <a:r>
              <a:rPr lang="en-US" dirty="0">
                <a:solidFill>
                  <a:srgbClr val="843C0C"/>
                </a:solidFill>
                <a:latin typeface="Arial" pitchFamily="34" charset="0"/>
                <a:cs typeface="Arial" pitchFamily="34" charset="0"/>
              </a:rPr>
              <a:t>of HMG-CoA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eductase</a:t>
            </a:r>
            <a:endParaRPr lang="en-US" dirty="0">
              <a:solidFill>
                <a:srgbClr val="843C0C"/>
              </a:solidFill>
              <a:latin typeface="Arial" pitchFamily="34" charset="0"/>
              <a:cs typeface="Arial" pitchFamily="34" charset="0"/>
            </a:endParaRPr>
          </a:p>
        </p:txBody>
      </p:sp>
      <p:pic>
        <p:nvPicPr>
          <p:cNvPr id="10" name="Picture 2" descr="An illustration shows the degradation of H M G-Co A reductase using Insig.&#10;An endoplasmic reticulum phospholipid bilayer of endoplasmic reticulum membrane has Insig to the right of a structure labeled Ubiquitinating enzymes that is in the top half of the phospholipid bilayer and extends above the membrane on the Cytoplasm side. H M G – C o A reductase is to the right of Insig and has 8 cylinders that cross the membrane and are connected by strands above and below the membrane, as well as a large, spherical structure attached on its right side above the membrane. The Cytoplasm is shown above the membrane and the Lumen is below the membrane. An arrow labeled Sterols points to the right, where another membrane segment is shown with similar components. The difference is that 3 cylinders of H M G – C o A reductase overlap with Insig in this image. An arrow pointing downwards to a similar membrane segment is labeled Ubiquitination. This structure is similar except that a string of 7 Us extend from the Ubiquitinating enzymes to the strand connecting the 4th and 5th cylinders of H M G – C o A. An arrow labeled Extraction, with Geranylgeraniol below the arrow, points to a similar membrane segment on the left. Geranylgeraniol has 4 isoprene units in a repeating structure. In the final membrane segment, the Ubiquitinating enzymes and Insig are unchanged, but H M G – C o A reductase has been broken into small pieces above the membrane, in the Cytoplasm, that are labeled Degrad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7133" y="1885570"/>
            <a:ext cx="8129735" cy="42277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19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Regulation of Cholesterol Biosynthesis </a:t>
            </a:r>
            <a:r>
              <a:rPr lang="en-US" dirty="0" smtClean="0">
                <a:solidFill>
                  <a:srgbClr val="843C0C"/>
                </a:solidFill>
                <a:latin typeface="Arial" pitchFamily="34" charset="0"/>
                <a:cs typeface="Arial" pitchFamily="34" charset="0"/>
              </a:rPr>
              <a:t>(3/3</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defRPr/>
            </a:pPr>
            <a:r>
              <a:rPr lang="en-US" dirty="0">
                <a:latin typeface="Arial" pitchFamily="34" charset="0"/>
                <a:cs typeface="Arial" pitchFamily="34" charset="0"/>
              </a:rPr>
              <a:t>Additional regulatory strategies</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spcAft>
                <a:spcPts val="1200"/>
              </a:spcAft>
              <a:buFont typeface="+mj-lt"/>
              <a:buAutoNum type="arabicPeriod" startAt="4"/>
              <a:defRPr/>
            </a:pPr>
            <a:r>
              <a:rPr lang="en-US" sz="2000" dirty="0" err="1" smtClean="0">
                <a:latin typeface="Arial" pitchFamily="34" charset="0"/>
                <a:cs typeface="Arial" pitchFamily="34" charset="0"/>
              </a:rPr>
              <a:t>Phosphorylation</a:t>
            </a:r>
            <a:r>
              <a:rPr lang="en-US" sz="2000" dirty="0" smtClean="0">
                <a:latin typeface="Arial" pitchFamily="34" charset="0"/>
                <a:cs typeface="Arial" pitchFamily="34" charset="0"/>
              </a:rPr>
              <a:t> </a:t>
            </a:r>
            <a:r>
              <a:rPr lang="en-US" sz="2000" dirty="0">
                <a:latin typeface="Arial" pitchFamily="34" charset="0"/>
                <a:cs typeface="Arial" pitchFamily="34" charset="0"/>
              </a:rPr>
              <a:t>of the </a:t>
            </a:r>
            <a:r>
              <a:rPr lang="en-US" sz="2000" dirty="0" err="1">
                <a:latin typeface="Arial" pitchFamily="34" charset="0"/>
                <a:cs typeface="Arial" pitchFamily="34" charset="0"/>
              </a:rPr>
              <a:t>reductase</a:t>
            </a:r>
            <a:r>
              <a:rPr lang="en-US" sz="2000" dirty="0">
                <a:latin typeface="Arial" pitchFamily="34" charset="0"/>
                <a:cs typeface="Arial" pitchFamily="34" charset="0"/>
              </a:rPr>
              <a:t> by an AMP-activated protein </a:t>
            </a:r>
            <a:r>
              <a:rPr lang="en-US" sz="2000" dirty="0" smtClean="0">
                <a:latin typeface="Arial" pitchFamily="34" charset="0"/>
                <a:cs typeface="Arial" pitchFamily="34" charset="0"/>
              </a:rPr>
              <a:t>kinase </a:t>
            </a:r>
            <a:r>
              <a:rPr lang="en-US" sz="2000" dirty="0">
                <a:latin typeface="Arial" pitchFamily="34" charset="0"/>
                <a:cs typeface="Arial" pitchFamily="34" charset="0"/>
              </a:rPr>
              <a:t>inactivates the </a:t>
            </a:r>
            <a:r>
              <a:rPr lang="en-US" sz="2000" dirty="0" smtClean="0">
                <a:latin typeface="Arial" pitchFamily="34" charset="0"/>
                <a:cs typeface="Arial" pitchFamily="34" charset="0"/>
              </a:rPr>
              <a:t>enzyme. It allows cholesterol synthesis to cease when the ATP level is low.</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584150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843C0C"/>
                </a:solidFill>
                <a:latin typeface="Arial" pitchFamily="34" charset="0"/>
                <a:cs typeface="Arial" pitchFamily="34" charset="0"/>
              </a:rPr>
              <a:t>Lipoproteins </a:t>
            </a:r>
            <a:r>
              <a:rPr lang="en-US" sz="3000" dirty="0" smtClean="0">
                <a:solidFill>
                  <a:srgbClr val="843C0C"/>
                </a:solidFill>
                <a:latin typeface="Arial" pitchFamily="34" charset="0"/>
                <a:cs typeface="Arial" pitchFamily="34" charset="0"/>
              </a:rPr>
              <a:t>Transport </a:t>
            </a:r>
            <a:r>
              <a:rPr lang="en-US" sz="3000" dirty="0">
                <a:solidFill>
                  <a:srgbClr val="843C0C"/>
                </a:solidFill>
                <a:latin typeface="Arial" pitchFamily="34" charset="0"/>
                <a:cs typeface="Arial" pitchFamily="34" charset="0"/>
              </a:rPr>
              <a:t>C</a:t>
            </a:r>
            <a:r>
              <a:rPr lang="en-US" sz="3000" dirty="0" smtClean="0">
                <a:solidFill>
                  <a:srgbClr val="843C0C"/>
                </a:solidFill>
                <a:latin typeface="Arial" pitchFamily="34" charset="0"/>
                <a:cs typeface="Arial" pitchFamily="34" charset="0"/>
              </a:rPr>
              <a:t>holesterol </a:t>
            </a:r>
            <a:r>
              <a:rPr lang="en-US" sz="3000" dirty="0">
                <a:solidFill>
                  <a:srgbClr val="843C0C"/>
                </a:solidFill>
                <a:latin typeface="Arial" pitchFamily="34" charset="0"/>
                <a:cs typeface="Arial" pitchFamily="34" charset="0"/>
              </a:rPr>
              <a:t>and </a:t>
            </a:r>
            <a:r>
              <a:rPr lang="en-US" sz="3000" dirty="0" err="1">
                <a:solidFill>
                  <a:srgbClr val="843C0C"/>
                </a:solidFill>
                <a:latin typeface="Arial" pitchFamily="34" charset="0"/>
                <a:cs typeface="Arial" pitchFamily="34" charset="0"/>
              </a:rPr>
              <a:t>T</a:t>
            </a:r>
            <a:r>
              <a:rPr lang="en-US" sz="3000" dirty="0" err="1" smtClean="0">
                <a:solidFill>
                  <a:srgbClr val="843C0C"/>
                </a:solidFill>
                <a:latin typeface="Arial" pitchFamily="34" charset="0"/>
                <a:cs typeface="Arial" pitchFamily="34" charset="0"/>
              </a:rPr>
              <a:t>riacylglycerols</a:t>
            </a:r>
            <a:r>
              <a:rPr lang="en-US" sz="3000" dirty="0" smtClean="0">
                <a:solidFill>
                  <a:srgbClr val="843C0C"/>
                </a:solidFill>
                <a:latin typeface="Arial" pitchFamily="34" charset="0"/>
                <a:cs typeface="Arial" pitchFamily="34" charset="0"/>
              </a:rPr>
              <a:t> Throughout </a:t>
            </a:r>
            <a:r>
              <a:rPr lang="en-US" sz="3000" dirty="0">
                <a:solidFill>
                  <a:srgbClr val="843C0C"/>
                </a:solidFill>
                <a:latin typeface="Arial" pitchFamily="34" charset="0"/>
                <a:cs typeface="Arial" pitchFamily="34" charset="0"/>
              </a:rPr>
              <a:t>the </a:t>
            </a:r>
            <a:r>
              <a:rPr lang="en-US" sz="3000" dirty="0">
                <a:solidFill>
                  <a:srgbClr val="843C0C"/>
                </a:solidFill>
                <a:latin typeface="Arial" pitchFamily="34" charset="0"/>
                <a:cs typeface="Arial" pitchFamily="34" charset="0"/>
              </a:rPr>
              <a:t>O</a:t>
            </a:r>
            <a:r>
              <a:rPr lang="en-US" sz="3000" dirty="0" smtClean="0">
                <a:solidFill>
                  <a:srgbClr val="843C0C"/>
                </a:solidFill>
                <a:latin typeface="Arial" pitchFamily="34" charset="0"/>
                <a:cs typeface="Arial" pitchFamily="34" charset="0"/>
              </a:rPr>
              <a:t>rganism</a:t>
            </a:r>
            <a:endParaRPr lang="en-US" sz="30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937760"/>
          </a:xfrm>
        </p:spPr>
        <p:txBody>
          <a:bodyPr>
            <a:normAutofit/>
          </a:bodyPr>
          <a:lstStyle/>
          <a:p>
            <a:pPr>
              <a:spcBef>
                <a:spcPts val="600"/>
              </a:spcBef>
              <a:spcAft>
                <a:spcPts val="600"/>
              </a:spcAft>
            </a:pPr>
            <a:r>
              <a:rPr lang="en-US" sz="2200" dirty="0">
                <a:latin typeface="Arial" pitchFamily="34" charset="0"/>
                <a:cs typeface="Arial" pitchFamily="34" charset="0"/>
              </a:rPr>
              <a:t>Cholesterol and triacylglycerols are transported in the blood in the form of lipoprotein </a:t>
            </a:r>
            <a:r>
              <a:rPr lang="en-US" sz="2200" dirty="0" smtClean="0">
                <a:latin typeface="Arial" pitchFamily="34" charset="0"/>
                <a:cs typeface="Arial" pitchFamily="34" charset="0"/>
              </a:rPr>
              <a:t>particles.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protein(s) serve to solubilize the lipids and to direct the particles to specific </a:t>
            </a:r>
            <a:r>
              <a:rPr lang="en-US" sz="2200" dirty="0" smtClean="0">
                <a:latin typeface="Arial" pitchFamily="34" charset="0"/>
                <a:cs typeface="Arial" pitchFamily="34" charset="0"/>
              </a:rPr>
              <a:t>targets.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Lipoprotein particles are classified according to density: the greater the proportion of lipid, the less dense the </a:t>
            </a:r>
            <a:r>
              <a:rPr lang="en-US" sz="2200" dirty="0" smtClean="0">
                <a:latin typeface="Arial" pitchFamily="34" charset="0"/>
                <a:cs typeface="Arial" pitchFamily="34" charset="0"/>
              </a:rPr>
              <a:t>particle.</a:t>
            </a:r>
            <a:endParaRPr lang="en-US" sz="2200" dirty="0">
              <a:latin typeface="Arial" pitchFamily="34" charset="0"/>
              <a:cs typeface="Arial" pitchFamily="34" charset="0"/>
            </a:endParaRPr>
          </a:p>
          <a:p>
            <a:pPr lvl="1">
              <a:spcBef>
                <a:spcPts val="600"/>
              </a:spcBef>
              <a:spcAft>
                <a:spcPts val="600"/>
              </a:spcAft>
              <a:buFont typeface="Arial" pitchFamily="34" charset="0"/>
              <a:buChar char="–"/>
            </a:pPr>
            <a:r>
              <a:rPr lang="en-US" sz="2000" dirty="0">
                <a:latin typeface="Arial" pitchFamily="34" charset="0"/>
                <a:cs typeface="Arial" pitchFamily="34" charset="0"/>
              </a:rPr>
              <a:t>Low-density lipoprotein (LDL) is the major </a:t>
            </a:r>
            <a:r>
              <a:rPr lang="en-US" sz="2000" dirty="0" smtClean="0">
                <a:latin typeface="Arial" pitchFamily="34" charset="0"/>
                <a:cs typeface="Arial" pitchFamily="34" charset="0"/>
              </a:rPr>
              <a:t>transporter of </a:t>
            </a:r>
            <a:r>
              <a:rPr lang="en-US" sz="2000" dirty="0">
                <a:latin typeface="Arial" pitchFamily="34" charset="0"/>
                <a:cs typeface="Arial" pitchFamily="34" charset="0"/>
              </a:rPr>
              <a:t>cholesterol in the </a:t>
            </a:r>
            <a:r>
              <a:rPr lang="en-US" sz="2000" dirty="0" smtClean="0">
                <a:latin typeface="Arial" pitchFamily="34" charset="0"/>
                <a:cs typeface="Arial" pitchFamily="34" charset="0"/>
              </a:rPr>
              <a:t>blood to peripheral tissues.</a:t>
            </a:r>
            <a:endParaRPr lang="en-US" sz="2000" dirty="0">
              <a:latin typeface="Arial" pitchFamily="34" charset="0"/>
              <a:cs typeface="Arial" pitchFamily="34" charset="0"/>
            </a:endParaRPr>
          </a:p>
          <a:p>
            <a:pPr lvl="1">
              <a:spcBef>
                <a:spcPts val="600"/>
              </a:spcBef>
              <a:spcAft>
                <a:spcPts val="600"/>
              </a:spcAft>
              <a:buFont typeface="Arial" pitchFamily="34" charset="0"/>
              <a:buChar char="–"/>
            </a:pPr>
            <a:r>
              <a:rPr lang="en-US" sz="2000" dirty="0">
                <a:latin typeface="Arial" pitchFamily="34" charset="0"/>
                <a:cs typeface="Arial" pitchFamily="34" charset="0"/>
              </a:rPr>
              <a:t>High-density lipoprotein (HDL) carries cholesterol released </a:t>
            </a:r>
            <a:r>
              <a:rPr lang="en-US" sz="2000" dirty="0" smtClean="0">
                <a:latin typeface="Arial" pitchFamily="34" charset="0"/>
                <a:cs typeface="Arial" pitchFamily="34" charset="0"/>
              </a:rPr>
              <a:t>from dying cells and membranes undergoing turnover and brings it back </a:t>
            </a:r>
            <a:r>
              <a:rPr lang="en-US" sz="2000" dirty="0">
                <a:latin typeface="Arial" pitchFamily="34" charset="0"/>
                <a:cs typeface="Arial" pitchFamily="34" charset="0"/>
              </a:rPr>
              <a:t>to the </a:t>
            </a:r>
            <a:r>
              <a:rPr lang="en-US" sz="2000" dirty="0" smtClean="0">
                <a:latin typeface="Arial" pitchFamily="34" charset="0"/>
                <a:cs typeface="Arial" pitchFamily="34" charset="0"/>
              </a:rPr>
              <a:t>liver for excretion (reverse cholesterol transport).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425551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43C0C"/>
                </a:solidFill>
                <a:latin typeface="Arial" pitchFamily="34" charset="0"/>
                <a:cs typeface="Arial" pitchFamily="34" charset="0"/>
              </a:rPr>
              <a:t>Section 26.1 </a:t>
            </a:r>
            <a:r>
              <a:rPr lang="en-US" sz="2800" dirty="0">
                <a:solidFill>
                  <a:srgbClr val="843C0C"/>
                </a:solidFill>
                <a:latin typeface="Arial" pitchFamily="34" charset="0"/>
                <a:cs typeface="Arial" pitchFamily="34" charset="0"/>
              </a:rPr>
              <a:t>Phosphatidate Is a Common Intermediate in the Synthesis of Phospholipids and </a:t>
            </a:r>
            <a:r>
              <a:rPr lang="en-US" sz="2800" dirty="0" smtClean="0">
                <a:solidFill>
                  <a:srgbClr val="843C0C"/>
                </a:solidFill>
                <a:latin typeface="Arial" pitchFamily="34" charset="0"/>
                <a:cs typeface="Arial" pitchFamily="34" charset="0"/>
              </a:rPr>
              <a:t>Triacylglycerols</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3020075"/>
          </a:xfrm>
        </p:spPr>
        <p:txBody>
          <a:bodyPr>
            <a:normAutofit/>
          </a:bodyPr>
          <a:lstStyle/>
          <a:p>
            <a:pPr>
              <a:spcAft>
                <a:spcPts val="600"/>
              </a:spcAft>
            </a:pPr>
            <a:r>
              <a:rPr lang="en-US" sz="2600" dirty="0">
                <a:latin typeface="Arial" pitchFamily="34" charset="0"/>
                <a:cs typeface="Arial" pitchFamily="34" charset="0"/>
              </a:rPr>
              <a:t>Phosphatidate is formed by the addition of two fatty acids to glycerol 3-phosphate, a reaction that takes place in the endoplasmic reticulum and outer mitochondrial </a:t>
            </a:r>
            <a:r>
              <a:rPr lang="en-US" sz="2600" dirty="0" smtClean="0">
                <a:latin typeface="Arial" pitchFamily="34" charset="0"/>
                <a:cs typeface="Arial" pitchFamily="34" charset="0"/>
              </a:rPr>
              <a:t>membrane.</a:t>
            </a:r>
            <a:endParaRPr lang="en-US" sz="2600" dirty="0">
              <a:latin typeface="Arial" pitchFamily="34" charset="0"/>
              <a:cs typeface="Arial" pitchFamily="34" charset="0"/>
            </a:endParaRPr>
          </a:p>
          <a:p>
            <a:pPr>
              <a:spcAft>
                <a:spcPts val="600"/>
              </a:spcAft>
            </a:pPr>
            <a:r>
              <a:rPr lang="en-US" sz="2600" dirty="0" smtClean="0">
                <a:latin typeface="Arial" pitchFamily="34" charset="0"/>
                <a:cs typeface="Arial" pitchFamily="34" charset="0"/>
              </a:rPr>
              <a:t>Glycerol </a:t>
            </a:r>
            <a:r>
              <a:rPr lang="en-US" sz="2600" dirty="0">
                <a:latin typeface="Arial" pitchFamily="34" charset="0"/>
                <a:cs typeface="Arial" pitchFamily="34" charset="0"/>
              </a:rPr>
              <a:t>phosphate acyltransferase catalyzes the synthesis of </a:t>
            </a:r>
            <a:r>
              <a:rPr lang="en-US" sz="2600" dirty="0" smtClean="0">
                <a:latin typeface="Arial" pitchFamily="34" charset="0"/>
                <a:cs typeface="Arial" pitchFamily="34" charset="0"/>
              </a:rPr>
              <a:t>phosphatidate.</a:t>
            </a:r>
            <a:endParaRPr lang="en-US" sz="2600" dirty="0">
              <a:latin typeface="Arial" pitchFamily="34" charset="0"/>
              <a:cs typeface="Arial" pitchFamily="34" charset="0"/>
            </a:endParaRPr>
          </a:p>
        </p:txBody>
      </p:sp>
      <p:pic>
        <p:nvPicPr>
          <p:cNvPr id="9" name="Picture 2" descr="The conversion of Glycerol 3-phosphate to Phosphatidate is shown.&#10;A reaction sequence shows glycerol 3-phosphate, C H 2 O H C H O H C H 2 O P O 3 2 negative charge, in the presence of R sub 1 C O Co A loses Co A and gives lysophosphatidate, R sub 1 C double bond O O C H 2 C H O H C H 2 O P O 3 2 negative charge. Further, lysophosphatidate in presence of R sub 2 C O Co A loses Co A and gives phosphatidate, R sub 1 C double bond O O C H 2 C H O C H 2 O P O 3 2 negative charge, where the O of C H O is further connected to C double bond O R sub 2, labeled as usually unsaturated. R sub 1 C double bond is labeled as usually satura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22525" y="4620276"/>
            <a:ext cx="6698951" cy="1536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545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43C0C"/>
                </a:solidFill>
                <a:latin typeface="Arial" pitchFamily="34" charset="0"/>
                <a:cs typeface="Arial" pitchFamily="34" charset="0"/>
              </a:rPr>
              <a:t>Properties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Plasma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ipoproteins</a:t>
            </a:r>
            <a:endParaRPr lang="en-US" dirty="0">
              <a:solidFill>
                <a:srgbClr val="843C0C"/>
              </a:solidFill>
              <a:latin typeface="Arial" pitchFamily="34" charset="0"/>
              <a:cs typeface="Arial" pitchFamily="34" charset="0"/>
            </a:endParaRPr>
          </a:p>
        </p:txBody>
      </p:sp>
      <p:pic>
        <p:nvPicPr>
          <p:cNvPr id="6" name="Picture Placeholder 5" descr="A table lists various properties of plasma lipoproteins.&#10;The table has six columns and five rows. The column headers are: plasma lipoproteins, density open parenthesis gram per milliliter close parenthesis, diameter open parenthesis nanometer close parenthesis, apolipoprotein, physiological role, composition in percentage. The composition column if subdivided into five columns: sub column 1: T A G, sub column 2: C E, sub column 3: C, sub column 4: P L, and sub column 5: P. &#10;The composition abbreviations below the table are listed as follows: T A G is triacylglycerol; C E is cholesteryl ester; C is free cholesterol; P L is phospholipid; P is protein.&#10;Row 1: plasma lipoproteins: chylomicron; density: less than 0 point 9 5 grams per milliliter; diameter: 75 dash 1200 nanometers; apolipoprotein: B dash 48 comma C comma E; physiological role: dietary fat transport; composition: 86 percent triacylglycerol;  3 percent cholesteryl; 1 percent free cholesterol; 8 percent phospholipid; 2 percent protein.&#10;Row 2: plasma lipoproteins: very low density lipoprotein; density: 0 point 9 5 dash 1 point 0 0 6 grams per milliliter; diameter: 30 dash 80 nanometers; apolipoprotein: B dash 100 comma C comma E; physiological role: endogenous fat transport; composition: 52 percent triacylglycerol; 14 percent cholesteryl; 7 percent free cholesterol; 18 percent phospholipid; 8 percent protein.&#10;Row 3: plasma lipoproteins: intermediate dash density lipoprotein; density: 1 point 0 0 6 dash 1 point 0 1 9 grams per milliliter; diameter: 15 dash 35 nanometers; apolipoprotein: B dash 100 comma E; physiological role: L D L precursor; composition: 38 percent triacylglycerol; 30 percent cholesteryl; 8 percent free cholesterol; 23 percent phospholipid; 11 percent protein.&#10;Row 4: plasma lipoproteins: low dash density lipoprotein; density: 1 point 0 1 9 dash 1 point 0 6 3 grams per milliliter; diameter: 18 dash 25 nanometers; apolipoprotein: B dash 100 E; physiological role: cholesterol transport; composition: 10 percent triacylglycerol; 38 percent cholesteryl; 8 percent free cholesterol; 22 percent phospholipid; 21 percent protein.&#10;Row 5: plasma lipoproteins: high dash density lipoprotein; density: 1 point 0 6 3 dash 1 point 2 1 grams per milliliter; diameter: 7 point 5 dash 20 nanometers; apolipoprotein: A; physiological role: reverse cholesterol transport; composition: 5 dash 10 percent triacylglycerol; 14 dash 21 percent cholesteryl; 3 dash 7 percent free cholesterol; 19 dash 29 percent phospholipid; 33 dash 57 percent protei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26653" y="1823844"/>
            <a:ext cx="8490694" cy="3230408"/>
          </a:xfrm>
          <a:prstGeom prst="rect">
            <a:avLst/>
          </a:prstGeom>
          <a:noFill/>
          <a:ln>
            <a:noFill/>
          </a:ln>
        </p:spPr>
      </p:pic>
    </p:spTree>
    <p:extLst>
      <p:ext uri="{BB962C8B-B14F-4D97-AF65-F5344CB8AC3E}">
        <p14:creationId xmlns:p14="http://schemas.microsoft.com/office/powerpoint/2010/main" val="2083123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Site of </a:t>
            </a:r>
            <a:r>
              <a:rPr lang="en-US" dirty="0" smtClean="0">
                <a:solidFill>
                  <a:srgbClr val="843C0C"/>
                </a:solidFill>
                <a:latin typeface="Arial" pitchFamily="34" charset="0"/>
                <a:cs typeface="Arial" pitchFamily="34" charset="0"/>
              </a:rPr>
              <a:t>Cholesterol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ynthesis</a:t>
            </a:r>
            <a:endParaRPr lang="en-US" dirty="0">
              <a:solidFill>
                <a:srgbClr val="843C0C"/>
              </a:solidFill>
              <a:latin typeface="Arial" pitchFamily="34" charset="0"/>
              <a:cs typeface="Arial" pitchFamily="34" charset="0"/>
            </a:endParaRPr>
          </a:p>
        </p:txBody>
      </p:sp>
      <p:pic>
        <p:nvPicPr>
          <p:cNvPr id="9" name="Picture 2" descr="An electron micrograph shows very low density lipoprotein (V L D L) synthesis in a liver cell.&#10;The background of the micrograph is granular, with some long, membranous structures and some spherical structures. A mitochondrion is in the lower left. An arrow points to a structure that contains structures that have stained a dark color, with circular patterns and darker specks within them. These are in a more rounded pattern at the bottom of the structure and more unevenly distributed above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546850"/>
            <a:ext cx="4480190" cy="50653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37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Schematic </a:t>
            </a:r>
            <a:r>
              <a:rPr lang="en-US" dirty="0" smtClean="0">
                <a:solidFill>
                  <a:srgbClr val="843C0C"/>
                </a:solidFill>
                <a:latin typeface="Arial" pitchFamily="34" charset="0"/>
                <a:cs typeface="Arial" pitchFamily="34" charset="0"/>
              </a:rPr>
              <a:t>Model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Low-density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ipoprotein</a:t>
            </a:r>
            <a:endParaRPr lang="en-US" dirty="0">
              <a:solidFill>
                <a:srgbClr val="843C0C"/>
              </a:solidFill>
              <a:latin typeface="Arial" pitchFamily="34" charset="0"/>
              <a:cs typeface="Arial" pitchFamily="34" charset="0"/>
            </a:endParaRPr>
          </a:p>
        </p:txBody>
      </p:sp>
      <p:pic>
        <p:nvPicPr>
          <p:cNvPr id="9" name="Picture 2" descr="A schematic model of a spherical low-density lipoprotein is shown.&#10;The outer layer is made up of many spheres and a cutaway shows that there are tails extending down below them. Some of these spheres represent Unesterified cholesterol and the others represent Phospholipid.The interior portion of the sphere beneath the tails, representing most of its volume, contains many Cholesterol esters, shown as spheres and strands. A single copy of Apolipoprotein B-100 surrounds The structure. The layer of Apolipoprotein B-100 has clusters of humps connected by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839849"/>
            <a:ext cx="8113106" cy="41598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205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Overview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Lipoprotein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article </a:t>
            </a:r>
            <a:r>
              <a:rPr lang="en-US" dirty="0" smtClean="0">
                <a:solidFill>
                  <a:srgbClr val="843C0C"/>
                </a:solidFill>
                <a:latin typeface="Arial" pitchFamily="34" charset="0"/>
                <a:cs typeface="Arial" pitchFamily="34" charset="0"/>
              </a:rPr>
              <a:t>Me</a:t>
            </a:r>
            <a:r>
              <a:rPr lang="en-US" dirty="0" smtClean="0">
                <a:solidFill>
                  <a:srgbClr val="843C0C"/>
                </a:solidFill>
                <a:latin typeface="Arial" pitchFamily="34" charset="0"/>
                <a:cs typeface="Arial" pitchFamily="34" charset="0"/>
              </a:rPr>
              <a:t>tabolism</a:t>
            </a:r>
            <a:endParaRPr lang="en-US" dirty="0">
              <a:solidFill>
                <a:srgbClr val="843C0C"/>
              </a:solidFill>
              <a:latin typeface="Arial" pitchFamily="34" charset="0"/>
              <a:cs typeface="Arial" pitchFamily="34" charset="0"/>
            </a:endParaRPr>
          </a:p>
        </p:txBody>
      </p:sp>
      <p:pic>
        <p:nvPicPr>
          <p:cNvPr id="9" name="Picture 2" descr="An illustration shows the metabolism of a lipoprotein particle.&#10;The Intestine and liver transfer bile acids back and forth.&#10;Dietary fat and cholesterol are taken up by the intestine. Chylomicrons from the intestine release fatty acids, leaving the chylomicron remnants that are then transferred to the remnant receptors of the liver. Fatty acids are transferred to adipose tissue and peripheral tissues with L D L receptors. Fatty acids from the adipose tissue are taken up by the liver. Peripheral tissues produce H D L that is taken up by the H D L receptors of the liver. The liver produces V L D L that provides fatty acids to the Adipose tissue and to Peripheral tissues with L D L receptors. The V L D L also produces I D L that either goes back to L D L receptors on the liver, or is converted to L D L and taken up by Peripheral tissues with L D L receptors.L D L from the Peripheral tissues with L D L receptors is also taken back to the L D L receptors of the liv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50543" y="1827738"/>
            <a:ext cx="7642914" cy="46760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96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Low-density </a:t>
            </a:r>
            <a:r>
              <a:rPr lang="en-US" dirty="0" smtClean="0">
                <a:solidFill>
                  <a:srgbClr val="843C0C"/>
                </a:solidFill>
                <a:latin typeface="Arial" pitchFamily="34" charset="0"/>
                <a:cs typeface="Arial" pitchFamily="34" charset="0"/>
              </a:rPr>
              <a:t>Lipoproteins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lay </a:t>
            </a:r>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Central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ole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holesterol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etabolism</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937760"/>
          </a:xfrm>
        </p:spPr>
        <p:txBody>
          <a:bodyPr>
            <a:noAutofit/>
          </a:bodyPr>
          <a:lstStyle/>
          <a:p>
            <a:pPr>
              <a:spcBef>
                <a:spcPts val="600"/>
              </a:spcBef>
              <a:defRPr/>
            </a:pPr>
            <a:r>
              <a:rPr lang="en-US" sz="2200" dirty="0">
                <a:latin typeface="Arial" pitchFamily="34" charset="0"/>
                <a:cs typeface="Arial" pitchFamily="34" charset="0"/>
              </a:rPr>
              <a:t>Low-density lipoproteins deliver cholesterol to peripheral tissues. </a:t>
            </a:r>
            <a:r>
              <a:rPr lang="en-US" sz="2200" dirty="0" smtClean="0">
                <a:latin typeface="Arial" pitchFamily="34" charset="0"/>
                <a:cs typeface="Arial" pitchFamily="34" charset="0"/>
              </a:rPr>
              <a:t>There, </a:t>
            </a:r>
            <a:r>
              <a:rPr lang="en-US" sz="2200" dirty="0">
                <a:latin typeface="Arial" pitchFamily="34" charset="0"/>
                <a:cs typeface="Arial" pitchFamily="34" charset="0"/>
              </a:rPr>
              <a:t>cholesterol enters the cell by receptor-mediated </a:t>
            </a:r>
            <a:r>
              <a:rPr lang="en-US" sz="2200" dirty="0" err="1" smtClean="0">
                <a:latin typeface="Arial" pitchFamily="34" charset="0"/>
                <a:cs typeface="Arial" pitchFamily="34" charset="0"/>
              </a:rPr>
              <a:t>endocytosis</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a:spcBef>
                <a:spcPts val="600"/>
              </a:spcBef>
              <a:defRPr/>
            </a:pPr>
            <a:r>
              <a:rPr lang="en-US" sz="2200" dirty="0">
                <a:latin typeface="Arial" pitchFamily="34" charset="0"/>
                <a:cs typeface="Arial" pitchFamily="34" charset="0"/>
              </a:rPr>
              <a:t>Receptor-mediated endocytosis consists of three steps</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lvl="1">
              <a:spcBef>
                <a:spcPts val="600"/>
              </a:spcBef>
              <a:buFontTx/>
              <a:buAutoNum type="arabicPeriod"/>
              <a:defRPr/>
            </a:pPr>
            <a:r>
              <a:rPr lang="en-US" sz="2000" dirty="0">
                <a:latin typeface="Arial" pitchFamily="34" charset="0"/>
                <a:cs typeface="Arial" pitchFamily="34" charset="0"/>
              </a:rPr>
              <a:t>LDL binds to the LDL receptor on the cell </a:t>
            </a:r>
            <a:r>
              <a:rPr lang="en-US" sz="2000" dirty="0" smtClean="0">
                <a:latin typeface="Arial" pitchFamily="34" charset="0"/>
                <a:cs typeface="Arial" pitchFamily="34" charset="0"/>
              </a:rPr>
              <a:t>surface.</a:t>
            </a:r>
            <a:endParaRPr lang="en-US" sz="2000" dirty="0">
              <a:latin typeface="Arial" pitchFamily="34" charset="0"/>
              <a:cs typeface="Arial" pitchFamily="34" charset="0"/>
            </a:endParaRPr>
          </a:p>
          <a:p>
            <a:pPr lvl="1">
              <a:spcBef>
                <a:spcPts val="600"/>
              </a:spcBef>
              <a:buFontTx/>
              <a:buAutoNum type="arabicPeriod"/>
              <a:defRPr/>
            </a:pPr>
            <a:r>
              <a:rPr lang="en-US" sz="2000" dirty="0">
                <a:latin typeface="Arial" pitchFamily="34" charset="0"/>
                <a:cs typeface="Arial" pitchFamily="34" charset="0"/>
              </a:rPr>
              <a:t>The LDL-receptor complex is internalized, a process called </a:t>
            </a:r>
            <a:r>
              <a:rPr lang="en-US" sz="2000" dirty="0" err="1" smtClean="0">
                <a:latin typeface="Arial" pitchFamily="34" charset="0"/>
                <a:cs typeface="Arial" pitchFamily="34" charset="0"/>
              </a:rPr>
              <a:t>endocytosis</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lvl="1">
              <a:spcBef>
                <a:spcPts val="600"/>
              </a:spcBef>
              <a:buFontTx/>
              <a:buAutoNum type="arabicPeriod"/>
              <a:defRPr/>
            </a:pPr>
            <a:r>
              <a:rPr lang="en-US" sz="2000" dirty="0">
                <a:latin typeface="Arial" pitchFamily="34" charset="0"/>
                <a:cs typeface="Arial" pitchFamily="34" charset="0"/>
              </a:rPr>
              <a:t>The LDL is hydrolyzed in </a:t>
            </a:r>
            <a:r>
              <a:rPr lang="en-US" sz="2000" dirty="0" smtClean="0">
                <a:latin typeface="Arial" pitchFamily="34" charset="0"/>
                <a:cs typeface="Arial" pitchFamily="34" charset="0"/>
              </a:rPr>
              <a:t>lysosomes, and </a:t>
            </a:r>
            <a:r>
              <a:rPr lang="en-US" sz="2000" dirty="0">
                <a:latin typeface="Arial" pitchFamily="34" charset="0"/>
                <a:cs typeface="Arial" pitchFamily="34" charset="0"/>
              </a:rPr>
              <a:t>the LDL receptor is returned to the cell surface to bind another LDL </a:t>
            </a:r>
            <a:r>
              <a:rPr lang="en-US" sz="2000" dirty="0" smtClean="0">
                <a:latin typeface="Arial" pitchFamily="34" charset="0"/>
                <a:cs typeface="Arial" pitchFamily="34" charset="0"/>
              </a:rPr>
              <a:t>particle.</a:t>
            </a:r>
            <a:endParaRPr lang="en-US" sz="2000" dirty="0">
              <a:latin typeface="Arial" pitchFamily="34" charset="0"/>
              <a:cs typeface="Arial" pitchFamily="34" charset="0"/>
            </a:endParaRPr>
          </a:p>
          <a:p>
            <a:pPr>
              <a:spcBef>
                <a:spcPts val="600"/>
              </a:spcBef>
              <a:defRPr/>
            </a:pPr>
            <a:r>
              <a:rPr lang="en-US" sz="2200" dirty="0" smtClean="0">
                <a:latin typeface="Arial" pitchFamily="34" charset="0"/>
                <a:cs typeface="Arial" pitchFamily="34" charset="0"/>
              </a:rPr>
              <a:t>The synthesis of LDL receptor is regulated by feedback control. When cholesterol is abundant in the cell, the LDL receptor is not synthesized.</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622166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Receptor-mediated </a:t>
            </a:r>
            <a:r>
              <a:rPr lang="en-US" dirty="0" smtClean="0">
                <a:solidFill>
                  <a:srgbClr val="843C0C"/>
                </a:solidFill>
                <a:latin typeface="Arial" pitchFamily="34" charset="0"/>
                <a:cs typeface="Arial" pitchFamily="34" charset="0"/>
              </a:rPr>
              <a:t>Endocytosis</a:t>
            </a:r>
            <a:endParaRPr lang="en-US" dirty="0">
              <a:solidFill>
                <a:srgbClr val="843C0C"/>
              </a:solidFill>
              <a:latin typeface="Arial" pitchFamily="34" charset="0"/>
              <a:cs typeface="Arial" pitchFamily="34" charset="0"/>
            </a:endParaRPr>
          </a:p>
        </p:txBody>
      </p:sp>
      <p:pic>
        <p:nvPicPr>
          <p:cNvPr id="9" name="Picture 2" descr="An illustration shows the receptor mediated endocytosis of L D L.&#10;A rectangle represents a cell and has invaginations on the left. The top one has an arrow pointing to it that reads L D L receptors. Step 1, L D L binding: L D L consisting of cholesteryl ester and protein binds to a specific receptor on the plasma membrane of the cell. Step 2, Internalization: The plasma membrane in the vicinity of the complex invaginates and then fuses to form a circle that contains the L D L particle. The receptor is returned to the cell membrane in a recycling vesicle prior to Step 3. Step 3, Lysosomal hydrolysis: The vesicles containing L D L fuse with lysosomes and begin to degrade, with the Cholesterol ester and Protein shown separately. The protein component of L D L is hydrolyzed to free amino acids. The cholesteryl esters in L D L are hydrolyzed by a lysosomal acid lipase, leading the release of unesterified cholesterol further to be used for membrane biosynthesis, or the storage of reesterified cholesterol inside the cel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29729" y="1730379"/>
            <a:ext cx="6284543" cy="48737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86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Absence </a:t>
            </a:r>
            <a:r>
              <a:rPr lang="en-US" sz="3200" dirty="0">
                <a:solidFill>
                  <a:srgbClr val="843C0C"/>
                </a:solidFill>
                <a:latin typeface="Arial" pitchFamily="34" charset="0"/>
                <a:cs typeface="Arial" pitchFamily="34" charset="0"/>
              </a:rPr>
              <a:t>of the LDL </a:t>
            </a:r>
            <a:r>
              <a:rPr lang="en-US" sz="3200" dirty="0" smtClean="0">
                <a:solidFill>
                  <a:srgbClr val="843C0C"/>
                </a:solidFill>
                <a:latin typeface="Arial" pitchFamily="34" charset="0"/>
                <a:cs typeface="Arial" pitchFamily="34" charset="0"/>
              </a:rPr>
              <a:t>Receptor </a:t>
            </a:r>
            <a:r>
              <a:rPr lang="en-US" sz="3200" dirty="0">
                <a:solidFill>
                  <a:srgbClr val="843C0C"/>
                </a:solidFill>
                <a:latin typeface="Arial" pitchFamily="34" charset="0"/>
                <a:cs typeface="Arial" pitchFamily="34" charset="0"/>
              </a:rPr>
              <a:t>L</a:t>
            </a:r>
            <a:r>
              <a:rPr lang="en-US" sz="3200" dirty="0" smtClean="0">
                <a:solidFill>
                  <a:srgbClr val="843C0C"/>
                </a:solidFill>
                <a:latin typeface="Arial" pitchFamily="34" charset="0"/>
                <a:cs typeface="Arial" pitchFamily="34" charset="0"/>
              </a:rPr>
              <a:t>eads </a:t>
            </a:r>
            <a:r>
              <a:rPr lang="en-US" sz="3200" dirty="0">
                <a:solidFill>
                  <a:srgbClr val="843C0C"/>
                </a:solidFill>
                <a:latin typeface="Arial" pitchFamily="34" charset="0"/>
                <a:cs typeface="Arial" pitchFamily="34" charset="0"/>
              </a:rPr>
              <a:t>to </a:t>
            </a:r>
            <a:r>
              <a:rPr lang="en-US" sz="3200" dirty="0" smtClean="0">
                <a:solidFill>
                  <a:srgbClr val="843C0C"/>
                </a:solidFill>
                <a:latin typeface="Arial" pitchFamily="34" charset="0"/>
                <a:cs typeface="Arial" pitchFamily="34" charset="0"/>
              </a:rPr>
              <a:t>Hypercholesterolemia </a:t>
            </a:r>
            <a:r>
              <a:rPr lang="en-US" sz="3200" dirty="0">
                <a:solidFill>
                  <a:srgbClr val="843C0C"/>
                </a:solidFill>
                <a:latin typeface="Arial" pitchFamily="34" charset="0"/>
                <a:cs typeface="Arial" pitchFamily="34" charset="0"/>
              </a:rPr>
              <a:t>and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therosclerosis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828800"/>
            <a:ext cx="8229600" cy="4739640"/>
          </a:xfrm>
        </p:spPr>
        <p:txBody>
          <a:bodyPr>
            <a:noAutofit/>
          </a:bodyPr>
          <a:lstStyle/>
          <a:p>
            <a:pPr>
              <a:spcAft>
                <a:spcPts val="600"/>
              </a:spcAft>
            </a:pPr>
            <a:r>
              <a:rPr lang="en-US" dirty="0">
                <a:latin typeface="Arial" pitchFamily="34" charset="0"/>
                <a:cs typeface="Arial" pitchFamily="34" charset="0"/>
              </a:rPr>
              <a:t>Familial hypercholesterolemia is a genetic disease that results from the absence of functional LDL </a:t>
            </a:r>
            <a:r>
              <a:rPr lang="en-US" dirty="0" smtClean="0">
                <a:latin typeface="Arial" pitchFamily="34" charset="0"/>
                <a:cs typeface="Arial" pitchFamily="34" charset="0"/>
              </a:rPr>
              <a:t>receptors.</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Excess cholesterol collects in various tissues of the </a:t>
            </a:r>
            <a:r>
              <a:rPr lang="en-US" dirty="0" smtClean="0">
                <a:latin typeface="Arial" pitchFamily="34" charset="0"/>
                <a:cs typeface="Arial" pitchFamily="34" charset="0"/>
              </a:rPr>
              <a:t>body.</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Excess LDL becomes oxidized, and the oxidized LDL is ingested by </a:t>
            </a:r>
            <a:r>
              <a:rPr lang="en-US" dirty="0" smtClean="0">
                <a:latin typeface="Arial" pitchFamily="34" charset="0"/>
                <a:cs typeface="Arial" pitchFamily="34" charset="0"/>
              </a:rPr>
              <a:t>macrophages, which become engorged and form foam cells.</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These foam cells become trapped in blood vessels and contribute to the development of cardiovascular </a:t>
            </a:r>
            <a:r>
              <a:rPr lang="en-US" dirty="0" smtClean="0">
                <a:latin typeface="Arial" pitchFamily="34" charset="0"/>
                <a:cs typeface="Arial" pitchFamily="34" charset="0"/>
              </a:rPr>
              <a:t>disease.</a:t>
            </a:r>
            <a:endParaRPr lang="en-US" dirty="0">
              <a:latin typeface="Arial" pitchFamily="34" charset="0"/>
              <a:cs typeface="Arial" pitchFamily="34" charset="0"/>
            </a:endParaRPr>
          </a:p>
        </p:txBody>
      </p:sp>
    </p:spTree>
    <p:extLst>
      <p:ext uri="{BB962C8B-B14F-4D97-AF65-F5344CB8AC3E}">
        <p14:creationId xmlns:p14="http://schemas.microsoft.com/office/powerpoint/2010/main" val="3204303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Effects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Excess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holesterol</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962129"/>
          </a:xfrm>
        </p:spPr>
        <p:txBody>
          <a:bodyPr>
            <a:normAutofit/>
          </a:bodyPr>
          <a:lstStyle/>
          <a:p>
            <a:r>
              <a:rPr lang="en-US" sz="2600" dirty="0">
                <a:latin typeface="Arial" pitchFamily="34" charset="0"/>
                <a:cs typeface="Arial" pitchFamily="34" charset="0"/>
              </a:rPr>
              <a:t>Cross section of (A) a normal artery and (B) an artery blocked by a cholesterol-rich plaque</a:t>
            </a:r>
          </a:p>
        </p:txBody>
      </p:sp>
      <p:pic>
        <p:nvPicPr>
          <p:cNvPr id="9" name="Picture 2" descr="An illustration shows two photos comparing cross sectional views of a normal artery and an artery that contains a cholesterol-rich plaque.&#10;Photo A shows a red artery against a green background with colored spots in it. The artery has a darker red exterior wall that is relatively circular and even, as well as an interior that is lighter red.&#10;Photo B: shows a red artery against a green background with some brown areas on the edges. There is a darker red exterior wall that is relatively even, then there is a lighter material filling the entire left half of the artery and lining the wall on the lower left as well. The opening in the artery is an oblong circle on the right half that is less than half of the cross sectional area of the first artery.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2832643"/>
            <a:ext cx="6095496" cy="37404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793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latin typeface="Arial" pitchFamily="34" charset="0"/>
                <a:cs typeface="Arial" pitchFamily="34" charset="0"/>
              </a:rPr>
              <a:t>Mutations in the LDL </a:t>
            </a:r>
            <a:r>
              <a:rPr lang="en-US" sz="3200" dirty="0" smtClean="0">
                <a:solidFill>
                  <a:srgbClr val="843C0C"/>
                </a:solidFill>
                <a:latin typeface="Arial" pitchFamily="34" charset="0"/>
                <a:cs typeface="Arial" pitchFamily="34" charset="0"/>
              </a:rPr>
              <a:t>Receptor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revent </a:t>
            </a:r>
            <a:r>
              <a:rPr lang="en-US" sz="3200" dirty="0">
                <a:solidFill>
                  <a:srgbClr val="843C0C"/>
                </a:solidFill>
                <a:latin typeface="Arial" pitchFamily="34" charset="0"/>
                <a:cs typeface="Arial" pitchFamily="34" charset="0"/>
              </a:rPr>
              <a:t>LDL </a:t>
            </a:r>
            <a:r>
              <a:rPr lang="en-US" sz="3200" dirty="0" smtClean="0">
                <a:solidFill>
                  <a:srgbClr val="843C0C"/>
                </a:solidFill>
                <a:latin typeface="Arial" pitchFamily="34" charset="0"/>
                <a:cs typeface="Arial" pitchFamily="34" charset="0"/>
              </a:rPr>
              <a:t>Release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Result </a:t>
            </a:r>
            <a:r>
              <a:rPr lang="en-US" sz="3200" dirty="0">
                <a:solidFill>
                  <a:srgbClr val="843C0C"/>
                </a:solidFill>
                <a:latin typeface="Arial" pitchFamily="34" charset="0"/>
                <a:cs typeface="Arial" pitchFamily="34" charset="0"/>
              </a:rPr>
              <a:t>in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eceptor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estruction</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sz="2200" dirty="0">
                <a:latin typeface="Arial" pitchFamily="34" charset="0"/>
                <a:cs typeface="Arial" pitchFamily="34" charset="0"/>
              </a:rPr>
              <a:t>The LDL receptor is a </a:t>
            </a:r>
            <a:r>
              <a:rPr lang="en-US" sz="2200" dirty="0" err="1">
                <a:latin typeface="Arial" pitchFamily="34" charset="0"/>
                <a:cs typeface="Arial" pitchFamily="34" charset="0"/>
              </a:rPr>
              <a:t>multidomain</a:t>
            </a:r>
            <a:r>
              <a:rPr lang="en-US" sz="2200" dirty="0">
                <a:latin typeface="Arial" pitchFamily="34" charset="0"/>
                <a:cs typeface="Arial" pitchFamily="34" charset="0"/>
              </a:rPr>
              <a:t> membrane spanning glycoprotein. LDL binds at the amino terminal </a:t>
            </a:r>
            <a:r>
              <a:rPr lang="en-US" sz="2200" dirty="0" smtClean="0">
                <a:latin typeface="Arial" pitchFamily="34" charset="0"/>
                <a:cs typeface="Arial" pitchFamily="34" charset="0"/>
              </a:rPr>
              <a:t>region.</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receptor exists in two states: an open, extended state that binds LDL and a closed state that cannot bind LDL. The closed state is generated in the acid environment of the endosome, resulting in the release of </a:t>
            </a:r>
            <a:r>
              <a:rPr lang="en-US" sz="2200" dirty="0" smtClean="0">
                <a:latin typeface="Arial" pitchFamily="34" charset="0"/>
                <a:cs typeface="Arial" pitchFamily="34" charset="0"/>
              </a:rPr>
              <a:t>LDL.</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released LDL is digested in the lysosome </a:t>
            </a:r>
            <a:r>
              <a:rPr lang="en-US" sz="2200" dirty="0" smtClean="0">
                <a:latin typeface="Arial" pitchFamily="34" charset="0"/>
                <a:cs typeface="Arial" pitchFamily="34" charset="0"/>
              </a:rPr>
              <a:t>and </a:t>
            </a:r>
            <a:r>
              <a:rPr lang="en-US" sz="2200" dirty="0">
                <a:latin typeface="Arial" pitchFamily="34" charset="0"/>
                <a:cs typeface="Arial" pitchFamily="34" charset="0"/>
              </a:rPr>
              <a:t>the receptor returns to the </a:t>
            </a:r>
            <a:r>
              <a:rPr lang="en-US" sz="2200" dirty="0" smtClean="0">
                <a:latin typeface="Arial" pitchFamily="34" charset="0"/>
                <a:cs typeface="Arial" pitchFamily="34" charset="0"/>
              </a:rPr>
              <a:t>membrane.</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Mutations that disrupt the interconversion of the closed and open states are responsible for many cases of familial </a:t>
            </a:r>
            <a:r>
              <a:rPr lang="en-US" sz="2200" dirty="0" smtClean="0">
                <a:latin typeface="Arial" pitchFamily="34" charset="0"/>
                <a:cs typeface="Arial" pitchFamily="34" charset="0"/>
              </a:rPr>
              <a:t>hypercholesterolemia.</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517586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LDL </a:t>
            </a:r>
            <a:r>
              <a:rPr lang="en-US" dirty="0" smtClean="0">
                <a:solidFill>
                  <a:srgbClr val="843C0C"/>
                </a:solidFill>
                <a:latin typeface="Arial" pitchFamily="34" charset="0"/>
                <a:cs typeface="Arial" pitchFamily="34" charset="0"/>
              </a:rPr>
              <a:t>Receptor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eleases </a:t>
            </a:r>
            <a:r>
              <a:rPr lang="en-US" dirty="0">
                <a:solidFill>
                  <a:srgbClr val="843C0C"/>
                </a:solidFill>
                <a:latin typeface="Arial" pitchFamily="34" charset="0"/>
                <a:cs typeface="Arial" pitchFamily="34" charset="0"/>
              </a:rPr>
              <a:t>LDL in the </a:t>
            </a:r>
            <a:r>
              <a:rPr lang="en-US" dirty="0" smtClean="0">
                <a:solidFill>
                  <a:srgbClr val="843C0C"/>
                </a:solidFill>
                <a:latin typeface="Arial" pitchFamily="34" charset="0"/>
                <a:cs typeface="Arial" pitchFamily="34" charset="0"/>
              </a:rPr>
              <a:t>Endosome</a:t>
            </a:r>
            <a:endParaRPr lang="en-US" dirty="0">
              <a:solidFill>
                <a:srgbClr val="843C0C"/>
              </a:solidFill>
              <a:latin typeface="Arial" pitchFamily="34" charset="0"/>
              <a:cs typeface="Arial" pitchFamily="34" charset="0"/>
            </a:endParaRPr>
          </a:p>
        </p:txBody>
      </p:sp>
      <p:pic>
        <p:nvPicPr>
          <p:cNvPr id="10" name="Picture 2" descr="Two illustrations show the interaction between an L D L receptor and an Endosome.&#10;Part A. A schematic representation of the domain structure of the L D L receptor is shown. The membrane-spanning domain in the phospholipid bilayer shows intracellular domain below the phospholipid bilayer, and the carbohydrate-rich domain above the bilayer. Above the carbohydrate-rich domain is a pentagon labeled E G F C, above which is a six-bladed propeller structure. Above the propeller, there is a pentagon structure E G F B, above which is another pengagon structure labeled E G F A. Above the E G F A, are the seven homologous L D L receptor type-A (L A) domains shown as rectangular structures and labeled as follows from top to bottom: L A 1, L A 2, L A 3, L A 4, L A 5, L A 6, and L A 7. L D L is displayed to the right near the domain structure of the L D L receptor. An arrow points to Part B on the right.&#10;Part B: The receptor has a similar structure to the structure described in Part A, except that L D L has bound to the middle of the L A domain of the L D L receptor. This pushes the rectangles in that region slightly to the left. An arrow points to an illustration of an Endosome on the right. The endosome has an oval structure with an outer membrane, with the L D L receptor shown attached to the lower membrane. Within this structure, the receptor converts from the open structure into the closed structure, with the L A portion folded over. This results in the L D L being released into the endosom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539558"/>
            <a:ext cx="6705046" cy="49434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27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Phosphatidate can also be </a:t>
            </a:r>
            <a:r>
              <a:rPr lang="en-US" dirty="0" smtClean="0">
                <a:solidFill>
                  <a:srgbClr val="843C0C"/>
                </a:solidFill>
                <a:latin typeface="Arial" pitchFamily="34" charset="0"/>
                <a:cs typeface="Arial" pitchFamily="34" charset="0"/>
              </a:rPr>
              <a:t>Synthesized </a:t>
            </a:r>
            <a:r>
              <a:rPr lang="en-US" dirty="0">
                <a:solidFill>
                  <a:srgbClr val="843C0C"/>
                </a:solidFill>
                <a:latin typeface="Arial" pitchFamily="34" charset="0"/>
                <a:cs typeface="Arial" pitchFamily="34" charset="0"/>
              </a:rPr>
              <a:t>from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iacylglycerol</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364063"/>
          </a:xfrm>
        </p:spPr>
        <p:txBody>
          <a:bodyPr>
            <a:normAutofit/>
          </a:bodyPr>
          <a:lstStyle/>
          <a:p>
            <a:r>
              <a:rPr lang="en-US" sz="2600" dirty="0">
                <a:latin typeface="Arial" pitchFamily="34" charset="0"/>
                <a:cs typeface="Arial" pitchFamily="34" charset="0"/>
              </a:rPr>
              <a:t>Phosphatidate can also be synthesized from diacylglycerol in a </a:t>
            </a:r>
            <a:r>
              <a:rPr lang="en-US" sz="2600" dirty="0" smtClean="0">
                <a:latin typeface="Arial" pitchFamily="34" charset="0"/>
                <a:cs typeface="Arial" pitchFamily="34" charset="0"/>
              </a:rPr>
              <a:t>salvage </a:t>
            </a:r>
            <a:r>
              <a:rPr lang="en-US" sz="2600" dirty="0">
                <a:latin typeface="Arial" pitchFamily="34" charset="0"/>
                <a:cs typeface="Arial" pitchFamily="34" charset="0"/>
              </a:rPr>
              <a:t>pathway by diacylglycerol </a:t>
            </a:r>
            <a:r>
              <a:rPr lang="en-US" sz="2600" dirty="0" smtClean="0">
                <a:latin typeface="Arial" pitchFamily="34" charset="0"/>
                <a:cs typeface="Arial" pitchFamily="34" charset="0"/>
              </a:rPr>
              <a:t>kinase.</a:t>
            </a:r>
            <a:endParaRPr lang="en-US" sz="2600" dirty="0">
              <a:latin typeface="Arial" pitchFamily="34" charset="0"/>
              <a:cs typeface="Arial" pitchFamily="34" charset="0"/>
            </a:endParaRPr>
          </a:p>
        </p:txBody>
      </p:sp>
      <p:pic>
        <p:nvPicPr>
          <p:cNvPr id="9" name="Picture Placeholder 8" descr="A forward reaction equation reads: diacylglycerol plus A T P react to form phosphatidate plus A D 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942583" y="3590924"/>
            <a:ext cx="7258834" cy="58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4185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Inability to </a:t>
            </a:r>
            <a:r>
              <a:rPr lang="en-US" sz="3200" dirty="0" smtClean="0">
                <a:solidFill>
                  <a:srgbClr val="843C0C"/>
                </a:solidFill>
                <a:latin typeface="Arial" pitchFamily="34" charset="0"/>
                <a:cs typeface="Arial" pitchFamily="34" charset="0"/>
              </a:rPr>
              <a:t>Transport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holesterol </a:t>
            </a:r>
            <a:r>
              <a:rPr lang="en-US" sz="3200" dirty="0">
                <a:solidFill>
                  <a:srgbClr val="843C0C"/>
                </a:solidFill>
                <a:latin typeface="Arial" pitchFamily="34" charset="0"/>
                <a:cs typeface="Arial" pitchFamily="34" charset="0"/>
              </a:rPr>
              <a:t>from the </a:t>
            </a:r>
            <a:r>
              <a:rPr lang="en-US" sz="3200" dirty="0">
                <a:solidFill>
                  <a:srgbClr val="843C0C"/>
                </a:solidFill>
                <a:latin typeface="Arial" pitchFamily="34" charset="0"/>
                <a:cs typeface="Arial" pitchFamily="34" charset="0"/>
              </a:rPr>
              <a:t>L</a:t>
            </a:r>
            <a:r>
              <a:rPr lang="en-US" sz="3200" dirty="0" smtClean="0">
                <a:solidFill>
                  <a:srgbClr val="843C0C"/>
                </a:solidFill>
                <a:latin typeface="Arial" pitchFamily="34" charset="0"/>
                <a:cs typeface="Arial" pitchFamily="34" charset="0"/>
              </a:rPr>
              <a:t>ysosome Causes </a:t>
            </a:r>
            <a:r>
              <a:rPr lang="en-US" sz="3200" dirty="0" err="1" smtClean="0">
                <a:solidFill>
                  <a:srgbClr val="843C0C"/>
                </a:solidFill>
                <a:latin typeface="Arial" pitchFamily="34" charset="0"/>
                <a:cs typeface="Arial" pitchFamily="34" charset="0"/>
              </a:rPr>
              <a:t>Niemann</a:t>
            </a:r>
            <a:r>
              <a:rPr lang="en-US" sz="3200" dirty="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Pick </a:t>
            </a:r>
            <a:r>
              <a:rPr lang="en-US" sz="3200" dirty="0" smtClean="0">
                <a:solidFill>
                  <a:srgbClr val="843C0C"/>
                </a:solidFill>
                <a:latin typeface="Arial" pitchFamily="34" charset="0"/>
                <a:cs typeface="Arial" pitchFamily="34" charset="0"/>
              </a:rPr>
              <a:t>Disease</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746607"/>
            <a:ext cx="8229600" cy="4379556"/>
          </a:xfrm>
        </p:spPr>
        <p:txBody>
          <a:bodyPr>
            <a:normAutofit fontScale="92500"/>
          </a:bodyPr>
          <a:lstStyle/>
          <a:p>
            <a:pPr>
              <a:spcAft>
                <a:spcPts val="600"/>
              </a:spcAft>
            </a:pPr>
            <a:r>
              <a:rPr lang="en-US" dirty="0" err="1">
                <a:latin typeface="Arial" pitchFamily="34" charset="0"/>
                <a:cs typeface="Arial" pitchFamily="34" charset="0"/>
              </a:rPr>
              <a:t>Niemann</a:t>
            </a:r>
            <a:r>
              <a:rPr lang="en-US" dirty="0">
                <a:latin typeface="Arial" pitchFamily="34" charset="0"/>
                <a:cs typeface="Arial" pitchFamily="34" charset="0"/>
              </a:rPr>
              <a:t>-Pick diseases are a group of lipid storage </a:t>
            </a:r>
            <a:r>
              <a:rPr lang="en-US" dirty="0" smtClean="0">
                <a:latin typeface="Arial" pitchFamily="34" charset="0"/>
                <a:cs typeface="Arial" pitchFamily="34" charset="0"/>
              </a:rPr>
              <a:t>disorders.</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One fatal type is caused by cholesterol accumulating in lysosomes, which causes multiple organ failure.</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When cholesterol is released from the LDL receptor, it is immediately bound to </a:t>
            </a:r>
            <a:r>
              <a:rPr lang="en-US" dirty="0" err="1">
                <a:latin typeface="Arial" pitchFamily="34" charset="0"/>
                <a:cs typeface="Arial" pitchFamily="34" charset="0"/>
              </a:rPr>
              <a:t>Niemann</a:t>
            </a:r>
            <a:r>
              <a:rPr lang="en-US" dirty="0">
                <a:latin typeface="Arial" pitchFamily="34" charset="0"/>
                <a:cs typeface="Arial" pitchFamily="34" charset="0"/>
              </a:rPr>
              <a:t>-Pick C2 (NPC2) protein, </a:t>
            </a:r>
            <a:r>
              <a:rPr lang="en-US" dirty="0" smtClean="0">
                <a:latin typeface="Arial" pitchFamily="34" charset="0"/>
                <a:cs typeface="Arial" pitchFamily="34" charset="0"/>
              </a:rPr>
              <a:t>which is soluble in </a:t>
            </a:r>
            <a:r>
              <a:rPr lang="en-US" dirty="0">
                <a:latin typeface="Arial" pitchFamily="34" charset="0"/>
                <a:cs typeface="Arial" pitchFamily="34" charset="0"/>
              </a:rPr>
              <a:t>the lumen of the </a:t>
            </a:r>
            <a:r>
              <a:rPr lang="en-US" dirty="0" err="1" smtClean="0">
                <a:latin typeface="Arial" pitchFamily="34" charset="0"/>
                <a:cs typeface="Arial" pitchFamily="34" charset="0"/>
              </a:rPr>
              <a:t>lysosome</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Cholesterol-bound NPC2 binds to NPC1, which then transfers the cholesterol to the lysosomal membrane for subsequent transfer to the endoplasmic reticulum and plasma membrane.</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Most mutations that cause </a:t>
            </a:r>
            <a:r>
              <a:rPr lang="en-US" dirty="0" err="1">
                <a:latin typeface="Arial" pitchFamily="34" charset="0"/>
                <a:cs typeface="Arial" pitchFamily="34" charset="0"/>
              </a:rPr>
              <a:t>Niemann</a:t>
            </a:r>
            <a:r>
              <a:rPr lang="en-US" dirty="0">
                <a:latin typeface="Arial" pitchFamily="34" charset="0"/>
                <a:cs typeface="Arial" pitchFamily="34" charset="0"/>
              </a:rPr>
              <a:t>-Pick disease are found in </a:t>
            </a:r>
            <a:r>
              <a:rPr lang="en-US" dirty="0" smtClean="0">
                <a:latin typeface="Arial" pitchFamily="34" charset="0"/>
                <a:cs typeface="Arial" pitchFamily="34" charset="0"/>
              </a:rPr>
              <a:t>NPC1.</a:t>
            </a:r>
          </a:p>
        </p:txBody>
      </p:sp>
    </p:spTree>
    <p:extLst>
      <p:ext uri="{BB962C8B-B14F-4D97-AF65-F5344CB8AC3E}">
        <p14:creationId xmlns:p14="http://schemas.microsoft.com/office/powerpoint/2010/main" val="6607123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Cycling of the LDL </a:t>
            </a:r>
            <a:r>
              <a:rPr lang="en-US" dirty="0" smtClean="0">
                <a:solidFill>
                  <a:srgbClr val="843C0C"/>
                </a:solidFill>
                <a:latin typeface="Arial" pitchFamily="34" charset="0"/>
                <a:cs typeface="Arial" pitchFamily="34" charset="0"/>
              </a:rPr>
              <a:t>Receptor </a:t>
            </a:r>
            <a:r>
              <a:rPr lang="en-US" dirty="0">
                <a:solidFill>
                  <a:srgbClr val="843C0C"/>
                </a:solidFill>
                <a:latin typeface="Arial" pitchFamily="34" charset="0"/>
                <a:cs typeface="Arial" pitchFamily="34" charset="0"/>
              </a:rPr>
              <a:t>is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egulated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PCSK9, a protein secreted by the liver, binds to the EGFA domain on the LDL receptor, locking the receptor in the open </a:t>
            </a:r>
            <a:r>
              <a:rPr lang="en-US" sz="2600" dirty="0" smtClean="0">
                <a:latin typeface="Arial" pitchFamily="34" charset="0"/>
                <a:cs typeface="Arial" pitchFamily="34" charset="0"/>
              </a:rPr>
              <a:t>conformation.</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In the open conformation, the receptor is degraded in the lysosome along with its LDL </a:t>
            </a:r>
            <a:r>
              <a:rPr lang="en-US" sz="2600" dirty="0" smtClean="0">
                <a:latin typeface="Arial" pitchFamily="34" charset="0"/>
                <a:cs typeface="Arial" pitchFamily="34" charset="0"/>
              </a:rPr>
              <a:t>cargo.</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Research is underway to inhibit PCSK9-mediated receptor degradation. Blocking PCSK9 activity would allow more recycling of the LDL receptor and </a:t>
            </a:r>
            <a:r>
              <a:rPr lang="en-US" sz="2600" dirty="0" smtClean="0">
                <a:latin typeface="Arial" pitchFamily="34" charset="0"/>
                <a:cs typeface="Arial" pitchFamily="34" charset="0"/>
              </a:rPr>
              <a:t>result in reduced </a:t>
            </a:r>
            <a:r>
              <a:rPr lang="en-US" sz="2600" dirty="0">
                <a:latin typeface="Arial" pitchFamily="34" charset="0"/>
                <a:cs typeface="Arial" pitchFamily="34" charset="0"/>
              </a:rPr>
              <a:t>levels of LDL in the </a:t>
            </a:r>
            <a:r>
              <a:rPr lang="en-US" sz="2600" dirty="0" smtClean="0">
                <a:latin typeface="Arial" pitchFamily="34" charset="0"/>
                <a:cs typeface="Arial" pitchFamily="34" charset="0"/>
              </a:rPr>
              <a:t>blood.</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5279252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HDL </a:t>
            </a:r>
            <a:r>
              <a:rPr lang="en-US" dirty="0" smtClean="0">
                <a:solidFill>
                  <a:srgbClr val="843C0C"/>
                </a:solidFill>
                <a:latin typeface="Arial" pitchFamily="34" charset="0"/>
                <a:cs typeface="Arial" pitchFamily="34" charset="0"/>
              </a:rPr>
              <a:t>Appears </a:t>
            </a:r>
            <a:r>
              <a:rPr lang="en-US" dirty="0">
                <a:solidFill>
                  <a:srgbClr val="843C0C"/>
                </a:solidFill>
                <a:latin typeface="Arial" pitchFamily="34" charset="0"/>
                <a:cs typeface="Arial" pitchFamily="34" charset="0"/>
              </a:rPr>
              <a:t>to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rotect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gainst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therosclerosis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In the process of reverse cholesterol transport, HDL removes cholesterol from macrophages and returns it to the liver for use as bile salts or </a:t>
            </a:r>
            <a:r>
              <a:rPr lang="en-US" dirty="0" smtClean="0">
                <a:latin typeface="Arial" pitchFamily="34" charset="0"/>
                <a:cs typeface="Arial" pitchFamily="34" charset="0"/>
              </a:rPr>
              <a:t>excretion.</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If cholesterol cannot be transferred from cells to HDL due to mutations in an ABC cholesterol transporter, premature atherosclerosis </a:t>
            </a:r>
            <a:r>
              <a:rPr lang="en-US" dirty="0" smtClean="0">
                <a:latin typeface="Arial" pitchFamily="34" charset="0"/>
                <a:cs typeface="Arial" pitchFamily="34" charset="0"/>
              </a:rPr>
              <a:t>develops.</a:t>
            </a:r>
            <a:endParaRPr lang="en-US" dirty="0">
              <a:latin typeface="Arial" pitchFamily="34" charset="0"/>
              <a:cs typeface="Arial" pitchFamily="34" charset="0"/>
            </a:endParaRPr>
          </a:p>
        </p:txBody>
      </p:sp>
    </p:spTree>
    <p:extLst>
      <p:ext uri="{BB962C8B-B14F-4D97-AF65-F5344CB8AC3E}">
        <p14:creationId xmlns:p14="http://schemas.microsoft.com/office/powerpoint/2010/main" val="6425656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151"/>
            <a:ext cx="9143999" cy="1165974"/>
          </a:xfrm>
        </p:spPr>
        <p:txBody>
          <a:bodyPr>
            <a:noAutofit/>
          </a:bodyPr>
          <a:lstStyle/>
          <a:p>
            <a:r>
              <a:rPr lang="en-US" sz="3000" dirty="0">
                <a:solidFill>
                  <a:srgbClr val="843C0C"/>
                </a:solidFill>
                <a:latin typeface="Arial" pitchFamily="34" charset="0"/>
                <a:cs typeface="Arial" pitchFamily="34" charset="0"/>
              </a:rPr>
              <a:t>The </a:t>
            </a:r>
            <a:r>
              <a:rPr lang="en-US" sz="3000" dirty="0" smtClean="0">
                <a:solidFill>
                  <a:srgbClr val="843C0C"/>
                </a:solidFill>
                <a:latin typeface="Arial" pitchFamily="34" charset="0"/>
                <a:cs typeface="Arial" pitchFamily="34" charset="0"/>
              </a:rPr>
              <a:t>Clinical </a:t>
            </a:r>
            <a:r>
              <a:rPr lang="en-US" sz="3000" dirty="0">
                <a:solidFill>
                  <a:srgbClr val="843C0C"/>
                </a:solidFill>
                <a:latin typeface="Arial" pitchFamily="34" charset="0"/>
                <a:cs typeface="Arial" pitchFamily="34" charset="0"/>
              </a:rPr>
              <a:t>M</a:t>
            </a:r>
            <a:r>
              <a:rPr lang="en-US" sz="3000" dirty="0" smtClean="0">
                <a:solidFill>
                  <a:srgbClr val="843C0C"/>
                </a:solidFill>
                <a:latin typeface="Arial" pitchFamily="34" charset="0"/>
                <a:cs typeface="Arial" pitchFamily="34" charset="0"/>
              </a:rPr>
              <a:t>anagement </a:t>
            </a:r>
            <a:r>
              <a:rPr lang="en-US" sz="3000" dirty="0">
                <a:solidFill>
                  <a:srgbClr val="843C0C"/>
                </a:solidFill>
                <a:latin typeface="Arial" pitchFamily="34" charset="0"/>
                <a:cs typeface="Arial" pitchFamily="34" charset="0"/>
              </a:rPr>
              <a:t>of </a:t>
            </a:r>
            <a:r>
              <a:rPr lang="en-US" sz="3000" dirty="0" smtClean="0">
                <a:solidFill>
                  <a:srgbClr val="843C0C"/>
                </a:solidFill>
                <a:latin typeface="Arial" pitchFamily="34" charset="0"/>
                <a:cs typeface="Arial" pitchFamily="34" charset="0"/>
              </a:rPr>
              <a:t>Cholesterol </a:t>
            </a:r>
            <a:r>
              <a:rPr lang="en-US" sz="3000" dirty="0">
                <a:solidFill>
                  <a:srgbClr val="843C0C"/>
                </a:solidFill>
                <a:latin typeface="Arial" pitchFamily="34" charset="0"/>
                <a:cs typeface="Arial" pitchFamily="34" charset="0"/>
              </a:rPr>
              <a:t>L</a:t>
            </a:r>
            <a:r>
              <a:rPr lang="en-US" sz="3000" dirty="0" smtClean="0">
                <a:solidFill>
                  <a:srgbClr val="843C0C"/>
                </a:solidFill>
                <a:latin typeface="Arial" pitchFamily="34" charset="0"/>
                <a:cs typeface="Arial" pitchFamily="34" charset="0"/>
              </a:rPr>
              <a:t>evels </a:t>
            </a:r>
            <a:r>
              <a:rPr lang="en-US" sz="3000" dirty="0">
                <a:solidFill>
                  <a:srgbClr val="843C0C"/>
                </a:solidFill>
                <a:latin typeface="Arial" pitchFamily="34" charset="0"/>
                <a:cs typeface="Arial" pitchFamily="34" charset="0"/>
              </a:rPr>
              <a:t>can be </a:t>
            </a:r>
            <a:r>
              <a:rPr lang="en-US" sz="3000" dirty="0" smtClean="0">
                <a:solidFill>
                  <a:srgbClr val="843C0C"/>
                </a:solidFill>
                <a:latin typeface="Arial" pitchFamily="34" charset="0"/>
                <a:cs typeface="Arial" pitchFamily="34" charset="0"/>
              </a:rPr>
              <a:t>Understood </a:t>
            </a:r>
            <a:r>
              <a:rPr lang="en-US" sz="3000" dirty="0">
                <a:solidFill>
                  <a:srgbClr val="843C0C"/>
                </a:solidFill>
                <a:latin typeface="Arial" pitchFamily="34" charset="0"/>
                <a:cs typeface="Arial" pitchFamily="34" charset="0"/>
              </a:rPr>
              <a:t>at a </a:t>
            </a:r>
            <a:r>
              <a:rPr lang="en-US" sz="3000" dirty="0" smtClean="0">
                <a:solidFill>
                  <a:srgbClr val="843C0C"/>
                </a:solidFill>
                <a:latin typeface="Arial" pitchFamily="34" charset="0"/>
                <a:cs typeface="Arial" pitchFamily="34" charset="0"/>
              </a:rPr>
              <a:t>Biochemical </a:t>
            </a:r>
            <a:r>
              <a:rPr lang="en-US" sz="3000" dirty="0">
                <a:solidFill>
                  <a:srgbClr val="843C0C"/>
                </a:solidFill>
                <a:latin typeface="Arial" pitchFamily="34" charset="0"/>
                <a:cs typeface="Arial" pitchFamily="34" charset="0"/>
              </a:rPr>
              <a:t>L</a:t>
            </a:r>
            <a:r>
              <a:rPr lang="en-US" sz="3000" dirty="0" smtClean="0">
                <a:solidFill>
                  <a:srgbClr val="843C0C"/>
                </a:solidFill>
                <a:latin typeface="Arial" pitchFamily="34" charset="0"/>
                <a:cs typeface="Arial" pitchFamily="34" charset="0"/>
              </a:rPr>
              <a:t>evel</a:t>
            </a:r>
            <a:endParaRPr lang="en-US" sz="30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600"/>
              </a:spcAft>
              <a:defRPr/>
            </a:pPr>
            <a:r>
              <a:rPr lang="en-US" dirty="0">
                <a:latin typeface="Arial" pitchFamily="34" charset="0"/>
                <a:cs typeface="Arial" pitchFamily="34" charset="0"/>
              </a:rPr>
              <a:t>The strategy for treating high levels of blood cholesterol is to increase the number of LDL receptors to more effectively remove the cholesterol. To do this, precursors of cholesterol are diminished. The strategy is composed of a two-pronged </a:t>
            </a:r>
            <a:r>
              <a:rPr lang="en-US" dirty="0" smtClean="0">
                <a:latin typeface="Arial" pitchFamily="34" charset="0"/>
                <a:cs typeface="Arial" pitchFamily="34" charset="0"/>
              </a:rPr>
              <a:t>approach.</a:t>
            </a:r>
            <a:endParaRPr lang="en-US" dirty="0">
              <a:latin typeface="Arial" pitchFamily="34" charset="0"/>
              <a:cs typeface="Arial" pitchFamily="34" charset="0"/>
            </a:endParaRPr>
          </a:p>
          <a:p>
            <a:pPr lvl="1">
              <a:spcAft>
                <a:spcPts val="600"/>
              </a:spcAft>
              <a:buFontTx/>
              <a:buAutoNum type="arabicPeriod"/>
              <a:defRPr/>
            </a:pPr>
            <a:r>
              <a:rPr lang="en-US" dirty="0">
                <a:latin typeface="Arial" pitchFamily="34" charset="0"/>
                <a:cs typeface="Arial" pitchFamily="34" charset="0"/>
              </a:rPr>
              <a:t>Bile salt reabsorption from the intestine is prevented by ingesting a charged resin, such as cholestyramine, that binds to the bile salts and prevents their </a:t>
            </a:r>
            <a:r>
              <a:rPr lang="en-US" dirty="0" err="1" smtClean="0">
                <a:latin typeface="Arial" pitchFamily="34" charset="0"/>
                <a:cs typeface="Arial" pitchFamily="34" charset="0"/>
              </a:rPr>
              <a:t>reabsorption</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spcAft>
                <a:spcPts val="600"/>
              </a:spcAft>
              <a:buFontTx/>
              <a:buAutoNum type="arabicPeriod"/>
              <a:defRPr/>
            </a:pPr>
            <a:r>
              <a:rPr lang="en-US" dirty="0">
                <a:latin typeface="Arial" pitchFamily="34" charset="0"/>
                <a:cs typeface="Arial" pitchFamily="34" charset="0"/>
              </a:rPr>
              <a:t>New cholesterol synthesis is prevented by inhibition of HMG CoA reductase by a class of drugs called </a:t>
            </a:r>
            <a:r>
              <a:rPr lang="en-US" dirty="0" err="1" smtClean="0">
                <a:latin typeface="Arial" pitchFamily="34" charset="0"/>
                <a:cs typeface="Arial" pitchFamily="34" charset="0"/>
              </a:rPr>
              <a:t>statins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34685969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Lovastatin, a </a:t>
            </a:r>
            <a:r>
              <a:rPr lang="en-US" dirty="0" smtClean="0">
                <a:solidFill>
                  <a:srgbClr val="843C0C"/>
                </a:solidFill>
                <a:latin typeface="Arial" pitchFamily="34" charset="0"/>
                <a:cs typeface="Arial" pitchFamily="34" charset="0"/>
              </a:rPr>
              <a:t>Competitive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nhibitor </a:t>
            </a:r>
            <a:r>
              <a:rPr lang="en-US" dirty="0">
                <a:solidFill>
                  <a:srgbClr val="843C0C"/>
                </a:solidFill>
                <a:latin typeface="Arial" pitchFamily="34" charset="0"/>
                <a:cs typeface="Arial" pitchFamily="34" charset="0"/>
              </a:rPr>
              <a:t>of HMG-CoA reductase</a:t>
            </a:r>
          </a:p>
        </p:txBody>
      </p:sp>
      <p:pic>
        <p:nvPicPr>
          <p:cNvPr id="9" name="Picture 2" descr="The structure of Lovastatin shows a hexagonal ring and two infused hexagonal rings. &#10;The hexagonal ring at the top shows its carbon numbered in a counterclockise rotation where the vertex is doublebonded to O, vertex 3 is bonded to O H, vertex 6 is O, and vertex 5 is bonded to C H 2 C H 2, which is further linked to the C at the first vertex at the top of the one of the two fused hexagonal rings. The carbons in the two fused hexagonal rings are numbered in a counterclockwise rotation, and thus the sixth vertex is at the second hexagonal ring. Vertices 3 and 4 and vertices 5 and 6 share a double bond. Vertices 2 and 7  are each bonded to C H 3, vertex 10 is bonded to H, and vertex 9 is bonded to O C double bond O C H C H 3 C H 2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99493" y="1734099"/>
            <a:ext cx="6745015" cy="47077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9626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8686800" cy="1143000"/>
          </a:xfrm>
        </p:spPr>
        <p:txBody>
          <a:bodyPr>
            <a:noAutofit/>
          </a:bodyPr>
          <a:lstStyle/>
          <a:p>
            <a:r>
              <a:rPr lang="en-US" sz="3200" dirty="0" smtClean="0">
                <a:solidFill>
                  <a:srgbClr val="843C0C"/>
                </a:solidFill>
                <a:latin typeface="Arial" pitchFamily="34" charset="0"/>
                <a:cs typeface="Arial" pitchFamily="34" charset="0"/>
              </a:rPr>
              <a:t>Section 26.4 </a:t>
            </a:r>
            <a:r>
              <a:rPr lang="en-US" sz="3200" dirty="0">
                <a:solidFill>
                  <a:srgbClr val="843C0C"/>
                </a:solidFill>
                <a:latin typeface="Arial" pitchFamily="34" charset="0"/>
                <a:cs typeface="Arial" pitchFamily="34" charset="0"/>
              </a:rPr>
              <a:t>Important </a:t>
            </a:r>
            <a:r>
              <a:rPr lang="en-US" sz="3200" dirty="0" err="1">
                <a:solidFill>
                  <a:srgbClr val="843C0C"/>
                </a:solidFill>
                <a:latin typeface="Arial" pitchFamily="34" charset="0"/>
                <a:cs typeface="Arial" pitchFamily="34" charset="0"/>
              </a:rPr>
              <a:t>Biochemicals</a:t>
            </a:r>
            <a:r>
              <a:rPr lang="en-US" sz="3200" dirty="0">
                <a:solidFill>
                  <a:srgbClr val="843C0C"/>
                </a:solidFill>
                <a:latin typeface="Arial" pitchFamily="34" charset="0"/>
                <a:cs typeface="Arial" pitchFamily="34" charset="0"/>
              </a:rPr>
              <a:t> Are Synthesized from Cholesterol and </a:t>
            </a:r>
            <a:r>
              <a:rPr lang="en-US" sz="3200" dirty="0" smtClean="0">
                <a:solidFill>
                  <a:srgbClr val="843C0C"/>
                </a:solidFill>
                <a:latin typeface="Arial" pitchFamily="34" charset="0"/>
                <a:cs typeface="Arial" pitchFamily="34" charset="0"/>
              </a:rPr>
              <a:t>Isoprene</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dirty="0">
                <a:latin typeface="Arial" pitchFamily="34" charset="0"/>
                <a:cs typeface="Arial" pitchFamily="34" charset="0"/>
              </a:rPr>
              <a:t>Cholesterol is a precursor to steroid hormones, vitamin D, and bile </a:t>
            </a:r>
            <a:r>
              <a:rPr lang="en-US" dirty="0" smtClean="0">
                <a:latin typeface="Arial" pitchFamily="34" charset="0"/>
                <a:cs typeface="Arial" pitchFamily="34" charset="0"/>
              </a:rPr>
              <a:t>salts.</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Bile salts are detergents that render dietary lipids more accessible for digestion by lipases and thus facilitate formation of the fatty acid </a:t>
            </a:r>
            <a:r>
              <a:rPr lang="en-US" dirty="0" smtClean="0">
                <a:latin typeface="Arial" pitchFamily="34" charset="0"/>
                <a:cs typeface="Arial" pitchFamily="34" charset="0"/>
              </a:rPr>
              <a:t>products.</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Bile salts are synthesized in the liver and stored in the </a:t>
            </a:r>
            <a:r>
              <a:rPr lang="en-US" dirty="0" smtClean="0">
                <a:latin typeface="Arial" pitchFamily="34" charset="0"/>
                <a:cs typeface="Arial" pitchFamily="34" charset="0"/>
              </a:rPr>
              <a:t>gallbladder </a:t>
            </a:r>
            <a:r>
              <a:rPr lang="en-US" dirty="0">
                <a:latin typeface="Arial" pitchFamily="34" charset="0"/>
                <a:cs typeface="Arial" pitchFamily="34" charset="0"/>
              </a:rPr>
              <a:t>until secreted into the small </a:t>
            </a:r>
            <a:r>
              <a:rPr lang="en-US" dirty="0" smtClean="0">
                <a:latin typeface="Arial" pitchFamily="34" charset="0"/>
                <a:cs typeface="Arial" pitchFamily="34" charset="0"/>
              </a:rPr>
              <a:t>intestine.</a:t>
            </a:r>
            <a:endParaRPr lang="en-US" dirty="0">
              <a:latin typeface="Arial" pitchFamily="34" charset="0"/>
              <a:cs typeface="Arial" pitchFamily="34" charset="0"/>
            </a:endParaRPr>
          </a:p>
        </p:txBody>
      </p:sp>
    </p:spTree>
    <p:extLst>
      <p:ext uri="{BB962C8B-B14F-4D97-AF65-F5344CB8AC3E}">
        <p14:creationId xmlns:p14="http://schemas.microsoft.com/office/powerpoint/2010/main" val="19575187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Synthesis of </a:t>
            </a:r>
            <a:r>
              <a:rPr lang="en-US" dirty="0" smtClean="0">
                <a:solidFill>
                  <a:srgbClr val="843C0C"/>
                </a:solidFill>
                <a:latin typeface="Arial" pitchFamily="34" charset="0"/>
                <a:cs typeface="Arial" pitchFamily="34" charset="0"/>
              </a:rPr>
              <a:t>Bile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alts</a:t>
            </a:r>
            <a:endParaRPr lang="en-US" dirty="0">
              <a:solidFill>
                <a:srgbClr val="843C0C"/>
              </a:solidFill>
              <a:latin typeface="Arial" pitchFamily="34" charset="0"/>
              <a:cs typeface="Arial" pitchFamily="34" charset="0"/>
            </a:endParaRPr>
          </a:p>
        </p:txBody>
      </p:sp>
      <p:pic>
        <p:nvPicPr>
          <p:cNvPr id="11" name="Picture 2" descr="An illustration shows synthesis of bile salts from cholesterol.&#10;Glycocholate, O H is bonded to vertices 7 and 12. Vertex 17 is bonded to C H C H 2 C H 2 C double bond O N H C H 2 C O O 1 negative charge N a 1 positive charge, where the first C from the left is further bonded to C H 3. In Taurocholate, O H is bonded to vertices 7 and 12. Vertex 17 is bonded to C H C H 2 C H 2 C double bond O N H C H 2 C H 2 S O 3 negative charge N a 1 positive charge, where the first C from left is further bonded to C H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314637" y="1950102"/>
            <a:ext cx="8514727" cy="40127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446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defRPr/>
            </a:pPr>
            <a:r>
              <a:rPr lang="en-US" dirty="0">
                <a:solidFill>
                  <a:srgbClr val="843C0C"/>
                </a:solidFill>
                <a:latin typeface="Arial" pitchFamily="34" charset="0"/>
                <a:cs typeface="Arial" pitchFamily="34" charset="0"/>
              </a:rPr>
              <a:t>Steroid </a:t>
            </a:r>
            <a:r>
              <a:rPr lang="en-US" dirty="0" smtClean="0">
                <a:solidFill>
                  <a:srgbClr val="843C0C"/>
                </a:solidFill>
                <a:latin typeface="Arial" pitchFamily="34" charset="0"/>
                <a:cs typeface="Arial" pitchFamily="34" charset="0"/>
              </a:rPr>
              <a:t>Hormones </a:t>
            </a:r>
            <a:r>
              <a:rPr lang="en-US" dirty="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Crucial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ignal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olecules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600"/>
              </a:spcAft>
              <a:defRPr/>
            </a:pPr>
            <a:r>
              <a:rPr lang="en-US" dirty="0" smtClean="0">
                <a:latin typeface="Arial" pitchFamily="34" charset="0"/>
                <a:cs typeface="Arial" pitchFamily="34" charset="0"/>
              </a:rPr>
              <a:t>The </a:t>
            </a:r>
            <a:r>
              <a:rPr lang="en-US" dirty="0">
                <a:latin typeface="Arial" pitchFamily="34" charset="0"/>
                <a:cs typeface="Arial" pitchFamily="34" charset="0"/>
              </a:rPr>
              <a:t>five major classes of steroid hormones are represented by the </a:t>
            </a:r>
            <a:r>
              <a:rPr lang="en-US" dirty="0" smtClean="0">
                <a:latin typeface="Arial" pitchFamily="34" charset="0"/>
                <a:cs typeface="Arial" pitchFamily="34" charset="0"/>
              </a:rPr>
              <a:t>following common examples:</a:t>
            </a:r>
            <a:endParaRPr lang="en-US" dirty="0">
              <a:latin typeface="Arial" pitchFamily="34" charset="0"/>
              <a:cs typeface="Arial" pitchFamily="34" charset="0"/>
            </a:endParaRPr>
          </a:p>
          <a:p>
            <a:pPr lvl="1">
              <a:spcAft>
                <a:spcPts val="600"/>
              </a:spcAft>
              <a:buFont typeface="+mj-lt"/>
              <a:buAutoNum type="arabicPeriod"/>
              <a:defRPr/>
            </a:pPr>
            <a:r>
              <a:rPr lang="en-US" dirty="0">
                <a:latin typeface="Arial" pitchFamily="34" charset="0"/>
                <a:cs typeface="Arial" pitchFamily="34" charset="0"/>
              </a:rPr>
              <a:t>Progesterone (a progestogen): prepares the uterus for implantation and supports </a:t>
            </a:r>
            <a:r>
              <a:rPr lang="en-US" dirty="0" smtClean="0">
                <a:latin typeface="Arial" pitchFamily="34" charset="0"/>
                <a:cs typeface="Arial" pitchFamily="34" charset="0"/>
              </a:rPr>
              <a:t>pregnancy.</a:t>
            </a:r>
            <a:endParaRPr lang="en-US" dirty="0">
              <a:latin typeface="Arial" pitchFamily="34" charset="0"/>
              <a:cs typeface="Arial" pitchFamily="34" charset="0"/>
            </a:endParaRPr>
          </a:p>
          <a:p>
            <a:pPr lvl="1">
              <a:spcAft>
                <a:spcPts val="600"/>
              </a:spcAft>
              <a:buFont typeface="+mj-lt"/>
              <a:buAutoNum type="arabicPeriod"/>
              <a:defRPr/>
            </a:pPr>
            <a:r>
              <a:rPr lang="en-US" dirty="0">
                <a:latin typeface="Arial" pitchFamily="34" charset="0"/>
                <a:cs typeface="Arial" pitchFamily="34" charset="0"/>
              </a:rPr>
              <a:t>Testosterone (an androgen): promotes development of male sexual behavior and lean muscle mass. Dihydrotestosterone, a metabolite of testosterone, supports the embryonic development of the male </a:t>
            </a:r>
            <a:r>
              <a:rPr lang="en-US" dirty="0" smtClean="0">
                <a:latin typeface="Arial" pitchFamily="34" charset="0"/>
                <a:cs typeface="Arial" pitchFamily="34" charset="0"/>
              </a:rPr>
              <a:t>phenotype.</a:t>
            </a:r>
            <a:endParaRPr lang="en-US" dirty="0">
              <a:latin typeface="Arial" pitchFamily="34" charset="0"/>
              <a:cs typeface="Arial" pitchFamily="34" charset="0"/>
            </a:endParaRPr>
          </a:p>
          <a:p>
            <a:pPr lvl="1">
              <a:spcAft>
                <a:spcPts val="600"/>
              </a:spcAft>
              <a:buFont typeface="+mj-lt"/>
              <a:buAutoNum type="arabicPeriod"/>
              <a:defRPr/>
            </a:pPr>
            <a:r>
              <a:rPr lang="en-US" dirty="0">
                <a:latin typeface="Arial" pitchFamily="34" charset="0"/>
                <a:cs typeface="Arial" pitchFamily="34" charset="0"/>
              </a:rPr>
              <a:t>Estradiol (an estrogen): promotes the development of female sex </a:t>
            </a:r>
            <a:r>
              <a:rPr lang="en-US" dirty="0" smtClean="0">
                <a:latin typeface="Arial" pitchFamily="34" charset="0"/>
                <a:cs typeface="Arial" pitchFamily="34" charset="0"/>
              </a:rPr>
              <a:t>characteristics.</a:t>
            </a:r>
            <a:endParaRPr lang="en-US" dirty="0">
              <a:latin typeface="Arial" pitchFamily="34" charset="0"/>
              <a:cs typeface="Arial" pitchFamily="34" charset="0"/>
            </a:endParaRPr>
          </a:p>
        </p:txBody>
      </p:sp>
    </p:spTree>
    <p:extLst>
      <p:ext uri="{BB962C8B-B14F-4D97-AF65-F5344CB8AC3E}">
        <p14:creationId xmlns:p14="http://schemas.microsoft.com/office/powerpoint/2010/main" val="35294879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Steroid Hormones are Crucial Signal Molecules </a:t>
            </a:r>
            <a:r>
              <a:rPr lang="en-US" dirty="0" smtClean="0">
                <a:solidFill>
                  <a:srgbClr val="843C0C"/>
                </a:solidFill>
                <a:latin typeface="Arial" pitchFamily="34" charset="0"/>
                <a:cs typeface="Arial" pitchFamily="34" charset="0"/>
              </a:rPr>
              <a:t>(2/2</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600"/>
              </a:spcAft>
            </a:pPr>
            <a:r>
              <a:rPr lang="en-US" dirty="0">
                <a:latin typeface="Arial" pitchFamily="34" charset="0"/>
                <a:cs typeface="Arial" pitchFamily="34" charset="0"/>
              </a:rPr>
              <a:t>The five major classes of steroid hormones are represented by the following common </a:t>
            </a:r>
            <a:r>
              <a:rPr lang="en-US" dirty="0" smtClean="0">
                <a:latin typeface="Arial" pitchFamily="34" charset="0"/>
                <a:cs typeface="Arial" pitchFamily="34" charset="0"/>
              </a:rPr>
              <a:t>examples:</a:t>
            </a:r>
            <a:endParaRPr lang="en-US" dirty="0">
              <a:latin typeface="Arial" pitchFamily="34" charset="0"/>
              <a:cs typeface="Arial" pitchFamily="34" charset="0"/>
            </a:endParaRPr>
          </a:p>
          <a:p>
            <a:pPr lvl="1">
              <a:spcAft>
                <a:spcPts val="600"/>
              </a:spcAft>
              <a:buFont typeface="+mj-lt"/>
              <a:buAutoNum type="arabicPeriod" startAt="4"/>
            </a:pPr>
            <a:r>
              <a:rPr lang="en-US" dirty="0" err="1" smtClean="0">
                <a:latin typeface="Arial" pitchFamily="34" charset="0"/>
                <a:cs typeface="Arial" pitchFamily="34" charset="0"/>
              </a:rPr>
              <a:t>Cortisol</a:t>
            </a:r>
            <a:r>
              <a:rPr lang="en-US" dirty="0" smtClean="0">
                <a:latin typeface="Arial" pitchFamily="34" charset="0"/>
                <a:cs typeface="Arial" pitchFamily="34" charset="0"/>
              </a:rPr>
              <a:t> </a:t>
            </a:r>
            <a:r>
              <a:rPr lang="en-US" dirty="0">
                <a:latin typeface="Arial" pitchFamily="34" charset="0"/>
                <a:cs typeface="Arial" pitchFamily="34" charset="0"/>
              </a:rPr>
              <a:t>(a glucocorticoid): stimulates glucose and glycogen synthesis and inhibits the inflammatory </a:t>
            </a:r>
            <a:r>
              <a:rPr lang="en-US" dirty="0" smtClean="0">
                <a:latin typeface="Arial" pitchFamily="34" charset="0"/>
                <a:cs typeface="Arial" pitchFamily="34" charset="0"/>
              </a:rPr>
              <a:t>response.</a:t>
            </a:r>
            <a:endParaRPr lang="en-US" dirty="0">
              <a:latin typeface="Arial" pitchFamily="34" charset="0"/>
              <a:cs typeface="Arial" pitchFamily="34" charset="0"/>
            </a:endParaRPr>
          </a:p>
          <a:p>
            <a:pPr lvl="1">
              <a:spcAft>
                <a:spcPts val="600"/>
              </a:spcAft>
              <a:buFont typeface="+mj-lt"/>
              <a:buAutoNum type="arabicPeriod" startAt="4"/>
            </a:pPr>
            <a:r>
              <a:rPr lang="en-US" dirty="0" err="1" smtClean="0">
                <a:latin typeface="Arial" pitchFamily="34" charset="0"/>
                <a:cs typeface="Arial" pitchFamily="34" charset="0"/>
              </a:rPr>
              <a:t>Aldosterone</a:t>
            </a:r>
            <a:r>
              <a:rPr lang="en-US" dirty="0" smtClean="0">
                <a:latin typeface="Arial" pitchFamily="34" charset="0"/>
                <a:cs typeface="Arial" pitchFamily="34" charset="0"/>
              </a:rPr>
              <a:t> </a:t>
            </a:r>
            <a:r>
              <a:rPr lang="en-US" dirty="0">
                <a:latin typeface="Arial" pitchFamily="34" charset="0"/>
                <a:cs typeface="Arial" pitchFamily="34" charset="0"/>
              </a:rPr>
              <a:t>(a mineralocorticoid): regulates salt balance and the volume and pressure of </a:t>
            </a:r>
            <a:r>
              <a:rPr lang="en-US" dirty="0" smtClean="0">
                <a:latin typeface="Arial" pitchFamily="34" charset="0"/>
                <a:cs typeface="Arial" pitchFamily="34" charset="0"/>
              </a:rPr>
              <a:t>blood.</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All of the steroid hormones operate in a similar fashion. They bind to specific intracellular receptor proteins that subsequently regulate gene </a:t>
            </a:r>
            <a:r>
              <a:rPr lang="en-US" dirty="0" smtClean="0">
                <a:latin typeface="Arial" pitchFamily="34" charset="0"/>
                <a:cs typeface="Arial" pitchFamily="34" charset="0"/>
              </a:rPr>
              <a:t>expression.</a:t>
            </a:r>
            <a:endParaRPr lang="en-US" dirty="0">
              <a:latin typeface="Arial" pitchFamily="34" charset="0"/>
              <a:cs typeface="Arial" pitchFamily="34" charset="0"/>
            </a:endParaRPr>
          </a:p>
        </p:txBody>
      </p:sp>
    </p:spTree>
    <p:extLst>
      <p:ext uri="{BB962C8B-B14F-4D97-AF65-F5344CB8AC3E}">
        <p14:creationId xmlns:p14="http://schemas.microsoft.com/office/powerpoint/2010/main" val="1675917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Biosynthetic </a:t>
            </a:r>
            <a:r>
              <a:rPr lang="en-US" dirty="0" smtClean="0">
                <a:solidFill>
                  <a:srgbClr val="843C0C"/>
                </a:solidFill>
                <a:latin typeface="Arial" pitchFamily="34" charset="0"/>
                <a:cs typeface="Arial" pitchFamily="34" charset="0"/>
              </a:rPr>
              <a:t>Relations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Classes </a:t>
            </a:r>
            <a:r>
              <a:rPr lang="en-US" dirty="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teroid Hormones </a:t>
            </a:r>
            <a:r>
              <a:rPr lang="en-US" dirty="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Cholesterol</a:t>
            </a:r>
            <a:endParaRPr lang="en-US" dirty="0">
              <a:solidFill>
                <a:srgbClr val="843C0C"/>
              </a:solidFill>
              <a:latin typeface="Arial" pitchFamily="34" charset="0"/>
              <a:cs typeface="Arial" pitchFamily="34" charset="0"/>
            </a:endParaRPr>
          </a:p>
        </p:txBody>
      </p:sp>
      <p:pic>
        <p:nvPicPr>
          <p:cNvPr id="9" name="Picture 2" descr="An illustration shows synthesis of bile salts from cholesterol. &#10;Glycocholate, O H is bonded to vertices 7 and 12. Vertex 17 is bonded to C H C H 2 C H 2 C double bond O N H C H 2 C O O 1 negative charge N a 1 positive charge, where the first C from the left is further bonded to C H 3. In Taurocholate, O H is bonded to vertices 7 and 12. Vertex 17 is bonded to C H C H 2 C H 2 C double bond O N H C H 2 C H 2 S O 3 negative charge N a 1 positive charge, where the first C from left is further bonded to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43370" y="1914810"/>
            <a:ext cx="5056292" cy="46710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81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Triacylglycerol </a:t>
            </a:r>
            <a:r>
              <a:rPr lang="en-US" dirty="0" smtClean="0">
                <a:solidFill>
                  <a:srgbClr val="843C0C"/>
                </a:solidFill>
                <a:latin typeface="Arial" pitchFamily="34" charset="0"/>
                <a:cs typeface="Arial" pitchFamily="34" charset="0"/>
              </a:rPr>
              <a:t>Synthesis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709992"/>
          </a:xfrm>
        </p:spPr>
        <p:txBody>
          <a:bodyPr>
            <a:normAutofit/>
          </a:bodyPr>
          <a:lstStyle/>
          <a:p>
            <a:pPr>
              <a:spcAft>
                <a:spcPts val="600"/>
              </a:spcAft>
            </a:pPr>
            <a:r>
              <a:rPr lang="en-US" dirty="0">
                <a:latin typeface="Arial" pitchFamily="34" charset="0"/>
                <a:cs typeface="Arial" pitchFamily="34" charset="0"/>
              </a:rPr>
              <a:t>Phosphatidic acid phosphatase hydrolyzes phosphatidate, yielding diacylglycerol (DAG</a:t>
            </a:r>
            <a:r>
              <a:rPr lang="en-US" dirty="0" smtClean="0">
                <a:latin typeface="Arial" pitchFamily="34" charset="0"/>
                <a:cs typeface="Arial" pitchFamily="34" charset="0"/>
              </a:rPr>
              <a:t>).</a:t>
            </a:r>
          </a:p>
          <a:p>
            <a:pPr>
              <a:spcAft>
                <a:spcPts val="600"/>
              </a:spcAft>
            </a:pPr>
            <a:r>
              <a:rPr lang="en-US" dirty="0" smtClean="0">
                <a:latin typeface="Arial" pitchFamily="34" charset="0"/>
                <a:cs typeface="Arial" pitchFamily="34" charset="0"/>
              </a:rPr>
              <a:t>DAG </a:t>
            </a:r>
            <a:r>
              <a:rPr lang="en-US" dirty="0">
                <a:latin typeface="Arial" pitchFamily="34" charset="0"/>
                <a:cs typeface="Arial" pitchFamily="34" charset="0"/>
              </a:rPr>
              <a:t>is then acylated to form triacylglycerol by diglyceride </a:t>
            </a:r>
            <a:r>
              <a:rPr lang="en-US" dirty="0" err="1" smtClean="0">
                <a:latin typeface="Arial" pitchFamily="34" charset="0"/>
                <a:cs typeface="Arial" pitchFamily="34" charset="0"/>
              </a:rPr>
              <a:t>acyltransferase</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Both </a:t>
            </a:r>
            <a:r>
              <a:rPr lang="en-US" dirty="0">
                <a:latin typeface="Arial" pitchFamily="34" charset="0"/>
                <a:cs typeface="Arial" pitchFamily="34" charset="0"/>
              </a:rPr>
              <a:t>enzymes are associated in the triacylglycerol synthetase </a:t>
            </a:r>
            <a:r>
              <a:rPr lang="en-US" dirty="0" smtClean="0">
                <a:latin typeface="Arial" pitchFamily="34" charset="0"/>
                <a:cs typeface="Arial" pitchFamily="34" charset="0"/>
              </a:rPr>
              <a:t>complex.</a:t>
            </a:r>
            <a:endParaRPr lang="en-US" dirty="0">
              <a:latin typeface="Arial" pitchFamily="34" charset="0"/>
              <a:cs typeface="Arial" pitchFamily="34" charset="0"/>
            </a:endParaRPr>
          </a:p>
        </p:txBody>
      </p:sp>
      <p:pic>
        <p:nvPicPr>
          <p:cNvPr id="9" name="Picture 2" descr="An illustration shows the conversion of Phosphatidate to Triacylglycerol.&#10;Phosphatidate is R sub 1 C double bond O O C H 2 C H O C H 2 O P O 3 2 negative charge, where the O of C H O is further connected to C double bond O R sub 2. Phosphatidate in the presence of water, H 2 O, losesloses inorganic phosphate, P sub i, and gives diacylglycerol (D A G), R sub 1 C double bond O O C H 2 C H O C H 2 O H, where the O of C H O is further connected to C double bond O R sub 2. Diacylglycerol in presence of R sub 3 C O Co A loses Co A and gives triacylglycerol, R sub 1 C double bond O O C H 2 C H O C H 2 O C double bond O R sub 3, where the O of C H O is further connected to C double bond O R sub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382843" y="4712125"/>
            <a:ext cx="8237639" cy="17705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412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rgbClr val="843C0C"/>
                </a:solidFill>
                <a:latin typeface="Arial" pitchFamily="34" charset="0"/>
                <a:cs typeface="Arial" pitchFamily="34" charset="0"/>
              </a:rPr>
              <a:t>Letters </a:t>
            </a:r>
            <a:r>
              <a:rPr lang="en-US" sz="3200" dirty="0" smtClean="0">
                <a:solidFill>
                  <a:srgbClr val="843C0C"/>
                </a:solidFill>
                <a:latin typeface="Arial" pitchFamily="34" charset="0"/>
                <a:cs typeface="Arial" pitchFamily="34" charset="0"/>
              </a:rPr>
              <a:t>Identify </a:t>
            </a:r>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Steroid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ings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Numbers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dentify </a:t>
            </a:r>
            <a:r>
              <a:rPr lang="en-US" sz="3200" dirty="0">
                <a:solidFill>
                  <a:srgbClr val="843C0C"/>
                </a:solidFill>
                <a:latin typeface="Arial" pitchFamily="34" charset="0"/>
                <a:cs typeface="Arial" pitchFamily="34" charset="0"/>
              </a:rPr>
              <a:t>the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arbon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toms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1356359"/>
          </a:xfrm>
        </p:spPr>
        <p:txBody>
          <a:bodyPr/>
          <a:lstStyle/>
          <a:p>
            <a:r>
              <a:rPr lang="en-US" dirty="0">
                <a:latin typeface="Arial" pitchFamily="34" charset="0"/>
                <a:cs typeface="Arial" pitchFamily="34" charset="0"/>
              </a:rPr>
              <a:t>A substituent that is above the plane of the steroid ring of cholesterol is in the β configuration. If it is below the plane, the configuration is called the α </a:t>
            </a:r>
            <a:r>
              <a:rPr lang="en-US" dirty="0" smtClean="0">
                <a:latin typeface="Arial" pitchFamily="34" charset="0"/>
                <a:cs typeface="Arial" pitchFamily="34" charset="0"/>
              </a:rPr>
              <a:t>configuration.</a:t>
            </a:r>
            <a:endParaRPr lang="en-US" dirty="0">
              <a:latin typeface="Arial" pitchFamily="34" charset="0"/>
              <a:cs typeface="Arial" pitchFamily="34" charset="0"/>
            </a:endParaRPr>
          </a:p>
        </p:txBody>
      </p:sp>
      <p:pic>
        <p:nvPicPr>
          <p:cNvPr id="10" name="Picture 2" descr="A structure of cholesterol shows cholesterol carbon numbering.&#10;Cholesterol consists of 4 fused rings, 3 hexagonal rings and one pentagonal ring. The first and second fused rings are labeled as A and B. Starting from the left at the bottom,  the carbons are numbered in a counterclockwise rotation with carbon at vertex 1 labeled at the top of hexagonal ring, A. The 6th vertex is displayed at the bottom of the hexagonal ring, B. Thus, the bond shared by the hexagonal rings, A and B, is between the two carbons at vertices 5 and 10. The bond between the carbons at vertices 8, and 9 is shared by the hexagonal ring, B, and the third hexagonal ring, labeled as C. The carbons of the hexagonal ring, C are numbered in a clockwise direction. The bond between the carbons at vertices 13 and 14 is shared by the hexagonal ring, C, and the pentagonal ring, labeled as D. The carbons of the hexagonal ring, C are numbered in a counterclockwise rotation, with the carbon at vertex 15 labeled at the bottom of the pentagonal ring, D. The C of C H 3, labeled as 18 is bonded to the C at vertex 13. The C of C H 3, labeled as 19 is bonded to the C at vertex 10. Vertex 17 of the pentagonal ring is bonded to C H 3, labeled as 21, and to a chain of 5 zig zag lines, where the peaks are labeled as 22, 23, 24, and 25. The carbon at the 25th position is further bonded to C H 3, labeled as 26, and to C H 3, labeled as 27. Vertex 3 of the hexagonal ring, A, is bonded to O H."/>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tretch/>
        </p:blipFill>
        <p:spPr bwMode="auto">
          <a:xfrm>
            <a:off x="457200" y="3763842"/>
            <a:ext cx="4861560" cy="17987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3" descr="An illustration shows the structures of 3 beta-Hydroxy, and 3 alpha-Hydroxy These are similar to cholesterol, but there is no extension of C chains from vertex 17. In 3 beta-Hydroxy, O H bonded to vertex 3 displayed above the plane and 3 Alpha-hydroxy, O H bonded to vertex 3, is displayed below the plane."/>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tretch/>
        </p:blipFill>
        <p:spPr bwMode="auto">
          <a:xfrm>
            <a:off x="4936313" y="3169482"/>
            <a:ext cx="3439602" cy="30839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106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843C0C"/>
                </a:solidFill>
                <a:latin typeface="Arial" pitchFamily="34" charset="0"/>
                <a:cs typeface="Arial" pitchFamily="34" charset="0"/>
              </a:rPr>
              <a:t>Letters Identify the Steroid Rings and Numbers Identify the Carbon Atoms </a:t>
            </a:r>
            <a:r>
              <a:rPr lang="en-US" sz="3200" dirty="0" smtClean="0">
                <a:solidFill>
                  <a:srgbClr val="843C0C"/>
                </a:solidFill>
                <a:latin typeface="Arial" pitchFamily="34" charset="0"/>
                <a:cs typeface="Arial" pitchFamily="34" charset="0"/>
              </a:rPr>
              <a:t>(2/2</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2127738"/>
          </a:xfrm>
        </p:spPr>
        <p:txBody>
          <a:bodyPr>
            <a:normAutofit/>
          </a:bodyPr>
          <a:lstStyle/>
          <a:p>
            <a:pPr>
              <a:spcAft>
                <a:spcPts val="1200"/>
              </a:spcAft>
            </a:pPr>
            <a:r>
              <a:rPr lang="en-US" sz="2200" dirty="0">
                <a:latin typeface="Arial" pitchFamily="34" charset="0"/>
                <a:cs typeface="Arial" pitchFamily="34" charset="0"/>
              </a:rPr>
              <a:t>If the hydrogen atom at C-5 is in the α orientation, the A and B rings are fused in a </a:t>
            </a:r>
            <a:r>
              <a:rPr lang="en-US" sz="2200" i="1" dirty="0">
                <a:latin typeface="Arial" pitchFamily="34" charset="0"/>
                <a:cs typeface="Arial" pitchFamily="34" charset="0"/>
              </a:rPr>
              <a:t>trans</a:t>
            </a:r>
            <a:r>
              <a:rPr lang="en-US" sz="2200" dirty="0">
                <a:latin typeface="Arial" pitchFamily="34" charset="0"/>
                <a:cs typeface="Arial" pitchFamily="34" charset="0"/>
              </a:rPr>
              <a:t> conformation. If the C-5 hydrogen is in the β orientation, the ring fusion is in the </a:t>
            </a:r>
            <a:r>
              <a:rPr lang="en-US" sz="2200" i="1" dirty="0">
                <a:latin typeface="Arial" pitchFamily="34" charset="0"/>
                <a:cs typeface="Arial" pitchFamily="34" charset="0"/>
              </a:rPr>
              <a:t>cis</a:t>
            </a:r>
            <a:r>
              <a:rPr lang="en-US" sz="2200" dirty="0">
                <a:latin typeface="Arial" pitchFamily="34" charset="0"/>
                <a:cs typeface="Arial" pitchFamily="34" charset="0"/>
              </a:rPr>
              <a:t> </a:t>
            </a:r>
            <a:r>
              <a:rPr lang="en-US" sz="2200" dirty="0" smtClean="0">
                <a:latin typeface="Arial" pitchFamily="34" charset="0"/>
                <a:cs typeface="Arial" pitchFamily="34" charset="0"/>
              </a:rPr>
              <a:t>conformation.</a:t>
            </a:r>
            <a:endParaRPr lang="en-US" sz="2200" dirty="0">
              <a:latin typeface="Arial" pitchFamily="34" charset="0"/>
              <a:cs typeface="Arial" pitchFamily="34" charset="0"/>
            </a:endParaRPr>
          </a:p>
          <a:p>
            <a:pPr>
              <a:spcAft>
                <a:spcPts val="1200"/>
              </a:spcAft>
            </a:pPr>
            <a:r>
              <a:rPr lang="en-US" sz="2200" dirty="0" smtClean="0">
                <a:latin typeface="Arial" pitchFamily="34" charset="0"/>
                <a:cs typeface="Arial" pitchFamily="34" charset="0"/>
              </a:rPr>
              <a:t>Bile </a:t>
            </a:r>
            <a:r>
              <a:rPr lang="en-US" sz="2200" dirty="0">
                <a:latin typeface="Arial" pitchFamily="34" charset="0"/>
                <a:cs typeface="Arial" pitchFamily="34" charset="0"/>
              </a:rPr>
              <a:t>salts display a </a:t>
            </a:r>
            <a:r>
              <a:rPr lang="en-US" sz="2200" i="1" dirty="0">
                <a:latin typeface="Arial" pitchFamily="34" charset="0"/>
                <a:cs typeface="Arial" pitchFamily="34" charset="0"/>
              </a:rPr>
              <a:t>cis</a:t>
            </a:r>
            <a:r>
              <a:rPr lang="en-US" sz="2200" dirty="0">
                <a:latin typeface="Arial" pitchFamily="34" charset="0"/>
                <a:cs typeface="Arial" pitchFamily="34" charset="0"/>
              </a:rPr>
              <a:t> configuration, whereas most steroids show a </a:t>
            </a:r>
            <a:r>
              <a:rPr lang="en-US" sz="2200" i="1" dirty="0">
                <a:latin typeface="Arial" pitchFamily="34" charset="0"/>
                <a:cs typeface="Arial" pitchFamily="34" charset="0"/>
              </a:rPr>
              <a:t>trans </a:t>
            </a:r>
            <a:r>
              <a:rPr lang="en-US" sz="2200" dirty="0" smtClean="0">
                <a:latin typeface="Arial" pitchFamily="34" charset="0"/>
                <a:cs typeface="Arial" pitchFamily="34" charset="0"/>
              </a:rPr>
              <a:t>conformation.</a:t>
            </a:r>
            <a:endParaRPr lang="en-US" sz="2200" dirty="0">
              <a:latin typeface="Arial" pitchFamily="34" charset="0"/>
              <a:cs typeface="Arial" pitchFamily="34" charset="0"/>
            </a:endParaRPr>
          </a:p>
        </p:txBody>
      </p:sp>
      <p:pic>
        <p:nvPicPr>
          <p:cNvPr id="9" name="Picture 2" descr="An illustration shows ring structures and chair structures of 5 beta-Hydrogen (cis fusion) and 5 alpha-Hydrogen (trans fusion).&#10;The chair structure representing each ring is labeled as A, B C, and D from bottom left to top right for both 5 beta-Hydrogen, and 5 alpha-Hydrogen. In 5 beta-Hydrogen, the first ring is oriented lengthwise up and down along the left as A, the second ring is lengthwise from left to right as B, the third ring is lengthwise from left to right, overlaps with the right have of B, and is labeled as C, and D is folded away in a line with C. In 5 alpha-Hydrogen, the structure is similar except that A is lengthwise and to the left of B and the H at their join extends downward rather than to the left."/>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39367" y="4304098"/>
            <a:ext cx="8065267" cy="17157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19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00" y="217488"/>
            <a:ext cx="8613201" cy="1257300"/>
          </a:xfrm>
        </p:spPr>
        <p:txBody>
          <a:bodyPr>
            <a:noAutofit/>
          </a:bodyPr>
          <a:lstStyle/>
          <a:p>
            <a:r>
              <a:rPr lang="en-US" sz="2800" dirty="0">
                <a:solidFill>
                  <a:srgbClr val="843C0C"/>
                </a:solidFill>
                <a:latin typeface="Arial" pitchFamily="34" charset="0"/>
                <a:cs typeface="Arial" pitchFamily="34" charset="0"/>
              </a:rPr>
              <a:t>Steroids are </a:t>
            </a:r>
            <a:r>
              <a:rPr lang="en-US" sz="2800" dirty="0">
                <a:solidFill>
                  <a:srgbClr val="843C0C"/>
                </a:solidFill>
                <a:latin typeface="Arial" pitchFamily="34" charset="0"/>
                <a:cs typeface="Arial" pitchFamily="34" charset="0"/>
              </a:rPr>
              <a:t>H</a:t>
            </a:r>
            <a:r>
              <a:rPr lang="en-US" sz="2800" dirty="0" smtClean="0">
                <a:solidFill>
                  <a:srgbClr val="843C0C"/>
                </a:solidFill>
                <a:latin typeface="Arial" pitchFamily="34" charset="0"/>
                <a:cs typeface="Arial" pitchFamily="34" charset="0"/>
              </a:rPr>
              <a:t>ydroxylated </a:t>
            </a:r>
            <a:r>
              <a:rPr lang="en-US" sz="2800" dirty="0">
                <a:solidFill>
                  <a:srgbClr val="843C0C"/>
                </a:solidFill>
                <a:latin typeface="Arial" pitchFamily="34" charset="0"/>
                <a:cs typeface="Arial" pitchFamily="34" charset="0"/>
              </a:rPr>
              <a:t>by </a:t>
            </a:r>
            <a:r>
              <a:rPr lang="en-US" sz="2800" dirty="0" smtClean="0">
                <a:solidFill>
                  <a:srgbClr val="843C0C"/>
                </a:solidFill>
                <a:latin typeface="Arial" pitchFamily="34" charset="0"/>
                <a:cs typeface="Arial" pitchFamily="34" charset="0"/>
              </a:rPr>
              <a:t>Cytochrome </a:t>
            </a:r>
            <a:r>
              <a:rPr lang="en-US" sz="2800" dirty="0">
                <a:solidFill>
                  <a:srgbClr val="843C0C"/>
                </a:solidFill>
                <a:latin typeface="Arial" pitchFamily="34" charset="0"/>
                <a:cs typeface="Arial" pitchFamily="34" charset="0"/>
              </a:rPr>
              <a:t>P450 </a:t>
            </a:r>
            <a:r>
              <a:rPr lang="en-US" sz="2800" dirty="0" smtClean="0">
                <a:solidFill>
                  <a:srgbClr val="843C0C"/>
                </a:solidFill>
                <a:latin typeface="Arial" pitchFamily="34" charset="0"/>
                <a:cs typeface="Arial" pitchFamily="34" charset="0"/>
              </a:rPr>
              <a:t>Monooxygenases </a:t>
            </a:r>
            <a:r>
              <a:rPr lang="en-US" sz="2800" dirty="0">
                <a:solidFill>
                  <a:srgbClr val="843C0C"/>
                </a:solidFill>
                <a:latin typeface="Arial" pitchFamily="34" charset="0"/>
                <a:cs typeface="Arial" pitchFamily="34" charset="0"/>
              </a:rPr>
              <a:t>that </a:t>
            </a:r>
            <a:r>
              <a:rPr lang="en-US" sz="2800" dirty="0" smtClean="0">
                <a:solidFill>
                  <a:srgbClr val="843C0C"/>
                </a:solidFill>
                <a:latin typeface="Arial" pitchFamily="34" charset="0"/>
                <a:cs typeface="Arial" pitchFamily="34" charset="0"/>
              </a:rPr>
              <a:t>Use </a:t>
            </a:r>
            <a:r>
              <a:rPr lang="en-US" sz="2800" dirty="0">
                <a:solidFill>
                  <a:srgbClr val="843C0C"/>
                </a:solidFill>
                <a:latin typeface="Arial" pitchFamily="34" charset="0"/>
                <a:cs typeface="Arial" pitchFamily="34" charset="0"/>
              </a:rPr>
              <a:t>NADPH and </a:t>
            </a:r>
            <a:r>
              <a:rPr lang="en-US" sz="2800" dirty="0" smtClean="0">
                <a:solidFill>
                  <a:srgbClr val="843C0C"/>
                </a:solidFill>
                <a:latin typeface="Arial" pitchFamily="34" charset="0"/>
                <a:cs typeface="Arial" pitchFamily="34" charset="0"/>
              </a:rPr>
              <a:t>O</a:t>
            </a:r>
            <a:r>
              <a:rPr lang="en-US" sz="2800" baseline="-25000" dirty="0" smtClean="0">
                <a:solidFill>
                  <a:srgbClr val="843C0C"/>
                </a:solidFill>
                <a:latin typeface="Arial" pitchFamily="34" charset="0"/>
                <a:cs typeface="Arial" pitchFamily="34" charset="0"/>
              </a:rPr>
              <a:t>2 </a:t>
            </a:r>
            <a:r>
              <a:rPr lang="en-US" sz="2800" dirty="0">
                <a:solidFill>
                  <a:srgbClr val="843C0C"/>
                </a:solidFill>
                <a:latin typeface="Arial" pitchFamily="34" charset="0"/>
                <a:cs typeface="Arial" pitchFamily="34" charset="0"/>
              </a:rPr>
              <a:t>(</a:t>
            </a:r>
            <a:r>
              <a:rPr lang="en-US" sz="2800" dirty="0" smtClean="0">
                <a:solidFill>
                  <a:srgbClr val="843C0C"/>
                </a:solidFill>
                <a:latin typeface="Arial" pitchFamily="34" charset="0"/>
                <a:cs typeface="Arial" pitchFamily="34" charset="0"/>
              </a:rPr>
              <a:t>1/2</a:t>
            </a:r>
            <a:r>
              <a:rPr lang="en-US" sz="2800" dirty="0">
                <a:solidFill>
                  <a:srgbClr val="843C0C"/>
                </a:solidFill>
                <a:latin typeface="Arial" pitchFamily="34" charset="0"/>
                <a:cs typeface="Arial" pitchFamily="34" charset="0"/>
              </a:rPr>
              <a:t>)</a:t>
            </a:r>
          </a:p>
        </p:txBody>
      </p:sp>
      <p:sp>
        <p:nvSpPr>
          <p:cNvPr id="3" name="Content Placeholder 2"/>
          <p:cNvSpPr>
            <a:spLocks noGrp="1"/>
          </p:cNvSpPr>
          <p:nvPr>
            <p:ph idx="1"/>
          </p:nvPr>
        </p:nvSpPr>
        <p:spPr>
          <a:xfrm>
            <a:off x="457200" y="1600200"/>
            <a:ext cx="8229600" cy="2804159"/>
          </a:xfrm>
        </p:spPr>
        <p:txBody>
          <a:bodyPr>
            <a:normAutofit/>
          </a:bodyPr>
          <a:lstStyle/>
          <a:p>
            <a:pPr>
              <a:spcAft>
                <a:spcPts val="600"/>
              </a:spcAft>
            </a:pPr>
            <a:r>
              <a:rPr lang="en-US" dirty="0">
                <a:latin typeface="Arial" pitchFamily="34" charset="0"/>
                <a:cs typeface="Arial" pitchFamily="34" charset="0"/>
              </a:rPr>
              <a:t>Cytochrome P450 monooxygenases (also called mixed-function </a:t>
            </a:r>
            <a:r>
              <a:rPr lang="en-US" dirty="0" err="1">
                <a:latin typeface="Arial" pitchFamily="34" charset="0"/>
                <a:cs typeface="Arial" pitchFamily="34" charset="0"/>
              </a:rPr>
              <a:t>oxygenases</a:t>
            </a:r>
            <a:r>
              <a:rPr lang="en-US" dirty="0" smtClean="0">
                <a:latin typeface="Arial" pitchFamily="34" charset="0"/>
                <a:cs typeface="Arial" pitchFamily="34" charset="0"/>
              </a:rPr>
              <a:t>)</a:t>
            </a:r>
            <a:r>
              <a:rPr lang="en-US" dirty="0">
                <a:latin typeface="Arial" pitchFamily="34" charset="0"/>
                <a:cs typeface="Arial" pitchFamily="34" charset="0"/>
              </a:rPr>
              <a:t> </a:t>
            </a:r>
            <a:r>
              <a:rPr lang="en-US" dirty="0" smtClean="0">
                <a:latin typeface="Arial" pitchFamily="34" charset="0"/>
                <a:cs typeface="Arial" pitchFamily="34" charset="0"/>
              </a:rPr>
              <a:t>are a </a:t>
            </a:r>
            <a:r>
              <a:rPr lang="en-US" dirty="0">
                <a:latin typeface="Arial" pitchFamily="34" charset="0"/>
                <a:cs typeface="Arial" pitchFamily="34" charset="0"/>
              </a:rPr>
              <a:t>class of membrane-anchored enzymes that use </a:t>
            </a:r>
            <a:r>
              <a:rPr lang="en-US" dirty="0" err="1">
                <a:latin typeface="Arial" pitchFamily="34" charset="0"/>
                <a:cs typeface="Arial" pitchFamily="34" charset="0"/>
              </a:rPr>
              <a:t>heme</a:t>
            </a:r>
            <a:r>
              <a:rPr lang="en-US" dirty="0">
                <a:latin typeface="Arial" pitchFamily="34" charset="0"/>
                <a:cs typeface="Arial" pitchFamily="34" charset="0"/>
              </a:rPr>
              <a:t> as a prosthetic </a:t>
            </a:r>
            <a:r>
              <a:rPr lang="en-US" dirty="0" smtClean="0">
                <a:latin typeface="Arial" pitchFamily="34" charset="0"/>
                <a:cs typeface="Arial" pitchFamily="34" charset="0"/>
              </a:rPr>
              <a:t>group</a:t>
            </a:r>
            <a:r>
              <a:rPr lang="en-US" dirty="0">
                <a:latin typeface="Arial" pitchFamily="34" charset="0"/>
                <a:cs typeface="Arial" pitchFamily="34" charset="0"/>
              </a:rPr>
              <a:t> </a:t>
            </a:r>
            <a:r>
              <a:rPr lang="en-US" dirty="0" smtClean="0">
                <a:latin typeface="Arial" pitchFamily="34" charset="0"/>
                <a:cs typeface="Arial" pitchFamily="34" charset="0"/>
              </a:rPr>
              <a:t>and catalyze </a:t>
            </a:r>
            <a:r>
              <a:rPr lang="en-US" dirty="0">
                <a:latin typeface="Arial" pitchFamily="34" charset="0"/>
                <a:cs typeface="Arial" pitchFamily="34" charset="0"/>
              </a:rPr>
              <a:t>the hydroxylation of </a:t>
            </a:r>
            <a:r>
              <a:rPr lang="en-US" dirty="0" smtClean="0">
                <a:latin typeface="Arial" pitchFamily="34" charset="0"/>
                <a:cs typeface="Arial" pitchFamily="34" charset="0"/>
              </a:rPr>
              <a:t>cholesterol.</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One oxygen atom of the O</a:t>
            </a:r>
            <a:r>
              <a:rPr lang="en-US" baseline="-25000" dirty="0">
                <a:latin typeface="Arial" pitchFamily="34" charset="0"/>
                <a:cs typeface="Arial" pitchFamily="34" charset="0"/>
              </a:rPr>
              <a:t>2 </a:t>
            </a:r>
            <a:r>
              <a:rPr lang="en-US" dirty="0">
                <a:latin typeface="Arial" pitchFamily="34" charset="0"/>
                <a:cs typeface="Arial" pitchFamily="34" charset="0"/>
              </a:rPr>
              <a:t>substrate is used to yield the hydroxylated product; the other is reduced to form </a:t>
            </a:r>
            <a:r>
              <a:rPr lang="en-US" dirty="0" smtClean="0">
                <a:latin typeface="Arial" pitchFamily="34" charset="0"/>
                <a:cs typeface="Arial" pitchFamily="34" charset="0"/>
              </a:rPr>
              <a:t>H</a:t>
            </a:r>
            <a:r>
              <a:rPr lang="en-US" baseline="-25000" dirty="0" smtClean="0">
                <a:latin typeface="Arial" pitchFamily="34" charset="0"/>
                <a:cs typeface="Arial" pitchFamily="34" charset="0"/>
              </a:rPr>
              <a:t>2</a:t>
            </a:r>
            <a:r>
              <a:rPr lang="en-US" dirty="0" smtClean="0">
                <a:latin typeface="Arial" pitchFamily="34" charset="0"/>
                <a:cs typeface="Arial" pitchFamily="34" charset="0"/>
              </a:rPr>
              <a:t>O.</a:t>
            </a:r>
            <a:endParaRPr lang="en-US" dirty="0">
              <a:latin typeface="Arial" pitchFamily="34" charset="0"/>
              <a:cs typeface="Arial" pitchFamily="34" charset="0"/>
            </a:endParaRPr>
          </a:p>
        </p:txBody>
      </p:sp>
      <p:pic>
        <p:nvPicPr>
          <p:cNvPr id="9" name="Picture 1" descr="A chemical equation shows the hydroxylation of steroids.&#10;The equation reads, R H plus oxygen plus N A D P H plus a proton react (forward reaction arrow) to form R O H plus water plus N A D P superscript plu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22725" y="4789964"/>
            <a:ext cx="7298551" cy="53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2010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2" y="274638"/>
            <a:ext cx="8563756" cy="1143000"/>
          </a:xfrm>
        </p:spPr>
        <p:txBody>
          <a:bodyPr>
            <a:noAutofit/>
          </a:bodyPr>
          <a:lstStyle/>
          <a:p>
            <a:r>
              <a:rPr lang="en-US" sz="2800" dirty="0">
                <a:solidFill>
                  <a:srgbClr val="843C0C"/>
                </a:solidFill>
                <a:latin typeface="Arial" pitchFamily="34" charset="0"/>
                <a:cs typeface="Arial" pitchFamily="34" charset="0"/>
              </a:rPr>
              <a:t>Steroids are Hydroxylated by Cytochrome P450 Monooxygenases that Use NADPH and O</a:t>
            </a:r>
            <a:r>
              <a:rPr lang="en-US" sz="2800" baseline="-25000" dirty="0">
                <a:solidFill>
                  <a:srgbClr val="843C0C"/>
                </a:solidFill>
                <a:latin typeface="Arial" pitchFamily="34" charset="0"/>
                <a:cs typeface="Arial" pitchFamily="34" charset="0"/>
              </a:rPr>
              <a:t>2 </a:t>
            </a:r>
            <a:r>
              <a:rPr lang="en-US" sz="2800" dirty="0" smtClean="0">
                <a:solidFill>
                  <a:srgbClr val="843C0C"/>
                </a:solidFill>
                <a:latin typeface="Arial" pitchFamily="34" charset="0"/>
                <a:cs typeface="Arial" pitchFamily="34" charset="0"/>
              </a:rPr>
              <a:t>(2/2</a:t>
            </a:r>
            <a:r>
              <a:rPr lang="en-US" sz="2800" dirty="0">
                <a:solidFill>
                  <a:srgbClr val="843C0C"/>
                </a:solidFill>
                <a:latin typeface="Arial" pitchFamily="34" charset="0"/>
                <a:cs typeface="Arial" pitchFamily="34" charset="0"/>
              </a:rPr>
              <a:t>)</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600"/>
              </a:spcAft>
            </a:pPr>
            <a:r>
              <a:rPr lang="en-US" sz="2200" dirty="0">
                <a:latin typeface="Arial" pitchFamily="34" charset="0"/>
                <a:cs typeface="Arial" pitchFamily="34" charset="0"/>
              </a:rPr>
              <a:t>Hydroxylation reactions catalyzed by the P450 enzymes require activation of </a:t>
            </a:r>
            <a:r>
              <a:rPr lang="en-US" sz="2200" dirty="0" smtClean="0">
                <a:latin typeface="Arial" pitchFamily="34" charset="0"/>
                <a:cs typeface="Arial" pitchFamily="34" charset="0"/>
              </a:rPr>
              <a:t>oxygen.</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NADPH transfers electrons to a </a:t>
            </a:r>
            <a:r>
              <a:rPr lang="en-US" sz="2200" dirty="0" err="1" smtClean="0">
                <a:latin typeface="Arial" pitchFamily="34" charset="0"/>
                <a:cs typeface="Arial" pitchFamily="34" charset="0"/>
              </a:rPr>
              <a:t>flavoprotein</a:t>
            </a:r>
            <a:r>
              <a:rPr lang="en-US" sz="2200" dirty="0" smtClean="0">
                <a:latin typeface="Arial" pitchFamily="34" charset="0"/>
                <a:cs typeface="Arial" pitchFamily="34" charset="0"/>
              </a:rPr>
              <a:t>, which</a:t>
            </a:r>
            <a:r>
              <a:rPr lang="en-US" sz="2200" dirty="0">
                <a:latin typeface="Arial" pitchFamily="34" charset="0"/>
                <a:cs typeface="Arial" pitchFamily="34" charset="0"/>
              </a:rPr>
              <a:t> </a:t>
            </a:r>
            <a:r>
              <a:rPr lang="en-US" sz="2200" dirty="0" smtClean="0">
                <a:latin typeface="Arial" pitchFamily="34" charset="0"/>
                <a:cs typeface="Arial" pitchFamily="34" charset="0"/>
              </a:rPr>
              <a:t>donates </a:t>
            </a:r>
            <a:r>
              <a:rPr lang="en-US" sz="2200" dirty="0">
                <a:latin typeface="Arial" pitchFamily="34" charset="0"/>
                <a:cs typeface="Arial" pitchFamily="34" charset="0"/>
              </a:rPr>
              <a:t>the electrons, one at a time, to the non-</a:t>
            </a:r>
            <a:r>
              <a:rPr lang="en-US" sz="2200" dirty="0" err="1">
                <a:latin typeface="Arial" pitchFamily="34" charset="0"/>
                <a:cs typeface="Arial" pitchFamily="34" charset="0"/>
              </a:rPr>
              <a:t>heme</a:t>
            </a:r>
            <a:r>
              <a:rPr lang="en-US" sz="2200" dirty="0">
                <a:latin typeface="Arial" pitchFamily="34" charset="0"/>
                <a:cs typeface="Arial" pitchFamily="34" charset="0"/>
              </a:rPr>
              <a:t> iron protein </a:t>
            </a:r>
            <a:r>
              <a:rPr lang="en-US" sz="2200" dirty="0" err="1" smtClean="0">
                <a:latin typeface="Arial" pitchFamily="34" charset="0"/>
                <a:cs typeface="Arial" pitchFamily="34" charset="0"/>
              </a:rPr>
              <a:t>adrenodoxin</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a:spcAft>
                <a:spcPts val="600"/>
              </a:spcAft>
            </a:pPr>
            <a:r>
              <a:rPr lang="en-US" sz="2200" dirty="0" err="1">
                <a:latin typeface="Arial" pitchFamily="34" charset="0"/>
                <a:cs typeface="Arial" pitchFamily="34" charset="0"/>
              </a:rPr>
              <a:t>Adrenodoxin</a:t>
            </a:r>
            <a:r>
              <a:rPr lang="en-US" sz="2200" dirty="0">
                <a:latin typeface="Arial" pitchFamily="34" charset="0"/>
                <a:cs typeface="Arial" pitchFamily="34" charset="0"/>
              </a:rPr>
              <a:t> donates one electron to P450 to reduce the </a:t>
            </a:r>
            <a:r>
              <a:rPr lang="en-US" sz="2200" dirty="0" err="1">
                <a:latin typeface="Arial" pitchFamily="34" charset="0"/>
                <a:cs typeface="Arial" pitchFamily="34" charset="0"/>
              </a:rPr>
              <a:t>heme</a:t>
            </a:r>
            <a:r>
              <a:rPr lang="en-US" sz="2200" dirty="0">
                <a:latin typeface="Arial" pitchFamily="34" charset="0"/>
                <a:cs typeface="Arial" pitchFamily="34" charset="0"/>
              </a:rPr>
              <a:t> iron to Fe</a:t>
            </a:r>
            <a:r>
              <a:rPr lang="en-US" sz="2200" baseline="30000" dirty="0">
                <a:latin typeface="Arial" pitchFamily="34" charset="0"/>
                <a:cs typeface="Arial" pitchFamily="34" charset="0"/>
              </a:rPr>
              <a:t>2+</a:t>
            </a:r>
            <a:r>
              <a:rPr lang="en-US" sz="2200" dirty="0">
                <a:latin typeface="Arial" pitchFamily="34" charset="0"/>
                <a:cs typeface="Arial" pitchFamily="34" charset="0"/>
              </a:rPr>
              <a:t>, which binds </a:t>
            </a:r>
            <a:r>
              <a:rPr lang="en-US" sz="2200" dirty="0" smtClean="0">
                <a:latin typeface="Arial" pitchFamily="34" charset="0"/>
                <a:cs typeface="Arial" pitchFamily="34" charset="0"/>
              </a:rPr>
              <a:t>O</a:t>
            </a:r>
            <a:r>
              <a:rPr lang="en-US" sz="2200" baseline="-25000" dirty="0" smtClean="0">
                <a:latin typeface="Arial" pitchFamily="34" charset="0"/>
                <a:cs typeface="Arial" pitchFamily="34" charset="0"/>
              </a:rPr>
              <a:t>2</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Acceptance of the second electron cleaves the O—O bond. One oxygen is released as </a:t>
            </a:r>
            <a:r>
              <a:rPr lang="en-US" sz="2200" dirty="0" smtClean="0">
                <a:latin typeface="Arial" pitchFamily="34" charset="0"/>
                <a:cs typeface="Arial" pitchFamily="34" charset="0"/>
              </a:rPr>
              <a:t>water, </a:t>
            </a:r>
            <a:r>
              <a:rPr lang="en-US" sz="2200" dirty="0">
                <a:latin typeface="Arial" pitchFamily="34" charset="0"/>
                <a:cs typeface="Arial" pitchFamily="34" charset="0"/>
              </a:rPr>
              <a:t>and one forms a </a:t>
            </a:r>
            <a:r>
              <a:rPr lang="en-US" sz="2200" dirty="0" err="1">
                <a:latin typeface="Arial" pitchFamily="34" charset="0"/>
                <a:cs typeface="Arial" pitchFamily="34" charset="0"/>
              </a:rPr>
              <a:t>ferryl</a:t>
            </a:r>
            <a:r>
              <a:rPr lang="en-US" sz="2200" dirty="0">
                <a:latin typeface="Arial" pitchFamily="34" charset="0"/>
                <a:cs typeface="Arial" pitchFamily="34" charset="0"/>
              </a:rPr>
              <a:t> Fe</a:t>
            </a:r>
            <a:r>
              <a:rPr lang="en-US" sz="2200" baseline="30000" dirty="0">
                <a:latin typeface="Arial" pitchFamily="34" charset="0"/>
                <a:cs typeface="Arial" pitchFamily="34" charset="0"/>
              </a:rPr>
              <a:t>4+</a:t>
            </a:r>
            <a:r>
              <a:rPr lang="en-US" sz="2200" dirty="0">
                <a:latin typeface="Arial" pitchFamily="34" charset="0"/>
                <a:cs typeface="Arial" pitchFamily="34" charset="0"/>
              </a:rPr>
              <a:t>=O intermediate, which subsequently generates the hydroxylated product and </a:t>
            </a:r>
            <a:r>
              <a:rPr lang="en-US" sz="2200" dirty="0" smtClean="0">
                <a:latin typeface="Arial" pitchFamily="34" charset="0"/>
                <a:cs typeface="Arial" pitchFamily="34" charset="0"/>
              </a:rPr>
              <a:t>a </a:t>
            </a:r>
            <a:r>
              <a:rPr lang="en-US" sz="2200" dirty="0">
                <a:latin typeface="Arial" pitchFamily="34" charset="0"/>
                <a:cs typeface="Arial" pitchFamily="34" charset="0"/>
              </a:rPr>
              <a:t>Fe</a:t>
            </a:r>
            <a:r>
              <a:rPr lang="en-US" sz="2200" baseline="30000" dirty="0">
                <a:latin typeface="Arial" pitchFamily="34" charset="0"/>
                <a:cs typeface="Arial" pitchFamily="34" charset="0"/>
              </a:rPr>
              <a:t>3+</a:t>
            </a:r>
            <a:r>
              <a:rPr lang="en-US" sz="2200" dirty="0">
                <a:latin typeface="Arial" pitchFamily="34" charset="0"/>
                <a:cs typeface="Arial" pitchFamily="34" charset="0"/>
              </a:rPr>
              <a:t> </a:t>
            </a:r>
            <a:r>
              <a:rPr lang="en-US" sz="2200" dirty="0" err="1">
                <a:latin typeface="Arial" pitchFamily="34" charset="0"/>
                <a:cs typeface="Arial" pitchFamily="34" charset="0"/>
              </a:rPr>
              <a:t>heme</a:t>
            </a:r>
            <a:r>
              <a:rPr lang="en-US" sz="2200" dirty="0">
                <a:latin typeface="Arial" pitchFamily="34" charset="0"/>
                <a:cs typeface="Arial" pitchFamily="34" charset="0"/>
              </a:rPr>
              <a:t> </a:t>
            </a:r>
            <a:r>
              <a:rPr lang="en-US" sz="2200" dirty="0" smtClean="0">
                <a:latin typeface="Arial" pitchFamily="34" charset="0"/>
                <a:cs typeface="Arial" pitchFamily="34" charset="0"/>
              </a:rPr>
              <a:t>iron.</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641886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Cytochrome P450 </a:t>
            </a:r>
            <a:r>
              <a:rPr lang="en-US" dirty="0" smtClean="0">
                <a:solidFill>
                  <a:srgbClr val="843C0C"/>
                </a:solidFill>
                <a:latin typeface="Arial" pitchFamily="34" charset="0"/>
                <a:cs typeface="Arial" pitchFamily="34" charset="0"/>
              </a:rPr>
              <a:t>Mechanism</a:t>
            </a:r>
            <a:endParaRPr lang="en-US" dirty="0">
              <a:solidFill>
                <a:srgbClr val="843C0C"/>
              </a:solidFill>
              <a:latin typeface="Arial" pitchFamily="34" charset="0"/>
              <a:cs typeface="Arial" pitchFamily="34" charset="0"/>
            </a:endParaRPr>
          </a:p>
        </p:txBody>
      </p:sp>
      <p:pic>
        <p:nvPicPr>
          <p:cNvPr id="9" name="Picture 2" descr="An illustration shows the mechanism of cytochrome P 450.&#10;Step 1. Substrate R H binds to the enzyme, containing F e 3 positive charge. Step 2. N A D P H transfers its high-potential electrons to a flavoprotein, which transfers them, one at a time, to adrenodoxin. Adrenodoxin donates an electron, reducing the heme iron to F e 2 positive charge. Step 3. Oxygen binds to Fe 2 plus. Step 4. Adrenodoxin donates a second electron. Step 5. The bond between the oxygen atoms is cleaved, a molecule of water is released, and an F e 4 positive charge double bond O intermediate is formed. Step 6. The F e 4 positive charge double bond O intermediate forms the hydroxylated product and returns the iron to the F e 3 positive charge state, to start another reaction cyc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554798"/>
            <a:ext cx="6705046" cy="49312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95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Cytochrome </a:t>
            </a:r>
            <a:r>
              <a:rPr lang="en-US" sz="3200" dirty="0">
                <a:solidFill>
                  <a:srgbClr val="843C0C"/>
                </a:solidFill>
                <a:latin typeface="Arial" pitchFamily="34" charset="0"/>
                <a:cs typeface="Arial" pitchFamily="34" charset="0"/>
              </a:rPr>
              <a:t>P450 </a:t>
            </a:r>
            <a:r>
              <a:rPr lang="en-US" sz="3200" dirty="0" smtClean="0">
                <a:solidFill>
                  <a:srgbClr val="843C0C"/>
                </a:solidFill>
                <a:latin typeface="Arial" pitchFamily="34" charset="0"/>
                <a:cs typeface="Arial" pitchFamily="34" charset="0"/>
              </a:rPr>
              <a:t>System </a:t>
            </a:r>
            <a:r>
              <a:rPr lang="en-US" sz="3200" dirty="0">
                <a:solidFill>
                  <a:srgbClr val="843C0C"/>
                </a:solidFill>
                <a:latin typeface="Arial" pitchFamily="34" charset="0"/>
                <a:cs typeface="Arial" pitchFamily="34" charset="0"/>
              </a:rPr>
              <a:t>is </a:t>
            </a:r>
            <a:r>
              <a:rPr lang="en-US" sz="3200" dirty="0" smtClean="0">
                <a:solidFill>
                  <a:srgbClr val="843C0C"/>
                </a:solidFill>
                <a:latin typeface="Arial" pitchFamily="34" charset="0"/>
                <a:cs typeface="Arial" pitchFamily="34" charset="0"/>
              </a:rPr>
              <a:t>Widespread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Performs </a:t>
            </a:r>
            <a:r>
              <a:rPr lang="en-US" sz="3200" dirty="0">
                <a:solidFill>
                  <a:srgbClr val="843C0C"/>
                </a:solidFill>
                <a:latin typeface="Arial" pitchFamily="34" charset="0"/>
                <a:cs typeface="Arial" pitchFamily="34" charset="0"/>
              </a:rPr>
              <a:t>a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rotective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unction</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lstStyle/>
          <a:p>
            <a:pPr>
              <a:spcAft>
                <a:spcPts val="1200"/>
              </a:spcAft>
            </a:pPr>
            <a:r>
              <a:rPr lang="en-US" dirty="0">
                <a:latin typeface="Arial" pitchFamily="34" charset="0"/>
                <a:cs typeface="Arial" pitchFamily="34" charset="0"/>
              </a:rPr>
              <a:t>The P450 enzymes also function in the detoxification of foreign chemicals (xenobiotic compounds</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Hydroxylation of xenobiotic compounds increases their solubility and facilitates their </a:t>
            </a:r>
            <a:r>
              <a:rPr lang="en-US" dirty="0" smtClean="0">
                <a:latin typeface="Arial" pitchFamily="34" charset="0"/>
                <a:cs typeface="Arial" pitchFamily="34" charset="0"/>
              </a:rPr>
              <a:t>excretion.</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added hydroxyl groups can be </a:t>
            </a:r>
            <a:r>
              <a:rPr lang="en-US" dirty="0" smtClean="0">
                <a:latin typeface="Arial" pitchFamily="34" charset="0"/>
                <a:cs typeface="Arial" pitchFamily="34" charset="0"/>
              </a:rPr>
              <a:t>further modified </a:t>
            </a:r>
            <a:r>
              <a:rPr lang="en-US" dirty="0">
                <a:latin typeface="Arial" pitchFamily="34" charset="0"/>
                <a:cs typeface="Arial" pitchFamily="34" charset="0"/>
              </a:rPr>
              <a:t>with highly polar groups to </a:t>
            </a:r>
            <a:r>
              <a:rPr lang="en-US" dirty="0" smtClean="0">
                <a:latin typeface="Arial" pitchFamily="34" charset="0"/>
                <a:cs typeface="Arial" pitchFamily="34" charset="0"/>
              </a:rPr>
              <a:t>again enhance solubility.</a:t>
            </a:r>
            <a:endParaRPr lang="en-US" dirty="0">
              <a:latin typeface="Arial" pitchFamily="34" charset="0"/>
              <a:cs typeface="Arial" pitchFamily="34" charset="0"/>
            </a:endParaRPr>
          </a:p>
        </p:txBody>
      </p:sp>
    </p:spTree>
    <p:extLst>
      <p:ext uri="{BB962C8B-B14F-4D97-AF65-F5344CB8AC3E}">
        <p14:creationId xmlns:p14="http://schemas.microsoft.com/office/powerpoint/2010/main" val="1653482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34" y="217488"/>
            <a:ext cx="8699333" cy="1257300"/>
          </a:xfrm>
        </p:spPr>
        <p:txBody>
          <a:bodyPr>
            <a:noAutofit/>
          </a:bodyPr>
          <a:lstStyle/>
          <a:p>
            <a:r>
              <a:rPr lang="en-US" sz="2800" dirty="0" err="1">
                <a:solidFill>
                  <a:srgbClr val="843C0C"/>
                </a:solidFill>
                <a:latin typeface="Arial" pitchFamily="34" charset="0"/>
                <a:cs typeface="Arial" pitchFamily="34" charset="0"/>
              </a:rPr>
              <a:t>Pregnenolone</a:t>
            </a:r>
            <a:r>
              <a:rPr lang="en-US" sz="2800" dirty="0">
                <a:solidFill>
                  <a:srgbClr val="843C0C"/>
                </a:solidFill>
                <a:latin typeface="Arial" pitchFamily="34" charset="0"/>
                <a:cs typeface="Arial" pitchFamily="34" charset="0"/>
              </a:rPr>
              <a:t>, a </a:t>
            </a:r>
            <a:r>
              <a:rPr lang="en-US" sz="2800" dirty="0" smtClean="0">
                <a:solidFill>
                  <a:srgbClr val="843C0C"/>
                </a:solidFill>
                <a:latin typeface="Arial" pitchFamily="34" charset="0"/>
                <a:cs typeface="Arial" pitchFamily="34" charset="0"/>
              </a:rPr>
              <a:t>Precursor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Many </a:t>
            </a:r>
            <a:r>
              <a:rPr lang="en-US" sz="2800" dirty="0">
                <a:solidFill>
                  <a:srgbClr val="843C0C"/>
                </a:solidFill>
                <a:latin typeface="Arial" pitchFamily="34" charset="0"/>
                <a:cs typeface="Arial" pitchFamily="34" charset="0"/>
              </a:rPr>
              <a:t>O</a:t>
            </a:r>
            <a:r>
              <a:rPr lang="en-US" sz="2800" dirty="0" smtClean="0">
                <a:solidFill>
                  <a:srgbClr val="843C0C"/>
                </a:solidFill>
                <a:latin typeface="Arial" pitchFamily="34" charset="0"/>
                <a:cs typeface="Arial" pitchFamily="34" charset="0"/>
              </a:rPr>
              <a:t>ther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teroids</a:t>
            </a:r>
            <a:r>
              <a:rPr lang="en-US" sz="2800" dirty="0">
                <a:solidFill>
                  <a:srgbClr val="843C0C"/>
                </a:solidFill>
                <a:latin typeface="Arial" pitchFamily="34" charset="0"/>
                <a:cs typeface="Arial" pitchFamily="34" charset="0"/>
              </a:rPr>
              <a:t>, is </a:t>
            </a:r>
            <a:r>
              <a:rPr lang="en-US" sz="2800" dirty="0" smtClean="0">
                <a:solidFill>
                  <a:srgbClr val="843C0C"/>
                </a:solidFill>
                <a:latin typeface="Arial" pitchFamily="34" charset="0"/>
                <a:cs typeface="Arial" pitchFamily="34" charset="0"/>
              </a:rPr>
              <a:t>Formed </a:t>
            </a:r>
            <a:r>
              <a:rPr lang="en-US" sz="2800" dirty="0">
                <a:solidFill>
                  <a:srgbClr val="843C0C"/>
                </a:solidFill>
                <a:latin typeface="Arial" pitchFamily="34" charset="0"/>
                <a:cs typeface="Arial" pitchFamily="34" charset="0"/>
              </a:rPr>
              <a:t>from </a:t>
            </a:r>
            <a:r>
              <a:rPr lang="en-US" sz="2800" dirty="0" smtClean="0">
                <a:solidFill>
                  <a:srgbClr val="843C0C"/>
                </a:solidFill>
                <a:latin typeface="Arial" pitchFamily="34" charset="0"/>
                <a:cs typeface="Arial" pitchFamily="34" charset="0"/>
              </a:rPr>
              <a:t>Cholesterol </a:t>
            </a:r>
            <a:r>
              <a:rPr lang="en-US" sz="2800" dirty="0">
                <a:solidFill>
                  <a:srgbClr val="843C0C"/>
                </a:solidFill>
                <a:latin typeface="Arial" pitchFamily="34" charset="0"/>
                <a:cs typeface="Arial" pitchFamily="34" charset="0"/>
              </a:rPr>
              <a:t>by </a:t>
            </a:r>
            <a:r>
              <a:rPr lang="en-US" sz="2800" dirty="0" smtClean="0">
                <a:solidFill>
                  <a:srgbClr val="843C0C"/>
                </a:solidFill>
                <a:latin typeface="Arial" pitchFamily="34" charset="0"/>
                <a:cs typeface="Arial" pitchFamily="34" charset="0"/>
              </a:rPr>
              <a:t>Cl</a:t>
            </a:r>
            <a:r>
              <a:rPr lang="en-US" sz="2800" dirty="0" smtClean="0">
                <a:solidFill>
                  <a:srgbClr val="843C0C"/>
                </a:solidFill>
                <a:latin typeface="Arial" pitchFamily="34" charset="0"/>
                <a:cs typeface="Arial" pitchFamily="34" charset="0"/>
              </a:rPr>
              <a:t>eavage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Its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ide </a:t>
            </a:r>
            <a:r>
              <a:rPr lang="en-US" sz="2800" dirty="0">
                <a:solidFill>
                  <a:srgbClr val="843C0C"/>
                </a:solidFill>
                <a:latin typeface="Arial" pitchFamily="34" charset="0"/>
                <a:cs typeface="Arial" pitchFamily="34" charset="0"/>
              </a:rPr>
              <a:t>C</a:t>
            </a:r>
            <a:r>
              <a:rPr lang="en-US" sz="2800" dirty="0" smtClean="0">
                <a:solidFill>
                  <a:srgbClr val="843C0C"/>
                </a:solidFill>
                <a:latin typeface="Arial" pitchFamily="34" charset="0"/>
                <a:cs typeface="Arial" pitchFamily="34" charset="0"/>
              </a:rPr>
              <a:t>hain</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885966"/>
          </a:xfrm>
        </p:spPr>
        <p:txBody>
          <a:bodyPr>
            <a:normAutofit/>
          </a:bodyPr>
          <a:lstStyle/>
          <a:p>
            <a:pPr>
              <a:spcAft>
                <a:spcPts val="600"/>
              </a:spcAft>
            </a:pPr>
            <a:r>
              <a:rPr lang="en-US" dirty="0" err="1">
                <a:latin typeface="Arial" pitchFamily="34" charset="0"/>
                <a:cs typeface="Arial" pitchFamily="34" charset="0"/>
              </a:rPr>
              <a:t>Hydroxylations</a:t>
            </a:r>
            <a:r>
              <a:rPr lang="en-US" dirty="0">
                <a:latin typeface="Arial" pitchFamily="34" charset="0"/>
                <a:cs typeface="Arial" pitchFamily="34" charset="0"/>
              </a:rPr>
              <a:t> catalyzed by P450 enzymes are important in the synthesis of the various steroid </a:t>
            </a:r>
            <a:r>
              <a:rPr lang="en-US" dirty="0" smtClean="0">
                <a:latin typeface="Arial" pitchFamily="34" charset="0"/>
                <a:cs typeface="Arial" pitchFamily="34" charset="0"/>
              </a:rPr>
              <a:t>hormones.</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P450 enzymes catalyze two </a:t>
            </a:r>
            <a:r>
              <a:rPr lang="en-US" dirty="0" err="1">
                <a:latin typeface="Arial" pitchFamily="34" charset="0"/>
                <a:cs typeface="Arial" pitchFamily="34" charset="0"/>
              </a:rPr>
              <a:t>hydroxylations</a:t>
            </a:r>
            <a:r>
              <a:rPr lang="en-US" dirty="0">
                <a:latin typeface="Arial" pitchFamily="34" charset="0"/>
                <a:cs typeface="Arial" pitchFamily="34" charset="0"/>
              </a:rPr>
              <a:t> of cholesterol, generating a product that is subsequently cleaved by </a:t>
            </a:r>
            <a:r>
              <a:rPr lang="en-US" dirty="0" err="1">
                <a:latin typeface="Arial" pitchFamily="34" charset="0"/>
                <a:cs typeface="Arial" pitchFamily="34" charset="0"/>
              </a:rPr>
              <a:t>desmolase</a:t>
            </a:r>
            <a:r>
              <a:rPr lang="en-US" dirty="0">
                <a:latin typeface="Arial" pitchFamily="34" charset="0"/>
                <a:cs typeface="Arial" pitchFamily="34" charset="0"/>
              </a:rPr>
              <a:t> to form </a:t>
            </a:r>
            <a:r>
              <a:rPr lang="en-US" dirty="0" err="1" smtClean="0">
                <a:latin typeface="Arial" pitchFamily="34" charset="0"/>
                <a:cs typeface="Arial" pitchFamily="34" charset="0"/>
              </a:rPr>
              <a:t>pregnenolone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9" name="Picture 2" descr="An illustration shows conversion of Cholesterol to Pregnenolone.&#10;Cholesterol is initially converted to 20 alpha, 22 beta-dihydroxycholesterol. The structure of 20 alpha, 22 beta-dihydroxycholesterol is similar to that of cholesterol with a slight difference in the extension C chain from vertex 17 of the pentagonal ring. Vertex 17 is bonded to C H C H 3 O H C H O H C H 2 C H 2 C H C H 3 C H 3. 20 alpha, 22 beta-Dihydroxycholesterol is then converted to pregnenolone, where vertex 17 is bonded to C double bond O with C further bonded to C H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716210" y="4505630"/>
            <a:ext cx="7711580" cy="193666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365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Progesterone and </a:t>
            </a:r>
            <a:r>
              <a:rPr lang="en-US" dirty="0" smtClean="0">
                <a:solidFill>
                  <a:srgbClr val="843C0C"/>
                </a:solidFill>
                <a:latin typeface="Arial" pitchFamily="34" charset="0"/>
                <a:cs typeface="Arial" pitchFamily="34" charset="0"/>
              </a:rPr>
              <a:t>Corticosteroids </a:t>
            </a:r>
            <a:r>
              <a:rPr lang="en-US" dirty="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Synthesized </a:t>
            </a:r>
            <a:r>
              <a:rPr lang="en-US" dirty="0">
                <a:solidFill>
                  <a:srgbClr val="843C0C"/>
                </a:solidFill>
                <a:latin typeface="Arial" pitchFamily="34" charset="0"/>
                <a:cs typeface="Arial" pitchFamily="34" charset="0"/>
              </a:rPr>
              <a:t>from </a:t>
            </a:r>
            <a:r>
              <a:rPr lang="en-US" dirty="0" err="1">
                <a:solidFill>
                  <a:srgbClr val="843C0C"/>
                </a:solidFill>
                <a:latin typeface="Arial" pitchFamily="34" charset="0"/>
                <a:cs typeface="Arial" pitchFamily="34" charset="0"/>
              </a:rPr>
              <a:t>P</a:t>
            </a:r>
            <a:r>
              <a:rPr lang="en-US" dirty="0" err="1" smtClean="0">
                <a:solidFill>
                  <a:srgbClr val="843C0C"/>
                </a:solidFill>
                <a:latin typeface="Arial" pitchFamily="34" charset="0"/>
                <a:cs typeface="Arial" pitchFamily="34" charset="0"/>
              </a:rPr>
              <a:t>regnenolone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600" dirty="0" err="1" smtClean="0">
                <a:latin typeface="Arial" pitchFamily="34" charset="0"/>
                <a:cs typeface="Arial" pitchFamily="34" charset="0"/>
              </a:rPr>
              <a:t>Pregnenolone</a:t>
            </a:r>
            <a:r>
              <a:rPr lang="en-US" sz="2600" dirty="0" smtClean="0">
                <a:latin typeface="Arial" pitchFamily="34" charset="0"/>
                <a:cs typeface="Arial" pitchFamily="34" charset="0"/>
              </a:rPr>
              <a:t> </a:t>
            </a:r>
            <a:r>
              <a:rPr lang="en-US" sz="2600" dirty="0">
                <a:latin typeface="Arial" pitchFamily="34" charset="0"/>
                <a:cs typeface="Arial" pitchFamily="34" charset="0"/>
              </a:rPr>
              <a:t>is metabolized to progesterone, cortisol, and aldosterone by enzymes that </a:t>
            </a:r>
            <a:r>
              <a:rPr lang="en-US" sz="2600" dirty="0" smtClean="0">
                <a:latin typeface="Arial" pitchFamily="34" charset="0"/>
                <a:cs typeface="Arial" pitchFamily="34" charset="0"/>
              </a:rPr>
              <a:t>catalyze </a:t>
            </a:r>
            <a:r>
              <a:rPr lang="en-US" sz="2600" dirty="0">
                <a:latin typeface="Arial" pitchFamily="34" charset="0"/>
                <a:cs typeface="Arial" pitchFamily="34" charset="0"/>
              </a:rPr>
              <a:t>specific </a:t>
            </a:r>
            <a:r>
              <a:rPr lang="en-US" sz="2600" dirty="0" err="1" smtClean="0">
                <a:latin typeface="Arial" pitchFamily="34" charset="0"/>
                <a:cs typeface="Arial" pitchFamily="34" charset="0"/>
              </a:rPr>
              <a:t>hydroxylations</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25706102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Pathways for the </a:t>
            </a:r>
            <a:r>
              <a:rPr lang="en-US" sz="3200" dirty="0" smtClean="0">
                <a:solidFill>
                  <a:srgbClr val="843C0C"/>
                </a:solidFill>
                <a:latin typeface="Arial" pitchFamily="34" charset="0"/>
                <a:cs typeface="Arial" pitchFamily="34" charset="0"/>
              </a:rPr>
              <a:t>Formation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Progesterone</a:t>
            </a:r>
            <a:r>
              <a:rPr lang="en-US" sz="3200" dirty="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Cortisol</a:t>
            </a:r>
            <a:r>
              <a:rPr lang="en-US" sz="3200" dirty="0">
                <a:solidFill>
                  <a:srgbClr val="843C0C"/>
                </a:solidFill>
                <a:latin typeface="Arial" pitchFamily="34" charset="0"/>
                <a:cs typeface="Arial" pitchFamily="34" charset="0"/>
              </a:rPr>
              <a:t>, and </a:t>
            </a:r>
            <a:r>
              <a:rPr lang="en-US" sz="3200" dirty="0" smtClean="0">
                <a:solidFill>
                  <a:srgbClr val="843C0C"/>
                </a:solidFill>
                <a:latin typeface="Arial" pitchFamily="34" charset="0"/>
                <a:cs typeface="Arial" pitchFamily="34" charset="0"/>
              </a:rPr>
              <a:t>Aldosterone</a:t>
            </a:r>
            <a:endParaRPr lang="en-US" sz="3200" dirty="0">
              <a:solidFill>
                <a:srgbClr val="843C0C"/>
              </a:solidFill>
              <a:latin typeface="Arial" pitchFamily="34" charset="0"/>
              <a:cs typeface="Arial" pitchFamily="34" charset="0"/>
            </a:endParaRPr>
          </a:p>
        </p:txBody>
      </p:sp>
      <p:pic>
        <p:nvPicPr>
          <p:cNvPr id="9" name="Picture 2" descr="An illustration shows pathways for the formations of Progesterone, Cortisol, and Aldosterone where the basic structure is similar to that of cholesterol.&#10;Pregnenolone shows its 17th vertex bonded to C double bond O with C further bonded to C H 3. Pregnenolone is converted to progesterone, where the 3rd vertex is bonded to double bond O, a double bond is shared between vertices 4, and 5 and not between vertices 5, and 6. Progesterone is further converted to either Cortisol or Corticosterone. Cortisol shows its 11th and 17th vertex bonded to O H, and C H 3 at vertex 21 is converted to C H 2 O H. Progesterone is interconvertible with Corticosterone, where the 11th vertex is bonded to O H, and C H 3 at vertex 21 is converted to C H 2 O H. Corticosterone is converted to Aldosterone, where the 11th and 17th vertex is bonded to O H, C H 3 at vertex 18 is converted to C H O, and vertex 21 is C H 2 O 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23900" y="1862548"/>
            <a:ext cx="7696200" cy="42791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679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Androgens and </a:t>
            </a:r>
            <a:r>
              <a:rPr lang="en-US" sz="3200" dirty="0" smtClean="0">
                <a:solidFill>
                  <a:srgbClr val="843C0C"/>
                </a:solidFill>
                <a:latin typeface="Arial" pitchFamily="34" charset="0"/>
                <a:cs typeface="Arial" pitchFamily="34" charset="0"/>
              </a:rPr>
              <a:t>Estrogens </a:t>
            </a:r>
            <a:r>
              <a:rPr lang="en-US" sz="3200" dirty="0">
                <a:solidFill>
                  <a:srgbClr val="843C0C"/>
                </a:solidFill>
                <a:latin typeface="Arial" pitchFamily="34" charset="0"/>
                <a:cs typeface="Arial" pitchFamily="34" charset="0"/>
              </a:rPr>
              <a:t>are </a:t>
            </a:r>
            <a:r>
              <a:rPr lang="en-US" sz="3200" dirty="0" smtClean="0">
                <a:solidFill>
                  <a:srgbClr val="843C0C"/>
                </a:solidFill>
                <a:latin typeface="Arial" pitchFamily="34" charset="0"/>
                <a:cs typeface="Arial" pitchFamily="34" charset="0"/>
              </a:rPr>
              <a:t>Synthesized </a:t>
            </a:r>
            <a:r>
              <a:rPr lang="en-US" sz="3200" dirty="0">
                <a:solidFill>
                  <a:srgbClr val="843C0C"/>
                </a:solidFill>
                <a:latin typeface="Arial" pitchFamily="34" charset="0"/>
                <a:cs typeface="Arial" pitchFamily="34" charset="0"/>
              </a:rPr>
              <a:t>from </a:t>
            </a:r>
            <a:r>
              <a:rPr lang="en-US" sz="3200" dirty="0" err="1">
                <a:solidFill>
                  <a:srgbClr val="843C0C"/>
                </a:solidFill>
                <a:latin typeface="Arial" pitchFamily="34" charset="0"/>
                <a:cs typeface="Arial" pitchFamily="34" charset="0"/>
              </a:rPr>
              <a:t>P</a:t>
            </a:r>
            <a:r>
              <a:rPr lang="en-US" sz="3200" dirty="0" err="1" smtClean="0">
                <a:solidFill>
                  <a:srgbClr val="843C0C"/>
                </a:solidFill>
                <a:latin typeface="Arial" pitchFamily="34" charset="0"/>
                <a:cs typeface="Arial" pitchFamily="34" charset="0"/>
              </a:rPr>
              <a:t>regnenolone</a:t>
            </a:r>
            <a:r>
              <a:rPr lang="en-US" sz="3200" dirty="0" smtClean="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600"/>
              </a:spcAft>
            </a:pPr>
            <a:r>
              <a:rPr lang="en-US" dirty="0">
                <a:latin typeface="Arial" pitchFamily="34" charset="0"/>
                <a:cs typeface="Arial" pitchFamily="34" charset="0"/>
              </a:rPr>
              <a:t>Progesterone, formed from </a:t>
            </a:r>
            <a:r>
              <a:rPr lang="en-US" dirty="0" err="1">
                <a:latin typeface="Arial" pitchFamily="34" charset="0"/>
                <a:cs typeface="Arial" pitchFamily="34" charset="0"/>
              </a:rPr>
              <a:t>pregnenolone</a:t>
            </a:r>
            <a:r>
              <a:rPr lang="en-US" dirty="0">
                <a:latin typeface="Arial" pitchFamily="34" charset="0"/>
                <a:cs typeface="Arial" pitchFamily="34" charset="0"/>
              </a:rPr>
              <a:t>, can be metabolized to testosterone and </a:t>
            </a:r>
            <a:r>
              <a:rPr lang="en-US" dirty="0" err="1" smtClean="0">
                <a:latin typeface="Arial" pitchFamily="34" charset="0"/>
                <a:cs typeface="Arial" pitchFamily="34" charset="0"/>
              </a:rPr>
              <a:t>estradiol</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Dihydrotestosterone, a powerful embryonic androgen, is formed by the reduction of testosterone by </a:t>
            </a:r>
            <a:r>
              <a:rPr lang="en-US" dirty="0" smtClean="0">
                <a:latin typeface="Arial" pitchFamily="34" charset="0"/>
                <a:cs typeface="Arial" pitchFamily="34" charset="0"/>
              </a:rPr>
              <a:t>5α-reductase.</a:t>
            </a:r>
            <a:endParaRPr lang="en-US" dirty="0">
              <a:latin typeface="Arial" pitchFamily="34" charset="0"/>
              <a:cs typeface="Arial" pitchFamily="34" charset="0"/>
            </a:endParaRPr>
          </a:p>
        </p:txBody>
      </p:sp>
      <p:pic>
        <p:nvPicPr>
          <p:cNvPr id="9" name="Picture 2" descr="An illustration shows conversion of Testosterone to 5 -Dihydrotestosterone in the presence of 5 alpha-reductase, N A D P H, and H 1 positive charge, releasing N A D P 1 positive charge.&#10;The structure of Testosterone is similar to Progesterone. In Testosterone, vertex 17 is bonded to O H instead of double bond O. On conversion to 5-Dihydrotestosterone, there is no double bond between vertices 4 and 5, and vertex 5 is bonded to H."/>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22823" y="3733679"/>
            <a:ext cx="8098355" cy="244868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92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34" y="217488"/>
            <a:ext cx="8699333" cy="1257300"/>
          </a:xfrm>
        </p:spPr>
        <p:txBody>
          <a:bodyPr>
            <a:noAutofit/>
          </a:bodyPr>
          <a:lstStyle/>
          <a:p>
            <a:r>
              <a:rPr lang="en-US" sz="2800" dirty="0">
                <a:solidFill>
                  <a:srgbClr val="843C0C"/>
                </a:solidFill>
                <a:latin typeface="Arial" pitchFamily="34" charset="0"/>
                <a:cs typeface="Arial" pitchFamily="34" charset="0"/>
              </a:rPr>
              <a:t>PATHWAY INTEGRATION: Sources of </a:t>
            </a:r>
            <a:r>
              <a:rPr lang="en-US" sz="2800" dirty="0" smtClean="0">
                <a:solidFill>
                  <a:srgbClr val="843C0C"/>
                </a:solidFill>
                <a:latin typeface="Arial" pitchFamily="34" charset="0"/>
                <a:cs typeface="Arial" pitchFamily="34" charset="0"/>
              </a:rPr>
              <a:t>Intermediates </a:t>
            </a:r>
            <a:r>
              <a:rPr lang="en-US" sz="2800" dirty="0">
                <a:solidFill>
                  <a:srgbClr val="843C0C"/>
                </a:solidFill>
                <a:latin typeface="Arial" pitchFamily="34" charset="0"/>
                <a:cs typeface="Arial" pitchFamily="34" charset="0"/>
              </a:rPr>
              <a:t>in the </a:t>
            </a:r>
            <a:r>
              <a:rPr lang="en-US" sz="2800" dirty="0" smtClean="0">
                <a:solidFill>
                  <a:srgbClr val="843C0C"/>
                </a:solidFill>
                <a:latin typeface="Arial" pitchFamily="34" charset="0"/>
                <a:cs typeface="Arial" pitchFamily="34" charset="0"/>
              </a:rPr>
              <a:t>Synthesis of </a:t>
            </a:r>
            <a:r>
              <a:rPr lang="en-US" sz="2800" dirty="0" err="1">
                <a:solidFill>
                  <a:srgbClr val="843C0C"/>
                </a:solidFill>
                <a:latin typeface="Arial" pitchFamily="34" charset="0"/>
                <a:cs typeface="Arial" pitchFamily="34" charset="0"/>
              </a:rPr>
              <a:t>T</a:t>
            </a:r>
            <a:r>
              <a:rPr lang="en-US" sz="2800" dirty="0" err="1" smtClean="0">
                <a:solidFill>
                  <a:srgbClr val="843C0C"/>
                </a:solidFill>
                <a:latin typeface="Arial" pitchFamily="34" charset="0"/>
                <a:cs typeface="Arial" pitchFamily="34" charset="0"/>
              </a:rPr>
              <a:t>riacylglycerols</a:t>
            </a:r>
            <a:r>
              <a:rPr lang="en-US" sz="2800" dirty="0" smtClean="0">
                <a:solidFill>
                  <a:srgbClr val="843C0C"/>
                </a:solidFill>
                <a:latin typeface="Arial" pitchFamily="34" charset="0"/>
                <a:cs typeface="Arial" pitchFamily="34" charset="0"/>
              </a:rPr>
              <a:t> </a:t>
            </a:r>
            <a:r>
              <a:rPr lang="en-US" sz="2800" dirty="0">
                <a:solidFill>
                  <a:srgbClr val="843C0C"/>
                </a:solidFill>
                <a:latin typeface="Arial" pitchFamily="34" charset="0"/>
                <a:cs typeface="Arial" pitchFamily="34" charset="0"/>
              </a:rPr>
              <a:t>and </a:t>
            </a:r>
            <a:r>
              <a:rPr lang="en-US" sz="2800" dirty="0">
                <a:solidFill>
                  <a:srgbClr val="843C0C"/>
                </a:solidFill>
                <a:latin typeface="Arial" pitchFamily="34" charset="0"/>
                <a:cs typeface="Arial" pitchFamily="34" charset="0"/>
              </a:rPr>
              <a:t>P</a:t>
            </a:r>
            <a:r>
              <a:rPr lang="en-US" sz="2800" dirty="0" smtClean="0">
                <a:solidFill>
                  <a:srgbClr val="843C0C"/>
                </a:solidFill>
                <a:latin typeface="Arial" pitchFamily="34" charset="0"/>
                <a:cs typeface="Arial" pitchFamily="34" charset="0"/>
              </a:rPr>
              <a:t>hospholipids</a:t>
            </a:r>
            <a:endParaRPr lang="en-US" sz="2800" dirty="0">
              <a:solidFill>
                <a:srgbClr val="843C0C"/>
              </a:solidFill>
              <a:latin typeface="Arial" pitchFamily="34" charset="0"/>
              <a:cs typeface="Arial" pitchFamily="34" charset="0"/>
            </a:endParaRPr>
          </a:p>
        </p:txBody>
      </p:sp>
      <p:pic>
        <p:nvPicPr>
          <p:cNvPr id="9" name="Picture 2" descr="An illustration shows pathway integration for sources of intermediates in the synthesis of triacylglycerols and phospholipids.&#10;Lactate undergoes gluconeogenesis to give dihydroxyacetone phosphate (D H A P), which in turn produces glycerol 3-phosphate. Within adipose tissue or from the diet, triacylglycerol is obtained that breaks down to give glycerol and free fatty acids. Glycerol with inorganic phosphate, P I, gets converted to glycerol 3-phosphate. Glycerol 3-phosphate with free fatty acids form Phosphatidate asterisk in the endoplasmic reticulum of all cells. Phosphatidate with alcohol asterisk undergoes Phospholipid synthesis to produce Phospholipid. Phosphatidate also enters the liver, and with free fatty acids, Triacylglycerol is synthesized. The asterisk represents, For phospholipid synthesis, either phosphatidate or the alcohol must be activated by reaction with an N T P 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862643"/>
            <a:ext cx="6705046" cy="45533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73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606"/>
            <a:ext cx="8229600" cy="1143000"/>
          </a:xfrm>
        </p:spPr>
        <p:txBody>
          <a:bodyPr>
            <a:noAutofit/>
          </a:bodyPr>
          <a:lstStyle/>
          <a:p>
            <a:r>
              <a:rPr lang="en-US" sz="3200" dirty="0">
                <a:solidFill>
                  <a:srgbClr val="843C0C"/>
                </a:solidFill>
                <a:latin typeface="Arial" pitchFamily="34" charset="0"/>
                <a:cs typeface="Arial" pitchFamily="34" charset="0"/>
              </a:rPr>
              <a:t>Androgens and Estrogens are Synthesized from </a:t>
            </a:r>
            <a:r>
              <a:rPr lang="en-US" sz="3200" dirty="0" err="1">
                <a:solidFill>
                  <a:srgbClr val="843C0C"/>
                </a:solidFill>
                <a:latin typeface="Arial" pitchFamily="34" charset="0"/>
                <a:cs typeface="Arial" pitchFamily="34" charset="0"/>
              </a:rPr>
              <a:t>Pregnenolone</a:t>
            </a:r>
            <a:r>
              <a:rPr lang="en-US" sz="3200" dirty="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a:t>
            </a:r>
            <a:r>
              <a:rPr lang="en-US" sz="3200" dirty="0">
                <a:solidFill>
                  <a:srgbClr val="843C0C"/>
                </a:solidFill>
                <a:latin typeface="Arial" pitchFamily="34" charset="0"/>
                <a:cs typeface="Arial" pitchFamily="34" charset="0"/>
              </a:rPr>
              <a:t>2</a:t>
            </a:r>
            <a:r>
              <a:rPr lang="en-US" sz="3200" dirty="0" smtClean="0">
                <a:solidFill>
                  <a:srgbClr val="843C0C"/>
                </a:solidFill>
                <a:latin typeface="Arial" pitchFamily="34" charset="0"/>
                <a:cs typeface="Arial" pitchFamily="34" charset="0"/>
              </a:rPr>
              <a:t>/2</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2321106"/>
          </a:xfrm>
        </p:spPr>
        <p:txBody>
          <a:bodyPr>
            <a:normAutofit/>
          </a:bodyPr>
          <a:lstStyle/>
          <a:p>
            <a:pPr>
              <a:spcAft>
                <a:spcPts val="600"/>
              </a:spcAft>
            </a:pPr>
            <a:r>
              <a:rPr lang="en-US" dirty="0">
                <a:latin typeface="Arial" pitchFamily="34" charset="0"/>
                <a:cs typeface="Arial" pitchFamily="34" charset="0"/>
              </a:rPr>
              <a:t>Estradiol is formed from testosterone by aromatase, which catalyzes the formation of the aromatic A ring of </a:t>
            </a:r>
            <a:r>
              <a:rPr lang="en-US" dirty="0" err="1" smtClean="0">
                <a:latin typeface="Arial" pitchFamily="34" charset="0"/>
                <a:cs typeface="Arial" pitchFamily="34" charset="0"/>
              </a:rPr>
              <a:t>estradiol</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A treatment for breast and ovarian cancer is inhibition of aromatase by </a:t>
            </a:r>
            <a:r>
              <a:rPr lang="en-US" dirty="0" err="1">
                <a:latin typeface="Arial" pitchFamily="34" charset="0"/>
                <a:cs typeface="Arial" pitchFamily="34" charset="0"/>
              </a:rPr>
              <a:t>anastrozole</a:t>
            </a:r>
            <a:r>
              <a:rPr lang="en-US" dirty="0">
                <a:latin typeface="Arial" pitchFamily="34" charset="0"/>
                <a:cs typeface="Arial" pitchFamily="34" charset="0"/>
              </a:rPr>
              <a:t> or </a:t>
            </a:r>
            <a:r>
              <a:rPr lang="en-US" dirty="0" err="1" smtClean="0">
                <a:latin typeface="Arial" pitchFamily="34" charset="0"/>
                <a:cs typeface="Arial" pitchFamily="34" charset="0"/>
              </a:rPr>
              <a:t>exemestane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10" name="Picture Placeholder 9" descr="An illustration shows molecular structure of Anastrozole &#10;Anastrozole has multiple rings. A hexagonal ring with vertex 1 at the top and the other vertices in a clockwise direction are: vertex 1 bonded to C H 2 and further bonded to vertex 4 of the pentagonal ring; vertex 3 bonded to C N, C H 3, and C H 3; and vertex 5 is bonded to C H 3, H 3 C, and N C. A double bond is between vertices 2 and 3, and 4 and 5, and 6 and 1. A pentagonal ring with the top vertex as 1 and with other vertices in a clockwise direction has: N at vertices 2, 4, and 5."/>
          <p:cNvPicPr>
            <a:picLocks noGrp="1" noChangeAspect="1"/>
          </p:cNvPicPr>
          <p:nvPr>
            <p:ph type="pic" sz="quarter" idx="13"/>
          </p:nvPr>
        </p:nvPicPr>
        <p:blipFill>
          <a:blip r:embed="rId2"/>
          <a:stretch>
            <a:fillRect/>
          </a:stretch>
        </p:blipFill>
        <p:spPr>
          <a:xfrm>
            <a:off x="1143000" y="3921307"/>
            <a:ext cx="2333625" cy="2390775"/>
          </a:xfrm>
          <a:prstGeom prst="rect">
            <a:avLst/>
          </a:prstGeom>
          <a:noFill/>
          <a:ln>
            <a:noFill/>
          </a:ln>
        </p:spPr>
      </p:pic>
      <p:pic>
        <p:nvPicPr>
          <p:cNvPr id="12" name="Picture Placeholder 11" descr="An illustration shows molecular structure of Exemestane.&#10;Exemestane has multiple rings. There are 2 hexagonal rings fused together, hexagonal ring 2 is further fused with hexagonal ring 3, And hexagonal ring 3 is fused with a pentagonal ring. Hexagonal ring 1, with vertex 1 as the top and the other vertices in a clockwise direction, has: vertices 3 and 4 and vertices 1 and 6 share a double bond; vertex 2 is attached to C H 3; vertices 2 and 3 are bonded to hexagonal ring 2; and a double bond is bonded to vertex 5. Hexagonal ring 2 has: vertices 1 and 2 bonded to hexagonal ring 3; vertex 2 bonded to H; and vertex 4 bonded to double bond C H 2. Hexagonal ring 3 with vertex 1 at the top and the other vertices are in a clockwise direction has: vertex 2 bonded to C H 3; vertex 3 is bonded to H; vertices 2 and 3 further bonded to a pentagonal ring; vertices 4 and 5 bonded to hexagonal ring 2. The pentagonal ring with the top vertex as 1 and the other vertices in a clockwise direction has: vertex 1 double bonded to O; and vertices 4 and 5 bonded to hexagonal ring 3."/>
          <p:cNvPicPr>
            <a:picLocks noGrp="1" noChangeAspect="1"/>
          </p:cNvPicPr>
          <p:nvPr>
            <p:ph type="pic" sz="quarter" idx="14"/>
          </p:nvPr>
        </p:nvPicPr>
        <p:blipFill>
          <a:blip r:embed="rId3"/>
          <a:stretch>
            <a:fillRect/>
          </a:stretch>
        </p:blipFill>
        <p:spPr>
          <a:xfrm>
            <a:off x="5351208" y="3921307"/>
            <a:ext cx="2454529" cy="2390775"/>
          </a:xfrm>
          <a:prstGeom prst="rect">
            <a:avLst/>
          </a:prstGeom>
          <a:noFill/>
          <a:ln>
            <a:noFill/>
          </a:ln>
        </p:spPr>
      </p:pic>
    </p:spTree>
    <p:extLst>
      <p:ext uri="{BB962C8B-B14F-4D97-AF65-F5344CB8AC3E}">
        <p14:creationId xmlns:p14="http://schemas.microsoft.com/office/powerpoint/2010/main" val="7156389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Pathways for the </a:t>
            </a:r>
            <a:r>
              <a:rPr lang="en-US" dirty="0" smtClean="0">
                <a:solidFill>
                  <a:srgbClr val="843C0C"/>
                </a:solidFill>
                <a:latin typeface="Arial" pitchFamily="34" charset="0"/>
                <a:cs typeface="Arial" pitchFamily="34" charset="0"/>
              </a:rPr>
              <a:t>Formation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Androgens </a:t>
            </a:r>
            <a:r>
              <a:rPr lang="en-US" dirty="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Estrogens</a:t>
            </a:r>
            <a:endParaRPr lang="en-US" dirty="0">
              <a:solidFill>
                <a:srgbClr val="843C0C"/>
              </a:solidFill>
              <a:latin typeface="Arial" pitchFamily="34" charset="0"/>
              <a:cs typeface="Arial" pitchFamily="34" charset="0"/>
            </a:endParaRPr>
          </a:p>
        </p:txBody>
      </p:sp>
      <p:pic>
        <p:nvPicPr>
          <p:cNvPr id="9" name="Picture 2" descr="An illustration shows pathways for the formation of Testosterone and Estradiol from Progesterone.&#10;Progesterone is converted to 17 alpha-Hydroxyprogesterone, where vertex 17 is bonded to O H and to C double bond O with C further bonded to C H 3. 17 alpha-Hydroxyprogesterone is then converted to Androstenedione, where vertex 17 is bonded to double bond O. Androstenedione is further converted to either Testosterone or Estrone. In Testosterone, vertex 17 is bonded to O H instead of double bond O. In Estrone, double bonds are shared between vertices 2 and 3, and vertices 1 and 10. The lower left vertex is bonded to O H instead of double bond O. Estrone is converted to Estradiol, where vertex 17 is bonded to O H instead of double bond O."/>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79120" y="1950736"/>
            <a:ext cx="7985760" cy="45383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4440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Vitamin D is </a:t>
            </a:r>
            <a:r>
              <a:rPr lang="en-US" sz="3200" dirty="0" smtClean="0">
                <a:solidFill>
                  <a:srgbClr val="843C0C"/>
                </a:solidFill>
                <a:latin typeface="Arial" pitchFamily="34" charset="0"/>
                <a:cs typeface="Arial" pitchFamily="34" charset="0"/>
              </a:rPr>
              <a:t>Derived </a:t>
            </a:r>
            <a:r>
              <a:rPr lang="en-US" sz="3200" dirty="0">
                <a:solidFill>
                  <a:srgbClr val="843C0C"/>
                </a:solidFill>
                <a:latin typeface="Arial" pitchFamily="34" charset="0"/>
                <a:cs typeface="Arial" pitchFamily="34" charset="0"/>
              </a:rPr>
              <a:t>from </a:t>
            </a:r>
            <a:r>
              <a:rPr lang="en-US" sz="3200" dirty="0" smtClean="0">
                <a:solidFill>
                  <a:srgbClr val="843C0C"/>
                </a:solidFill>
                <a:latin typeface="Arial" pitchFamily="34" charset="0"/>
                <a:cs typeface="Arial" pitchFamily="34" charset="0"/>
              </a:rPr>
              <a:t>Cholesterol </a:t>
            </a:r>
            <a:r>
              <a:rPr lang="en-US" sz="3200" dirty="0">
                <a:solidFill>
                  <a:srgbClr val="843C0C"/>
                </a:solidFill>
                <a:latin typeface="Arial" pitchFamily="34" charset="0"/>
                <a:cs typeface="Arial" pitchFamily="34" charset="0"/>
              </a:rPr>
              <a:t>by the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ing-splitting Activity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L</a:t>
            </a:r>
            <a:r>
              <a:rPr lang="en-US" sz="3200" dirty="0" smtClean="0">
                <a:solidFill>
                  <a:srgbClr val="843C0C"/>
                </a:solidFill>
                <a:latin typeface="Arial" pitchFamily="34" charset="0"/>
                <a:cs typeface="Arial" pitchFamily="34" charset="0"/>
              </a:rPr>
              <a:t>ight</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dirty="0">
                <a:latin typeface="Arial" pitchFamily="34" charset="0"/>
                <a:cs typeface="Arial" pitchFamily="34" charset="0"/>
              </a:rPr>
              <a:t>Vitamin D is formed from cholesterol in a series of steps, one of which requires ring-splitting by ultraviolet </a:t>
            </a:r>
            <a:r>
              <a:rPr lang="en-US" dirty="0" smtClean="0">
                <a:latin typeface="Arial" pitchFamily="34" charset="0"/>
                <a:cs typeface="Arial" pitchFamily="34" charset="0"/>
              </a:rPr>
              <a:t>light.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Vitamin D plays a role in calcium and phosphorus </a:t>
            </a:r>
            <a:r>
              <a:rPr lang="en-US" dirty="0" smtClean="0">
                <a:latin typeface="Arial" pitchFamily="34" charset="0"/>
                <a:cs typeface="Arial" pitchFamily="34" charset="0"/>
              </a:rPr>
              <a:t>metabolism.</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Vitamin D deficiency results in weak bones due to inadequate calcification of cartilage and </a:t>
            </a:r>
            <a:r>
              <a:rPr lang="en-US" dirty="0" smtClean="0">
                <a:latin typeface="Arial" pitchFamily="34" charset="0"/>
                <a:cs typeface="Arial" pitchFamily="34" charset="0"/>
              </a:rPr>
              <a:t>bone.</a:t>
            </a:r>
            <a:endParaRPr lang="en-US" dirty="0">
              <a:latin typeface="Arial" pitchFamily="34" charset="0"/>
              <a:cs typeface="Arial" pitchFamily="34" charset="0"/>
            </a:endParaRPr>
          </a:p>
        </p:txBody>
      </p:sp>
    </p:spTree>
    <p:extLst>
      <p:ext uri="{BB962C8B-B14F-4D97-AF65-F5344CB8AC3E}">
        <p14:creationId xmlns:p14="http://schemas.microsoft.com/office/powerpoint/2010/main" val="21786979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Vitamin D </a:t>
            </a:r>
            <a:r>
              <a:rPr lang="en-US" dirty="0" smtClean="0">
                <a:solidFill>
                  <a:srgbClr val="843C0C"/>
                </a:solidFill>
                <a:latin typeface="Arial" pitchFamily="34" charset="0"/>
                <a:cs typeface="Arial" pitchFamily="34" charset="0"/>
              </a:rPr>
              <a:t>Synthesis</a:t>
            </a:r>
            <a:endParaRPr lang="en-US" dirty="0">
              <a:solidFill>
                <a:srgbClr val="843C0C"/>
              </a:solidFill>
              <a:latin typeface="Arial" pitchFamily="34" charset="0"/>
              <a:cs typeface="Arial" pitchFamily="34" charset="0"/>
            </a:endParaRPr>
          </a:p>
        </p:txBody>
      </p:sp>
      <p:pic>
        <p:nvPicPr>
          <p:cNvPr id="9" name="Picture 2" descr="An illustration shows the synthesis of Vitamin D.&#10;The structure of 7-Dehydrocholesterol is very similar to that of cholesterol. A double bond is displayed between vertices 7 and 8. 7-Dehydrocholesterol is converted to Previtamin D 3 using ultraviolet light. In Previtamin D 3, the second hexagonal ring is incomplete as there is no bond between vertices 9 and 10. The double bonds between vertices 5 and 6 and vertices 7 and 8 are shifted to vertices 5 and 10 and vertices 6 and 7 respectively. Another double bond is displayed between vertices 8 and 9. Previtamin D 3 is converted to vitamin D 3 (Cholecalciferol). The third hexagonal ring is fused with the pentagonal ring, which is further bonded to C chains as in Previtamin D 3 but with no double bond in the hexagonal ring. The first hexagonal ring shows O H bonded to vertex 3 and C H2 double bonded to vertex 6. Vertex 1 double bonded to C H C H double bond which is further bonded to the 9th vertex of the hexagonal ring. Vitamin D 3 is then converted to calcitriol (1, 25-dihydroxycholecalciferol). In Calcitriol, vertex 4 is bonded to O H, and vertex 17 is bonded to C H C H 2 C H 2 C H 2 C C H 3 C H 3 O H, where the first C from the left is further bonded to C H 3.&#10;"/>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58737" y="1570038"/>
            <a:ext cx="7826527" cy="49717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210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Five-carbon </a:t>
            </a:r>
            <a:r>
              <a:rPr lang="en-US" dirty="0" smtClean="0">
                <a:solidFill>
                  <a:srgbClr val="843C0C"/>
                </a:solidFill>
                <a:latin typeface="Arial" pitchFamily="34" charset="0"/>
                <a:cs typeface="Arial" pitchFamily="34" charset="0"/>
              </a:rPr>
              <a:t>Units </a:t>
            </a:r>
            <a:r>
              <a:rPr lang="en-US" dirty="0" smtClean="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Joined </a:t>
            </a:r>
            <a:r>
              <a:rPr lang="en-US" dirty="0" smtClean="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Form </a:t>
            </a:r>
            <a:r>
              <a:rPr lang="en-US" dirty="0" smtClean="0">
                <a:solidFill>
                  <a:srgbClr val="843C0C"/>
                </a:solidFill>
                <a:latin typeface="Arial" pitchFamily="34" charset="0"/>
                <a:cs typeface="Arial" pitchFamily="34" charset="0"/>
              </a:rPr>
              <a:t>a </a:t>
            </a:r>
            <a:r>
              <a:rPr lang="en-US" dirty="0">
                <a:solidFill>
                  <a:srgbClr val="843C0C"/>
                </a:solidFill>
                <a:latin typeface="Arial" pitchFamily="34" charset="0"/>
                <a:cs typeface="Arial" pitchFamily="34" charset="0"/>
              </a:rPr>
              <a:t>W</a:t>
            </a:r>
            <a:r>
              <a:rPr lang="en-US" dirty="0" smtClean="0">
                <a:solidFill>
                  <a:srgbClr val="843C0C"/>
                </a:solidFill>
                <a:latin typeface="Arial" pitchFamily="34" charset="0"/>
                <a:cs typeface="Arial" pitchFamily="34" charset="0"/>
              </a:rPr>
              <a:t>ide </a:t>
            </a:r>
            <a:r>
              <a:rPr lang="en-US" dirty="0">
                <a:solidFill>
                  <a:srgbClr val="843C0C"/>
                </a:solidFill>
                <a:latin typeface="Arial" pitchFamily="34" charset="0"/>
                <a:cs typeface="Arial" pitchFamily="34" charset="0"/>
              </a:rPr>
              <a:t>V</a:t>
            </a:r>
            <a:r>
              <a:rPr lang="en-US" dirty="0" smtClean="0">
                <a:solidFill>
                  <a:srgbClr val="843C0C"/>
                </a:solidFill>
                <a:latin typeface="Arial" pitchFamily="34" charset="0"/>
                <a:cs typeface="Arial" pitchFamily="34" charset="0"/>
              </a:rPr>
              <a:t>ariety </a:t>
            </a:r>
            <a:r>
              <a:rPr lang="en-US" dirty="0" smtClean="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Biomolecules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4383404"/>
          </a:xfrm>
        </p:spPr>
        <p:txBody>
          <a:bodyPr>
            <a:normAutofit/>
          </a:bodyPr>
          <a:lstStyle/>
          <a:p>
            <a:r>
              <a:rPr lang="en-US" dirty="0" smtClean="0">
                <a:latin typeface="Arial" pitchFamily="34" charset="0"/>
                <a:cs typeface="Arial" pitchFamily="34" charset="0"/>
              </a:rPr>
              <a:t>A wide variety of compounds are formed from the C</a:t>
            </a:r>
            <a:r>
              <a:rPr lang="en-US" baseline="-25000" dirty="0" smtClean="0">
                <a:latin typeface="Arial" pitchFamily="34" charset="0"/>
                <a:cs typeface="Arial" pitchFamily="34" charset="0"/>
              </a:rPr>
              <a:t>5</a:t>
            </a:r>
            <a:r>
              <a:rPr lang="en-US" dirty="0" smtClean="0">
                <a:latin typeface="Arial" pitchFamily="34" charset="0"/>
                <a:cs typeface="Arial" pitchFamily="34" charset="0"/>
              </a:rPr>
              <a:t> isopentenyl pyrophosphate, including the following.</a:t>
            </a:r>
          </a:p>
          <a:p>
            <a:pPr lvl="1">
              <a:buFont typeface="Arial" pitchFamily="34" charset="0"/>
              <a:buChar char="–"/>
            </a:pPr>
            <a:r>
              <a:rPr lang="en-US" dirty="0" smtClean="0">
                <a:latin typeface="Arial" pitchFamily="34" charset="0"/>
                <a:cs typeface="Arial" pitchFamily="34" charset="0"/>
              </a:rPr>
              <a:t>C</a:t>
            </a:r>
            <a:r>
              <a:rPr lang="en-US" baseline="-25000" dirty="0" smtClean="0">
                <a:latin typeface="Arial" pitchFamily="34" charset="0"/>
                <a:cs typeface="Arial" pitchFamily="34" charset="0"/>
              </a:rPr>
              <a:t>10</a:t>
            </a:r>
            <a:r>
              <a:rPr lang="en-US" dirty="0" smtClean="0">
                <a:latin typeface="Arial" pitchFamily="34" charset="0"/>
                <a:cs typeface="Arial" pitchFamily="34" charset="0"/>
              </a:rPr>
              <a:t> and C</a:t>
            </a:r>
            <a:r>
              <a:rPr lang="en-US" baseline="-25000" dirty="0" smtClean="0">
                <a:latin typeface="Arial" pitchFamily="34" charset="0"/>
                <a:cs typeface="Arial" pitchFamily="34" charset="0"/>
              </a:rPr>
              <a:t>15</a:t>
            </a:r>
            <a:r>
              <a:rPr lang="en-US" dirty="0" smtClean="0">
                <a:latin typeface="Arial" pitchFamily="34" charset="0"/>
                <a:cs typeface="Arial" pitchFamily="34" charset="0"/>
              </a:rPr>
              <a:t> plant fragrances (</a:t>
            </a:r>
            <a:r>
              <a:rPr lang="en-US" dirty="0" err="1" smtClean="0">
                <a:latin typeface="Arial" pitchFamily="34" charset="0"/>
                <a:cs typeface="Arial" pitchFamily="34" charset="0"/>
              </a:rPr>
              <a:t>terpenes</a:t>
            </a:r>
            <a:r>
              <a:rPr lang="en-US" dirty="0" smtClean="0">
                <a:latin typeface="Arial" pitchFamily="34" charset="0"/>
                <a:cs typeface="Arial" pitchFamily="34" charset="0"/>
              </a:rPr>
              <a:t>)</a:t>
            </a:r>
          </a:p>
          <a:p>
            <a:pPr lvl="1">
              <a:buFont typeface="Arial" pitchFamily="34" charset="0"/>
              <a:buChar char="–"/>
            </a:pPr>
            <a:r>
              <a:rPr lang="en-US" dirty="0" smtClean="0">
                <a:latin typeface="Arial" pitchFamily="34" charset="0"/>
                <a:cs typeface="Arial" pitchFamily="34" charset="0"/>
              </a:rPr>
              <a:t>natural rubber</a:t>
            </a:r>
          </a:p>
          <a:p>
            <a:pPr lvl="1">
              <a:buFont typeface="Arial" pitchFamily="34" charset="0"/>
              <a:buChar char="–"/>
            </a:pPr>
            <a:r>
              <a:rPr lang="en-US" dirty="0" smtClean="0">
                <a:latin typeface="Arial" pitchFamily="34" charset="0"/>
                <a:cs typeface="Arial" pitchFamily="34" charset="0"/>
              </a:rPr>
              <a:t>the side chains of vitamin K, Coenzyme Q</a:t>
            </a:r>
            <a:r>
              <a:rPr lang="en-US" baseline="-25000" dirty="0" smtClean="0">
                <a:latin typeface="Arial" pitchFamily="34" charset="0"/>
                <a:cs typeface="Arial" pitchFamily="34" charset="0"/>
              </a:rPr>
              <a:t>10,</a:t>
            </a:r>
            <a:r>
              <a:rPr lang="en-US" dirty="0" smtClean="0">
                <a:latin typeface="Arial" pitchFamily="34" charset="0"/>
                <a:cs typeface="Arial" pitchFamily="34" charset="0"/>
              </a:rPr>
              <a:t> and chlorophyll</a:t>
            </a:r>
          </a:p>
          <a:p>
            <a:pPr lvl="1">
              <a:buFont typeface="Arial" pitchFamily="34" charset="0"/>
              <a:buChar char="–"/>
            </a:pPr>
            <a:r>
              <a:rPr lang="en-US" dirty="0" smtClean="0">
                <a:latin typeface="Arial" pitchFamily="34" charset="0"/>
                <a:cs typeface="Arial" pitchFamily="34" charset="0"/>
              </a:rPr>
              <a:t>the pigments that give color to foods such as carrots and tomatoes</a:t>
            </a:r>
            <a:endParaRPr lang="en-US" dirty="0">
              <a:latin typeface="Arial" pitchFamily="34" charset="0"/>
              <a:cs typeface="Arial" pitchFamily="34" charset="0"/>
            </a:endParaRPr>
          </a:p>
          <a:p>
            <a:r>
              <a:rPr lang="en-US" dirty="0" smtClean="0">
                <a:latin typeface="Arial" pitchFamily="34" charset="0"/>
                <a:cs typeface="Arial" pitchFamily="34" charset="0"/>
              </a:rPr>
              <a:t>The pigments are formed in a pathway similar to </a:t>
            </a:r>
            <a:r>
              <a:rPr lang="en-US" dirty="0" err="1" smtClean="0">
                <a:latin typeface="Arial" pitchFamily="34" charset="0"/>
                <a:cs typeface="Arial" pitchFamily="34" charset="0"/>
              </a:rPr>
              <a:t>squalene</a:t>
            </a:r>
            <a:r>
              <a:rPr lang="en-US" dirty="0" smtClean="0">
                <a:latin typeface="Arial" pitchFamily="34" charset="0"/>
                <a:cs typeface="Arial" pitchFamily="34" charset="0"/>
              </a:rPr>
              <a:t>, except that C20 instead of C15 units are formed and condensed:</a:t>
            </a:r>
            <a:endParaRPr lang="en-US" dirty="0">
              <a:latin typeface="Arial" pitchFamily="34" charset="0"/>
              <a:cs typeface="Arial" pitchFamily="34" charset="0"/>
            </a:endParaRPr>
          </a:p>
        </p:txBody>
      </p:sp>
      <p:pic>
        <p:nvPicPr>
          <p:cNvPr id="10" name="Picture Placeholder 9" descr="Two conversion pathways show the formation of squalene and phytoene.&#10;The first equation reads, C subscript 5 forward arrow to form C subscript 10 forward arrow to form C subscript 15. C subscript 15 forward arrow to form uppercase C subscript 30 open parenthesis squalene close parenthesis. The second equation reads, C subscript 5 forward arrow to form C subscript 10 forward arrow to form C subscript 15. C subscript 15 forward arrow to form C subscript 20 forward arrow to form C subscript 40 open parenthesis phytoene close parenthesis."/>
          <p:cNvPicPr>
            <a:picLocks noGrp="1" noChangeAspect="1"/>
          </p:cNvPicPr>
          <p:nvPr>
            <p:ph type="pic" sz="quarter" idx="13"/>
          </p:nvPr>
        </p:nvPicPr>
        <p:blipFill>
          <a:blip r:embed="rId2"/>
          <a:stretch>
            <a:fillRect/>
          </a:stretch>
        </p:blipFill>
        <p:spPr>
          <a:xfrm>
            <a:off x="2276475" y="5983605"/>
            <a:ext cx="4591050" cy="552450"/>
          </a:xfrm>
          <a:prstGeom prst="rect">
            <a:avLst/>
          </a:prstGeom>
          <a:noFill/>
          <a:ln>
            <a:noFill/>
          </a:ln>
        </p:spPr>
      </p:pic>
    </p:spTree>
    <p:extLst>
      <p:ext uri="{BB962C8B-B14F-4D97-AF65-F5344CB8AC3E}">
        <p14:creationId xmlns:p14="http://schemas.microsoft.com/office/powerpoint/2010/main" val="25010155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Formulas for </a:t>
            </a:r>
            <a:r>
              <a:rPr lang="en-US" dirty="0" smtClean="0">
                <a:solidFill>
                  <a:srgbClr val="843C0C"/>
                </a:solidFill>
                <a:latin typeface="Arial" pitchFamily="34" charset="0"/>
                <a:cs typeface="Arial" pitchFamily="34" charset="0"/>
              </a:rPr>
              <a:t>Some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soprenoids</a:t>
            </a:r>
            <a:endParaRPr lang="en-US" dirty="0">
              <a:solidFill>
                <a:srgbClr val="843C0C"/>
              </a:solidFill>
              <a:latin typeface="Arial" pitchFamily="34" charset="0"/>
              <a:cs typeface="Arial" pitchFamily="34" charset="0"/>
            </a:endParaRPr>
          </a:p>
        </p:txBody>
      </p:sp>
      <p:pic>
        <p:nvPicPr>
          <p:cNvPr id="10" name="Picture 2" descr="Formulas of isoprenoids are shown.  &#10;Myrcene has C H 2 double bond C H C C H 2 C H 2 C H double bond C C H 3 C H 3, where double bond C H 3 is bonded to the third carbon from the left. Limonene is a hexagonal ring with vertices labeled in counterclockwise rotation and shows C H 3 bonded to vertex 1, vertices 1 and 6 sharing a double bond, and vertex 4 bonded to C C H 3, where the first C of C C H 3 is further double bonded to C H 2. Zigiberene has a hexagonal ring with the vertices labeled in a counterclockwise rotation. Vertices 1 and 6 share a double bond. Vertex 1 is bonded to C H 3. The C at vertex 4 is further double bonded to C C H 3 C H 2 C H 2 C H double bond C C H 3 C H 3. Natural rubber (cis-Polyisoprene). R C H 2 C double bond C H C H 2 C H 2 C double bond C H C H 2 R, where the second and sixth carbons are bonded to C H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68141" y="1835049"/>
            <a:ext cx="5007718" cy="44133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292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Synthesis of C</a:t>
            </a:r>
            <a:r>
              <a:rPr lang="en-US" baseline="-25000" dirty="0">
                <a:solidFill>
                  <a:srgbClr val="843C0C"/>
                </a:solidFill>
                <a:latin typeface="Arial" pitchFamily="34" charset="0"/>
                <a:cs typeface="Arial" pitchFamily="34" charset="0"/>
              </a:rPr>
              <a:t>40</a:t>
            </a:r>
            <a:r>
              <a:rPr lang="en-US" dirty="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soprenoids</a:t>
            </a:r>
            <a:endParaRPr lang="en-US" dirty="0">
              <a:solidFill>
                <a:srgbClr val="843C0C"/>
              </a:solidFill>
              <a:latin typeface="Arial" pitchFamily="34" charset="0"/>
              <a:cs typeface="Arial" pitchFamily="34" charset="0"/>
            </a:endParaRPr>
          </a:p>
        </p:txBody>
      </p:sp>
      <p:pic>
        <p:nvPicPr>
          <p:cNvPr id="10" name="Picture 2" descr="The conversion of Phytoene to beta-Carotene is shown.&#10;Phytoene has C H 3 C double bond C H C H 2 C H 2 C double bond C H C H 2 C H 2 C double bond C H C H 2 C H 2 C double bond C H C H double bond C H C H double bond C C H 2 C H 2 C H double bond C C H 2 C H 2 C H double bond C C H 2 C H 2 C H double bond C C H 3, where the 2nd, 6th, 10th, and 14th are bonded to C H 3 above the structure, 19th, 23rd, 27th, and 31st carbon are bonded to C H 3 below the structure. &#10;&#10;Phytoene is converted to Licopene which is C H 3 C double bond C H C H 2 C H 2 C double bond C H C H double bond C H C double bond C H C H double bond C H C double bond C H C H double bond C H C H double bond C C H double bond C H C H double bond C C H double bond C H C H double bond C C H 2 C H 2 C H double bond C C H 3, where the 2nd, 6th, 10th, and 14th are bonded to C H 3 above the structure, 19th, 23rd, 27th, and 31st carbon are bonded to C H 3 below the structure. Licopene is then converted to Beta carotene. Beta carotene shows a hexagonal ring at the start and end of the chain. The hexagonal ring with carbon numbered in a counterclockise rotation with vertex 1 bonded to C H 3 and vertex 5 bonded to C H 3 C H 3. Vertices 1 and 6 share a double bond. Vertex 6 is further bonded to C H double bond C H C double bond C H C H double bond C H C double bond C H C H double bond C H C H double bond C C H double bond C H C H double bond C C H double bond C H, which is further bonded to the first vertex of another hexagonal ring. The carbons in the later hexagonal ring is numbered in a clockwise direction. Vertex 2 is bonded to C H 3 C H 3, vertex 6 is bonded to C H 3, and vertices 1 and 6 share a double bon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1939" y="1781274"/>
            <a:ext cx="5960122" cy="46868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166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Some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soprenoids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ave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ndustrial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pplications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759527"/>
            <a:ext cx="8229600" cy="3186545"/>
          </a:xfrm>
        </p:spPr>
        <p:txBody>
          <a:bodyPr>
            <a:normAutofit/>
          </a:bodyPr>
          <a:lstStyle/>
          <a:p>
            <a:pPr>
              <a:spcAft>
                <a:spcPts val="600"/>
              </a:spcAft>
            </a:pPr>
            <a:r>
              <a:rPr lang="en-US" dirty="0" err="1">
                <a:latin typeface="Arial" pitchFamily="34" charset="0"/>
                <a:cs typeface="Arial" pitchFamily="34" charset="0"/>
              </a:rPr>
              <a:t>Farnesene</a:t>
            </a:r>
            <a:r>
              <a:rPr lang="en-US" dirty="0">
                <a:latin typeface="Arial" pitchFamily="34" charset="0"/>
                <a:cs typeface="Arial" pitchFamily="34" charset="0"/>
              </a:rPr>
              <a:t> is an isoprenoid </a:t>
            </a:r>
            <a:r>
              <a:rPr lang="en-US" dirty="0" smtClean="0">
                <a:latin typeface="Arial" pitchFamily="34" charset="0"/>
                <a:cs typeface="Arial" pitchFamily="34" charset="0"/>
              </a:rPr>
              <a:t>with many potential uses.</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To make it more cheaply on a large scale, researchers engineered yeast so that they could express four additional genes.</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These genes </a:t>
            </a:r>
            <a:r>
              <a:rPr lang="en-US" dirty="0" smtClean="0">
                <a:latin typeface="Arial" pitchFamily="34" charset="0"/>
                <a:cs typeface="Arial" pitchFamily="34" charset="0"/>
              </a:rPr>
              <a:t>enable </a:t>
            </a:r>
            <a:r>
              <a:rPr lang="en-US" dirty="0">
                <a:latin typeface="Arial" pitchFamily="34" charset="0"/>
                <a:cs typeface="Arial" pitchFamily="34" charset="0"/>
              </a:rPr>
              <a:t>the yeast to </a:t>
            </a:r>
            <a:r>
              <a:rPr lang="en-US" dirty="0" smtClean="0">
                <a:latin typeface="Arial" pitchFamily="34" charset="0"/>
                <a:cs typeface="Arial" pitchFamily="34" charset="0"/>
              </a:rPr>
              <a:t>ferment </a:t>
            </a:r>
            <a:r>
              <a:rPr lang="en-US" dirty="0">
                <a:latin typeface="Arial" pitchFamily="34" charset="0"/>
                <a:cs typeface="Arial" pitchFamily="34" charset="0"/>
              </a:rPr>
              <a:t>sugar cane syrup to </a:t>
            </a:r>
            <a:r>
              <a:rPr lang="en-US" dirty="0" err="1" smtClean="0">
                <a:latin typeface="Arial" pitchFamily="34" charset="0"/>
                <a:cs typeface="Arial" pitchFamily="34" charset="0"/>
              </a:rPr>
              <a:t>farnesene</a:t>
            </a:r>
            <a:r>
              <a:rPr lang="en-US" dirty="0" smtClean="0">
                <a:latin typeface="Arial" pitchFamily="34" charset="0"/>
                <a:cs typeface="Arial" pitchFamily="34" charset="0"/>
              </a:rPr>
              <a:t> </a:t>
            </a:r>
            <a:r>
              <a:rPr lang="en-US" dirty="0">
                <a:latin typeface="Arial" pitchFamily="34" charset="0"/>
                <a:cs typeface="Arial" pitchFamily="34" charset="0"/>
              </a:rPr>
              <a:t>and then to secrete the </a:t>
            </a:r>
            <a:r>
              <a:rPr lang="en-US" dirty="0" err="1" smtClean="0">
                <a:latin typeface="Arial" pitchFamily="34" charset="0"/>
                <a:cs typeface="Arial" pitchFamily="34" charset="0"/>
              </a:rPr>
              <a:t>farnesene</a:t>
            </a:r>
            <a:r>
              <a:rPr lang="en-US" dirty="0" smtClean="0">
                <a:latin typeface="Arial" pitchFamily="34" charset="0"/>
                <a:cs typeface="Arial" pitchFamily="34" charset="0"/>
              </a:rPr>
              <a:t> at high purity.</a:t>
            </a:r>
            <a:endParaRPr lang="en-US" dirty="0">
              <a:latin typeface="Arial" pitchFamily="34" charset="0"/>
              <a:cs typeface="Arial" pitchFamily="34" charset="0"/>
            </a:endParaRPr>
          </a:p>
        </p:txBody>
      </p:sp>
      <p:pic>
        <p:nvPicPr>
          <p:cNvPr id="9" name="Picture 2" descr="The structure of Farnesene is shown.&#10;Farnesene has C H 3 C double bond C H C H 2 C H 2 C double bond C H C H 2 C H 2 C C H double bond C H 2. C H 3 is bonded to the second, and sixth carbon from the left. Double bond C H 2 is bonded to the tenth carbon from the left."/>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15447" y="5295387"/>
            <a:ext cx="8113106" cy="11653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968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74638"/>
            <a:ext cx="8311896"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Uses of </a:t>
            </a:r>
            <a:r>
              <a:rPr lang="en-US" dirty="0" err="1">
                <a:solidFill>
                  <a:srgbClr val="843C0C"/>
                </a:solidFill>
                <a:latin typeface="Arial" panose="020B0604020202020204" pitchFamily="34" charset="0"/>
                <a:cs typeface="Arial" panose="020B0604020202020204" pitchFamily="34" charset="0"/>
              </a:rPr>
              <a:t>F</a:t>
            </a:r>
            <a:r>
              <a:rPr lang="en-US" dirty="0" err="1" smtClean="0">
                <a:solidFill>
                  <a:srgbClr val="843C0C"/>
                </a:solidFill>
                <a:latin typeface="Arial" panose="020B0604020202020204" pitchFamily="34" charset="0"/>
                <a:cs typeface="Arial" panose="020B0604020202020204" pitchFamily="34" charset="0"/>
              </a:rPr>
              <a:t>arnesene</a:t>
            </a:r>
            <a:r>
              <a:rPr lang="en-US" dirty="0" smtClean="0">
                <a:solidFill>
                  <a:srgbClr val="843C0C"/>
                </a:solidFill>
                <a:latin typeface="Arial" panose="020B0604020202020204" pitchFamily="34" charset="0"/>
                <a:cs typeface="Arial" panose="020B0604020202020204" pitchFamily="34" charset="0"/>
              </a:rPr>
              <a:t>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Its </a:t>
            </a:r>
            <a:r>
              <a:rPr lang="en-US" dirty="0">
                <a:solidFill>
                  <a:srgbClr val="843C0C"/>
                </a:solidFill>
                <a:latin typeface="Arial" panose="020B0604020202020204" pitchFamily="34" charset="0"/>
                <a:cs typeface="Arial" panose="020B0604020202020204" pitchFamily="34" charset="0"/>
              </a:rPr>
              <a:t>D</a:t>
            </a:r>
            <a:r>
              <a:rPr lang="en-US" dirty="0" smtClean="0">
                <a:solidFill>
                  <a:srgbClr val="843C0C"/>
                </a:solidFill>
                <a:latin typeface="Arial" panose="020B0604020202020204" pitchFamily="34" charset="0"/>
                <a:cs typeface="Arial" panose="020B0604020202020204" pitchFamily="34" charset="0"/>
              </a:rPr>
              <a:t>erivatives</a:t>
            </a:r>
            <a:endParaRPr lang="en-US" dirty="0">
              <a:solidFill>
                <a:srgbClr val="843C0C"/>
              </a:solidFill>
              <a:latin typeface="Arial" panose="020B0604020202020204" pitchFamily="34" charset="0"/>
              <a:cs typeface="Arial" panose="020B0604020202020204" pitchFamily="34" charset="0"/>
            </a:endParaRPr>
          </a:p>
        </p:txBody>
      </p:sp>
      <p:pic>
        <p:nvPicPr>
          <p:cNvPr id="8" name="Picture Placeholder 7" descr="A table lists uses of farnesene and its derivatives.&#10;The table lists the following:&#10;Row 1: as a high energy density biofuel.&#10;Row 2: as sealants and adhesives.&#10;Row 3: as solvents and lubricants.&#10;Row 4: to make automobile tires that yield improved gas mileage and wet road grip.&#10;Row 5: as a component of cosmetics.&#10;Row 6: to make flavors and fragrances."/>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2446277" y="1869541"/>
            <a:ext cx="3949994" cy="4471692"/>
          </a:xfrm>
          <a:prstGeom prst="rect">
            <a:avLst/>
          </a:prstGeom>
          <a:noFill/>
          <a:ln>
            <a:noFill/>
          </a:ln>
        </p:spPr>
      </p:pic>
    </p:spTree>
    <p:extLst>
      <p:ext uri="{BB962C8B-B14F-4D97-AF65-F5344CB8AC3E}">
        <p14:creationId xmlns:p14="http://schemas.microsoft.com/office/powerpoint/2010/main" val="41464284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Excess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eramides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ause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nsulin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nsensitivity</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00"/>
              </a:spcBef>
              <a:spcAft>
                <a:spcPts val="600"/>
              </a:spcAft>
            </a:pPr>
            <a:r>
              <a:rPr lang="en-US" sz="2000" dirty="0" smtClean="0">
                <a:latin typeface="Arial" pitchFamily="34" charset="0"/>
                <a:cs typeface="Arial" pitchFamily="34" charset="0"/>
              </a:rPr>
              <a:t>It is thought that ceramide </a:t>
            </a:r>
            <a:r>
              <a:rPr lang="en-US" sz="2000" dirty="0">
                <a:latin typeface="Arial" pitchFamily="34" charset="0"/>
                <a:cs typeface="Arial" pitchFamily="34" charset="0"/>
              </a:rPr>
              <a:t>might be the </a:t>
            </a:r>
            <a:r>
              <a:rPr lang="en-US" sz="2000" dirty="0" smtClean="0">
                <a:latin typeface="Arial" pitchFamily="34" charset="0"/>
                <a:cs typeface="Arial" pitchFamily="34" charset="0"/>
              </a:rPr>
              <a:t>“new cholesterol” </a:t>
            </a:r>
            <a:r>
              <a:rPr lang="en-US" sz="2000" dirty="0">
                <a:latin typeface="Arial" pitchFamily="34" charset="0"/>
                <a:cs typeface="Arial" pitchFamily="34" charset="0"/>
              </a:rPr>
              <a:t>in that it promotes a number of metabolic diseases, including insulin </a:t>
            </a:r>
            <a:r>
              <a:rPr lang="en-US" sz="2000" dirty="0" smtClean="0">
                <a:latin typeface="Arial" pitchFamily="34" charset="0"/>
                <a:cs typeface="Arial" pitchFamily="34" charset="0"/>
              </a:rPr>
              <a:t>resistance.</a:t>
            </a:r>
            <a:endParaRPr lang="en-US" sz="2000" dirty="0">
              <a:latin typeface="Arial" pitchFamily="34" charset="0"/>
              <a:cs typeface="Arial" pitchFamily="34" charset="0"/>
            </a:endParaRPr>
          </a:p>
          <a:p>
            <a:pPr>
              <a:spcBef>
                <a:spcPts val="600"/>
              </a:spcBef>
              <a:spcAft>
                <a:spcPts val="600"/>
              </a:spcAft>
            </a:pPr>
            <a:r>
              <a:rPr lang="en-US" sz="2000" dirty="0" smtClean="0">
                <a:latin typeface="Arial" pitchFamily="34" charset="0"/>
                <a:cs typeface="Arial" pitchFamily="34" charset="0"/>
              </a:rPr>
              <a:t>Many </a:t>
            </a:r>
            <a:r>
              <a:rPr lang="en-US" sz="2000" dirty="0">
                <a:latin typeface="Arial" pitchFamily="34" charset="0"/>
                <a:cs typeface="Arial" pitchFamily="34" charset="0"/>
              </a:rPr>
              <a:t>types of lipids build up </a:t>
            </a:r>
            <a:r>
              <a:rPr lang="en-US" sz="2000" dirty="0" smtClean="0">
                <a:latin typeface="Arial" pitchFamily="34" charset="0"/>
                <a:cs typeface="Arial" pitchFamily="34" charset="0"/>
              </a:rPr>
              <a:t>when excess calories are consumed, but ceramides are among the most harmful; they are not found in the diet, but are synthesized from dietary saturated fatty acids.</a:t>
            </a:r>
            <a:endParaRPr lang="en-US" sz="2000" dirty="0">
              <a:latin typeface="Arial" pitchFamily="34" charset="0"/>
              <a:cs typeface="Arial" pitchFamily="34" charset="0"/>
            </a:endParaRPr>
          </a:p>
          <a:p>
            <a:pPr>
              <a:spcBef>
                <a:spcPts val="600"/>
              </a:spcBef>
              <a:spcAft>
                <a:spcPts val="600"/>
              </a:spcAft>
            </a:pPr>
            <a:r>
              <a:rPr lang="en-US" sz="2000" dirty="0" smtClean="0">
                <a:latin typeface="Arial" pitchFamily="34" charset="0"/>
                <a:cs typeface="Arial" pitchFamily="34" charset="0"/>
              </a:rPr>
              <a:t>In </a:t>
            </a:r>
            <a:r>
              <a:rPr lang="en-US" sz="2000" dirty="0">
                <a:latin typeface="Arial" pitchFamily="34" charset="0"/>
                <a:cs typeface="Arial" pitchFamily="34" charset="0"/>
              </a:rPr>
              <a:t>obese individuals, excess ceramides are found in muscle, the β-cells of the pancreas, and </a:t>
            </a:r>
            <a:r>
              <a:rPr lang="en-US" sz="2000" dirty="0" smtClean="0">
                <a:latin typeface="Arial" pitchFamily="34" charset="0"/>
                <a:cs typeface="Arial" pitchFamily="34" charset="0"/>
              </a:rPr>
              <a:t>liver.</a:t>
            </a:r>
          </a:p>
          <a:p>
            <a:pPr>
              <a:spcBef>
                <a:spcPts val="600"/>
              </a:spcBef>
              <a:spcAft>
                <a:spcPts val="600"/>
              </a:spcAft>
            </a:pPr>
            <a:r>
              <a:rPr lang="en-US" sz="2000" dirty="0" smtClean="0">
                <a:latin typeface="Arial" pitchFamily="34" charset="0"/>
                <a:cs typeface="Arial" pitchFamily="34" charset="0"/>
              </a:rPr>
              <a:t>Interestingly, adiponectin, a hormone secreted by fat cells, may help to counteract this effect. When adiponectin binds to its receptor, it activates its inherent ceramidase activity, which converts ceramides to </a:t>
            </a:r>
            <a:r>
              <a:rPr lang="en-US" sz="2000" dirty="0" err="1" smtClean="0">
                <a:latin typeface="Arial" pitchFamily="34" charset="0"/>
                <a:cs typeface="Arial" pitchFamily="34" charset="0"/>
              </a:rPr>
              <a:t>sphingosine</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23913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Synthesis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Phospholipids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equires </a:t>
            </a:r>
            <a:r>
              <a:rPr lang="en-US" sz="3200" dirty="0">
                <a:solidFill>
                  <a:srgbClr val="843C0C"/>
                </a:solidFill>
                <a:latin typeface="Arial" pitchFamily="34" charset="0"/>
                <a:cs typeface="Arial" pitchFamily="34" charset="0"/>
              </a:rPr>
              <a:t>an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ctivated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ntermediate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1/4</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Phosphatidate is also a precursor for phospholipid synthesis, which takes place in the endoplasmic </a:t>
            </a:r>
            <a:r>
              <a:rPr lang="en-US" sz="2600" dirty="0" smtClean="0">
                <a:latin typeface="Arial" pitchFamily="34" charset="0"/>
                <a:cs typeface="Arial" pitchFamily="34" charset="0"/>
              </a:rPr>
              <a:t>reticulum.</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Phosphatidate is combined with an alcohol to generate the </a:t>
            </a:r>
            <a:r>
              <a:rPr lang="en-US" sz="2600" dirty="0" err="1" smtClean="0">
                <a:latin typeface="Arial" pitchFamily="34" charset="0"/>
                <a:cs typeface="Arial" pitchFamily="34" charset="0"/>
              </a:rPr>
              <a:t>phospholipid</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Phospholipids are key constituents of </a:t>
            </a:r>
            <a:r>
              <a:rPr lang="en-US" sz="2600" dirty="0" smtClean="0">
                <a:latin typeface="Arial" pitchFamily="34" charset="0"/>
                <a:cs typeface="Arial" pitchFamily="34" charset="0"/>
              </a:rPr>
              <a:t>membranes.</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4170973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6054</TotalTime>
  <Words>5127</Words>
  <Application>Microsoft Office PowerPoint</Application>
  <PresentationFormat>On-screen Show (4:3)</PresentationFormat>
  <Paragraphs>320</Paragraphs>
  <Slides>89</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89</vt:i4>
      </vt:variant>
    </vt:vector>
  </HeadingPairs>
  <TitlesOfParts>
    <vt:vector size="98" baseType="lpstr">
      <vt:lpstr>ＭＳ Ｐゴシック</vt:lpstr>
      <vt:lpstr>Arial</vt:lpstr>
      <vt:lpstr>Calibri</vt:lpstr>
      <vt:lpstr>Calibri Light</vt:lpstr>
      <vt:lpstr>Georgia</vt:lpstr>
      <vt:lpstr>Symbol</vt:lpstr>
      <vt:lpstr>Times</vt:lpstr>
      <vt:lpstr>Office Theme</vt:lpstr>
      <vt:lpstr>1_Office Theme</vt:lpstr>
      <vt:lpstr>PowerPoint Presentation</vt:lpstr>
      <vt:lpstr>CHAPTER 26  The Biosynthesis of Membrane Lipids and Steroids</vt:lpstr>
      <vt:lpstr>Ch.26 Learning Objectives</vt:lpstr>
      <vt:lpstr>Ch.26 Outline</vt:lpstr>
      <vt:lpstr>Section 26.1 Phosphatidate Is a Common Intermediate in the Synthesis of Phospholipids and Triacylglycerols</vt:lpstr>
      <vt:lpstr>Phosphatidate can also be Synthesized from Diacylglycerol</vt:lpstr>
      <vt:lpstr>Triacylglycerol Synthesis</vt:lpstr>
      <vt:lpstr>PATHWAY INTEGRATION: Sources of Intermediates in the Synthesis of Triacylglycerols and Phospholipids</vt:lpstr>
      <vt:lpstr>The Synthesis of Phospholipids Requires an Activated Intermediate (1/4)</vt:lpstr>
      <vt:lpstr>The Synthesis of Phospholipids Requires an Activated Intermediate (2/4)</vt:lpstr>
      <vt:lpstr>The Synthesis of Phospholipids Requires an Activated Intermediate (3/4)</vt:lpstr>
      <vt:lpstr>The Synthesis of Phospholipids Requires an Activated Intermediate (4/4)</vt:lpstr>
      <vt:lpstr>Some Phospholipids are Synthesized from an Activated Alcohol</vt:lpstr>
      <vt:lpstr>Phosphatidylcholine is an Abundant Phospholipid</vt:lpstr>
      <vt:lpstr>Excess Choline is Implicated in the Development of Heart Disease</vt:lpstr>
      <vt:lpstr>Base-exchange Reactions can Generate Phospholipids</vt:lpstr>
      <vt:lpstr>Sphingolipids are Synthesized from Ceramide (1/2)</vt:lpstr>
      <vt:lpstr>Synthesis of Ceramide</vt:lpstr>
      <vt:lpstr>Sphingolipids are Synthesized from Ceramide (2/2)</vt:lpstr>
      <vt:lpstr>Synthesis of Sphingolipids</vt:lpstr>
      <vt:lpstr>Gangliosides are Carbohydrate-rich Sphingolipids that Contain Acidic Sugars</vt:lpstr>
      <vt:lpstr>Ganglioside GM1</vt:lpstr>
      <vt:lpstr>Sphingolipids Confer Diversity on Lipid Structure and Function</vt:lpstr>
      <vt:lpstr>Respiratory Distress Syndrome and Tay–Sachs Disease Result from the Disruption of Lipid Metabolism (1/2)</vt:lpstr>
      <vt:lpstr>Respiratory Distress Syndrome and Tay–Sachs Disease Result from the Disruption of Lipid Metabolism (2/2)</vt:lpstr>
      <vt:lpstr>In Tay–Sachs Disease, Neurons Become Swollen with Lipid-filled Lysosomes</vt:lpstr>
      <vt:lpstr>Ceramide Metabolism Stimulates Tumor Growth</vt:lpstr>
      <vt:lpstr>Phosphatidic Acid Phosphatase is a Key Regulatory Enzyme in Lipid Metabolism</vt:lpstr>
      <vt:lpstr>Regulation of Lipid Synthesis</vt:lpstr>
      <vt:lpstr>Section 26.2 Cholesterol Is Synthesized from Acetyl Coenzyme A in Three Stages</vt:lpstr>
      <vt:lpstr>Labeling of Cholesterol</vt:lpstr>
      <vt:lpstr>The Synthesis of Mevalonate, which is Activated as Isopentenyl Pyrophosphate, Initiates the Synthesis of Cholesterol</vt:lpstr>
      <vt:lpstr>Fates of 3-hydroxy-3-methylglutaryl CoA</vt:lpstr>
      <vt:lpstr>Synthesis of Isopentenyl Pyrophosphate</vt:lpstr>
      <vt:lpstr>Squalene (C30) is Synthesized from Six Molecules of Isopentenyl Pyrophosphate (C5) (1/2)</vt:lpstr>
      <vt:lpstr>Condensation Mechanism in Cholesterol Synthesis</vt:lpstr>
      <vt:lpstr>Squalene (C30) is Synthesized from Six Molecules of Isopentenyl Pyrophosphate (C5) (2/2)</vt:lpstr>
      <vt:lpstr>Squalene Synthesis</vt:lpstr>
      <vt:lpstr>Squalene Cyclizes to Form Cholesterol</vt:lpstr>
      <vt:lpstr>Squalene Cyclization</vt:lpstr>
      <vt:lpstr>Cholesterol Formation</vt:lpstr>
      <vt:lpstr>Section 26.3 The Complex Regulation of Cholesterol Biosynthesis Takes Place at Several Levels</vt:lpstr>
      <vt:lpstr>The SREBP Pathway</vt:lpstr>
      <vt:lpstr>Regulation of Cholesterol Biosynthesis (1/3)</vt:lpstr>
      <vt:lpstr>Insig Regulates SCAP–SREBP Movement</vt:lpstr>
      <vt:lpstr>Regulation of Cholesterol Biosynthesis (2/3)</vt:lpstr>
      <vt:lpstr>Insig Facilitates the Degradation of HMG-CoA Reductase</vt:lpstr>
      <vt:lpstr>Regulation of Cholesterol Biosynthesis (3/3)</vt:lpstr>
      <vt:lpstr>Lipoproteins Transport Cholesterol and Triacylglycerols Throughout the Organism</vt:lpstr>
      <vt:lpstr>Properties of Plasma Lipoproteins</vt:lpstr>
      <vt:lpstr>Site of Cholesterol Synthesis</vt:lpstr>
      <vt:lpstr>Schematic Model of Low-density Lipoprotein</vt:lpstr>
      <vt:lpstr>An Overview of Lipoprotein Particle Metabolism</vt:lpstr>
      <vt:lpstr>Low-density Lipoproteins Play a Central Role in Cholesterol Metabolism</vt:lpstr>
      <vt:lpstr>Receptor-mediated Endocytosis</vt:lpstr>
      <vt:lpstr>The Absence of the LDL Receptor Leads to Hypercholesterolemia and Atherosclerosis</vt:lpstr>
      <vt:lpstr>The Effects of Excess Cholesterol</vt:lpstr>
      <vt:lpstr>Mutations in the LDL Receptor Prevent LDL Release and Result in Receptor Destruction</vt:lpstr>
      <vt:lpstr>LDL Receptor Releases LDL in the Endosome</vt:lpstr>
      <vt:lpstr>Inability to Transport Cholesterol from the Lysosome Causes Niemann-Pick Disease</vt:lpstr>
      <vt:lpstr>Cycling of the LDL Receptor is Regulated</vt:lpstr>
      <vt:lpstr>HDL Appears to Protect Against Atherosclerosis</vt:lpstr>
      <vt:lpstr>The Clinical Management of Cholesterol Levels can be Understood at a Biochemical Level</vt:lpstr>
      <vt:lpstr>Lovastatin, a Competitive Inhibitor of HMG-CoA reductase</vt:lpstr>
      <vt:lpstr>Section 26.4 Important Biochemicals Are Synthesized from Cholesterol and Isoprene</vt:lpstr>
      <vt:lpstr>Synthesis of Bile Salts</vt:lpstr>
      <vt:lpstr>Steroid Hormones are Crucial Signal Molecules (1/2)</vt:lpstr>
      <vt:lpstr>Steroid Hormones are Crucial Signal Molecules (2/2)</vt:lpstr>
      <vt:lpstr>Biosynthetic Relations of Classes of Steroid Hormones and Cholesterol</vt:lpstr>
      <vt:lpstr>Letters Identify the Steroid Rings and Numbers Identify the Carbon Atoms (1/2)</vt:lpstr>
      <vt:lpstr>Letters Identify the Steroid Rings and Numbers Identify the Carbon Atoms (2/2)</vt:lpstr>
      <vt:lpstr>Steroids are Hydroxylated by Cytochrome P450 Monooxygenases that Use NADPH and O2 (1/2)</vt:lpstr>
      <vt:lpstr>Steroids are Hydroxylated by Cytochrome P450 Monooxygenases that Use NADPH and O2 (2/2)</vt:lpstr>
      <vt:lpstr>Cytochrome P450 Mechanism</vt:lpstr>
      <vt:lpstr>The Cytochrome P450 System is Widespread and Performs a Protective Function</vt:lpstr>
      <vt:lpstr>Pregnenolone, a Precursor of Many Other Steroids, is Formed from Cholesterol by Cleavage of Its Side Chain</vt:lpstr>
      <vt:lpstr>Progesterone and Corticosteroids are Synthesized from Pregnenolone</vt:lpstr>
      <vt:lpstr>Pathways for the Formation of Progesterone, Cortisol, and Aldosterone</vt:lpstr>
      <vt:lpstr>Androgens and Estrogens are Synthesized from Pregnenolone (1/2)</vt:lpstr>
      <vt:lpstr>Androgens and Estrogens are Synthesized from Pregnenolone (2/2)</vt:lpstr>
      <vt:lpstr>Pathways for the Formation of Androgens and Estrogens</vt:lpstr>
      <vt:lpstr>Vitamin D is Derived from Cholesterol by the Ring-splitting Activity of Light</vt:lpstr>
      <vt:lpstr>Vitamin D Synthesis</vt:lpstr>
      <vt:lpstr>Five-carbon Units are Joined to Form a Wide Variety of Biomolecules</vt:lpstr>
      <vt:lpstr>Formulas for Some Isoprenoids</vt:lpstr>
      <vt:lpstr>Synthesis of C40 Isoprenoids</vt:lpstr>
      <vt:lpstr>Some Isoprenoids Have Industrial Applications</vt:lpstr>
      <vt:lpstr>Uses of Farnesene and Its Derivatives</vt:lpstr>
      <vt:lpstr>Excess Ceramides May Cause Insulin Insensitivity</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26  The Biosynthesis of Membrane Lipids and Steroids</dc:title>
  <dc:creator>Berg</dc:creator>
  <cp:lastModifiedBy>Piotrowski, Angela</cp:lastModifiedBy>
  <cp:revision>788</cp:revision>
  <dcterms:created xsi:type="dcterms:W3CDTF">2015-05-20T13:49:30Z</dcterms:created>
  <dcterms:modified xsi:type="dcterms:W3CDTF">2019-05-01T14:14:31Z</dcterms:modified>
</cp:coreProperties>
</file>