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88"/>
  </p:notesMasterIdLst>
  <p:sldIdLst>
    <p:sldId id="864" r:id="rId3"/>
    <p:sldId id="653" r:id="rId4"/>
    <p:sldId id="781" r:id="rId5"/>
    <p:sldId id="782" r:id="rId6"/>
    <p:sldId id="783" r:id="rId7"/>
    <p:sldId id="784" r:id="rId8"/>
    <p:sldId id="785" r:id="rId9"/>
    <p:sldId id="786" r:id="rId10"/>
    <p:sldId id="787" r:id="rId11"/>
    <p:sldId id="788" r:id="rId12"/>
    <p:sldId id="789" r:id="rId13"/>
    <p:sldId id="790" r:id="rId14"/>
    <p:sldId id="791" r:id="rId15"/>
    <p:sldId id="792" r:id="rId16"/>
    <p:sldId id="793" r:id="rId17"/>
    <p:sldId id="794" r:id="rId18"/>
    <p:sldId id="795" r:id="rId19"/>
    <p:sldId id="796" r:id="rId20"/>
    <p:sldId id="797" r:id="rId21"/>
    <p:sldId id="798" r:id="rId22"/>
    <p:sldId id="799" r:id="rId23"/>
    <p:sldId id="800" r:id="rId24"/>
    <p:sldId id="801" r:id="rId25"/>
    <p:sldId id="802" r:id="rId26"/>
    <p:sldId id="803" r:id="rId27"/>
    <p:sldId id="804" r:id="rId28"/>
    <p:sldId id="805" r:id="rId29"/>
    <p:sldId id="806" r:id="rId30"/>
    <p:sldId id="807" r:id="rId31"/>
    <p:sldId id="808" r:id="rId32"/>
    <p:sldId id="809" r:id="rId33"/>
    <p:sldId id="810" r:id="rId34"/>
    <p:sldId id="811" r:id="rId35"/>
    <p:sldId id="812" r:id="rId36"/>
    <p:sldId id="813" r:id="rId37"/>
    <p:sldId id="814" r:id="rId38"/>
    <p:sldId id="815" r:id="rId39"/>
    <p:sldId id="816" r:id="rId40"/>
    <p:sldId id="817" r:id="rId41"/>
    <p:sldId id="818" r:id="rId42"/>
    <p:sldId id="819" r:id="rId43"/>
    <p:sldId id="820" r:id="rId44"/>
    <p:sldId id="821" r:id="rId45"/>
    <p:sldId id="822" r:id="rId46"/>
    <p:sldId id="823" r:id="rId47"/>
    <p:sldId id="824" r:id="rId48"/>
    <p:sldId id="825" r:id="rId49"/>
    <p:sldId id="826" r:id="rId50"/>
    <p:sldId id="827" r:id="rId51"/>
    <p:sldId id="828" r:id="rId52"/>
    <p:sldId id="829" r:id="rId53"/>
    <p:sldId id="830" r:id="rId54"/>
    <p:sldId id="831" r:id="rId55"/>
    <p:sldId id="832" r:id="rId56"/>
    <p:sldId id="833" r:id="rId57"/>
    <p:sldId id="834" r:id="rId58"/>
    <p:sldId id="835" r:id="rId59"/>
    <p:sldId id="836" r:id="rId60"/>
    <p:sldId id="837" r:id="rId61"/>
    <p:sldId id="838" r:id="rId62"/>
    <p:sldId id="839" r:id="rId63"/>
    <p:sldId id="840" r:id="rId64"/>
    <p:sldId id="841" r:id="rId65"/>
    <p:sldId id="842" r:id="rId66"/>
    <p:sldId id="843" r:id="rId67"/>
    <p:sldId id="844" r:id="rId68"/>
    <p:sldId id="845" r:id="rId69"/>
    <p:sldId id="846" r:id="rId70"/>
    <p:sldId id="847" r:id="rId71"/>
    <p:sldId id="848" r:id="rId72"/>
    <p:sldId id="849" r:id="rId73"/>
    <p:sldId id="850" r:id="rId74"/>
    <p:sldId id="851" r:id="rId75"/>
    <p:sldId id="852" r:id="rId76"/>
    <p:sldId id="853" r:id="rId77"/>
    <p:sldId id="854" r:id="rId78"/>
    <p:sldId id="855" r:id="rId79"/>
    <p:sldId id="856" r:id="rId80"/>
    <p:sldId id="857" r:id="rId81"/>
    <p:sldId id="858" r:id="rId82"/>
    <p:sldId id="859" r:id="rId83"/>
    <p:sldId id="860" r:id="rId84"/>
    <p:sldId id="861" r:id="rId85"/>
    <p:sldId id="862" r:id="rId86"/>
    <p:sldId id="863"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6" autoAdjust="0"/>
    <p:restoredTop sz="85968" autoAdjust="0"/>
  </p:normalViewPr>
  <p:slideViewPr>
    <p:cSldViewPr snapToGrid="0" snapToObjects="1">
      <p:cViewPr varScale="1">
        <p:scale>
          <a:sx n="62" d="100"/>
          <a:sy n="62" d="100"/>
        </p:scale>
        <p:origin x="1396" y="40"/>
      </p:cViewPr>
      <p:guideLst>
        <p:guide orient="horz" pos="2160"/>
        <p:guide pos="2880"/>
      </p:guideLst>
    </p:cSldViewPr>
  </p:slideViewPr>
  <p:outlineViewPr>
    <p:cViewPr>
      <p:scale>
        <a:sx n="33" d="100"/>
        <a:sy n="33" d="100"/>
      </p:scale>
      <p:origin x="0" y="342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pPr/>
              <a:t>5/1/2019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pPr/>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dirty="0"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dirty="0" smtClean="0">
                <a:ea typeface="ＭＳ Ｐゴシック" panose="020B0600070205080204" pitchFamily="34" charset="-128"/>
              </a:rPr>
              <a:t>Corresponding Chapters: 1, 2, 8, 9, 10</a:t>
            </a:r>
          </a:p>
          <a:p>
            <a:pPr marL="228600" indent="-228600" eaLnBrk="1" hangingPunct="1">
              <a:spcBef>
                <a:spcPct val="0"/>
              </a:spcBef>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806337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41FE4E52-BB81-DC45-B5BD-07C2BF1EE2E3}" type="slidenum">
              <a:rPr lang="en-US" sz="1200" smtClean="0"/>
              <a:pPr>
                <a:defRPr/>
              </a:pPr>
              <a:t>22</a:t>
            </a:fld>
            <a:endParaRPr lang="en-US" sz="1200" dirty="0" smtClean="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24.6 Essential and nonessential amino acids.</a:t>
            </a:r>
            <a:r>
              <a:rPr lang="en-US" sz="1200" b="0" i="0" u="none" strike="noStrike" kern="1200" baseline="0" dirty="0" smtClean="0">
                <a:solidFill>
                  <a:schemeClr val="tx1"/>
                </a:solidFill>
                <a:latin typeface="+mn-lt"/>
                <a:ea typeface="+mn-ea"/>
                <a:cs typeface="+mn-cs"/>
              </a:rPr>
              <a:t> Some amino acids are nonessential to human beings because they can be biosynthesized in a small number of steps. Those amino acids requiring a large number of steps for their synthesis are essential in the diet because some of the enzymes for these steps have been lost in the course of evolution.</a:t>
            </a:r>
            <a:endParaRPr lang="en-US" dirty="0"/>
          </a:p>
        </p:txBody>
      </p:sp>
    </p:spTree>
    <p:extLst>
      <p:ext uri="{BB962C8B-B14F-4D97-AF65-F5344CB8AC3E}">
        <p14:creationId xmlns:p14="http://schemas.microsoft.com/office/powerpoint/2010/main" val="89099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2DBBE20-AABB-994F-BF1B-F4F7A212BB16}" type="slidenum">
              <a:rPr lang="en-US" sz="1200" smtClean="0"/>
              <a:pPr>
                <a:defRPr/>
              </a:pPr>
              <a:t>25</a:t>
            </a:fld>
            <a:endParaRPr lang="en-US" sz="1200" dirty="0" smtClean="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24.7 Amino acid biosynthesis by transamination. </a:t>
            </a:r>
            <a:r>
              <a:rPr lang="en-US" sz="1200" b="0" i="0" u="none" strike="noStrike" kern="1200" baseline="0" dirty="0" smtClean="0">
                <a:solidFill>
                  <a:schemeClr val="tx1"/>
                </a:solidFill>
                <a:latin typeface="+mn-lt"/>
                <a:ea typeface="+mn-ea"/>
                <a:cs typeface="+mn-cs"/>
              </a:rPr>
              <a:t>(1) Within an aminotransferase, the internal aldimine is converted into pyridoxamine phosphate (PMP) by reaction with glutamate in a multistep process not shown. (2) PMP then reacts with an α-ketoacid to generate a ketimine. (3) This intermediate is converted into a quinonoid intermediate (4), which in turn yields an external aldimine. (5) The aldimine is cleaved to release the newly formed amino acid to complete the cycle.</a:t>
            </a:r>
            <a:endParaRPr lang="en-US" dirty="0"/>
          </a:p>
        </p:txBody>
      </p:sp>
    </p:spTree>
    <p:extLst>
      <p:ext uri="{BB962C8B-B14F-4D97-AF65-F5344CB8AC3E}">
        <p14:creationId xmlns:p14="http://schemas.microsoft.com/office/powerpoint/2010/main" val="310076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AD09C613-5182-3F43-A3B6-D36A1CD45583}" type="slidenum">
              <a:rPr lang="en-US" sz="1200" smtClean="0"/>
              <a:pPr>
                <a:defRPr/>
              </a:pPr>
              <a:t>27</a:t>
            </a:fld>
            <a:endParaRPr lang="en-US" sz="1200" dirty="0"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24.8 Stereochemistry of proton addition. </a:t>
            </a:r>
            <a:r>
              <a:rPr lang="en-US" sz="1200" b="0" i="0" u="none" strike="noStrike" kern="1200" baseline="0" dirty="0" smtClean="0">
                <a:solidFill>
                  <a:schemeClr val="tx1"/>
                </a:solidFill>
                <a:latin typeface="+mn-lt"/>
                <a:ea typeface="+mn-ea"/>
                <a:cs typeface="+mn-cs"/>
              </a:rPr>
              <a:t>In an aminotransferase active site, the addition of a proton from the lysine residue to the bottom face of the quinonoid intermediate determines the </a:t>
            </a:r>
            <a:r>
              <a:rPr lang="en-US" sz="1200" b="0" i="0" u="none" strike="noStrike" kern="1200" cap="small" baseline="0" dirty="0" smtClean="0">
                <a:solidFill>
                  <a:schemeClr val="tx1"/>
                </a:solidFill>
                <a:latin typeface="+mn-lt"/>
                <a:ea typeface="+mn-ea"/>
                <a:cs typeface="+mn-cs"/>
              </a:rPr>
              <a:t>l</a:t>
            </a:r>
            <a:r>
              <a:rPr lang="en-US" sz="1200" b="0" i="0" u="none" strike="noStrike" kern="1200" baseline="0" dirty="0" smtClean="0">
                <a:solidFill>
                  <a:schemeClr val="tx1"/>
                </a:solidFill>
                <a:latin typeface="+mn-lt"/>
                <a:ea typeface="+mn-ea"/>
                <a:cs typeface="+mn-cs"/>
              </a:rPr>
              <a:t> configuration of the amino acid product. The conserved arginine residue interacts with the α-carboxylate group and helps establish the appropriate geometry of the quinonoid intermediate.</a:t>
            </a:r>
            <a:endParaRPr lang="en-US" dirty="0"/>
          </a:p>
        </p:txBody>
      </p:sp>
    </p:spTree>
    <p:extLst>
      <p:ext uri="{BB962C8B-B14F-4D97-AF65-F5344CB8AC3E}">
        <p14:creationId xmlns:p14="http://schemas.microsoft.com/office/powerpoint/2010/main" val="141054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88CEFBF1-DEB9-1847-A9D2-A6F0086FB870}" type="slidenum">
              <a:rPr lang="en-US" sz="1200" smtClean="0"/>
              <a:pPr>
                <a:defRPr/>
              </a:pPr>
              <a:t>34</a:t>
            </a:fld>
            <a:endParaRPr lang="en-US" sz="1200" dirty="0" smtClean="0"/>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24.9 Tetrahydrofolate. </a:t>
            </a:r>
            <a:r>
              <a:rPr lang="en-US" sz="1200" b="0" i="0" u="none" strike="noStrike" kern="1200" baseline="0" dirty="0" smtClean="0">
                <a:solidFill>
                  <a:schemeClr val="tx1"/>
                </a:solidFill>
                <a:latin typeface="+mn-lt"/>
                <a:ea typeface="+mn-ea"/>
                <a:cs typeface="+mn-cs"/>
              </a:rPr>
              <a:t>This cofactor includes three components: a pteridine ring,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-aminobenzoate, and one or more glutamate residues.</a:t>
            </a:r>
            <a:endParaRPr lang="en-US" dirty="0" smtClean="0">
              <a:cs typeface="+mn-cs"/>
            </a:endParaRPr>
          </a:p>
        </p:txBody>
      </p:sp>
    </p:spTree>
    <p:extLst>
      <p:ext uri="{BB962C8B-B14F-4D97-AF65-F5344CB8AC3E}">
        <p14:creationId xmlns:p14="http://schemas.microsoft.com/office/powerpoint/2010/main" val="837002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FF0203C5-7013-274C-921C-2710B7D1DC86}" type="slidenum">
              <a:rPr lang="en-US" sz="1200" smtClean="0"/>
              <a:pPr>
                <a:defRPr/>
              </a:pPr>
              <a:t>35</a:t>
            </a:fld>
            <a:endParaRPr lang="en-US" sz="1200" dirty="0" smtClean="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1771457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751E175-AD31-F441-B585-D252CCF85BA0}" type="slidenum">
              <a:rPr lang="en-US" sz="1200" smtClean="0"/>
              <a:pPr>
                <a:defRPr/>
              </a:pPr>
              <a:t>36</a:t>
            </a:fld>
            <a:endParaRPr lang="en-US" sz="1200" dirty="0" smtClean="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24.10. Conversions of one-carbon units attached to tetrahydrofolate.</a:t>
            </a:r>
            <a:endParaRPr lang="en-US" b="1" dirty="0" smtClean="0">
              <a:cs typeface="+mn-cs"/>
            </a:endParaRPr>
          </a:p>
        </p:txBody>
      </p:sp>
    </p:spTree>
    <p:extLst>
      <p:ext uri="{BB962C8B-B14F-4D97-AF65-F5344CB8AC3E}">
        <p14:creationId xmlns:p14="http://schemas.microsoft.com/office/powerpoint/2010/main" val="2914289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FFE29E2-1758-FC4F-BA8A-5BEDBF98BCE2}" type="slidenum">
              <a:rPr lang="en-US" sz="1200" smtClean="0"/>
              <a:pPr>
                <a:defRPr/>
              </a:pPr>
              <a:t>41</a:t>
            </a:fld>
            <a:endParaRPr lang="en-US" sz="1200" dirty="0" smtClean="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24.11 Activated methyl cycle. </a:t>
            </a:r>
            <a:r>
              <a:rPr lang="en-US" sz="1200" b="0" i="0" u="none" strike="noStrike" kern="1200" baseline="0" dirty="0" smtClean="0">
                <a:solidFill>
                  <a:schemeClr val="tx1"/>
                </a:solidFill>
                <a:latin typeface="+mn-lt"/>
                <a:ea typeface="+mn-ea"/>
                <a:cs typeface="+mn-cs"/>
              </a:rPr>
              <a:t>The methyl group of methionine is activated by the formation of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-adenosylmethionine.</a:t>
            </a:r>
            <a:endParaRPr lang="en-US" dirty="0" smtClean="0">
              <a:cs typeface="+mn-cs"/>
            </a:endParaRPr>
          </a:p>
        </p:txBody>
      </p:sp>
    </p:spTree>
    <p:extLst>
      <p:ext uri="{BB962C8B-B14F-4D97-AF65-F5344CB8AC3E}">
        <p14:creationId xmlns:p14="http://schemas.microsoft.com/office/powerpoint/2010/main" val="3185532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A923C55-4F50-E440-8513-D25ADA1528A9}" type="slidenum">
              <a:rPr lang="en-US" sz="1200" smtClean="0"/>
              <a:pPr>
                <a:defRPr/>
              </a:pPr>
              <a:t>46</a:t>
            </a:fld>
            <a:endParaRPr lang="en-US" sz="1200" dirty="0" smtClean="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24.12 Pathway to chorismate.</a:t>
            </a:r>
            <a:r>
              <a:rPr lang="en-US" sz="1200" b="0" i="0" u="none" strike="noStrike" kern="1200" baseline="0" dirty="0" smtClean="0">
                <a:solidFill>
                  <a:schemeClr val="tx1"/>
                </a:solidFill>
                <a:latin typeface="+mn-lt"/>
                <a:ea typeface="+mn-ea"/>
                <a:cs typeface="+mn-cs"/>
              </a:rPr>
              <a:t> Chorismate is an intermediate in the biosynthesis of phenylalanine, tyrosine, and tryptophan.</a:t>
            </a:r>
            <a:endParaRPr lang="en-US" dirty="0" smtClean="0">
              <a:cs typeface="+mn-cs"/>
            </a:endParaRPr>
          </a:p>
        </p:txBody>
      </p:sp>
    </p:spTree>
    <p:extLst>
      <p:ext uri="{BB962C8B-B14F-4D97-AF65-F5344CB8AC3E}">
        <p14:creationId xmlns:p14="http://schemas.microsoft.com/office/powerpoint/2010/main" val="559991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A79F3730-2BD5-6840-BE1A-58D5EFE2CDA8}" type="slidenum">
              <a:rPr lang="en-US" sz="1200" smtClean="0"/>
              <a:pPr>
                <a:defRPr/>
              </a:pPr>
              <a:t>48</a:t>
            </a:fld>
            <a:endParaRPr lang="en-US" sz="1200" dirty="0" smtClean="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24.13 Synthesis of phenylalanine and tyrosine.</a:t>
            </a:r>
            <a:r>
              <a:rPr lang="en-US" sz="1200" b="0" i="0" u="none" strike="noStrike" kern="1200" baseline="0" dirty="0" smtClean="0">
                <a:solidFill>
                  <a:schemeClr val="tx1"/>
                </a:solidFill>
                <a:latin typeface="+mn-lt"/>
                <a:ea typeface="+mn-ea"/>
                <a:cs typeface="+mn-cs"/>
              </a:rPr>
              <a:t> Chorismate can be converted into prephenate, which is subsequently converted into phenylalanine and tyrosine.</a:t>
            </a:r>
            <a:endParaRPr lang="en-US" dirty="0"/>
          </a:p>
        </p:txBody>
      </p:sp>
    </p:spTree>
    <p:extLst>
      <p:ext uri="{BB962C8B-B14F-4D97-AF65-F5344CB8AC3E}">
        <p14:creationId xmlns:p14="http://schemas.microsoft.com/office/powerpoint/2010/main" val="204702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04E0A515-E0BA-894D-BCE4-6F1CB055EA79}" type="slidenum">
              <a:rPr lang="en-US" sz="1200" smtClean="0"/>
              <a:pPr>
                <a:defRPr/>
              </a:pPr>
              <a:t>49</a:t>
            </a:fld>
            <a:endParaRPr lang="en-US" sz="1200" dirty="0" smtClean="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24.14 Synthesis of tryptophan. </a:t>
            </a:r>
            <a:r>
              <a:rPr lang="en-US" sz="1200" b="0" i="0" u="none" strike="noStrike" kern="1200" baseline="0" dirty="0" smtClean="0">
                <a:solidFill>
                  <a:schemeClr val="tx1"/>
                </a:solidFill>
                <a:latin typeface="+mn-lt"/>
                <a:ea typeface="+mn-ea"/>
                <a:cs typeface="+mn-cs"/>
              </a:rPr>
              <a:t>Chorismate can be converted into anthranilate, which is subsequently converted into tryptophan.</a:t>
            </a:r>
            <a:endParaRPr lang="en-US" dirty="0" smtClean="0">
              <a:cs typeface="+mn-cs"/>
            </a:endParaRPr>
          </a:p>
        </p:txBody>
      </p:sp>
    </p:spTree>
    <p:extLst>
      <p:ext uri="{BB962C8B-B14F-4D97-AF65-F5344CB8AC3E}">
        <p14:creationId xmlns:p14="http://schemas.microsoft.com/office/powerpoint/2010/main" val="364351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Nitrogen is a key component of amino acids. The atmosphere is rich in nitrogen gas (N</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a very </a:t>
            </a:r>
            <a:r>
              <a:rPr lang="en-US" sz="1200" b="0" i="0" u="none" strike="noStrike" kern="1200" baseline="0" dirty="0" err="1" smtClean="0">
                <a:solidFill>
                  <a:schemeClr val="tx1"/>
                </a:solidFill>
                <a:latin typeface="+mn-lt"/>
                <a:ea typeface="+mn-ea"/>
                <a:cs typeface="+mn-cs"/>
              </a:rPr>
              <a:t>unreactive</a:t>
            </a:r>
            <a:r>
              <a:rPr lang="en-US" sz="1200" b="0" i="0" u="none" strike="noStrike" kern="1200" baseline="0" dirty="0" smtClean="0">
                <a:solidFill>
                  <a:schemeClr val="tx1"/>
                </a:solidFill>
                <a:latin typeface="+mn-lt"/>
                <a:ea typeface="+mn-ea"/>
                <a:cs typeface="+mn-cs"/>
              </a:rPr>
              <a:t> molecule. Certain organisms, such as bacteria that live in the root nodules of yellow clover, can convert nitrogen gas into ammonia (NH</a:t>
            </a:r>
            <a:r>
              <a:rPr lang="en-US" sz="1200" b="0" i="0" u="none" strike="noStrike" kern="1200" baseline="-25000" dirty="0" smtClean="0">
                <a:solidFill>
                  <a:schemeClr val="tx1"/>
                </a:solidFill>
                <a:latin typeface="+mn-lt"/>
                <a:ea typeface="+mn-ea"/>
                <a:cs typeface="+mn-cs"/>
              </a:rPr>
              <a:t>3</a:t>
            </a:r>
            <a:r>
              <a:rPr lang="en-US" sz="1200" b="0" i="0" u="none" strike="noStrike" kern="1200" baseline="0" dirty="0" smtClean="0">
                <a:solidFill>
                  <a:schemeClr val="tx1"/>
                </a:solidFill>
                <a:latin typeface="+mn-lt"/>
                <a:ea typeface="+mn-ea"/>
                <a:cs typeface="+mn-cs"/>
              </a:rPr>
              <a:t>), which can then be used to synthesize, first, glutamate and then other amino acids. [(Left) Hugh Spencer/Science Source.]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pPr/>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FCCBE674-65BC-AD44-8F99-C7676200F406}" type="slidenum">
              <a:rPr lang="en-US" sz="1200" smtClean="0"/>
              <a:pPr>
                <a:defRPr/>
              </a:pPr>
              <a:t>51</a:t>
            </a:fld>
            <a:endParaRPr lang="en-US" sz="1200" dirty="0" smtClean="0"/>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24.15 Structure of tryptophan synthase.</a:t>
            </a:r>
            <a:r>
              <a:rPr lang="en-US" sz="1200" b="0" i="0" u="none" strike="noStrike" kern="1200" baseline="0" dirty="0" smtClean="0">
                <a:solidFill>
                  <a:schemeClr val="tx1"/>
                </a:solidFill>
                <a:latin typeface="+mn-lt"/>
                <a:ea typeface="+mn-ea"/>
                <a:cs typeface="+mn-cs"/>
              </a:rPr>
              <a:t> The structure of the complex formed by one α subunit (yellow) and one β subunit (blue).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pyridoxal phosphate (PLP) is bound deeply inside the β subunit, a considerable distance from the α subunit. [Drawn from 1BKS.pdb.]</a:t>
            </a:r>
            <a:endParaRPr lang="en-US" dirty="0"/>
          </a:p>
        </p:txBody>
      </p:sp>
    </p:spTree>
    <p:extLst>
      <p:ext uri="{BB962C8B-B14F-4D97-AF65-F5344CB8AC3E}">
        <p14:creationId xmlns:p14="http://schemas.microsoft.com/office/powerpoint/2010/main" val="355338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AF4D2FC9-DD00-BE4A-BC25-64C74D1AE4AE}" type="slidenum">
              <a:rPr lang="en-US" sz="1200" smtClean="0"/>
              <a:pPr>
                <a:defRPr/>
              </a:pPr>
              <a:t>52</a:t>
            </a:fld>
            <a:endParaRPr lang="en-US" sz="1200" dirty="0" smtClean="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24.16 Substrate channeling. </a:t>
            </a:r>
            <a:r>
              <a:rPr lang="en-US" sz="1200" b="0" i="0" u="none" strike="noStrike" kern="1200" baseline="0" dirty="0" smtClean="0">
                <a:solidFill>
                  <a:schemeClr val="tx1"/>
                </a:solidFill>
                <a:latin typeface="+mn-lt"/>
                <a:ea typeface="+mn-ea"/>
                <a:cs typeface="+mn-cs"/>
              </a:rPr>
              <a:t>A 25-Å tunnel runs from the active site of the α subunit of tryptophan synthase (yellow) to the PLP cofactor (red) in the active site of the β subunit (blue). </a:t>
            </a:r>
            <a:r>
              <a:rPr lang="en-US" sz="1200" kern="1200" dirty="0" smtClean="0">
                <a:solidFill>
                  <a:schemeClr val="tx1"/>
                </a:solidFill>
                <a:effectLst/>
                <a:latin typeface="+mn-lt"/>
                <a:ea typeface="+mn-ea"/>
                <a:cs typeface="+mn-cs"/>
              </a:rPr>
              <a:t>The asterisk indicates the center of the tunnel.</a:t>
            </a:r>
            <a:endParaRPr lang="en-US" dirty="0" smtClean="0"/>
          </a:p>
        </p:txBody>
      </p:sp>
    </p:spTree>
    <p:extLst>
      <p:ext uri="{BB962C8B-B14F-4D97-AF65-F5344CB8AC3E}">
        <p14:creationId xmlns:p14="http://schemas.microsoft.com/office/powerpoint/2010/main" val="2397762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C3270ED1-7A0A-F249-ABFD-2B9E27BA3667}" type="slidenum">
              <a:rPr lang="en-US" sz="1200" smtClean="0"/>
              <a:pPr>
                <a:defRPr/>
              </a:pPr>
              <a:t>54</a:t>
            </a:fld>
            <a:endParaRPr lang="en-US" sz="1200" dirty="0" smtClean="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24.17 Structure of 3-phosphoglycerate dehydrogenase. </a:t>
            </a:r>
            <a:r>
              <a:rPr lang="en-US" sz="1200" b="0" i="0" u="none" strike="noStrike" kern="1200" baseline="0" dirty="0" smtClean="0">
                <a:solidFill>
                  <a:schemeClr val="tx1"/>
                </a:solidFill>
                <a:latin typeface="+mn-lt"/>
                <a:ea typeface="+mn-ea"/>
                <a:cs typeface="+mn-cs"/>
              </a:rPr>
              <a:t>This enzyme, which catalyzes the committed step in the serine biosynthetic pathway, is inhibited by serine.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 two serine-binding dimeric regulatory domains—one at the top and the other at the bottom of the structure. [Drawn from 1PSD.pdb.]</a:t>
            </a:r>
            <a:endParaRPr lang="en-US" dirty="0"/>
          </a:p>
        </p:txBody>
      </p:sp>
    </p:spTree>
    <p:extLst>
      <p:ext uri="{BB962C8B-B14F-4D97-AF65-F5344CB8AC3E}">
        <p14:creationId xmlns:p14="http://schemas.microsoft.com/office/powerpoint/2010/main" val="2160664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24.18 Regulation of threonine </a:t>
            </a:r>
            <a:r>
              <a:rPr lang="en-US" sz="1200" b="1" i="0" u="none" strike="noStrike" kern="1200" baseline="0" dirty="0" err="1" smtClean="0">
                <a:solidFill>
                  <a:schemeClr val="tx1"/>
                </a:solidFill>
                <a:latin typeface="+mn-lt"/>
                <a:ea typeface="+mn-ea"/>
                <a:cs typeface="+mn-cs"/>
              </a:rPr>
              <a:t>deaminase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Threonine is converted into α-</a:t>
            </a:r>
            <a:r>
              <a:rPr lang="en-US" sz="1200" b="0" i="0" u="none" strike="noStrike" kern="1200" baseline="0" dirty="0" err="1" smtClean="0">
                <a:solidFill>
                  <a:schemeClr val="tx1"/>
                </a:solidFill>
                <a:latin typeface="+mn-lt"/>
                <a:ea typeface="+mn-ea"/>
                <a:cs typeface="+mn-cs"/>
              </a:rPr>
              <a:t>ketobutyrate</a:t>
            </a:r>
            <a:r>
              <a:rPr lang="en-US" sz="1200" b="0" i="0" u="none" strike="noStrike" kern="1200" baseline="0" dirty="0" smtClean="0">
                <a:solidFill>
                  <a:schemeClr val="tx1"/>
                </a:solidFill>
                <a:latin typeface="+mn-lt"/>
                <a:ea typeface="+mn-ea"/>
                <a:cs typeface="+mn-cs"/>
              </a:rPr>
              <a:t> in the committed step, leading to the synthesis of isoleucine. The enzyme that catalyzes this step, threonine </a:t>
            </a:r>
            <a:r>
              <a:rPr lang="en-US" sz="1200" b="0" i="0" u="none" strike="noStrike" kern="1200" baseline="0" dirty="0" err="1" smtClean="0">
                <a:solidFill>
                  <a:schemeClr val="tx1"/>
                </a:solidFill>
                <a:latin typeface="+mn-lt"/>
                <a:ea typeface="+mn-ea"/>
                <a:cs typeface="+mn-cs"/>
              </a:rPr>
              <a:t>deaminase</a:t>
            </a:r>
            <a:r>
              <a:rPr lang="en-US" sz="1200" b="0" i="0" u="none" strike="noStrike" kern="1200" baseline="0" dirty="0" smtClean="0">
                <a:solidFill>
                  <a:schemeClr val="tx1"/>
                </a:solidFill>
                <a:latin typeface="+mn-lt"/>
                <a:ea typeface="+mn-ea"/>
                <a:cs typeface="+mn-cs"/>
              </a:rPr>
              <a:t>, is inhibited by isoleucine and activated by </a:t>
            </a:r>
            <a:r>
              <a:rPr lang="en-US" sz="1200" b="0" i="0" u="none" strike="noStrike" kern="1200" baseline="0" dirty="0" err="1" smtClean="0">
                <a:solidFill>
                  <a:schemeClr val="tx1"/>
                </a:solidFill>
                <a:latin typeface="+mn-lt"/>
                <a:ea typeface="+mn-ea"/>
                <a:cs typeface="+mn-cs"/>
              </a:rPr>
              <a:t>valine</a:t>
            </a:r>
            <a:r>
              <a:rPr lang="en-US" sz="1200" b="0" i="0" u="none" strike="noStrike" kern="1200" baseline="0" dirty="0" smtClean="0">
                <a:solidFill>
                  <a:schemeClr val="tx1"/>
                </a:solidFill>
                <a:latin typeface="+mn-lt"/>
                <a:ea typeface="+mn-ea"/>
                <a:cs typeface="+mn-cs"/>
              </a:rPr>
              <a:t>, the product of a parallel pathway.</a:t>
            </a:r>
          </a:p>
        </p:txBody>
      </p:sp>
      <p:sp>
        <p:nvSpPr>
          <p:cNvPr id="4" name="Slide Number Placeholder 3"/>
          <p:cNvSpPr>
            <a:spLocks noGrp="1"/>
          </p:cNvSpPr>
          <p:nvPr>
            <p:ph type="sldNum" sz="quarter" idx="10"/>
          </p:nvPr>
        </p:nvSpPr>
        <p:spPr/>
        <p:txBody>
          <a:bodyPr/>
          <a:lstStyle/>
          <a:p>
            <a:fld id="{D40DCDAC-7B3A-7D46-A8AA-8684AD4EB5A0}" type="slidenum">
              <a:rPr lang="en-US" smtClean="0"/>
              <a:pPr/>
              <a:t>56</a:t>
            </a:fld>
            <a:endParaRPr lang="en-US" dirty="0"/>
          </a:p>
        </p:txBody>
      </p:sp>
    </p:spTree>
    <p:extLst>
      <p:ext uri="{BB962C8B-B14F-4D97-AF65-F5344CB8AC3E}">
        <p14:creationId xmlns:p14="http://schemas.microsoft.com/office/powerpoint/2010/main" val="2698511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6044BFEC-30E3-EC49-A274-FFF6A12946A5}" type="slidenum">
              <a:rPr lang="en-US" sz="1200" smtClean="0"/>
              <a:pPr>
                <a:defRPr/>
              </a:pPr>
              <a:t>57</a:t>
            </a:fld>
            <a:endParaRPr lang="en-US" sz="1200" dirty="0"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24.19 A recurring regulatory domain.</a:t>
            </a:r>
            <a:r>
              <a:rPr lang="en-US" sz="1200" b="0" i="0" u="none" strike="noStrike" kern="1200" baseline="0" dirty="0" smtClean="0">
                <a:solidFill>
                  <a:schemeClr val="tx1"/>
                </a:solidFill>
                <a:latin typeface="+mn-lt"/>
                <a:ea typeface="+mn-ea"/>
                <a:cs typeface="+mn-cs"/>
              </a:rPr>
              <a:t> The regulatory domain formed by two subunits of 3-phosphoglycerate dehydrogenase is structurally related to the single-chain regulatory domain of threonine deaminase.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both structures have four α helices and eight β strands in similar locations. Sequence analyses have revealed this amino acid-binding regulatory domain to be present in other enzymes as well. [Drawn from 1PSD and 1TDJ.pdb.]</a:t>
            </a:r>
            <a:endParaRPr lang="en-US" dirty="0"/>
          </a:p>
        </p:txBody>
      </p:sp>
    </p:spTree>
    <p:extLst>
      <p:ext uri="{BB962C8B-B14F-4D97-AF65-F5344CB8AC3E}">
        <p14:creationId xmlns:p14="http://schemas.microsoft.com/office/powerpoint/2010/main" val="2126663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CB278E24-BFC5-EA46-8728-9019182160E1}" type="slidenum">
              <a:rPr lang="en-US" sz="1200" smtClean="0"/>
              <a:pPr>
                <a:defRPr/>
              </a:pPr>
              <a:t>59</a:t>
            </a:fld>
            <a:endParaRPr lang="en-US" sz="1200" dirty="0" smtClean="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24.20 Domain structures of three aspartokinases. </a:t>
            </a:r>
            <a:r>
              <a:rPr lang="en-US" sz="1200" b="0" i="0" u="none" strike="noStrike" kern="1200" baseline="0" dirty="0" smtClean="0">
                <a:solidFill>
                  <a:schemeClr val="tx1"/>
                </a:solidFill>
                <a:latin typeface="+mn-lt"/>
                <a:ea typeface="+mn-ea"/>
                <a:cs typeface="+mn-cs"/>
              </a:rPr>
              <a:t>Each catalyzes the committed step in the biosynthesis of a different amino acid: (top) methionine, (middle) threonine, and (bottom) lysine. They have a catalytic domain in common (red) but differ in their regulatory domains (yellow and orange). The blue domain represents another enzyme (homoserine dehydrogenase) involved in aspartate metabolism. Thus, the top two aspartokinases are bifunctional enzymes.</a:t>
            </a:r>
            <a:endParaRPr lang="en-US" dirty="0" smtClean="0">
              <a:cs typeface="+mn-cs"/>
            </a:endParaRPr>
          </a:p>
        </p:txBody>
      </p:sp>
    </p:spTree>
    <p:extLst>
      <p:ext uri="{BB962C8B-B14F-4D97-AF65-F5344CB8AC3E}">
        <p14:creationId xmlns:p14="http://schemas.microsoft.com/office/powerpoint/2010/main" val="4275038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B03BEEAA-2437-9345-89C2-2F59387765A0}" type="slidenum">
              <a:rPr lang="en-US" sz="1200" smtClean="0"/>
              <a:pPr>
                <a:defRPr/>
              </a:pPr>
              <a:t>62</a:t>
            </a:fld>
            <a:endParaRPr lang="en-US" sz="1200" dirty="0" smtClean="0"/>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24.21 Covalent regulation of glutamine synthetase. </a:t>
            </a:r>
            <a:r>
              <a:rPr lang="en-US" sz="1200" b="0" i="0" u="none" strike="noStrike" kern="1200" baseline="0" dirty="0" smtClean="0">
                <a:solidFill>
                  <a:schemeClr val="tx1"/>
                </a:solidFill>
                <a:latin typeface="+mn-lt"/>
                <a:ea typeface="+mn-ea"/>
                <a:cs typeface="+mn-cs"/>
              </a:rPr>
              <a:t>Adenylyl transferase (AT), in association with the regulatory protein P</a:t>
            </a:r>
            <a:r>
              <a:rPr lang="en-US" sz="1200" b="0" i="0" u="none" strike="noStrike" kern="1200" baseline="-25000" dirty="0" smtClean="0">
                <a:solidFill>
                  <a:schemeClr val="tx1"/>
                </a:solidFill>
                <a:latin typeface="+mn-lt"/>
                <a:ea typeface="+mn-ea"/>
                <a:cs typeface="+mn-cs"/>
              </a:rPr>
              <a:t>II</a:t>
            </a:r>
            <a:r>
              <a:rPr lang="en-US" sz="1200" b="0" i="0" u="none" strike="noStrike" kern="1200" baseline="0" dirty="0" smtClean="0">
                <a:solidFill>
                  <a:schemeClr val="tx1"/>
                </a:solidFill>
                <a:latin typeface="+mn-lt"/>
                <a:ea typeface="+mn-ea"/>
                <a:cs typeface="+mn-cs"/>
              </a:rPr>
              <a:t>, adenylylates and inactivates the synthetase. When associated with P</a:t>
            </a:r>
            <a:r>
              <a:rPr lang="en-US" sz="1200" b="0" i="0" u="none" strike="noStrike" kern="1200" baseline="-25000" dirty="0" smtClean="0">
                <a:solidFill>
                  <a:schemeClr val="tx1"/>
                </a:solidFill>
                <a:latin typeface="+mn-lt"/>
                <a:ea typeface="+mn-ea"/>
                <a:cs typeface="+mn-cs"/>
              </a:rPr>
              <a:t>II</a:t>
            </a:r>
            <a:r>
              <a:rPr lang="en-US" sz="1200" b="0" i="0" u="none" strike="noStrike" kern="1200" baseline="0" dirty="0" smtClean="0">
                <a:solidFill>
                  <a:schemeClr val="tx1"/>
                </a:solidFill>
                <a:latin typeface="+mn-lt"/>
                <a:ea typeface="+mn-ea"/>
                <a:cs typeface="+mn-cs"/>
              </a:rPr>
              <a:t> bound to UMP, AT deadenylylates the synthetase, thereby activating the enzyme. Uridylyl transferase (UT), the enzyme that modifies P</a:t>
            </a:r>
            <a:r>
              <a:rPr lang="en-US" sz="1200" b="0" i="0" u="none" strike="noStrike" kern="1200" baseline="-25000" dirty="0" smtClean="0">
                <a:solidFill>
                  <a:schemeClr val="tx1"/>
                </a:solidFill>
                <a:latin typeface="+mn-lt"/>
                <a:ea typeface="+mn-ea"/>
                <a:cs typeface="+mn-cs"/>
              </a:rPr>
              <a:t>II</a:t>
            </a:r>
            <a:r>
              <a:rPr lang="en-US" sz="1200" b="0" i="0" u="none" strike="noStrike" kern="1200" baseline="0" dirty="0" smtClean="0">
                <a:solidFill>
                  <a:schemeClr val="tx1"/>
                </a:solidFill>
                <a:latin typeface="+mn-lt"/>
                <a:ea typeface="+mn-ea"/>
                <a:cs typeface="+mn-cs"/>
              </a:rPr>
              <a:t>, is allosterically regulated by α-ketoglutarate, ATP, and glutamine. [Information from D. L. Nelson and M. M. Cox, Lehninger </a:t>
            </a:r>
            <a:r>
              <a:rPr lang="en-US" sz="1200" b="0" i="1" u="none" strike="noStrike" kern="1200" baseline="0" dirty="0" smtClean="0">
                <a:solidFill>
                  <a:schemeClr val="tx1"/>
                </a:solidFill>
                <a:latin typeface="+mn-lt"/>
                <a:ea typeface="+mn-ea"/>
                <a:cs typeface="+mn-cs"/>
              </a:rPr>
              <a:t>Principles of Biochemistry </a:t>
            </a:r>
            <a:r>
              <a:rPr lang="en-US" sz="1200" b="0" i="0" u="none" strike="noStrike" kern="1200" baseline="0" dirty="0" smtClean="0">
                <a:solidFill>
                  <a:schemeClr val="tx1"/>
                </a:solidFill>
                <a:latin typeface="+mn-lt"/>
                <a:ea typeface="+mn-ea"/>
                <a:cs typeface="+mn-cs"/>
              </a:rPr>
              <a:t>7th ed. (W. H. Freeman and Company, 2013), Fig. 22.9.]</a:t>
            </a:r>
            <a:endParaRPr lang="en-US" dirty="0" smtClean="0">
              <a:cs typeface="+mn-cs"/>
            </a:endParaRPr>
          </a:p>
        </p:txBody>
      </p:sp>
    </p:spTree>
    <p:extLst>
      <p:ext uri="{BB962C8B-B14F-4D97-AF65-F5344CB8AC3E}">
        <p14:creationId xmlns:p14="http://schemas.microsoft.com/office/powerpoint/2010/main" val="1505741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1B2552CA-D57F-ED4A-8BC6-8C52F33DFB95}" type="slidenum">
              <a:rPr lang="en-US" sz="1200" smtClean="0"/>
              <a:pPr>
                <a:defRPr/>
              </a:pPr>
              <a:t>64</a:t>
            </a:fld>
            <a:endParaRPr lang="en-US" sz="1200" dirty="0" smtClean="0"/>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24.22 Selected biomolecules derived from amino acids. </a:t>
            </a:r>
            <a:r>
              <a:rPr lang="en-US" sz="1200" b="0" i="0" u="none" strike="noStrike" kern="1200" baseline="0" dirty="0" smtClean="0">
                <a:solidFill>
                  <a:schemeClr val="tx1"/>
                </a:solidFill>
                <a:latin typeface="+mn-lt"/>
                <a:ea typeface="+mn-ea"/>
                <a:cs typeface="+mn-cs"/>
              </a:rPr>
              <a:t>The atoms contributed by amino acids are shown in blue.</a:t>
            </a:r>
            <a:endParaRPr lang="en-US" dirty="0" smtClean="0">
              <a:cs typeface="+mn-cs"/>
            </a:endParaRPr>
          </a:p>
        </p:txBody>
      </p:sp>
    </p:spTree>
    <p:extLst>
      <p:ext uri="{BB962C8B-B14F-4D97-AF65-F5344CB8AC3E}">
        <p14:creationId xmlns:p14="http://schemas.microsoft.com/office/powerpoint/2010/main" val="376016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DD3ACD8-78D9-CE4B-8057-FCCDD05BE272}" type="slidenum">
              <a:rPr lang="en-US" sz="1200" smtClean="0"/>
              <a:pPr>
                <a:defRPr/>
              </a:pPr>
              <a:t>66</a:t>
            </a:fld>
            <a:endParaRPr lang="en-US" sz="1200" dirty="0" smtClean="0"/>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24.23 Glutathione. </a:t>
            </a:r>
            <a:r>
              <a:rPr lang="en-US" sz="1200" b="0" i="0" u="none" strike="noStrike" kern="1200" baseline="0" dirty="0" smtClean="0">
                <a:solidFill>
                  <a:schemeClr val="tx1"/>
                </a:solidFill>
                <a:latin typeface="+mn-lt"/>
                <a:ea typeface="+mn-ea"/>
                <a:cs typeface="+mn-cs"/>
              </a:rPr>
              <a:t>This tripeptide consists of a cysteine residue flanked by a glycine residue and a glutamate residue that is linked to cysteine by an isopeptide bond between glutamate’s side-chain carboxylate group and cysteine’s amino group.</a:t>
            </a:r>
            <a:endParaRPr lang="en-US" dirty="0"/>
          </a:p>
        </p:txBody>
      </p:sp>
    </p:spTree>
    <p:extLst>
      <p:ext uri="{BB962C8B-B14F-4D97-AF65-F5344CB8AC3E}">
        <p14:creationId xmlns:p14="http://schemas.microsoft.com/office/powerpoint/2010/main" val="4139291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FE403FE3-F694-C440-A1FD-A1D0636D37C4}" type="slidenum">
              <a:rPr lang="en-US" sz="1200" smtClean="0"/>
              <a:pPr>
                <a:defRPr/>
              </a:pPr>
              <a:t>67</a:t>
            </a:fld>
            <a:endParaRPr lang="en-US" sz="1200" dirty="0" smtClean="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24.24 Structure of glutathione peroxidase. </a:t>
            </a:r>
            <a:r>
              <a:rPr lang="en-US" sz="1200" b="0" i="0" u="none" strike="noStrike" kern="1200" baseline="0" dirty="0" smtClean="0">
                <a:solidFill>
                  <a:schemeClr val="tx1"/>
                </a:solidFill>
                <a:latin typeface="+mn-lt"/>
                <a:ea typeface="+mn-ea"/>
                <a:cs typeface="+mn-cs"/>
              </a:rPr>
              <a:t>This enzyme, which has a role in peroxide detoxification, contains a selenocysteine residue in its active site. [Drawn from 1GP1.pdb.]</a:t>
            </a:r>
            <a:endParaRPr lang="en-US" dirty="0" smtClean="0">
              <a:cs typeface="+mn-cs"/>
            </a:endParaRPr>
          </a:p>
        </p:txBody>
      </p:sp>
    </p:spTree>
    <p:extLst>
      <p:ext uri="{BB962C8B-B14F-4D97-AF65-F5344CB8AC3E}">
        <p14:creationId xmlns:p14="http://schemas.microsoft.com/office/powerpoint/2010/main" val="155991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pPr/>
              <a:t>3</a:t>
            </a:fld>
            <a:endParaRPr lang="en-US" dirty="0"/>
          </a:p>
        </p:txBody>
      </p:sp>
    </p:spTree>
    <p:extLst>
      <p:ext uri="{BB962C8B-B14F-4D97-AF65-F5344CB8AC3E}">
        <p14:creationId xmlns:p14="http://schemas.microsoft.com/office/powerpoint/2010/main" val="234530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50B59F1-2360-8B41-B363-9E0514E2A1DE}" type="slidenum">
              <a:rPr lang="en-US" sz="1200" smtClean="0"/>
              <a:pPr>
                <a:defRPr/>
              </a:pPr>
              <a:t>68</a:t>
            </a:fld>
            <a:endParaRPr lang="en-US" sz="1200" dirty="0" smtClean="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24.25 Catalytic cycle of glutathione peroxidase. </a:t>
            </a:r>
            <a:r>
              <a:rPr lang="en-US" sz="1200" b="0" i="0" u="none" strike="noStrike" kern="1200" baseline="0" dirty="0" smtClean="0">
                <a:solidFill>
                  <a:schemeClr val="tx1"/>
                </a:solidFill>
                <a:latin typeface="+mn-lt"/>
                <a:ea typeface="+mn-ea"/>
                <a:cs typeface="+mn-cs"/>
              </a:rPr>
              <a:t>[Information from O. Epp, R. Ladenstein, and A. Wendel. </a:t>
            </a:r>
            <a:r>
              <a:rPr lang="en-US" sz="1200" b="0" i="1" u="none" strike="noStrike" kern="1200" baseline="0" dirty="0" smtClean="0">
                <a:solidFill>
                  <a:schemeClr val="tx1"/>
                </a:solidFill>
                <a:latin typeface="+mn-lt"/>
                <a:ea typeface="+mn-ea"/>
                <a:cs typeface="+mn-cs"/>
              </a:rPr>
              <a:t>Eur. J. </a:t>
            </a:r>
            <a:r>
              <a:rPr lang="de-DE" sz="1200" b="0" i="1" u="none" strike="noStrike" kern="1200" baseline="0" dirty="0" smtClean="0">
                <a:solidFill>
                  <a:schemeClr val="tx1"/>
                </a:solidFill>
                <a:latin typeface="+mn-lt"/>
                <a:ea typeface="+mn-ea"/>
                <a:cs typeface="+mn-cs"/>
              </a:rPr>
              <a:t>Biochem</a:t>
            </a:r>
            <a:r>
              <a:rPr lang="de-DE" sz="1200" b="0" i="0" u="none" strike="noStrike" kern="1200" baseline="0" dirty="0" smtClean="0">
                <a:solidFill>
                  <a:schemeClr val="tx1"/>
                </a:solidFill>
                <a:latin typeface="+mn-lt"/>
                <a:ea typeface="+mn-ea"/>
                <a:cs typeface="+mn-cs"/>
              </a:rPr>
              <a:t>. 133(1983):51–69.]</a:t>
            </a:r>
            <a:endParaRPr lang="en-US" dirty="0"/>
          </a:p>
        </p:txBody>
      </p:sp>
    </p:spTree>
    <p:extLst>
      <p:ext uri="{BB962C8B-B14F-4D97-AF65-F5344CB8AC3E}">
        <p14:creationId xmlns:p14="http://schemas.microsoft.com/office/powerpoint/2010/main" val="2014386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E686731A-49AB-7242-934A-CE1B1BC89E35}" type="slidenum">
              <a:rPr lang="en-US" sz="1200" smtClean="0"/>
              <a:pPr>
                <a:defRPr/>
              </a:pPr>
              <a:t>70</a:t>
            </a:fld>
            <a:endParaRPr lang="en-US" sz="1200" dirty="0" smtClean="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24.26 Formation of nitric oxide. </a:t>
            </a:r>
            <a:r>
              <a:rPr lang="en-US" sz="1200" b="0" i="0" u="none" strike="noStrike" kern="1200" baseline="0" dirty="0" smtClean="0">
                <a:solidFill>
                  <a:schemeClr val="tx1"/>
                </a:solidFill>
                <a:latin typeface="+mn-lt"/>
                <a:ea typeface="+mn-ea"/>
                <a:cs typeface="+mn-cs"/>
              </a:rPr>
              <a:t>NO is generated by the oxidation of arginine.</a:t>
            </a:r>
            <a:endParaRPr lang="en-US" dirty="0" smtClean="0">
              <a:cs typeface="+mn-cs"/>
            </a:endParaRPr>
          </a:p>
        </p:txBody>
      </p:sp>
    </p:spTree>
    <p:extLst>
      <p:ext uri="{BB962C8B-B14F-4D97-AF65-F5344CB8AC3E}">
        <p14:creationId xmlns:p14="http://schemas.microsoft.com/office/powerpoint/2010/main" val="2028002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24.27 Tyrosine is a precursor for the </a:t>
            </a:r>
            <a:r>
              <a:rPr lang="en-US" sz="1200" b="1" kern="1200" dirty="0" err="1" smtClean="0">
                <a:solidFill>
                  <a:schemeClr val="tx1"/>
                </a:solidFill>
                <a:effectLst/>
                <a:latin typeface="+mn-lt"/>
                <a:ea typeface="+mn-ea"/>
                <a:cs typeface="+mn-cs"/>
              </a:rPr>
              <a:t>catecholamines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catecholamines</a:t>
            </a:r>
            <a:r>
              <a:rPr lang="en-US" sz="1200" kern="1200" dirty="0" smtClean="0">
                <a:solidFill>
                  <a:schemeClr val="tx1"/>
                </a:solidFill>
                <a:effectLst/>
                <a:latin typeface="+mn-lt"/>
                <a:ea typeface="+mn-ea"/>
                <a:cs typeface="+mn-cs"/>
              </a:rPr>
              <a:t>—dopamine, norepinephrine, and epinephrine—function as stress-signal molecules.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pPr/>
              <a:t>73</a:t>
            </a:fld>
            <a:endParaRPr lang="en-US" dirty="0"/>
          </a:p>
        </p:txBody>
      </p:sp>
    </p:spTree>
    <p:extLst>
      <p:ext uri="{BB962C8B-B14F-4D97-AF65-F5344CB8AC3E}">
        <p14:creationId xmlns:p14="http://schemas.microsoft.com/office/powerpoint/2010/main" val="3132546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24.28 Serotonin and melatonin are synthesized from tryptophan.</a:t>
            </a:r>
            <a:endParaRPr lang="en-US" b="1"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pPr/>
              <a:t>74</a:t>
            </a:fld>
            <a:endParaRPr lang="en-US" dirty="0"/>
          </a:p>
        </p:txBody>
      </p:sp>
    </p:spTree>
    <p:extLst>
      <p:ext uri="{BB962C8B-B14F-4D97-AF65-F5344CB8AC3E}">
        <p14:creationId xmlns:p14="http://schemas.microsoft.com/office/powerpoint/2010/main" val="938416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895439AB-D7FC-0745-A77A-F63303C0BB16}" type="slidenum">
              <a:rPr lang="en-US" sz="1200" smtClean="0"/>
              <a:pPr>
                <a:defRPr/>
              </a:pPr>
              <a:t>77</a:t>
            </a:fld>
            <a:endParaRPr lang="en-US" sz="1200" dirty="0" smtClean="0"/>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24.29 Heme labeling.</a:t>
            </a:r>
            <a:r>
              <a:rPr lang="en-US" sz="1200" b="0" i="0" u="none" strike="noStrike" kern="1200" baseline="0" dirty="0" smtClean="0">
                <a:solidFill>
                  <a:schemeClr val="tx1"/>
                </a:solidFill>
                <a:latin typeface="+mn-lt"/>
                <a:ea typeface="+mn-ea"/>
                <a:cs typeface="+mn-cs"/>
              </a:rPr>
              <a:t> The origins of atoms in heme revealed by the results of isotopic labeling studies.</a:t>
            </a:r>
            <a:endParaRPr lang="en-US" dirty="0" smtClean="0">
              <a:cs typeface="+mn-cs"/>
            </a:endParaRPr>
          </a:p>
        </p:txBody>
      </p:sp>
    </p:spTree>
    <p:extLst>
      <p:ext uri="{BB962C8B-B14F-4D97-AF65-F5344CB8AC3E}">
        <p14:creationId xmlns:p14="http://schemas.microsoft.com/office/powerpoint/2010/main" val="2548144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CD3678A7-57D9-624C-AE59-2C770089AF57}" type="slidenum">
              <a:rPr lang="en-US" sz="1200" smtClean="0"/>
              <a:pPr>
                <a:defRPr/>
              </a:pPr>
              <a:t>78</a:t>
            </a:fld>
            <a:endParaRPr lang="en-US" sz="1200" dirty="0" smtClean="0"/>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24.30 Heme biosynthetic pathway. </a:t>
            </a:r>
            <a:r>
              <a:rPr lang="en-US" sz="1200" b="0" i="0" u="none" strike="noStrike" kern="1200" baseline="0" dirty="0" smtClean="0">
                <a:solidFill>
                  <a:schemeClr val="tx1"/>
                </a:solidFill>
                <a:latin typeface="+mn-lt"/>
                <a:ea typeface="+mn-ea"/>
                <a:cs typeface="+mn-cs"/>
              </a:rPr>
              <a:t>The pathway for the formation of heme starts with eight molecules of </a:t>
            </a:r>
            <a:r>
              <a:rPr lang="en-US" sz="1200" b="0" i="0" u="none" strike="noStrike" kern="1200" baseline="0" dirty="0" err="1" smtClean="0">
                <a:solidFill>
                  <a:schemeClr val="tx1"/>
                </a:solidFill>
                <a:latin typeface="+mn-lt"/>
                <a:ea typeface="+mn-ea"/>
                <a:cs typeface="+mn-cs"/>
              </a:rPr>
              <a:t>δ-aminolevulinate</a:t>
            </a:r>
            <a:r>
              <a:rPr lang="en-US" sz="1200" b="0" i="0" u="none" strike="noStrike" kern="1200" baseline="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and involves inter-compartmental cooperation.</a:t>
            </a:r>
            <a:endParaRPr lang="en-US" dirty="0" smtClean="0"/>
          </a:p>
        </p:txBody>
      </p:sp>
    </p:spTree>
    <p:extLst>
      <p:ext uri="{BB962C8B-B14F-4D97-AF65-F5344CB8AC3E}">
        <p14:creationId xmlns:p14="http://schemas.microsoft.com/office/powerpoint/2010/main" val="2814208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55927925-527A-AE43-A672-D726B291C039}" type="slidenum">
              <a:rPr lang="en-US" sz="1200" smtClean="0"/>
              <a:pPr>
                <a:defRPr/>
              </a:pPr>
              <a:t>79</a:t>
            </a:fld>
            <a:endParaRPr lang="en-US" sz="1200" dirty="0" smtClean="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24.31 Heme degradation.</a:t>
            </a:r>
            <a:r>
              <a:rPr lang="en-US" sz="1200" b="0" i="0" u="none" strike="noStrike" kern="1200" baseline="0" dirty="0" smtClean="0">
                <a:solidFill>
                  <a:schemeClr val="tx1"/>
                </a:solidFill>
                <a:latin typeface="+mn-lt"/>
                <a:ea typeface="+mn-ea"/>
                <a:cs typeface="+mn-cs"/>
              </a:rPr>
              <a:t> The formation of the heme-degradation products biliverdin and bilirubin is responsible for the color of bruises. Abbreviations: M, methyl; V, vinyl.</a:t>
            </a:r>
            <a:endParaRPr lang="en-US" dirty="0" smtClean="0">
              <a:cs typeface="+mn-cs"/>
            </a:endParaRPr>
          </a:p>
        </p:txBody>
      </p:sp>
    </p:spTree>
    <p:extLst>
      <p:ext uri="{BB962C8B-B14F-4D97-AF65-F5344CB8AC3E}">
        <p14:creationId xmlns:p14="http://schemas.microsoft.com/office/powerpoint/2010/main" val="2990566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24.32 Melanin structure. </a:t>
            </a:r>
            <a:r>
              <a:rPr lang="en-US" sz="1200" kern="1200" dirty="0" smtClean="0">
                <a:solidFill>
                  <a:schemeClr val="tx1"/>
                </a:solidFill>
                <a:effectLst/>
                <a:latin typeface="+mn-lt"/>
                <a:ea typeface="+mn-ea"/>
                <a:cs typeface="+mn-cs"/>
              </a:rPr>
              <a:t>Portions of </a:t>
            </a:r>
            <a:r>
              <a:rPr lang="en-US" sz="1200" kern="1200" dirty="0" err="1" smtClean="0">
                <a:solidFill>
                  <a:schemeClr val="tx1"/>
                </a:solidFill>
                <a:effectLst/>
                <a:latin typeface="+mn-lt"/>
                <a:ea typeface="+mn-ea"/>
                <a:cs typeface="+mn-cs"/>
              </a:rPr>
              <a:t>eumelanin</a:t>
            </a:r>
            <a:r>
              <a:rPr lang="en-US" sz="1200" kern="1200" dirty="0" smtClean="0">
                <a:solidFill>
                  <a:schemeClr val="tx1"/>
                </a:solidFill>
                <a:effectLst/>
                <a:latin typeface="+mn-lt"/>
                <a:ea typeface="+mn-ea"/>
                <a:cs typeface="+mn-cs"/>
              </a:rPr>
              <a:t> (A) and </a:t>
            </a:r>
            <a:r>
              <a:rPr lang="en-US" sz="1200" kern="1200" dirty="0" err="1" smtClean="0">
                <a:solidFill>
                  <a:schemeClr val="tx1"/>
                </a:solidFill>
                <a:effectLst/>
                <a:latin typeface="+mn-lt"/>
                <a:ea typeface="+mn-ea"/>
                <a:cs typeface="+mn-cs"/>
              </a:rPr>
              <a:t>pheomelanin</a:t>
            </a:r>
            <a:r>
              <a:rPr lang="en-US" sz="1200" kern="1200" dirty="0" smtClean="0">
                <a:solidFill>
                  <a:schemeClr val="tx1"/>
                </a:solidFill>
                <a:effectLst/>
                <a:latin typeface="+mn-lt"/>
                <a:ea typeface="+mn-ea"/>
                <a:cs typeface="+mn-cs"/>
              </a:rPr>
              <a:t> (B) are shown. The parentheses around the carboxyl groups means that they may or may not be present, depending on their specific location in the polymer. The arrows indicate that the polymer continues and that the figure represents only a portion of the polymer.</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pPr/>
              <a:t>85</a:t>
            </a:fld>
            <a:endParaRPr lang="en-US" dirty="0"/>
          </a:p>
        </p:txBody>
      </p:sp>
    </p:spTree>
    <p:extLst>
      <p:ext uri="{BB962C8B-B14F-4D97-AF65-F5344CB8AC3E}">
        <p14:creationId xmlns:p14="http://schemas.microsoft.com/office/powerpoint/2010/main" val="4261877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67082C1F-8985-9349-83A7-2C04340B4B30}" type="slidenum">
              <a:rPr lang="en-US" sz="1200" smtClean="0"/>
              <a:pPr>
                <a:defRPr/>
              </a:pPr>
              <a:t>8</a:t>
            </a:fld>
            <a:endParaRPr lang="en-US" sz="1200" dirty="0" smtClean="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24.1 Nitrogen fixation. </a:t>
            </a:r>
            <a:r>
              <a:rPr lang="en-US" sz="1200" b="0" i="0" u="none" strike="noStrike" kern="1200" baseline="0" dirty="0" smtClean="0">
                <a:solidFill>
                  <a:schemeClr val="tx1"/>
                </a:solidFill>
                <a:latin typeface="+mn-lt"/>
                <a:ea typeface="+mn-ea"/>
                <a:cs typeface="+mn-cs"/>
              </a:rPr>
              <a:t>Electrons flow from ferredoxin to the reductase (iron protein, or Fe protein) to nitrogenase (molybdenum–iron protein, or MoFe protein) to reduce nitrogen to ammonia. ATP hydrolysis within the reductase drives conformational changes necessary for the efficient transfer of electrons.</a:t>
            </a:r>
            <a:endParaRPr lang="en-US" dirty="0"/>
          </a:p>
        </p:txBody>
      </p:sp>
    </p:spTree>
    <p:extLst>
      <p:ext uri="{BB962C8B-B14F-4D97-AF65-F5344CB8AC3E}">
        <p14:creationId xmlns:p14="http://schemas.microsoft.com/office/powerpoint/2010/main" val="4113442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B5312A4F-324C-BE4F-B851-7FF0BDE694AF}" type="slidenum">
              <a:rPr lang="en-US" sz="1200" smtClean="0"/>
              <a:pPr>
                <a:defRPr/>
              </a:pPr>
              <a:t>11</a:t>
            </a:fld>
            <a:endParaRPr lang="en-US" sz="1200" dirty="0" smtClean="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24.2 Fe Protein. </a:t>
            </a:r>
            <a:r>
              <a:rPr lang="en-US" sz="1200" b="0" i="0" u="none" strike="noStrike" kern="1200" baseline="0" dirty="0" smtClean="0">
                <a:solidFill>
                  <a:schemeClr val="tx1"/>
                </a:solidFill>
                <a:latin typeface="+mn-lt"/>
                <a:ea typeface="+mn-ea"/>
                <a:cs typeface="+mn-cs"/>
              </a:rPr>
              <a:t>This protein is a dimer composed of two polypeptide chains linked by a 4Fe–4S cluster.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each monomer is a member of the P-loop NTPase family and contains an ATP-binding site. [Drawn from 1N2C.pdb.]</a:t>
            </a:r>
            <a:endParaRPr lang="en-US" dirty="0" smtClean="0">
              <a:cs typeface="+mn-cs"/>
            </a:endParaRPr>
          </a:p>
        </p:txBody>
      </p:sp>
    </p:spTree>
    <p:extLst>
      <p:ext uri="{BB962C8B-B14F-4D97-AF65-F5344CB8AC3E}">
        <p14:creationId xmlns:p14="http://schemas.microsoft.com/office/powerpoint/2010/main" val="393506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A5EE37A3-F688-8242-B0D8-034DF363550E}" type="slidenum">
              <a:rPr lang="en-US" sz="1200" smtClean="0"/>
              <a:pPr>
                <a:defRPr/>
              </a:pPr>
              <a:t>12</a:t>
            </a:fld>
            <a:endParaRPr lang="en-US" sz="1200" dirty="0" smtClean="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24.3 MoFe protein. </a:t>
            </a:r>
            <a:r>
              <a:rPr lang="en-US" sz="1200" b="0" i="0" u="none" strike="noStrike" kern="1200" baseline="0" dirty="0" smtClean="0">
                <a:solidFill>
                  <a:schemeClr val="tx1"/>
                </a:solidFill>
                <a:latin typeface="+mn-lt"/>
                <a:ea typeface="+mn-ea"/>
                <a:cs typeface="+mn-cs"/>
              </a:rPr>
              <a:t>This protein is a heterotetramer composed of two α subunits (red) and two β subunits (blue).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protein contains two copies each of two types of clusters: P clusters and FeMo cofactors. Each P cluster contains eight iron atoms (green) and seven sulfides linked to the protein by six </a:t>
            </a:r>
            <a:r>
              <a:rPr lang="en-US" sz="1200" b="0" i="0" u="none" strike="noStrike" kern="1200" baseline="0" dirty="0" err="1" smtClean="0">
                <a:solidFill>
                  <a:schemeClr val="tx1"/>
                </a:solidFill>
                <a:latin typeface="+mn-lt"/>
                <a:ea typeface="+mn-ea"/>
                <a:cs typeface="+mn-cs"/>
              </a:rPr>
              <a:t>cysteinate</a:t>
            </a:r>
            <a:r>
              <a:rPr lang="en-US" sz="1200" b="0" i="0" u="none" strike="noStrike" kern="1200" baseline="0" dirty="0" smtClean="0">
                <a:solidFill>
                  <a:schemeClr val="tx1"/>
                </a:solidFill>
                <a:latin typeface="+mn-lt"/>
                <a:ea typeface="+mn-ea"/>
                <a:cs typeface="+mn-cs"/>
              </a:rPr>
              <a:t> residues. Each FeMo cofactor contains one molybdenum atom, seven iron atoms, nine sulfides, the interstitial carbon atom, and a homocitrate, and is linked to the protein by one cysteinate residue and one histidine residue. [Drawn from 1M1N.pdb.]</a:t>
            </a:r>
            <a:endParaRPr lang="en-US" dirty="0"/>
          </a:p>
        </p:txBody>
      </p:sp>
    </p:spTree>
    <p:extLst>
      <p:ext uri="{BB962C8B-B14F-4D97-AF65-F5344CB8AC3E}">
        <p14:creationId xmlns:p14="http://schemas.microsoft.com/office/powerpoint/2010/main" val="349768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8DCF894B-D936-A243-84AC-AB9E9370C9C0}" type="slidenum">
              <a:rPr lang="en-US" sz="1200" smtClean="0"/>
              <a:pPr>
                <a:defRPr/>
              </a:pPr>
              <a:t>15</a:t>
            </a:fld>
            <a:endParaRPr lang="en-US" sz="1200" dirty="0" smtClean="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24.4 Establishment of chirality. </a:t>
            </a:r>
            <a:r>
              <a:rPr lang="en-US" sz="1200" b="0" i="0" u="none" strike="noStrike" kern="1200" baseline="0" dirty="0" smtClean="0">
                <a:solidFill>
                  <a:schemeClr val="tx1"/>
                </a:solidFill>
                <a:latin typeface="+mn-lt"/>
                <a:ea typeface="+mn-ea"/>
                <a:cs typeface="+mn-cs"/>
              </a:rPr>
              <a:t>In the active site of glutamate dehydrogenase, hydride transfer (green) from NAD(P)H to a specific face of the achiral protonated Schiff base of α-ketoglutarate establishes the </a:t>
            </a:r>
            <a:r>
              <a:rPr lang="en-US" sz="1200" b="0" i="0" u="none" strike="noStrike" kern="1200" cap="small" baseline="0" dirty="0" smtClean="0">
                <a:solidFill>
                  <a:schemeClr val="tx1"/>
                </a:solidFill>
                <a:latin typeface="+mn-lt"/>
                <a:ea typeface="+mn-ea"/>
                <a:cs typeface="+mn-cs"/>
              </a:rPr>
              <a:t>l</a:t>
            </a:r>
            <a:r>
              <a:rPr lang="en-US" sz="1200" b="0" i="0" u="none" strike="noStrike" kern="1200" baseline="0" dirty="0" smtClean="0">
                <a:solidFill>
                  <a:schemeClr val="tx1"/>
                </a:solidFill>
                <a:latin typeface="+mn-lt"/>
                <a:ea typeface="+mn-ea"/>
                <a:cs typeface="+mn-cs"/>
              </a:rPr>
              <a:t> configuration of glutamate.</a:t>
            </a:r>
            <a:endParaRPr lang="en-US" dirty="0"/>
          </a:p>
        </p:txBody>
      </p:sp>
    </p:spTree>
    <p:extLst>
      <p:ext uri="{BB962C8B-B14F-4D97-AF65-F5344CB8AC3E}">
        <p14:creationId xmlns:p14="http://schemas.microsoft.com/office/powerpoint/2010/main" val="2962903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E3A57DF-9FD8-BB4D-A1D7-FE7BEFADE1CE}" type="slidenum">
              <a:rPr lang="en-US" sz="1200" smtClean="0"/>
              <a:pPr>
                <a:defRPr/>
              </a:pPr>
              <a:t>19</a:t>
            </a:fld>
            <a:endParaRPr lang="en-US" sz="1200" dirty="0" smtClean="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24.5 Biosynthetic families of amino acids in bacteria and plants. </a:t>
            </a:r>
            <a:r>
              <a:rPr lang="en-US" sz="1200" b="0" i="0" u="none" strike="noStrike" kern="1200" baseline="0" dirty="0" smtClean="0">
                <a:solidFill>
                  <a:schemeClr val="tx1"/>
                </a:solidFill>
                <a:latin typeface="+mn-lt"/>
                <a:ea typeface="+mn-ea"/>
                <a:cs typeface="+mn-cs"/>
              </a:rPr>
              <a:t>Major metabolic precursors are shaded blue. Amino acids that give rise to other amino acids are shaded yellow. Essential amino acids are in boldface type.</a:t>
            </a:r>
            <a:endParaRPr lang="en-US" dirty="0" smtClean="0">
              <a:cs typeface="+mn-cs"/>
            </a:endParaRPr>
          </a:p>
        </p:txBody>
      </p:sp>
    </p:spTree>
    <p:extLst>
      <p:ext uri="{BB962C8B-B14F-4D97-AF65-F5344CB8AC3E}">
        <p14:creationId xmlns:p14="http://schemas.microsoft.com/office/powerpoint/2010/main" val="342900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7B12E2C-401B-DF43-BF8B-175933F0B646}" type="slidenum">
              <a:rPr lang="en-US" sz="1200" smtClean="0"/>
              <a:pPr>
                <a:defRPr/>
              </a:pPr>
              <a:t>21</a:t>
            </a:fld>
            <a:endParaRPr lang="en-US" sz="1200" dirty="0" smtClean="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426144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pPr/>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1855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646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846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738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07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63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37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930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85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444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97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40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pPr/>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5/1/2019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019237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24</a:t>
            </a:r>
          </a:p>
          <a:p>
            <a:pPr defTabSz="914400">
              <a:buFontTx/>
              <a:buNone/>
            </a:pPr>
            <a:r>
              <a:rPr lang="en-US" altLang="en-US" sz="2800" b="1" dirty="0" smtClean="0">
                <a:solidFill>
                  <a:srgbClr val="843C0C"/>
                </a:solidFill>
              </a:rPr>
              <a:t>The Biosynthesis of Amino Acids</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dirty="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272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The </a:t>
            </a:r>
            <a:r>
              <a:rPr lang="en-US" sz="2800" dirty="0" smtClean="0">
                <a:solidFill>
                  <a:srgbClr val="843C0C"/>
                </a:solidFill>
                <a:latin typeface="Arial" pitchFamily="34" charset="0"/>
                <a:cs typeface="Arial" pitchFamily="34" charset="0"/>
              </a:rPr>
              <a:t>Iron–Molybdenum </a:t>
            </a:r>
            <a:r>
              <a:rPr lang="en-US" sz="2800" dirty="0">
                <a:solidFill>
                  <a:srgbClr val="843C0C"/>
                </a:solidFill>
                <a:latin typeface="Arial" pitchFamily="34" charset="0"/>
                <a:cs typeface="Arial" pitchFamily="34" charset="0"/>
              </a:rPr>
              <a:t>C</a:t>
            </a:r>
            <a:r>
              <a:rPr lang="en-US" sz="2800" dirty="0" smtClean="0">
                <a:solidFill>
                  <a:srgbClr val="843C0C"/>
                </a:solidFill>
                <a:latin typeface="Arial" pitchFamily="34" charset="0"/>
                <a:cs typeface="Arial" pitchFamily="34" charset="0"/>
              </a:rPr>
              <a:t>ofactor </a:t>
            </a:r>
            <a:r>
              <a:rPr lang="en-US" sz="2800" dirty="0">
                <a:solidFill>
                  <a:srgbClr val="843C0C"/>
                </a:solidFill>
                <a:latin typeface="Arial" pitchFamily="34" charset="0"/>
                <a:cs typeface="Arial" pitchFamily="34" charset="0"/>
              </a:rPr>
              <a:t>of </a:t>
            </a:r>
            <a:r>
              <a:rPr lang="en-US" sz="2800" dirty="0" err="1">
                <a:solidFill>
                  <a:srgbClr val="843C0C"/>
                </a:solidFill>
                <a:latin typeface="Arial" pitchFamily="34" charset="0"/>
                <a:cs typeface="Arial" pitchFamily="34" charset="0"/>
              </a:rPr>
              <a:t>N</a:t>
            </a:r>
            <a:r>
              <a:rPr lang="en-US" sz="2800" dirty="0" err="1" smtClean="0">
                <a:solidFill>
                  <a:srgbClr val="843C0C"/>
                </a:solidFill>
                <a:latin typeface="Arial" pitchFamily="34" charset="0"/>
                <a:cs typeface="Arial" pitchFamily="34" charset="0"/>
              </a:rPr>
              <a:t>itrogenase</a:t>
            </a:r>
            <a:r>
              <a:rPr lang="en-US" sz="2800" dirty="0" smtClean="0">
                <a:solidFill>
                  <a:srgbClr val="843C0C"/>
                </a:solidFill>
                <a:latin typeface="Arial" pitchFamily="34" charset="0"/>
                <a:cs typeface="Arial" pitchFamily="34" charset="0"/>
              </a:rPr>
              <a:t> </a:t>
            </a:r>
            <a:r>
              <a:rPr lang="en-US" sz="2800" dirty="0">
                <a:solidFill>
                  <a:srgbClr val="843C0C"/>
                </a:solidFill>
                <a:latin typeface="Arial" pitchFamily="34" charset="0"/>
                <a:cs typeface="Arial" pitchFamily="34" charset="0"/>
              </a:rPr>
              <a:t>B</a:t>
            </a:r>
            <a:r>
              <a:rPr lang="en-US" sz="2800" dirty="0" smtClean="0">
                <a:solidFill>
                  <a:srgbClr val="843C0C"/>
                </a:solidFill>
                <a:latin typeface="Arial" pitchFamily="34" charset="0"/>
                <a:cs typeface="Arial" pitchFamily="34" charset="0"/>
              </a:rPr>
              <a:t>inds </a:t>
            </a:r>
            <a:r>
              <a:rPr lang="en-US" sz="2800" dirty="0">
                <a:solidFill>
                  <a:srgbClr val="843C0C"/>
                </a:solidFill>
                <a:latin typeface="Arial" pitchFamily="34" charset="0"/>
                <a:cs typeface="Arial" pitchFamily="34" charset="0"/>
              </a:rPr>
              <a:t>and R</a:t>
            </a:r>
            <a:r>
              <a:rPr lang="en-US" sz="2800" dirty="0" smtClean="0">
                <a:solidFill>
                  <a:srgbClr val="843C0C"/>
                </a:solidFill>
                <a:latin typeface="Arial" pitchFamily="34" charset="0"/>
                <a:cs typeface="Arial" pitchFamily="34" charset="0"/>
              </a:rPr>
              <a:t>educes </a:t>
            </a:r>
            <a:r>
              <a:rPr lang="en-US" sz="2800" dirty="0">
                <a:solidFill>
                  <a:srgbClr val="843C0C"/>
                </a:solidFill>
                <a:latin typeface="Arial" pitchFamily="34" charset="0"/>
                <a:cs typeface="Arial" pitchFamily="34" charset="0"/>
              </a:rPr>
              <a:t>A</a:t>
            </a:r>
            <a:r>
              <a:rPr lang="en-US" sz="2800" dirty="0" smtClean="0">
                <a:solidFill>
                  <a:srgbClr val="843C0C"/>
                </a:solidFill>
                <a:latin typeface="Arial" pitchFamily="34" charset="0"/>
                <a:cs typeface="Arial" pitchFamily="34" charset="0"/>
              </a:rPr>
              <a:t>tmospheric </a:t>
            </a:r>
            <a:r>
              <a:rPr lang="en-US" sz="2800" dirty="0">
                <a:solidFill>
                  <a:srgbClr val="843C0C"/>
                </a:solidFill>
                <a:latin typeface="Arial" pitchFamily="34" charset="0"/>
                <a:cs typeface="Arial" pitchFamily="34" charset="0"/>
              </a:rPr>
              <a:t>N</a:t>
            </a:r>
            <a:r>
              <a:rPr lang="en-US" sz="2800" dirty="0" smtClean="0">
                <a:solidFill>
                  <a:srgbClr val="843C0C"/>
                </a:solidFill>
                <a:latin typeface="Arial" pitchFamily="34" charset="0"/>
                <a:cs typeface="Arial" pitchFamily="34" charset="0"/>
              </a:rPr>
              <a:t>itrogen</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00"/>
              </a:spcBef>
              <a:spcAft>
                <a:spcPts val="600"/>
              </a:spcAft>
            </a:pPr>
            <a:r>
              <a:rPr lang="en-US" dirty="0">
                <a:latin typeface="Arial" pitchFamily="34" charset="0"/>
                <a:cs typeface="Arial" pitchFamily="34" charset="0"/>
              </a:rPr>
              <a:t>The reductase and the </a:t>
            </a:r>
            <a:r>
              <a:rPr lang="en-US" dirty="0" err="1">
                <a:latin typeface="Arial" pitchFamily="34" charset="0"/>
                <a:cs typeface="Arial" pitchFamily="34" charset="0"/>
              </a:rPr>
              <a:t>nitrogenase</a:t>
            </a:r>
            <a:r>
              <a:rPr lang="en-US" dirty="0">
                <a:latin typeface="Arial" pitchFamily="34" charset="0"/>
                <a:cs typeface="Arial" pitchFamily="34" charset="0"/>
              </a:rPr>
              <a:t> are </a:t>
            </a:r>
            <a:r>
              <a:rPr lang="en-US" dirty="0" smtClean="0">
                <a:latin typeface="Arial" pitchFamily="34" charset="0"/>
                <a:cs typeface="Arial" pitchFamily="34" charset="0"/>
              </a:rPr>
              <a:t>iron–sulfur proteins.</a:t>
            </a:r>
            <a:endParaRPr lang="en-US" dirty="0">
              <a:latin typeface="Arial" pitchFamily="34" charset="0"/>
              <a:cs typeface="Arial" pitchFamily="34" charset="0"/>
            </a:endParaRPr>
          </a:p>
          <a:p>
            <a:pPr>
              <a:spcBef>
                <a:spcPts val="600"/>
              </a:spcBef>
              <a:spcAft>
                <a:spcPts val="600"/>
              </a:spcAft>
            </a:pPr>
            <a:r>
              <a:rPr lang="en-US" dirty="0">
                <a:latin typeface="Arial" pitchFamily="34" charset="0"/>
                <a:cs typeface="Arial" pitchFamily="34" charset="0"/>
              </a:rPr>
              <a:t>The reductase, also called the Fe protein, transfers electrons from ferredoxin to the </a:t>
            </a:r>
            <a:r>
              <a:rPr lang="en-US" dirty="0" err="1" smtClean="0">
                <a:latin typeface="Arial" pitchFamily="34" charset="0"/>
                <a:cs typeface="Arial" pitchFamily="34" charset="0"/>
              </a:rPr>
              <a:t>nitrogenase</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00"/>
              </a:spcBef>
              <a:spcAft>
                <a:spcPts val="600"/>
              </a:spcAft>
            </a:pPr>
            <a:r>
              <a:rPr lang="en-US" dirty="0">
                <a:latin typeface="Arial" pitchFamily="34" charset="0"/>
                <a:cs typeface="Arial" pitchFamily="34" charset="0"/>
              </a:rPr>
              <a:t>A site on the </a:t>
            </a:r>
            <a:r>
              <a:rPr lang="en-US" dirty="0" err="1">
                <a:latin typeface="Arial" pitchFamily="34" charset="0"/>
                <a:cs typeface="Arial" pitchFamily="34" charset="0"/>
              </a:rPr>
              <a:t>nitrogenase</a:t>
            </a:r>
            <a:r>
              <a:rPr lang="en-US" dirty="0">
                <a:latin typeface="Arial" pitchFamily="34" charset="0"/>
                <a:cs typeface="Arial" pitchFamily="34" charset="0"/>
              </a:rPr>
              <a:t> </a:t>
            </a:r>
            <a:r>
              <a:rPr lang="en-US" dirty="0" smtClean="0">
                <a:latin typeface="Arial" pitchFamily="34" charset="0"/>
                <a:cs typeface="Arial" pitchFamily="34" charset="0"/>
              </a:rPr>
              <a:t>(the P cluster) </a:t>
            </a:r>
            <a:r>
              <a:rPr lang="en-US" dirty="0">
                <a:latin typeface="Arial" pitchFamily="34" charset="0"/>
                <a:cs typeface="Arial" pitchFamily="34" charset="0"/>
              </a:rPr>
              <a:t>accepts the </a:t>
            </a:r>
            <a:r>
              <a:rPr lang="en-US" dirty="0" smtClean="0">
                <a:latin typeface="Arial" pitchFamily="34" charset="0"/>
                <a:cs typeface="Arial" pitchFamily="34" charset="0"/>
              </a:rPr>
              <a:t>electrons.</a:t>
            </a:r>
            <a:endParaRPr lang="en-US" dirty="0">
              <a:latin typeface="Arial" pitchFamily="34" charset="0"/>
              <a:cs typeface="Arial" pitchFamily="34" charset="0"/>
            </a:endParaRPr>
          </a:p>
          <a:p>
            <a:pPr>
              <a:spcBef>
                <a:spcPts val="600"/>
              </a:spcBef>
              <a:spcAft>
                <a:spcPts val="600"/>
              </a:spcAft>
            </a:pPr>
            <a:r>
              <a:rPr lang="en-US" dirty="0">
                <a:latin typeface="Arial" pitchFamily="34" charset="0"/>
                <a:cs typeface="Arial" pitchFamily="34" charset="0"/>
              </a:rPr>
              <a:t>From the P cluster, the electrons flow to the </a:t>
            </a:r>
            <a:r>
              <a:rPr lang="en-US" dirty="0" err="1">
                <a:latin typeface="Arial" pitchFamily="34" charset="0"/>
                <a:cs typeface="Arial" pitchFamily="34" charset="0"/>
              </a:rPr>
              <a:t>FeMo</a:t>
            </a:r>
            <a:r>
              <a:rPr lang="en-US" dirty="0">
                <a:latin typeface="Arial" pitchFamily="34" charset="0"/>
                <a:cs typeface="Arial" pitchFamily="34" charset="0"/>
              </a:rPr>
              <a:t> cofactor, the site where N</a:t>
            </a:r>
            <a:r>
              <a:rPr lang="en-US" baseline="-25000" dirty="0">
                <a:latin typeface="Arial" pitchFamily="34" charset="0"/>
                <a:cs typeface="Arial" pitchFamily="34" charset="0"/>
              </a:rPr>
              <a:t>2</a:t>
            </a:r>
            <a:r>
              <a:rPr lang="en-US" dirty="0">
                <a:latin typeface="Arial" pitchFamily="34" charset="0"/>
                <a:cs typeface="Arial" pitchFamily="34" charset="0"/>
              </a:rPr>
              <a:t> is reduced to </a:t>
            </a:r>
            <a:r>
              <a:rPr lang="en-US" dirty="0" smtClean="0">
                <a:latin typeface="Arial" pitchFamily="34" charset="0"/>
                <a:cs typeface="Arial" pitchFamily="34" charset="0"/>
              </a:rPr>
              <a:t>ammonia.</a:t>
            </a:r>
            <a:endParaRPr lang="en-US" dirty="0">
              <a:latin typeface="Arial" pitchFamily="34" charset="0"/>
              <a:cs typeface="Arial" pitchFamily="34" charset="0"/>
            </a:endParaRPr>
          </a:p>
          <a:p>
            <a:pPr>
              <a:spcBef>
                <a:spcPts val="600"/>
              </a:spcBef>
              <a:spcAft>
                <a:spcPts val="600"/>
              </a:spcAft>
            </a:pPr>
            <a:r>
              <a:rPr lang="en-US" dirty="0">
                <a:latin typeface="Arial" pitchFamily="34" charset="0"/>
                <a:cs typeface="Arial" pitchFamily="34" charset="0"/>
              </a:rPr>
              <a:t>The </a:t>
            </a:r>
            <a:r>
              <a:rPr lang="en-US" dirty="0" err="1">
                <a:latin typeface="Arial" pitchFamily="34" charset="0"/>
                <a:cs typeface="Arial" pitchFamily="34" charset="0"/>
              </a:rPr>
              <a:t>FeMo</a:t>
            </a:r>
            <a:r>
              <a:rPr lang="en-US" dirty="0">
                <a:latin typeface="Arial" pitchFamily="34" charset="0"/>
                <a:cs typeface="Arial" pitchFamily="34" charset="0"/>
              </a:rPr>
              <a:t> </a:t>
            </a:r>
            <a:r>
              <a:rPr lang="en-US" dirty="0" smtClean="0">
                <a:latin typeface="Arial" pitchFamily="34" charset="0"/>
                <a:cs typeface="Arial" pitchFamily="34" charset="0"/>
              </a:rPr>
              <a:t>cofactor </a:t>
            </a:r>
            <a:r>
              <a:rPr lang="en-US" dirty="0">
                <a:latin typeface="Arial" pitchFamily="34" charset="0"/>
                <a:cs typeface="Arial" pitchFamily="34" charset="0"/>
              </a:rPr>
              <a:t>contains both molybdenum and </a:t>
            </a:r>
            <a:r>
              <a:rPr lang="en-US" dirty="0" smtClean="0">
                <a:latin typeface="Arial" pitchFamily="34" charset="0"/>
                <a:cs typeface="Arial" pitchFamily="34" charset="0"/>
              </a:rPr>
              <a:t>iron, </a:t>
            </a:r>
            <a:r>
              <a:rPr lang="en-US" dirty="0">
                <a:latin typeface="Arial" pitchFamily="34" charset="0"/>
                <a:cs typeface="Arial" pitchFamily="34" charset="0"/>
              </a:rPr>
              <a:t>which are required for the </a:t>
            </a:r>
            <a:r>
              <a:rPr lang="en-US" dirty="0" smtClean="0">
                <a:latin typeface="Arial" pitchFamily="34" charset="0"/>
                <a:cs typeface="Arial" pitchFamily="34" charset="0"/>
              </a:rPr>
              <a:t>reduction.</a:t>
            </a:r>
            <a:endParaRPr lang="en-US" dirty="0">
              <a:latin typeface="Arial" pitchFamily="34" charset="0"/>
              <a:cs typeface="Arial" pitchFamily="34" charset="0"/>
            </a:endParaRPr>
          </a:p>
        </p:txBody>
      </p:sp>
    </p:spTree>
    <p:extLst>
      <p:ext uri="{BB962C8B-B14F-4D97-AF65-F5344CB8AC3E}">
        <p14:creationId xmlns:p14="http://schemas.microsoft.com/office/powerpoint/2010/main" val="3450361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Fe Protein</a:t>
            </a:r>
          </a:p>
        </p:txBody>
      </p:sp>
      <p:pic>
        <p:nvPicPr>
          <p:cNvPr id="9" name="Picture 2" descr="An illustration shows Fe protein.&#10;The protein is shown as a ribbon structure with many helices and with 2 ball and stick models of A T P indicated. Another ball and stick model is visible at the top of the protein and a callout shows the its structure. In all four corners, Cys is bonded to S and further bonded to Fe. In the top right, the S is further bonded to an Fe that is part of a square of atoms that alternate between S and Fe. There are two of these squares joined together by bonds between Fe in one square and S in the other. The top right Fe is on the lower level of the square, then the lower left Fe is part of the top square and bonded to an S Cys group. On the right side of the molecule, the top Cys S group is bonded to Fe in the upper square and the bottom Cys S is bonded to Fe in the lower squar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982183" y="1842459"/>
            <a:ext cx="5179634" cy="457358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413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843C0C"/>
                </a:solidFill>
                <a:latin typeface="Arial" pitchFamily="34" charset="0"/>
                <a:cs typeface="Arial" pitchFamily="34" charset="0"/>
              </a:rPr>
              <a:t>MoFe</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Protein</a:t>
            </a:r>
            <a:endParaRPr lang="en-US" dirty="0">
              <a:solidFill>
                <a:srgbClr val="843C0C"/>
              </a:solidFill>
              <a:latin typeface="Arial" pitchFamily="34" charset="0"/>
              <a:cs typeface="Arial" pitchFamily="34" charset="0"/>
            </a:endParaRPr>
          </a:p>
        </p:txBody>
      </p:sp>
      <p:pic>
        <p:nvPicPr>
          <p:cNvPr id="9" name="Picture 2" descr="An illustration shows the uppercase M lowercase O uppercase F lowercase E protein.&#10;The protein is shown as a ribbon structure with multiple helices with two different types of subunits. The red subunit forms more of the top on the left and more of the bottom on the right, with the blue subunit showing the opposite pattern. On the left, a callout from a ball and stick model shows the structure of the P cluster, which has 8 Fe atoms, 7 sulfides, and 6 cysteine residues that further bond to the rest of the protein. On the right, a callout from a ball and stick model shows the structure of the Fe Mo cofactor, which has Homocitrate on the lower left and a histidine that links to the protein. The homocitrate and histidine are both attached to a Molybdenum atom. The Fe Mo cofactor contains 7 Fe atoms and 9 sulfides with an interstitial carbon atom in the center and a cysteine in the upper right that links it to the prote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400501" y="1553494"/>
            <a:ext cx="6342998" cy="486680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551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686800" cy="1143000"/>
          </a:xfrm>
        </p:spPr>
        <p:txBody>
          <a:bodyPr>
            <a:noAutofit/>
          </a:bodyPr>
          <a:lstStyle/>
          <a:p>
            <a:r>
              <a:rPr lang="en-US" sz="2800" dirty="0">
                <a:solidFill>
                  <a:srgbClr val="843C0C"/>
                </a:solidFill>
                <a:latin typeface="Arial" pitchFamily="34" charset="0"/>
                <a:cs typeface="Arial" pitchFamily="34" charset="0"/>
              </a:rPr>
              <a:t>Ammonium </a:t>
            </a:r>
            <a:r>
              <a:rPr lang="en-US" sz="2800" dirty="0" smtClean="0">
                <a:solidFill>
                  <a:srgbClr val="843C0C"/>
                </a:solidFill>
                <a:latin typeface="Arial" pitchFamily="34" charset="0"/>
                <a:cs typeface="Arial" pitchFamily="34" charset="0"/>
              </a:rPr>
              <a:t>Ion </a:t>
            </a:r>
            <a:r>
              <a:rPr lang="en-US" sz="2800" dirty="0">
                <a:solidFill>
                  <a:srgbClr val="843C0C"/>
                </a:solidFill>
                <a:latin typeface="Arial" pitchFamily="34" charset="0"/>
                <a:cs typeface="Arial" pitchFamily="34" charset="0"/>
              </a:rPr>
              <a:t>is </a:t>
            </a:r>
            <a:r>
              <a:rPr lang="en-US" sz="2800" dirty="0" smtClean="0">
                <a:solidFill>
                  <a:srgbClr val="843C0C"/>
                </a:solidFill>
                <a:latin typeface="Arial" pitchFamily="34" charset="0"/>
                <a:cs typeface="Arial" pitchFamily="34" charset="0"/>
              </a:rPr>
              <a:t>Assimilated </a:t>
            </a:r>
            <a:r>
              <a:rPr lang="en-US" sz="2800" dirty="0">
                <a:solidFill>
                  <a:srgbClr val="843C0C"/>
                </a:solidFill>
                <a:latin typeface="Arial" pitchFamily="34" charset="0"/>
                <a:cs typeface="Arial" pitchFamily="34" charset="0"/>
              </a:rPr>
              <a:t>into an </a:t>
            </a:r>
            <a:r>
              <a:rPr lang="en-US" sz="2800" dirty="0" smtClean="0">
                <a:solidFill>
                  <a:srgbClr val="843C0C"/>
                </a:solidFill>
                <a:latin typeface="Arial" pitchFamily="34" charset="0"/>
                <a:cs typeface="Arial" pitchFamily="34" charset="0"/>
              </a:rPr>
              <a:t>Amino </a:t>
            </a:r>
            <a:r>
              <a:rPr lang="en-US" sz="2800" dirty="0">
                <a:solidFill>
                  <a:srgbClr val="843C0C"/>
                </a:solidFill>
                <a:latin typeface="Arial" pitchFamily="34" charset="0"/>
                <a:cs typeface="Arial" pitchFamily="34" charset="0"/>
              </a:rPr>
              <a:t>A</a:t>
            </a:r>
            <a:r>
              <a:rPr lang="en-US" sz="2800" dirty="0" smtClean="0">
                <a:solidFill>
                  <a:srgbClr val="843C0C"/>
                </a:solidFill>
                <a:latin typeface="Arial" pitchFamily="34" charset="0"/>
                <a:cs typeface="Arial" pitchFamily="34" charset="0"/>
              </a:rPr>
              <a:t>cid </a:t>
            </a:r>
            <a:r>
              <a:rPr lang="en-US" sz="2800" dirty="0">
                <a:solidFill>
                  <a:srgbClr val="843C0C"/>
                </a:solidFill>
                <a:latin typeface="Arial" pitchFamily="34" charset="0"/>
                <a:cs typeface="Arial" pitchFamily="34" charset="0"/>
              </a:rPr>
              <a:t>through </a:t>
            </a:r>
            <a:r>
              <a:rPr lang="en-US" sz="2800" dirty="0" smtClean="0">
                <a:solidFill>
                  <a:srgbClr val="843C0C"/>
                </a:solidFill>
                <a:latin typeface="Arial" pitchFamily="34" charset="0"/>
                <a:cs typeface="Arial" pitchFamily="34" charset="0"/>
              </a:rPr>
              <a:t>Glutamate </a:t>
            </a:r>
            <a:r>
              <a:rPr lang="en-US" sz="2800" dirty="0">
                <a:solidFill>
                  <a:srgbClr val="843C0C"/>
                </a:solidFill>
                <a:latin typeface="Arial" pitchFamily="34" charset="0"/>
                <a:cs typeface="Arial" pitchFamily="34" charset="0"/>
              </a:rPr>
              <a:t>and G</a:t>
            </a:r>
            <a:r>
              <a:rPr lang="en-US" sz="2800" dirty="0" smtClean="0">
                <a:solidFill>
                  <a:srgbClr val="843C0C"/>
                </a:solidFill>
                <a:latin typeface="Arial" pitchFamily="34" charset="0"/>
                <a:cs typeface="Arial" pitchFamily="34" charset="0"/>
              </a:rPr>
              <a:t>lutamine (1/3)</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3749039"/>
          </a:xfrm>
        </p:spPr>
        <p:txBody>
          <a:bodyPr>
            <a:normAutofit/>
          </a:bodyPr>
          <a:lstStyle/>
          <a:p>
            <a:pPr>
              <a:spcAft>
                <a:spcPts val="1200"/>
              </a:spcAft>
            </a:pPr>
            <a:r>
              <a:rPr lang="en-US" sz="2600" dirty="0">
                <a:latin typeface="Arial" pitchFamily="34" charset="0"/>
                <a:cs typeface="Arial" pitchFamily="34" charset="0"/>
              </a:rPr>
              <a:t>Glutamate dehydrogenase catalyzes the incorporation of ammonia into α-ketoglutarate to generate </a:t>
            </a:r>
            <a:r>
              <a:rPr lang="en-US" sz="2600" dirty="0" smtClean="0">
                <a:latin typeface="Arial" pitchFamily="34" charset="0"/>
                <a:cs typeface="Arial" pitchFamily="34" charset="0"/>
              </a:rPr>
              <a:t>glutamate.</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The reaction proceeds through a Schiff base intermediate that becomes protonated and is subsequently reduced by NADPH or </a:t>
            </a:r>
            <a:r>
              <a:rPr lang="en-US" sz="2600" dirty="0" smtClean="0">
                <a:latin typeface="Arial" pitchFamily="34" charset="0"/>
                <a:cs typeface="Arial" pitchFamily="34" charset="0"/>
              </a:rPr>
              <a:t>NADH.</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The hydride transfer yields only </a:t>
            </a:r>
            <a:r>
              <a:rPr lang="en-US" sz="2600" dirty="0" smtClean="0">
                <a:latin typeface="Arial" pitchFamily="34" charset="0"/>
                <a:cs typeface="Arial" pitchFamily="34" charset="0"/>
              </a:rPr>
              <a:t>L-glutamate.</a:t>
            </a:r>
            <a:endParaRPr lang="en-US" sz="2600" dirty="0">
              <a:latin typeface="Arial" pitchFamily="34" charset="0"/>
              <a:cs typeface="Arial" pitchFamily="34" charset="0"/>
            </a:endParaRPr>
          </a:p>
        </p:txBody>
      </p:sp>
      <p:pic>
        <p:nvPicPr>
          <p:cNvPr id="9" name="Picture 2" descr="An equilibrium reaction is shown&#10;The reaction shows the reversible reaction of alpha-Ketoglutarate with N H 4 plus, N A D (P) H, and H plus to produce Glutamate and H 2 O. The structure of alpha-Ketoglutarate is a 4 carbon chain with C 1 forming a carboxylate group, C 2 double bonded to oxygen, and C 4 forming a carboxylate group. The structure of Glutamate is similar except at C 2, which is hash bonded to N H subscript 3 superscript plus and wedge bonded to H, charged N H subscript 3 ion, and 1 negatively charged C O O ion plus N A D left parenthesis P right parenthesis with 1 positive charge plus H subscript 2 O."/>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25573" y="5544376"/>
            <a:ext cx="6692855" cy="78022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323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843C0C"/>
                </a:solidFill>
                <a:latin typeface="Arial" pitchFamily="34" charset="0"/>
                <a:cs typeface="Arial" pitchFamily="34" charset="0"/>
              </a:rPr>
              <a:t>Glutamate Dehydrogenase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roduces </a:t>
            </a:r>
            <a:r>
              <a:rPr lang="en-US" sz="3200" dirty="0">
                <a:solidFill>
                  <a:srgbClr val="843C0C"/>
                </a:solidFill>
                <a:latin typeface="Arial" pitchFamily="34" charset="0"/>
                <a:cs typeface="Arial" pitchFamily="34" charset="0"/>
              </a:rPr>
              <a:t>G</a:t>
            </a:r>
            <a:r>
              <a:rPr lang="en-US" sz="3200" dirty="0" smtClean="0">
                <a:solidFill>
                  <a:srgbClr val="843C0C"/>
                </a:solidFill>
                <a:latin typeface="Arial" pitchFamily="34" charset="0"/>
                <a:cs typeface="Arial" pitchFamily="34" charset="0"/>
              </a:rPr>
              <a:t>lutamate in </a:t>
            </a:r>
            <a:r>
              <a:rPr lang="en-US" sz="3200" dirty="0">
                <a:solidFill>
                  <a:srgbClr val="843C0C"/>
                </a:solidFill>
                <a:latin typeface="Arial" pitchFamily="34" charset="0"/>
                <a:cs typeface="Arial" pitchFamily="34" charset="0"/>
              </a:rPr>
              <a:t>T</a:t>
            </a:r>
            <a:r>
              <a:rPr lang="en-US" sz="3200" dirty="0" smtClean="0">
                <a:solidFill>
                  <a:srgbClr val="843C0C"/>
                </a:solidFill>
                <a:latin typeface="Arial" pitchFamily="34" charset="0"/>
                <a:cs typeface="Arial" pitchFamily="34" charset="0"/>
              </a:rPr>
              <a:t>wo Steps</a:t>
            </a:r>
            <a:endParaRPr lang="en-US" sz="3200" dirty="0">
              <a:solidFill>
                <a:srgbClr val="843C0C"/>
              </a:solidFill>
              <a:latin typeface="Arial" pitchFamily="34" charset="0"/>
              <a:cs typeface="Arial" pitchFamily="34" charset="0"/>
            </a:endParaRPr>
          </a:p>
        </p:txBody>
      </p:sp>
      <p:sp>
        <p:nvSpPr>
          <p:cNvPr id="7" name="Content Placeholder 6"/>
          <p:cNvSpPr>
            <a:spLocks noGrp="1"/>
          </p:cNvSpPr>
          <p:nvPr>
            <p:ph idx="1"/>
          </p:nvPr>
        </p:nvSpPr>
        <p:spPr>
          <a:xfrm>
            <a:off x="457200" y="1600201"/>
            <a:ext cx="8229600" cy="579119"/>
          </a:xfrm>
        </p:spPr>
        <p:txBody>
          <a:bodyPr>
            <a:normAutofit/>
          </a:bodyPr>
          <a:lstStyle/>
          <a:p>
            <a:r>
              <a:rPr lang="en-US" sz="2600" dirty="0" smtClean="0">
                <a:latin typeface="Arial" pitchFamily="34" charset="0"/>
                <a:cs typeface="Arial" pitchFamily="34" charset="0"/>
              </a:rPr>
              <a:t>Formation of a Schiff base.</a:t>
            </a:r>
          </a:p>
        </p:txBody>
      </p:sp>
      <p:pic>
        <p:nvPicPr>
          <p:cNvPr id="11" name="Picture 2" descr="An equilibrium reaction shows the addition of a Carbonyl compound and an amino donor to produce a Schiff base that can be converted to a Protonated Schiff base through the addition of water.&#10;Schiff base produced by the reversible reaction has the same structure as the Carbonyl compound except that the central carbon is double bonded to blue highlighted N that is further bonded to R 3. H 2 O with a blue highlighted H plus is added. With the addition of a red highlighted H2, the Protonated Schiff base is formed. For the reverse reaction, the red highlighted H plus is removed. The Protonated Schiff base has the same structure as the Schiff base except that the N has a positive charge and is bonded to a red highlighted H in addition to R 3."/>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2268202"/>
            <a:ext cx="6705046" cy="13227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sz="quarter" idx="16"/>
          </p:nvPr>
        </p:nvSpPr>
        <p:spPr>
          <a:xfrm>
            <a:off x="457200" y="3910509"/>
            <a:ext cx="8229600" cy="957223"/>
          </a:xfrm>
        </p:spPr>
        <p:txBody>
          <a:bodyPr>
            <a:normAutofit/>
          </a:bodyPr>
          <a:lstStyle/>
          <a:p>
            <a:r>
              <a:rPr lang="en-US" sz="2600" dirty="0" smtClean="0">
                <a:latin typeface="Arial" pitchFamily="34" charset="0"/>
                <a:cs typeface="Arial" pitchFamily="34" charset="0"/>
              </a:rPr>
              <a:t>Formation of glutamate proceeds through a Schiff base and establishes </a:t>
            </a:r>
            <a:r>
              <a:rPr lang="en-US" sz="2600" dirty="0" err="1" smtClean="0">
                <a:latin typeface="Arial" pitchFamily="34" charset="0"/>
                <a:cs typeface="Arial" pitchFamily="34" charset="0"/>
              </a:rPr>
              <a:t>chirality</a:t>
            </a:r>
            <a:r>
              <a:rPr lang="en-US" sz="2600" dirty="0" smtClean="0">
                <a:latin typeface="Arial" pitchFamily="34" charset="0"/>
                <a:cs typeface="Arial" pitchFamily="34" charset="0"/>
              </a:rPr>
              <a:t>.</a:t>
            </a:r>
          </a:p>
        </p:txBody>
      </p:sp>
      <p:pic>
        <p:nvPicPr>
          <p:cNvPr id="12" name="Picture 3" descr="Alpha-Ketoglutarate and N H 4 plus react to produce an intermediate and then a further reaction produces Glutamate.&#10;Alpha-Ketoglutarate is a 4 carbon chain with C 1 forming a carboxylate group, C 2 double bonded to oxygen, and C4 forming a carboxylate group. When blue highlighted N H 4 plus is added, an intermediate is formed after the removal of H2 O with blue highlighted H. The intermediate has a similar structure to alpha-Ketoglutarate except that C2 is double-bonded to N that is further bonded to 2H and has a positive charge. A reversible reaction adding H + and red highlighted N A D (P) H, which is converted to red highlighted N A D (P) plus, produces Glutamate. The structure of Glutamate is similar except at C2, which is hash bonded to N H3 plus and wedge bonded to red highlighted H."/>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9477" y="4952535"/>
            <a:ext cx="6705046" cy="104233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795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Establishment of </a:t>
            </a:r>
            <a:r>
              <a:rPr lang="en-US" dirty="0" smtClean="0">
                <a:solidFill>
                  <a:srgbClr val="843C0C"/>
                </a:solidFill>
                <a:latin typeface="Arial" pitchFamily="34" charset="0"/>
                <a:cs typeface="Arial" pitchFamily="34" charset="0"/>
              </a:rPr>
              <a:t>Chirality</a:t>
            </a:r>
            <a:endParaRPr lang="en-US" dirty="0">
              <a:solidFill>
                <a:srgbClr val="843C0C"/>
              </a:solidFill>
              <a:latin typeface="Arial" pitchFamily="34" charset="0"/>
              <a:cs typeface="Arial" pitchFamily="34" charset="0"/>
            </a:endParaRPr>
          </a:p>
        </p:txBody>
      </p:sp>
      <p:pic>
        <p:nvPicPr>
          <p:cNvPr id="9" name="Picture 2" descr="An illustration shows establishment of chirality during the production of Glutamate.&#10;Ball and stick models are used to show that a Protonated alpha-ketoglutarate Schiff base is added to N A D (P) H to produce L-Glutamate and N A D (P) plus. The Protonated alpha-Ketoglutarate Schiff base is a 5 carbon chain. C5 is a carboxylate group with a negative charge in the upper left. C2 has a positively charged N H 2 that extends to the lower left. C1 is part of a carboxylate group with a negative charge on the right. N A D (P) H has a six-membered ring. The left side vertex of the ring is bonded to C that is further bonded to O and to N H 2. The upper left vertex is bonded to a hydride ion. The lower right vertex is N that is further bonded. L-Glutamate has a similar structure to the Protonated alpha-ketoglutarate Schiff base except that there is a hydride ion bonded to C2 that extends into the lower left location formerly occupied by N H 2 and the N H 2 is oriented towards the top of the molecule instead. N A D (P) plus has a similar structure to N A D (P) H except that the hydride has been removed and there is a positive charge on the nitroge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41039" y="1612664"/>
            <a:ext cx="7061923" cy="41023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725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686800" cy="1143000"/>
          </a:xfrm>
        </p:spPr>
        <p:txBody>
          <a:bodyPr>
            <a:noAutofit/>
          </a:bodyPr>
          <a:lstStyle/>
          <a:p>
            <a:r>
              <a:rPr lang="en-US" sz="2800" dirty="0">
                <a:solidFill>
                  <a:srgbClr val="843C0C"/>
                </a:solidFill>
                <a:latin typeface="Arial" pitchFamily="34" charset="0"/>
                <a:cs typeface="Arial" pitchFamily="34" charset="0"/>
              </a:rPr>
              <a:t>Ammonium Ion is Assimilated into an Amino Acid through Glutamate and Glutamine </a:t>
            </a:r>
            <a:r>
              <a:rPr lang="en-US" sz="2800" dirty="0" smtClean="0">
                <a:solidFill>
                  <a:srgbClr val="843C0C"/>
                </a:solidFill>
                <a:latin typeface="Arial" pitchFamily="34" charset="0"/>
                <a:cs typeface="Arial" pitchFamily="34" charset="0"/>
              </a:rPr>
              <a:t>(2/3</a:t>
            </a:r>
            <a:r>
              <a:rPr lang="en-US" sz="2800" dirty="0">
                <a:solidFill>
                  <a:srgbClr val="843C0C"/>
                </a:solidFill>
                <a:latin typeface="Arial" pitchFamily="34" charset="0"/>
                <a:cs typeface="Arial" pitchFamily="34" charset="0"/>
              </a:rPr>
              <a:t>)</a:t>
            </a:r>
            <a:endParaRPr lang="en-US" sz="2800" dirty="0">
              <a:latin typeface="Arial" pitchFamily="34" charset="0"/>
              <a:cs typeface="Arial" pitchFamily="34" charset="0"/>
            </a:endParaRPr>
          </a:p>
        </p:txBody>
      </p:sp>
      <p:sp>
        <p:nvSpPr>
          <p:cNvPr id="4" name="Content Placeholder 3"/>
          <p:cNvSpPr>
            <a:spLocks noGrp="1"/>
          </p:cNvSpPr>
          <p:nvPr>
            <p:ph idx="1"/>
          </p:nvPr>
        </p:nvSpPr>
        <p:spPr>
          <a:xfrm>
            <a:off x="457200" y="1600201"/>
            <a:ext cx="8229600" cy="2286000"/>
          </a:xfrm>
        </p:spPr>
        <p:txBody>
          <a:bodyPr>
            <a:normAutofit/>
          </a:bodyPr>
          <a:lstStyle/>
          <a:p>
            <a:pPr>
              <a:spcAft>
                <a:spcPts val="1200"/>
              </a:spcAft>
            </a:pPr>
            <a:r>
              <a:rPr lang="en-US" sz="2600" dirty="0">
                <a:latin typeface="Arial" pitchFamily="34" charset="0"/>
                <a:cs typeface="Arial" pitchFamily="34" charset="0"/>
              </a:rPr>
              <a:t>Glutamine synthetase incorporates another nitrogen into glutamate in an </a:t>
            </a:r>
            <a:r>
              <a:rPr lang="en-US" sz="2600" dirty="0" err="1">
                <a:latin typeface="Arial" pitchFamily="34" charset="0"/>
                <a:cs typeface="Arial" pitchFamily="34" charset="0"/>
              </a:rPr>
              <a:t>amidation</a:t>
            </a:r>
            <a:r>
              <a:rPr lang="en-US" sz="2600" dirty="0">
                <a:latin typeface="Arial" pitchFamily="34" charset="0"/>
                <a:cs typeface="Arial" pitchFamily="34" charset="0"/>
              </a:rPr>
              <a:t> reaction to form </a:t>
            </a:r>
            <a:r>
              <a:rPr lang="en-US" sz="2600" dirty="0" smtClean="0">
                <a:latin typeface="Arial" pitchFamily="34" charset="0"/>
                <a:cs typeface="Arial" pitchFamily="34" charset="0"/>
              </a:rPr>
              <a:t>glutamine.</a:t>
            </a:r>
            <a:endParaRPr lang="en-US" sz="2600" dirty="0">
              <a:latin typeface="Arial" pitchFamily="34" charset="0"/>
              <a:cs typeface="Arial" pitchFamily="34" charset="0"/>
            </a:endParaRPr>
          </a:p>
          <a:p>
            <a:pPr>
              <a:spcAft>
                <a:spcPts val="1200"/>
              </a:spcAft>
            </a:pPr>
            <a:r>
              <a:rPr lang="en-US" sz="2600" dirty="0" smtClean="0">
                <a:latin typeface="Arial" pitchFamily="34" charset="0"/>
                <a:cs typeface="Arial" pitchFamily="34" charset="0"/>
              </a:rPr>
              <a:t>Glutamine </a:t>
            </a:r>
            <a:r>
              <a:rPr lang="en-US" sz="2600" dirty="0">
                <a:latin typeface="Arial" pitchFamily="34" charset="0"/>
                <a:cs typeface="Arial" pitchFamily="34" charset="0"/>
              </a:rPr>
              <a:t>is a versatile nitrogen </a:t>
            </a:r>
            <a:r>
              <a:rPr lang="en-US" sz="2600" dirty="0" smtClean="0">
                <a:latin typeface="Arial" pitchFamily="34" charset="0"/>
                <a:cs typeface="Arial" pitchFamily="34" charset="0"/>
              </a:rPr>
              <a:t>donor.</a:t>
            </a:r>
            <a:endParaRPr lang="en-US" sz="2600" dirty="0">
              <a:latin typeface="Arial" pitchFamily="34" charset="0"/>
              <a:cs typeface="Arial" pitchFamily="34" charset="0"/>
            </a:endParaRPr>
          </a:p>
        </p:txBody>
      </p:sp>
      <p:pic>
        <p:nvPicPr>
          <p:cNvPr id="9" name="Picture 3" descr="The conversion of Glutamate to an Acyl-phosphate intermediate and further to Glutamine is shown.&#10;Glutamate is a 5 carbon chain in which C1 and C5 form carboxylate groups and C5 is wedge bonded to N H 3 plus and hash bonded to H. The structure of the carboxylate group that includes C1 is drawn out with the partial double bond character of the bonds between C and O shown. With the conversion of red highlighted A T P to A D P, an Acyl-phosphate intermediate is produced that has a similar structure to Glutamate except that C 2 is double bonded to oxygen and single bonded to oxygen that is further bonded to a red highlighted P O 3 with a negative 2 charge and the partial double bond character of the bonds between P and the 3 oxygens shown. With the addition of blue highlighted N H 3 and removal of red highlighted P i, Glutamine is formed. Glutamine has a similar structure to the Acyl-phosphate intermediate except that the phosphate group has been replaced by N H 2. Therefore, C1 is bonded to blue highlighted N H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4446" y="4517440"/>
            <a:ext cx="8115109" cy="11213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452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2800" dirty="0">
                <a:solidFill>
                  <a:srgbClr val="843C0C"/>
                </a:solidFill>
                <a:latin typeface="Arial" pitchFamily="34" charset="0"/>
                <a:cs typeface="Arial" pitchFamily="34" charset="0"/>
              </a:rPr>
              <a:t>Ammonium Ion is Assimilated into an Amino Acid through Glutamate and Glutamine </a:t>
            </a:r>
            <a:r>
              <a:rPr lang="en-US" sz="2800" dirty="0" smtClean="0">
                <a:solidFill>
                  <a:srgbClr val="843C0C"/>
                </a:solidFill>
                <a:latin typeface="Arial" pitchFamily="34" charset="0"/>
                <a:cs typeface="Arial" pitchFamily="34" charset="0"/>
              </a:rPr>
              <a:t>(3/3</a:t>
            </a:r>
            <a:r>
              <a:rPr lang="en-US" sz="2800" dirty="0">
                <a:solidFill>
                  <a:srgbClr val="843C0C"/>
                </a:solidFill>
                <a:latin typeface="Arial" pitchFamily="34" charset="0"/>
                <a:cs typeface="Arial" pitchFamily="34" charset="0"/>
              </a:rPr>
              <a:t>)</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1356359"/>
          </a:xfrm>
        </p:spPr>
        <p:txBody>
          <a:bodyPr>
            <a:normAutofit/>
          </a:bodyPr>
          <a:lstStyle/>
          <a:p>
            <a:r>
              <a:rPr lang="en-US" dirty="0">
                <a:latin typeface="Arial" pitchFamily="34" charset="0"/>
                <a:cs typeface="Arial" pitchFamily="34" charset="0"/>
              </a:rPr>
              <a:t>Most prokaryotes contain glutamate synthase, which catalyzes the reductive amination of α-ketoglutarate using glutamine as the nitrogen </a:t>
            </a:r>
            <a:r>
              <a:rPr lang="en-US" dirty="0" smtClean="0">
                <a:latin typeface="Arial" pitchFamily="34" charset="0"/>
                <a:cs typeface="Arial" pitchFamily="34" charset="0"/>
              </a:rPr>
              <a:t>donor.</a:t>
            </a:r>
          </a:p>
        </p:txBody>
      </p:sp>
      <p:pic>
        <p:nvPicPr>
          <p:cNvPr id="10" name="Picture Placeholder 9" descr="A chemical reaction shows the reductive amination of alpha-ketoglutarate to form glutamate. &#10;In the reaction, alpha dash ketoglutarate reacts with glutamine, N A D P H, and a proton (to yield 2 molecules of glutamate and N A D P superscript plus. The reaction is in equilibrium."/>
          <p:cNvPicPr>
            <a:picLocks noGrp="1" noChangeAspect="1"/>
          </p:cNvPicPr>
          <p:nvPr>
            <p:ph type="pic" sz="quarter" idx="13"/>
          </p:nvPr>
        </p:nvPicPr>
        <p:blipFill>
          <a:blip r:embed="rId2"/>
          <a:stretch>
            <a:fillRect/>
          </a:stretch>
        </p:blipFill>
        <p:spPr>
          <a:xfrm>
            <a:off x="1064335" y="3032760"/>
            <a:ext cx="7015331" cy="634365"/>
          </a:xfrm>
          <a:prstGeom prst="rect">
            <a:avLst/>
          </a:prstGeom>
          <a:noFill/>
          <a:ln>
            <a:noFill/>
          </a:ln>
        </p:spPr>
      </p:pic>
      <p:sp>
        <p:nvSpPr>
          <p:cNvPr id="9" name="Content Placeholder 8"/>
          <p:cNvSpPr>
            <a:spLocks noGrp="1"/>
          </p:cNvSpPr>
          <p:nvPr>
            <p:ph sz="quarter" idx="16"/>
          </p:nvPr>
        </p:nvSpPr>
        <p:spPr>
          <a:xfrm>
            <a:off x="457200" y="3667125"/>
            <a:ext cx="8229600" cy="1423035"/>
          </a:xfrm>
        </p:spPr>
        <p:txBody>
          <a:bodyPr>
            <a:normAutofit/>
          </a:bodyPr>
          <a:lstStyle/>
          <a:p>
            <a:r>
              <a:rPr lang="en-US" dirty="0" smtClean="0">
                <a:latin typeface="Arial" pitchFamily="34" charset="0"/>
                <a:cs typeface="Arial" pitchFamily="34" charset="0"/>
              </a:rPr>
              <a:t>When nitrogen is limiting in prokaryotes, most of the glutamate is made by the sequential action of glutamine </a:t>
            </a:r>
            <a:r>
              <a:rPr lang="en-US" dirty="0" err="1" smtClean="0">
                <a:latin typeface="Arial" pitchFamily="34" charset="0"/>
                <a:cs typeface="Arial" pitchFamily="34" charset="0"/>
              </a:rPr>
              <a:t>synthetase</a:t>
            </a:r>
            <a:r>
              <a:rPr lang="en-US" dirty="0" smtClean="0">
                <a:latin typeface="Arial" pitchFamily="34" charset="0"/>
                <a:cs typeface="Arial" pitchFamily="34" charset="0"/>
              </a:rPr>
              <a:t> and glutamate </a:t>
            </a:r>
            <a:r>
              <a:rPr lang="en-US" dirty="0" err="1" smtClean="0">
                <a:latin typeface="Arial" pitchFamily="34" charset="0"/>
                <a:cs typeface="Arial" pitchFamily="34" charset="0"/>
              </a:rPr>
              <a:t>synthase</a:t>
            </a:r>
            <a:r>
              <a:rPr lang="en-US" dirty="0" smtClean="0">
                <a:latin typeface="Arial" pitchFamily="34" charset="0"/>
                <a:cs typeface="Arial" pitchFamily="34" charset="0"/>
              </a:rPr>
              <a:t>.</a:t>
            </a:r>
          </a:p>
        </p:txBody>
      </p:sp>
      <p:pic>
        <p:nvPicPr>
          <p:cNvPr id="11" name="Picture Placeholder 10" descr="A chemical reaction shows, N H subscript 4 superscript plus reacts with alpha dash ketoglutarate, N A D P H, and A T P to yield glutamate, N A D P superscript plus, A D P, and inorganic phosphate (P subscript lowercase I)."/>
          <p:cNvPicPr>
            <a:picLocks noGrp="1" noChangeAspect="1"/>
          </p:cNvPicPr>
          <p:nvPr>
            <p:ph type="pic" sz="quarter" idx="14"/>
          </p:nvPr>
        </p:nvPicPr>
        <p:blipFill>
          <a:blip r:embed="rId3"/>
          <a:stretch>
            <a:fillRect/>
          </a:stretch>
        </p:blipFill>
        <p:spPr>
          <a:xfrm>
            <a:off x="756490" y="5090160"/>
            <a:ext cx="7631020" cy="868680"/>
          </a:xfrm>
          <a:prstGeom prst="rect">
            <a:avLst/>
          </a:prstGeom>
          <a:noFill/>
          <a:ln>
            <a:noFill/>
          </a:ln>
        </p:spPr>
      </p:pic>
    </p:spTree>
    <p:extLst>
      <p:ext uri="{BB962C8B-B14F-4D97-AF65-F5344CB8AC3E}">
        <p14:creationId xmlns:p14="http://schemas.microsoft.com/office/powerpoint/2010/main" val="1593291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843C0C"/>
                </a:solidFill>
                <a:latin typeface="Arial" pitchFamily="34" charset="0"/>
                <a:cs typeface="Arial" pitchFamily="34" charset="0"/>
              </a:rPr>
              <a:t>Section 24.2 </a:t>
            </a:r>
            <a:r>
              <a:rPr lang="en-US" sz="2800" dirty="0">
                <a:solidFill>
                  <a:srgbClr val="843C0C"/>
                </a:solidFill>
                <a:latin typeface="Arial" pitchFamily="34" charset="0"/>
                <a:cs typeface="Arial" pitchFamily="34" charset="0"/>
              </a:rPr>
              <a:t>Amino Acids Are Made from Intermediates of the Citric Acid Cycle and Other Major </a:t>
            </a:r>
            <a:r>
              <a:rPr lang="en-US" sz="2800" dirty="0" smtClean="0">
                <a:solidFill>
                  <a:srgbClr val="843C0C"/>
                </a:solidFill>
                <a:latin typeface="Arial" pitchFamily="34" charset="0"/>
                <a:cs typeface="Arial" pitchFamily="34" charset="0"/>
              </a:rPr>
              <a:t>Pathways</a:t>
            </a:r>
            <a:endParaRPr lang="en-US" sz="28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600" dirty="0" smtClean="0">
                <a:latin typeface="Arial" pitchFamily="34" charset="0"/>
                <a:cs typeface="Arial" pitchFamily="34" charset="0"/>
              </a:rPr>
              <a:t>The </a:t>
            </a:r>
            <a:r>
              <a:rPr lang="en-US" sz="2600" dirty="0">
                <a:latin typeface="Arial" pitchFamily="34" charset="0"/>
                <a:cs typeface="Arial" pitchFamily="34" charset="0"/>
              </a:rPr>
              <a:t>carbon skeletons for amino acid synthesis are provided by intermediates of the glycolytic pathway, the citric acid cycle, and the pentose phosphate </a:t>
            </a:r>
            <a:r>
              <a:rPr lang="en-US" sz="2600" dirty="0" smtClean="0">
                <a:latin typeface="Arial" pitchFamily="34" charset="0"/>
                <a:cs typeface="Arial" pitchFamily="34" charset="0"/>
              </a:rPr>
              <a:t>pathway.</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4230087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Biosynthetic </a:t>
            </a:r>
            <a:r>
              <a:rPr lang="en-US" dirty="0" smtClean="0">
                <a:solidFill>
                  <a:srgbClr val="843C0C"/>
                </a:solidFill>
                <a:latin typeface="Arial" pitchFamily="34" charset="0"/>
                <a:cs typeface="Arial" pitchFamily="34" charset="0"/>
              </a:rPr>
              <a:t>Families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Amino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cids </a:t>
            </a:r>
            <a:r>
              <a:rPr lang="en-US" dirty="0">
                <a:solidFill>
                  <a:srgbClr val="843C0C"/>
                </a:solidFill>
                <a:latin typeface="Arial" pitchFamily="34" charset="0"/>
                <a:cs typeface="Arial" pitchFamily="34" charset="0"/>
              </a:rPr>
              <a:t>in </a:t>
            </a:r>
            <a:r>
              <a:rPr lang="en-US" dirty="0" smtClean="0">
                <a:solidFill>
                  <a:srgbClr val="843C0C"/>
                </a:solidFill>
                <a:latin typeface="Arial" pitchFamily="34" charset="0"/>
                <a:cs typeface="Arial" pitchFamily="34" charset="0"/>
              </a:rPr>
              <a:t>Bacteria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Plants</a:t>
            </a:r>
            <a:endParaRPr lang="en-US" dirty="0">
              <a:solidFill>
                <a:srgbClr val="843C0C"/>
              </a:solidFill>
              <a:latin typeface="Arial" pitchFamily="34" charset="0"/>
              <a:cs typeface="Arial" pitchFamily="34" charset="0"/>
            </a:endParaRPr>
          </a:p>
        </p:txBody>
      </p:sp>
      <p:pic>
        <p:nvPicPr>
          <p:cNvPr id="9" name="Picture 2" descr="A flow chart shows biosynthetic families of amino acids in bacteria and plants are as follows.&#10;Oxaloacetate gives Aspartate which further gives Asparagine, Methionine, Threonine, and Lysine. Further, Threonine gives Isoleucine. Pyruvate gives Alanine, Valine, and Leucine. Phosphoenolpyruvate plus Erythrose 4-phosphate gives Phenylalanine, Tyrosine, and Tryptophan. Further, Phenylalanine gives tyrosine. Alpha Ketoglutarate gives glutamate which further gives Glutamine, Proline, and Arginine. Ribose 5-phosphate gives Histidine. 3-Phosphoglycerate gives serine which further gives Cysteine and Glycine. The major metabolic precursors are Oxaloacetate, Pyruvate, Phosphoenolpyruvate plus Erythrose 4-phosphate, 3-Phosphoglycerate. Alpha Ketoglutarate, Ribose 5-phosphate, and Amino acids that give rise to other amino acids are Aspartate, Threonine, Phenylalanine, Serine and Glutamate. Essential amino acids are Methionine, Threonine, Lysine, Isoleucine, Phenylalanine, Tryptophan, Valine, Leucine, and Histidine.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38697" y="1907650"/>
            <a:ext cx="8466607" cy="442414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908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CHAPTER </a:t>
            </a:r>
            <a:r>
              <a:rPr lang="en-US" dirty="0" smtClean="0">
                <a:solidFill>
                  <a:srgbClr val="843C0C"/>
                </a:solidFill>
                <a:latin typeface="Arial" pitchFamily="34" charset="0"/>
                <a:cs typeface="Arial" pitchFamily="34" charset="0"/>
              </a:rPr>
              <a:t>24</a:t>
            </a:r>
            <a:br>
              <a:rPr lang="en-US" dirty="0" smtClean="0">
                <a:solidFill>
                  <a:srgbClr val="843C0C"/>
                </a:solidFill>
                <a:latin typeface="Arial" pitchFamily="34" charset="0"/>
                <a:cs typeface="Arial" pitchFamily="34" charset="0"/>
              </a:rPr>
            </a:br>
            <a:r>
              <a:rPr lang="en-US" dirty="0" smtClean="0">
                <a:solidFill>
                  <a:srgbClr val="843C0C"/>
                </a:solidFill>
                <a:latin typeface="Arial" pitchFamily="34" charset="0"/>
                <a:cs typeface="Arial" pitchFamily="34" charset="0"/>
              </a:rPr>
              <a:t>The Biosynthesis of Amino Acids</a:t>
            </a:r>
            <a:endParaRPr lang="en-US" dirty="0">
              <a:solidFill>
                <a:srgbClr val="843C0C"/>
              </a:solidFill>
              <a:latin typeface="Arial" pitchFamily="34" charset="0"/>
              <a:cs typeface="Arial" pitchFamily="34" charset="0"/>
            </a:endParaRPr>
          </a:p>
        </p:txBody>
      </p:sp>
      <p:pic>
        <p:nvPicPr>
          <p:cNvPr id="8" name="Picture 2" descr="A photo shows netted roots with spherical nodules on them and a reaction shows that an N 2 molecule with N triple bonded to N gives N H 3 which further gives Gluta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4274" y="2268954"/>
            <a:ext cx="8835452" cy="363919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rgbClr val="843C0C"/>
                </a:solidFill>
                <a:latin typeface="Arial" pitchFamily="34" charset="0"/>
                <a:cs typeface="Arial" pitchFamily="34" charset="0"/>
              </a:rPr>
              <a:t>Human </a:t>
            </a:r>
            <a:r>
              <a:rPr lang="en-US" sz="2800" dirty="0" smtClean="0">
                <a:solidFill>
                  <a:srgbClr val="843C0C"/>
                </a:solidFill>
                <a:latin typeface="Arial" pitchFamily="34" charset="0"/>
                <a:cs typeface="Arial" pitchFamily="34" charset="0"/>
              </a:rPr>
              <a:t>Beings </a:t>
            </a:r>
            <a:r>
              <a:rPr lang="en-US" sz="2800" dirty="0">
                <a:solidFill>
                  <a:srgbClr val="843C0C"/>
                </a:solidFill>
                <a:latin typeface="Arial" pitchFamily="34" charset="0"/>
                <a:cs typeface="Arial" pitchFamily="34" charset="0"/>
              </a:rPr>
              <a:t>C</a:t>
            </a:r>
            <a:r>
              <a:rPr lang="en-US" sz="2800" dirty="0" smtClean="0">
                <a:solidFill>
                  <a:srgbClr val="843C0C"/>
                </a:solidFill>
                <a:latin typeface="Arial" pitchFamily="34" charset="0"/>
                <a:cs typeface="Arial" pitchFamily="34" charset="0"/>
              </a:rPr>
              <a:t>an </a:t>
            </a:r>
            <a:r>
              <a:rPr lang="en-US" sz="2800" dirty="0">
                <a:solidFill>
                  <a:srgbClr val="843C0C"/>
                </a:solidFill>
                <a:latin typeface="Arial" pitchFamily="34" charset="0"/>
                <a:cs typeface="Arial" pitchFamily="34" charset="0"/>
              </a:rPr>
              <a:t>S</a:t>
            </a:r>
            <a:r>
              <a:rPr lang="en-US" sz="2800" dirty="0" smtClean="0">
                <a:solidFill>
                  <a:srgbClr val="843C0C"/>
                </a:solidFill>
                <a:latin typeface="Arial" pitchFamily="34" charset="0"/>
                <a:cs typeface="Arial" pitchFamily="34" charset="0"/>
              </a:rPr>
              <a:t>ynthesize </a:t>
            </a:r>
            <a:r>
              <a:rPr lang="en-US" sz="2800" dirty="0">
                <a:solidFill>
                  <a:srgbClr val="843C0C"/>
                </a:solidFill>
                <a:latin typeface="Arial" pitchFamily="34" charset="0"/>
                <a:cs typeface="Arial" pitchFamily="34" charset="0"/>
              </a:rPr>
              <a:t>S</a:t>
            </a:r>
            <a:r>
              <a:rPr lang="en-US" sz="2800" dirty="0" smtClean="0">
                <a:solidFill>
                  <a:srgbClr val="843C0C"/>
                </a:solidFill>
                <a:latin typeface="Arial" pitchFamily="34" charset="0"/>
                <a:cs typeface="Arial" pitchFamily="34" charset="0"/>
              </a:rPr>
              <a:t>ome </a:t>
            </a:r>
            <a:r>
              <a:rPr lang="en-US" sz="2800" dirty="0">
                <a:solidFill>
                  <a:srgbClr val="843C0C"/>
                </a:solidFill>
                <a:latin typeface="Arial" pitchFamily="34" charset="0"/>
                <a:cs typeface="Arial" pitchFamily="34" charset="0"/>
              </a:rPr>
              <a:t>A</a:t>
            </a:r>
            <a:r>
              <a:rPr lang="en-US" sz="2800" dirty="0" smtClean="0">
                <a:solidFill>
                  <a:srgbClr val="843C0C"/>
                </a:solidFill>
                <a:latin typeface="Arial" pitchFamily="34" charset="0"/>
                <a:cs typeface="Arial" pitchFamily="34" charset="0"/>
              </a:rPr>
              <a:t>mino Acids </a:t>
            </a:r>
            <a:r>
              <a:rPr lang="en-US" sz="2800" dirty="0">
                <a:solidFill>
                  <a:srgbClr val="843C0C"/>
                </a:solidFill>
                <a:latin typeface="Arial" pitchFamily="34" charset="0"/>
                <a:cs typeface="Arial" pitchFamily="34" charset="0"/>
              </a:rPr>
              <a:t>but M</a:t>
            </a:r>
            <a:r>
              <a:rPr lang="en-US" sz="2800" dirty="0" smtClean="0">
                <a:solidFill>
                  <a:srgbClr val="843C0C"/>
                </a:solidFill>
                <a:latin typeface="Arial" pitchFamily="34" charset="0"/>
                <a:cs typeface="Arial" pitchFamily="34" charset="0"/>
              </a:rPr>
              <a:t>ust </a:t>
            </a:r>
            <a:r>
              <a:rPr lang="en-US" sz="2800" dirty="0">
                <a:solidFill>
                  <a:srgbClr val="843C0C"/>
                </a:solidFill>
                <a:latin typeface="Arial" pitchFamily="34" charset="0"/>
                <a:cs typeface="Arial" pitchFamily="34" charset="0"/>
              </a:rPr>
              <a:t>O</a:t>
            </a:r>
            <a:r>
              <a:rPr lang="en-US" sz="2800" dirty="0" smtClean="0">
                <a:solidFill>
                  <a:srgbClr val="843C0C"/>
                </a:solidFill>
                <a:latin typeface="Arial" pitchFamily="34" charset="0"/>
                <a:cs typeface="Arial" pitchFamily="34" charset="0"/>
              </a:rPr>
              <a:t>btain Others </a:t>
            </a:r>
            <a:r>
              <a:rPr lang="en-US" sz="2800" dirty="0">
                <a:solidFill>
                  <a:srgbClr val="843C0C"/>
                </a:solidFill>
                <a:latin typeface="Arial" pitchFamily="34" charset="0"/>
                <a:cs typeface="Arial" pitchFamily="34" charset="0"/>
              </a:rPr>
              <a:t>from T</a:t>
            </a:r>
            <a:r>
              <a:rPr lang="en-US" sz="2800" dirty="0" smtClean="0">
                <a:solidFill>
                  <a:srgbClr val="843C0C"/>
                </a:solidFill>
                <a:latin typeface="Arial" pitchFamily="34" charset="0"/>
                <a:cs typeface="Arial" pitchFamily="34" charset="0"/>
              </a:rPr>
              <a:t>heir Diet</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pPr>
            <a:r>
              <a:rPr lang="en-US" dirty="0">
                <a:latin typeface="Arial" pitchFamily="34" charset="0"/>
                <a:cs typeface="Arial" pitchFamily="34" charset="0"/>
              </a:rPr>
              <a:t>Human beings can synthesize 11 amino acids from simple precursors, whereas 9 amino acids cannot be synthesized and must be obtained in the diet. These two groups of amino acids are referred to as nonessential and essential amino acids, </a:t>
            </a:r>
            <a:r>
              <a:rPr lang="en-US" dirty="0" smtClean="0">
                <a:latin typeface="Arial" pitchFamily="34" charset="0"/>
                <a:cs typeface="Arial" pitchFamily="34" charset="0"/>
              </a:rPr>
              <a:t>respectively.</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The pathways for the essential amino acids are elaborate, and crucial enzymes required for their synthesis have been lost during </a:t>
            </a:r>
            <a:r>
              <a:rPr lang="en-US" dirty="0" smtClean="0">
                <a:latin typeface="Arial" pitchFamily="34" charset="0"/>
                <a:cs typeface="Arial" pitchFamily="34" charset="0"/>
              </a:rPr>
              <a:t>evolution.</a:t>
            </a:r>
            <a:endParaRPr lang="en-US" dirty="0">
              <a:latin typeface="Arial" pitchFamily="34" charset="0"/>
              <a:cs typeface="Arial" pitchFamily="34" charset="0"/>
            </a:endParaRPr>
          </a:p>
        </p:txBody>
      </p:sp>
    </p:spTree>
    <p:extLst>
      <p:ext uri="{BB962C8B-B14F-4D97-AF65-F5344CB8AC3E}">
        <p14:creationId xmlns:p14="http://schemas.microsoft.com/office/powerpoint/2010/main" val="1311341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Basic S</a:t>
            </a:r>
            <a:r>
              <a:rPr lang="en-US" dirty="0" smtClean="0">
                <a:solidFill>
                  <a:srgbClr val="843C0C"/>
                </a:solidFill>
                <a:latin typeface="Arial" pitchFamily="34" charset="0"/>
                <a:cs typeface="Arial" pitchFamily="34" charset="0"/>
              </a:rPr>
              <a:t>et </a:t>
            </a:r>
            <a:r>
              <a:rPr lang="en-US" dirty="0">
                <a:solidFill>
                  <a:srgbClr val="843C0C"/>
                </a:solidFill>
                <a:latin typeface="Arial" pitchFamily="34" charset="0"/>
                <a:cs typeface="Arial" pitchFamily="34" charset="0"/>
              </a:rPr>
              <a:t>of 20 </a:t>
            </a:r>
            <a:r>
              <a:rPr lang="en-US" dirty="0" smtClean="0">
                <a:solidFill>
                  <a:srgbClr val="843C0C"/>
                </a:solidFill>
                <a:latin typeface="Arial" pitchFamily="34" charset="0"/>
                <a:cs typeface="Arial" pitchFamily="34" charset="0"/>
              </a:rPr>
              <a:t>Amino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cids</a:t>
            </a:r>
            <a:endParaRPr lang="en-US" dirty="0">
              <a:solidFill>
                <a:srgbClr val="843C0C"/>
              </a:solidFill>
              <a:latin typeface="Arial" pitchFamily="34" charset="0"/>
              <a:cs typeface="Arial" pitchFamily="34" charset="0"/>
            </a:endParaRPr>
          </a:p>
        </p:txBody>
      </p:sp>
      <p:pic>
        <p:nvPicPr>
          <p:cNvPr id="6" name="Picture Placeholder 5" descr="A table lists the basic set of twenty essential and nonessential amino acids.&#10;The table has two columns comprising names of 11 nonessential amino acids and nine essential amino acids. The column headers are: nonessential and essential. The amino acids listed in the table are as follows:&#10;Column 1: Nonessential: alanine, arginine, asparagine, aspartate, cysteine, glutamate, glutamine, glycine, proline, serine, and tyrosine.&#10;Column 2: Essential: histidine, isoleucine, leucine, lysine, methionine, phenylalanine, threonine, tryptophan, and valin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203836" y="1642555"/>
            <a:ext cx="2736329" cy="4462208"/>
          </a:xfrm>
          <a:prstGeom prst="rect">
            <a:avLst/>
          </a:prstGeom>
          <a:noFill/>
          <a:ln>
            <a:noFill/>
          </a:ln>
        </p:spPr>
      </p:pic>
    </p:spTree>
    <p:extLst>
      <p:ext uri="{BB962C8B-B14F-4D97-AF65-F5344CB8AC3E}">
        <p14:creationId xmlns:p14="http://schemas.microsoft.com/office/powerpoint/2010/main" val="124376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Essential and </a:t>
            </a:r>
            <a:r>
              <a:rPr lang="en-US" dirty="0" smtClean="0">
                <a:solidFill>
                  <a:srgbClr val="843C0C"/>
                </a:solidFill>
                <a:latin typeface="Arial" pitchFamily="34" charset="0"/>
                <a:cs typeface="Arial" pitchFamily="34" charset="0"/>
              </a:rPr>
              <a:t>Nonessential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mino Acids</a:t>
            </a:r>
            <a:endParaRPr lang="en-US" dirty="0">
              <a:solidFill>
                <a:srgbClr val="843C0C"/>
              </a:solidFill>
              <a:latin typeface="Arial" pitchFamily="34" charset="0"/>
              <a:cs typeface="Arial" pitchFamily="34" charset="0"/>
            </a:endParaRPr>
          </a:p>
        </p:txBody>
      </p:sp>
      <p:pic>
        <p:nvPicPr>
          <p:cNvPr id="9" name="Picture 2" descr="A bar graph shows the Number of amino acid by Numbers of steps in pathway for both Nonessential and Essential amino acids.&#10;The horizontal axis is numbered 1 through 16 and the vertical axis is numbered 1 through 4. For Nonessential amino acids, the values are 4 amino acids with 1 step, 2 amino acids with 2 steps, 1 amino acid with 3 steps, 2 amino acids with 4 steps, 1 amino acid with 5 steps and 1 amino acid with 10 steps. For essential amino acids, there is 1 amino acid each for 5 steps, 6 steps, 9 steps, 10 steps, 11 steps, 12 steps, and 16 steps. Two essential amino acids have 8 step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81594" y="1961288"/>
            <a:ext cx="5980813" cy="41499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64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Aspartate, </a:t>
            </a:r>
            <a:r>
              <a:rPr lang="en-US" sz="2800" dirty="0" smtClean="0">
                <a:solidFill>
                  <a:srgbClr val="843C0C"/>
                </a:solidFill>
                <a:latin typeface="Arial" pitchFamily="34" charset="0"/>
                <a:cs typeface="Arial" pitchFamily="34" charset="0"/>
              </a:rPr>
              <a:t>Alanine</a:t>
            </a:r>
            <a:r>
              <a:rPr lang="en-US" sz="2800" dirty="0">
                <a:solidFill>
                  <a:srgbClr val="843C0C"/>
                </a:solidFill>
                <a:latin typeface="Arial" pitchFamily="34" charset="0"/>
                <a:cs typeface="Arial" pitchFamily="34" charset="0"/>
              </a:rPr>
              <a:t>, and </a:t>
            </a:r>
            <a:r>
              <a:rPr lang="en-US" sz="2800" dirty="0" smtClean="0">
                <a:solidFill>
                  <a:srgbClr val="843C0C"/>
                </a:solidFill>
                <a:latin typeface="Arial" pitchFamily="34" charset="0"/>
                <a:cs typeface="Arial" pitchFamily="34" charset="0"/>
              </a:rPr>
              <a:t>Glutamate </a:t>
            </a:r>
            <a:r>
              <a:rPr lang="en-US" sz="2800" dirty="0">
                <a:solidFill>
                  <a:srgbClr val="843C0C"/>
                </a:solidFill>
                <a:latin typeface="Arial" pitchFamily="34" charset="0"/>
                <a:cs typeface="Arial" pitchFamily="34" charset="0"/>
              </a:rPr>
              <a:t>A</a:t>
            </a:r>
            <a:r>
              <a:rPr lang="en-US" sz="2800" dirty="0" smtClean="0">
                <a:solidFill>
                  <a:srgbClr val="843C0C"/>
                </a:solidFill>
                <a:latin typeface="Arial" pitchFamily="34" charset="0"/>
                <a:cs typeface="Arial" pitchFamily="34" charset="0"/>
              </a:rPr>
              <a:t>re </a:t>
            </a:r>
            <a:r>
              <a:rPr lang="en-US" sz="2800" dirty="0">
                <a:solidFill>
                  <a:srgbClr val="843C0C"/>
                </a:solidFill>
                <a:latin typeface="Arial" pitchFamily="34" charset="0"/>
                <a:cs typeface="Arial" pitchFamily="34" charset="0"/>
              </a:rPr>
              <a:t>F</a:t>
            </a:r>
            <a:r>
              <a:rPr lang="en-US" sz="2800" dirty="0" smtClean="0">
                <a:solidFill>
                  <a:srgbClr val="843C0C"/>
                </a:solidFill>
                <a:latin typeface="Arial" pitchFamily="34" charset="0"/>
                <a:cs typeface="Arial" pitchFamily="34" charset="0"/>
              </a:rPr>
              <a:t>ormed </a:t>
            </a:r>
            <a:r>
              <a:rPr lang="en-US" sz="2800" dirty="0">
                <a:solidFill>
                  <a:srgbClr val="843C0C"/>
                </a:solidFill>
                <a:latin typeface="Arial" pitchFamily="34" charset="0"/>
                <a:cs typeface="Arial" pitchFamily="34" charset="0"/>
              </a:rPr>
              <a:t>by the </a:t>
            </a:r>
            <a:r>
              <a:rPr lang="en-US" sz="2800" dirty="0" smtClean="0">
                <a:solidFill>
                  <a:srgbClr val="843C0C"/>
                </a:solidFill>
                <a:latin typeface="Arial" pitchFamily="34" charset="0"/>
                <a:cs typeface="Arial" pitchFamily="34" charset="0"/>
              </a:rPr>
              <a:t>Addition </a:t>
            </a:r>
            <a:r>
              <a:rPr lang="en-US" sz="2800" dirty="0">
                <a:solidFill>
                  <a:srgbClr val="843C0C"/>
                </a:solidFill>
                <a:latin typeface="Arial" pitchFamily="34" charset="0"/>
                <a:cs typeface="Arial" pitchFamily="34" charset="0"/>
              </a:rPr>
              <a:t>of an A</a:t>
            </a:r>
            <a:r>
              <a:rPr lang="en-US" sz="2800" dirty="0" smtClean="0">
                <a:solidFill>
                  <a:srgbClr val="843C0C"/>
                </a:solidFill>
                <a:latin typeface="Arial" pitchFamily="34" charset="0"/>
                <a:cs typeface="Arial" pitchFamily="34" charset="0"/>
              </a:rPr>
              <a:t>mino Group </a:t>
            </a:r>
            <a:r>
              <a:rPr lang="en-US" sz="2800" dirty="0">
                <a:solidFill>
                  <a:srgbClr val="843C0C"/>
                </a:solidFill>
                <a:latin typeface="Arial" pitchFamily="34" charset="0"/>
                <a:cs typeface="Arial" pitchFamily="34" charset="0"/>
              </a:rPr>
              <a:t>to an A</a:t>
            </a:r>
            <a:r>
              <a:rPr lang="en-US" sz="2800" dirty="0" smtClean="0">
                <a:solidFill>
                  <a:srgbClr val="843C0C"/>
                </a:solidFill>
                <a:latin typeface="Arial" pitchFamily="34" charset="0"/>
                <a:cs typeface="Arial" pitchFamily="34" charset="0"/>
              </a:rPr>
              <a:t>lpha-</a:t>
            </a:r>
            <a:r>
              <a:rPr lang="en-US" sz="2800" dirty="0" err="1" smtClean="0">
                <a:solidFill>
                  <a:srgbClr val="843C0C"/>
                </a:solidFill>
                <a:latin typeface="Arial" pitchFamily="34" charset="0"/>
                <a:cs typeface="Arial" pitchFamily="34" charset="0"/>
              </a:rPr>
              <a:t>ketoacid</a:t>
            </a:r>
            <a:r>
              <a:rPr lang="en-US" sz="2800" dirty="0" smtClean="0">
                <a:solidFill>
                  <a:srgbClr val="843C0C"/>
                </a:solidFill>
                <a:latin typeface="Arial" pitchFamily="34" charset="0"/>
                <a:cs typeface="Arial" pitchFamily="34" charset="0"/>
              </a:rPr>
              <a:t> (1/2)</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2798443"/>
          </a:xfrm>
        </p:spPr>
        <p:txBody>
          <a:bodyPr>
            <a:normAutofit/>
          </a:bodyPr>
          <a:lstStyle/>
          <a:p>
            <a:pPr>
              <a:spcAft>
                <a:spcPts val="1200"/>
              </a:spcAft>
            </a:pPr>
            <a:r>
              <a:rPr lang="en-US" dirty="0">
                <a:latin typeface="Arial" pitchFamily="34" charset="0"/>
                <a:cs typeface="Arial" pitchFamily="34" charset="0"/>
              </a:rPr>
              <a:t>Some amino acids can be synthesized by simple transamination reactions. Transamination reactions are catalyzed by </a:t>
            </a:r>
            <a:r>
              <a:rPr lang="en-US" dirty="0" err="1" smtClean="0">
                <a:latin typeface="Arial" pitchFamily="34" charset="0"/>
                <a:cs typeface="Arial" pitchFamily="34" charset="0"/>
              </a:rPr>
              <a:t>aminotransferases</a:t>
            </a:r>
            <a:r>
              <a:rPr lang="en-US" dirty="0" smtClean="0">
                <a:latin typeface="Arial" pitchFamily="34" charset="0"/>
                <a:cs typeface="Arial" pitchFamily="34" charset="0"/>
              </a:rPr>
              <a:t>.</a:t>
            </a:r>
            <a:endParaRPr lang="en-US" dirty="0">
              <a:latin typeface="Arial" pitchFamily="34" charset="0"/>
              <a:cs typeface="Arial" pitchFamily="34" charset="0"/>
            </a:endParaRPr>
          </a:p>
          <a:p>
            <a:pPr>
              <a:spcAft>
                <a:spcPts val="1200"/>
              </a:spcAft>
            </a:pPr>
            <a:r>
              <a:rPr lang="en-US" dirty="0" smtClean="0">
                <a:latin typeface="Arial" pitchFamily="34" charset="0"/>
                <a:cs typeface="Arial" pitchFamily="34" charset="0"/>
              </a:rPr>
              <a:t>These </a:t>
            </a:r>
            <a:r>
              <a:rPr lang="en-US" dirty="0">
                <a:latin typeface="Arial" pitchFamily="34" charset="0"/>
                <a:cs typeface="Arial" pitchFamily="34" charset="0"/>
              </a:rPr>
              <a:t>enzymes require the coenzyme pyridoxal phosphate, which is derived from pyridoxine (vitamin B</a:t>
            </a:r>
            <a:r>
              <a:rPr lang="en-US" baseline="-25000" dirty="0">
                <a:latin typeface="Arial" pitchFamily="34" charset="0"/>
                <a:cs typeface="Arial" pitchFamily="34" charset="0"/>
              </a:rPr>
              <a:t>6</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10" name="Picture Placeholder 9" descr="Two reversible reactions in equilibrium.&#10;First reaction: Oxaloacetate reacts with glutamate to yield aspartate and alpha dash ketoglutarate.&#10;Second reaction reads: Pyruvate reacts with glutamate to yield alanine and alpha dash ketoglutarat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45264" y="4398644"/>
            <a:ext cx="8453472" cy="85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294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Aspartate, Alanine, and Glutamate Are Formed by the Addition of an Amino Group to an Alpha-</a:t>
            </a:r>
            <a:r>
              <a:rPr lang="en-US" sz="2800" dirty="0" err="1">
                <a:solidFill>
                  <a:srgbClr val="843C0C"/>
                </a:solidFill>
                <a:latin typeface="Arial" pitchFamily="34" charset="0"/>
                <a:cs typeface="Arial" pitchFamily="34" charset="0"/>
              </a:rPr>
              <a:t>ketoacid</a:t>
            </a:r>
            <a:r>
              <a:rPr lang="en-US" sz="2800" dirty="0">
                <a:solidFill>
                  <a:srgbClr val="843C0C"/>
                </a:solidFill>
                <a:latin typeface="Arial" pitchFamily="34" charset="0"/>
                <a:cs typeface="Arial" pitchFamily="34" charset="0"/>
              </a:rPr>
              <a:t> </a:t>
            </a:r>
            <a:r>
              <a:rPr lang="en-US" sz="2800" dirty="0" smtClean="0">
                <a:solidFill>
                  <a:srgbClr val="843C0C"/>
                </a:solidFill>
                <a:latin typeface="Arial" pitchFamily="34" charset="0"/>
                <a:cs typeface="Arial" pitchFamily="34" charset="0"/>
              </a:rPr>
              <a:t>(2/2</a:t>
            </a:r>
            <a:r>
              <a:rPr lang="en-US" sz="2800" dirty="0">
                <a:solidFill>
                  <a:srgbClr val="843C0C"/>
                </a:solidFill>
                <a:latin typeface="Arial" pitchFamily="34" charset="0"/>
                <a:cs typeface="Arial" pitchFamily="34" charset="0"/>
              </a:rPr>
              <a:t>)</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876799"/>
          </a:xfrm>
        </p:spPr>
        <p:txBody>
          <a:bodyPr>
            <a:normAutofit/>
          </a:bodyPr>
          <a:lstStyle/>
          <a:p>
            <a:pPr marL="457200" indent="-457200">
              <a:spcBef>
                <a:spcPts val="600"/>
              </a:spcBef>
              <a:spcAft>
                <a:spcPts val="1200"/>
              </a:spcAft>
              <a:buFont typeface="+mj-lt"/>
              <a:buAutoNum type="arabicPeriod"/>
            </a:pPr>
            <a:r>
              <a:rPr lang="en-US" dirty="0" smtClean="0">
                <a:latin typeface="Arial" pitchFamily="34" charset="0"/>
                <a:cs typeface="Arial" pitchFamily="34" charset="0"/>
              </a:rPr>
              <a:t>In this type of reaction, the </a:t>
            </a:r>
            <a:r>
              <a:rPr lang="en-US" dirty="0">
                <a:latin typeface="Arial" pitchFamily="34" charset="0"/>
                <a:cs typeface="Arial" pitchFamily="34" charset="0"/>
              </a:rPr>
              <a:t>internal </a:t>
            </a:r>
            <a:r>
              <a:rPr lang="en-US" dirty="0" err="1">
                <a:latin typeface="Arial" pitchFamily="34" charset="0"/>
                <a:cs typeface="Arial" pitchFamily="34" charset="0"/>
              </a:rPr>
              <a:t>aldimine</a:t>
            </a:r>
            <a:r>
              <a:rPr lang="en-US" dirty="0">
                <a:latin typeface="Arial" pitchFamily="34" charset="0"/>
                <a:cs typeface="Arial" pitchFamily="34" charset="0"/>
              </a:rPr>
              <a:t> is converted to </a:t>
            </a:r>
            <a:r>
              <a:rPr lang="en-US" dirty="0" err="1">
                <a:latin typeface="Arial" pitchFamily="34" charset="0"/>
                <a:cs typeface="Arial" pitchFamily="34" charset="0"/>
              </a:rPr>
              <a:t>pyridoxamine</a:t>
            </a:r>
            <a:r>
              <a:rPr lang="en-US" dirty="0">
                <a:latin typeface="Arial" pitchFamily="34" charset="0"/>
                <a:cs typeface="Arial" pitchFamily="34" charset="0"/>
              </a:rPr>
              <a:t> phosphate by the addition of NH</a:t>
            </a:r>
            <a:r>
              <a:rPr lang="en-US" baseline="-25000" dirty="0">
                <a:latin typeface="Arial" pitchFamily="34" charset="0"/>
                <a:cs typeface="Arial" pitchFamily="34" charset="0"/>
              </a:rPr>
              <a:t>3</a:t>
            </a:r>
            <a:r>
              <a:rPr lang="en-US" dirty="0">
                <a:latin typeface="Arial" pitchFamily="34" charset="0"/>
                <a:cs typeface="Arial" pitchFamily="34" charset="0"/>
              </a:rPr>
              <a:t> from glutamate. α-Ketoglutarate leaves as a </a:t>
            </a:r>
            <a:r>
              <a:rPr lang="en-US" dirty="0" smtClean="0">
                <a:latin typeface="Arial" pitchFamily="34" charset="0"/>
                <a:cs typeface="Arial" pitchFamily="34" charset="0"/>
              </a:rPr>
              <a:t>product.</a:t>
            </a:r>
            <a:endParaRPr lang="en-US" dirty="0">
              <a:latin typeface="Arial" pitchFamily="34" charset="0"/>
              <a:cs typeface="Arial" pitchFamily="34" charset="0"/>
            </a:endParaRPr>
          </a:p>
          <a:p>
            <a:pPr marL="457200" indent="-457200">
              <a:spcBef>
                <a:spcPts val="600"/>
              </a:spcBef>
              <a:spcAft>
                <a:spcPts val="1200"/>
              </a:spcAft>
              <a:buFont typeface="+mj-lt"/>
              <a:buAutoNum type="arabicPeriod"/>
            </a:pPr>
            <a:r>
              <a:rPr lang="en-US" dirty="0" smtClean="0">
                <a:latin typeface="Arial" pitchFamily="34" charset="0"/>
                <a:cs typeface="Arial" pitchFamily="34" charset="0"/>
              </a:rPr>
              <a:t>An </a:t>
            </a:r>
            <a:r>
              <a:rPr lang="en-US" dirty="0">
                <a:latin typeface="Arial" pitchFamily="34" charset="0"/>
                <a:cs typeface="Arial" pitchFamily="34" charset="0"/>
              </a:rPr>
              <a:t>α-</a:t>
            </a:r>
            <a:r>
              <a:rPr lang="en-US" dirty="0" err="1">
                <a:latin typeface="Arial" pitchFamily="34" charset="0"/>
                <a:cs typeface="Arial" pitchFamily="34" charset="0"/>
              </a:rPr>
              <a:t>ketoacid</a:t>
            </a:r>
            <a:r>
              <a:rPr lang="en-US" dirty="0">
                <a:latin typeface="Arial" pitchFamily="34" charset="0"/>
                <a:cs typeface="Arial" pitchFamily="34" charset="0"/>
              </a:rPr>
              <a:t> enters the active site to form a </a:t>
            </a:r>
            <a:r>
              <a:rPr lang="en-US" dirty="0" err="1" smtClean="0">
                <a:latin typeface="Arial" pitchFamily="34" charset="0"/>
                <a:cs typeface="Arial" pitchFamily="34" charset="0"/>
              </a:rPr>
              <a:t>ketimine</a:t>
            </a:r>
            <a:r>
              <a:rPr lang="en-US" dirty="0" smtClean="0">
                <a:latin typeface="Arial" pitchFamily="34" charset="0"/>
                <a:cs typeface="Arial" pitchFamily="34" charset="0"/>
              </a:rPr>
              <a:t>.</a:t>
            </a:r>
            <a:endParaRPr lang="en-US" dirty="0">
              <a:latin typeface="Arial" pitchFamily="34" charset="0"/>
              <a:cs typeface="Arial" pitchFamily="34" charset="0"/>
            </a:endParaRPr>
          </a:p>
          <a:p>
            <a:pPr marL="457200" indent="-457200">
              <a:spcBef>
                <a:spcPts val="600"/>
              </a:spcBef>
              <a:spcAft>
                <a:spcPts val="1200"/>
              </a:spcAft>
              <a:buFont typeface="+mj-lt"/>
              <a:buAutoNum type="arabicPeriod"/>
            </a:pPr>
            <a:r>
              <a:rPr lang="en-US" dirty="0" smtClean="0">
                <a:latin typeface="Arial" pitchFamily="34" charset="0"/>
                <a:cs typeface="Arial" pitchFamily="34" charset="0"/>
              </a:rPr>
              <a:t>The </a:t>
            </a:r>
            <a:r>
              <a:rPr lang="en-US" dirty="0" err="1">
                <a:latin typeface="Arial" pitchFamily="34" charset="0"/>
                <a:cs typeface="Arial" pitchFamily="34" charset="0"/>
              </a:rPr>
              <a:t>ketimine</a:t>
            </a:r>
            <a:r>
              <a:rPr lang="en-US" dirty="0">
                <a:latin typeface="Arial" pitchFamily="34" charset="0"/>
                <a:cs typeface="Arial" pitchFamily="34" charset="0"/>
              </a:rPr>
              <a:t> is deprotonated, forming a </a:t>
            </a:r>
            <a:r>
              <a:rPr lang="en-US" dirty="0" err="1">
                <a:latin typeface="Arial" pitchFamily="34" charset="0"/>
                <a:cs typeface="Arial" pitchFamily="34" charset="0"/>
              </a:rPr>
              <a:t>quinonoid</a:t>
            </a:r>
            <a:r>
              <a:rPr lang="en-US" dirty="0">
                <a:latin typeface="Arial" pitchFamily="34" charset="0"/>
                <a:cs typeface="Arial" pitchFamily="34" charset="0"/>
              </a:rPr>
              <a:t> </a:t>
            </a:r>
            <a:r>
              <a:rPr lang="en-US" dirty="0" smtClean="0">
                <a:latin typeface="Arial" pitchFamily="34" charset="0"/>
                <a:cs typeface="Arial" pitchFamily="34" charset="0"/>
              </a:rPr>
              <a:t>intermediate.</a:t>
            </a:r>
            <a:endParaRPr lang="en-US" dirty="0">
              <a:latin typeface="Arial" pitchFamily="34" charset="0"/>
              <a:cs typeface="Arial" pitchFamily="34" charset="0"/>
            </a:endParaRPr>
          </a:p>
          <a:p>
            <a:pPr marL="457200" indent="-457200">
              <a:spcBef>
                <a:spcPts val="600"/>
              </a:spcBef>
              <a:spcAft>
                <a:spcPts val="1200"/>
              </a:spcAft>
              <a:buFont typeface="+mj-lt"/>
              <a:buAutoNum type="arabicPeriod"/>
            </a:pPr>
            <a:r>
              <a:rPr lang="en-US" dirty="0" err="1" smtClean="0">
                <a:latin typeface="Arial" pitchFamily="34" charset="0"/>
                <a:cs typeface="Arial" pitchFamily="34" charset="0"/>
              </a:rPr>
              <a:t>Reprotonation</a:t>
            </a:r>
            <a:r>
              <a:rPr lang="en-US" dirty="0" smtClean="0">
                <a:latin typeface="Arial" pitchFamily="34" charset="0"/>
                <a:cs typeface="Arial" pitchFamily="34" charset="0"/>
              </a:rPr>
              <a:t> </a:t>
            </a:r>
            <a:r>
              <a:rPr lang="en-US" dirty="0">
                <a:latin typeface="Arial" pitchFamily="34" charset="0"/>
                <a:cs typeface="Arial" pitchFamily="34" charset="0"/>
              </a:rPr>
              <a:t>yields an external </a:t>
            </a:r>
            <a:r>
              <a:rPr lang="en-US" dirty="0" err="1" smtClean="0">
                <a:latin typeface="Arial" pitchFamily="34" charset="0"/>
                <a:cs typeface="Arial" pitchFamily="34" charset="0"/>
              </a:rPr>
              <a:t>aldimine</a:t>
            </a:r>
            <a:r>
              <a:rPr lang="en-US" dirty="0" smtClean="0">
                <a:latin typeface="Arial" pitchFamily="34" charset="0"/>
                <a:cs typeface="Arial" pitchFamily="34" charset="0"/>
              </a:rPr>
              <a:t>.</a:t>
            </a:r>
            <a:endParaRPr lang="en-US" dirty="0">
              <a:latin typeface="Arial" pitchFamily="34" charset="0"/>
              <a:cs typeface="Arial" pitchFamily="34" charset="0"/>
            </a:endParaRPr>
          </a:p>
          <a:p>
            <a:pPr marL="457200" indent="-457200">
              <a:spcBef>
                <a:spcPts val="600"/>
              </a:spcBef>
              <a:spcAft>
                <a:spcPts val="1200"/>
              </a:spcAft>
              <a:buFont typeface="+mj-lt"/>
              <a:buAutoNum type="arabicPeriod"/>
            </a:pPr>
            <a:r>
              <a:rPr lang="en-US" dirty="0" smtClean="0">
                <a:latin typeface="Arial" pitchFamily="34" charset="0"/>
                <a:cs typeface="Arial" pitchFamily="34" charset="0"/>
              </a:rPr>
              <a:t>The </a:t>
            </a:r>
            <a:r>
              <a:rPr lang="en-US" dirty="0">
                <a:latin typeface="Arial" pitchFamily="34" charset="0"/>
                <a:cs typeface="Arial" pitchFamily="34" charset="0"/>
              </a:rPr>
              <a:t>newly synthesized amino acid is released, reforming the internal </a:t>
            </a:r>
            <a:r>
              <a:rPr lang="en-US" dirty="0" err="1" smtClean="0">
                <a:latin typeface="Arial" pitchFamily="34" charset="0"/>
                <a:cs typeface="Arial" pitchFamily="34" charset="0"/>
              </a:rPr>
              <a:t>aldimine</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2553476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Amino </a:t>
            </a:r>
            <a:r>
              <a:rPr lang="en-US" dirty="0" smtClean="0">
                <a:solidFill>
                  <a:srgbClr val="843C0C"/>
                </a:solidFill>
                <a:latin typeface="Arial" pitchFamily="34" charset="0"/>
                <a:cs typeface="Arial" pitchFamily="34" charset="0"/>
              </a:rPr>
              <a:t>Acid </a:t>
            </a:r>
            <a:r>
              <a:rPr lang="en-US" dirty="0">
                <a:solidFill>
                  <a:srgbClr val="843C0C"/>
                </a:solidFill>
                <a:latin typeface="Arial" pitchFamily="34" charset="0"/>
                <a:cs typeface="Arial" pitchFamily="34" charset="0"/>
              </a:rPr>
              <a:t>B</a:t>
            </a:r>
            <a:r>
              <a:rPr lang="en-US" dirty="0" smtClean="0">
                <a:solidFill>
                  <a:srgbClr val="843C0C"/>
                </a:solidFill>
                <a:latin typeface="Arial" pitchFamily="34" charset="0"/>
                <a:cs typeface="Arial" pitchFamily="34" charset="0"/>
              </a:rPr>
              <a:t>iosynthesis </a:t>
            </a:r>
            <a:r>
              <a:rPr lang="en-US" dirty="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Transamination</a:t>
            </a:r>
            <a:endParaRPr lang="en-US" dirty="0">
              <a:solidFill>
                <a:srgbClr val="843C0C"/>
              </a:solidFill>
              <a:latin typeface="Arial" pitchFamily="34" charset="0"/>
              <a:cs typeface="Arial" pitchFamily="34" charset="0"/>
            </a:endParaRPr>
          </a:p>
        </p:txBody>
      </p:sp>
      <p:pic>
        <p:nvPicPr>
          <p:cNvPr id="9" name="Picture 2" descr="An illustration shows different steps during amino acid synthesis by transamination. Step 1: Internal aldimine has an Enzyme bonded to Lysine and further bonded to a ring structure.  It has a benzene ring with one of the carbons replaced by N H with a positive charge at the bottom vertex. The lower right vertex has a methyl group, the upper right vertex has O minus, the upper left vertex has C H start subscript 2 end subscript bonded to O further bonded to (P O start subscript 3 end subscript) start superscript minus 2 end superscript, and the top vertex has C bonded to H and double bonded to N carrying positive charge that is further bonded to H and to Lysine. With the addition of red highlighted glucose and release of red highlighted alpha ketoglutarate, Pyridoxamine phosphate is produced. Pyridoxamine phosphate has a similar structure to internal aldimine except that the top vertex of the benzene ring is bonded to a carbon that is bonded to 2 hydrogens and a red highlighted N H superscript 3 plus end superscript. Step 2: A blue highlighted molecule is added that has a central carbon bonded to R, bonded to carboxylate ion, and double bonded to O. H start subscript 2 end subscript O is released with red highlighted H start subscript 2 end subscript and blue highlighted O. The molecule produced is Ketimine, which has a similar structure to Pyridoxamine phosphate except that the carbon bonded to the top vertex is bonded to 2 H and to N carrying positive charge that is further bonded to H and double bonded to C that is further bonded to R and to carboxylate ion. Curled arrows extend from one of the 2 H attached to the C bonded to the top vertex to the bond connecting that C to the top vertex, from the double bond on top left side of the ring to the left side of the ring, and from the double bond on the bottom left side of the ring to the N at the bottom vertex.  Step 3: A proton is removed to produce a Quinonoid intermediate, which has a similar structure to Ketimine except that the top vertex is double bonded to carbon, there is a double bond on the left side instead of the top left side of the ring, and there is no positive charge on the N at the bottom vertex. Curled arrows extend from the double bond on the left side of the ring to the top left side of the ring, from N at the bottom vertex to the lower left side of the ring, from the double bond at the top vertex of the ring to the bond connecting carbon to N carrying positive charge, and from the double bond attached to N carrying positive charge  to C bonded to R and carboxylate ion to the space above the molecule. Step 4: A proton is added and an External aldimine is produced. This has a similar structure to the Quinoid intermediate except that there is a double bond at the top left side, no double bond on the left side, a double bond on the lower left side, a positive charge on N at the bottom vertex, the top vertex has a single bond to C rather than a double bond, this C is double bonded rather than single bonded to N carrying positive charge , there is a single bond between N carrying positive charge  and the C above it, and this C is hash bonded to H in addition to being bonded to R and carboxylate ion. Step 5: An L amino acid is removed to form Internal aldimine again. The L amino acid has a central carbon that is bonded to red highlighted N H3 plus, blue R, and blue carboxylate ion and hash bonded to H.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0540" y="1646238"/>
            <a:ext cx="8122920" cy="494921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843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Common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tep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etermines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Chirality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All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mino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cids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defRPr/>
            </a:pPr>
            <a:r>
              <a:rPr lang="en-US" dirty="0">
                <a:latin typeface="Arial" pitchFamily="34" charset="0"/>
                <a:cs typeface="Arial" pitchFamily="34" charset="0"/>
              </a:rPr>
              <a:t>A key step in the transaminase reaction is the addition of a proton to the </a:t>
            </a:r>
            <a:r>
              <a:rPr lang="en-US" dirty="0" err="1">
                <a:latin typeface="Arial" pitchFamily="34" charset="0"/>
                <a:cs typeface="Arial" pitchFamily="34" charset="0"/>
              </a:rPr>
              <a:t>quinonoid</a:t>
            </a:r>
            <a:r>
              <a:rPr lang="en-US" dirty="0">
                <a:latin typeface="Arial" pitchFamily="34" charset="0"/>
                <a:cs typeface="Arial" pitchFamily="34" charset="0"/>
              </a:rPr>
              <a:t> intermediate to form the external </a:t>
            </a:r>
            <a:r>
              <a:rPr lang="en-US" dirty="0" err="1" smtClean="0">
                <a:latin typeface="Arial" pitchFamily="34" charset="0"/>
                <a:cs typeface="Arial" pitchFamily="34" charset="0"/>
              </a:rPr>
              <a:t>ketimine</a:t>
            </a:r>
            <a:r>
              <a:rPr lang="en-US" dirty="0" smtClean="0">
                <a:latin typeface="Arial" pitchFamily="34" charset="0"/>
                <a:cs typeface="Arial" pitchFamily="34" charset="0"/>
              </a:rPr>
              <a:t>.</a:t>
            </a:r>
            <a:endParaRPr lang="en-US" dirty="0">
              <a:latin typeface="Arial" pitchFamily="34" charset="0"/>
              <a:cs typeface="Arial" pitchFamily="34" charset="0"/>
            </a:endParaRPr>
          </a:p>
          <a:p>
            <a:pPr>
              <a:spcAft>
                <a:spcPts val="1200"/>
              </a:spcAft>
              <a:defRPr/>
            </a:pPr>
            <a:r>
              <a:rPr lang="en-US" dirty="0">
                <a:latin typeface="Arial" pitchFamily="34" charset="0"/>
                <a:cs typeface="Arial" pitchFamily="34" charset="0"/>
              </a:rPr>
              <a:t>The chirality of the amino acid formed is determined by the direction from which this proton is </a:t>
            </a:r>
            <a:r>
              <a:rPr lang="en-US" dirty="0" smtClean="0">
                <a:latin typeface="Arial" pitchFamily="34" charset="0"/>
                <a:cs typeface="Arial" pitchFamily="34" charset="0"/>
              </a:rPr>
              <a:t>added.</a:t>
            </a:r>
            <a:endParaRPr lang="en-US" dirty="0">
              <a:latin typeface="Arial" pitchFamily="34" charset="0"/>
              <a:cs typeface="Arial" pitchFamily="34" charset="0"/>
            </a:endParaRPr>
          </a:p>
          <a:p>
            <a:pPr>
              <a:spcAft>
                <a:spcPts val="1200"/>
              </a:spcAft>
              <a:defRPr/>
            </a:pPr>
            <a:r>
              <a:rPr lang="en-US" dirty="0">
                <a:latin typeface="Arial" pitchFamily="34" charset="0"/>
                <a:cs typeface="Arial" pitchFamily="34" charset="0"/>
              </a:rPr>
              <a:t>The </a:t>
            </a:r>
            <a:r>
              <a:rPr lang="en-US" cap="small" dirty="0" smtClean="0">
                <a:latin typeface="Arial" pitchFamily="34" charset="0"/>
                <a:cs typeface="Arial" pitchFamily="34" charset="0"/>
              </a:rPr>
              <a:t>L</a:t>
            </a:r>
            <a:r>
              <a:rPr lang="en-US" dirty="0">
                <a:latin typeface="Arial" pitchFamily="34" charset="0"/>
                <a:cs typeface="Arial" pitchFamily="34" charset="0"/>
              </a:rPr>
              <a:t> </a:t>
            </a:r>
            <a:r>
              <a:rPr lang="en-US" dirty="0" smtClean="0">
                <a:latin typeface="Arial" pitchFamily="34" charset="0"/>
                <a:cs typeface="Arial" pitchFamily="34" charset="0"/>
              </a:rPr>
              <a:t>isomer </a:t>
            </a:r>
            <a:r>
              <a:rPr lang="en-US" dirty="0">
                <a:latin typeface="Arial" pitchFamily="34" charset="0"/>
                <a:cs typeface="Arial" pitchFamily="34" charset="0"/>
              </a:rPr>
              <a:t>is formed when the proton is added to the bottom face of the </a:t>
            </a:r>
            <a:r>
              <a:rPr lang="en-US" dirty="0" smtClean="0">
                <a:latin typeface="Arial" pitchFamily="34" charset="0"/>
                <a:cs typeface="Arial" pitchFamily="34" charset="0"/>
              </a:rPr>
              <a:t>intermediate.</a:t>
            </a:r>
            <a:endParaRPr lang="en-US" dirty="0">
              <a:latin typeface="Arial" pitchFamily="34" charset="0"/>
              <a:cs typeface="Arial" pitchFamily="34" charset="0"/>
            </a:endParaRPr>
          </a:p>
        </p:txBody>
      </p:sp>
    </p:spTree>
    <p:extLst>
      <p:ext uri="{BB962C8B-B14F-4D97-AF65-F5344CB8AC3E}">
        <p14:creationId xmlns:p14="http://schemas.microsoft.com/office/powerpoint/2010/main" val="3856865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Stereochemistry of </a:t>
            </a:r>
            <a:r>
              <a:rPr lang="en-US" dirty="0" smtClean="0">
                <a:solidFill>
                  <a:srgbClr val="843C0C"/>
                </a:solidFill>
                <a:latin typeface="Arial" pitchFamily="34" charset="0"/>
                <a:cs typeface="Arial" pitchFamily="34" charset="0"/>
              </a:rPr>
              <a:t>Proton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ddition</a:t>
            </a:r>
            <a:endParaRPr lang="en-US" dirty="0">
              <a:solidFill>
                <a:srgbClr val="843C0C"/>
              </a:solidFill>
              <a:latin typeface="Arial" pitchFamily="34" charset="0"/>
              <a:cs typeface="Arial" pitchFamily="34" charset="0"/>
            </a:endParaRPr>
          </a:p>
        </p:txBody>
      </p:sp>
      <p:pic>
        <p:nvPicPr>
          <p:cNvPr id="9" name="Picture 2" descr="An illustration shows 3 ball-and-stick models depicting the stereochemistry of proton addition.&#10;A ball-and-stick model of arginine and another unnamed amino acid is shown in a horizontal plane. A hydrogen bond formation is shown between them. A third ball-and-stick model of Lysine is shown below. A hydrogen atom in the model is highlighted and labeled proton to be transferr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61839" y="1858887"/>
            <a:ext cx="7440418" cy="44642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65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802384" cy="1143000"/>
          </a:xfrm>
        </p:spPr>
        <p:txBody>
          <a:bodyPr>
            <a:noAutofit/>
          </a:bodyPr>
          <a:lstStyle/>
          <a:p>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Formation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Asparagine </a:t>
            </a:r>
            <a:r>
              <a:rPr lang="en-US" sz="3200" dirty="0">
                <a:solidFill>
                  <a:srgbClr val="843C0C"/>
                </a:solidFill>
                <a:latin typeface="Arial" pitchFamily="34" charset="0"/>
                <a:cs typeface="Arial" pitchFamily="34" charset="0"/>
              </a:rPr>
              <a:t>from A</a:t>
            </a:r>
            <a:r>
              <a:rPr lang="en-US" sz="3200" dirty="0" smtClean="0">
                <a:solidFill>
                  <a:srgbClr val="843C0C"/>
                </a:solidFill>
                <a:latin typeface="Arial" pitchFamily="34" charset="0"/>
                <a:cs typeface="Arial" pitchFamily="34" charset="0"/>
              </a:rPr>
              <a:t>spartate Requires </a:t>
            </a:r>
            <a:r>
              <a:rPr lang="en-US" sz="3200" dirty="0">
                <a:solidFill>
                  <a:srgbClr val="843C0C"/>
                </a:solidFill>
                <a:latin typeface="Arial" pitchFamily="34" charset="0"/>
                <a:cs typeface="Arial" pitchFamily="34" charset="0"/>
              </a:rPr>
              <a:t>an A</a:t>
            </a:r>
            <a:r>
              <a:rPr lang="en-US" sz="3200" dirty="0" smtClean="0">
                <a:solidFill>
                  <a:srgbClr val="843C0C"/>
                </a:solidFill>
                <a:latin typeface="Arial" pitchFamily="34" charset="0"/>
                <a:cs typeface="Arial" pitchFamily="34" charset="0"/>
              </a:rPr>
              <a:t>denylated </a:t>
            </a:r>
            <a:r>
              <a:rPr lang="en-US" sz="3200" dirty="0">
                <a:solidFill>
                  <a:srgbClr val="843C0C"/>
                </a:solidFill>
                <a:latin typeface="Arial" pitchFamily="34" charset="0"/>
                <a:cs typeface="Arial" pitchFamily="34" charset="0"/>
              </a:rPr>
              <a:t>I</a:t>
            </a:r>
            <a:r>
              <a:rPr lang="en-US" sz="3200" dirty="0" smtClean="0">
                <a:solidFill>
                  <a:srgbClr val="843C0C"/>
                </a:solidFill>
                <a:latin typeface="Arial" pitchFamily="34" charset="0"/>
                <a:cs typeface="Arial" pitchFamily="34" charset="0"/>
              </a:rPr>
              <a:t>ntermediate</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1066799"/>
          </a:xfrm>
        </p:spPr>
        <p:txBody>
          <a:bodyPr>
            <a:normAutofit/>
          </a:bodyPr>
          <a:lstStyle/>
          <a:p>
            <a:r>
              <a:rPr lang="en-US" sz="2600" dirty="0">
                <a:latin typeface="Arial" pitchFamily="34" charset="0"/>
                <a:cs typeface="Arial" pitchFamily="34" charset="0"/>
              </a:rPr>
              <a:t>The nitrogen donor for asparagine synthesis is NH</a:t>
            </a:r>
            <a:r>
              <a:rPr lang="en-US" sz="2600" baseline="-25000" dirty="0">
                <a:latin typeface="Arial" pitchFamily="34" charset="0"/>
                <a:cs typeface="Arial" pitchFamily="34" charset="0"/>
              </a:rPr>
              <a:t>4</a:t>
            </a:r>
            <a:r>
              <a:rPr lang="en-US" sz="2600" baseline="30000" dirty="0">
                <a:latin typeface="Arial" pitchFamily="34" charset="0"/>
                <a:cs typeface="Arial" pitchFamily="34" charset="0"/>
              </a:rPr>
              <a:t>+</a:t>
            </a:r>
            <a:r>
              <a:rPr lang="en-US" sz="2600" dirty="0">
                <a:latin typeface="Arial" pitchFamily="34" charset="0"/>
                <a:cs typeface="Arial" pitchFamily="34" charset="0"/>
              </a:rPr>
              <a:t> in bacteria and glutamine in </a:t>
            </a:r>
            <a:r>
              <a:rPr lang="en-US" sz="2600" dirty="0" smtClean="0">
                <a:latin typeface="Arial" pitchFamily="34" charset="0"/>
                <a:cs typeface="Arial" pitchFamily="34" charset="0"/>
              </a:rPr>
              <a:t>mammals.</a:t>
            </a:r>
            <a:endParaRPr lang="en-US" sz="2600" dirty="0">
              <a:latin typeface="Arial" pitchFamily="34" charset="0"/>
              <a:cs typeface="Arial" pitchFamily="34" charset="0"/>
            </a:endParaRPr>
          </a:p>
        </p:txBody>
      </p:sp>
      <p:pic>
        <p:nvPicPr>
          <p:cNvPr id="10" name="Picture Placeholder 9" descr="A chemical equation for the formation of asparagine, A M P, pyrophosphate and a proton.&#10;The chemical equation reads, aspartate plus ammonium cation (N H subscript 4 superscript plus) plus A T P forms asparagine plus A M P plus pyrophosphate (P P subscript lowercase I) plus a proton (H superscript plus)."/>
          <p:cNvPicPr>
            <a:picLocks noGrp="1" noChangeAspect="1"/>
          </p:cNvPicPr>
          <p:nvPr>
            <p:ph type="pic" sz="quarter" idx="13"/>
          </p:nvPr>
        </p:nvPicPr>
        <p:blipFill>
          <a:blip r:embed="rId2"/>
          <a:stretch>
            <a:fillRect/>
          </a:stretch>
        </p:blipFill>
        <p:spPr>
          <a:xfrm>
            <a:off x="680172" y="2762250"/>
            <a:ext cx="7783657" cy="508635"/>
          </a:xfrm>
          <a:prstGeom prst="rect">
            <a:avLst/>
          </a:prstGeom>
          <a:noFill/>
          <a:ln>
            <a:noFill/>
          </a:ln>
        </p:spPr>
      </p:pic>
      <p:pic>
        <p:nvPicPr>
          <p:cNvPr id="11" name="Picture 2" descr="Aspartate is converted to Asparagine through an Acyl-adenylate intermediate.&#10;Aspartate is a 4 carbon chain with C1 forming a carboxylate group, C2 wedge bonded to N H 3 plus and hash bonded to H, and C4 bonded to 2 O by bonds with their partial double bond character and a negative charge shown. Red highlighted A T P is added and red highlighted P P i is removed to produce the Acyl-adenylate intermediate, which has a similar structure to Aspartate except that C4 is double bonded to O and single bonded to another O that is further bonded to a red highlighted phosphate atom that is further bonded to 2 O with partial double bonds and a negative charge and to another O through a single bond, with that O further bonded to the upper left vertex of a five-membered ring that has O at the top vertex, adenine bonded to the top right vertex, and O H bonded to the lower left and right vertices. Everything past the red highlighted O is also highlighted in red. Blue highlighted N H 3 is added and red highlighted A M P is removed. This produces Asparagine, which has a similar structure to Aspartate except that C1 is double bondd to O and single bonded to blue highlighted N H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68620" y="3728359"/>
            <a:ext cx="8526375" cy="164237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882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Glutamate is </a:t>
            </a:r>
            <a:r>
              <a:rPr lang="en-US" dirty="0" smtClean="0">
                <a:solidFill>
                  <a:srgbClr val="843C0C"/>
                </a:solidFill>
                <a:latin typeface="Arial" pitchFamily="34" charset="0"/>
                <a:cs typeface="Arial" pitchFamily="34" charset="0"/>
              </a:rPr>
              <a:t>the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recursor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Glutamine</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Proline</a:t>
            </a:r>
            <a:r>
              <a:rPr lang="en-US" dirty="0">
                <a:solidFill>
                  <a:srgbClr val="843C0C"/>
                </a:solidFill>
                <a:latin typeface="Arial" pitchFamily="34" charset="0"/>
                <a:cs typeface="Arial" pitchFamily="34" charset="0"/>
              </a:rPr>
              <a:t>, and A</a:t>
            </a:r>
            <a:r>
              <a:rPr lang="en-US" dirty="0" smtClean="0">
                <a:solidFill>
                  <a:srgbClr val="843C0C"/>
                </a:solidFill>
                <a:latin typeface="Arial" pitchFamily="34" charset="0"/>
                <a:cs typeface="Arial" pitchFamily="34" charset="0"/>
              </a:rPr>
              <a:t>rginine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600" dirty="0">
                <a:latin typeface="Arial" pitchFamily="34" charset="0"/>
                <a:cs typeface="Arial" pitchFamily="34" charset="0"/>
              </a:rPr>
              <a:t>Glutamate is converted into glutamic </a:t>
            </a:r>
            <a:r>
              <a:rPr lang="en-US" sz="2600" dirty="0" err="1">
                <a:latin typeface="Arial" pitchFamily="34" charset="0"/>
                <a:cs typeface="Arial" pitchFamily="34" charset="0"/>
              </a:rPr>
              <a:t>γ-semialdehyde</a:t>
            </a:r>
            <a:r>
              <a:rPr lang="en-US" sz="2600" dirty="0">
                <a:latin typeface="Arial" pitchFamily="34" charset="0"/>
                <a:cs typeface="Arial" pitchFamily="34" charset="0"/>
              </a:rPr>
              <a:t>, a precursor for both </a:t>
            </a:r>
            <a:r>
              <a:rPr lang="en-US" sz="2600" dirty="0" err="1">
                <a:latin typeface="Arial" pitchFamily="34" charset="0"/>
                <a:cs typeface="Arial" pitchFamily="34" charset="0"/>
              </a:rPr>
              <a:t>proline</a:t>
            </a:r>
            <a:r>
              <a:rPr lang="en-US" sz="2600" dirty="0">
                <a:latin typeface="Arial" pitchFamily="34" charset="0"/>
                <a:cs typeface="Arial" pitchFamily="34" charset="0"/>
              </a:rPr>
              <a:t> and ornithine. Ornithine is subsequently converted into </a:t>
            </a:r>
            <a:r>
              <a:rPr lang="en-US" sz="2600" dirty="0" smtClean="0">
                <a:latin typeface="Arial" pitchFamily="34" charset="0"/>
                <a:cs typeface="Arial" pitchFamily="34" charset="0"/>
              </a:rPr>
              <a:t>arginine.</a:t>
            </a:r>
            <a:endParaRPr lang="en-US" sz="2600" dirty="0">
              <a:latin typeface="Arial" pitchFamily="34" charset="0"/>
              <a:cs typeface="Arial" pitchFamily="34" charset="0"/>
            </a:endParaRPr>
          </a:p>
        </p:txBody>
      </p:sp>
      <p:pic>
        <p:nvPicPr>
          <p:cNvPr id="9" name="Picture 2" descr="The conversion of Glutamate to Glutamine gama-semialdehyde through an Acyl-phosphate intermediate is shown.&#10;Glutamate is a 5 carbon molecule with C1 forming a carboxylate group, C2 single bonded to N H 3 plus, hash bonded to H, and wedge bonded to C3, and C5 forming a carboxylate group.  that undergoes a reaction with the conversion of red highlighted A T P to red highlighted A D P to produce an Acyl-phosphate intermediate.  The Acyl-phosphate intermediate has a similar structure to Glutamate except that C5 is double bonded to O and single bonded to an O that is further bonded to a red highlighted P that is further bonded to 3 oxygens through partial double bonds with a 2 minus charge. The addition of H+ and blue highlighted N A D P H and removal of red highlighted P i and blue highlighted N A D P plus produces Glutamic gamma-semialdehyde, which has a similar structure to the Acyl-phosphate intermediate except that C5 is double bonded to O and single bonded to a blue highlighted H."/>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22525" y="3449856"/>
            <a:ext cx="6698951" cy="174331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66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843C0C"/>
                </a:solidFill>
                <a:latin typeface="Arial" pitchFamily="34" charset="0"/>
                <a:cs typeface="Arial" pitchFamily="34" charset="0"/>
              </a:rPr>
              <a:t>Ch.24 </a:t>
            </a:r>
            <a:r>
              <a:rPr lang="en-US" dirty="0">
                <a:solidFill>
                  <a:srgbClr val="843C0C"/>
                </a:solidFill>
                <a:latin typeface="Arial" pitchFamily="34" charset="0"/>
                <a:cs typeface="Arial" pitchFamily="34" charset="0"/>
              </a:rPr>
              <a:t>Learning Objectives</a:t>
            </a:r>
          </a:p>
        </p:txBody>
      </p:sp>
      <p:sp>
        <p:nvSpPr>
          <p:cNvPr id="4" name="Content Placeholder 3"/>
          <p:cNvSpPr>
            <a:spLocks noGrp="1"/>
          </p:cNvSpPr>
          <p:nvPr>
            <p:ph idx="1"/>
          </p:nvPr>
        </p:nvSpPr>
        <p:spPr>
          <a:xfrm>
            <a:off x="457200" y="1600200"/>
            <a:ext cx="8229600" cy="5020056"/>
          </a:xfrm>
        </p:spPr>
        <p:txBody>
          <a:bodyPr>
            <a:noAutofit/>
          </a:bodyPr>
          <a:lstStyle/>
          <a:p>
            <a:pPr marL="0" indent="0">
              <a:lnSpc>
                <a:spcPct val="110000"/>
              </a:lnSpc>
              <a:spcBef>
                <a:spcPts val="624"/>
              </a:spcBef>
              <a:spcAft>
                <a:spcPts val="1200"/>
              </a:spcAft>
              <a:buNone/>
            </a:pPr>
            <a:r>
              <a:rPr lang="en-US" i="1" dirty="0">
                <a:latin typeface="Arial" pitchFamily="34" charset="0"/>
                <a:cs typeface="Arial" pitchFamily="34" charset="0"/>
              </a:rPr>
              <a:t>By the end of this chapter, you should be able to</a:t>
            </a:r>
            <a:r>
              <a:rPr lang="en-US" i="1" dirty="0" smtClean="0">
                <a:latin typeface="Arial" pitchFamily="34" charset="0"/>
                <a:cs typeface="Arial" pitchFamily="34" charset="0"/>
              </a:rPr>
              <a:t>:</a:t>
            </a:r>
            <a:endParaRPr lang="en-US" dirty="0" smtClean="0">
              <a:latin typeface="Arial" pitchFamily="34" charset="0"/>
              <a:cs typeface="Arial" pitchFamily="34" charset="0"/>
            </a:endParaRPr>
          </a:p>
          <a:p>
            <a:pPr marL="457200" indent="-457200">
              <a:lnSpc>
                <a:spcPct val="110000"/>
              </a:lnSpc>
              <a:spcBef>
                <a:spcPts val="624"/>
              </a:spcBef>
              <a:buFont typeface="+mj-lt"/>
              <a:buAutoNum type="arabicPeriod"/>
            </a:pPr>
            <a:r>
              <a:rPr lang="en-US" b="1" dirty="0" smtClean="0">
                <a:latin typeface="Arial" pitchFamily="34" charset="0"/>
                <a:cs typeface="Arial" pitchFamily="34" charset="0"/>
              </a:rPr>
              <a:t>Explain the centrality of nitrogen fixation to life and describe how atmospheric nitrogen is converted into biologically useful forms of nitrogen.</a:t>
            </a:r>
          </a:p>
          <a:p>
            <a:pPr marL="457200" indent="-457200">
              <a:lnSpc>
                <a:spcPct val="110000"/>
              </a:lnSpc>
              <a:spcBef>
                <a:spcPts val="624"/>
              </a:spcBef>
              <a:buFont typeface="+mj-lt"/>
              <a:buAutoNum type="arabicPeriod"/>
            </a:pPr>
            <a:r>
              <a:rPr lang="en-US" b="1" dirty="0" smtClean="0">
                <a:latin typeface="Arial" pitchFamily="34" charset="0"/>
                <a:cs typeface="Arial" pitchFamily="34" charset="0"/>
              </a:rPr>
              <a:t>Identify the sources of carbon atoms for amino acid synthesis.</a:t>
            </a:r>
          </a:p>
          <a:p>
            <a:pPr marL="457200" indent="-457200">
              <a:lnSpc>
                <a:spcPct val="110000"/>
              </a:lnSpc>
              <a:spcBef>
                <a:spcPts val="624"/>
              </a:spcBef>
              <a:buFont typeface="+mj-lt"/>
              <a:buAutoNum type="arabicPeriod"/>
            </a:pPr>
            <a:r>
              <a:rPr lang="en-US" b="1" dirty="0" smtClean="0">
                <a:latin typeface="Arial" pitchFamily="34" charset="0"/>
                <a:cs typeface="Arial" pitchFamily="34" charset="0"/>
              </a:rPr>
              <a:t>Describe the role of feedback inhibition in controlling amino acid synthesis.</a:t>
            </a:r>
          </a:p>
          <a:p>
            <a:pPr marL="457200" indent="-457200">
              <a:lnSpc>
                <a:spcPct val="110000"/>
              </a:lnSpc>
              <a:spcBef>
                <a:spcPts val="624"/>
              </a:spcBef>
              <a:buFont typeface="+mj-lt"/>
              <a:buAutoNum type="arabicPeriod"/>
            </a:pPr>
            <a:r>
              <a:rPr lang="en-US" b="1" dirty="0" smtClean="0">
                <a:latin typeface="Arial" pitchFamily="34" charset="0"/>
                <a:cs typeface="Arial" pitchFamily="34" charset="0"/>
              </a:rPr>
              <a:t>Identify important </a:t>
            </a:r>
            <a:r>
              <a:rPr lang="en-US" b="1" dirty="0" err="1" smtClean="0">
                <a:latin typeface="Arial" pitchFamily="34" charset="0"/>
                <a:cs typeface="Arial" pitchFamily="34" charset="0"/>
              </a:rPr>
              <a:t>biomolecules</a:t>
            </a:r>
            <a:r>
              <a:rPr lang="en-US" b="1" dirty="0" smtClean="0">
                <a:latin typeface="Arial" pitchFamily="34" charset="0"/>
                <a:cs typeface="Arial" pitchFamily="34" charset="0"/>
              </a:rPr>
              <a:t> that are derived from amino acids.</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Glutamate can be Converted to Ornithine or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roline </a:t>
            </a:r>
            <a:endParaRPr lang="en-US" dirty="0">
              <a:solidFill>
                <a:srgbClr val="843C0C"/>
              </a:solidFill>
              <a:latin typeface="Arial" pitchFamily="34" charset="0"/>
              <a:cs typeface="Arial" pitchFamily="34" charset="0"/>
            </a:endParaRPr>
          </a:p>
        </p:txBody>
      </p:sp>
      <p:sp>
        <p:nvSpPr>
          <p:cNvPr id="5" name="Content Placeholder 4"/>
          <p:cNvSpPr>
            <a:spLocks noGrp="1"/>
          </p:cNvSpPr>
          <p:nvPr>
            <p:ph idx="1"/>
          </p:nvPr>
        </p:nvSpPr>
        <p:spPr>
          <a:xfrm>
            <a:off x="457200" y="1600201"/>
            <a:ext cx="8229600" cy="640079"/>
          </a:xfrm>
        </p:spPr>
        <p:txBody>
          <a:bodyPr>
            <a:normAutofit/>
          </a:bodyPr>
          <a:lstStyle/>
          <a:p>
            <a:r>
              <a:rPr lang="en-US" sz="2600" dirty="0" smtClean="0">
                <a:latin typeface="Arial" pitchFamily="34" charset="0"/>
                <a:cs typeface="Arial" pitchFamily="34" charset="0"/>
              </a:rPr>
              <a:t>Ornithine is subsequently converted to arginine.</a:t>
            </a:r>
            <a:endParaRPr lang="en-US" sz="2600" dirty="0">
              <a:latin typeface="Arial" pitchFamily="34" charset="0"/>
              <a:cs typeface="Arial" pitchFamily="34" charset="0"/>
            </a:endParaRPr>
          </a:p>
        </p:txBody>
      </p:sp>
      <p:pic>
        <p:nvPicPr>
          <p:cNvPr id="10" name="Picture 2" descr="Glutamate is a 5 carbon molecule with C1 forming a carboxylate group, C2 single bonded to N H 3 plus, hash bonded to H, and wedge bonded to C3, and C5 forming a carboxylate group.&#10;Glutamic gamma semi-aldehyde except that C5 is bonded to blue highlighted N H3 plus. Alternatively, Glutamic gamma-semialdehyde can lose H2 O to form delta 1-Pyrroline 5-carboxylate, which has a 5-membered ring with H bonded to the lower left vertex, a double bond at the lower left edge, N plus bonded to H at the bottom vertex, and the C at the right vertex wedge bonded to the C at the upper right vertex, hash bonded to H, and single bonded to C O O minus. With the addition of H plus and green highlighted N A D P H and the removal of green highlighted N A D P plus, Proline is produced and has a similar structure to delta 1-Pyrroline 5-carboxylate except that there is no double bond at the lower left edge and the left side vertex is bonded to a red highlighted H and a green highlighted H."/>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0097" y="2543448"/>
            <a:ext cx="8923807" cy="3066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886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3-Phosphoglycerate is the </a:t>
            </a:r>
            <a:r>
              <a:rPr lang="en-US" sz="3200" dirty="0" smtClean="0">
                <a:solidFill>
                  <a:srgbClr val="843C0C"/>
                </a:solidFill>
                <a:latin typeface="Arial" pitchFamily="34" charset="0"/>
                <a:cs typeface="Arial" pitchFamily="34" charset="0"/>
              </a:rPr>
              <a:t>Precursor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Serine</a:t>
            </a:r>
            <a:r>
              <a:rPr lang="en-US" sz="3200" dirty="0">
                <a:solidFill>
                  <a:srgbClr val="843C0C"/>
                </a:solidFill>
                <a:latin typeface="Arial" pitchFamily="34" charset="0"/>
                <a:cs typeface="Arial" pitchFamily="34" charset="0"/>
              </a:rPr>
              <a:t>, </a:t>
            </a:r>
            <a:r>
              <a:rPr lang="en-US" sz="3200" dirty="0" smtClean="0">
                <a:solidFill>
                  <a:srgbClr val="843C0C"/>
                </a:solidFill>
                <a:latin typeface="Arial" pitchFamily="34" charset="0"/>
                <a:cs typeface="Arial" pitchFamily="34" charset="0"/>
              </a:rPr>
              <a:t>Cysteine</a:t>
            </a:r>
            <a:r>
              <a:rPr lang="en-US" sz="3200" dirty="0">
                <a:solidFill>
                  <a:srgbClr val="843C0C"/>
                </a:solidFill>
                <a:latin typeface="Arial" pitchFamily="34" charset="0"/>
                <a:cs typeface="Arial" pitchFamily="34" charset="0"/>
              </a:rPr>
              <a:t>, and G</a:t>
            </a:r>
            <a:r>
              <a:rPr lang="en-US" sz="3200" dirty="0" smtClean="0">
                <a:solidFill>
                  <a:srgbClr val="843C0C"/>
                </a:solidFill>
                <a:latin typeface="Arial" pitchFamily="34" charset="0"/>
                <a:cs typeface="Arial" pitchFamily="34" charset="0"/>
              </a:rPr>
              <a:t>lycine (1/2)</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1082039"/>
          </a:xfrm>
        </p:spPr>
        <p:txBody>
          <a:bodyPr>
            <a:normAutofit/>
          </a:bodyPr>
          <a:lstStyle/>
          <a:p>
            <a:r>
              <a:rPr lang="en-US" sz="2600" dirty="0">
                <a:latin typeface="Arial" pitchFamily="34" charset="0"/>
                <a:cs typeface="Arial" pitchFamily="34" charset="0"/>
              </a:rPr>
              <a:t>Serine is synthesized from the glycolytic intermediate </a:t>
            </a:r>
            <a:r>
              <a:rPr lang="en-US" sz="2600" dirty="0" smtClean="0">
                <a:latin typeface="Arial" pitchFamily="34" charset="0"/>
                <a:cs typeface="Arial" pitchFamily="34" charset="0"/>
              </a:rPr>
              <a:t>3-phosphoglycerate.</a:t>
            </a:r>
            <a:endParaRPr lang="en-US" sz="2600" dirty="0">
              <a:latin typeface="Arial" pitchFamily="34" charset="0"/>
              <a:cs typeface="Arial" pitchFamily="34" charset="0"/>
            </a:endParaRPr>
          </a:p>
        </p:txBody>
      </p:sp>
      <p:pic>
        <p:nvPicPr>
          <p:cNvPr id="9" name="Picture 2" descr="The conversion of 3-Phosphoglycerate to Serine is shown.&#10;3-Phosphoglycerate has a 3 carbon chain with C1 forming a carboxylate group, C2 bonded to H, hash bonded to O H, and wedge bonded to C3, and C3 bonded to O that is further bonded to P that is bonded to 3 O with partial double bonds and a negative 2 charge. With the conversion of N A D plus to H plus and N A D H, 3-Phosphohydroxypyruvate is formed. This has a similar structure to 3-Phosphoglycerate except that C2 is double bonded to O instead of bonded to H and O H. With the conversion of blue highlighted Glutamate to blue highlighted alpha-Ketoglutarate, 3-Phosphoserine is produced. This has a similar structure fo 3-Phosphohydroxypyruvate except that C2 is bonded to blue highlighted N H 3 plus and hash bonded to H instead of double bonded to O. With the addition of H 2 O and removal of P i, Serine is produced and has a similar structure to 3-Phosphoserine except that C3 is bonded to O H and the phosphate group has been removed."/>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0097" y="2834717"/>
            <a:ext cx="8923807" cy="185912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476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3-Phosphoglycerate is the Precursor of Serine, Cysteine, and Glycine </a:t>
            </a:r>
            <a:r>
              <a:rPr lang="en-US" dirty="0" smtClean="0">
                <a:solidFill>
                  <a:srgbClr val="843C0C"/>
                </a:solidFill>
                <a:latin typeface="Arial" pitchFamily="34" charset="0"/>
                <a:cs typeface="Arial" pitchFamily="34" charset="0"/>
              </a:rPr>
              <a:t>(2/2</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1036319"/>
          </a:xfrm>
        </p:spPr>
        <p:txBody>
          <a:bodyPr>
            <a:normAutofit/>
          </a:bodyPr>
          <a:lstStyle/>
          <a:p>
            <a:r>
              <a:rPr lang="en-US" sz="2600" dirty="0">
                <a:latin typeface="Arial" pitchFamily="34" charset="0"/>
                <a:cs typeface="Arial" pitchFamily="34" charset="0"/>
              </a:rPr>
              <a:t>The formation of glycine from serine requires </a:t>
            </a:r>
            <a:r>
              <a:rPr lang="en-US" sz="2600" dirty="0" smtClean="0">
                <a:latin typeface="Arial" pitchFamily="34" charset="0"/>
                <a:cs typeface="Arial" pitchFamily="34" charset="0"/>
              </a:rPr>
              <a:t>tetrahydrofolate.</a:t>
            </a:r>
            <a:endParaRPr lang="en-US" sz="2600" dirty="0">
              <a:latin typeface="Arial" pitchFamily="34" charset="0"/>
              <a:cs typeface="Arial" pitchFamily="34" charset="0"/>
            </a:endParaRPr>
          </a:p>
        </p:txBody>
      </p:sp>
      <p:pic>
        <p:nvPicPr>
          <p:cNvPr id="10" name="Picture 4" descr="Serine reacts with tetrahydrofolate to yield glycine, N superscript 5 comma N superscript 10 dash methylenetetrahydrofolate, and wate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95445" y="2861103"/>
            <a:ext cx="7353110" cy="5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The reversible reaction of Serine and Tetrahydrofolate to produce N superscript 5, N superscript 10-Methylene-tetrahydrofolate, Glycine, and water is shown.&#10;Serine has a 3 carbon chain with C1 forming a carboxylate group, C2 bonded to N H 3 with a blue highlighted plus sign, hash bonded to H, and wedge bonded to a red highlighted C H 2 that is further bonded to O H. Tetrahydrofolate is a six-membered ring with a double bond on the left side, further bonds from the upper left and right vertices, N bonded to H at the top vertex, N bonded to H and labeled with a blue highlighted 5 at the bottom vertex, C H 2 at the upper right vertex, and the lower right vertex wedge bonded to H and hash bonded to C that is bonded to N H labeled with a blue highlighted 10, and further bonded. These are added in a reversible reaction to form N superscript 5, N superscript 10-Methylene-tetrahydrofolate, Glycine, and water. N superscript 5, N superscript 10-Methylene-tetrahydrofolate has a similar structure to Tetrahydrofolate except that N at the bottom vertex is bonded to red highlighted C H 2, which is further bonded to the N that was previously labeled with a highlighted 10, to form a ring. Glycine has a 2 carbon chain with C1 forming a carboxylate group and C2 further bonded to N H 3 plu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10097" y="3838839"/>
            <a:ext cx="8923807" cy="166407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113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Tetrahydrofolate </a:t>
            </a:r>
            <a:r>
              <a:rPr lang="en-US" sz="2800" dirty="0" smtClean="0">
                <a:solidFill>
                  <a:srgbClr val="843C0C"/>
                </a:solidFill>
                <a:latin typeface="Arial" pitchFamily="34" charset="0"/>
                <a:cs typeface="Arial" pitchFamily="34" charset="0"/>
              </a:rPr>
              <a:t>Carries </a:t>
            </a:r>
            <a:r>
              <a:rPr lang="en-US" sz="2800" dirty="0">
                <a:solidFill>
                  <a:srgbClr val="843C0C"/>
                </a:solidFill>
                <a:latin typeface="Arial" pitchFamily="34" charset="0"/>
                <a:cs typeface="Arial" pitchFamily="34" charset="0"/>
              </a:rPr>
              <a:t>A</a:t>
            </a:r>
            <a:r>
              <a:rPr lang="en-US" sz="2800" dirty="0" smtClean="0">
                <a:solidFill>
                  <a:srgbClr val="843C0C"/>
                </a:solidFill>
                <a:latin typeface="Arial" pitchFamily="34" charset="0"/>
                <a:cs typeface="Arial" pitchFamily="34" charset="0"/>
              </a:rPr>
              <a:t>ctivated </a:t>
            </a:r>
            <a:r>
              <a:rPr lang="en-US" sz="2800" dirty="0">
                <a:solidFill>
                  <a:srgbClr val="843C0C"/>
                </a:solidFill>
                <a:latin typeface="Arial" pitchFamily="34" charset="0"/>
                <a:cs typeface="Arial" pitchFamily="34" charset="0"/>
              </a:rPr>
              <a:t>O</a:t>
            </a:r>
            <a:r>
              <a:rPr lang="en-US" sz="2800" dirty="0" smtClean="0">
                <a:solidFill>
                  <a:srgbClr val="843C0C"/>
                </a:solidFill>
                <a:latin typeface="Arial" pitchFamily="34" charset="0"/>
                <a:cs typeface="Arial" pitchFamily="34" charset="0"/>
              </a:rPr>
              <a:t>ne-carbon </a:t>
            </a:r>
            <a:r>
              <a:rPr lang="en-US" sz="2800" dirty="0">
                <a:solidFill>
                  <a:srgbClr val="843C0C"/>
                </a:solidFill>
                <a:latin typeface="Arial" pitchFamily="34" charset="0"/>
                <a:cs typeface="Arial" pitchFamily="34" charset="0"/>
              </a:rPr>
              <a:t>U</a:t>
            </a:r>
            <a:r>
              <a:rPr lang="en-US" sz="2800" dirty="0" smtClean="0">
                <a:solidFill>
                  <a:srgbClr val="843C0C"/>
                </a:solidFill>
                <a:latin typeface="Arial" pitchFamily="34" charset="0"/>
                <a:cs typeface="Arial" pitchFamily="34" charset="0"/>
              </a:rPr>
              <a:t>nits </a:t>
            </a:r>
            <a:r>
              <a:rPr lang="en-US" sz="2800" dirty="0">
                <a:solidFill>
                  <a:srgbClr val="843C0C"/>
                </a:solidFill>
                <a:latin typeface="Arial" pitchFamily="34" charset="0"/>
                <a:cs typeface="Arial" pitchFamily="34" charset="0"/>
              </a:rPr>
              <a:t>at S</a:t>
            </a:r>
            <a:r>
              <a:rPr lang="en-US" sz="2800" dirty="0" smtClean="0">
                <a:solidFill>
                  <a:srgbClr val="843C0C"/>
                </a:solidFill>
                <a:latin typeface="Arial" pitchFamily="34" charset="0"/>
                <a:cs typeface="Arial" pitchFamily="34" charset="0"/>
              </a:rPr>
              <a:t>everal </a:t>
            </a:r>
            <a:r>
              <a:rPr lang="en-US" sz="2800" dirty="0">
                <a:solidFill>
                  <a:srgbClr val="843C0C"/>
                </a:solidFill>
                <a:latin typeface="Arial" pitchFamily="34" charset="0"/>
                <a:cs typeface="Arial" pitchFamily="34" charset="0"/>
              </a:rPr>
              <a:t>O</a:t>
            </a:r>
            <a:r>
              <a:rPr lang="en-US" sz="2800" dirty="0" smtClean="0">
                <a:solidFill>
                  <a:srgbClr val="843C0C"/>
                </a:solidFill>
                <a:latin typeface="Arial" pitchFamily="34" charset="0"/>
                <a:cs typeface="Arial" pitchFamily="34" charset="0"/>
              </a:rPr>
              <a:t>xidation Levels (1/2)</a:t>
            </a:r>
            <a:endParaRPr lang="en-US" sz="28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Tetrahydrofolate is composed of a </a:t>
            </a:r>
            <a:r>
              <a:rPr lang="en-US" sz="2600" dirty="0" err="1">
                <a:latin typeface="Arial" pitchFamily="34" charset="0"/>
                <a:cs typeface="Arial" pitchFamily="34" charset="0"/>
              </a:rPr>
              <a:t>pteridine</a:t>
            </a:r>
            <a:r>
              <a:rPr lang="en-US" sz="2600" dirty="0">
                <a:latin typeface="Arial" pitchFamily="34" charset="0"/>
                <a:cs typeface="Arial" pitchFamily="34" charset="0"/>
              </a:rPr>
              <a:t> ring, </a:t>
            </a:r>
            <a:r>
              <a:rPr lang="en-US" sz="2600" i="1" dirty="0">
                <a:latin typeface="Arial" pitchFamily="34" charset="0"/>
                <a:cs typeface="Arial" pitchFamily="34" charset="0"/>
              </a:rPr>
              <a:t>p</a:t>
            </a:r>
            <a:r>
              <a:rPr lang="en-US" sz="2600" dirty="0">
                <a:latin typeface="Arial" pitchFamily="34" charset="0"/>
                <a:cs typeface="Arial" pitchFamily="34" charset="0"/>
              </a:rPr>
              <a:t>-</a:t>
            </a:r>
            <a:r>
              <a:rPr lang="en-US" sz="2600" dirty="0" err="1">
                <a:latin typeface="Arial" pitchFamily="34" charset="0"/>
                <a:cs typeface="Arial" pitchFamily="34" charset="0"/>
              </a:rPr>
              <a:t>aminobenzoate</a:t>
            </a:r>
            <a:r>
              <a:rPr lang="en-US" sz="2600" dirty="0">
                <a:latin typeface="Arial" pitchFamily="34" charset="0"/>
                <a:cs typeface="Arial" pitchFamily="34" charset="0"/>
              </a:rPr>
              <a:t>, and one or more </a:t>
            </a:r>
            <a:r>
              <a:rPr lang="en-US" sz="2600" dirty="0" smtClean="0">
                <a:latin typeface="Arial" pitchFamily="34" charset="0"/>
                <a:cs typeface="Arial" pitchFamily="34" charset="0"/>
              </a:rPr>
              <a:t>glutamates.</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Tetrahydrofolate is derived from folic acid (vitamin B</a:t>
            </a:r>
            <a:r>
              <a:rPr lang="en-US" sz="2600" baseline="-25000" dirty="0">
                <a:latin typeface="Arial" pitchFamily="34" charset="0"/>
                <a:cs typeface="Arial" pitchFamily="34" charset="0"/>
              </a:rPr>
              <a:t>9</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Tetrahydrofolate carries single carbon atoms in a variety of oxidation states that are </a:t>
            </a:r>
            <a:r>
              <a:rPr lang="en-US" sz="2600" dirty="0" smtClean="0">
                <a:latin typeface="Arial" pitchFamily="34" charset="0"/>
                <a:cs typeface="Arial" pitchFamily="34" charset="0"/>
              </a:rPr>
              <a:t>interconvertible.</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9733570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843C0C"/>
                </a:solidFill>
                <a:latin typeface="Arial" pitchFamily="34" charset="0"/>
                <a:cs typeface="Arial" pitchFamily="34" charset="0"/>
              </a:rPr>
              <a:t>Tetrahydrofolate</a:t>
            </a:r>
            <a:endParaRPr lang="en-US" dirty="0">
              <a:solidFill>
                <a:srgbClr val="843C0C"/>
              </a:solidFill>
              <a:latin typeface="Arial" pitchFamily="34" charset="0"/>
              <a:cs typeface="Arial" pitchFamily="34" charset="0"/>
            </a:endParaRPr>
          </a:p>
        </p:txBody>
      </p:sp>
      <p:pic>
        <p:nvPicPr>
          <p:cNvPr id="9" name="Picture 2" descr="Three components of Tetrahydrofolate are shown. This cofactor includes three components, a pteridine ring, p-aminobenzoate, and one or more glutamate residues. Pteridine has 2 six-membered rings that are bonded side by side. The left-hand ring is a benzene ring with N substituted for C at the top vertex and lower left vertex. N H start subscript 2 end subscript is bonded at the upper left vertex, and O H is bonded at the bottom vertex. In the second hexagonal ring, N H is at the top vertex and another N H with a green highlighted 5 is at the bottom vertex. The lower right vertex is wedge bonded to H and dash bonded to C, which is further bonded to red highlighted N H labeled with a green 10. This is the beginning of the p-Aminobenzoate component, which is highlighted in red. The N H is bonded to a red highlighted benzene ring that is further bonded to a red highlighted C double bonded to O that is further bonded to blue highlighted N H, marking the beginning of the Glutamate component. All remaining parts are blue highlighted. An open parentheses across this bond shows the start of a repeating unit. The N H is bonded to a C that is bonded to H, wedge bonded to carboxylate ion, and further bonded to a 3-carbon chain in which the last carbon is double bonded to O and bonded to N H. The bond between the C and N H has a close parentheses labeled n, showing the end of the repeating unit. The N H is bonded to C that is wedge bonded to H, dash bonded to carboxylate ion, and further bonded to a 3-carbon chain with the final carbon forming a carboxylate 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020625"/>
            <a:ext cx="8113106" cy="361401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623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One-carbon </a:t>
            </a:r>
            <a:r>
              <a:rPr lang="en-US" dirty="0" smtClean="0">
                <a:solidFill>
                  <a:srgbClr val="843C0C"/>
                </a:solidFill>
                <a:latin typeface="Arial" pitchFamily="34" charset="0"/>
                <a:cs typeface="Arial" pitchFamily="34" charset="0"/>
              </a:rPr>
              <a:t>Groups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arried </a:t>
            </a:r>
            <a:r>
              <a:rPr lang="en-US" dirty="0">
                <a:solidFill>
                  <a:srgbClr val="843C0C"/>
                </a:solidFill>
                <a:latin typeface="Arial" pitchFamily="34" charset="0"/>
                <a:cs typeface="Arial" pitchFamily="34" charset="0"/>
              </a:rPr>
              <a:t>by T</a:t>
            </a:r>
            <a:r>
              <a:rPr lang="en-US" dirty="0" smtClean="0">
                <a:solidFill>
                  <a:srgbClr val="843C0C"/>
                </a:solidFill>
                <a:latin typeface="Arial" pitchFamily="34" charset="0"/>
                <a:cs typeface="Arial" pitchFamily="34" charset="0"/>
              </a:rPr>
              <a:t>etrahydrofolate</a:t>
            </a:r>
            <a:endParaRPr lang="en-US" dirty="0">
              <a:solidFill>
                <a:srgbClr val="843C0C"/>
              </a:solidFill>
              <a:latin typeface="Arial" pitchFamily="34" charset="0"/>
              <a:cs typeface="Arial" pitchFamily="34" charset="0"/>
            </a:endParaRPr>
          </a:p>
        </p:txBody>
      </p:sp>
      <p:pic>
        <p:nvPicPr>
          <p:cNvPr id="6" name="Picture Placeholder 5" descr="A table lists formula and names of one carbon groups carried by tetrahydrofolate.&#10;The table has three columns and three rows. The column headers are: oxidation state and group with formula and name as subheadings below group. &#10;Row 1: oxidation state: most reduced open parenthesis equals methanol close parenthesis; formula: single bond C H subscript 3; name: methyl&#10;Row 2: oxidation state: intermediate open parenthesis equals formaldehyde close parenthesis; formula: single bond C H subscript 2 single bond; name: methylene.&#10;Row 3: oxidation state: most oxidized open parenthesis equals formic acid close parenthesis; formula: (there are 3) first is single bond C H O; second is single bond C H N H; and third is single bond C H double bond; name: (there are 3) formyl, formimino, and methenyl."/>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292278" y="1928735"/>
            <a:ext cx="6559445" cy="4301569"/>
          </a:xfrm>
          <a:prstGeom prst="rect">
            <a:avLst/>
          </a:prstGeom>
          <a:noFill/>
          <a:ln>
            <a:noFill/>
          </a:ln>
        </p:spPr>
      </p:pic>
    </p:spTree>
    <p:extLst>
      <p:ext uri="{BB962C8B-B14F-4D97-AF65-F5344CB8AC3E}">
        <p14:creationId xmlns:p14="http://schemas.microsoft.com/office/powerpoint/2010/main" val="1498123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Conversions of </a:t>
            </a:r>
            <a:r>
              <a:rPr lang="en-US" dirty="0" smtClean="0">
                <a:solidFill>
                  <a:srgbClr val="843C0C"/>
                </a:solidFill>
                <a:latin typeface="Arial" pitchFamily="34" charset="0"/>
                <a:cs typeface="Arial" pitchFamily="34" charset="0"/>
              </a:rPr>
              <a:t>One-carbon </a:t>
            </a:r>
            <a:r>
              <a:rPr lang="en-US" dirty="0">
                <a:solidFill>
                  <a:srgbClr val="843C0C"/>
                </a:solidFill>
                <a:latin typeface="Arial" pitchFamily="34" charset="0"/>
                <a:cs typeface="Arial" pitchFamily="34" charset="0"/>
              </a:rPr>
              <a:t>U</a:t>
            </a:r>
            <a:r>
              <a:rPr lang="en-US" dirty="0" smtClean="0">
                <a:solidFill>
                  <a:srgbClr val="843C0C"/>
                </a:solidFill>
                <a:latin typeface="Arial" pitchFamily="34" charset="0"/>
                <a:cs typeface="Arial" pitchFamily="34" charset="0"/>
              </a:rPr>
              <a:t>nits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ttached </a:t>
            </a:r>
            <a:r>
              <a:rPr lang="en-US" dirty="0">
                <a:solidFill>
                  <a:srgbClr val="843C0C"/>
                </a:solidFill>
                <a:latin typeface="Arial" pitchFamily="34" charset="0"/>
                <a:cs typeface="Arial" pitchFamily="34" charset="0"/>
              </a:rPr>
              <a:t>to T</a:t>
            </a:r>
            <a:r>
              <a:rPr lang="en-US" dirty="0" smtClean="0">
                <a:solidFill>
                  <a:srgbClr val="843C0C"/>
                </a:solidFill>
                <a:latin typeface="Arial" pitchFamily="34" charset="0"/>
                <a:cs typeface="Arial" pitchFamily="34" charset="0"/>
              </a:rPr>
              <a:t>etrahydrofolate</a:t>
            </a:r>
            <a:endParaRPr lang="en-US" dirty="0">
              <a:solidFill>
                <a:srgbClr val="843C0C"/>
              </a:solidFill>
              <a:latin typeface="Arial" pitchFamily="34" charset="0"/>
              <a:cs typeface="Arial" pitchFamily="34" charset="0"/>
            </a:endParaRPr>
          </a:p>
        </p:txBody>
      </p:sp>
      <p:pic>
        <p:nvPicPr>
          <p:cNvPr id="9" name="Picture 2" descr="Conversions of one-carbon units attached to tetrahydrofolate are shown. Tetrahydrofolate is in equilibrium with N start superscript 5 end superscript, N start superscript 10 end superscript - Methylene-tetrahydrofolate as a result of conversion of serine to glycine which further yields N start superscript 5 end superscript-methyl-tetrahydrofolate as a result of conversionof  N A D P H to N A D P cation. Tetrahydrofolate yields N start superscript 10 end superscript –formyl- tetrahydrofolate which is in equilibrium with N start superscript 5 end superscript –formyl- tetrahydrofolate which yields N start superscript 5 end superscript, N start superscript 10 end superscript - Methenyl-tetrahydrofolate as a result of conversion of A T P to A D P and inorganic phospahtes. N start superscript 5 end superscript, N start superscript 10 end superscript - Methenyl-tetrahydrofolate is in equilibrium with N start superscript 5 end superscript formimino- tetrahydrofolate as a result of addition of ammonia molecule. N start superscript 10 end superscript –formyl- tetrahydrofolate is in equilibrium with  N start superscript 5 end superscript, N start superscript 10 end superscript - Methenyl-tetrahydrofolate as a result of dehydration. N start superscript 5 end superscript, N start superscript 10 end superscript - Methylene-tetrahydrofolate is in equilibrium with N start superscript 5 end superscript, N start superscript 10 end superscript - Methenyl-tetrahydrofolate as aresult of conversion of N A D P cation to form N A D P 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446297" y="1637468"/>
            <a:ext cx="4251406" cy="48852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3951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Tetrahydrofolate Carries Activated One-carbon Units at Several Oxidation Levels </a:t>
            </a:r>
            <a:r>
              <a:rPr lang="en-US" sz="2800" dirty="0" smtClean="0">
                <a:solidFill>
                  <a:srgbClr val="843C0C"/>
                </a:solidFill>
                <a:latin typeface="Arial" pitchFamily="34" charset="0"/>
                <a:cs typeface="Arial" pitchFamily="34" charset="0"/>
              </a:rPr>
              <a:t>(2/2</a:t>
            </a:r>
            <a:r>
              <a:rPr lang="en-US" sz="2800" dirty="0">
                <a:solidFill>
                  <a:srgbClr val="843C0C"/>
                </a:solidFill>
                <a:latin typeface="Arial" pitchFamily="34" charset="0"/>
                <a:cs typeface="Arial" pitchFamily="34" charset="0"/>
              </a:rPr>
              <a:t>)</a:t>
            </a:r>
            <a:endParaRPr lang="en-US" sz="2800" dirty="0">
              <a:latin typeface="Arial" pitchFamily="34" charset="0"/>
              <a:cs typeface="Arial" pitchFamily="34" charset="0"/>
            </a:endParaRPr>
          </a:p>
        </p:txBody>
      </p:sp>
      <p:sp>
        <p:nvSpPr>
          <p:cNvPr id="4" name="Content Placeholder 3"/>
          <p:cNvSpPr>
            <a:spLocks noGrp="1"/>
          </p:cNvSpPr>
          <p:nvPr>
            <p:ph idx="1"/>
          </p:nvPr>
        </p:nvSpPr>
        <p:spPr>
          <a:xfrm>
            <a:off x="457200" y="1600200"/>
            <a:ext cx="8229600" cy="2407919"/>
          </a:xfrm>
        </p:spPr>
        <p:txBody>
          <a:bodyPr>
            <a:normAutofit/>
          </a:bodyPr>
          <a:lstStyle/>
          <a:p>
            <a:pPr>
              <a:spcAft>
                <a:spcPts val="1200"/>
              </a:spcAft>
            </a:pPr>
            <a:r>
              <a:rPr lang="en-US" sz="2600" i="1" dirty="0">
                <a:latin typeface="Arial" pitchFamily="34" charset="0"/>
                <a:cs typeface="Arial" pitchFamily="34" charset="0"/>
              </a:rPr>
              <a:t>N</a:t>
            </a:r>
            <a:r>
              <a:rPr lang="en-US" sz="2600" baseline="30000" dirty="0">
                <a:latin typeface="Arial" pitchFamily="34" charset="0"/>
                <a:cs typeface="Arial" pitchFamily="34" charset="0"/>
              </a:rPr>
              <a:t>5</a:t>
            </a:r>
            <a:r>
              <a:rPr lang="en-US" sz="2600" i="1" dirty="0">
                <a:latin typeface="Arial" pitchFamily="34" charset="0"/>
                <a:cs typeface="Arial" pitchFamily="34" charset="0"/>
              </a:rPr>
              <a:t>, N</a:t>
            </a:r>
            <a:r>
              <a:rPr lang="en-US" sz="2600" baseline="30000" dirty="0">
                <a:latin typeface="Arial" pitchFamily="34" charset="0"/>
                <a:cs typeface="Arial" pitchFamily="34" charset="0"/>
              </a:rPr>
              <a:t>10</a:t>
            </a:r>
            <a:r>
              <a:rPr lang="en-US" sz="2600" dirty="0">
                <a:latin typeface="Arial" pitchFamily="34" charset="0"/>
                <a:cs typeface="Arial" pitchFamily="34" charset="0"/>
              </a:rPr>
              <a:t>-methylenetetrahydrofolate can donate a one-carbon unit in an alternative synthesis of </a:t>
            </a:r>
            <a:r>
              <a:rPr lang="en-US" sz="2600" dirty="0" err="1" smtClean="0">
                <a:latin typeface="Arial" pitchFamily="34" charset="0"/>
                <a:cs typeface="Arial" pitchFamily="34" charset="0"/>
              </a:rPr>
              <a:t>glycine</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Aft>
                <a:spcPts val="1200"/>
              </a:spcAft>
            </a:pPr>
            <a:r>
              <a:rPr lang="en-US" sz="2600" dirty="0" smtClean="0">
                <a:latin typeface="Arial" pitchFamily="34" charset="0"/>
                <a:cs typeface="Arial" pitchFamily="34" charset="0"/>
              </a:rPr>
              <a:t>The </a:t>
            </a:r>
            <a:r>
              <a:rPr lang="en-US" sz="2600" dirty="0">
                <a:latin typeface="Arial" pitchFamily="34" charset="0"/>
                <a:cs typeface="Arial" pitchFamily="34" charset="0"/>
              </a:rPr>
              <a:t>reaction, catalyzed by glycine synthase, also requires CO</a:t>
            </a:r>
            <a:r>
              <a:rPr lang="en-US" sz="2600" baseline="-25000" dirty="0">
                <a:latin typeface="Arial" pitchFamily="34" charset="0"/>
                <a:cs typeface="Arial" pitchFamily="34" charset="0"/>
              </a:rPr>
              <a:t>2</a:t>
            </a:r>
            <a:r>
              <a:rPr lang="en-US" sz="2600" dirty="0">
                <a:latin typeface="Arial" pitchFamily="34" charset="0"/>
                <a:cs typeface="Arial" pitchFamily="34" charset="0"/>
              </a:rPr>
              <a:t>,  NH</a:t>
            </a:r>
            <a:r>
              <a:rPr lang="en-US" sz="2600" baseline="-25000" dirty="0">
                <a:latin typeface="Arial" pitchFamily="34" charset="0"/>
                <a:cs typeface="Arial" pitchFamily="34" charset="0"/>
              </a:rPr>
              <a:t>4</a:t>
            </a:r>
            <a:r>
              <a:rPr lang="en-US" sz="2600" baseline="30000" dirty="0" smtClean="0">
                <a:latin typeface="Arial" pitchFamily="34" charset="0"/>
                <a:cs typeface="Arial" pitchFamily="34" charset="0"/>
              </a:rPr>
              <a:t>+</a:t>
            </a:r>
            <a:r>
              <a:rPr lang="en-US" sz="2600" dirty="0" smtClean="0">
                <a:latin typeface="Arial" pitchFamily="34" charset="0"/>
                <a:cs typeface="Arial" pitchFamily="34" charset="0"/>
              </a:rPr>
              <a:t>, and NADH.</a:t>
            </a:r>
            <a:endParaRPr lang="en-US" sz="2600" dirty="0">
              <a:latin typeface="Arial" pitchFamily="34" charset="0"/>
              <a:cs typeface="Arial" pitchFamily="34" charset="0"/>
            </a:endParaRPr>
          </a:p>
        </p:txBody>
      </p:sp>
      <p:pic>
        <p:nvPicPr>
          <p:cNvPr id="10" name="Picture Placeholder 9" descr="A reversible reaction shows an alternative synthesis of glycine. &#10;Carbon dioxide reacts with N H subscript 4 superscript plus, N superscript 5 comma N superscript 10 dash methylenetetrahydrofolate, and N A D H to yield glycine, tetrahydrofolate, and N A D superscript plus. "/>
          <p:cNvPicPr>
            <a:picLocks noGrp="1" noChangeAspect="1"/>
          </p:cNvPicPr>
          <p:nvPr>
            <p:ph type="pic" sz="quarter" idx="13"/>
          </p:nvPr>
        </p:nvPicPr>
        <p:blipFill>
          <a:blip r:embed="rId2"/>
          <a:stretch>
            <a:fillRect/>
          </a:stretch>
        </p:blipFill>
        <p:spPr>
          <a:xfrm>
            <a:off x="611505" y="4248150"/>
            <a:ext cx="7920990" cy="963930"/>
          </a:xfrm>
          <a:prstGeom prst="rect">
            <a:avLst/>
          </a:prstGeom>
          <a:noFill/>
          <a:ln>
            <a:noFill/>
          </a:ln>
        </p:spPr>
      </p:pic>
    </p:spTree>
    <p:extLst>
      <p:ext uri="{BB962C8B-B14F-4D97-AF65-F5344CB8AC3E}">
        <p14:creationId xmlns:p14="http://schemas.microsoft.com/office/powerpoint/2010/main" val="26125527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a:t>
            </a:r>
            <a:r>
              <a:rPr lang="en-US" dirty="0" err="1">
                <a:solidFill>
                  <a:srgbClr val="843C0C"/>
                </a:solidFill>
                <a:latin typeface="Arial" pitchFamily="34" charset="0"/>
                <a:cs typeface="Arial" pitchFamily="34" charset="0"/>
              </a:rPr>
              <a:t>Adenosylmethionine</a:t>
            </a:r>
            <a:r>
              <a:rPr lang="en-US" dirty="0">
                <a:solidFill>
                  <a:srgbClr val="843C0C"/>
                </a:solidFill>
                <a:latin typeface="Arial" pitchFamily="34" charset="0"/>
                <a:cs typeface="Arial" pitchFamily="34" charset="0"/>
              </a:rPr>
              <a:t> is the </a:t>
            </a:r>
            <a:r>
              <a:rPr lang="en-US" dirty="0" smtClean="0">
                <a:solidFill>
                  <a:srgbClr val="843C0C"/>
                </a:solidFill>
                <a:latin typeface="Arial" pitchFamily="34" charset="0"/>
                <a:cs typeface="Arial" pitchFamily="34" charset="0"/>
              </a:rPr>
              <a:t>Major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onor </a:t>
            </a:r>
            <a:r>
              <a:rPr lang="en-US" dirty="0">
                <a:solidFill>
                  <a:srgbClr val="843C0C"/>
                </a:solidFill>
                <a:latin typeface="Arial" pitchFamily="34" charset="0"/>
                <a:cs typeface="Arial" pitchFamily="34" charset="0"/>
              </a:rPr>
              <a:t>of M</a:t>
            </a:r>
            <a:r>
              <a:rPr lang="en-US" dirty="0" smtClean="0">
                <a:solidFill>
                  <a:srgbClr val="843C0C"/>
                </a:solidFill>
                <a:latin typeface="Arial" pitchFamily="34" charset="0"/>
                <a:cs typeface="Arial" pitchFamily="34" charset="0"/>
              </a:rPr>
              <a:t>ethyl </a:t>
            </a:r>
            <a:r>
              <a:rPr lang="en-US" dirty="0">
                <a:solidFill>
                  <a:srgbClr val="843C0C"/>
                </a:solidFill>
                <a:latin typeface="Arial" pitchFamily="34" charset="0"/>
                <a:cs typeface="Arial" pitchFamily="34" charset="0"/>
              </a:rPr>
              <a:t>G</a:t>
            </a:r>
            <a:r>
              <a:rPr lang="en-US" dirty="0" smtClean="0">
                <a:solidFill>
                  <a:srgbClr val="843C0C"/>
                </a:solidFill>
                <a:latin typeface="Arial" pitchFamily="34" charset="0"/>
                <a:cs typeface="Arial" pitchFamily="34" charset="0"/>
              </a:rPr>
              <a:t>roups (1/4)</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600" i="1" dirty="0">
                <a:latin typeface="Arial" pitchFamily="34" charset="0"/>
                <a:cs typeface="Arial" pitchFamily="34" charset="0"/>
              </a:rPr>
              <a:t>S</a:t>
            </a:r>
            <a:r>
              <a:rPr lang="en-US" sz="2600" dirty="0">
                <a:latin typeface="Arial" pitchFamily="34" charset="0"/>
                <a:cs typeface="Arial" pitchFamily="34" charset="0"/>
              </a:rPr>
              <a:t>-</a:t>
            </a:r>
            <a:r>
              <a:rPr lang="en-US" sz="2600" dirty="0" err="1">
                <a:latin typeface="Arial" pitchFamily="34" charset="0"/>
                <a:cs typeface="Arial" pitchFamily="34" charset="0"/>
              </a:rPr>
              <a:t>Adenosylmethionine</a:t>
            </a:r>
            <a:r>
              <a:rPr lang="en-US" sz="2600" dirty="0">
                <a:latin typeface="Arial" pitchFamily="34" charset="0"/>
                <a:cs typeface="Arial" pitchFamily="34" charset="0"/>
              </a:rPr>
              <a:t> is synthesized from methionine and ATP in an unusual reaction in which the triphosphate of ATP is cleaved to pyrophosphate and </a:t>
            </a:r>
            <a:r>
              <a:rPr lang="en-US" sz="2600" dirty="0" smtClean="0">
                <a:latin typeface="Arial" pitchFamily="34" charset="0"/>
                <a:cs typeface="Arial" pitchFamily="34" charset="0"/>
              </a:rPr>
              <a:t>phosphate.</a:t>
            </a:r>
            <a:endParaRPr lang="en-US" sz="2600" dirty="0">
              <a:latin typeface="Arial" pitchFamily="34" charset="0"/>
              <a:cs typeface="Arial" pitchFamily="34" charset="0"/>
            </a:endParaRPr>
          </a:p>
        </p:txBody>
      </p:sp>
      <p:pic>
        <p:nvPicPr>
          <p:cNvPr id="9" name="Picture 2" descr="The conversion of Methionine to S-Adenosylmethionine (S A M) is shown.&#10;Methionine is a 4 carbon molecule with C1 forming a carboxylate group, C 2 hash bonded to H, bonded to N H 3 plus, and wedge bonded to C 3, and C4 is bonded to red highlighted S that is further bonded to red highlighted C H 3. When blue highlighted A T P is added, S-Adenosylmethionine (S A M) is produced. S A M has a similar structure to Methionine on the left, but the S has a positive charge and is further bonded to C, which is further bonded to the upper left vertex of a five-membered ring that is the start of a blue highlighted structure. The ring has O H bonded to the left and right lower vertices. It has O at the top vertex. The upper right vertex is bonded to N at the lower left vertex of a five-membered ring that is bonded to a benzene ring. The 5-membered ring has a double bond at the top left side and at the right side shared with benzene. The top vertex is N. The benzene has N substituted for C at the upper right and bottom vertices. The top vertex is bonded to N H 2. Blue highlighted P i and P P i are also produced."/>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22525" y="3879639"/>
            <a:ext cx="6698951" cy="240772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5610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a:t>
            </a:r>
            <a:r>
              <a:rPr lang="en-US" dirty="0" err="1">
                <a:solidFill>
                  <a:srgbClr val="843C0C"/>
                </a:solidFill>
                <a:latin typeface="Arial" pitchFamily="34" charset="0"/>
                <a:cs typeface="Arial" pitchFamily="34" charset="0"/>
              </a:rPr>
              <a:t>Adenosylmethionine</a:t>
            </a:r>
            <a:r>
              <a:rPr lang="en-US" dirty="0">
                <a:solidFill>
                  <a:srgbClr val="843C0C"/>
                </a:solidFill>
                <a:latin typeface="Arial" pitchFamily="34" charset="0"/>
                <a:cs typeface="Arial" pitchFamily="34" charset="0"/>
              </a:rPr>
              <a:t> is the Major Donor of Methyl Groups </a:t>
            </a:r>
            <a:r>
              <a:rPr lang="en-US" dirty="0" smtClean="0">
                <a:solidFill>
                  <a:srgbClr val="843C0C"/>
                </a:solidFill>
                <a:latin typeface="Arial" pitchFamily="34" charset="0"/>
                <a:cs typeface="Arial" pitchFamily="34" charset="0"/>
              </a:rPr>
              <a:t>(2/4</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2133599"/>
          </a:xfrm>
        </p:spPr>
        <p:txBody>
          <a:bodyPr>
            <a:normAutofit/>
          </a:bodyPr>
          <a:lstStyle/>
          <a:p>
            <a:r>
              <a:rPr lang="en-US" sz="2600" dirty="0">
                <a:latin typeface="Arial" pitchFamily="34" charset="0"/>
                <a:cs typeface="Arial" pitchFamily="34" charset="0"/>
              </a:rPr>
              <a:t>After donation of a methyl group by </a:t>
            </a:r>
            <a:r>
              <a:rPr lang="en-US" sz="2600" i="1" dirty="0">
                <a:latin typeface="Arial" pitchFamily="34" charset="0"/>
                <a:cs typeface="Arial" pitchFamily="34" charset="0"/>
              </a:rPr>
              <a:t>S</a:t>
            </a:r>
            <a:r>
              <a:rPr lang="en-US" sz="2600" dirty="0">
                <a:latin typeface="Arial" pitchFamily="34" charset="0"/>
                <a:cs typeface="Arial" pitchFamily="34" charset="0"/>
              </a:rPr>
              <a:t>-</a:t>
            </a:r>
            <a:r>
              <a:rPr lang="en-US" sz="2600" dirty="0" err="1">
                <a:latin typeface="Arial" pitchFamily="34" charset="0"/>
                <a:cs typeface="Arial" pitchFamily="34" charset="0"/>
              </a:rPr>
              <a:t>adenosylmethionine</a:t>
            </a:r>
            <a:r>
              <a:rPr lang="en-US" sz="2600" dirty="0">
                <a:latin typeface="Arial" pitchFamily="34" charset="0"/>
                <a:cs typeface="Arial" pitchFamily="34" charset="0"/>
              </a:rPr>
              <a:t>, the resulting </a:t>
            </a:r>
            <a:r>
              <a:rPr lang="en-US" sz="2600" i="1" dirty="0">
                <a:latin typeface="Arial" pitchFamily="34" charset="0"/>
                <a:cs typeface="Arial" pitchFamily="34" charset="0"/>
              </a:rPr>
              <a:t>S</a:t>
            </a:r>
            <a:r>
              <a:rPr lang="en-US" sz="2600" dirty="0">
                <a:latin typeface="Arial" pitchFamily="34" charset="0"/>
                <a:cs typeface="Arial" pitchFamily="34" charset="0"/>
              </a:rPr>
              <a:t>-</a:t>
            </a:r>
            <a:r>
              <a:rPr lang="en-US" sz="2600" dirty="0" err="1">
                <a:latin typeface="Arial" pitchFamily="34" charset="0"/>
                <a:cs typeface="Arial" pitchFamily="34" charset="0"/>
              </a:rPr>
              <a:t>adenosylhomocysteine</a:t>
            </a:r>
            <a:r>
              <a:rPr lang="en-US" sz="2600" dirty="0">
                <a:latin typeface="Arial" pitchFamily="34" charset="0"/>
                <a:cs typeface="Arial" pitchFamily="34" charset="0"/>
              </a:rPr>
              <a:t> is cleaved to yield adenosine and </a:t>
            </a:r>
            <a:r>
              <a:rPr lang="en-US" sz="2600" dirty="0" smtClean="0">
                <a:latin typeface="Arial" pitchFamily="34" charset="0"/>
                <a:cs typeface="Arial" pitchFamily="34" charset="0"/>
              </a:rPr>
              <a:t>homocysteine.</a:t>
            </a:r>
            <a:endParaRPr lang="en-US" sz="2600" dirty="0">
              <a:latin typeface="Arial" pitchFamily="34" charset="0"/>
              <a:cs typeface="Arial" pitchFamily="34" charset="0"/>
            </a:endParaRPr>
          </a:p>
        </p:txBody>
      </p:sp>
      <p:pic>
        <p:nvPicPr>
          <p:cNvPr id="9" name="Picture 2" descr="An illustration shows the conversion of S-Adenosylmethionine (S A M) to Homocysteine.&#10;S A M has a 4-membered chain that is bonded to a structure with 3 rings. C1 of the chain forms a carboxylate group, C 2 is bonded to N H 3 plus, hash bonded to H, and wedge bonded to C 3, and C 4 is bonded to a red highlighted S plus that is bonded to the ring structure, which is blue highlighted, and to red highlighted C H 3. S is further bonded to C, which is further bonded to the upper left vertex of a five-membered ring that is the start of a blue highlighted structure. The ring has O H bonded to the left and right lower vertices. It has O at the top vertex. The upper right vertex is bonded to N at the lower left vertex of a five-membered ring that is bonded to a benzene ring. The 5-membered ring has a double bond at the top left side and at the right side shared with benzene. The top vertex is N. The benzene has N substituted for C at the upper right and bottom vertices. The top vertex is bonded to N H 2. When R H is added, S-Adenosylhomocysteine is produced and R C H 3 and H are released. S-Adenosylhomocysteine has a similar structure of S A M except that the S does not have a positive charge and is no longer bonded to C H 3. When water is added and blue highlighted Adenosine is released, Homocysteine is produced. Homocysteine is a 4-membered chain in which C1 of the chain forms a carboxylate group, C 2 is bonded to N H 3 plus, hash bonded to H, and wedge bonded to C 3, and C 4 is bonded to a red highlighted S that is bonded to H."/>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26653" y="4096374"/>
            <a:ext cx="8490695" cy="197188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238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Ch.24 Outline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marL="685800" indent="-685800">
              <a:spcBef>
                <a:spcPts val="624"/>
              </a:spcBef>
              <a:spcAft>
                <a:spcPts val="1200"/>
              </a:spcAft>
              <a:buNone/>
            </a:pPr>
            <a:r>
              <a:rPr lang="en-US" b="1" dirty="0" smtClean="0">
                <a:latin typeface="Arial" pitchFamily="34" charset="0"/>
                <a:cs typeface="Arial" pitchFamily="34" charset="0"/>
              </a:rPr>
              <a:t>24.1 Nitrogen Fixation: Microorganisms Use ATP and a Powerful </a:t>
            </a:r>
            <a:r>
              <a:rPr lang="en-US" b="1" dirty="0" err="1" smtClean="0">
                <a:latin typeface="Arial" pitchFamily="34" charset="0"/>
                <a:cs typeface="Arial" pitchFamily="34" charset="0"/>
              </a:rPr>
              <a:t>Reductant</a:t>
            </a:r>
            <a:r>
              <a:rPr lang="en-US" b="1" dirty="0" smtClean="0">
                <a:latin typeface="Arial" pitchFamily="34" charset="0"/>
                <a:cs typeface="Arial" pitchFamily="34" charset="0"/>
              </a:rPr>
              <a:t> to Reduce Atmospheric Nitrogen to Ammonia</a:t>
            </a:r>
          </a:p>
          <a:p>
            <a:pPr marL="685800" indent="-685800">
              <a:spcBef>
                <a:spcPts val="624"/>
              </a:spcBef>
              <a:spcAft>
                <a:spcPts val="1200"/>
              </a:spcAft>
              <a:buNone/>
            </a:pPr>
            <a:r>
              <a:rPr lang="en-US" b="1" dirty="0" smtClean="0">
                <a:latin typeface="Arial" pitchFamily="34" charset="0"/>
                <a:cs typeface="Arial" pitchFamily="34" charset="0"/>
              </a:rPr>
              <a:t>24.2 Amino Acids Are Made from Intermediates of the Citric Acid Cycle and Other Major Pathways</a:t>
            </a:r>
          </a:p>
          <a:p>
            <a:pPr marL="685800" indent="-685800">
              <a:spcBef>
                <a:spcPts val="624"/>
              </a:spcBef>
              <a:spcAft>
                <a:spcPts val="1200"/>
              </a:spcAft>
              <a:buNone/>
            </a:pPr>
            <a:r>
              <a:rPr lang="en-US" b="1" dirty="0" smtClean="0">
                <a:latin typeface="Arial" pitchFamily="34" charset="0"/>
                <a:cs typeface="Arial" pitchFamily="34" charset="0"/>
              </a:rPr>
              <a:t>24.3 Feedback Inhibition Regulates Amino Acid Biosynthesis</a:t>
            </a:r>
          </a:p>
          <a:p>
            <a:pPr marL="685800" indent="-685800">
              <a:spcBef>
                <a:spcPts val="624"/>
              </a:spcBef>
              <a:spcAft>
                <a:spcPts val="1200"/>
              </a:spcAft>
              <a:buNone/>
            </a:pPr>
            <a:r>
              <a:rPr lang="en-US" b="1" dirty="0" smtClean="0">
                <a:latin typeface="Arial" pitchFamily="34" charset="0"/>
                <a:cs typeface="Arial" pitchFamily="34" charset="0"/>
              </a:rPr>
              <a:t>24.4 Amino Acids Are Precursors of Many </a:t>
            </a:r>
            <a:r>
              <a:rPr lang="en-US" b="1" dirty="0" err="1" smtClean="0">
                <a:latin typeface="Arial" pitchFamily="34" charset="0"/>
                <a:cs typeface="Arial" pitchFamily="34" charset="0"/>
              </a:rPr>
              <a:t>Biomolecules</a:t>
            </a:r>
            <a:endParaRPr lang="en-US" b="1" dirty="0" smtClean="0">
              <a:latin typeface="Arial" pitchFamily="34" charset="0"/>
              <a:cs typeface="Arial" pitchFamily="34" charset="0"/>
            </a:endParaRPr>
          </a:p>
        </p:txBody>
      </p:sp>
    </p:spTree>
    <p:extLst>
      <p:ext uri="{BB962C8B-B14F-4D97-AF65-F5344CB8AC3E}">
        <p14:creationId xmlns:p14="http://schemas.microsoft.com/office/powerpoint/2010/main" val="364736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a:t>
            </a:r>
            <a:r>
              <a:rPr lang="en-US" dirty="0" err="1">
                <a:solidFill>
                  <a:srgbClr val="843C0C"/>
                </a:solidFill>
                <a:latin typeface="Arial" pitchFamily="34" charset="0"/>
                <a:cs typeface="Arial" pitchFamily="34" charset="0"/>
              </a:rPr>
              <a:t>Adenosylmethionine</a:t>
            </a:r>
            <a:r>
              <a:rPr lang="en-US" dirty="0">
                <a:solidFill>
                  <a:srgbClr val="843C0C"/>
                </a:solidFill>
                <a:latin typeface="Arial" pitchFamily="34" charset="0"/>
                <a:cs typeface="Arial" pitchFamily="34" charset="0"/>
              </a:rPr>
              <a:t> is the Major Donor of Methyl Groups </a:t>
            </a:r>
            <a:r>
              <a:rPr lang="en-US" dirty="0" smtClean="0">
                <a:solidFill>
                  <a:srgbClr val="843C0C"/>
                </a:solidFill>
                <a:latin typeface="Arial" pitchFamily="34" charset="0"/>
                <a:cs typeface="Arial" pitchFamily="34" charset="0"/>
              </a:rPr>
              <a:t>(3/4</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2618428"/>
          </a:xfrm>
        </p:spPr>
        <p:txBody>
          <a:bodyPr>
            <a:normAutofit/>
          </a:bodyPr>
          <a:lstStyle/>
          <a:p>
            <a:pPr>
              <a:spcAft>
                <a:spcPts val="1200"/>
              </a:spcAft>
            </a:pPr>
            <a:r>
              <a:rPr lang="en-US" sz="2600" dirty="0">
                <a:latin typeface="Arial" pitchFamily="34" charset="0"/>
                <a:cs typeface="Arial" pitchFamily="34" charset="0"/>
              </a:rPr>
              <a:t>Methionine is regenerated by transfer of a methyl group from </a:t>
            </a:r>
            <a:r>
              <a:rPr lang="en-US" sz="2600" i="1" dirty="0">
                <a:latin typeface="Arial" pitchFamily="34" charset="0"/>
                <a:cs typeface="Arial" pitchFamily="34" charset="0"/>
              </a:rPr>
              <a:t>N</a:t>
            </a:r>
            <a:r>
              <a:rPr lang="en-US" sz="2600" baseline="30000" dirty="0">
                <a:latin typeface="Arial" pitchFamily="34" charset="0"/>
                <a:cs typeface="Arial" pitchFamily="34" charset="0"/>
              </a:rPr>
              <a:t>5</a:t>
            </a:r>
            <a:r>
              <a:rPr lang="en-US" sz="2600" dirty="0">
                <a:latin typeface="Arial" pitchFamily="34" charset="0"/>
                <a:cs typeface="Arial" pitchFamily="34" charset="0"/>
              </a:rPr>
              <a:t>-methyltetrahydrofolate, a reaction catalyzed by methionine </a:t>
            </a:r>
            <a:r>
              <a:rPr lang="en-US" sz="2600" dirty="0" err="1" smtClean="0">
                <a:latin typeface="Arial" pitchFamily="34" charset="0"/>
                <a:cs typeface="Arial" pitchFamily="34" charset="0"/>
              </a:rPr>
              <a:t>synthase</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The use of </a:t>
            </a:r>
            <a:r>
              <a:rPr lang="en-US" sz="2600" i="1" dirty="0">
                <a:latin typeface="Arial" pitchFamily="34" charset="0"/>
                <a:cs typeface="Arial" pitchFamily="34" charset="0"/>
              </a:rPr>
              <a:t>S</a:t>
            </a:r>
            <a:r>
              <a:rPr lang="en-US" sz="2600" dirty="0">
                <a:latin typeface="Arial" pitchFamily="34" charset="0"/>
                <a:cs typeface="Arial" pitchFamily="34" charset="0"/>
              </a:rPr>
              <a:t>-</a:t>
            </a:r>
            <a:r>
              <a:rPr lang="en-US" sz="2600" dirty="0" err="1">
                <a:latin typeface="Arial" pitchFamily="34" charset="0"/>
                <a:cs typeface="Arial" pitchFamily="34" charset="0"/>
              </a:rPr>
              <a:t>adenosylmethionine</a:t>
            </a:r>
            <a:r>
              <a:rPr lang="en-US" sz="2600" dirty="0">
                <a:latin typeface="Arial" pitchFamily="34" charset="0"/>
                <a:cs typeface="Arial" pitchFamily="34" charset="0"/>
              </a:rPr>
              <a:t> and its regeneration constitute the activated methyl </a:t>
            </a:r>
            <a:r>
              <a:rPr lang="en-US" sz="2600" dirty="0" smtClean="0">
                <a:latin typeface="Arial" pitchFamily="34" charset="0"/>
                <a:cs typeface="Arial" pitchFamily="34" charset="0"/>
              </a:rPr>
              <a:t>cycle.</a:t>
            </a:r>
            <a:endParaRPr lang="en-US" sz="2600" dirty="0">
              <a:latin typeface="Arial" pitchFamily="34" charset="0"/>
              <a:cs typeface="Arial" pitchFamily="34" charset="0"/>
            </a:endParaRPr>
          </a:p>
        </p:txBody>
      </p:sp>
      <p:pic>
        <p:nvPicPr>
          <p:cNvPr id="9" name="Picture 2" descr="Homocysteine is added to N superscript 5-Methyltetrahydrofolate to produce Methionine and Tetrahydrofolate.&#10;Homocysteine is a 4-membered chain in which C1 of the chain forms a carboxylate group, C 2 is bonded to N H 3 plus, hash bonded to H, and wedge bonded to C 3, and C 4 is bonded to a red highlighted S that is bonded to H. N superscript 5-Methyltetrahydrofolate is highlighted in red and has a six-membered ring with a double bond on its left side, the upper and lower left vertices further bonded, N H at the top vertex, C H 2 at the top right vertex, N bonded to C H 3 at the bottom vertex, and the lower right vertex wedge bonded to H and ash bonded to C that is further bonded to N H that is further bonded. These react to produce Methionine, which has a similar structure to Homocysteine except that the S is no longer bonded to H and is bonded to red highlighted C H 3, and Tetrahydrogolate, which has a similar structure to N superscript 5-Methyl-tetrahydrofolate except that the N is bonded to H instead of C H 3."/>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4218629"/>
            <a:ext cx="6705046" cy="212732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482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Activated </a:t>
            </a:r>
            <a:r>
              <a:rPr lang="en-US" dirty="0" smtClean="0">
                <a:solidFill>
                  <a:srgbClr val="843C0C"/>
                </a:solidFill>
                <a:latin typeface="Arial" pitchFamily="34" charset="0"/>
                <a:cs typeface="Arial" pitchFamily="34" charset="0"/>
              </a:rPr>
              <a:t>Methyl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ycle</a:t>
            </a:r>
            <a:endParaRPr lang="en-US" dirty="0">
              <a:solidFill>
                <a:srgbClr val="843C0C"/>
              </a:solidFill>
              <a:latin typeface="Arial" pitchFamily="34" charset="0"/>
              <a:cs typeface="Arial" pitchFamily="34" charset="0"/>
            </a:endParaRPr>
          </a:p>
        </p:txBody>
      </p:sp>
      <p:pic>
        <p:nvPicPr>
          <p:cNvPr id="9" name="Picture 2" descr="The activated methyl cycle is shown.&#10;Adenosylmethionine produces yellow highlighted Active C H3 that is further bonded, which is released, and S-Adenosylhomocysteine, which is converted to Homocysteine through the addition of H2 O, which is converted to Methionine through the addition of yellow highlighted C H 3 that is further bonded, which is converted back to S-Adenosylmethionine through the addition of A T 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773778" y="1963153"/>
            <a:ext cx="7596445" cy="43511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8893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S-</a:t>
            </a:r>
            <a:r>
              <a:rPr lang="en-US" dirty="0" err="1">
                <a:solidFill>
                  <a:srgbClr val="843C0C"/>
                </a:solidFill>
                <a:latin typeface="Arial" pitchFamily="34" charset="0"/>
                <a:cs typeface="Arial" pitchFamily="34" charset="0"/>
              </a:rPr>
              <a:t>Adenosylmethionine</a:t>
            </a:r>
            <a:r>
              <a:rPr lang="en-US" dirty="0">
                <a:solidFill>
                  <a:srgbClr val="843C0C"/>
                </a:solidFill>
                <a:latin typeface="Arial" pitchFamily="34" charset="0"/>
                <a:cs typeface="Arial" pitchFamily="34" charset="0"/>
              </a:rPr>
              <a:t> is the Major Donor of Methyl Groups </a:t>
            </a:r>
            <a:r>
              <a:rPr lang="en-US" dirty="0" smtClean="0">
                <a:solidFill>
                  <a:srgbClr val="843C0C"/>
                </a:solidFill>
                <a:latin typeface="Arial" pitchFamily="34" charset="0"/>
                <a:cs typeface="Arial" pitchFamily="34" charset="0"/>
              </a:rPr>
              <a:t>(4/4</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4" name="Content Placeholder 3"/>
          <p:cNvSpPr>
            <a:spLocks noGrp="1"/>
          </p:cNvSpPr>
          <p:nvPr>
            <p:ph idx="1"/>
          </p:nvPr>
        </p:nvSpPr>
        <p:spPr>
          <a:xfrm>
            <a:off x="457200" y="1600200"/>
            <a:ext cx="8229600" cy="2456101"/>
          </a:xfrm>
        </p:spPr>
        <p:txBody>
          <a:bodyPr>
            <a:normAutofit/>
          </a:bodyPr>
          <a:lstStyle/>
          <a:p>
            <a:pPr>
              <a:spcAft>
                <a:spcPts val="1200"/>
              </a:spcAft>
            </a:pPr>
            <a:r>
              <a:rPr lang="en-US" sz="2600" i="1" dirty="0">
                <a:latin typeface="Arial" pitchFamily="34" charset="0"/>
                <a:cs typeface="Arial" pitchFamily="34" charset="0"/>
              </a:rPr>
              <a:t>S</a:t>
            </a:r>
            <a:r>
              <a:rPr lang="en-US" sz="2600" dirty="0">
                <a:latin typeface="Arial" pitchFamily="34" charset="0"/>
                <a:cs typeface="Arial" pitchFamily="34" charset="0"/>
              </a:rPr>
              <a:t>-</a:t>
            </a:r>
            <a:r>
              <a:rPr lang="en-US" sz="2600" dirty="0" err="1">
                <a:latin typeface="Arial" pitchFamily="34" charset="0"/>
                <a:cs typeface="Arial" pitchFamily="34" charset="0"/>
              </a:rPr>
              <a:t>Adenosylmethionine</a:t>
            </a:r>
            <a:r>
              <a:rPr lang="en-US" sz="2600" dirty="0">
                <a:latin typeface="Arial" pitchFamily="34" charset="0"/>
                <a:cs typeface="Arial" pitchFamily="34" charset="0"/>
              </a:rPr>
              <a:t> is a substrate for DNA </a:t>
            </a:r>
            <a:r>
              <a:rPr lang="en-US" sz="2600" dirty="0" err="1">
                <a:latin typeface="Arial" pitchFamily="34" charset="0"/>
                <a:cs typeface="Arial" pitchFamily="34" charset="0"/>
              </a:rPr>
              <a:t>methylases</a:t>
            </a:r>
            <a:r>
              <a:rPr lang="en-US" sz="2600" dirty="0">
                <a:latin typeface="Arial" pitchFamily="34" charset="0"/>
                <a:cs typeface="Arial" pitchFamily="34" charset="0"/>
              </a:rPr>
              <a:t>, enzymes that methylate </a:t>
            </a:r>
            <a:r>
              <a:rPr lang="en-US" sz="2600" dirty="0" smtClean="0">
                <a:latin typeface="Arial" pitchFamily="34" charset="0"/>
                <a:cs typeface="Arial" pitchFamily="34" charset="0"/>
              </a:rPr>
              <a:t>DNA.</a:t>
            </a:r>
            <a:endParaRPr lang="en-US" sz="2600" dirty="0">
              <a:latin typeface="Arial" pitchFamily="34" charset="0"/>
              <a:cs typeface="Arial" pitchFamily="34" charset="0"/>
            </a:endParaRPr>
          </a:p>
          <a:p>
            <a:pPr>
              <a:spcAft>
                <a:spcPts val="1200"/>
              </a:spcAft>
            </a:pPr>
            <a:r>
              <a:rPr lang="en-US" sz="2600" i="1" dirty="0">
                <a:latin typeface="Arial" pitchFamily="34" charset="0"/>
                <a:cs typeface="Arial" pitchFamily="34" charset="0"/>
              </a:rPr>
              <a:t>S</a:t>
            </a:r>
            <a:r>
              <a:rPr lang="en-US" sz="2600" dirty="0">
                <a:latin typeface="Arial" pitchFamily="34" charset="0"/>
                <a:cs typeface="Arial" pitchFamily="34" charset="0"/>
              </a:rPr>
              <a:t>-</a:t>
            </a:r>
            <a:r>
              <a:rPr lang="en-US" sz="2600" dirty="0" err="1">
                <a:latin typeface="Arial" pitchFamily="34" charset="0"/>
                <a:cs typeface="Arial" pitchFamily="34" charset="0"/>
              </a:rPr>
              <a:t>Adenosylmethionine</a:t>
            </a:r>
            <a:r>
              <a:rPr lang="en-US" sz="2600" dirty="0">
                <a:latin typeface="Arial" pitchFamily="34" charset="0"/>
                <a:cs typeface="Arial" pitchFamily="34" charset="0"/>
              </a:rPr>
              <a:t> is also a precursor for the plant hormone ethylene that induces ripening of </a:t>
            </a:r>
            <a:r>
              <a:rPr lang="en-US" sz="2600" dirty="0" smtClean="0">
                <a:latin typeface="Arial" pitchFamily="34" charset="0"/>
                <a:cs typeface="Arial" pitchFamily="34" charset="0"/>
              </a:rPr>
              <a:t>fruit.</a:t>
            </a:r>
            <a:endParaRPr lang="en-US" sz="2600" dirty="0">
              <a:latin typeface="Arial" pitchFamily="34" charset="0"/>
              <a:cs typeface="Arial" pitchFamily="34" charset="0"/>
            </a:endParaRPr>
          </a:p>
        </p:txBody>
      </p:sp>
      <p:pic>
        <p:nvPicPr>
          <p:cNvPr id="9" name="Picture 2" descr="The conversion of S-Adenosylmethionine to Ethylene is shown.&#10;S-Adenosylmethionine in the presence of A C C synthase gives 1-Aminocyclopropane-1-carboxylate (A C C). The structure of A C C is a red highlighted two carbon chain with both carbons bonded to a third carbon, forming a triangular structure, and the third carbon hash bonded to N H 3 plus and wedge bonded to C O O minus. In the presence of A C C oxidase, this produces red highlighted Ethylene, which is C H 2 double bond C H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451694" y="4478330"/>
            <a:ext cx="8240612" cy="147581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7226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Cysteine is </a:t>
            </a:r>
            <a:r>
              <a:rPr lang="en-US" dirty="0" smtClean="0">
                <a:solidFill>
                  <a:srgbClr val="843C0C"/>
                </a:solidFill>
                <a:latin typeface="Arial" pitchFamily="34" charset="0"/>
                <a:cs typeface="Arial" pitchFamily="34" charset="0"/>
              </a:rPr>
              <a:t>Synthesized </a:t>
            </a:r>
            <a:r>
              <a:rPr lang="en-US" dirty="0">
                <a:solidFill>
                  <a:srgbClr val="843C0C"/>
                </a:solidFill>
                <a:latin typeface="Arial" pitchFamily="34" charset="0"/>
                <a:cs typeface="Arial" pitchFamily="34" charset="0"/>
              </a:rPr>
              <a:t>from </a:t>
            </a:r>
            <a:r>
              <a:rPr lang="en-US" dirty="0" smtClean="0">
                <a:solidFill>
                  <a:srgbClr val="843C0C"/>
                </a:solidFill>
                <a:latin typeface="Arial" pitchFamily="34" charset="0"/>
                <a:cs typeface="Arial" pitchFamily="34" charset="0"/>
              </a:rPr>
              <a:t>Serine </a:t>
            </a:r>
            <a:r>
              <a:rPr lang="en-US" dirty="0">
                <a:solidFill>
                  <a:srgbClr val="843C0C"/>
                </a:solidFill>
                <a:latin typeface="Arial" pitchFamily="34" charset="0"/>
                <a:cs typeface="Arial" pitchFamily="34" charset="0"/>
              </a:rPr>
              <a:t>and H</a:t>
            </a:r>
            <a:r>
              <a:rPr lang="en-US" dirty="0" smtClean="0">
                <a:solidFill>
                  <a:srgbClr val="843C0C"/>
                </a:solidFill>
                <a:latin typeface="Arial" pitchFamily="34" charset="0"/>
                <a:cs typeface="Arial" pitchFamily="34" charset="0"/>
              </a:rPr>
              <a:t>omocysteine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1417319"/>
          </a:xfrm>
        </p:spPr>
        <p:txBody>
          <a:bodyPr>
            <a:normAutofit/>
          </a:bodyPr>
          <a:lstStyle/>
          <a:p>
            <a:r>
              <a:rPr lang="en-US" sz="2600" dirty="0">
                <a:latin typeface="Arial" pitchFamily="34" charset="0"/>
                <a:cs typeface="Arial" pitchFamily="34" charset="0"/>
              </a:rPr>
              <a:t>Cysteine can also be synthesized from homocysteine and serine in a reaction catalyzed by cystathionine </a:t>
            </a:r>
            <a:r>
              <a:rPr lang="en-US" sz="2600" dirty="0" smtClean="0">
                <a:latin typeface="Arial" pitchFamily="34" charset="0"/>
                <a:cs typeface="Arial" pitchFamily="34" charset="0"/>
              </a:rPr>
              <a:t>γ-</a:t>
            </a:r>
            <a:r>
              <a:rPr lang="en-US" sz="2600" dirty="0" err="1" smtClean="0">
                <a:latin typeface="Arial" pitchFamily="34" charset="0"/>
                <a:cs typeface="Arial" pitchFamily="34" charset="0"/>
              </a:rPr>
              <a:t>lyase</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p:txBody>
      </p:sp>
      <p:pic>
        <p:nvPicPr>
          <p:cNvPr id="9" name="Picture Placeholder 8" descr="Homocysteine reacts with serine to give cysteine plus alpha dash ketobutyrate plus N H subscript 4 superscript plus. Reversible reaction is in equilibrium. "/>
          <p:cNvPicPr>
            <a:picLocks noGrp="1" noChangeAspect="1"/>
          </p:cNvPicPr>
          <p:nvPr>
            <p:ph type="pic" sz="quarter" idx="13"/>
          </p:nvPr>
        </p:nvPicPr>
        <p:blipFill>
          <a:blip r:embed="rId2"/>
          <a:stretch>
            <a:fillRect/>
          </a:stretch>
        </p:blipFill>
        <p:spPr>
          <a:xfrm>
            <a:off x="800097" y="3405187"/>
            <a:ext cx="7543807" cy="557213"/>
          </a:xfrm>
          <a:prstGeom prst="rect">
            <a:avLst/>
          </a:prstGeom>
          <a:noFill/>
          <a:ln>
            <a:noFill/>
          </a:ln>
        </p:spPr>
      </p:pic>
    </p:spTree>
    <p:extLst>
      <p:ext uri="{BB962C8B-B14F-4D97-AF65-F5344CB8AC3E}">
        <p14:creationId xmlns:p14="http://schemas.microsoft.com/office/powerpoint/2010/main" val="42006600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High H</a:t>
            </a:r>
            <a:r>
              <a:rPr lang="en-US" dirty="0" smtClean="0">
                <a:solidFill>
                  <a:srgbClr val="843C0C"/>
                </a:solidFill>
                <a:latin typeface="Arial" pitchFamily="34" charset="0"/>
                <a:cs typeface="Arial" pitchFamily="34" charset="0"/>
              </a:rPr>
              <a:t>omocysteine </a:t>
            </a:r>
            <a:r>
              <a:rPr lang="en-US" dirty="0">
                <a:solidFill>
                  <a:srgbClr val="843C0C"/>
                </a:solidFill>
                <a:latin typeface="Arial" pitchFamily="34" charset="0"/>
                <a:cs typeface="Arial" pitchFamily="34" charset="0"/>
              </a:rPr>
              <a:t>L</a:t>
            </a:r>
            <a:r>
              <a:rPr lang="en-US" dirty="0" smtClean="0">
                <a:solidFill>
                  <a:srgbClr val="843C0C"/>
                </a:solidFill>
                <a:latin typeface="Arial" pitchFamily="34" charset="0"/>
                <a:cs typeface="Arial" pitchFamily="34" charset="0"/>
              </a:rPr>
              <a:t>evels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orrelate </a:t>
            </a:r>
            <a:r>
              <a:rPr lang="en-US" dirty="0">
                <a:solidFill>
                  <a:srgbClr val="843C0C"/>
                </a:solidFill>
                <a:latin typeface="Arial" pitchFamily="34" charset="0"/>
                <a:cs typeface="Arial" pitchFamily="34" charset="0"/>
              </a:rPr>
              <a:t>with V</a:t>
            </a:r>
            <a:r>
              <a:rPr lang="en-US" dirty="0" smtClean="0">
                <a:solidFill>
                  <a:srgbClr val="843C0C"/>
                </a:solidFill>
                <a:latin typeface="Arial" pitchFamily="34" charset="0"/>
                <a:cs typeface="Arial" pitchFamily="34" charset="0"/>
              </a:rPr>
              <a:t>ascular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isease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High levels of homocysteine are a predisposing factor for coronary heart disease </a:t>
            </a:r>
            <a:r>
              <a:rPr lang="en-US" sz="2600" dirty="0" smtClean="0">
                <a:latin typeface="Arial" pitchFamily="34" charset="0"/>
                <a:cs typeface="Arial" pitchFamily="34" charset="0"/>
              </a:rPr>
              <a:t>and arteriosclerosis.</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Elevated homocysteine levels commonly result from mutations in cystathionine </a:t>
            </a:r>
            <a:r>
              <a:rPr lang="en-US" sz="2600" dirty="0" smtClean="0">
                <a:latin typeface="Arial" pitchFamily="34" charset="0"/>
                <a:cs typeface="Arial" pitchFamily="34" charset="0"/>
              </a:rPr>
              <a:t>β-synthase.</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1414497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8" y="274638"/>
            <a:ext cx="8478965" cy="1143000"/>
          </a:xfrm>
        </p:spPr>
        <p:txBody>
          <a:bodyPr>
            <a:noAutofit/>
          </a:bodyPr>
          <a:lstStyle/>
          <a:p>
            <a:r>
              <a:rPr lang="en-US" sz="2800" dirty="0">
                <a:solidFill>
                  <a:srgbClr val="843C0C"/>
                </a:solidFill>
                <a:latin typeface="Arial" pitchFamily="34" charset="0"/>
                <a:cs typeface="Arial" pitchFamily="34" charset="0"/>
              </a:rPr>
              <a:t>Shikimate and </a:t>
            </a:r>
            <a:r>
              <a:rPr lang="en-US" sz="2800" dirty="0" err="1">
                <a:solidFill>
                  <a:srgbClr val="843C0C"/>
                </a:solidFill>
                <a:latin typeface="Arial" pitchFamily="34" charset="0"/>
                <a:cs typeface="Arial" pitchFamily="34" charset="0"/>
              </a:rPr>
              <a:t>C</a:t>
            </a:r>
            <a:r>
              <a:rPr lang="en-US" sz="2800" dirty="0" err="1" smtClean="0">
                <a:solidFill>
                  <a:srgbClr val="843C0C"/>
                </a:solidFill>
                <a:latin typeface="Arial" pitchFamily="34" charset="0"/>
                <a:cs typeface="Arial" pitchFamily="34" charset="0"/>
              </a:rPr>
              <a:t>horismate</a:t>
            </a:r>
            <a:r>
              <a:rPr lang="en-US" sz="2800" dirty="0" smtClean="0">
                <a:solidFill>
                  <a:srgbClr val="843C0C"/>
                </a:solidFill>
                <a:latin typeface="Arial" pitchFamily="34" charset="0"/>
                <a:cs typeface="Arial" pitchFamily="34" charset="0"/>
              </a:rPr>
              <a:t> </a:t>
            </a:r>
            <a:r>
              <a:rPr lang="en-US" sz="2800" dirty="0">
                <a:solidFill>
                  <a:srgbClr val="843C0C"/>
                </a:solidFill>
                <a:latin typeface="Arial" pitchFamily="34" charset="0"/>
                <a:cs typeface="Arial" pitchFamily="34" charset="0"/>
              </a:rPr>
              <a:t>are </a:t>
            </a:r>
            <a:r>
              <a:rPr lang="en-US" sz="2800" dirty="0" smtClean="0">
                <a:solidFill>
                  <a:srgbClr val="843C0C"/>
                </a:solidFill>
                <a:latin typeface="Arial" pitchFamily="34" charset="0"/>
                <a:cs typeface="Arial" pitchFamily="34" charset="0"/>
              </a:rPr>
              <a:t>Intermediates </a:t>
            </a:r>
            <a:r>
              <a:rPr lang="en-US" sz="2800" dirty="0">
                <a:solidFill>
                  <a:srgbClr val="843C0C"/>
                </a:solidFill>
                <a:latin typeface="Arial" pitchFamily="34" charset="0"/>
                <a:cs typeface="Arial" pitchFamily="34" charset="0"/>
              </a:rPr>
              <a:t>in the </a:t>
            </a:r>
            <a:r>
              <a:rPr lang="en-US" sz="2800" dirty="0" smtClean="0">
                <a:solidFill>
                  <a:srgbClr val="843C0C"/>
                </a:solidFill>
                <a:latin typeface="Arial" pitchFamily="34" charset="0"/>
                <a:cs typeface="Arial" pitchFamily="34" charset="0"/>
              </a:rPr>
              <a:t>Biosynthesis </a:t>
            </a:r>
            <a:r>
              <a:rPr lang="en-US" sz="2800" dirty="0">
                <a:solidFill>
                  <a:srgbClr val="843C0C"/>
                </a:solidFill>
                <a:latin typeface="Arial" pitchFamily="34" charset="0"/>
                <a:cs typeface="Arial" pitchFamily="34" charset="0"/>
              </a:rPr>
              <a:t>of A</a:t>
            </a:r>
            <a:r>
              <a:rPr lang="en-US" sz="2800" dirty="0" smtClean="0">
                <a:solidFill>
                  <a:srgbClr val="843C0C"/>
                </a:solidFill>
                <a:latin typeface="Arial" pitchFamily="34" charset="0"/>
                <a:cs typeface="Arial" pitchFamily="34" charset="0"/>
              </a:rPr>
              <a:t>romatic </a:t>
            </a:r>
            <a:r>
              <a:rPr lang="en-US" sz="2800" dirty="0">
                <a:solidFill>
                  <a:srgbClr val="843C0C"/>
                </a:solidFill>
                <a:latin typeface="Arial" pitchFamily="34" charset="0"/>
                <a:cs typeface="Arial" pitchFamily="34" charset="0"/>
              </a:rPr>
              <a:t>A</a:t>
            </a:r>
            <a:r>
              <a:rPr lang="en-US" sz="2800" dirty="0" smtClean="0">
                <a:solidFill>
                  <a:srgbClr val="843C0C"/>
                </a:solidFill>
                <a:latin typeface="Arial" pitchFamily="34" charset="0"/>
                <a:cs typeface="Arial" pitchFamily="34" charset="0"/>
              </a:rPr>
              <a:t>mino </a:t>
            </a:r>
            <a:r>
              <a:rPr lang="en-US" sz="2800" dirty="0">
                <a:solidFill>
                  <a:srgbClr val="843C0C"/>
                </a:solidFill>
                <a:latin typeface="Arial" pitchFamily="34" charset="0"/>
                <a:cs typeface="Arial" pitchFamily="34" charset="0"/>
              </a:rPr>
              <a:t>A</a:t>
            </a:r>
            <a:r>
              <a:rPr lang="en-US" sz="2800" dirty="0" smtClean="0">
                <a:solidFill>
                  <a:srgbClr val="843C0C"/>
                </a:solidFill>
                <a:latin typeface="Arial" pitchFamily="34" charset="0"/>
                <a:cs typeface="Arial" pitchFamily="34" charset="0"/>
              </a:rPr>
              <a:t>cids (1/2)</a:t>
            </a:r>
            <a:endParaRPr lang="en-US" sz="28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3642359"/>
          </a:xfrm>
        </p:spPr>
        <p:txBody>
          <a:bodyPr>
            <a:normAutofit/>
          </a:bodyPr>
          <a:lstStyle/>
          <a:p>
            <a:pPr>
              <a:spcBef>
                <a:spcPts val="600"/>
              </a:spcBef>
              <a:spcAft>
                <a:spcPts val="1200"/>
              </a:spcAft>
            </a:pPr>
            <a:r>
              <a:rPr lang="en-US" dirty="0">
                <a:latin typeface="Arial" pitchFamily="34" charset="0"/>
                <a:cs typeface="Arial" pitchFamily="34" charset="0"/>
              </a:rPr>
              <a:t>Phenylalanine, tyrosine, and tryptophan are synthesized by a pathway that begins with the condensation of the glycolytic intermediate phosphoenolpyruvate and the pentose phosphate pathway intermediate </a:t>
            </a:r>
            <a:r>
              <a:rPr lang="en-US" dirty="0" err="1">
                <a:latin typeface="Arial" pitchFamily="34" charset="0"/>
                <a:cs typeface="Arial" pitchFamily="34" charset="0"/>
              </a:rPr>
              <a:t>erythrose</a:t>
            </a:r>
            <a:r>
              <a:rPr lang="en-US" dirty="0">
                <a:latin typeface="Arial" pitchFamily="34" charset="0"/>
                <a:cs typeface="Arial" pitchFamily="34" charset="0"/>
              </a:rPr>
              <a:t> </a:t>
            </a:r>
            <a:r>
              <a:rPr lang="en-US" dirty="0" smtClean="0">
                <a:latin typeface="Arial" pitchFamily="34" charset="0"/>
                <a:cs typeface="Arial" pitchFamily="34" charset="0"/>
              </a:rPr>
              <a:t>4-phosphate.</a:t>
            </a:r>
            <a:endParaRPr lang="en-US" dirty="0">
              <a:latin typeface="Arial" pitchFamily="34" charset="0"/>
              <a:cs typeface="Arial" pitchFamily="34" charset="0"/>
            </a:endParaRPr>
          </a:p>
          <a:p>
            <a:pPr>
              <a:spcBef>
                <a:spcPts val="600"/>
              </a:spcBef>
              <a:spcAft>
                <a:spcPts val="1200"/>
              </a:spcAft>
            </a:pPr>
            <a:r>
              <a:rPr lang="en-US" dirty="0">
                <a:latin typeface="Arial" pitchFamily="34" charset="0"/>
                <a:cs typeface="Arial" pitchFamily="34" charset="0"/>
              </a:rPr>
              <a:t>The pathways diverge upon the synthesis of </a:t>
            </a:r>
            <a:r>
              <a:rPr lang="en-US" dirty="0" err="1" smtClean="0">
                <a:latin typeface="Arial" pitchFamily="34" charset="0"/>
                <a:cs typeface="Arial" pitchFamily="34" charset="0"/>
              </a:rPr>
              <a:t>chorismate</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00"/>
              </a:spcBef>
              <a:spcAft>
                <a:spcPts val="1200"/>
              </a:spcAft>
            </a:pPr>
            <a:r>
              <a:rPr lang="en-US" dirty="0" smtClean="0">
                <a:latin typeface="Arial" pitchFamily="34" charset="0"/>
                <a:cs typeface="Arial" pitchFamily="34" charset="0"/>
              </a:rPr>
              <a:t>The herbicide glyphosate </a:t>
            </a:r>
            <a:r>
              <a:rPr lang="en-US" dirty="0">
                <a:latin typeface="Arial" pitchFamily="34" charset="0"/>
                <a:cs typeface="Arial" pitchFamily="34" charset="0"/>
              </a:rPr>
              <a:t>(Roundup) inhibits the synthesis of these amino </a:t>
            </a:r>
            <a:r>
              <a:rPr lang="en-US" dirty="0" smtClean="0">
                <a:latin typeface="Arial" pitchFamily="34" charset="0"/>
                <a:cs typeface="Arial" pitchFamily="34" charset="0"/>
              </a:rPr>
              <a:t>acids.</a:t>
            </a:r>
            <a:endParaRPr lang="en-US" dirty="0">
              <a:latin typeface="Arial" pitchFamily="34" charset="0"/>
              <a:cs typeface="Arial" pitchFamily="34" charset="0"/>
            </a:endParaRPr>
          </a:p>
        </p:txBody>
      </p:sp>
      <p:pic>
        <p:nvPicPr>
          <p:cNvPr id="9" name="Picture 3" descr="The molecular structure of Glyphosate (Roundup) is shown.&#10;The structure has a central N H 2 plus. The nitrogen is bonded on one side to C H 2, which is further bonded to C O O minus. On the other side, the nitrogen is bonded to C H 2, which is further bonded a phosphate atom that is bonded to 3 O by partial double bonds with a minus 2 charg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5472711"/>
            <a:ext cx="6705046" cy="11642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281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Pathway to </a:t>
            </a:r>
            <a:r>
              <a:rPr lang="en-US" dirty="0" err="1">
                <a:solidFill>
                  <a:srgbClr val="843C0C"/>
                </a:solidFill>
                <a:latin typeface="Arial" pitchFamily="34" charset="0"/>
                <a:cs typeface="Arial" pitchFamily="34" charset="0"/>
              </a:rPr>
              <a:t>C</a:t>
            </a:r>
            <a:r>
              <a:rPr lang="en-US" dirty="0" err="1" smtClean="0">
                <a:solidFill>
                  <a:srgbClr val="843C0C"/>
                </a:solidFill>
                <a:latin typeface="Arial" pitchFamily="34" charset="0"/>
                <a:cs typeface="Arial" pitchFamily="34" charset="0"/>
              </a:rPr>
              <a:t>horismate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1066799"/>
          </a:xfrm>
        </p:spPr>
        <p:txBody>
          <a:bodyPr>
            <a:normAutofit/>
          </a:bodyPr>
          <a:lstStyle/>
          <a:p>
            <a:r>
              <a:rPr lang="en-US" sz="2600" dirty="0" err="1" smtClean="0">
                <a:latin typeface="Arial" pitchFamily="34" charset="0"/>
                <a:cs typeface="Arial" pitchFamily="34" charset="0"/>
              </a:rPr>
              <a:t>Chorismate</a:t>
            </a:r>
            <a:r>
              <a:rPr lang="en-US" sz="2600" dirty="0" smtClean="0">
                <a:latin typeface="Arial" pitchFamily="34" charset="0"/>
                <a:cs typeface="Arial" pitchFamily="34" charset="0"/>
              </a:rPr>
              <a:t> is the common precursor of all three aromatic amino acids.</a:t>
            </a:r>
            <a:endParaRPr lang="en-US" sz="2600" dirty="0">
              <a:latin typeface="Arial" pitchFamily="34" charset="0"/>
              <a:cs typeface="Arial" pitchFamily="34" charset="0"/>
            </a:endParaRPr>
          </a:p>
        </p:txBody>
      </p:sp>
      <p:pic>
        <p:nvPicPr>
          <p:cNvPr id="9" name="Picture 3" descr="An illustration shows the pathway to chorismate.&#10;Phosphoenolpyruvate plus Erythrose 4-phosphate on addition of H 2 O, and release of P sub i gives 3-Deoxyarabinoheptulosanate 7-phosphate. Further, this on conversion of N A D plus into P sub i plus H positive charge plus N A D H gives 3-Dehydroquinate which on removal of H 2 O gives 3-Dehydroshikimate followed by conversion of N A D P H plus H positive charge into N A D P plus gives Shikimate. Further, this on conversion of A T P into A D P gives Shikimate 3-phosphate, then the conversion of Phosphoenolpyruvate into P sub i gives 5 Enolpyruvylshikimate 3-phosphate on release of P sub i gives Choris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439547" y="2807106"/>
            <a:ext cx="4063941" cy="383909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6963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8" y="274638"/>
            <a:ext cx="8478965" cy="1143000"/>
          </a:xfrm>
        </p:spPr>
        <p:txBody>
          <a:bodyPr>
            <a:noAutofit/>
          </a:bodyPr>
          <a:lstStyle/>
          <a:p>
            <a:r>
              <a:rPr lang="en-US" sz="2800" dirty="0">
                <a:solidFill>
                  <a:srgbClr val="843C0C"/>
                </a:solidFill>
                <a:latin typeface="Arial" pitchFamily="34" charset="0"/>
                <a:cs typeface="Arial" pitchFamily="34" charset="0"/>
              </a:rPr>
              <a:t>Shikimate and </a:t>
            </a:r>
            <a:r>
              <a:rPr lang="en-US" sz="2800" dirty="0" err="1">
                <a:solidFill>
                  <a:srgbClr val="843C0C"/>
                </a:solidFill>
                <a:latin typeface="Arial" pitchFamily="34" charset="0"/>
                <a:cs typeface="Arial" pitchFamily="34" charset="0"/>
              </a:rPr>
              <a:t>Chorismate</a:t>
            </a:r>
            <a:r>
              <a:rPr lang="en-US" sz="2800" dirty="0">
                <a:solidFill>
                  <a:srgbClr val="843C0C"/>
                </a:solidFill>
                <a:latin typeface="Arial" pitchFamily="34" charset="0"/>
                <a:cs typeface="Arial" pitchFamily="34" charset="0"/>
              </a:rPr>
              <a:t> are Intermediates in the Biosynthesis of Aromatic Amino Acids </a:t>
            </a:r>
            <a:r>
              <a:rPr lang="en-US" sz="2800" dirty="0" smtClean="0">
                <a:solidFill>
                  <a:srgbClr val="843C0C"/>
                </a:solidFill>
                <a:latin typeface="Arial" pitchFamily="34" charset="0"/>
                <a:cs typeface="Arial" pitchFamily="34" charset="0"/>
              </a:rPr>
              <a:t>(2/2</a:t>
            </a:r>
            <a:r>
              <a:rPr lang="en-US" sz="2800" dirty="0">
                <a:solidFill>
                  <a:srgbClr val="843C0C"/>
                </a:solidFill>
                <a:latin typeface="Arial" pitchFamily="34" charset="0"/>
                <a:cs typeface="Arial" pitchFamily="34" charset="0"/>
              </a:rPr>
              <a:t>)</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3277848"/>
          </a:xfrm>
        </p:spPr>
        <p:txBody>
          <a:bodyPr>
            <a:normAutofit/>
          </a:bodyPr>
          <a:lstStyle/>
          <a:p>
            <a:pPr>
              <a:spcBef>
                <a:spcPts val="600"/>
              </a:spcBef>
              <a:spcAft>
                <a:spcPts val="1200"/>
              </a:spcAft>
            </a:pPr>
            <a:r>
              <a:rPr lang="en-US" dirty="0" err="1">
                <a:latin typeface="Arial" pitchFamily="34" charset="0"/>
                <a:cs typeface="Arial" pitchFamily="34" charset="0"/>
              </a:rPr>
              <a:t>Chorismate</a:t>
            </a:r>
            <a:r>
              <a:rPr lang="en-US" dirty="0">
                <a:latin typeface="Arial" pitchFamily="34" charset="0"/>
                <a:cs typeface="Arial" pitchFamily="34" charset="0"/>
              </a:rPr>
              <a:t> is converted into </a:t>
            </a:r>
            <a:r>
              <a:rPr lang="en-US" dirty="0" err="1">
                <a:latin typeface="Arial" pitchFamily="34" charset="0"/>
                <a:cs typeface="Arial" pitchFamily="34" charset="0"/>
              </a:rPr>
              <a:t>prephenate</a:t>
            </a:r>
            <a:r>
              <a:rPr lang="en-US" dirty="0">
                <a:latin typeface="Arial" pitchFamily="34" charset="0"/>
                <a:cs typeface="Arial" pitchFamily="34" charset="0"/>
              </a:rPr>
              <a:t>, a precursor to both phenylalanine and </a:t>
            </a:r>
            <a:r>
              <a:rPr lang="en-US" dirty="0" smtClean="0">
                <a:latin typeface="Arial" pitchFamily="34" charset="0"/>
                <a:cs typeface="Arial" pitchFamily="34" charset="0"/>
              </a:rPr>
              <a:t>tyrosine.</a:t>
            </a:r>
            <a:endParaRPr lang="en-US" dirty="0">
              <a:latin typeface="Arial" pitchFamily="34" charset="0"/>
              <a:cs typeface="Arial" pitchFamily="34" charset="0"/>
            </a:endParaRPr>
          </a:p>
          <a:p>
            <a:pPr>
              <a:spcBef>
                <a:spcPts val="600"/>
              </a:spcBef>
              <a:spcAft>
                <a:spcPts val="1200"/>
              </a:spcAft>
            </a:pPr>
            <a:r>
              <a:rPr lang="en-US" dirty="0" err="1">
                <a:latin typeface="Arial" pitchFamily="34" charset="0"/>
                <a:cs typeface="Arial" pitchFamily="34" charset="0"/>
              </a:rPr>
              <a:t>Chorismate</a:t>
            </a:r>
            <a:r>
              <a:rPr lang="en-US" dirty="0">
                <a:latin typeface="Arial" pitchFamily="34" charset="0"/>
                <a:cs typeface="Arial" pitchFamily="34" charset="0"/>
              </a:rPr>
              <a:t> is also converted into anthranilate, which condenses with 5-phosphoribosyl-1-pyrophosphate (PRPP), the activated form of ribose phosphate, to form </a:t>
            </a:r>
            <a:r>
              <a:rPr lang="en-US" i="1" dirty="0">
                <a:latin typeface="Arial" pitchFamily="34" charset="0"/>
                <a:cs typeface="Arial" pitchFamily="34" charset="0"/>
              </a:rPr>
              <a:t>N</a:t>
            </a:r>
            <a:r>
              <a:rPr lang="en-US" dirty="0">
                <a:latin typeface="Arial" pitchFamily="34" charset="0"/>
                <a:cs typeface="Arial" pitchFamily="34" charset="0"/>
              </a:rPr>
              <a:t>-(5</a:t>
            </a:r>
            <a:r>
              <a:rPr lang="en-US" dirty="0">
                <a:latin typeface="Arial" pitchFamily="34" charset="0"/>
                <a:cs typeface="Arial" pitchFamily="34" charset="0"/>
                <a:sym typeface="Symbol" charset="0"/>
              </a:rPr>
              <a:t></a:t>
            </a:r>
            <a:r>
              <a:rPr lang="en-US" dirty="0">
                <a:latin typeface="Arial" pitchFamily="34" charset="0"/>
                <a:cs typeface="Arial" pitchFamily="34" charset="0"/>
              </a:rPr>
              <a:t>-phosphoribosyl)-anthranilate, which is subsequently metabolized to </a:t>
            </a:r>
            <a:r>
              <a:rPr lang="en-US" dirty="0" smtClean="0">
                <a:latin typeface="Arial" pitchFamily="34" charset="0"/>
                <a:cs typeface="Arial" pitchFamily="34" charset="0"/>
              </a:rPr>
              <a:t>tryptophan.</a:t>
            </a:r>
            <a:endParaRPr lang="en-US" dirty="0">
              <a:latin typeface="Arial" pitchFamily="34" charset="0"/>
              <a:cs typeface="Arial" pitchFamily="34" charset="0"/>
            </a:endParaRPr>
          </a:p>
        </p:txBody>
      </p:sp>
      <p:pic>
        <p:nvPicPr>
          <p:cNvPr id="9" name="Picture 2" descr="The structure of 5-Phosphoribosyl-1-pyrophosphate is shown.&#10;5-Phosphoribosyl-1-pyrophosphate has O H bonded to the lower left and lower right vertices, C H 2 bonded to O bonded to P O 3 minus 2 bonded to the upper left vertex, an O at the top vertex, and red highlighted O bonded to P O3 P O3 with a minus 3 charge at the upper right side vertex."/>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836591" y="5039976"/>
            <a:ext cx="4928209" cy="152204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0732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Synthesis of </a:t>
            </a:r>
            <a:r>
              <a:rPr lang="en-US" dirty="0" smtClean="0">
                <a:solidFill>
                  <a:srgbClr val="843C0C"/>
                </a:solidFill>
                <a:latin typeface="Arial" pitchFamily="34" charset="0"/>
                <a:cs typeface="Arial" pitchFamily="34" charset="0"/>
              </a:rPr>
              <a:t>Phenylalanine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Tyrosine</a:t>
            </a:r>
            <a:endParaRPr lang="en-US" dirty="0">
              <a:solidFill>
                <a:srgbClr val="843C0C"/>
              </a:solidFill>
              <a:latin typeface="Arial" pitchFamily="34" charset="0"/>
              <a:cs typeface="Arial" pitchFamily="34" charset="0"/>
            </a:endParaRPr>
          </a:p>
        </p:txBody>
      </p:sp>
      <p:pic>
        <p:nvPicPr>
          <p:cNvPr id="9" name="Picture 2" descr="An illustration shows the synthesis of phenylalanine and tyrosine.&#10;Chorismate is a six-membered ring with a red highlighted C O O minus bonded at the top vertex. There is a double bond on the left side and on the top right side, with an arrow pointing from the latter to right right side. The top left bond is black, the C O O minus and top right double bond are highlighted in red, the right side bond is black, and the rest of the molecule is blue. The bottom vertex is wedge bonded to H and hash bonded to O H. The lower right vertex is hash bonded to H and wedge bonded to O, which is further bonded to C and with an arrow from the first of these bonds to the second. The C is double bonded to C H 2 and single bonded to C O O minus, all highlighted in green, and an arrow points away from the double bond.  This is converted to Prephenate, which has a similar structure except that it has a double bond on the right side instead of the top right side, nothing bonded to the lower right vertex, and a chain wedge bonded to the top vertex along with C O O minus. The chain has green highlighted C H 2 bonded to C that is double bonded to blue highlighted O and single bonded to C O O minus. With the removal of red highlighted C O 2 and blue highlighted O H, Phenylpyruvate is produced and has a benzene ring with a chain attached to the top vertex. This chain has C H 2 bonded to C that is double bonded to blue highlighted O and bonded to green highlighted C O O minus. This is converted to Phenylalanine with he conversion of blue highlighted Glutamate to blue highlighted alpha-Ketoglutarate. Phenylalanine has a benzene ring with an attached chain. This chain has C H 2 bonded to C that is bonded to green highlighted C O O minus, hash bonded to H, and wedge bonded to blue highlighted N H 3 plus. Prephenate can also react with N A D plus to produce N A D H with blue highlighted H, red highlighted C O 2, and p-Hydroxyphenylpyruvate p-Hydroxyphenylpyruvate has a benzene ring with blue highlighted O H and a chain para to each other. The chain has has C H 2 bonded to C that is bonded to green highlighted C O O minus, hash bonded to H, and wedge bonded to blue highlighted N H 3 plu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57200" y="2150506"/>
            <a:ext cx="8229600" cy="394053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228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Synthesis of </a:t>
            </a:r>
            <a:r>
              <a:rPr lang="en-US" dirty="0" smtClean="0">
                <a:solidFill>
                  <a:srgbClr val="843C0C"/>
                </a:solidFill>
                <a:latin typeface="Arial" pitchFamily="34" charset="0"/>
                <a:cs typeface="Arial" pitchFamily="34" charset="0"/>
              </a:rPr>
              <a:t>Tryptophan</a:t>
            </a:r>
            <a:endParaRPr lang="en-US" dirty="0">
              <a:solidFill>
                <a:srgbClr val="843C0C"/>
              </a:solidFill>
              <a:latin typeface="Arial" pitchFamily="34" charset="0"/>
              <a:cs typeface="Arial" pitchFamily="34" charset="0"/>
            </a:endParaRPr>
          </a:p>
        </p:txBody>
      </p:sp>
      <p:pic>
        <p:nvPicPr>
          <p:cNvPr id="9" name="Picture 2" descr="An illustration shows synthesis of tryptophan.&#10;Chorismate is a blue highlighted six-membered ring with a double bond on the left side, a double bond on the right upper side, the top vertex bonded to C O O minus, the bottom vertex wedge bonded to H and hash bonded to O H, and the lower right vertex hash bonded to H and wedge bonded to O that is further bonded to C, which is bonded to C O O and double bonded to O. With the addition of Glutamine and removal of Glutamate plus Pyruvate, Anthranilate is produced, which is a blue highlighted benzene ring with N H 3 attached ortho to blue highlighted C O O minus.With the addition of P R P P and removal of P P sub I, N-(5 prime Phosphoribosyl)-anthranilate is produced. This has a similar structure to Anthranilate except that N is bonded to H and to the upper right vertex of a five-membered ring that has O H bonded to the left and right vertices, I at the top vertex, and C H 2 bonded to O that is further bonded to P O 3 minus 2 at the top left vertex. This is converted to 1(o-Carboxyphenylamino)-1-deoxyribulose 5-phosphate, which has a blue highlighted benzene ring with C O O minus at the upper left vertex and a bond to N H at the lower left vertex, with N further bonded to a red C that is double bonded to another C that is bonded to O H and to a C that is wedge bonded to O H, hash bonded to H, and further bonded to another C that is wedge bonded to O H, hash bonded to H, and further bonded to C H 2 that is bonded to O that is bonded to P O 3 minus 2. With the removal of blue C O 2 minus and red O H minus, Indole-3-glycerol phosphate is produced. This has a blue benzene ring with no substituents on the right that shares its left side bond with a five-membered ring on the left. The five-membered ring has a red highlighted double bond on its upper left side, N H at its bottom vertex, and a red highlighted chain at its upper left vertex. The chain has C that is hash bonded to H, wedge bonded to O H, and further bonded to C that is also hash bonded to H, wedge bonded to O H, and further bonded to O that is bonded to P O 3 minus 2. With the removal of Glyceraldehyde-3-phosphate, Indole is produced, which has the same ring structure without the attached chain. With the addition of green highlighted Serine and removal of green highlighted H2 O, Tryptophan is produced. This has the same ring structure as Indole but with a green highlighted side chain at the upper left vertex that has C H2 further hash bonded to C that is wedge bonded to H and bonded to N H 3 plus and C O O minu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61657" y="1524318"/>
            <a:ext cx="6820687" cy="50409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443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solidFill>
                  <a:srgbClr val="843C0C"/>
                </a:solidFill>
                <a:latin typeface="Arial" pitchFamily="34" charset="0"/>
                <a:cs typeface="Arial" pitchFamily="34" charset="0"/>
              </a:rPr>
              <a:t>Amino Acid </a:t>
            </a:r>
            <a:r>
              <a:rPr lang="en-US" sz="3000" dirty="0">
                <a:solidFill>
                  <a:srgbClr val="843C0C"/>
                </a:solidFill>
                <a:latin typeface="Arial" pitchFamily="34" charset="0"/>
                <a:cs typeface="Arial" pitchFamily="34" charset="0"/>
              </a:rPr>
              <a:t>S</a:t>
            </a:r>
            <a:r>
              <a:rPr lang="en-US" sz="3000" dirty="0" smtClean="0">
                <a:solidFill>
                  <a:srgbClr val="843C0C"/>
                </a:solidFill>
                <a:latin typeface="Arial" pitchFamily="34" charset="0"/>
                <a:cs typeface="Arial" pitchFamily="34" charset="0"/>
              </a:rPr>
              <a:t>ynthesis </a:t>
            </a:r>
            <a:r>
              <a:rPr lang="en-US" sz="3000" dirty="0">
                <a:solidFill>
                  <a:srgbClr val="843C0C"/>
                </a:solidFill>
                <a:latin typeface="Arial" pitchFamily="34" charset="0"/>
                <a:cs typeface="Arial" pitchFamily="34" charset="0"/>
              </a:rPr>
              <a:t>R</a:t>
            </a:r>
            <a:r>
              <a:rPr lang="en-US" sz="3000" dirty="0" smtClean="0">
                <a:solidFill>
                  <a:srgbClr val="843C0C"/>
                </a:solidFill>
                <a:latin typeface="Arial" pitchFamily="34" charset="0"/>
                <a:cs typeface="Arial" pitchFamily="34" charset="0"/>
              </a:rPr>
              <a:t>equires </a:t>
            </a:r>
            <a:r>
              <a:rPr lang="en-US" sz="3000" dirty="0">
                <a:solidFill>
                  <a:srgbClr val="843C0C"/>
                </a:solidFill>
                <a:latin typeface="Arial" pitchFamily="34" charset="0"/>
                <a:cs typeface="Arial" pitchFamily="34" charset="0"/>
              </a:rPr>
              <a:t>S</a:t>
            </a:r>
            <a:r>
              <a:rPr lang="en-US" sz="3000" dirty="0" smtClean="0">
                <a:solidFill>
                  <a:srgbClr val="843C0C"/>
                </a:solidFill>
                <a:latin typeface="Arial" pitchFamily="34" charset="0"/>
                <a:cs typeface="Arial" pitchFamily="34" charset="0"/>
              </a:rPr>
              <a:t>olutions to </a:t>
            </a:r>
            <a:r>
              <a:rPr lang="en-US" sz="3000" dirty="0">
                <a:solidFill>
                  <a:srgbClr val="843C0C"/>
                </a:solidFill>
                <a:latin typeface="Arial" pitchFamily="34" charset="0"/>
                <a:cs typeface="Arial" pitchFamily="34" charset="0"/>
              </a:rPr>
              <a:t>T</a:t>
            </a:r>
            <a:r>
              <a:rPr lang="en-US" sz="3000" dirty="0" smtClean="0">
                <a:solidFill>
                  <a:srgbClr val="843C0C"/>
                </a:solidFill>
                <a:latin typeface="Arial" pitchFamily="34" charset="0"/>
                <a:cs typeface="Arial" pitchFamily="34" charset="0"/>
              </a:rPr>
              <a:t>hree </a:t>
            </a:r>
            <a:r>
              <a:rPr lang="en-US" sz="3000" dirty="0">
                <a:solidFill>
                  <a:srgbClr val="843C0C"/>
                </a:solidFill>
                <a:latin typeface="Arial" pitchFamily="34" charset="0"/>
                <a:cs typeface="Arial" pitchFamily="34" charset="0"/>
              </a:rPr>
              <a:t>K</a:t>
            </a:r>
            <a:r>
              <a:rPr lang="en-US" sz="3000" dirty="0" smtClean="0">
                <a:solidFill>
                  <a:srgbClr val="843C0C"/>
                </a:solidFill>
                <a:latin typeface="Arial" pitchFamily="34" charset="0"/>
                <a:cs typeface="Arial" pitchFamily="34" charset="0"/>
              </a:rPr>
              <a:t>ey </a:t>
            </a:r>
            <a:r>
              <a:rPr lang="en-US" sz="3000" dirty="0">
                <a:solidFill>
                  <a:srgbClr val="843C0C"/>
                </a:solidFill>
                <a:latin typeface="Arial" pitchFamily="34" charset="0"/>
                <a:cs typeface="Arial" pitchFamily="34" charset="0"/>
              </a:rPr>
              <a:t>B</a:t>
            </a:r>
            <a:r>
              <a:rPr lang="en-US" sz="3000" dirty="0" smtClean="0">
                <a:solidFill>
                  <a:srgbClr val="843C0C"/>
                </a:solidFill>
                <a:latin typeface="Arial" pitchFamily="34" charset="0"/>
                <a:cs typeface="Arial" pitchFamily="34" charset="0"/>
              </a:rPr>
              <a:t>iochemical Problems</a:t>
            </a:r>
            <a:endParaRPr lang="en-US" sz="30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1200"/>
              </a:spcAft>
              <a:defRPr/>
            </a:pPr>
            <a:r>
              <a:rPr lang="en-US" dirty="0">
                <a:latin typeface="Arial" pitchFamily="34" charset="0"/>
                <a:cs typeface="Arial" pitchFamily="34" charset="0"/>
              </a:rPr>
              <a:t>Three key problems must be addressed to synthesize amino </a:t>
            </a:r>
            <a:r>
              <a:rPr lang="en-US" dirty="0" smtClean="0">
                <a:latin typeface="Arial" pitchFamily="34" charset="0"/>
                <a:cs typeface="Arial" pitchFamily="34" charset="0"/>
              </a:rPr>
              <a:t>acids:</a:t>
            </a:r>
            <a:endParaRPr lang="en-US" dirty="0">
              <a:latin typeface="Arial" pitchFamily="34" charset="0"/>
              <a:cs typeface="Arial" pitchFamily="34" charset="0"/>
            </a:endParaRPr>
          </a:p>
          <a:p>
            <a:pPr lvl="1">
              <a:spcAft>
                <a:spcPts val="1200"/>
              </a:spcAft>
              <a:buFontTx/>
              <a:buAutoNum type="arabicPeriod"/>
              <a:defRPr/>
            </a:pPr>
            <a:r>
              <a:rPr lang="en-US" sz="2000" dirty="0">
                <a:latin typeface="Arial" pitchFamily="34" charset="0"/>
                <a:cs typeface="Arial" pitchFamily="34" charset="0"/>
              </a:rPr>
              <a:t>The inert N</a:t>
            </a:r>
            <a:r>
              <a:rPr lang="en-US" sz="2000" baseline="-25000" dirty="0">
                <a:latin typeface="Arial" pitchFamily="34" charset="0"/>
                <a:cs typeface="Arial" pitchFamily="34" charset="0"/>
              </a:rPr>
              <a:t>2 </a:t>
            </a:r>
            <a:r>
              <a:rPr lang="en-US" sz="2000" dirty="0">
                <a:latin typeface="Arial" pitchFamily="34" charset="0"/>
                <a:cs typeface="Arial" pitchFamily="34" charset="0"/>
              </a:rPr>
              <a:t>must be converted into an accessible </a:t>
            </a:r>
            <a:r>
              <a:rPr lang="en-US" sz="2000" dirty="0" smtClean="0">
                <a:latin typeface="Arial" pitchFamily="34" charset="0"/>
                <a:cs typeface="Arial" pitchFamily="34" charset="0"/>
              </a:rPr>
              <a:t>form </a:t>
            </a:r>
            <a:r>
              <a:rPr lang="en-US" sz="2000" dirty="0">
                <a:latin typeface="Arial" pitchFamily="34" charset="0"/>
                <a:cs typeface="Arial" pitchFamily="34" charset="0"/>
              </a:rPr>
              <a:t>of nitrogen, usually </a:t>
            </a:r>
            <a:r>
              <a:rPr lang="en-US" sz="2000" dirty="0" smtClean="0">
                <a:latin typeface="Arial" pitchFamily="34" charset="0"/>
                <a:cs typeface="Arial" pitchFamily="34" charset="0"/>
              </a:rPr>
              <a:t>NH</a:t>
            </a:r>
            <a:r>
              <a:rPr lang="en-US" sz="2000" baseline="-25000" dirty="0" smtClean="0">
                <a:latin typeface="Arial" pitchFamily="34" charset="0"/>
                <a:cs typeface="Arial" pitchFamily="34" charset="0"/>
              </a:rPr>
              <a:t>3</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lvl="1">
              <a:spcAft>
                <a:spcPts val="1200"/>
              </a:spcAft>
              <a:buFontTx/>
              <a:buAutoNum type="arabicPeriod"/>
              <a:defRPr/>
            </a:pPr>
            <a:r>
              <a:rPr lang="en-US" sz="2000" dirty="0">
                <a:latin typeface="Arial" pitchFamily="34" charset="0"/>
                <a:cs typeface="Arial" pitchFamily="34" charset="0"/>
              </a:rPr>
              <a:t>All </a:t>
            </a:r>
            <a:r>
              <a:rPr lang="en-US" sz="2000" dirty="0" smtClean="0">
                <a:latin typeface="Arial" pitchFamily="34" charset="0"/>
                <a:cs typeface="Arial" pitchFamily="34" charset="0"/>
              </a:rPr>
              <a:t>of the </a:t>
            </a:r>
            <a:r>
              <a:rPr lang="en-US" sz="2000" dirty="0">
                <a:latin typeface="Arial" pitchFamily="34" charset="0"/>
                <a:cs typeface="Arial" pitchFamily="34" charset="0"/>
              </a:rPr>
              <a:t>amino acids except glycine are chiral. </a:t>
            </a:r>
            <a:r>
              <a:rPr lang="en-US" sz="2000" dirty="0" err="1">
                <a:latin typeface="Arial" pitchFamily="34" charset="0"/>
                <a:cs typeface="Arial" pitchFamily="34" charset="0"/>
              </a:rPr>
              <a:t>Stereochemical</a:t>
            </a:r>
            <a:r>
              <a:rPr lang="en-US" sz="2000" dirty="0">
                <a:latin typeface="Arial" pitchFamily="34" charset="0"/>
                <a:cs typeface="Arial" pitchFamily="34" charset="0"/>
              </a:rPr>
              <a:t> control must yield only the L amino </a:t>
            </a:r>
            <a:r>
              <a:rPr lang="en-US" sz="2000" dirty="0" smtClean="0">
                <a:latin typeface="Arial" pitchFamily="34" charset="0"/>
                <a:cs typeface="Arial" pitchFamily="34" charset="0"/>
              </a:rPr>
              <a:t>acids.</a:t>
            </a:r>
            <a:endParaRPr lang="en-US" sz="2000" dirty="0">
              <a:latin typeface="Arial" pitchFamily="34" charset="0"/>
              <a:cs typeface="Arial" pitchFamily="34" charset="0"/>
            </a:endParaRPr>
          </a:p>
          <a:p>
            <a:pPr lvl="1">
              <a:spcAft>
                <a:spcPts val="1200"/>
              </a:spcAft>
              <a:buFontTx/>
              <a:buAutoNum type="arabicPeriod"/>
              <a:defRPr/>
            </a:pPr>
            <a:r>
              <a:rPr lang="en-US" sz="2000" dirty="0">
                <a:latin typeface="Arial" pitchFamily="34" charset="0"/>
                <a:cs typeface="Arial" pitchFamily="34" charset="0"/>
              </a:rPr>
              <a:t>The amounts of the individual amino acids synthesized must be </a:t>
            </a:r>
            <a:r>
              <a:rPr lang="en-US" sz="2000" dirty="0" smtClean="0">
                <a:latin typeface="Arial" pitchFamily="34" charset="0"/>
                <a:cs typeface="Arial" pitchFamily="34" charset="0"/>
              </a:rPr>
              <a:t>controlled.</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4422421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solidFill>
                  <a:srgbClr val="843C0C"/>
                </a:solidFill>
                <a:latin typeface="Arial" pitchFamily="34" charset="0"/>
                <a:cs typeface="Arial" pitchFamily="34" charset="0"/>
              </a:rPr>
              <a:t>Tryptophan </a:t>
            </a:r>
            <a:r>
              <a:rPr lang="en-US" sz="3200" dirty="0" smtClean="0">
                <a:solidFill>
                  <a:srgbClr val="843C0C"/>
                </a:solidFill>
                <a:latin typeface="Arial" pitchFamily="34" charset="0"/>
                <a:cs typeface="Arial" pitchFamily="34" charset="0"/>
              </a:rPr>
              <a:t>Synthase </a:t>
            </a:r>
            <a:r>
              <a:rPr lang="en-US" sz="3200" dirty="0">
                <a:solidFill>
                  <a:srgbClr val="843C0C"/>
                </a:solidFill>
                <a:latin typeface="Arial" pitchFamily="34" charset="0"/>
                <a:cs typeface="Arial" pitchFamily="34" charset="0"/>
              </a:rPr>
              <a:t>I</a:t>
            </a:r>
            <a:r>
              <a:rPr lang="en-US" sz="3200" dirty="0" smtClean="0">
                <a:solidFill>
                  <a:srgbClr val="843C0C"/>
                </a:solidFill>
                <a:latin typeface="Arial" pitchFamily="34" charset="0"/>
                <a:cs typeface="Arial" pitchFamily="34" charset="0"/>
              </a:rPr>
              <a:t>llustrates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ubstrate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hanneling </a:t>
            </a:r>
            <a:r>
              <a:rPr lang="en-US" sz="3200" dirty="0">
                <a:solidFill>
                  <a:srgbClr val="843C0C"/>
                </a:solidFill>
                <a:latin typeface="Arial" pitchFamily="34" charset="0"/>
                <a:cs typeface="Arial" pitchFamily="34" charset="0"/>
              </a:rPr>
              <a:t>in E</a:t>
            </a:r>
            <a:r>
              <a:rPr lang="en-US" sz="3200" dirty="0" smtClean="0">
                <a:solidFill>
                  <a:srgbClr val="843C0C"/>
                </a:solidFill>
                <a:latin typeface="Arial" pitchFamily="34" charset="0"/>
                <a:cs typeface="Arial" pitchFamily="34" charset="0"/>
              </a:rPr>
              <a:t>nzymatic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atalysis</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4678310" cy="4998720"/>
          </a:xfrm>
        </p:spPr>
        <p:txBody>
          <a:bodyPr>
            <a:normAutofit lnSpcReduction="10000"/>
          </a:bodyPr>
          <a:lstStyle/>
          <a:p>
            <a:pPr>
              <a:spcBef>
                <a:spcPts val="600"/>
              </a:spcBef>
              <a:spcAft>
                <a:spcPts val="1200"/>
              </a:spcAft>
            </a:pPr>
            <a:r>
              <a:rPr lang="en-US" dirty="0">
                <a:latin typeface="Arial" pitchFamily="34" charset="0"/>
                <a:cs typeface="Arial" pitchFamily="34" charset="0"/>
              </a:rPr>
              <a:t>Tryptophan synthase, an </a:t>
            </a:r>
            <a:r>
              <a:rPr lang="en-US" dirty="0" smtClean="0">
                <a:latin typeface="Arial" pitchFamily="34" charset="0"/>
                <a:cs typeface="Arial" pitchFamily="34" charset="0"/>
              </a:rPr>
              <a:t>α</a:t>
            </a:r>
            <a:r>
              <a:rPr lang="en-US" baseline="-25000" dirty="0" smtClean="0">
                <a:latin typeface="Arial" pitchFamily="34" charset="0"/>
                <a:cs typeface="Arial" pitchFamily="34" charset="0"/>
              </a:rPr>
              <a:t>2</a:t>
            </a:r>
            <a:r>
              <a:rPr lang="en-US" dirty="0" smtClean="0">
                <a:latin typeface="Arial" pitchFamily="34" charset="0"/>
                <a:cs typeface="Arial" pitchFamily="34" charset="0"/>
              </a:rPr>
              <a:t>β</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a:t>
            </a:r>
            <a:r>
              <a:rPr lang="en-US" dirty="0">
                <a:latin typeface="Arial" pitchFamily="34" charset="0"/>
                <a:cs typeface="Arial" pitchFamily="34" charset="0"/>
              </a:rPr>
              <a:t>tetramer, catalyzes the synthesis of tryptophan from indole and </a:t>
            </a:r>
            <a:r>
              <a:rPr lang="en-US" dirty="0" smtClean="0">
                <a:latin typeface="Arial" pitchFamily="34" charset="0"/>
                <a:cs typeface="Arial" pitchFamily="34" charset="0"/>
              </a:rPr>
              <a:t>serine.</a:t>
            </a:r>
            <a:endParaRPr lang="en-US" dirty="0">
              <a:latin typeface="Arial" pitchFamily="34" charset="0"/>
              <a:cs typeface="Arial" pitchFamily="34" charset="0"/>
            </a:endParaRPr>
          </a:p>
          <a:p>
            <a:pPr>
              <a:spcBef>
                <a:spcPts val="600"/>
              </a:spcBef>
              <a:spcAft>
                <a:spcPts val="1200"/>
              </a:spcAft>
            </a:pPr>
            <a:r>
              <a:rPr lang="en-US" dirty="0">
                <a:latin typeface="Arial" pitchFamily="34" charset="0"/>
                <a:cs typeface="Arial" pitchFamily="34" charset="0"/>
              </a:rPr>
              <a:t>Serine forms a Schiff base with </a:t>
            </a:r>
            <a:r>
              <a:rPr lang="en-US" dirty="0" smtClean="0">
                <a:latin typeface="Arial" pitchFamily="34" charset="0"/>
                <a:cs typeface="Arial" pitchFamily="34" charset="0"/>
              </a:rPr>
              <a:t>PLP, </a:t>
            </a:r>
            <a:r>
              <a:rPr lang="en-US" dirty="0">
                <a:latin typeface="Arial" pitchFamily="34" charset="0"/>
                <a:cs typeface="Arial" pitchFamily="34" charset="0"/>
              </a:rPr>
              <a:t>which is dehydrated to yield a Schiff base of </a:t>
            </a:r>
            <a:r>
              <a:rPr lang="en-US" dirty="0" err="1" smtClean="0">
                <a:latin typeface="Arial" pitchFamily="34" charset="0"/>
                <a:cs typeface="Arial" pitchFamily="34" charset="0"/>
              </a:rPr>
              <a:t>aminoacrylate</a:t>
            </a:r>
            <a:r>
              <a:rPr lang="en-US" dirty="0" smtClean="0">
                <a:latin typeface="Arial" pitchFamily="34" charset="0"/>
                <a:cs typeface="Arial" pitchFamily="34" charset="0"/>
              </a:rPr>
              <a:t>.</a:t>
            </a:r>
          </a:p>
          <a:p>
            <a:pPr>
              <a:spcBef>
                <a:spcPts val="600"/>
              </a:spcBef>
              <a:spcAft>
                <a:spcPts val="1200"/>
              </a:spcAft>
            </a:pPr>
            <a:r>
              <a:rPr lang="en-US" dirty="0" smtClean="0">
                <a:latin typeface="Arial" pitchFamily="34" charset="0"/>
                <a:cs typeface="Arial" pitchFamily="34" charset="0"/>
              </a:rPr>
              <a:t>Substrate </a:t>
            </a:r>
            <a:r>
              <a:rPr lang="en-US" dirty="0">
                <a:latin typeface="Arial" pitchFamily="34" charset="0"/>
                <a:cs typeface="Arial" pitchFamily="34" charset="0"/>
              </a:rPr>
              <a:t>channeling between the α subunits and the β subunits prevents the loss of indole in the course of the </a:t>
            </a:r>
            <a:r>
              <a:rPr lang="en-US" dirty="0" smtClean="0">
                <a:latin typeface="Arial" pitchFamily="34" charset="0"/>
                <a:cs typeface="Arial" pitchFamily="34" charset="0"/>
              </a:rPr>
              <a:t>reaction.</a:t>
            </a:r>
            <a:endParaRPr lang="en-US" dirty="0">
              <a:latin typeface="Arial" pitchFamily="34" charset="0"/>
              <a:cs typeface="Arial" pitchFamily="34" charset="0"/>
            </a:endParaRPr>
          </a:p>
        </p:txBody>
      </p:sp>
      <p:pic>
        <p:nvPicPr>
          <p:cNvPr id="9" name="Picture 2" descr="An illustration shows Schiff base of aminoacrylate (derived from serine).&#10;Indole is shown in the upper left in green. It has a benzene ring above that shares its lower side with a five-membered ring that has N H in its lower left vertex and a double bond in its lower right vertex. An arrow points from N to the lower left bond and another arrow points from the lower right double bond to space near C H 2 of the adjacent molecule. The adjacent molecule has a benzene ring with N H with a positive charge substituted for carbon at the bottom vertex. The top vertex is bonded to a chain, top right vertex is bonded to O minus, the lower ring vertex is bonded to C H 3, the upper right vertex is bonded to C H 2, which is further bonded to O that is further bonded to P O 3 minus 2. The chain bonded to the top vertex has C bonded to H and double bonded to N plus that is further bonded to H and to C, which is further bonded to C O O minus and double bonded to C H 2. Everything past N plus is highlighted in blue. Curved arrows point from the double bond on the lower left side to the N plus, from the double bond on the upper left side to the left side, from the double bond of N plus on the side chain to the bond connecting the side chain to the ring, and from the bond connecting the terminal C H 2 to C to the bond between C and N plus of the side chain."/>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tretch/>
        </p:blipFill>
        <p:spPr bwMode="auto">
          <a:xfrm>
            <a:off x="5135510" y="2651760"/>
            <a:ext cx="3807906" cy="295825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0474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Structure of </a:t>
            </a:r>
            <a:r>
              <a:rPr lang="en-US" dirty="0" smtClean="0">
                <a:solidFill>
                  <a:srgbClr val="843C0C"/>
                </a:solidFill>
                <a:latin typeface="Arial" pitchFamily="34" charset="0"/>
                <a:cs typeface="Arial" pitchFamily="34" charset="0"/>
              </a:rPr>
              <a:t>Tryptophan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ynthase</a:t>
            </a:r>
            <a:endParaRPr lang="en-US" dirty="0">
              <a:solidFill>
                <a:srgbClr val="843C0C"/>
              </a:solidFill>
              <a:latin typeface="Arial" pitchFamily="34" charset="0"/>
              <a:cs typeface="Arial" pitchFamily="34" charset="0"/>
            </a:endParaRPr>
          </a:p>
        </p:txBody>
      </p:sp>
      <p:pic>
        <p:nvPicPr>
          <p:cNvPr id="9" name="Picture 2" descr="The structure of Tryptophan synthase is shown.&#10;Two subunits are shown using ribbon structures with helices, with one on top and one on the botto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5" y="1589504"/>
            <a:ext cx="4480190" cy="498002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0138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Substrate </a:t>
            </a:r>
            <a:r>
              <a:rPr lang="en-US" dirty="0" smtClean="0">
                <a:solidFill>
                  <a:srgbClr val="843C0C"/>
                </a:solidFill>
                <a:latin typeface="Arial" pitchFamily="34" charset="0"/>
                <a:cs typeface="Arial" pitchFamily="34" charset="0"/>
              </a:rPr>
              <a:t>Channeling</a:t>
            </a:r>
            <a:endParaRPr lang="en-US" dirty="0">
              <a:solidFill>
                <a:srgbClr val="843C0C"/>
              </a:solidFill>
              <a:latin typeface="Arial" pitchFamily="34" charset="0"/>
              <a:cs typeface="Arial" pitchFamily="34" charset="0"/>
            </a:endParaRPr>
          </a:p>
        </p:txBody>
      </p:sp>
      <p:pic>
        <p:nvPicPr>
          <p:cNvPr id="10" name="Picture 2" descr="Spheres of different colors arranged in a square are used to show substrate channeling.&#10;Many spheres are arranged in a square, with more blue spheres, the beta subunit, towards the outside and more yellow spheres, the alpha subunit, visible in the front and center. A red opening, the P L P cofactor, is visible near the center and an asterisk is visible within it, representing the center of the channel."/>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tretch/>
        </p:blipFill>
        <p:spPr bwMode="auto">
          <a:xfrm>
            <a:off x="884225" y="1921128"/>
            <a:ext cx="7375551" cy="36743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2387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Section 24.3 Feedback </a:t>
            </a:r>
            <a:r>
              <a:rPr lang="en-US" dirty="0">
                <a:solidFill>
                  <a:srgbClr val="843C0C"/>
                </a:solidFill>
                <a:latin typeface="Arial" pitchFamily="34" charset="0"/>
                <a:cs typeface="Arial" pitchFamily="34" charset="0"/>
              </a:rPr>
              <a:t>Inhibition Regulates Amino Acid </a:t>
            </a:r>
            <a:r>
              <a:rPr lang="en-US" dirty="0" smtClean="0">
                <a:solidFill>
                  <a:srgbClr val="843C0C"/>
                </a:solidFill>
                <a:latin typeface="Arial" pitchFamily="34" charset="0"/>
                <a:cs typeface="Arial" pitchFamily="34" charset="0"/>
              </a:rPr>
              <a:t>Biosynthesis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1875177"/>
          </a:xfrm>
        </p:spPr>
        <p:txBody>
          <a:bodyPr>
            <a:normAutofit/>
          </a:bodyPr>
          <a:lstStyle/>
          <a:p>
            <a:pPr>
              <a:spcBef>
                <a:spcPts val="600"/>
              </a:spcBef>
              <a:spcAft>
                <a:spcPts val="1200"/>
              </a:spcAft>
            </a:pPr>
            <a:r>
              <a:rPr lang="en-US" dirty="0">
                <a:latin typeface="Arial" pitchFamily="34" charset="0"/>
                <a:cs typeface="Arial" pitchFamily="34" charset="0"/>
              </a:rPr>
              <a:t>Feedback inhibition is a common means of regulating metabolic </a:t>
            </a:r>
            <a:r>
              <a:rPr lang="en-US" dirty="0" smtClean="0">
                <a:latin typeface="Arial" pitchFamily="34" charset="0"/>
                <a:cs typeface="Arial" pitchFamily="34" charset="0"/>
              </a:rPr>
              <a:t>flux.</a:t>
            </a:r>
            <a:endParaRPr lang="en-US" dirty="0">
              <a:latin typeface="Arial" pitchFamily="34" charset="0"/>
              <a:cs typeface="Arial" pitchFamily="34" charset="0"/>
            </a:endParaRPr>
          </a:p>
          <a:p>
            <a:pPr>
              <a:spcBef>
                <a:spcPts val="600"/>
              </a:spcBef>
              <a:spcAft>
                <a:spcPts val="1200"/>
              </a:spcAft>
            </a:pPr>
            <a:r>
              <a:rPr lang="en-US" dirty="0">
                <a:latin typeface="Arial" pitchFamily="34" charset="0"/>
                <a:cs typeface="Arial" pitchFamily="34" charset="0"/>
              </a:rPr>
              <a:t>In feedback inhibition, the final product in a pathway inhibits the enzyme catalyzing the committed </a:t>
            </a:r>
            <a:r>
              <a:rPr lang="en-US" dirty="0" smtClean="0">
                <a:latin typeface="Arial" pitchFamily="34" charset="0"/>
                <a:cs typeface="Arial" pitchFamily="34" charset="0"/>
              </a:rPr>
              <a:t>step.</a:t>
            </a:r>
            <a:endParaRPr lang="en-US" dirty="0">
              <a:latin typeface="Arial" pitchFamily="34" charset="0"/>
              <a:cs typeface="Arial" pitchFamily="34" charset="0"/>
            </a:endParaRPr>
          </a:p>
        </p:txBody>
      </p:sp>
      <p:pic>
        <p:nvPicPr>
          <p:cNvPr id="9" name="Picture 2" descr="The inhibition of a biochemical pathway is shown.&#10;A biochemical pathway involves the conversion of A to B, B to C, C to D, D to E, and E to X. Z inhibits the reaction between A and B."/>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972585" y="3609206"/>
            <a:ext cx="7158638" cy="13471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quarter" idx="16"/>
          </p:nvPr>
        </p:nvSpPr>
        <p:spPr>
          <a:xfrm>
            <a:off x="457200" y="5090160"/>
            <a:ext cx="8229600" cy="1493520"/>
          </a:xfrm>
        </p:spPr>
        <p:txBody>
          <a:bodyPr>
            <a:normAutofit/>
          </a:bodyPr>
          <a:lstStyle/>
          <a:p>
            <a:r>
              <a:rPr lang="en-US" dirty="0" smtClean="0">
                <a:latin typeface="Arial" pitchFamily="34" charset="0"/>
                <a:cs typeface="Arial" pitchFamily="34" charset="0"/>
              </a:rPr>
              <a:t>The committed step in serine synthesis is catalyzed by 3-phosphoglycerate </a:t>
            </a:r>
            <a:r>
              <a:rPr lang="en-US" dirty="0" err="1" smtClean="0">
                <a:latin typeface="Arial" pitchFamily="34" charset="0"/>
                <a:cs typeface="Arial" pitchFamily="34" charset="0"/>
              </a:rPr>
              <a:t>dehydrogenase</a:t>
            </a:r>
            <a:r>
              <a:rPr lang="en-US" dirty="0" smtClean="0">
                <a:latin typeface="Arial" pitchFamily="34" charset="0"/>
                <a:cs typeface="Arial" pitchFamily="34" charset="0"/>
              </a:rPr>
              <a:t>, which is inhibited by serine.</a:t>
            </a:r>
          </a:p>
        </p:txBody>
      </p:sp>
    </p:spTree>
    <p:extLst>
      <p:ext uri="{BB962C8B-B14F-4D97-AF65-F5344CB8AC3E}">
        <p14:creationId xmlns:p14="http://schemas.microsoft.com/office/powerpoint/2010/main" val="18345616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Structure of 3-phosphoglycerate </a:t>
            </a:r>
            <a:r>
              <a:rPr lang="en-US" dirty="0" smtClean="0">
                <a:solidFill>
                  <a:srgbClr val="843C0C"/>
                </a:solidFill>
                <a:latin typeface="Arial" pitchFamily="34" charset="0"/>
                <a:cs typeface="Arial" pitchFamily="34" charset="0"/>
              </a:rPr>
              <a:t>Dehydrogenase</a:t>
            </a:r>
            <a:endParaRPr lang="en-US" dirty="0">
              <a:solidFill>
                <a:srgbClr val="843C0C"/>
              </a:solidFill>
              <a:latin typeface="Arial" pitchFamily="34" charset="0"/>
              <a:cs typeface="Arial" pitchFamily="34" charset="0"/>
            </a:endParaRPr>
          </a:p>
        </p:txBody>
      </p:sp>
      <p:pic>
        <p:nvPicPr>
          <p:cNvPr id="9" name="Picture 2" descr="The structure of 3-phosphoglycerate dehydrogenase is shown.&#10;A ribbon structure with many helices shows the structure of 3-phosphoglycerate. Yellow ribbons are most abundant on the lower left and upper right, while the rest is mostly brown. The top is labeled as Dimeric regulatory domain. The left side is labeled as Catalytic domain. Ball and stick models of serine are embedded in the Dimeric regulatory domain and models of N A D P H are visible on both sides of the Catalytic domain, near the midd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644140" y="1793924"/>
            <a:ext cx="3855720" cy="463735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1025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Branched </a:t>
            </a:r>
            <a:r>
              <a:rPr lang="en-US" dirty="0" smtClean="0">
                <a:solidFill>
                  <a:srgbClr val="843C0C"/>
                </a:solidFill>
                <a:latin typeface="Arial" pitchFamily="34" charset="0"/>
                <a:cs typeface="Arial" pitchFamily="34" charset="0"/>
              </a:rPr>
              <a:t>Pathways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equire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ophisticated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egulation</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4922520"/>
          </a:xfrm>
        </p:spPr>
        <p:txBody>
          <a:bodyPr>
            <a:normAutofit/>
          </a:bodyPr>
          <a:lstStyle/>
          <a:p>
            <a:pPr>
              <a:spcBef>
                <a:spcPts val="600"/>
              </a:spcBef>
              <a:spcAft>
                <a:spcPts val="1200"/>
              </a:spcAft>
              <a:defRPr/>
            </a:pPr>
            <a:r>
              <a:rPr lang="en-US" sz="2200" dirty="0">
                <a:latin typeface="Arial" pitchFamily="34" charset="0"/>
                <a:cs typeface="Arial" pitchFamily="34" charset="0"/>
              </a:rPr>
              <a:t>Branched pathways are regulated by one of several different </a:t>
            </a:r>
            <a:r>
              <a:rPr lang="en-US" sz="2200" dirty="0" smtClean="0">
                <a:latin typeface="Arial" pitchFamily="34" charset="0"/>
                <a:cs typeface="Arial" pitchFamily="34" charset="0"/>
              </a:rPr>
              <a:t>methods:</a:t>
            </a:r>
            <a:endParaRPr lang="en-US" sz="2200" dirty="0">
              <a:latin typeface="Arial" pitchFamily="34" charset="0"/>
              <a:cs typeface="Arial" pitchFamily="34" charset="0"/>
            </a:endParaRPr>
          </a:p>
          <a:p>
            <a:pPr lvl="1">
              <a:spcBef>
                <a:spcPts val="600"/>
              </a:spcBef>
              <a:spcAft>
                <a:spcPts val="1200"/>
              </a:spcAft>
              <a:buFontTx/>
              <a:buAutoNum type="arabicPeriod"/>
              <a:defRPr/>
            </a:pPr>
            <a:r>
              <a:rPr lang="en-US" sz="2000" dirty="0">
                <a:latin typeface="Arial" pitchFamily="34" charset="0"/>
                <a:cs typeface="Arial" pitchFamily="34" charset="0"/>
              </a:rPr>
              <a:t>Feedback inhibition and activation: If two pathways have an initial common step, one pathway is inhibited by its own product and stimulated by the product of the other </a:t>
            </a:r>
            <a:r>
              <a:rPr lang="en-US" sz="2000" dirty="0" smtClean="0">
                <a:latin typeface="Arial" pitchFamily="34" charset="0"/>
                <a:cs typeface="Arial" pitchFamily="34" charset="0"/>
              </a:rPr>
              <a:t>pathway (e.g., threonine </a:t>
            </a:r>
            <a:r>
              <a:rPr lang="en-US" sz="2000" dirty="0" err="1" smtClean="0">
                <a:latin typeface="Arial" pitchFamily="34" charset="0"/>
                <a:cs typeface="Arial" pitchFamily="34" charset="0"/>
              </a:rPr>
              <a:t>deaminase</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lvl="1">
              <a:spcBef>
                <a:spcPts val="600"/>
              </a:spcBef>
              <a:spcAft>
                <a:spcPts val="1200"/>
              </a:spcAft>
              <a:buFontTx/>
              <a:buAutoNum type="arabicPeriod"/>
              <a:defRPr/>
            </a:pPr>
            <a:r>
              <a:rPr lang="en-US" sz="2000" dirty="0">
                <a:latin typeface="Arial" pitchFamily="34" charset="0"/>
                <a:cs typeface="Arial" pitchFamily="34" charset="0"/>
              </a:rPr>
              <a:t>Enzyme multiplicity: The committed step is catalyzed by two or more enzymes with differing regulatory </a:t>
            </a:r>
            <a:r>
              <a:rPr lang="en-US" sz="2000" dirty="0" smtClean="0">
                <a:latin typeface="Arial" pitchFamily="34" charset="0"/>
                <a:cs typeface="Arial" pitchFamily="34" charset="0"/>
              </a:rPr>
              <a:t>properties (e.g., three distinct aspartate kinases for control of synthesis of </a:t>
            </a:r>
            <a:r>
              <a:rPr lang="en-US" sz="2000" dirty="0" err="1" smtClean="0">
                <a:latin typeface="Arial" pitchFamily="34" charset="0"/>
                <a:cs typeface="Arial" pitchFamily="34" charset="0"/>
              </a:rPr>
              <a:t>threnonine</a:t>
            </a:r>
            <a:r>
              <a:rPr lang="en-US" sz="2000" dirty="0" smtClean="0">
                <a:latin typeface="Arial" pitchFamily="34" charset="0"/>
                <a:cs typeface="Arial" pitchFamily="34" charset="0"/>
              </a:rPr>
              <a:t>, methionine, and lysine).</a:t>
            </a:r>
            <a:endParaRPr lang="en-US" sz="2000" dirty="0">
              <a:latin typeface="Arial" pitchFamily="34" charset="0"/>
              <a:cs typeface="Arial" pitchFamily="34" charset="0"/>
            </a:endParaRPr>
          </a:p>
          <a:p>
            <a:pPr lvl="1">
              <a:spcBef>
                <a:spcPts val="600"/>
              </a:spcBef>
              <a:spcAft>
                <a:spcPts val="1200"/>
              </a:spcAft>
              <a:buFontTx/>
              <a:buAutoNum type="arabicPeriod"/>
              <a:defRPr/>
            </a:pPr>
            <a:r>
              <a:rPr lang="en-US" sz="2000" dirty="0">
                <a:latin typeface="Arial" pitchFamily="34" charset="0"/>
                <a:cs typeface="Arial" pitchFamily="34" charset="0"/>
              </a:rPr>
              <a:t>Cumulative feedback inhibition: A common step for several pathways is partly inhibited independently by each of the various end </a:t>
            </a:r>
            <a:r>
              <a:rPr lang="en-US" sz="2000" dirty="0" smtClean="0">
                <a:latin typeface="Arial" pitchFamily="34" charset="0"/>
                <a:cs typeface="Arial" pitchFamily="34" charset="0"/>
              </a:rPr>
              <a:t>products (e.g., glutamine synthase).</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198863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Regulation of </a:t>
            </a:r>
            <a:r>
              <a:rPr lang="en-US" dirty="0" smtClean="0">
                <a:solidFill>
                  <a:srgbClr val="843C0C"/>
                </a:solidFill>
                <a:latin typeface="Arial" pitchFamily="34" charset="0"/>
                <a:cs typeface="Arial" pitchFamily="34" charset="0"/>
              </a:rPr>
              <a:t>Threonine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eaminase</a:t>
            </a:r>
            <a:endParaRPr lang="en-US" dirty="0">
              <a:solidFill>
                <a:srgbClr val="843C0C"/>
              </a:solidFill>
              <a:latin typeface="Arial" pitchFamily="34" charset="0"/>
              <a:cs typeface="Arial" pitchFamily="34" charset="0"/>
            </a:endParaRPr>
          </a:p>
        </p:txBody>
      </p:sp>
      <p:pic>
        <p:nvPicPr>
          <p:cNvPr id="10" name="Picture 2" descr="A flow illustration shows regulation of threonine deaminase.&#10;Pyruvate gives Hydroxyethyl-T P P, and Threonine in the presence of Threonine deaminase gives alpha Ketobutyrate. Further, Hydroxyethyl-T P P on addition of alpha Ketobutyrate after several steps gives Isoleucine. Also, Hydroxyethyl-T P P in the presence of pyruvate after several steps gives leucine and valine. Isoleucine on inhibition gives threonine deaminase. Valine activates the enzyme threonine deaminase."/>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tretch/>
        </p:blipFill>
        <p:spPr bwMode="auto">
          <a:xfrm>
            <a:off x="1350292" y="1635786"/>
            <a:ext cx="6443417" cy="475641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1359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Recurring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egulatory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omain</a:t>
            </a:r>
            <a:endParaRPr lang="en-US" dirty="0">
              <a:solidFill>
                <a:srgbClr val="843C0C"/>
              </a:solidFill>
              <a:latin typeface="Arial" pitchFamily="34" charset="0"/>
              <a:cs typeface="Arial" pitchFamily="34" charset="0"/>
            </a:endParaRPr>
          </a:p>
        </p:txBody>
      </p:sp>
      <p:pic>
        <p:nvPicPr>
          <p:cNvPr id="9" name="Picture 2" descr="An illustration shows a recurring regulatory domain.&#10;Two ribbon structures are shown. The left structure has two subunits and is labeled Dimeric regulatory domain of 3-phosphoglycerate dehydrogenase. Ball and stick models are located in the center of the structure, where the two subunits come together, at the top of the left subunit and at the bottom of the right subunit. These are labeled Amino acid-binding sites. The right-hand structure does not have subunits and is labeled Single-chain regulatory domain of threonine deaminase. Both structures have four helices and eight   strands in similar location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64129" y="1653809"/>
            <a:ext cx="7375551" cy="44320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8337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Enzyme M</a:t>
            </a:r>
            <a:r>
              <a:rPr lang="en-US" dirty="0" smtClean="0">
                <a:solidFill>
                  <a:srgbClr val="843C0C"/>
                </a:solidFill>
                <a:latin typeface="Arial" pitchFamily="34" charset="0"/>
                <a:cs typeface="Arial" pitchFamily="34" charset="0"/>
              </a:rPr>
              <a:t>ultiplicity</a:t>
            </a:r>
            <a:endParaRPr lang="en-US" dirty="0">
              <a:solidFill>
                <a:srgbClr val="843C0C"/>
              </a:solidFill>
              <a:latin typeface="Arial" pitchFamily="34" charset="0"/>
              <a:cs typeface="Arial" pitchFamily="34" charset="0"/>
            </a:endParaRPr>
          </a:p>
        </p:txBody>
      </p:sp>
      <p:pic>
        <p:nvPicPr>
          <p:cNvPr id="9" name="Picture 2" descr="An illustration shows the inhibition of two enzymes.&#10;A flow illustration shows that A in the presence of enzyme 1 gives X after multiple steps, and A in the presence of enzyme 2 gives Y after multiple steps. Further, enzyme 1 is inhibited by X, and enzyme 2 is inhibited by Y."/>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705282" y="1942526"/>
            <a:ext cx="7733437" cy="433493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2765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Domain </a:t>
            </a:r>
            <a:r>
              <a:rPr lang="en-US" dirty="0" smtClean="0">
                <a:solidFill>
                  <a:srgbClr val="843C0C"/>
                </a:solidFill>
                <a:latin typeface="Arial" pitchFamily="34" charset="0"/>
                <a:cs typeface="Arial" pitchFamily="34" charset="0"/>
              </a:rPr>
              <a:t>Structures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Three </a:t>
            </a:r>
            <a:r>
              <a:rPr lang="en-US" dirty="0" err="1">
                <a:solidFill>
                  <a:srgbClr val="843C0C"/>
                </a:solidFill>
                <a:latin typeface="Arial" pitchFamily="34" charset="0"/>
                <a:cs typeface="Arial" pitchFamily="34" charset="0"/>
              </a:rPr>
              <a:t>A</a:t>
            </a:r>
            <a:r>
              <a:rPr lang="en-US" dirty="0" err="1" smtClean="0">
                <a:solidFill>
                  <a:srgbClr val="843C0C"/>
                </a:solidFill>
                <a:latin typeface="Arial" pitchFamily="34" charset="0"/>
                <a:cs typeface="Arial" pitchFamily="34" charset="0"/>
              </a:rPr>
              <a:t>spartokinases</a:t>
            </a:r>
            <a:endParaRPr lang="en-US" dirty="0">
              <a:solidFill>
                <a:srgbClr val="843C0C"/>
              </a:solidFill>
              <a:latin typeface="Arial" pitchFamily="34" charset="0"/>
              <a:cs typeface="Arial" pitchFamily="34" charset="0"/>
            </a:endParaRPr>
          </a:p>
        </p:txBody>
      </p:sp>
      <p:pic>
        <p:nvPicPr>
          <p:cNvPr id="9" name="Picture 2" descr="An illustration shows domain structures of three aspartokinases.&#10;Three bars are shown, divided into segments of different colors. The first segments are the same length in all three, as are the second and third segments when present. The red domain of each is on the left and is labeled Aspartokinase domain. The top bar is labeled Unregulated and has three parts, red, white, and blue, with blue representing another enzyme. The middle bar is labeled Threonine sensitive and has red, brown representing a regulatory domain, and blue representing another enzyme. The bottom bar is labeled as Lysine sensitive and has red and yellow, representing a regulatory domain."/>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tretch/>
        </p:blipFill>
        <p:spPr bwMode="auto">
          <a:xfrm>
            <a:off x="525495" y="2306591"/>
            <a:ext cx="8113106" cy="303872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17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57" y="154623"/>
            <a:ext cx="8471043" cy="1383030"/>
          </a:xfrm>
        </p:spPr>
        <p:txBody>
          <a:bodyPr>
            <a:noAutofit/>
          </a:bodyPr>
          <a:lstStyle/>
          <a:p>
            <a:r>
              <a:rPr lang="en-US" sz="2800" dirty="0" smtClean="0">
                <a:solidFill>
                  <a:srgbClr val="843C0C"/>
                </a:solidFill>
                <a:latin typeface="Arial" pitchFamily="34" charset="0"/>
                <a:cs typeface="Arial" pitchFamily="34" charset="0"/>
              </a:rPr>
              <a:t>Section 24.1 </a:t>
            </a:r>
            <a:r>
              <a:rPr lang="en-US" sz="2800" dirty="0">
                <a:solidFill>
                  <a:srgbClr val="843C0C"/>
                </a:solidFill>
                <a:latin typeface="Arial" pitchFamily="34" charset="0"/>
                <a:cs typeface="Arial" pitchFamily="34" charset="0"/>
              </a:rPr>
              <a:t>Nitrogen Fixation: Microorganisms Use ATP and a Powerful Reductant to Reduce Atmospheric Nitrogen to </a:t>
            </a:r>
            <a:r>
              <a:rPr lang="en-US" sz="2800" dirty="0" smtClean="0">
                <a:solidFill>
                  <a:srgbClr val="843C0C"/>
                </a:solidFill>
                <a:latin typeface="Arial" pitchFamily="34" charset="0"/>
                <a:cs typeface="Arial" pitchFamily="34" charset="0"/>
              </a:rPr>
              <a:t>Ammonia</a:t>
            </a:r>
            <a:endParaRPr lang="en-US" sz="28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2933443"/>
          </a:xfrm>
        </p:spPr>
        <p:txBody>
          <a:bodyPr>
            <a:normAutofit/>
          </a:bodyPr>
          <a:lstStyle/>
          <a:p>
            <a:pPr>
              <a:spcAft>
                <a:spcPts val="600"/>
              </a:spcAft>
            </a:pPr>
            <a:r>
              <a:rPr lang="en-US" sz="2200" dirty="0" smtClean="0">
                <a:latin typeface="Arial" pitchFamily="34" charset="0"/>
                <a:cs typeface="Arial" pitchFamily="34" charset="0"/>
              </a:rPr>
              <a:t>Although </a:t>
            </a:r>
            <a:r>
              <a:rPr lang="en-US" sz="2200" dirty="0">
                <a:latin typeface="Arial" pitchFamily="34" charset="0"/>
                <a:cs typeface="Arial" pitchFamily="34" charset="0"/>
              </a:rPr>
              <a:t>the atmosphere is approximately 80% nitrogen, this vital element is not available to the majority of </a:t>
            </a:r>
            <a:r>
              <a:rPr lang="en-US" sz="2200" dirty="0" smtClean="0">
                <a:latin typeface="Arial" pitchFamily="34" charset="0"/>
                <a:cs typeface="Arial" pitchFamily="34" charset="0"/>
              </a:rPr>
              <a:t>organisms.</a:t>
            </a:r>
            <a:endParaRPr lang="en-US" sz="2200" dirty="0">
              <a:latin typeface="Arial" pitchFamily="34" charset="0"/>
              <a:cs typeface="Arial" pitchFamily="34" charset="0"/>
            </a:endParaRPr>
          </a:p>
          <a:p>
            <a:pPr>
              <a:spcAft>
                <a:spcPts val="600"/>
              </a:spcAft>
            </a:pPr>
            <a:r>
              <a:rPr lang="en-US" sz="2200" dirty="0">
                <a:latin typeface="Arial" pitchFamily="34" charset="0"/>
                <a:cs typeface="Arial" pitchFamily="34" charset="0"/>
              </a:rPr>
              <a:t>However, a few organisms, such as the </a:t>
            </a:r>
            <a:r>
              <a:rPr lang="en-US" sz="2200" dirty="0" err="1">
                <a:latin typeface="Arial" pitchFamily="34" charset="0"/>
                <a:cs typeface="Arial" pitchFamily="34" charset="0"/>
              </a:rPr>
              <a:t>diazotrophic</a:t>
            </a:r>
            <a:r>
              <a:rPr lang="en-US" sz="2200" dirty="0">
                <a:latin typeface="Arial" pitchFamily="34" charset="0"/>
                <a:cs typeface="Arial" pitchFamily="34" charset="0"/>
              </a:rPr>
              <a:t> (nitrogen-fixing) bacteria, can convert nitrogen gas (N</a:t>
            </a:r>
            <a:r>
              <a:rPr lang="en-US" sz="2200" baseline="-25000" dirty="0">
                <a:latin typeface="Arial" pitchFamily="34" charset="0"/>
                <a:cs typeface="Arial" pitchFamily="34" charset="0"/>
              </a:rPr>
              <a:t>2</a:t>
            </a:r>
            <a:r>
              <a:rPr lang="en-US" sz="2200" dirty="0">
                <a:latin typeface="Arial" pitchFamily="34" charset="0"/>
                <a:cs typeface="Arial" pitchFamily="34" charset="0"/>
              </a:rPr>
              <a:t>) into the biochemically more useful </a:t>
            </a:r>
            <a:r>
              <a:rPr lang="en-US" sz="2200" dirty="0" smtClean="0">
                <a:latin typeface="Arial" pitchFamily="34" charset="0"/>
                <a:cs typeface="Arial" pitchFamily="34" charset="0"/>
              </a:rPr>
              <a:t>NH</a:t>
            </a:r>
            <a:r>
              <a:rPr lang="en-US" sz="2200" baseline="-25000" dirty="0" smtClean="0">
                <a:latin typeface="Arial" pitchFamily="34" charset="0"/>
                <a:cs typeface="Arial" pitchFamily="34" charset="0"/>
              </a:rPr>
              <a:t>3</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pPr>
              <a:spcAft>
                <a:spcPts val="600"/>
              </a:spcAft>
            </a:pPr>
            <a:r>
              <a:rPr lang="en-US" sz="2200" dirty="0">
                <a:latin typeface="Arial" pitchFamily="34" charset="0"/>
                <a:cs typeface="Arial" pitchFamily="34" charset="0"/>
              </a:rPr>
              <a:t>The Haber process, devised in 1910, allows for industrial fixation of </a:t>
            </a:r>
            <a:r>
              <a:rPr lang="en-US" sz="2200" dirty="0" smtClean="0">
                <a:latin typeface="Arial" pitchFamily="34" charset="0"/>
                <a:cs typeface="Arial" pitchFamily="34" charset="0"/>
              </a:rPr>
              <a:t>nitrogen.</a:t>
            </a:r>
            <a:endParaRPr lang="en-US" sz="2200" dirty="0">
              <a:latin typeface="Arial" pitchFamily="34" charset="0"/>
              <a:cs typeface="Arial" pitchFamily="34" charset="0"/>
            </a:endParaRPr>
          </a:p>
        </p:txBody>
      </p:sp>
      <p:pic>
        <p:nvPicPr>
          <p:cNvPr id="9" name="Picture Placeholder 8" descr="N subscript 2 plus 3 molecules of H subscript 2 gives 2 molecules of N H subscript 3. Reaction is in equilibrium."/>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909837" y="4533644"/>
            <a:ext cx="5324327" cy="77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p:txBody>
          <a:bodyPr>
            <a:normAutofit/>
          </a:bodyPr>
          <a:lstStyle/>
          <a:p>
            <a:r>
              <a:rPr lang="en-US" sz="2200" dirty="0" smtClean="0">
                <a:latin typeface="Arial" pitchFamily="34" charset="0"/>
                <a:cs typeface="Arial" pitchFamily="34" charset="0"/>
              </a:rPr>
              <a:t>Lightning strikes are also capable of fixing nitrogen.</a:t>
            </a:r>
          </a:p>
        </p:txBody>
      </p:sp>
    </p:spTree>
    <p:extLst>
      <p:ext uri="{BB962C8B-B14F-4D97-AF65-F5344CB8AC3E}">
        <p14:creationId xmlns:p14="http://schemas.microsoft.com/office/powerpoint/2010/main" val="34740958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The </a:t>
            </a:r>
            <a:r>
              <a:rPr lang="en-US" sz="2800" dirty="0" smtClean="0">
                <a:solidFill>
                  <a:srgbClr val="843C0C"/>
                </a:solidFill>
                <a:latin typeface="Arial" pitchFamily="34" charset="0"/>
                <a:cs typeface="Arial" pitchFamily="34" charset="0"/>
              </a:rPr>
              <a:t>Sensitivity </a:t>
            </a:r>
            <a:r>
              <a:rPr lang="en-US" sz="2800" dirty="0">
                <a:solidFill>
                  <a:srgbClr val="843C0C"/>
                </a:solidFill>
                <a:latin typeface="Arial" pitchFamily="34" charset="0"/>
                <a:cs typeface="Arial" pitchFamily="34" charset="0"/>
              </a:rPr>
              <a:t>of </a:t>
            </a:r>
            <a:r>
              <a:rPr lang="en-US" sz="2800" dirty="0" smtClean="0">
                <a:solidFill>
                  <a:srgbClr val="843C0C"/>
                </a:solidFill>
                <a:latin typeface="Arial" pitchFamily="34" charset="0"/>
                <a:cs typeface="Arial" pitchFamily="34" charset="0"/>
              </a:rPr>
              <a:t>Glutamine </a:t>
            </a:r>
            <a:r>
              <a:rPr lang="en-US" sz="2800" dirty="0" err="1">
                <a:solidFill>
                  <a:srgbClr val="843C0C"/>
                </a:solidFill>
                <a:latin typeface="Arial" pitchFamily="34" charset="0"/>
                <a:cs typeface="Arial" pitchFamily="34" charset="0"/>
              </a:rPr>
              <a:t>S</a:t>
            </a:r>
            <a:r>
              <a:rPr lang="en-US" sz="2800" dirty="0" err="1" smtClean="0">
                <a:solidFill>
                  <a:srgbClr val="843C0C"/>
                </a:solidFill>
                <a:latin typeface="Arial" pitchFamily="34" charset="0"/>
                <a:cs typeface="Arial" pitchFamily="34" charset="0"/>
              </a:rPr>
              <a:t>ynthetase</a:t>
            </a:r>
            <a:r>
              <a:rPr lang="en-US" sz="2800" dirty="0" smtClean="0">
                <a:solidFill>
                  <a:srgbClr val="843C0C"/>
                </a:solidFill>
                <a:latin typeface="Arial" pitchFamily="34" charset="0"/>
                <a:cs typeface="Arial" pitchFamily="34" charset="0"/>
              </a:rPr>
              <a:t> </a:t>
            </a:r>
            <a:r>
              <a:rPr lang="en-US" sz="2800" dirty="0">
                <a:solidFill>
                  <a:srgbClr val="843C0C"/>
                </a:solidFill>
                <a:latin typeface="Arial" pitchFamily="34" charset="0"/>
                <a:cs typeface="Arial" pitchFamily="34" charset="0"/>
              </a:rPr>
              <a:t>to A</a:t>
            </a:r>
            <a:r>
              <a:rPr lang="en-US" sz="2800" dirty="0" smtClean="0">
                <a:solidFill>
                  <a:srgbClr val="843C0C"/>
                </a:solidFill>
                <a:latin typeface="Arial" pitchFamily="34" charset="0"/>
                <a:cs typeface="Arial" pitchFamily="34" charset="0"/>
              </a:rPr>
              <a:t>llosteric Regulation </a:t>
            </a:r>
            <a:r>
              <a:rPr lang="en-US" sz="2800" dirty="0">
                <a:solidFill>
                  <a:srgbClr val="843C0C"/>
                </a:solidFill>
                <a:latin typeface="Arial" pitchFamily="34" charset="0"/>
                <a:cs typeface="Arial" pitchFamily="34" charset="0"/>
              </a:rPr>
              <a:t>is </a:t>
            </a:r>
            <a:r>
              <a:rPr lang="en-US" sz="2800" dirty="0" smtClean="0">
                <a:solidFill>
                  <a:srgbClr val="843C0C"/>
                </a:solidFill>
                <a:latin typeface="Arial" pitchFamily="34" charset="0"/>
                <a:cs typeface="Arial" pitchFamily="34" charset="0"/>
              </a:rPr>
              <a:t>Altered </a:t>
            </a:r>
            <a:r>
              <a:rPr lang="en-US" sz="2800" dirty="0">
                <a:solidFill>
                  <a:srgbClr val="843C0C"/>
                </a:solidFill>
                <a:latin typeface="Arial" pitchFamily="34" charset="0"/>
                <a:cs typeface="Arial" pitchFamily="34" charset="0"/>
              </a:rPr>
              <a:t>by </a:t>
            </a:r>
            <a:r>
              <a:rPr lang="en-US" sz="2800" dirty="0" smtClean="0">
                <a:solidFill>
                  <a:srgbClr val="843C0C"/>
                </a:solidFill>
                <a:latin typeface="Arial" pitchFamily="34" charset="0"/>
                <a:cs typeface="Arial" pitchFamily="34" charset="0"/>
              </a:rPr>
              <a:t>Covalent </a:t>
            </a:r>
            <a:r>
              <a:rPr lang="en-US" sz="2800" dirty="0">
                <a:solidFill>
                  <a:srgbClr val="843C0C"/>
                </a:solidFill>
                <a:latin typeface="Arial" pitchFamily="34" charset="0"/>
                <a:cs typeface="Arial" pitchFamily="34" charset="0"/>
              </a:rPr>
              <a:t>M</a:t>
            </a:r>
            <a:r>
              <a:rPr lang="en-US" sz="2800" dirty="0" smtClean="0">
                <a:solidFill>
                  <a:srgbClr val="843C0C"/>
                </a:solidFill>
                <a:latin typeface="Arial" pitchFamily="34" charset="0"/>
                <a:cs typeface="Arial" pitchFamily="34" charset="0"/>
              </a:rPr>
              <a:t>odification (1/2)</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4663440" cy="4617719"/>
          </a:xfrm>
        </p:spPr>
        <p:txBody>
          <a:bodyPr>
            <a:normAutofit/>
          </a:bodyPr>
          <a:lstStyle/>
          <a:p>
            <a:pPr>
              <a:spcBef>
                <a:spcPts val="600"/>
              </a:spcBef>
              <a:spcAft>
                <a:spcPts val="1200"/>
              </a:spcAft>
            </a:pPr>
            <a:r>
              <a:rPr lang="en-US" dirty="0">
                <a:latin typeface="Arial" pitchFamily="34" charset="0"/>
                <a:cs typeface="Arial" pitchFamily="34" charset="0"/>
              </a:rPr>
              <a:t>The regulation of glutamine synthetase is </a:t>
            </a:r>
            <a:r>
              <a:rPr lang="en-US" dirty="0" smtClean="0">
                <a:latin typeface="Arial" pitchFamily="34" charset="0"/>
                <a:cs typeface="Arial" pitchFamily="34" charset="0"/>
              </a:rPr>
              <a:t>complex.</a:t>
            </a:r>
            <a:endParaRPr lang="en-US" dirty="0">
              <a:latin typeface="Arial" pitchFamily="34" charset="0"/>
              <a:cs typeface="Arial" pitchFamily="34" charset="0"/>
            </a:endParaRPr>
          </a:p>
          <a:p>
            <a:pPr>
              <a:spcBef>
                <a:spcPts val="600"/>
              </a:spcBef>
              <a:spcAft>
                <a:spcPts val="1200"/>
              </a:spcAft>
            </a:pPr>
            <a:r>
              <a:rPr lang="en-US" dirty="0" smtClean="0">
                <a:latin typeface="Arial" pitchFamily="34" charset="0"/>
                <a:cs typeface="Arial" pitchFamily="34" charset="0"/>
              </a:rPr>
              <a:t>A </a:t>
            </a:r>
            <a:r>
              <a:rPr lang="en-US" dirty="0">
                <a:latin typeface="Arial" pitchFamily="34" charset="0"/>
                <a:cs typeface="Arial" pitchFamily="34" charset="0"/>
              </a:rPr>
              <a:t>specific tyrosine residue is covalently modified by adenylation, which reduces activity and makes the enzyme more susceptible to cumulative feedback </a:t>
            </a:r>
            <a:r>
              <a:rPr lang="en-US" dirty="0" smtClean="0">
                <a:latin typeface="Arial" pitchFamily="34" charset="0"/>
                <a:cs typeface="Arial" pitchFamily="34" charset="0"/>
              </a:rPr>
              <a:t>inhibition.</a:t>
            </a:r>
            <a:endParaRPr lang="en-US" dirty="0">
              <a:latin typeface="Arial" pitchFamily="34" charset="0"/>
              <a:cs typeface="Arial" pitchFamily="34" charset="0"/>
            </a:endParaRPr>
          </a:p>
        </p:txBody>
      </p:sp>
      <p:pic>
        <p:nvPicPr>
          <p:cNvPr id="9" name="Picture 2" descr="The structure of a Tyrosine residue modified by adenylation is shown.&#10;The structure consists of a chain bonded to a benzene ring bonded to a red structure with phosphate and multiple rings. The chain has N H that is further bonded on the left and bonded to C on the right; C is wedge bonded to H, bonded to C double bonded to O and further bonded, and has bonded to C that further bonds to a benzene ring with O in the para position. The O further bonds to the red portion of the molecule, which has P bonded to 2 O through partial double bonds with a negative charge and to a single O that is further bonded to C, which is further bonded to the upper left vertex of a five-membered ring that is the start of a blue highlighted structure. The ring has O H bonded to the left and right lower vertices. It has O at the top vertex. The upper right vertex is bonded to N at the lower left vertex of a five-membered ring that is bonded to a benzene ring. The five-membered ring has a double bond at the top left side and at the right side shared with benzene. The top vertex is N. The benzene has N substituted for C at the upper right and bottom vertices. The top vertex is bonded to N H 2."/>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tretch/>
        </p:blipFill>
        <p:spPr bwMode="auto">
          <a:xfrm>
            <a:off x="5319130" y="2082669"/>
            <a:ext cx="3611510" cy="269266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498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8"/>
            <a:ext cx="8229600" cy="1257300"/>
          </a:xfrm>
        </p:spPr>
        <p:txBody>
          <a:bodyPr>
            <a:noAutofit/>
          </a:bodyPr>
          <a:lstStyle/>
          <a:p>
            <a:r>
              <a:rPr lang="en-US" sz="2800" dirty="0">
                <a:solidFill>
                  <a:srgbClr val="843C0C"/>
                </a:solidFill>
                <a:latin typeface="Arial" pitchFamily="34" charset="0"/>
                <a:cs typeface="Arial" pitchFamily="34" charset="0"/>
              </a:rPr>
              <a:t>The Sensitivity of Glutamine </a:t>
            </a:r>
            <a:r>
              <a:rPr lang="en-US" sz="2800" dirty="0" err="1">
                <a:solidFill>
                  <a:srgbClr val="843C0C"/>
                </a:solidFill>
                <a:latin typeface="Arial" pitchFamily="34" charset="0"/>
                <a:cs typeface="Arial" pitchFamily="34" charset="0"/>
              </a:rPr>
              <a:t>Synthetase</a:t>
            </a:r>
            <a:r>
              <a:rPr lang="en-US" sz="2800" dirty="0">
                <a:solidFill>
                  <a:srgbClr val="843C0C"/>
                </a:solidFill>
                <a:latin typeface="Arial" pitchFamily="34" charset="0"/>
                <a:cs typeface="Arial" pitchFamily="34" charset="0"/>
              </a:rPr>
              <a:t> to Allosteric Regulation is Altered by Covalent Modification </a:t>
            </a:r>
            <a:r>
              <a:rPr lang="en-US" sz="2800" dirty="0" smtClean="0">
                <a:solidFill>
                  <a:srgbClr val="843C0C"/>
                </a:solidFill>
                <a:latin typeface="Arial" pitchFamily="34" charset="0"/>
                <a:cs typeface="Arial" pitchFamily="34" charset="0"/>
              </a:rPr>
              <a:t>(2/2</a:t>
            </a:r>
            <a:r>
              <a:rPr lang="en-US" sz="2800" dirty="0">
                <a:solidFill>
                  <a:srgbClr val="843C0C"/>
                </a:solidFill>
                <a:latin typeface="Arial" pitchFamily="34" charset="0"/>
                <a:cs typeface="Arial" pitchFamily="34" charset="0"/>
              </a:rPr>
              <a:t>)</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00"/>
              </a:spcBef>
              <a:spcAft>
                <a:spcPts val="600"/>
              </a:spcAft>
            </a:pPr>
            <a:r>
              <a:rPr lang="en-US" dirty="0">
                <a:latin typeface="Arial" pitchFamily="34" charset="0"/>
                <a:cs typeface="Arial" pitchFamily="34" charset="0"/>
              </a:rPr>
              <a:t>Adenylyl transferase (AT) catalyzes the modification of the synthetase. When AT is associated with a regulatory protein P</a:t>
            </a:r>
            <a:r>
              <a:rPr lang="en-US" baseline="-25000" dirty="0">
                <a:latin typeface="Arial" pitchFamily="34" charset="0"/>
                <a:cs typeface="Arial" pitchFamily="34" charset="0"/>
              </a:rPr>
              <a:t>II</a:t>
            </a:r>
            <a:r>
              <a:rPr lang="en-US" dirty="0">
                <a:latin typeface="Arial" pitchFamily="34" charset="0"/>
                <a:cs typeface="Arial" pitchFamily="34" charset="0"/>
              </a:rPr>
              <a:t>, the transferase adenylates the </a:t>
            </a:r>
            <a:r>
              <a:rPr lang="en-US" dirty="0" smtClean="0">
                <a:latin typeface="Arial" pitchFamily="34" charset="0"/>
                <a:cs typeface="Arial" pitchFamily="34" charset="0"/>
              </a:rPr>
              <a:t>enzyme.</a:t>
            </a:r>
            <a:endParaRPr lang="en-US" dirty="0">
              <a:latin typeface="Arial" pitchFamily="34" charset="0"/>
              <a:cs typeface="Arial" pitchFamily="34" charset="0"/>
            </a:endParaRPr>
          </a:p>
          <a:p>
            <a:pPr>
              <a:spcBef>
                <a:spcPts val="600"/>
              </a:spcBef>
              <a:spcAft>
                <a:spcPts val="600"/>
              </a:spcAft>
            </a:pPr>
            <a:r>
              <a:rPr lang="en-US" dirty="0">
                <a:latin typeface="Arial" pitchFamily="34" charset="0"/>
                <a:cs typeface="Arial" pitchFamily="34" charset="0"/>
              </a:rPr>
              <a:t>When AT is associated with a modified P</a:t>
            </a:r>
            <a:r>
              <a:rPr lang="en-US" baseline="-25000" dirty="0">
                <a:latin typeface="Arial" pitchFamily="34" charset="0"/>
                <a:cs typeface="Arial" pitchFamily="34" charset="0"/>
              </a:rPr>
              <a:t>II</a:t>
            </a:r>
            <a:r>
              <a:rPr lang="en-US" dirty="0">
                <a:latin typeface="Arial" pitchFamily="34" charset="0"/>
                <a:cs typeface="Arial" pitchFamily="34" charset="0"/>
              </a:rPr>
              <a:t> (P</a:t>
            </a:r>
            <a:r>
              <a:rPr lang="en-US" baseline="-25000" dirty="0">
                <a:latin typeface="Arial" pitchFamily="34" charset="0"/>
                <a:cs typeface="Arial" pitchFamily="34" charset="0"/>
              </a:rPr>
              <a:t>II</a:t>
            </a:r>
            <a:r>
              <a:rPr lang="en-US" dirty="0">
                <a:latin typeface="Arial" pitchFamily="34" charset="0"/>
                <a:cs typeface="Arial" pitchFamily="34" charset="0"/>
              </a:rPr>
              <a:t>-UMP), AT </a:t>
            </a:r>
            <a:r>
              <a:rPr lang="en-US" dirty="0" err="1">
                <a:latin typeface="Arial" pitchFamily="34" charset="0"/>
                <a:cs typeface="Arial" pitchFamily="34" charset="0"/>
              </a:rPr>
              <a:t>deadenylates</a:t>
            </a:r>
            <a:r>
              <a:rPr lang="en-US" dirty="0">
                <a:latin typeface="Arial" pitchFamily="34" charset="0"/>
                <a:cs typeface="Arial" pitchFamily="34" charset="0"/>
              </a:rPr>
              <a:t> the </a:t>
            </a:r>
            <a:r>
              <a:rPr lang="en-US" dirty="0" err="1" smtClean="0">
                <a:latin typeface="Arial" pitchFamily="34" charset="0"/>
                <a:cs typeface="Arial" pitchFamily="34" charset="0"/>
              </a:rPr>
              <a:t>synthetase</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00"/>
              </a:spcBef>
              <a:spcAft>
                <a:spcPts val="600"/>
              </a:spcAft>
            </a:pPr>
            <a:r>
              <a:rPr lang="en-US" dirty="0">
                <a:latin typeface="Arial" pitchFamily="34" charset="0"/>
                <a:cs typeface="Arial" pitchFamily="34" charset="0"/>
              </a:rPr>
              <a:t>P</a:t>
            </a:r>
            <a:r>
              <a:rPr lang="en-US" baseline="-25000" dirty="0">
                <a:latin typeface="Arial" pitchFamily="34" charset="0"/>
                <a:cs typeface="Arial" pitchFamily="34" charset="0"/>
              </a:rPr>
              <a:t>II</a:t>
            </a:r>
            <a:r>
              <a:rPr lang="en-US" dirty="0">
                <a:latin typeface="Arial" pitchFamily="34" charset="0"/>
                <a:cs typeface="Arial" pitchFamily="34" charset="0"/>
              </a:rPr>
              <a:t> and P</a:t>
            </a:r>
            <a:r>
              <a:rPr lang="en-US" baseline="-25000" dirty="0">
                <a:latin typeface="Arial" pitchFamily="34" charset="0"/>
                <a:cs typeface="Arial" pitchFamily="34" charset="0"/>
              </a:rPr>
              <a:t>II</a:t>
            </a:r>
            <a:r>
              <a:rPr lang="en-US" dirty="0">
                <a:latin typeface="Arial" pitchFamily="34" charset="0"/>
                <a:cs typeface="Arial" pitchFamily="34" charset="0"/>
              </a:rPr>
              <a:t>-UMP are </a:t>
            </a:r>
            <a:r>
              <a:rPr lang="en-US" dirty="0" err="1">
                <a:latin typeface="Arial" pitchFamily="34" charset="0"/>
                <a:cs typeface="Arial" pitchFamily="34" charset="0"/>
              </a:rPr>
              <a:t>interconvertible</a:t>
            </a:r>
            <a:r>
              <a:rPr lang="en-US" dirty="0">
                <a:latin typeface="Arial" pitchFamily="34" charset="0"/>
                <a:cs typeface="Arial" pitchFamily="34" charset="0"/>
              </a:rPr>
              <a:t>. </a:t>
            </a:r>
            <a:r>
              <a:rPr lang="en-US" dirty="0" err="1">
                <a:latin typeface="Arial" pitchFamily="34" charset="0"/>
                <a:cs typeface="Arial" pitchFamily="34" charset="0"/>
              </a:rPr>
              <a:t>Uridylyl</a:t>
            </a:r>
            <a:r>
              <a:rPr lang="en-US" dirty="0">
                <a:latin typeface="Arial" pitchFamily="34" charset="0"/>
                <a:cs typeface="Arial" pitchFamily="34" charset="0"/>
              </a:rPr>
              <a:t> transferase, using UTP as a substrate, adds a UMP unit to P</a:t>
            </a:r>
            <a:r>
              <a:rPr lang="en-US" baseline="-25000" dirty="0">
                <a:latin typeface="Arial" pitchFamily="34" charset="0"/>
                <a:cs typeface="Arial" pitchFamily="34" charset="0"/>
              </a:rPr>
              <a:t>II</a:t>
            </a:r>
            <a:r>
              <a:rPr lang="en-US" dirty="0">
                <a:latin typeface="Arial" pitchFamily="34" charset="0"/>
                <a:cs typeface="Arial" pitchFamily="34" charset="0"/>
              </a:rPr>
              <a:t>, converting it into </a:t>
            </a:r>
            <a:r>
              <a:rPr lang="en-US" dirty="0" smtClean="0">
                <a:latin typeface="Arial" pitchFamily="34" charset="0"/>
                <a:cs typeface="Arial" pitchFamily="34" charset="0"/>
              </a:rPr>
              <a:t>P</a:t>
            </a:r>
            <a:r>
              <a:rPr lang="en-US" baseline="-25000" dirty="0" smtClean="0">
                <a:latin typeface="Arial" pitchFamily="34" charset="0"/>
                <a:cs typeface="Arial" pitchFamily="34" charset="0"/>
              </a:rPr>
              <a:t>II</a:t>
            </a:r>
            <a:r>
              <a:rPr lang="en-US" dirty="0" smtClean="0">
                <a:latin typeface="Arial" pitchFamily="34" charset="0"/>
                <a:cs typeface="Arial" pitchFamily="34" charset="0"/>
              </a:rPr>
              <a:t>-UMP.</a:t>
            </a:r>
            <a:endParaRPr lang="en-US" dirty="0">
              <a:latin typeface="Arial" pitchFamily="34" charset="0"/>
              <a:cs typeface="Arial" pitchFamily="34" charset="0"/>
            </a:endParaRPr>
          </a:p>
          <a:p>
            <a:pPr>
              <a:spcBef>
                <a:spcPts val="600"/>
              </a:spcBef>
              <a:spcAft>
                <a:spcPts val="600"/>
              </a:spcAft>
            </a:pPr>
            <a:r>
              <a:rPr lang="en-US" dirty="0" err="1">
                <a:latin typeface="Arial" pitchFamily="34" charset="0"/>
                <a:cs typeface="Arial" pitchFamily="34" charset="0"/>
              </a:rPr>
              <a:t>Uridylyl</a:t>
            </a:r>
            <a:r>
              <a:rPr lang="en-US" dirty="0">
                <a:latin typeface="Arial" pitchFamily="34" charset="0"/>
                <a:cs typeface="Arial" pitchFamily="34" charset="0"/>
              </a:rPr>
              <a:t> transferase also displays hydrolysis activity that can remove UMP and regenerate </a:t>
            </a:r>
            <a:r>
              <a:rPr lang="en-US" dirty="0" smtClean="0">
                <a:latin typeface="Arial" pitchFamily="34" charset="0"/>
                <a:cs typeface="Arial" pitchFamily="34" charset="0"/>
              </a:rPr>
              <a:t>P</a:t>
            </a:r>
            <a:r>
              <a:rPr lang="en-US" baseline="-25000" dirty="0" smtClean="0">
                <a:latin typeface="Arial" pitchFamily="34" charset="0"/>
                <a:cs typeface="Arial" pitchFamily="34" charset="0"/>
              </a:rPr>
              <a:t>II</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10909341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Covalent </a:t>
            </a:r>
            <a:r>
              <a:rPr lang="en-US" dirty="0" smtClean="0">
                <a:solidFill>
                  <a:srgbClr val="843C0C"/>
                </a:solidFill>
                <a:latin typeface="Arial" pitchFamily="34" charset="0"/>
                <a:cs typeface="Arial" pitchFamily="34" charset="0"/>
              </a:rPr>
              <a:t>Regulation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Glutamine </a:t>
            </a:r>
            <a:r>
              <a:rPr lang="en-US" dirty="0" err="1">
                <a:solidFill>
                  <a:srgbClr val="843C0C"/>
                </a:solidFill>
                <a:latin typeface="Arial" pitchFamily="34" charset="0"/>
                <a:cs typeface="Arial" pitchFamily="34" charset="0"/>
              </a:rPr>
              <a:t>S</a:t>
            </a:r>
            <a:r>
              <a:rPr lang="en-US" dirty="0" err="1" smtClean="0">
                <a:solidFill>
                  <a:srgbClr val="843C0C"/>
                </a:solidFill>
                <a:latin typeface="Arial" pitchFamily="34" charset="0"/>
                <a:cs typeface="Arial" pitchFamily="34" charset="0"/>
              </a:rPr>
              <a:t>ynthetase</a:t>
            </a:r>
            <a:endParaRPr lang="en-US" dirty="0">
              <a:solidFill>
                <a:srgbClr val="843C0C"/>
              </a:solidFill>
              <a:latin typeface="Arial" pitchFamily="34" charset="0"/>
              <a:cs typeface="Arial" pitchFamily="34" charset="0"/>
            </a:endParaRPr>
          </a:p>
        </p:txBody>
      </p:sp>
      <p:pic>
        <p:nvPicPr>
          <p:cNvPr id="9" name="Picture 2" descr="A flow illustration shows covalent regulation of glutamine synthetase.&#10;P sub II U M P on addition of H 2 O, and release of U M P gives P sub II. Further, P sub II on addition of A T gives P sub II A T. Further, Glutamine synthetase (active) on addition of P sub II A T, and on conversion of A T P into P P sub i in the presence Adenylylation gives Glutamine synthetase (inactive) A M P. Alpha Ketoglutarate gives Glutamate which on addition of N H 3 and conversion of A T P into A D P plus P sub i gives Glutamine. P sub II on conversion of U T P, with a plus symbol in the presence of U T Uridylylation into P P sub i with a negative charge symbol gives P sub II U M P. An arrow is pointed from alpha Ketoglutarate, and A T P towards the plus symbol. Another arrow is pointed from Glutamine to the negative charge symbol. Further, P sub II U M P on addition of A T gives P sub II U M P A T. Further, Glutamine synthetase (inactive) A M P on Deadenylylation, and addition of P sub i and release of A D P in the presence of P sub II U M P A T gives Glutamine synthetase (activ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1646224"/>
            <a:ext cx="6705046" cy="443752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2832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Section 24.4 </a:t>
            </a:r>
            <a:r>
              <a:rPr lang="en-US" dirty="0">
                <a:solidFill>
                  <a:srgbClr val="843C0C"/>
                </a:solidFill>
                <a:latin typeface="Arial" pitchFamily="34" charset="0"/>
                <a:cs typeface="Arial" pitchFamily="34" charset="0"/>
              </a:rPr>
              <a:t>Amino Acids Are Precursors of Many </a:t>
            </a:r>
            <a:r>
              <a:rPr lang="en-US" dirty="0" smtClean="0">
                <a:solidFill>
                  <a:srgbClr val="843C0C"/>
                </a:solidFill>
                <a:latin typeface="Arial" pitchFamily="34" charset="0"/>
                <a:cs typeface="Arial" pitchFamily="34" charset="0"/>
              </a:rPr>
              <a:t>Biomolecules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Amino acids serve as precursors to a wide variety of </a:t>
            </a:r>
            <a:r>
              <a:rPr lang="en-US" sz="2600" dirty="0" err="1">
                <a:latin typeface="Arial" pitchFamily="34" charset="0"/>
                <a:cs typeface="Arial" pitchFamily="34" charset="0"/>
              </a:rPr>
              <a:t>biochemicals</a:t>
            </a:r>
            <a:r>
              <a:rPr lang="en-US" sz="2600" dirty="0">
                <a:latin typeface="Arial" pitchFamily="34" charset="0"/>
                <a:cs typeface="Arial" pitchFamily="34" charset="0"/>
              </a:rPr>
              <a:t> in addition to proteins</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Amino acids are precursors to immune system signals, hormones, membrane lipid constituents, and electron carriers, as well as nucleotide </a:t>
            </a:r>
            <a:r>
              <a:rPr lang="en-US" sz="2600" dirty="0" smtClean="0">
                <a:latin typeface="Arial" pitchFamily="34" charset="0"/>
                <a:cs typeface="Arial" pitchFamily="34" charset="0"/>
              </a:rPr>
              <a:t>bases.</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7804588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Selected </a:t>
            </a:r>
            <a:r>
              <a:rPr lang="en-US" dirty="0" smtClean="0">
                <a:solidFill>
                  <a:srgbClr val="843C0C"/>
                </a:solidFill>
                <a:latin typeface="Arial" pitchFamily="34" charset="0"/>
                <a:cs typeface="Arial" pitchFamily="34" charset="0"/>
              </a:rPr>
              <a:t>Biomolecules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erived </a:t>
            </a:r>
            <a:r>
              <a:rPr lang="en-US" dirty="0">
                <a:solidFill>
                  <a:srgbClr val="843C0C"/>
                </a:solidFill>
                <a:latin typeface="Arial" pitchFamily="34" charset="0"/>
                <a:cs typeface="Arial" pitchFamily="34" charset="0"/>
              </a:rPr>
              <a:t>from A</a:t>
            </a:r>
            <a:r>
              <a:rPr lang="en-US" dirty="0" smtClean="0">
                <a:solidFill>
                  <a:srgbClr val="843C0C"/>
                </a:solidFill>
                <a:latin typeface="Arial" pitchFamily="34" charset="0"/>
                <a:cs typeface="Arial" pitchFamily="34" charset="0"/>
              </a:rPr>
              <a:t>mino Acids</a:t>
            </a:r>
            <a:endParaRPr lang="en-US" dirty="0">
              <a:solidFill>
                <a:srgbClr val="843C0C"/>
              </a:solidFill>
              <a:latin typeface="Arial" pitchFamily="34" charset="0"/>
              <a:cs typeface="Arial" pitchFamily="34" charset="0"/>
            </a:endParaRPr>
          </a:p>
        </p:txBody>
      </p:sp>
      <p:pic>
        <p:nvPicPr>
          <p:cNvPr id="9" name="Picture 2" descr="An illustration shows the molecular structures of Adenine, Cytosine, Sphingosine, Histamine, Thyroxine (Tetraiodothyroxine), Epinephrine, Serotonin, and the Nicotinamine unit of N A D plus. All have significant parts colored in blue to indicate their amino acid origins&#10;The structures are as follows.&#10;Adenine: A benzene ring is fused with a pentagonal ring. In the benzene ring, N is substituted for C at the upper right and bottom vertices. N H 2 is bonded to the top vertex. In the 5-membered ring, there is a double bond on the upper right side, N at the top vertex, and N H at the lower right vertex. All of the Ns are highlighted in blue, as is the shared double bond, the upper and lower left sides of the five-membered rings, and the lower right side of the left ring.&#10;Cytosine: There is a six-membered ring with a double-bond on the upper left side and on the right side. The lower left vertex is double-bonded to oxygen, the bottom vertex has N H, and the upper vertex is bonded to N H 2. The right half of the molecule and substituents on the top and bottom vertices are highlighted in blue.&#10;&#10;Sphingosine: There is an 8 carbon chain. C3 is bonded to C4, which is double bonded to C5, hash bonded to H, and wedge bonded to O H. C2 is hash bonded to H, bonded to N H 3 plus, and wedge bonded to O H.&#10;&#10;Histamine: There is a 5-membered ring attached to a 2 carbon chain. The ring has double bonds on the upper left and right sides. There is an N at the upper left vertex and an N bonded to H at the bottom vertex. The 2 carbon chain has a terminal N H 3 plus. The entire structure is highlighted in blue.&#10;&#10;Thyroxine: There are two benzene rings connected by an oxygen that is bonded to the upper right vertex of the first ring and the left side vertex of the second ring. The first ring has O H bonded to the lower left vertex and I bonded to the left side and lower right vertices. The second benzene ring has I bonded to the upper and lower left vertices and a 3 carbon chain bonded to the right side vertex. The chain has C H 2 that is bonded to the ring and further wedge bonded to a C that is hash bonded to H and bonded to N H 3 plus and C O O minus. Everything is highlighted in blue except for the I atoms.&#10;&#10;Epinephrine: There is a benzene ring with a chain attached to the upper right vertex and with O H bonded to the lower and upper left vertices. Starting from the ring, the chain has C that is hash bonded to H, wedge bonded to O H, and further bonded to C H 2, which is further bonded to N H, which is further bonded to C H 3. Everything is highlighted in blue except for the O H bonded to the upper left vertex, the O H bonded to the chain, and the terminal C H 3.&#10;&#10;Serotonin: There is a benzene ring bonded to a 5-member ring that has an attached chain. There is an O H bonded to the upper left vertex of the benzene ring and a double bond on the right side of the ring that is shared with the five-membered ring. The lower right vertex of the 5-membered ring is N H and it has a double bond on the upper right side. Starting with the upper right vertex of the 5-membered ring, then chain has C H 2, which is further bonded to C H 2 that is further bonded to N H 3 plus. Everything except for the O H bonded to the benzene ring is highlighted in blue.&#10;&#10;Nicotinamine unit of N A D plus: There is a benzene ring with N plus bonded to R in the bottom vertex position. A chain attached to the upper right vertex has C bonded to O and further bonded to N H 3 plus. Everything is highlighted in blu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77079" y="2037440"/>
            <a:ext cx="8569746" cy="383090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2427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solidFill>
                  <a:srgbClr val="843C0C"/>
                </a:solidFill>
                <a:latin typeface="Arial" pitchFamily="34" charset="0"/>
                <a:cs typeface="Arial" pitchFamily="34" charset="0"/>
              </a:rPr>
              <a:t>Glutathione, a Gamma-</a:t>
            </a:r>
            <a:r>
              <a:rPr lang="en-US" sz="3200" dirty="0" err="1" smtClean="0">
                <a:solidFill>
                  <a:srgbClr val="843C0C"/>
                </a:solidFill>
                <a:latin typeface="Arial" pitchFamily="34" charset="0"/>
                <a:cs typeface="Arial" pitchFamily="34" charset="0"/>
              </a:rPr>
              <a:t>glutamyl</a:t>
            </a:r>
            <a:r>
              <a:rPr lang="en-US" sz="3200" dirty="0" smtClean="0">
                <a:solidFill>
                  <a:srgbClr val="843C0C"/>
                </a:solidFill>
                <a:latin typeface="Arial" pitchFamily="34" charset="0"/>
                <a:cs typeface="Arial" pitchFamily="34" charset="0"/>
              </a:rPr>
              <a:t>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eptide, Serves as a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ulfhydryl Buffer</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1630679"/>
          </a:xfrm>
        </p:spPr>
        <p:txBody>
          <a:bodyPr>
            <a:normAutofit/>
          </a:bodyPr>
          <a:lstStyle/>
          <a:p>
            <a:r>
              <a:rPr lang="en-US" dirty="0">
                <a:latin typeface="Arial" pitchFamily="34" charset="0"/>
                <a:cs typeface="Arial" pitchFamily="34" charset="0"/>
              </a:rPr>
              <a:t>Glutathione protects against reactive oxygen species. It cycles between the reduced thiol form (GSH) and the oxidized form (GSSG</a:t>
            </a:r>
            <a:r>
              <a:rPr lang="en-US" dirty="0" smtClean="0">
                <a:latin typeface="Arial" pitchFamily="34" charset="0"/>
                <a:cs typeface="Arial" pitchFamily="34" charset="0"/>
              </a:rPr>
              <a:t>), </a:t>
            </a:r>
            <a:r>
              <a:rPr lang="en-US" dirty="0">
                <a:latin typeface="Arial" pitchFamily="34" charset="0"/>
                <a:cs typeface="Arial" pitchFamily="34" charset="0"/>
              </a:rPr>
              <a:t>which consists of two glutathione </a:t>
            </a:r>
            <a:r>
              <a:rPr lang="en-US" dirty="0" smtClean="0">
                <a:latin typeface="Arial" pitchFamily="34" charset="0"/>
                <a:cs typeface="Arial" pitchFamily="34" charset="0"/>
              </a:rPr>
              <a:t>molecules </a:t>
            </a:r>
            <a:r>
              <a:rPr lang="en-US" dirty="0">
                <a:latin typeface="Arial" pitchFamily="34" charset="0"/>
                <a:cs typeface="Arial" pitchFamily="34" charset="0"/>
              </a:rPr>
              <a:t>joined by a disulfide </a:t>
            </a:r>
            <a:r>
              <a:rPr lang="en-US" dirty="0" smtClean="0">
                <a:latin typeface="Arial" pitchFamily="34" charset="0"/>
                <a:cs typeface="Arial" pitchFamily="34" charset="0"/>
              </a:rPr>
              <a:t>bond.</a:t>
            </a:r>
            <a:endParaRPr lang="en-US" dirty="0">
              <a:latin typeface="Arial" pitchFamily="34" charset="0"/>
              <a:cs typeface="Arial" pitchFamily="34" charset="0"/>
            </a:endParaRPr>
          </a:p>
        </p:txBody>
      </p:sp>
      <p:pic>
        <p:nvPicPr>
          <p:cNvPr id="10" name="Picture 4" descr="A chemical reaction shows the redox reaction of uppercase G S H and uppercase G S S G. &#10;Reaction reads 2 molecules of G S H plus R O single bonded to O H (with the oxygens and single bond highlighted in pink) yield G S S G, H subscript 2 end subscript O (with oxygen highlighted in pink), and R O H (with oxygen highlighted in pink). Reversible reaction is in equilibrium. "/>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042434" y="3347086"/>
            <a:ext cx="7059132" cy="61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6"/>
          </p:nvPr>
        </p:nvSpPr>
        <p:spPr>
          <a:xfrm>
            <a:off x="457200" y="4191000"/>
            <a:ext cx="8229600" cy="2301240"/>
          </a:xfrm>
        </p:spPr>
        <p:txBody>
          <a:bodyPr>
            <a:normAutofit/>
          </a:bodyPr>
          <a:lstStyle/>
          <a:p>
            <a:pPr>
              <a:spcBef>
                <a:spcPts val="600"/>
              </a:spcBef>
              <a:spcAft>
                <a:spcPts val="600"/>
              </a:spcAft>
            </a:pPr>
            <a:r>
              <a:rPr lang="en-US" dirty="0" smtClean="0">
                <a:latin typeface="Arial" pitchFamily="34" charset="0"/>
                <a:cs typeface="Arial" pitchFamily="34" charset="0"/>
              </a:rPr>
              <a:t>The reduction of the peroxide is catalyzed by glutathione </a:t>
            </a:r>
            <a:r>
              <a:rPr lang="en-US" dirty="0" err="1" smtClean="0">
                <a:latin typeface="Arial" pitchFamily="34" charset="0"/>
                <a:cs typeface="Arial" pitchFamily="34" charset="0"/>
              </a:rPr>
              <a:t>peroxidase</a:t>
            </a:r>
            <a:r>
              <a:rPr lang="en-US" dirty="0" smtClean="0">
                <a:latin typeface="Arial" pitchFamily="34" charset="0"/>
                <a:cs typeface="Arial" pitchFamily="34" charset="0"/>
              </a:rPr>
              <a:t>, which requires a selenium (Se) analog of </a:t>
            </a:r>
            <a:r>
              <a:rPr lang="en-US" dirty="0" err="1" smtClean="0">
                <a:latin typeface="Arial" pitchFamily="34" charset="0"/>
                <a:cs typeface="Arial" pitchFamily="34" charset="0"/>
              </a:rPr>
              <a:t>cysteine</a:t>
            </a:r>
            <a:r>
              <a:rPr lang="en-US" dirty="0" smtClean="0">
                <a:latin typeface="Arial" pitchFamily="34" charset="0"/>
                <a:cs typeface="Arial" pitchFamily="34" charset="0"/>
              </a:rPr>
              <a:t> in which Se replaces the sulfur.</a:t>
            </a:r>
          </a:p>
          <a:p>
            <a:pPr>
              <a:spcBef>
                <a:spcPts val="600"/>
              </a:spcBef>
              <a:spcAft>
                <a:spcPts val="600"/>
              </a:spcAft>
            </a:pPr>
            <a:r>
              <a:rPr lang="en-US" dirty="0" smtClean="0">
                <a:latin typeface="Arial" pitchFamily="34" charset="0"/>
                <a:cs typeface="Arial" pitchFamily="34" charset="0"/>
              </a:rPr>
              <a:t>GSSG is reduced to GSH by glutathione </a:t>
            </a:r>
            <a:r>
              <a:rPr lang="en-US" dirty="0" err="1" smtClean="0">
                <a:latin typeface="Arial" pitchFamily="34" charset="0"/>
                <a:cs typeface="Arial" pitchFamily="34" charset="0"/>
              </a:rPr>
              <a:t>reductase</a:t>
            </a:r>
            <a:r>
              <a:rPr lang="en-US" dirty="0" smtClean="0">
                <a:latin typeface="Arial" pitchFamily="34" charset="0"/>
                <a:cs typeface="Arial" pitchFamily="34" charset="0"/>
              </a:rPr>
              <a:t>, an NADPH-requiring enzyme.</a:t>
            </a:r>
          </a:p>
        </p:txBody>
      </p:sp>
    </p:spTree>
    <p:extLst>
      <p:ext uri="{BB962C8B-B14F-4D97-AF65-F5344CB8AC3E}">
        <p14:creationId xmlns:p14="http://schemas.microsoft.com/office/powerpoint/2010/main" val="31870874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Glutathione</a:t>
            </a:r>
          </a:p>
        </p:txBody>
      </p:sp>
      <p:pic>
        <p:nvPicPr>
          <p:cNvPr id="9" name="Picture 2" descr="The molecular structure of Glutathione is shown.&#10;From left to right, Glutathione contains gamma-Glutamate, Cysteine, and Glycine. From left to right, it has a red highlighted portion with C O O minus that is bonded to C that is wedge bonded to H, hash bonded to N H 3 plus, and further bonded to C H 2, then C H 2, then C double bonded to O, which is further bonded to Cysteine. The blue highlighted portion has N H, bonded to C that is hash bonded to H and wedge bonded to C H 2 that is further bonded to S H, and further bonded to C double bonded to O, which is further bonded to Glycine. The green highlighted portion has N H bonded to C H 2, which is further bonded to C O O minu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88932" y="2161575"/>
            <a:ext cx="7966136" cy="341405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0773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Structure of </a:t>
            </a:r>
            <a:r>
              <a:rPr lang="en-US" dirty="0" smtClean="0">
                <a:solidFill>
                  <a:srgbClr val="843C0C"/>
                </a:solidFill>
                <a:latin typeface="Arial" pitchFamily="34" charset="0"/>
                <a:cs typeface="Arial" pitchFamily="34" charset="0"/>
              </a:rPr>
              <a:t>Glutathione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eroxidase</a:t>
            </a:r>
            <a:endParaRPr lang="en-US" dirty="0">
              <a:solidFill>
                <a:srgbClr val="843C0C"/>
              </a:solidFill>
              <a:latin typeface="Arial" pitchFamily="34" charset="0"/>
              <a:cs typeface="Arial" pitchFamily="34" charset="0"/>
            </a:endParaRPr>
          </a:p>
        </p:txBody>
      </p:sp>
      <p:pic>
        <p:nvPicPr>
          <p:cNvPr id="9" name="Picture 2" descr="An illustration shows structure of glutathione peroxidase.&#10;A ribbon structure is shown that has helices and pleasted sheets. In the top center, a ball and stick model is labeled selenocystei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368755"/>
            <a:ext cx="8113106" cy="36877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267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Catalytic </a:t>
            </a:r>
            <a:r>
              <a:rPr lang="en-US" dirty="0" smtClean="0">
                <a:solidFill>
                  <a:srgbClr val="843C0C"/>
                </a:solidFill>
                <a:latin typeface="Arial" pitchFamily="34" charset="0"/>
                <a:cs typeface="Arial" pitchFamily="34" charset="0"/>
              </a:rPr>
              <a:t>Cycle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Glutathione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eroxidase</a:t>
            </a:r>
            <a:endParaRPr lang="en-US" dirty="0">
              <a:solidFill>
                <a:srgbClr val="843C0C"/>
              </a:solidFill>
              <a:latin typeface="Arial" pitchFamily="34" charset="0"/>
              <a:cs typeface="Arial" pitchFamily="34" charset="0"/>
            </a:endParaRPr>
          </a:p>
        </p:txBody>
      </p:sp>
      <p:pic>
        <p:nvPicPr>
          <p:cNvPr id="9" name="Picture 2" descr="An illustration shows the catalytic cycle of glutathione peroxidase.&#10;E-S e negative, Selenolate, on the addition of R O O H plus H positive charge and release of R O H gives E-S e O H, Selenenic acid. Further, Selenenic acid on addition of G S H, and release of H 2 O gives E- S e S G, Selenosulfide followed by addition of G S H, and release of G S S G plus H positive charge gives E- S e negative, Selenolate, and the cycle continu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2392899"/>
            <a:ext cx="6705046" cy="291364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117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Nitric </a:t>
            </a:r>
            <a:r>
              <a:rPr lang="en-US" dirty="0" smtClean="0">
                <a:solidFill>
                  <a:srgbClr val="843C0C"/>
                </a:solidFill>
                <a:latin typeface="Arial" pitchFamily="34" charset="0"/>
                <a:cs typeface="Arial" pitchFamily="34" charset="0"/>
              </a:rPr>
              <a:t>Oxide</a:t>
            </a:r>
            <a:r>
              <a:rPr lang="en-US" dirty="0">
                <a:solidFill>
                  <a:srgbClr val="843C0C"/>
                </a:solidFill>
                <a:latin typeface="Arial" pitchFamily="34" charset="0"/>
                <a:cs typeface="Arial" pitchFamily="34" charset="0"/>
              </a:rPr>
              <a:t>, a </a:t>
            </a:r>
            <a:r>
              <a:rPr lang="en-US" dirty="0" smtClean="0">
                <a:solidFill>
                  <a:srgbClr val="843C0C"/>
                </a:solidFill>
                <a:latin typeface="Arial" pitchFamily="34" charset="0"/>
                <a:cs typeface="Arial" pitchFamily="34" charset="0"/>
              </a:rPr>
              <a:t>Short-lived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ignal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olecule</a:t>
            </a:r>
            <a:r>
              <a:rPr lang="en-US" dirty="0">
                <a:solidFill>
                  <a:srgbClr val="843C0C"/>
                </a:solidFill>
                <a:latin typeface="Arial" pitchFamily="34" charset="0"/>
                <a:cs typeface="Arial" pitchFamily="34" charset="0"/>
              </a:rPr>
              <a:t>, is </a:t>
            </a:r>
            <a:r>
              <a:rPr lang="en-US" dirty="0" smtClean="0">
                <a:solidFill>
                  <a:srgbClr val="843C0C"/>
                </a:solidFill>
                <a:latin typeface="Arial" pitchFamily="34" charset="0"/>
                <a:cs typeface="Arial" pitchFamily="34" charset="0"/>
              </a:rPr>
              <a:t>Formed </a:t>
            </a:r>
            <a:r>
              <a:rPr lang="en-US" dirty="0">
                <a:solidFill>
                  <a:srgbClr val="843C0C"/>
                </a:solidFill>
                <a:latin typeface="Arial" pitchFamily="34" charset="0"/>
                <a:cs typeface="Arial" pitchFamily="34" charset="0"/>
              </a:rPr>
              <a:t>from A</a:t>
            </a:r>
            <a:r>
              <a:rPr lang="en-US" dirty="0" smtClean="0">
                <a:solidFill>
                  <a:srgbClr val="843C0C"/>
                </a:solidFill>
                <a:latin typeface="Arial" pitchFamily="34" charset="0"/>
                <a:cs typeface="Arial" pitchFamily="34" charset="0"/>
              </a:rPr>
              <a:t>rginine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Nitric oxide (NO) is an important signal molecule in a variety of signal transduction </a:t>
            </a:r>
            <a:r>
              <a:rPr lang="en-US" sz="2600" dirty="0" smtClean="0">
                <a:latin typeface="Arial" pitchFamily="34" charset="0"/>
                <a:cs typeface="Arial" pitchFamily="34" charset="0"/>
              </a:rPr>
              <a:t>pathways.</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Nitric oxide synthase generates NO from </a:t>
            </a:r>
            <a:r>
              <a:rPr lang="en-US" sz="2600" dirty="0" smtClean="0">
                <a:latin typeface="Arial" pitchFamily="34" charset="0"/>
                <a:cs typeface="Arial" pitchFamily="34" charset="0"/>
              </a:rPr>
              <a:t>arginine.</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3820091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The </a:t>
            </a:r>
            <a:r>
              <a:rPr lang="en-US" dirty="0" err="1">
                <a:solidFill>
                  <a:srgbClr val="843C0C"/>
                </a:solidFill>
                <a:latin typeface="Arial" pitchFamily="34" charset="0"/>
                <a:cs typeface="Arial" pitchFamily="34" charset="0"/>
              </a:rPr>
              <a:t>N</a:t>
            </a:r>
            <a:r>
              <a:rPr lang="en-US" dirty="0" err="1" smtClean="0">
                <a:solidFill>
                  <a:srgbClr val="843C0C"/>
                </a:solidFill>
                <a:latin typeface="Arial" pitchFamily="34" charset="0"/>
                <a:cs typeface="Arial" pitchFamily="34" charset="0"/>
              </a:rPr>
              <a:t>itrogenase</a:t>
            </a:r>
            <a:r>
              <a:rPr lang="en-US" dirty="0" smtClean="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omplex</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3048000"/>
          </a:xfrm>
        </p:spPr>
        <p:txBody>
          <a:bodyPr>
            <a:normAutofit/>
          </a:bodyPr>
          <a:lstStyle/>
          <a:p>
            <a:pPr>
              <a:spcAft>
                <a:spcPts val="600"/>
              </a:spcAft>
              <a:defRPr/>
            </a:pPr>
            <a:r>
              <a:rPr lang="en-US" dirty="0">
                <a:latin typeface="Arial" pitchFamily="34" charset="0"/>
                <a:cs typeface="Arial" pitchFamily="34" charset="0"/>
              </a:rPr>
              <a:t>The </a:t>
            </a:r>
            <a:r>
              <a:rPr lang="en-US" dirty="0" err="1">
                <a:latin typeface="Arial" pitchFamily="34" charset="0"/>
                <a:cs typeface="Arial" pitchFamily="34" charset="0"/>
              </a:rPr>
              <a:t>nitrogenase</a:t>
            </a:r>
            <a:r>
              <a:rPr lang="en-US" dirty="0">
                <a:latin typeface="Arial" pitchFamily="34" charset="0"/>
                <a:cs typeface="Arial" pitchFamily="34" charset="0"/>
              </a:rPr>
              <a:t> complex of </a:t>
            </a:r>
            <a:r>
              <a:rPr lang="en-US" dirty="0" err="1">
                <a:latin typeface="Arial" pitchFamily="34" charset="0"/>
                <a:cs typeface="Arial" pitchFamily="34" charset="0"/>
              </a:rPr>
              <a:t>diazotrophic</a:t>
            </a:r>
            <a:r>
              <a:rPr lang="en-US" dirty="0">
                <a:latin typeface="Arial" pitchFamily="34" charset="0"/>
                <a:cs typeface="Arial" pitchFamily="34" charset="0"/>
              </a:rPr>
              <a:t> organisms is responsible for the fixation of N</a:t>
            </a:r>
            <a:r>
              <a:rPr lang="en-US" baseline="-25000" dirty="0">
                <a:latin typeface="Arial" pitchFamily="34" charset="0"/>
                <a:cs typeface="Arial" pitchFamily="34" charset="0"/>
              </a:rPr>
              <a:t>2</a:t>
            </a:r>
            <a:r>
              <a:rPr lang="en-US" dirty="0">
                <a:latin typeface="Arial" pitchFamily="34" charset="0"/>
                <a:cs typeface="Arial" pitchFamily="34" charset="0"/>
              </a:rPr>
              <a:t> into </a:t>
            </a:r>
            <a:r>
              <a:rPr lang="en-US" dirty="0" smtClean="0">
                <a:latin typeface="Arial" pitchFamily="34" charset="0"/>
                <a:cs typeface="Arial" pitchFamily="34" charset="0"/>
              </a:rPr>
              <a:t>NH</a:t>
            </a:r>
            <a:r>
              <a:rPr lang="en-US" baseline="-25000" dirty="0" smtClean="0">
                <a:latin typeface="Arial" pitchFamily="34" charset="0"/>
                <a:cs typeface="Arial" pitchFamily="34" charset="0"/>
              </a:rPr>
              <a:t>3</a:t>
            </a:r>
            <a:r>
              <a:rPr lang="en-US" dirty="0" smtClean="0">
                <a:latin typeface="Arial" pitchFamily="34" charset="0"/>
                <a:cs typeface="Arial" pitchFamily="34" charset="0"/>
              </a:rPr>
              <a:t>.</a:t>
            </a:r>
            <a:endParaRPr lang="en-US" dirty="0">
              <a:latin typeface="Arial" pitchFamily="34" charset="0"/>
              <a:cs typeface="Arial" pitchFamily="34" charset="0"/>
            </a:endParaRPr>
          </a:p>
          <a:p>
            <a:pPr>
              <a:spcAft>
                <a:spcPts val="600"/>
              </a:spcAft>
              <a:defRPr/>
            </a:pPr>
            <a:r>
              <a:rPr lang="en-US" dirty="0">
                <a:latin typeface="Arial" pitchFamily="34" charset="0"/>
                <a:cs typeface="Arial" pitchFamily="34" charset="0"/>
              </a:rPr>
              <a:t>The complex consists of two components</a:t>
            </a:r>
            <a:r>
              <a:rPr lang="en-US" dirty="0" smtClean="0">
                <a:latin typeface="Arial" pitchFamily="34" charset="0"/>
                <a:cs typeface="Arial" pitchFamily="34" charset="0"/>
              </a:rPr>
              <a:t>:</a:t>
            </a:r>
            <a:endParaRPr lang="en-US" dirty="0">
              <a:latin typeface="Arial" pitchFamily="34" charset="0"/>
              <a:cs typeface="Arial" pitchFamily="34" charset="0"/>
            </a:endParaRPr>
          </a:p>
          <a:p>
            <a:pPr lvl="1">
              <a:spcAft>
                <a:spcPts val="600"/>
              </a:spcAft>
              <a:buFontTx/>
              <a:buAutoNum type="arabicPeriod"/>
              <a:defRPr/>
            </a:pPr>
            <a:r>
              <a:rPr lang="en-US" dirty="0">
                <a:latin typeface="Arial" pitchFamily="34" charset="0"/>
                <a:cs typeface="Arial" pitchFamily="34" charset="0"/>
              </a:rPr>
              <a:t>The reductase provides high-energy electrons, in the form of ferredoxin, for reducing </a:t>
            </a:r>
            <a:r>
              <a:rPr lang="en-US" dirty="0" smtClean="0">
                <a:latin typeface="Arial" pitchFamily="34" charset="0"/>
                <a:cs typeface="Arial" pitchFamily="34" charset="0"/>
              </a:rPr>
              <a:t>power.</a:t>
            </a:r>
            <a:endParaRPr lang="en-US" dirty="0">
              <a:latin typeface="Arial" pitchFamily="34" charset="0"/>
              <a:cs typeface="Arial" pitchFamily="34" charset="0"/>
            </a:endParaRPr>
          </a:p>
          <a:p>
            <a:pPr lvl="1">
              <a:spcAft>
                <a:spcPts val="600"/>
              </a:spcAft>
              <a:buFontTx/>
              <a:buAutoNum type="arabicPeriod" startAt="2"/>
              <a:defRPr/>
            </a:pPr>
            <a:r>
              <a:rPr lang="en-US" dirty="0">
                <a:latin typeface="Arial" pitchFamily="34" charset="0"/>
                <a:cs typeface="Arial" pitchFamily="34" charset="0"/>
              </a:rPr>
              <a:t>The </a:t>
            </a:r>
            <a:r>
              <a:rPr lang="en-US" dirty="0" err="1">
                <a:latin typeface="Arial" pitchFamily="34" charset="0"/>
                <a:cs typeface="Arial" pitchFamily="34" charset="0"/>
              </a:rPr>
              <a:t>nitrogenase</a:t>
            </a:r>
            <a:r>
              <a:rPr lang="en-US" dirty="0">
                <a:latin typeface="Arial" pitchFamily="34" charset="0"/>
                <a:cs typeface="Arial" pitchFamily="34" charset="0"/>
              </a:rPr>
              <a:t> uses the electrons to reduce N</a:t>
            </a:r>
            <a:r>
              <a:rPr lang="en-US" baseline="-25000" dirty="0">
                <a:latin typeface="Arial" pitchFamily="34" charset="0"/>
                <a:cs typeface="Arial" pitchFamily="34" charset="0"/>
              </a:rPr>
              <a:t>2</a:t>
            </a:r>
            <a:r>
              <a:rPr lang="en-US" dirty="0">
                <a:latin typeface="Arial" pitchFamily="34" charset="0"/>
                <a:cs typeface="Arial" pitchFamily="34" charset="0"/>
              </a:rPr>
              <a:t> to NH</a:t>
            </a:r>
            <a:r>
              <a:rPr lang="en-US" baseline="-25000" dirty="0">
                <a:latin typeface="Arial" pitchFamily="34" charset="0"/>
                <a:cs typeface="Arial" pitchFamily="34" charset="0"/>
              </a:rPr>
              <a:t>3 </a:t>
            </a:r>
            <a:r>
              <a:rPr lang="en-US" dirty="0">
                <a:latin typeface="Arial" pitchFamily="34" charset="0"/>
                <a:cs typeface="Arial" pitchFamily="34" charset="0"/>
              </a:rPr>
              <a:t>according to the following </a:t>
            </a:r>
            <a:r>
              <a:rPr lang="en-US" dirty="0" smtClean="0">
                <a:latin typeface="Arial" pitchFamily="34" charset="0"/>
                <a:cs typeface="Arial" pitchFamily="34" charset="0"/>
              </a:rPr>
              <a:t>reaction:</a:t>
            </a:r>
            <a:endParaRPr lang="en-US" dirty="0">
              <a:latin typeface="Arial" pitchFamily="34" charset="0"/>
              <a:cs typeface="Arial" pitchFamily="34" charset="0"/>
            </a:endParaRPr>
          </a:p>
        </p:txBody>
      </p:sp>
      <p:pic>
        <p:nvPicPr>
          <p:cNvPr id="9" name="Picture Placeholder 8" descr="N subscript 2 plus 8 electrons (lowercase E superscript minus) plus 8 protons (H superscript plus) gives (forward arrow) 2 N H subscript 3 and H subscript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762203" y="4724400"/>
            <a:ext cx="561959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p:txBody>
          <a:bodyPr/>
          <a:lstStyle/>
          <a:p>
            <a:r>
              <a:rPr lang="en-US" dirty="0" smtClean="0">
                <a:latin typeface="Arial" pitchFamily="34" charset="0"/>
                <a:cs typeface="Arial" pitchFamily="34" charset="0"/>
              </a:rPr>
              <a:t>In aqueous solution, NH</a:t>
            </a:r>
            <a:r>
              <a:rPr lang="en-US" baseline="-25000" dirty="0" smtClean="0">
                <a:latin typeface="Arial" pitchFamily="34" charset="0"/>
                <a:cs typeface="Arial" pitchFamily="34" charset="0"/>
              </a:rPr>
              <a:t>3</a:t>
            </a:r>
            <a:r>
              <a:rPr lang="en-US" dirty="0" smtClean="0">
                <a:latin typeface="Arial" pitchFamily="34" charset="0"/>
                <a:cs typeface="Arial" pitchFamily="34" charset="0"/>
              </a:rPr>
              <a:t> acquires a proton to form NH</a:t>
            </a:r>
            <a:r>
              <a:rPr lang="en-US" baseline="-25000" dirty="0" smtClean="0">
                <a:latin typeface="Arial" pitchFamily="34" charset="0"/>
                <a:cs typeface="Arial" pitchFamily="34" charset="0"/>
              </a:rPr>
              <a:t>4</a:t>
            </a:r>
            <a:r>
              <a:rPr lang="en-US" baseline="30000" dirty="0" smtClean="0">
                <a:latin typeface="Arial" pitchFamily="34" charset="0"/>
                <a:cs typeface="Arial" pitchFamily="34" charset="0"/>
              </a:rPr>
              <a:t>+</a:t>
            </a:r>
            <a:r>
              <a:rPr lang="en-US" dirty="0" smtClean="0">
                <a:latin typeface="Arial" pitchFamily="34" charset="0"/>
                <a:cs typeface="Arial" pitchFamily="34" charset="0"/>
              </a:rPr>
              <a:t>.</a:t>
            </a:r>
          </a:p>
        </p:txBody>
      </p:sp>
    </p:spTree>
    <p:extLst>
      <p:ext uri="{BB962C8B-B14F-4D97-AF65-F5344CB8AC3E}">
        <p14:creationId xmlns:p14="http://schemas.microsoft.com/office/powerpoint/2010/main" val="4705875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Formation of </a:t>
            </a:r>
            <a:r>
              <a:rPr lang="en-US" dirty="0" smtClean="0">
                <a:solidFill>
                  <a:srgbClr val="843C0C"/>
                </a:solidFill>
                <a:latin typeface="Arial" pitchFamily="34" charset="0"/>
                <a:cs typeface="Arial" pitchFamily="34" charset="0"/>
              </a:rPr>
              <a:t>Nitric </a:t>
            </a:r>
            <a:r>
              <a:rPr lang="en-US" dirty="0">
                <a:solidFill>
                  <a:srgbClr val="843C0C"/>
                </a:solidFill>
                <a:latin typeface="Arial" pitchFamily="34" charset="0"/>
                <a:cs typeface="Arial" pitchFamily="34" charset="0"/>
              </a:rPr>
              <a:t>O</a:t>
            </a:r>
            <a:r>
              <a:rPr lang="en-US" dirty="0" smtClean="0">
                <a:solidFill>
                  <a:srgbClr val="843C0C"/>
                </a:solidFill>
                <a:latin typeface="Arial" pitchFamily="34" charset="0"/>
                <a:cs typeface="Arial" pitchFamily="34" charset="0"/>
              </a:rPr>
              <a:t>xide</a:t>
            </a:r>
            <a:endParaRPr lang="en-US" dirty="0">
              <a:solidFill>
                <a:srgbClr val="843C0C"/>
              </a:solidFill>
              <a:latin typeface="Arial" pitchFamily="34" charset="0"/>
              <a:cs typeface="Arial" pitchFamily="34" charset="0"/>
            </a:endParaRPr>
          </a:p>
        </p:txBody>
      </p:sp>
      <p:pic>
        <p:nvPicPr>
          <p:cNvPr id="9" name="Picture 2" descr="The conversion of Arginine to Nitric oxide is shown.&#10;Arginine is a 5 carbon chain with C1 forming a carboxylate group, C2 bonded to H and N H 3 plus and wedge bonded to C3, and C5 bonded to N H that is further bonded through a partial double bond to a C that is bounded to 2 other N H 2 groups by partial double bonds with a plus charge. With the addition of H plus, red highlighted O 2, and N A D P H, N-omega-Hydroxyarginine, H2 O with a red highlighted O, and N A D P plus are produced. N-omega-Hydroxyarginine has a similar structure except that the N H is single-bonded to C, which is single bonded to N H 2 and double bonded to N plus, which is further bonded to H and to O H with a red highlighted H. With the addition of blue highlighted O2 and N A D P H, this produces Citrulline, Nitric oxide, H 2 O with a blue highlighted O, and N A D P plus. Citrulline has a similar structure to N-omega-Hydroxyarginine except that the N H is bonded to a C that is double bonded to a blue highlighted O and single bonded to N H 2. Nitric oxide is dot N O with a red highlighted O."/>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29155" y="2434489"/>
            <a:ext cx="8085691" cy="307535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099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Some </a:t>
            </a:r>
            <a:r>
              <a:rPr lang="en-US" dirty="0" smtClean="0">
                <a:solidFill>
                  <a:srgbClr val="843C0C"/>
                </a:solidFill>
                <a:latin typeface="Arial" pitchFamily="34" charset="0"/>
                <a:cs typeface="Arial" pitchFamily="34" charset="0"/>
              </a:rPr>
              <a:t>Functions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Nitric </a:t>
            </a:r>
            <a:r>
              <a:rPr lang="en-US" dirty="0">
                <a:solidFill>
                  <a:srgbClr val="843C0C"/>
                </a:solidFill>
                <a:latin typeface="Arial" pitchFamily="34" charset="0"/>
                <a:cs typeface="Arial" pitchFamily="34" charset="0"/>
              </a:rPr>
              <a:t>O</a:t>
            </a:r>
            <a:r>
              <a:rPr lang="en-US" dirty="0" smtClean="0">
                <a:solidFill>
                  <a:srgbClr val="843C0C"/>
                </a:solidFill>
                <a:latin typeface="Arial" pitchFamily="34" charset="0"/>
                <a:cs typeface="Arial" pitchFamily="34" charset="0"/>
              </a:rPr>
              <a:t>xide</a:t>
            </a:r>
            <a:endParaRPr lang="en-US" dirty="0">
              <a:solidFill>
                <a:srgbClr val="843C0C"/>
              </a:solidFill>
              <a:latin typeface="Arial" pitchFamily="34" charset="0"/>
              <a:cs typeface="Arial" pitchFamily="34" charset="0"/>
            </a:endParaRPr>
          </a:p>
        </p:txBody>
      </p:sp>
      <p:pic>
        <p:nvPicPr>
          <p:cNvPr id="6" name="Picture Placeholder 5" descr="A table lists various functions of nitric oxide.&#10;The table lists the following:&#10;Row 1: reduces blood pressure by relaxing vascular muscle.&#10;Row 2: increases blood flow to the kidney.&#10;Row 3: acts as a neurotransmitter to increase cerebral blood flow.&#10;Row 4: dilates pulmonary vessels.&#10;Row 5: mediates erectile function.&#10;Row 6: controls peristalsis of the gastrointestinal tract.&#10;Row 7: regulates inflammatio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916521" y="1601987"/>
            <a:ext cx="3310958" cy="4471132"/>
          </a:xfrm>
          <a:prstGeom prst="rect">
            <a:avLst/>
          </a:prstGeom>
          <a:noFill/>
          <a:ln>
            <a:noFill/>
          </a:ln>
        </p:spPr>
      </p:pic>
    </p:spTree>
    <p:extLst>
      <p:ext uri="{BB962C8B-B14F-4D97-AF65-F5344CB8AC3E}">
        <p14:creationId xmlns:p14="http://schemas.microsoft.com/office/powerpoint/2010/main" val="33816021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Amino </a:t>
            </a:r>
            <a:r>
              <a:rPr lang="en-US" dirty="0" smtClean="0">
                <a:solidFill>
                  <a:srgbClr val="843C0C"/>
                </a:solidFill>
                <a:latin typeface="Arial" pitchFamily="34" charset="0"/>
                <a:cs typeface="Arial" pitchFamily="34" charset="0"/>
              </a:rPr>
              <a:t>Acids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re Precursors </a:t>
            </a:r>
            <a:r>
              <a:rPr lang="en-US" dirty="0">
                <a:solidFill>
                  <a:srgbClr val="843C0C"/>
                </a:solidFill>
                <a:latin typeface="Arial" pitchFamily="34" charset="0"/>
                <a:cs typeface="Arial" pitchFamily="34" charset="0"/>
              </a:rPr>
              <a:t>for a </a:t>
            </a:r>
            <a:r>
              <a:rPr lang="en-US" dirty="0" smtClean="0">
                <a:solidFill>
                  <a:srgbClr val="843C0C"/>
                </a:solidFill>
                <a:latin typeface="Arial" pitchFamily="34" charset="0"/>
                <a:cs typeface="Arial" pitchFamily="34" charset="0"/>
              </a:rPr>
              <a:t>Number </a:t>
            </a:r>
            <a:r>
              <a:rPr lang="en-US" dirty="0">
                <a:solidFill>
                  <a:srgbClr val="843C0C"/>
                </a:solidFill>
                <a:latin typeface="Arial" pitchFamily="34" charset="0"/>
                <a:cs typeface="Arial" pitchFamily="34" charset="0"/>
              </a:rPr>
              <a:t>of N</a:t>
            </a:r>
            <a:r>
              <a:rPr lang="en-US" dirty="0" smtClean="0">
                <a:solidFill>
                  <a:srgbClr val="843C0C"/>
                </a:solidFill>
                <a:latin typeface="Arial" pitchFamily="34" charset="0"/>
                <a:cs typeface="Arial" pitchFamily="34" charset="0"/>
              </a:rPr>
              <a:t>eurotransmitters</a:t>
            </a:r>
            <a:endParaRPr lang="en-US" dirty="0">
              <a:solidFill>
                <a:srgbClr val="843C0C"/>
              </a:solidFill>
              <a:latin typeface="Arial" pitchFamily="34" charset="0"/>
              <a:cs typeface="Arial" pitchFamily="34" charset="0"/>
            </a:endParaRPr>
          </a:p>
        </p:txBody>
      </p:sp>
      <p:sp>
        <p:nvSpPr>
          <p:cNvPr id="5" name="Content Placeholder 4"/>
          <p:cNvSpPr>
            <a:spLocks noGrp="1"/>
          </p:cNvSpPr>
          <p:nvPr>
            <p:ph idx="1"/>
          </p:nvPr>
        </p:nvSpPr>
        <p:spPr/>
        <p:txBody>
          <a:bodyPr>
            <a:normAutofit/>
          </a:bodyPr>
          <a:lstStyle/>
          <a:p>
            <a:pPr>
              <a:spcAft>
                <a:spcPts val="1200"/>
              </a:spcAft>
            </a:pPr>
            <a:r>
              <a:rPr lang="en-US" sz="2600" dirty="0" err="1" smtClean="0">
                <a:latin typeface="Arial" pitchFamily="34" charset="0"/>
                <a:cs typeface="Arial" pitchFamily="34" charset="0"/>
              </a:rPr>
              <a:t>Catecholamines</a:t>
            </a:r>
            <a:r>
              <a:rPr lang="en-US" sz="2600" dirty="0" smtClean="0">
                <a:latin typeface="Arial" pitchFamily="34" charset="0"/>
                <a:cs typeface="Arial" pitchFamily="34" charset="0"/>
              </a:rPr>
              <a:t> are derived from tyrosine. They have a variety of roles and include the neurotransmitters norepinephrine and dopamine, as well as epinephrine, which regulates fuel use.</a:t>
            </a:r>
            <a:endParaRPr lang="en-US" sz="2600" dirty="0">
              <a:latin typeface="Arial" pitchFamily="34" charset="0"/>
              <a:cs typeface="Arial" pitchFamily="34" charset="0"/>
            </a:endParaRPr>
          </a:p>
          <a:p>
            <a:pPr>
              <a:spcAft>
                <a:spcPts val="1200"/>
              </a:spcAft>
            </a:pPr>
            <a:r>
              <a:rPr lang="en-US" sz="2600" dirty="0" smtClean="0">
                <a:latin typeface="Arial" pitchFamily="34" charset="0"/>
                <a:cs typeface="Arial" pitchFamily="34" charset="0"/>
              </a:rPr>
              <a:t>Tryptophan is a precursor for two neurotransmitters: serotonin, which is involved in mood regulation and other functions, and melatonin, which is involved in regulating the sleep-wake cycle.</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4500969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Tyrosine is a </a:t>
            </a:r>
            <a:r>
              <a:rPr lang="en-US" dirty="0" smtClean="0">
                <a:solidFill>
                  <a:srgbClr val="843C0C"/>
                </a:solidFill>
                <a:latin typeface="Arial" pitchFamily="34" charset="0"/>
                <a:cs typeface="Arial" pitchFamily="34" charset="0"/>
              </a:rPr>
              <a:t>Precursor </a:t>
            </a:r>
            <a:r>
              <a:rPr lang="en-US" dirty="0">
                <a:solidFill>
                  <a:srgbClr val="843C0C"/>
                </a:solidFill>
                <a:latin typeface="Arial" pitchFamily="34" charset="0"/>
                <a:cs typeface="Arial" pitchFamily="34" charset="0"/>
              </a:rPr>
              <a:t>for the </a:t>
            </a:r>
            <a:r>
              <a:rPr lang="en-US" dirty="0" err="1">
                <a:solidFill>
                  <a:srgbClr val="843C0C"/>
                </a:solidFill>
                <a:latin typeface="Arial" pitchFamily="34" charset="0"/>
                <a:cs typeface="Arial" pitchFamily="34" charset="0"/>
              </a:rPr>
              <a:t>C</a:t>
            </a:r>
            <a:r>
              <a:rPr lang="en-US" dirty="0" err="1" smtClean="0">
                <a:solidFill>
                  <a:srgbClr val="843C0C"/>
                </a:solidFill>
                <a:latin typeface="Arial" pitchFamily="34" charset="0"/>
                <a:cs typeface="Arial" pitchFamily="34" charset="0"/>
              </a:rPr>
              <a:t>atecholamines</a:t>
            </a:r>
            <a:endParaRPr lang="en-US" dirty="0">
              <a:solidFill>
                <a:srgbClr val="843C0C"/>
              </a:solidFill>
              <a:latin typeface="Arial" pitchFamily="34" charset="0"/>
              <a:cs typeface="Arial" pitchFamily="34" charset="0"/>
            </a:endParaRPr>
          </a:p>
        </p:txBody>
      </p:sp>
      <p:pic>
        <p:nvPicPr>
          <p:cNvPr id="9" name="Picture 2" descr="A series of reaction shows that Tyrosine is a precursor for the catecholamines.&#10;Tyrosine is a benzene ring with O H at a para position to a carbon chain. The chain has a carbon that is bonded to 2H and further bonded to a carbon that is bonded to H, C O O minus, and N H3 plus. Tyrosine in the presence of Tyrosine hydroxylase gives 3, 4 Dihydroxyphenylalanine (D O P A), which has a similar structure except that another O H has been added to the benzene ring that is ortho to the first O H. In the presence of Aromatic amino acid decarboxylase, this reacts to produce Dopamine, which has a similar structure except that the terminal carbon in the chain is bonded to 2H and N H3 plus instead of having a C O O minus. In the presence of Dopamine beta -hydroxylase, this produces Norepinephrine, which has a similar structure except that the carbon that bonds to the benzene is bonded to H and O H instead of 2H. In the presence of Phenylethanolamine N-methyltransferase, this produces Epinephrine, which has a similar structure except that the terminal N H3 plus becomes N H2 and bonds to C H3."/>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433254" y="1750969"/>
            <a:ext cx="2156912" cy="475694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8064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Serotonin and </a:t>
            </a:r>
            <a:r>
              <a:rPr lang="en-US" dirty="0" smtClean="0">
                <a:solidFill>
                  <a:srgbClr val="843C0C"/>
                </a:solidFill>
                <a:latin typeface="Arial" pitchFamily="34" charset="0"/>
                <a:cs typeface="Arial" pitchFamily="34" charset="0"/>
              </a:rPr>
              <a:t>Melatonin </a:t>
            </a:r>
            <a:r>
              <a:rPr lang="en-US" dirty="0">
                <a:solidFill>
                  <a:srgbClr val="843C0C"/>
                </a:solidFill>
                <a:latin typeface="Arial" pitchFamily="34" charset="0"/>
                <a:cs typeface="Arial" pitchFamily="34" charset="0"/>
              </a:rPr>
              <a:t>are </a:t>
            </a:r>
            <a:r>
              <a:rPr lang="en-US" dirty="0" smtClean="0">
                <a:solidFill>
                  <a:srgbClr val="843C0C"/>
                </a:solidFill>
                <a:latin typeface="Arial" pitchFamily="34" charset="0"/>
                <a:cs typeface="Arial" pitchFamily="34" charset="0"/>
              </a:rPr>
              <a:t>Synthesized </a:t>
            </a:r>
            <a:r>
              <a:rPr lang="en-US" dirty="0">
                <a:solidFill>
                  <a:srgbClr val="843C0C"/>
                </a:solidFill>
                <a:latin typeface="Arial" pitchFamily="34" charset="0"/>
                <a:cs typeface="Arial" pitchFamily="34" charset="0"/>
              </a:rPr>
              <a:t>from </a:t>
            </a:r>
            <a:r>
              <a:rPr lang="en-US" dirty="0" smtClean="0">
                <a:solidFill>
                  <a:srgbClr val="843C0C"/>
                </a:solidFill>
                <a:latin typeface="Arial" pitchFamily="34" charset="0"/>
                <a:cs typeface="Arial" pitchFamily="34" charset="0"/>
              </a:rPr>
              <a:t>Tryptophan</a:t>
            </a:r>
            <a:endParaRPr lang="en-US" dirty="0">
              <a:solidFill>
                <a:srgbClr val="843C0C"/>
              </a:solidFill>
              <a:latin typeface="Arial" pitchFamily="34" charset="0"/>
              <a:cs typeface="Arial" pitchFamily="34" charset="0"/>
            </a:endParaRPr>
          </a:p>
        </p:txBody>
      </p:sp>
      <p:pic>
        <p:nvPicPr>
          <p:cNvPr id="9" name="Picture 2" descr="A reaction shows serotonin and melatonin are synthesized from tryptophan.&#10;Tryptophan has a benzene ring shown on top that is bonded to a 5-member ring below it that has an attached chain. There is a double bond on the bottom side of the benzene ring that is shared with the five-membered ring. The left side vertex of the 5-membered ring is N H and it has a double bond on the lower right side. A chain is bonded to the carbon in the lower right position. Starting with the lower right vertex of the 5-membered ring, then chain has C H 2, which is further bonded to C that is bonded to H, N H 3 plus, and C O O minus. Tryptophan in the presence of hydroxylase gives 5-Hydroxytryptophan. This has a similar structure to Tryptophan except that there is an O H attached to the upper right corner of the benzene ring. Further, 5-Hydroxytryptophan in the presence of Aromatic amino acid decarboxylase gives Serotonin, which has a similar structure to 5-Hydroxytryptophan except that the chain has C H 2, which is further bonded to C that is bonded to 2H and C O O minus. Further, Serotonin in the presence of Serotonin-N-acetyl transferase gives N-Acetyl Serotonin, which has a similar structure to Serotonin except that the N H 3 plus has become N H further bonded to C double bond O further bonded to C H 3. In the presence of Acetyl-serotonin O-methyltransferase, this produces Melatonin. Melatonin has a similar structure to Serotonin except that the O H attached to the benzene ring becomes O bonded to C H 3."/>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65809" y="1924403"/>
            <a:ext cx="3412383" cy="467186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9166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Porphyrins are </a:t>
            </a:r>
            <a:r>
              <a:rPr lang="en-US" sz="3200" dirty="0" smtClean="0">
                <a:solidFill>
                  <a:srgbClr val="843C0C"/>
                </a:solidFill>
                <a:latin typeface="Arial" pitchFamily="34" charset="0"/>
                <a:cs typeface="Arial" pitchFamily="34" charset="0"/>
              </a:rPr>
              <a:t>Synthesized </a:t>
            </a:r>
            <a:r>
              <a:rPr lang="en-US" sz="3200" dirty="0">
                <a:solidFill>
                  <a:srgbClr val="843C0C"/>
                </a:solidFill>
                <a:latin typeface="Arial" pitchFamily="34" charset="0"/>
                <a:cs typeface="Arial" pitchFamily="34" charset="0"/>
              </a:rPr>
              <a:t>from </a:t>
            </a:r>
            <a:r>
              <a:rPr lang="en-US" sz="3200" dirty="0" smtClean="0">
                <a:solidFill>
                  <a:srgbClr val="843C0C"/>
                </a:solidFill>
                <a:latin typeface="Arial" pitchFamily="34" charset="0"/>
                <a:cs typeface="Arial" pitchFamily="34" charset="0"/>
              </a:rPr>
              <a:t>Glycine </a:t>
            </a:r>
            <a:r>
              <a:rPr lang="en-US" sz="3200" dirty="0">
                <a:solidFill>
                  <a:srgbClr val="843C0C"/>
                </a:solidFill>
                <a:latin typeface="Arial" pitchFamily="34" charset="0"/>
                <a:cs typeface="Arial" pitchFamily="34" charset="0"/>
              </a:rPr>
              <a:t>and </a:t>
            </a:r>
            <a:r>
              <a:rPr lang="en-US" sz="3200" dirty="0" err="1">
                <a:solidFill>
                  <a:srgbClr val="843C0C"/>
                </a:solidFill>
                <a:latin typeface="Arial" pitchFamily="34" charset="0"/>
                <a:cs typeface="Arial" pitchFamily="34" charset="0"/>
              </a:rPr>
              <a:t>S</a:t>
            </a:r>
            <a:r>
              <a:rPr lang="en-US" sz="3200" dirty="0" err="1" smtClean="0">
                <a:solidFill>
                  <a:srgbClr val="843C0C"/>
                </a:solidFill>
                <a:latin typeface="Arial" pitchFamily="34" charset="0"/>
                <a:cs typeface="Arial" pitchFamily="34" charset="0"/>
              </a:rPr>
              <a:t>uccinyl</a:t>
            </a:r>
            <a:r>
              <a:rPr lang="en-US" sz="3200" dirty="0" smtClean="0">
                <a:solidFill>
                  <a:srgbClr val="843C0C"/>
                </a:solidFill>
                <a:latin typeface="Arial" pitchFamily="34" charset="0"/>
                <a:cs typeface="Arial" pitchFamily="34" charset="0"/>
              </a:rPr>
              <a:t> Coenzyme A (1/2)</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2057400"/>
          </a:xfrm>
        </p:spPr>
        <p:txBody>
          <a:bodyPr>
            <a:normAutofit/>
          </a:bodyPr>
          <a:lstStyle/>
          <a:p>
            <a:pPr>
              <a:spcAft>
                <a:spcPts val="1200"/>
              </a:spcAft>
            </a:pPr>
            <a:r>
              <a:rPr lang="en-US" sz="2600" dirty="0">
                <a:latin typeface="Arial" pitchFamily="34" charset="0"/>
                <a:cs typeface="Arial" pitchFamily="34" charset="0"/>
              </a:rPr>
              <a:t>The first step in porphyrin biosynthesis in mammals is the condensation of glycine with succinyl CoA, derived from acetate,  to form </a:t>
            </a:r>
            <a:r>
              <a:rPr lang="en-US" sz="2600" dirty="0" smtClean="0">
                <a:latin typeface="Arial" pitchFamily="34" charset="0"/>
                <a:cs typeface="Arial" pitchFamily="34" charset="0"/>
              </a:rPr>
              <a:t>δ-</a:t>
            </a:r>
            <a:r>
              <a:rPr lang="en-US" sz="2600" dirty="0" err="1" smtClean="0">
                <a:latin typeface="Arial" pitchFamily="34" charset="0"/>
                <a:cs typeface="Arial" pitchFamily="34" charset="0"/>
              </a:rPr>
              <a:t>aminolevulinate</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Aft>
                <a:spcPts val="1200"/>
              </a:spcAft>
            </a:pPr>
            <a:r>
              <a:rPr lang="en-US" sz="2600" dirty="0" smtClean="0">
                <a:latin typeface="Arial" pitchFamily="34" charset="0"/>
                <a:cs typeface="Arial" pitchFamily="34" charset="0"/>
              </a:rPr>
              <a:t>δ</a:t>
            </a:r>
            <a:r>
              <a:rPr lang="en-US" sz="2600" dirty="0">
                <a:latin typeface="Arial" pitchFamily="34" charset="0"/>
                <a:cs typeface="Arial" pitchFamily="34" charset="0"/>
              </a:rPr>
              <a:t>-</a:t>
            </a:r>
            <a:r>
              <a:rPr lang="en-US" sz="2600" dirty="0" err="1">
                <a:latin typeface="Arial" pitchFamily="34" charset="0"/>
                <a:cs typeface="Arial" pitchFamily="34" charset="0"/>
              </a:rPr>
              <a:t>Aminolevulinate</a:t>
            </a:r>
            <a:r>
              <a:rPr lang="en-US" sz="2600" dirty="0">
                <a:latin typeface="Arial" pitchFamily="34" charset="0"/>
                <a:cs typeface="Arial" pitchFamily="34" charset="0"/>
              </a:rPr>
              <a:t> synthase catalyzes the </a:t>
            </a:r>
            <a:r>
              <a:rPr lang="en-US" sz="2600" dirty="0" smtClean="0">
                <a:latin typeface="Arial" pitchFamily="34" charset="0"/>
                <a:cs typeface="Arial" pitchFamily="34" charset="0"/>
              </a:rPr>
              <a:t>reaction.</a:t>
            </a:r>
            <a:endParaRPr lang="en-US" sz="2600" dirty="0">
              <a:latin typeface="Arial" pitchFamily="34" charset="0"/>
              <a:cs typeface="Arial" pitchFamily="34" charset="0"/>
            </a:endParaRPr>
          </a:p>
        </p:txBody>
      </p:sp>
      <p:pic>
        <p:nvPicPr>
          <p:cNvPr id="9" name="Picture 2" descr="The reaction of Succinyl CoA and Glycine to produce delta-Aminolevulinate is shown.&#10;Succinyl Co A, highlighted in blue, has a 4 carbon chain with C O O – as the terminus and C double bonded to O further bonded to S on the other side. The S is further bonded to Co A. Glycine, highlighted in red, has a central C H2 bonded to C O O minus on one side and N H3 plus on the other side. These react with H plus to produce delta-Aminolevulinate, blue highlighted Co A, and red highlighted C O2. Delta-aminolevulinate has a similar structure to Succinyl Co A except that the S is replaced by C H2 bonded to a red highlighted N H3 plu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495351" y="4320160"/>
            <a:ext cx="8113106" cy="199139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5736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Porphyrins are Synthesized from Glycine and </a:t>
            </a:r>
            <a:r>
              <a:rPr lang="en-US" sz="3200" dirty="0" err="1">
                <a:solidFill>
                  <a:srgbClr val="843C0C"/>
                </a:solidFill>
                <a:latin typeface="Arial" pitchFamily="34" charset="0"/>
                <a:cs typeface="Arial" pitchFamily="34" charset="0"/>
              </a:rPr>
              <a:t>Succinyl</a:t>
            </a:r>
            <a:r>
              <a:rPr lang="en-US" sz="3200" dirty="0">
                <a:solidFill>
                  <a:srgbClr val="843C0C"/>
                </a:solidFill>
                <a:latin typeface="Arial" pitchFamily="34" charset="0"/>
                <a:cs typeface="Arial" pitchFamily="34" charset="0"/>
              </a:rPr>
              <a:t> Coenzyme A </a:t>
            </a:r>
            <a:r>
              <a:rPr lang="en-US" sz="3200" dirty="0" smtClean="0">
                <a:solidFill>
                  <a:srgbClr val="843C0C"/>
                </a:solidFill>
                <a:latin typeface="Arial" pitchFamily="34" charset="0"/>
                <a:cs typeface="Arial" pitchFamily="34" charset="0"/>
              </a:rPr>
              <a:t>(2/2</a:t>
            </a:r>
            <a:r>
              <a:rPr lang="en-US" sz="3200" dirty="0">
                <a:solidFill>
                  <a:srgbClr val="843C0C"/>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00"/>
              </a:spcBef>
              <a:spcAft>
                <a:spcPts val="1200"/>
              </a:spcAft>
            </a:pPr>
            <a:r>
              <a:rPr lang="en-US" dirty="0">
                <a:latin typeface="Arial" pitchFamily="34" charset="0"/>
                <a:cs typeface="Arial" pitchFamily="34" charset="0"/>
              </a:rPr>
              <a:t>Two molecules of δ-</a:t>
            </a:r>
            <a:r>
              <a:rPr lang="en-US" dirty="0" err="1">
                <a:latin typeface="Arial" pitchFamily="34" charset="0"/>
                <a:cs typeface="Arial" pitchFamily="34" charset="0"/>
              </a:rPr>
              <a:t>aminolevulinate</a:t>
            </a:r>
            <a:r>
              <a:rPr lang="en-US" dirty="0">
                <a:latin typeface="Arial" pitchFamily="34" charset="0"/>
                <a:cs typeface="Arial" pitchFamily="34" charset="0"/>
              </a:rPr>
              <a:t> condense to form porphobilinogen. Four molecules of porphobilinogen form a linear </a:t>
            </a:r>
            <a:r>
              <a:rPr lang="en-US" dirty="0" err="1" smtClean="0">
                <a:latin typeface="Arial" pitchFamily="34" charset="0"/>
                <a:cs typeface="Arial" pitchFamily="34" charset="0"/>
              </a:rPr>
              <a:t>tetrapyrrole</a:t>
            </a:r>
            <a:r>
              <a:rPr lang="en-US" dirty="0" smtClean="0">
                <a:latin typeface="Arial" pitchFamily="34" charset="0"/>
                <a:cs typeface="Arial" pitchFamily="34" charset="0"/>
              </a:rPr>
              <a:t>, </a:t>
            </a:r>
            <a:r>
              <a:rPr lang="en-US" dirty="0">
                <a:latin typeface="Arial" pitchFamily="34" charset="0"/>
                <a:cs typeface="Arial" pitchFamily="34" charset="0"/>
              </a:rPr>
              <a:t>which is metabolized to form </a:t>
            </a:r>
            <a:r>
              <a:rPr lang="en-US" dirty="0" err="1">
                <a:latin typeface="Arial" pitchFamily="34" charset="0"/>
                <a:cs typeface="Arial" pitchFamily="34" charset="0"/>
              </a:rPr>
              <a:t>protoporphyrin</a:t>
            </a:r>
            <a:r>
              <a:rPr lang="en-US" dirty="0">
                <a:latin typeface="Arial" pitchFamily="34" charset="0"/>
                <a:cs typeface="Arial" pitchFamily="34" charset="0"/>
              </a:rPr>
              <a:t> </a:t>
            </a:r>
            <a:r>
              <a:rPr lang="en-US" dirty="0" smtClean="0">
                <a:latin typeface="Arial" pitchFamily="34" charset="0"/>
                <a:cs typeface="Arial" pitchFamily="34" charset="0"/>
              </a:rPr>
              <a:t>IX.</a:t>
            </a:r>
            <a:endParaRPr lang="en-US" dirty="0">
              <a:latin typeface="Arial" pitchFamily="34" charset="0"/>
              <a:cs typeface="Arial" pitchFamily="34" charset="0"/>
            </a:endParaRPr>
          </a:p>
          <a:p>
            <a:pPr>
              <a:spcBef>
                <a:spcPts val="600"/>
              </a:spcBef>
              <a:spcAft>
                <a:spcPts val="1200"/>
              </a:spcAft>
            </a:pPr>
            <a:r>
              <a:rPr lang="en-US" dirty="0">
                <a:latin typeface="Arial" pitchFamily="34" charset="0"/>
                <a:cs typeface="Arial" pitchFamily="34" charset="0"/>
              </a:rPr>
              <a:t>Subsequent insertion of the ferrous form of iron (Fe</a:t>
            </a:r>
            <a:r>
              <a:rPr lang="en-US" baseline="30000" dirty="0">
                <a:latin typeface="Arial" pitchFamily="34" charset="0"/>
                <a:cs typeface="Arial" pitchFamily="34" charset="0"/>
              </a:rPr>
              <a:t>2+</a:t>
            </a:r>
            <a:r>
              <a:rPr lang="en-US" dirty="0">
                <a:latin typeface="Arial" pitchFamily="34" charset="0"/>
                <a:cs typeface="Arial" pitchFamily="34" charset="0"/>
              </a:rPr>
              <a:t>) by </a:t>
            </a:r>
            <a:r>
              <a:rPr lang="en-US" dirty="0" err="1">
                <a:latin typeface="Arial" pitchFamily="34" charset="0"/>
                <a:cs typeface="Arial" pitchFamily="34" charset="0"/>
              </a:rPr>
              <a:t>ferrochelatase</a:t>
            </a:r>
            <a:r>
              <a:rPr lang="en-US" dirty="0">
                <a:latin typeface="Arial" pitchFamily="34" charset="0"/>
                <a:cs typeface="Arial" pitchFamily="34" charset="0"/>
              </a:rPr>
              <a:t> yields </a:t>
            </a:r>
            <a:r>
              <a:rPr lang="en-US" dirty="0" err="1" smtClean="0">
                <a:latin typeface="Arial" pitchFamily="34" charset="0"/>
                <a:cs typeface="Arial" pitchFamily="34" charset="0"/>
              </a:rPr>
              <a:t>heme</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00"/>
              </a:spcBef>
              <a:spcAft>
                <a:spcPts val="1200"/>
              </a:spcAft>
            </a:pPr>
            <a:r>
              <a:rPr lang="en-US" dirty="0" err="1">
                <a:latin typeface="Arial" pitchFamily="34" charset="0"/>
                <a:cs typeface="Arial" pitchFamily="34" charset="0"/>
              </a:rPr>
              <a:t>Biliverdin</a:t>
            </a:r>
            <a:r>
              <a:rPr lang="en-US" dirty="0">
                <a:latin typeface="Arial" pitchFamily="34" charset="0"/>
                <a:cs typeface="Arial" pitchFamily="34" charset="0"/>
              </a:rPr>
              <a:t>, a green linear tetrapyrrole pigment, and bilirubin, a red tetrapyrrole pigment, are breakdown products of </a:t>
            </a:r>
            <a:r>
              <a:rPr lang="en-US" dirty="0" err="1" smtClean="0">
                <a:latin typeface="Arial" pitchFamily="34" charset="0"/>
                <a:cs typeface="Arial" pitchFamily="34" charset="0"/>
              </a:rPr>
              <a:t>heme</a:t>
            </a:r>
            <a:r>
              <a:rPr lang="en-US" dirty="0" smtClean="0">
                <a:latin typeface="Arial" pitchFamily="34" charset="0"/>
                <a:cs typeface="Arial" pitchFamily="34" charset="0"/>
              </a:rPr>
              <a:t>. They contribute to giving bruises their distinctive colors that change over time.</a:t>
            </a:r>
            <a:endParaRPr lang="en-US" dirty="0">
              <a:latin typeface="Arial" pitchFamily="34" charset="0"/>
              <a:cs typeface="Arial" pitchFamily="34" charset="0"/>
            </a:endParaRPr>
          </a:p>
        </p:txBody>
      </p:sp>
    </p:spTree>
    <p:extLst>
      <p:ext uri="{BB962C8B-B14F-4D97-AF65-F5344CB8AC3E}">
        <p14:creationId xmlns:p14="http://schemas.microsoft.com/office/powerpoint/2010/main" val="18488736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solidFill>
                  <a:srgbClr val="843C0C"/>
                </a:solidFill>
                <a:latin typeface="Arial" pitchFamily="34" charset="0"/>
                <a:cs typeface="Arial" pitchFamily="34" charset="0"/>
              </a:rPr>
              <a:t>Heme</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Labeling</a:t>
            </a:r>
            <a:endParaRPr lang="en-US" dirty="0">
              <a:solidFill>
                <a:srgbClr val="843C0C"/>
              </a:solidFill>
              <a:latin typeface="Arial" pitchFamily="34" charset="0"/>
              <a:cs typeface="Arial" pitchFamily="34" charset="0"/>
            </a:endParaRPr>
          </a:p>
        </p:txBody>
      </p:sp>
      <p:sp>
        <p:nvSpPr>
          <p:cNvPr id="6" name="Content Placeholder 5"/>
          <p:cNvSpPr>
            <a:spLocks noGrp="1"/>
          </p:cNvSpPr>
          <p:nvPr>
            <p:ph idx="1"/>
          </p:nvPr>
        </p:nvSpPr>
        <p:spPr>
          <a:xfrm>
            <a:off x="457200" y="1600201"/>
            <a:ext cx="8229600" cy="1005839"/>
          </a:xfrm>
        </p:spPr>
        <p:txBody>
          <a:bodyPr>
            <a:normAutofit/>
          </a:bodyPr>
          <a:lstStyle/>
          <a:p>
            <a:r>
              <a:rPr lang="en-US" sz="2600" dirty="0">
                <a:latin typeface="Arial" pitchFamily="34" charset="0"/>
                <a:cs typeface="Arial" pitchFamily="34" charset="0"/>
              </a:rPr>
              <a:t>The origins of atoms in </a:t>
            </a:r>
            <a:r>
              <a:rPr lang="en-US" sz="2600" dirty="0" err="1">
                <a:latin typeface="Arial" pitchFamily="34" charset="0"/>
                <a:cs typeface="Arial" pitchFamily="34" charset="0"/>
              </a:rPr>
              <a:t>heme</a:t>
            </a:r>
            <a:r>
              <a:rPr lang="en-US" sz="2600" dirty="0">
                <a:latin typeface="Arial" pitchFamily="34" charset="0"/>
                <a:cs typeface="Arial" pitchFamily="34" charset="0"/>
              </a:rPr>
              <a:t> revealed by the results of isotopic labeling </a:t>
            </a:r>
            <a:r>
              <a:rPr lang="en-US" sz="2600" dirty="0" smtClean="0">
                <a:latin typeface="Arial" pitchFamily="34" charset="0"/>
                <a:cs typeface="Arial" pitchFamily="34" charset="0"/>
              </a:rPr>
              <a:t>studies</a:t>
            </a:r>
            <a:endParaRPr lang="en-US" sz="2600" dirty="0">
              <a:latin typeface="Arial" pitchFamily="34" charset="0"/>
              <a:cs typeface="Arial" pitchFamily="34" charset="0"/>
            </a:endParaRPr>
          </a:p>
        </p:txBody>
      </p:sp>
      <p:pic>
        <p:nvPicPr>
          <p:cNvPr id="11" name="Picture 2" descr="The structures for Glycine, Acetate, and Heme are shown.&#10;Glycine has a central carbon highlighted in blue that is bonded to 2 H, C O O minus, and N H 3 plus. Acetate has C H 3 with the C highlighted in red bonded to green highlighted C O O minus. Heme has Fe in the center with rings surrounding it. The top ring has Fe in the bottom vertex, N at the lower left and right vertices, blue highlighted C at the top left and right vertices, and blue highlighted C bonded to H at the top vertex. There are double bonds on the left and top right sides. The bottom ring has a similar structure but inverted and with C at the lower left vertex highlighted in red. To the left of Fe are two six-membered rings. The one of the left has N in the upper and lower right vertices, red highlighted C in the top left vertex, and blue highlighted C in the other vertices.  To the right of Fe is a similar ring in the opposite orientation, except that both the top and bottom right vertices have red highlighted carbons rather than blue highlighted carbons. In each of the four corners, there are 5-membered rings that share sides with the rings already described. On the top right, there is a ring that has a double bond on its right side shared with the top ring that includes Fe. This ring has red highlighted carbons and a double bond on the upper left side. The left side vertex is bonded to C H3 with a red highlighted C. The top vertex is bonded to C H2 with a red highlighted C, which is further bonded to another C H2 with a red highlighted C, which is further bonded to green highlighted C O O minus. The ring on the upper right side is a flipped version of this. On the lower right side, the ring has a double bond on the upper left side and lower right side. All of the carbons are highlighted in red except for a blue highlighted carbon shared with the center left ring. There is a C H3 with a red highlighted carbon bonded to the bottom vertex. The left side vertex is bonded to a C H that is double bonded to C H2, with all carbons highlighted in red. In the ring on the right, the bottom right side has a double bond. All carbons not shared with other rings are highlighted in red. The right side vertex is bonded to C H3. The bottom vertex is bonded to C H double bonded to C H3."/>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361334" y="2832773"/>
            <a:ext cx="4280659" cy="369243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4096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solidFill>
                  <a:srgbClr val="843C0C"/>
                </a:solidFill>
                <a:latin typeface="Arial" pitchFamily="34" charset="0"/>
                <a:cs typeface="Arial" pitchFamily="34" charset="0"/>
              </a:rPr>
              <a:t>Heme</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Biosynthetic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athway</a:t>
            </a:r>
            <a:endParaRPr lang="en-US" dirty="0">
              <a:solidFill>
                <a:srgbClr val="843C0C"/>
              </a:solidFill>
              <a:latin typeface="Arial" pitchFamily="34" charset="0"/>
              <a:cs typeface="Arial" pitchFamily="34" charset="0"/>
            </a:endParaRPr>
          </a:p>
        </p:txBody>
      </p:sp>
      <p:pic>
        <p:nvPicPr>
          <p:cNvPr id="10" name="Picture 2" descr="An illustration shows the heme biosynthetic pathway as follows.&#10;8 molecules of delta-Aminolevulinate, C O O negative charge C H 2 C H 2 C double bond O C H 2 N H 3 plus passes through the membrane separating the Mitochondrial matrix from the Cytoplasm and gives 4 molecules of Porphobilinogen, a pentagonal ring with N H at the center of first vertex. The third vertex in anti clockwise direction is bonded to C H 2 C H 2 C O O negative charge is labeled as Propionate (P). The fourth vertex is bonded to C H 2 C O O negative charge, and fifth vertex is bonded to C H 2 N H 3 1 positive charge. The molecule N H 3 1 positive charge C H 2 C double bond C C H 2 C O O negative charge bonded to the pentagonal ring is labeled as Acetate (A). Further, it gives linear tetrapyrrole, 4 pentagonal rings with N H at the center of first vertex of each ring. All the rings are bonded linearly through C H 2 between second, and fifth vertex. Each P, and A is bonded at the third, and fourth vertex in anti clockwise direction. The fifth vertex of last ring is bonded to C H 2 E n z. Further, Linear tetrapyrrole gives Uroporphyrinogen III followed by the formation Coproporphyrinogen III. The Coproporphyrinogen III passes through the membrane back into the Mitochondrial matrix and gives Protoporphyrin IX. Further, on addition of iron, Protoporphyrin IX gives Hem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279374" y="1674684"/>
            <a:ext cx="4504865" cy="502797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2581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solidFill>
                  <a:srgbClr val="843C0C"/>
                </a:solidFill>
                <a:latin typeface="Arial" pitchFamily="34" charset="0"/>
                <a:cs typeface="Arial" pitchFamily="34" charset="0"/>
              </a:rPr>
              <a:t>Heme</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Degradation</a:t>
            </a:r>
            <a:endParaRPr lang="en-US" dirty="0">
              <a:solidFill>
                <a:srgbClr val="843C0C"/>
              </a:solidFill>
              <a:latin typeface="Arial" pitchFamily="34" charset="0"/>
              <a:cs typeface="Arial" pitchFamily="34" charset="0"/>
            </a:endParaRPr>
          </a:p>
        </p:txBody>
      </p:sp>
      <p:pic>
        <p:nvPicPr>
          <p:cNvPr id="10" name="Picture 2" descr="Reactions involved in Heme degradation are shown.&#10;Heme reacts with 2 O 2 plus N A D P H to produce C O plus H 2 O, N A D P plus, Fe 3 plus, and Biliverdin. The oxygens are colored red to show that 2 of the 4 oxygens that enter the reaction leave during the reaction. Biliverdin has a red highlighted oxygen bonded to each of the terminal 5-membered rings. Biliverdin, a pentagonal ring with double bond O bonded to the first vertex. N H is bonded at the center of second vertex in the clockwise direction. The fourth vertex is bonded to V, and fifth vertex is bonded to M. The third vertex is bonded to double bond C H which is further bonded to a pentagonal ring. N H is bonded at the center of first vertex of another pentagonal ring. The third vertex is bonded to P, and fourth vertex is bonded to M. The second vertex is bonded to C H double bond which is further bonded to another pentagonal ring. The first vertex of this ring is bonded to P, and second vertex in the clockwise direction is bonded to M. The center of fourth vertex is bonded to N. The third vertex is bonded to C H double bond which is further bonded to another pentagonal ring. The center of first vertex of this ring is bonded to N H, and second vertex in the clockwise direction is bonded to double bond O. Third vertex is bonded to V, and fourth vertex is bonded to M. In a second reaction, blue highlighted N A D P H and H plus are added and N A D P plus and Bilirubin are produced. Bilirubin has N H in the vertex of a ring and H bonded to a carbon showing where they were added. Bilirubin is a pentagonal ring with double bond O bonded to the first vertex. N H is bonded at the center of second vertex in the clockwise direction. The fourth vertex is bonded to V, and fifth vertex is bonded to M. The third vertex is bonded to double bond C H which is further bonded to a pentagonal ring. N H is bonded at the center of first vertex of another pentagonal ring. The third vertex is bonded to P, and fourth vertex is bonded to M. The second vertex is bonded to C H 2 which is further bonded to another pentagonal ring. The first vertex of this ring is bonded to P, and second vertex in the clockwise direction is bonded to M. The center of fourth vertex is bonded to N H. The third vertex is bonded to C H double bond which is further bonded to another pentagonal ring. The center of first vertex of this ring is bonded to N H, and second vertex in the clockwise direction is bonded to double bond O. Third vertex is bonded to V, and fourth vertex is bonded to 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072121" y="1661160"/>
            <a:ext cx="4999759" cy="48634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383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Nitrogen </a:t>
            </a:r>
            <a:r>
              <a:rPr lang="en-US" dirty="0" smtClean="0">
                <a:solidFill>
                  <a:srgbClr val="843C0C"/>
                </a:solidFill>
                <a:latin typeface="Arial" pitchFamily="34" charset="0"/>
                <a:cs typeface="Arial" pitchFamily="34" charset="0"/>
              </a:rPr>
              <a:t>Fixation</a:t>
            </a:r>
            <a:endParaRPr lang="en-US" dirty="0">
              <a:solidFill>
                <a:srgbClr val="843C0C"/>
              </a:solidFill>
              <a:latin typeface="Arial" pitchFamily="34" charset="0"/>
              <a:cs typeface="Arial" pitchFamily="34" charset="0"/>
            </a:endParaRPr>
          </a:p>
        </p:txBody>
      </p:sp>
      <p:pic>
        <p:nvPicPr>
          <p:cNvPr id="9" name="Picture 2" descr="An illustration shows nitrogen fixation.&#10;An oval is represented as two halves with a space between them, with the Reductase (Fe component) portion on the left and the Nitrogenase open parenthesis uppercase M lowercase O uppercase F lowercase E protein close parenthesis component on the right. An arrow shows that electrons from reduced ferredoxin enter the Reductase (Fe protein) component. Another arrow shows that the movement of the electrons from the Reductase to the Nitrogenase component requires the conversion of A T P to A D P and P subscript i. This arrow ends with the electrons being used to reduce N 2, producing N H 3."/>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50829" y="2116723"/>
            <a:ext cx="5842342" cy="317155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3656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402" y="274638"/>
            <a:ext cx="8409398" cy="1143000"/>
          </a:xfrm>
        </p:spPr>
        <p:txBody>
          <a:bodyPr>
            <a:noAutofit/>
          </a:bodyPr>
          <a:lstStyle/>
          <a:p>
            <a:r>
              <a:rPr lang="en-US" sz="3200" dirty="0">
                <a:solidFill>
                  <a:srgbClr val="843C0C"/>
                </a:solidFill>
                <a:latin typeface="Arial" pitchFamily="34" charset="0"/>
                <a:cs typeface="Arial" pitchFamily="34" charset="0"/>
              </a:rPr>
              <a:t>Porphyrins </a:t>
            </a:r>
            <a:r>
              <a:rPr lang="en-US" sz="3200" dirty="0" smtClean="0">
                <a:solidFill>
                  <a:srgbClr val="843C0C"/>
                </a:solidFill>
                <a:latin typeface="Arial" pitchFamily="34" charset="0"/>
                <a:cs typeface="Arial" pitchFamily="34" charset="0"/>
              </a:rPr>
              <a:t>Accumulate </a:t>
            </a:r>
            <a:r>
              <a:rPr lang="en-US" sz="3200" dirty="0">
                <a:solidFill>
                  <a:srgbClr val="843C0C"/>
                </a:solidFill>
                <a:latin typeface="Arial" pitchFamily="34" charset="0"/>
                <a:cs typeface="Arial" pitchFamily="34" charset="0"/>
              </a:rPr>
              <a:t>in S</a:t>
            </a:r>
            <a:r>
              <a:rPr lang="en-US" sz="3200" dirty="0" smtClean="0">
                <a:solidFill>
                  <a:srgbClr val="843C0C"/>
                </a:solidFill>
                <a:latin typeface="Arial" pitchFamily="34" charset="0"/>
                <a:cs typeface="Arial" pitchFamily="34" charset="0"/>
              </a:rPr>
              <a:t>ome Inherited </a:t>
            </a:r>
            <a:r>
              <a:rPr lang="en-US" sz="3200" dirty="0">
                <a:solidFill>
                  <a:srgbClr val="843C0C"/>
                </a:solidFill>
                <a:latin typeface="Arial" pitchFamily="34" charset="0"/>
                <a:cs typeface="Arial" pitchFamily="34" charset="0"/>
              </a:rPr>
              <a:t>D</a:t>
            </a:r>
            <a:r>
              <a:rPr lang="en-US" sz="3200" dirty="0" smtClean="0">
                <a:solidFill>
                  <a:srgbClr val="843C0C"/>
                </a:solidFill>
                <a:latin typeface="Arial" pitchFamily="34" charset="0"/>
                <a:cs typeface="Arial" pitchFamily="34" charset="0"/>
              </a:rPr>
              <a:t>isorders </a:t>
            </a:r>
            <a:r>
              <a:rPr lang="en-US" sz="3200" dirty="0">
                <a:solidFill>
                  <a:srgbClr val="843C0C"/>
                </a:solidFill>
                <a:latin typeface="Arial" pitchFamily="34" charset="0"/>
                <a:cs typeface="Arial" pitchFamily="34" charset="0"/>
              </a:rPr>
              <a:t>of P</a:t>
            </a:r>
            <a:r>
              <a:rPr lang="en-US" sz="3200" dirty="0" smtClean="0">
                <a:solidFill>
                  <a:srgbClr val="843C0C"/>
                </a:solidFill>
                <a:latin typeface="Arial" pitchFamily="34" charset="0"/>
                <a:cs typeface="Arial" pitchFamily="34" charset="0"/>
              </a:rPr>
              <a:t>orphyrin </a:t>
            </a:r>
            <a:r>
              <a:rPr lang="en-US" sz="3200" dirty="0">
                <a:solidFill>
                  <a:srgbClr val="843C0C"/>
                </a:solidFill>
                <a:latin typeface="Arial" pitchFamily="34" charset="0"/>
                <a:cs typeface="Arial" pitchFamily="34" charset="0"/>
              </a:rPr>
              <a:t>M</a:t>
            </a:r>
            <a:r>
              <a:rPr lang="en-US" sz="3200" dirty="0" smtClean="0">
                <a:solidFill>
                  <a:srgbClr val="843C0C"/>
                </a:solidFill>
                <a:latin typeface="Arial" pitchFamily="34" charset="0"/>
                <a:cs typeface="Arial" pitchFamily="34" charset="0"/>
              </a:rPr>
              <a:t>etabolism</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lstStyle/>
          <a:p>
            <a:pPr>
              <a:spcAft>
                <a:spcPts val="1200"/>
              </a:spcAft>
            </a:pPr>
            <a:r>
              <a:rPr lang="en-US" sz="2600" dirty="0" err="1">
                <a:latin typeface="Arial" pitchFamily="34" charset="0"/>
                <a:cs typeface="Arial" pitchFamily="34" charset="0"/>
              </a:rPr>
              <a:t>Porphyrias</a:t>
            </a:r>
            <a:r>
              <a:rPr lang="en-US" sz="2600" dirty="0">
                <a:latin typeface="Arial" pitchFamily="34" charset="0"/>
                <a:cs typeface="Arial" pitchFamily="34" charset="0"/>
              </a:rPr>
              <a:t> are disorders caused by disruptions in the </a:t>
            </a:r>
            <a:r>
              <a:rPr lang="en-US" sz="2600" dirty="0" err="1">
                <a:latin typeface="Arial" pitchFamily="34" charset="0"/>
                <a:cs typeface="Arial" pitchFamily="34" charset="0"/>
              </a:rPr>
              <a:t>heme</a:t>
            </a:r>
            <a:r>
              <a:rPr lang="en-US" sz="2600" dirty="0">
                <a:latin typeface="Arial" pitchFamily="34" charset="0"/>
                <a:cs typeface="Arial" pitchFamily="34" charset="0"/>
              </a:rPr>
              <a:t> biosynthetic </a:t>
            </a:r>
            <a:r>
              <a:rPr lang="en-US" sz="2600" dirty="0" smtClean="0">
                <a:latin typeface="Arial" pitchFamily="34" charset="0"/>
                <a:cs typeface="Arial" pitchFamily="34" charset="0"/>
              </a:rPr>
              <a:t>pathway, either in erythroblasts or in the liver.</a:t>
            </a:r>
          </a:p>
          <a:p>
            <a:pPr>
              <a:spcAft>
                <a:spcPts val="1200"/>
              </a:spcAft>
            </a:pPr>
            <a:r>
              <a:rPr lang="en-US" sz="2600" dirty="0" smtClean="0">
                <a:latin typeface="Arial" pitchFamily="34" charset="0"/>
                <a:cs typeface="Arial" pitchFamily="34" charset="0"/>
              </a:rPr>
              <a:t>For example</a:t>
            </a:r>
            <a:r>
              <a:rPr lang="en-US" sz="2600" dirty="0">
                <a:latin typeface="Arial" pitchFamily="34" charset="0"/>
                <a:cs typeface="Arial" pitchFamily="34" charset="0"/>
              </a:rPr>
              <a:t>: </a:t>
            </a:r>
            <a:r>
              <a:rPr lang="en-US" sz="2600" dirty="0" smtClean="0">
                <a:latin typeface="Arial" pitchFamily="34" charset="0"/>
                <a:cs typeface="Arial" pitchFamily="34" charset="0"/>
              </a:rPr>
              <a:t>acute </a:t>
            </a:r>
            <a:r>
              <a:rPr lang="en-US" sz="2600" dirty="0">
                <a:latin typeface="Arial" pitchFamily="34" charset="0"/>
                <a:cs typeface="Arial" pitchFamily="34" charset="0"/>
              </a:rPr>
              <a:t>intermittent </a:t>
            </a:r>
            <a:r>
              <a:rPr lang="en-US" sz="2600" dirty="0" smtClean="0">
                <a:latin typeface="Arial" pitchFamily="34" charset="0"/>
                <a:cs typeface="Arial" pitchFamily="34" charset="0"/>
              </a:rPr>
              <a:t>porphyria is </a:t>
            </a:r>
            <a:r>
              <a:rPr lang="en-US" sz="2600" dirty="0">
                <a:latin typeface="Arial" pitchFamily="34" charset="0"/>
                <a:cs typeface="Arial" pitchFamily="34" charset="0"/>
              </a:rPr>
              <a:t>the most </a:t>
            </a:r>
            <a:r>
              <a:rPr lang="en-US" sz="2600" dirty="0" smtClean="0">
                <a:latin typeface="Arial" pitchFamily="34" charset="0"/>
                <a:cs typeface="Arial" pitchFamily="34" charset="0"/>
              </a:rPr>
              <a:t>common of </a:t>
            </a:r>
            <a:r>
              <a:rPr lang="en-US" sz="2600" dirty="0">
                <a:latin typeface="Arial" pitchFamily="34" charset="0"/>
                <a:cs typeface="Arial" pitchFamily="34" charset="0"/>
              </a:rPr>
              <a:t>the </a:t>
            </a:r>
            <a:r>
              <a:rPr lang="en-US" sz="2600" dirty="0" err="1" smtClean="0">
                <a:latin typeface="Arial" pitchFamily="34" charset="0"/>
                <a:cs typeface="Arial" pitchFamily="34" charset="0"/>
              </a:rPr>
              <a:t>porphyrias</a:t>
            </a:r>
            <a:r>
              <a:rPr lang="en-US" sz="2600" dirty="0" smtClean="0">
                <a:latin typeface="Arial" pitchFamily="34" charset="0"/>
                <a:cs typeface="Arial" pitchFamily="34" charset="0"/>
              </a:rPr>
              <a:t> </a:t>
            </a:r>
            <a:r>
              <a:rPr lang="en-US" sz="2600" dirty="0">
                <a:latin typeface="Arial" pitchFamily="34" charset="0"/>
                <a:cs typeface="Arial" pitchFamily="34" charset="0"/>
              </a:rPr>
              <a:t>affecting the </a:t>
            </a:r>
            <a:r>
              <a:rPr lang="en-US" sz="2600" dirty="0" smtClean="0">
                <a:latin typeface="Arial" pitchFamily="34" charset="0"/>
                <a:cs typeface="Arial" pitchFamily="34" charset="0"/>
              </a:rPr>
              <a:t>liver, and affected individuals show overproduction </a:t>
            </a:r>
            <a:r>
              <a:rPr lang="en-US" sz="2600" dirty="0">
                <a:latin typeface="Arial" pitchFamily="34" charset="0"/>
                <a:cs typeface="Arial" pitchFamily="34" charset="0"/>
              </a:rPr>
              <a:t>of porphobilinogen and </a:t>
            </a:r>
            <a:r>
              <a:rPr lang="en-US" sz="2600" dirty="0" smtClean="0">
                <a:latin typeface="Arial" pitchFamily="34" charset="0"/>
                <a:cs typeface="Arial" pitchFamily="34" charset="0"/>
              </a:rPr>
              <a:t>d-</a:t>
            </a:r>
            <a:r>
              <a:rPr lang="en-US" sz="2600" dirty="0" err="1">
                <a:latin typeface="Arial" pitchFamily="34" charset="0"/>
                <a:cs typeface="Arial" pitchFamily="34" charset="0"/>
              </a:rPr>
              <a:t>aminolevulinate</a:t>
            </a:r>
            <a:r>
              <a:rPr lang="en-US" sz="2600" dirty="0">
                <a:latin typeface="Arial" pitchFamily="34" charset="0"/>
                <a:cs typeface="Arial" pitchFamily="34" charset="0"/>
              </a:rPr>
              <a:t>, </a:t>
            </a:r>
            <a:r>
              <a:rPr lang="en-US" sz="2600" dirty="0" smtClean="0">
                <a:latin typeface="Arial" pitchFamily="34" charset="0"/>
                <a:cs typeface="Arial" pitchFamily="34" charset="0"/>
              </a:rPr>
              <a:t>leading to severe </a:t>
            </a:r>
            <a:r>
              <a:rPr lang="en-US" sz="2600" dirty="0">
                <a:latin typeface="Arial" pitchFamily="34" charset="0"/>
                <a:cs typeface="Arial" pitchFamily="34" charset="0"/>
              </a:rPr>
              <a:t>abdominal pain and neurological </a:t>
            </a:r>
            <a:r>
              <a:rPr lang="en-US" sz="2600" dirty="0" smtClean="0">
                <a:latin typeface="Arial" pitchFamily="34" charset="0"/>
                <a:cs typeface="Arial" pitchFamily="34" charset="0"/>
              </a:rPr>
              <a:t>dysfunction.</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42018209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Tyrosine </a:t>
            </a:r>
            <a:r>
              <a:rPr lang="en-US" dirty="0" smtClean="0">
                <a:solidFill>
                  <a:srgbClr val="843C0C"/>
                </a:solidFill>
                <a:latin typeface="Arial" pitchFamily="34" charset="0"/>
                <a:cs typeface="Arial" pitchFamily="34" charset="0"/>
              </a:rPr>
              <a:t>is </a:t>
            </a:r>
            <a:r>
              <a:rPr lang="en-US" dirty="0">
                <a:solidFill>
                  <a:srgbClr val="843C0C"/>
                </a:solidFill>
                <a:latin typeface="Arial" pitchFamily="34" charset="0"/>
                <a:cs typeface="Arial" pitchFamily="34" charset="0"/>
              </a:rPr>
              <a:t>a P</a:t>
            </a:r>
            <a:r>
              <a:rPr lang="en-US" dirty="0" smtClean="0">
                <a:solidFill>
                  <a:srgbClr val="843C0C"/>
                </a:solidFill>
                <a:latin typeface="Arial" pitchFamily="34" charset="0"/>
                <a:cs typeface="Arial" pitchFamily="34" charset="0"/>
              </a:rPr>
              <a:t>recursor </a:t>
            </a:r>
            <a:r>
              <a:rPr lang="en-US" dirty="0">
                <a:solidFill>
                  <a:srgbClr val="843C0C"/>
                </a:solidFill>
                <a:latin typeface="Arial" pitchFamily="34" charset="0"/>
                <a:cs typeface="Arial" pitchFamily="34" charset="0"/>
              </a:rPr>
              <a:t>for H</a:t>
            </a:r>
            <a:r>
              <a:rPr lang="en-US" dirty="0" smtClean="0">
                <a:solidFill>
                  <a:srgbClr val="843C0C"/>
                </a:solidFill>
                <a:latin typeface="Arial" pitchFamily="34" charset="0"/>
                <a:cs typeface="Arial" pitchFamily="34" charset="0"/>
              </a:rPr>
              <a:t>uman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igments (1/4)</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In humans, the lack of </a:t>
            </a:r>
            <a:r>
              <a:rPr lang="en-US" sz="2600" dirty="0" err="1">
                <a:latin typeface="Arial" pitchFamily="34" charset="0"/>
                <a:cs typeface="Arial" pitchFamily="34" charset="0"/>
              </a:rPr>
              <a:t>tyrosinase</a:t>
            </a:r>
            <a:r>
              <a:rPr lang="en-US" sz="2600" dirty="0">
                <a:latin typeface="Arial" pitchFamily="34" charset="0"/>
                <a:cs typeface="Arial" pitchFamily="34" charset="0"/>
              </a:rPr>
              <a:t> </a:t>
            </a:r>
            <a:r>
              <a:rPr lang="en-US" sz="2600" dirty="0" smtClean="0">
                <a:latin typeface="Arial" pitchFamily="34" charset="0"/>
                <a:cs typeface="Arial" pitchFamily="34" charset="0"/>
              </a:rPr>
              <a:t>prevents formation of melanin and results </a:t>
            </a:r>
            <a:r>
              <a:rPr lang="en-US" sz="2600" dirty="0">
                <a:latin typeface="Arial" pitchFamily="34" charset="0"/>
                <a:cs typeface="Arial" pitchFamily="34" charset="0"/>
              </a:rPr>
              <a:t>in a specific type of albinism called </a:t>
            </a:r>
            <a:r>
              <a:rPr lang="en-US" sz="2600" dirty="0" err="1">
                <a:latin typeface="Arial" pitchFamily="34" charset="0"/>
                <a:cs typeface="Arial" pitchFamily="34" charset="0"/>
              </a:rPr>
              <a:t>oculocutaneous</a:t>
            </a:r>
            <a:r>
              <a:rPr lang="en-US" sz="2600" dirty="0">
                <a:latin typeface="Arial" pitchFamily="34" charset="0"/>
                <a:cs typeface="Arial" pitchFamily="34" charset="0"/>
              </a:rPr>
              <a:t> albinism, type </a:t>
            </a:r>
            <a:r>
              <a:rPr lang="en-US" sz="2600" dirty="0" smtClean="0">
                <a:latin typeface="Arial" pitchFamily="34" charset="0"/>
                <a:cs typeface="Arial" pitchFamily="34" charset="0"/>
              </a:rPr>
              <a:t>1.</a:t>
            </a:r>
            <a:endParaRPr lang="en-US" sz="2600" dirty="0">
              <a:latin typeface="Arial" pitchFamily="34" charset="0"/>
              <a:cs typeface="Arial" pitchFamily="34" charset="0"/>
            </a:endParaRPr>
          </a:p>
          <a:p>
            <a:pPr>
              <a:spcAft>
                <a:spcPts val="1200"/>
              </a:spcAft>
            </a:pPr>
            <a:r>
              <a:rPr lang="en-US" sz="2600" dirty="0" smtClean="0">
                <a:latin typeface="Arial" pitchFamily="34" charset="0"/>
                <a:cs typeface="Arial" pitchFamily="34" charset="0"/>
              </a:rPr>
              <a:t>Individuals have </a:t>
            </a:r>
            <a:r>
              <a:rPr lang="en-US" sz="2600" dirty="0">
                <a:latin typeface="Arial" pitchFamily="34" charset="0"/>
                <a:cs typeface="Arial" pitchFamily="34" charset="0"/>
              </a:rPr>
              <a:t>milky white skin, white hair, </a:t>
            </a:r>
            <a:r>
              <a:rPr lang="en-US" sz="2600" dirty="0" smtClean="0">
                <a:latin typeface="Arial" pitchFamily="34" charset="0"/>
                <a:cs typeface="Arial" pitchFamily="34" charset="0"/>
              </a:rPr>
              <a:t>blue eyes, and (</a:t>
            </a:r>
            <a:r>
              <a:rPr lang="en-US" sz="2600" dirty="0">
                <a:latin typeface="Arial" pitchFamily="34" charset="0"/>
                <a:cs typeface="Arial" pitchFamily="34" charset="0"/>
              </a:rPr>
              <a:t>b</a:t>
            </a:r>
            <a:r>
              <a:rPr lang="en-US" sz="2600" dirty="0" smtClean="0">
                <a:latin typeface="Arial" pitchFamily="34" charset="0"/>
                <a:cs typeface="Arial" pitchFamily="34" charset="0"/>
              </a:rPr>
              <a:t>ecause melanin </a:t>
            </a:r>
            <a:r>
              <a:rPr lang="en-US" sz="2600" dirty="0">
                <a:latin typeface="Arial" pitchFamily="34" charset="0"/>
                <a:cs typeface="Arial" pitchFamily="34" charset="0"/>
              </a:rPr>
              <a:t>pigments play a role in the retina and in optic nerve </a:t>
            </a:r>
            <a:r>
              <a:rPr lang="en-US" sz="2600" dirty="0" smtClean="0">
                <a:latin typeface="Arial" pitchFamily="34" charset="0"/>
                <a:cs typeface="Arial" pitchFamily="34" charset="0"/>
              </a:rPr>
              <a:t>development) a </a:t>
            </a:r>
            <a:r>
              <a:rPr lang="en-US" sz="2600" dirty="0">
                <a:latin typeface="Arial" pitchFamily="34" charset="0"/>
                <a:cs typeface="Arial" pitchFamily="34" charset="0"/>
              </a:rPr>
              <a:t>variety of vision </a:t>
            </a:r>
            <a:r>
              <a:rPr lang="en-US" sz="2600" dirty="0" smtClean="0">
                <a:latin typeface="Arial" pitchFamily="34" charset="0"/>
                <a:cs typeface="Arial" pitchFamily="34" charset="0"/>
              </a:rPr>
              <a:t>problems.</a:t>
            </a:r>
          </a:p>
        </p:txBody>
      </p:sp>
    </p:spTree>
    <p:extLst>
      <p:ext uri="{BB962C8B-B14F-4D97-AF65-F5344CB8AC3E}">
        <p14:creationId xmlns:p14="http://schemas.microsoft.com/office/powerpoint/2010/main" val="34725287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Tyrosine is a Precursor for Human Pigments </a:t>
            </a:r>
            <a:r>
              <a:rPr lang="en-US" dirty="0" smtClean="0">
                <a:solidFill>
                  <a:srgbClr val="843C0C"/>
                </a:solidFill>
                <a:latin typeface="Arial" pitchFamily="34" charset="0"/>
                <a:cs typeface="Arial" pitchFamily="34" charset="0"/>
              </a:rPr>
              <a:t>(2/4</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1304265"/>
          </a:xfrm>
        </p:spPr>
        <p:txBody>
          <a:bodyPr>
            <a:normAutofit/>
          </a:bodyPr>
          <a:lstStyle/>
          <a:p>
            <a:r>
              <a:rPr lang="en-US" sz="2600" dirty="0" err="1">
                <a:latin typeface="Arial" pitchFamily="34" charset="0"/>
                <a:cs typeface="Arial" pitchFamily="34" charset="0"/>
              </a:rPr>
              <a:t>Tyrosinase</a:t>
            </a:r>
            <a:r>
              <a:rPr lang="en-US" sz="2600" dirty="0">
                <a:latin typeface="Arial" pitchFamily="34" charset="0"/>
                <a:cs typeface="Arial" pitchFamily="34" charset="0"/>
              </a:rPr>
              <a:t>, a copper-requiring enzyme, catalyzes the first two steps in melanin </a:t>
            </a:r>
            <a:r>
              <a:rPr lang="en-US" sz="2600" dirty="0" smtClean="0">
                <a:latin typeface="Arial" pitchFamily="34" charset="0"/>
                <a:cs typeface="Arial" pitchFamily="34" charset="0"/>
              </a:rPr>
              <a:t>synthesis </a:t>
            </a:r>
            <a:r>
              <a:rPr lang="en-US" sz="2600" dirty="0">
                <a:latin typeface="Arial" pitchFamily="34" charset="0"/>
                <a:cs typeface="Arial" pitchFamily="34" charset="0"/>
              </a:rPr>
              <a:t>and possibly another step as </a:t>
            </a:r>
            <a:r>
              <a:rPr lang="en-US" sz="2600" dirty="0" smtClean="0">
                <a:latin typeface="Arial" pitchFamily="34" charset="0"/>
                <a:cs typeface="Arial" pitchFamily="34" charset="0"/>
              </a:rPr>
              <a:t>well.</a:t>
            </a:r>
            <a:endParaRPr lang="en-US" sz="2600" dirty="0">
              <a:latin typeface="Arial" pitchFamily="34" charset="0"/>
              <a:cs typeface="Arial" pitchFamily="34" charset="0"/>
            </a:endParaRPr>
          </a:p>
        </p:txBody>
      </p:sp>
      <p:pic>
        <p:nvPicPr>
          <p:cNvPr id="9" name="Picture 2" descr="The reactions that convert Tyrosine to Melatonin are shown.&#10;Tyrosine has a benzene ring with an O H para to a chain. The chain has C H 2 bonded to C that is bonded to N H 2 and further bonded to a carboxylic acid. In the presence of Tyrosinase, Tyrosine produces Dihydroxyphenylalanine. The structure of Dihydroxyphenylalanine is similar except that there is another O H group on the benzene ring ortho to the first one (one is bonded to the upper right vertex and the other is bonded to the lower right vertex). This reaction in the presence of Tyrosinase to produce Dopaquinone, which has a similar structure to Dihydroxyphenylalanine except that the two O H groups on the ring have been converted to double bonded oxygens. This reacts to produce Melanin."/>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798320" y="3026386"/>
            <a:ext cx="5547360" cy="350996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3522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Tyrosine is a Precursor for Human Pigments </a:t>
            </a:r>
            <a:r>
              <a:rPr lang="en-US" dirty="0" smtClean="0">
                <a:solidFill>
                  <a:srgbClr val="843C0C"/>
                </a:solidFill>
                <a:latin typeface="Arial" pitchFamily="34" charset="0"/>
                <a:cs typeface="Arial" pitchFamily="34" charset="0"/>
              </a:rPr>
              <a:t>(3/4</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3017520"/>
          </a:xfrm>
        </p:spPr>
        <p:txBody>
          <a:bodyPr>
            <a:noAutofit/>
          </a:bodyPr>
          <a:lstStyle/>
          <a:p>
            <a:pPr>
              <a:spcAft>
                <a:spcPts val="600"/>
              </a:spcAft>
            </a:pPr>
            <a:r>
              <a:rPr lang="en-US" sz="2600" dirty="0" smtClean="0">
                <a:latin typeface="Arial" pitchFamily="34" charset="0"/>
                <a:cs typeface="Arial" pitchFamily="34" charset="0"/>
              </a:rPr>
              <a:t>There are several types of melanin: eumelanin (both brown and black depending on bonding patterns in the polymers) </a:t>
            </a:r>
            <a:r>
              <a:rPr lang="en-US" sz="2600" dirty="0">
                <a:latin typeface="Arial" pitchFamily="34" charset="0"/>
                <a:cs typeface="Arial" pitchFamily="34" charset="0"/>
              </a:rPr>
              <a:t>and </a:t>
            </a:r>
            <a:r>
              <a:rPr lang="en-US" sz="2600" dirty="0" err="1" smtClean="0">
                <a:latin typeface="Arial" pitchFamily="34" charset="0"/>
                <a:cs typeface="Arial" pitchFamily="34" charset="0"/>
              </a:rPr>
              <a:t>pheomelanin</a:t>
            </a:r>
            <a:r>
              <a:rPr lang="en-US" sz="2600" dirty="0" smtClean="0">
                <a:latin typeface="Arial" pitchFamily="34" charset="0"/>
                <a:cs typeface="Arial" pitchFamily="34" charset="0"/>
              </a:rPr>
              <a:t> (pink, found, for example, at the lips and nipples).</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The </a:t>
            </a:r>
            <a:r>
              <a:rPr lang="en-US" sz="2600" dirty="0" err="1">
                <a:latin typeface="Arial" pitchFamily="34" charset="0"/>
                <a:cs typeface="Arial" pitchFamily="34" charset="0"/>
              </a:rPr>
              <a:t>eumelanins</a:t>
            </a:r>
            <a:r>
              <a:rPr lang="en-US" sz="2600" dirty="0">
                <a:latin typeface="Arial" pitchFamily="34" charset="0"/>
                <a:cs typeface="Arial" pitchFamily="34" charset="0"/>
              </a:rPr>
              <a:t> are large, highly cross-linked polymers of 5, 6-dihydroxyindole and 5, 6-dihydroxyindole-2-carboxylic </a:t>
            </a:r>
            <a:r>
              <a:rPr lang="en-US" sz="2600" dirty="0" smtClean="0">
                <a:latin typeface="Arial" pitchFamily="34" charset="0"/>
                <a:cs typeface="Arial" pitchFamily="34" charset="0"/>
              </a:rPr>
              <a:t>acid.</a:t>
            </a:r>
            <a:endParaRPr lang="en-US" sz="2600" dirty="0">
              <a:latin typeface="Arial" pitchFamily="34" charset="0"/>
              <a:cs typeface="Arial" pitchFamily="34" charset="0"/>
            </a:endParaRPr>
          </a:p>
        </p:txBody>
      </p:sp>
      <p:pic>
        <p:nvPicPr>
          <p:cNvPr id="9" name="Picture 2" descr="Molecular structures of 5, 6 dash Dihydroxyindole and 5,6 dash Dihydroxyindole dash 2 dash carboxylic acid.&#10;The first structure, labeled 5, 6 dash Dihydroxyindole, has a benzene ring on the left and a 5 dash membered ring on the right. The benzene ring has O H at its upper and lower left vertices. The 5-membered ring has a double bond on its lower right side and N H in the upper vertex. The second structure, labeled as 5, 6 dash Dihydroxyindole dash 2 dash carboxylic acid, has a similar structure except that there is a carboxylic acid bonded to the right side vertex of the 5 dash membered ring."/>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4901294"/>
            <a:ext cx="6705046" cy="15055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5911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Tyrosine is a Precursor for Human Pigments </a:t>
            </a:r>
            <a:r>
              <a:rPr lang="en-US" dirty="0" smtClean="0">
                <a:solidFill>
                  <a:srgbClr val="843C0C"/>
                </a:solidFill>
                <a:latin typeface="Arial" pitchFamily="34" charset="0"/>
                <a:cs typeface="Arial" pitchFamily="34" charset="0"/>
              </a:rPr>
              <a:t>(4/4</a:t>
            </a:r>
            <a:r>
              <a:rPr lang="en-US" dirty="0">
                <a:solidFill>
                  <a:srgbClr val="843C0C"/>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1386839"/>
          </a:xfrm>
        </p:spPr>
        <p:txBody>
          <a:bodyPr>
            <a:normAutofit/>
          </a:bodyPr>
          <a:lstStyle/>
          <a:p>
            <a:r>
              <a:rPr lang="en-US" sz="2600" dirty="0" err="1">
                <a:latin typeface="Arial" pitchFamily="34" charset="0"/>
                <a:cs typeface="Arial" pitchFamily="34" charset="0"/>
              </a:rPr>
              <a:t>Pheomelanin</a:t>
            </a:r>
            <a:r>
              <a:rPr lang="en-US" sz="2600" dirty="0">
                <a:latin typeface="Arial" pitchFamily="34" charset="0"/>
                <a:cs typeface="Arial" pitchFamily="34" charset="0"/>
              </a:rPr>
              <a:t> is formed from two metabolites of tyrosine, </a:t>
            </a:r>
            <a:r>
              <a:rPr lang="en-US" sz="2600" dirty="0" err="1">
                <a:latin typeface="Arial" pitchFamily="34" charset="0"/>
                <a:cs typeface="Arial" pitchFamily="34" charset="0"/>
              </a:rPr>
              <a:t>benzothiozine</a:t>
            </a:r>
            <a:r>
              <a:rPr lang="en-US" sz="2600" dirty="0">
                <a:latin typeface="Arial" pitchFamily="34" charset="0"/>
                <a:cs typeface="Arial" pitchFamily="34" charset="0"/>
              </a:rPr>
              <a:t> and </a:t>
            </a:r>
            <a:r>
              <a:rPr lang="en-US" sz="2600" dirty="0" err="1">
                <a:latin typeface="Arial" pitchFamily="34" charset="0"/>
                <a:cs typeface="Arial" pitchFamily="34" charset="0"/>
              </a:rPr>
              <a:t>benzothiazole</a:t>
            </a:r>
            <a:r>
              <a:rPr lang="en-US" sz="2600" dirty="0">
                <a:latin typeface="Arial" pitchFamily="34" charset="0"/>
                <a:cs typeface="Arial" pitchFamily="34" charset="0"/>
              </a:rPr>
              <a:t>, as well as the amino acid </a:t>
            </a:r>
            <a:r>
              <a:rPr lang="en-US" sz="2600" dirty="0" err="1" smtClean="0">
                <a:latin typeface="Arial" pitchFamily="34" charset="0"/>
                <a:cs typeface="Arial" pitchFamily="34" charset="0"/>
              </a:rPr>
              <a:t>cysteine</a:t>
            </a:r>
            <a:r>
              <a:rPr lang="en-US" sz="2600" dirty="0" smtClean="0">
                <a:latin typeface="Arial" pitchFamily="34" charset="0"/>
                <a:cs typeface="Arial" pitchFamily="34" charset="0"/>
              </a:rPr>
              <a:t>.</a:t>
            </a:r>
          </a:p>
        </p:txBody>
      </p:sp>
      <p:pic>
        <p:nvPicPr>
          <p:cNvPr id="9" name="Picture 2" descr="The molecular structures of Benzothiazole, Benzothiazine, and Cysteine are shown.&#10;Benzothiazole has a benzene ring attached to a 5 dash membered ring on its right. The 5 dash membered ring has an S in the top vertex, a double bond on the lower right side, and N in the lower right vertex. Benziothiazine has a similar structure to Benzothiazole except that it has a 6 dash membered ring on the right. The 6-membered ring has a double bond on the upper right side, N in the top vertex, and S in the bottom vertex. Cysteine has a central carbon bonded to C O O minus and N H subscript 3 superscript plus, hash bonded to H, and wedge bonded to C H subscript 2 S H."/>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2987040"/>
            <a:ext cx="6705046" cy="14812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quarter" idx="16"/>
          </p:nvPr>
        </p:nvSpPr>
        <p:spPr>
          <a:xfrm>
            <a:off x="457200" y="4678680"/>
            <a:ext cx="8442960" cy="1935480"/>
          </a:xfrm>
        </p:spPr>
        <p:txBody>
          <a:bodyPr>
            <a:noAutofit/>
          </a:bodyPr>
          <a:lstStyle/>
          <a:p>
            <a:r>
              <a:rPr lang="en-US" sz="2600" dirty="0" smtClean="0">
                <a:latin typeface="Arial" pitchFamily="34" charset="0"/>
                <a:cs typeface="Arial" pitchFamily="34" charset="0"/>
              </a:rPr>
              <a:t>Exposure to sunlight increases </a:t>
            </a:r>
            <a:r>
              <a:rPr lang="en-US" sz="2600" dirty="0" err="1" smtClean="0">
                <a:latin typeface="Arial" pitchFamily="34" charset="0"/>
                <a:cs typeface="Arial" pitchFamily="34" charset="0"/>
              </a:rPr>
              <a:t>eumelanin</a:t>
            </a:r>
            <a:r>
              <a:rPr lang="en-US" sz="2600" dirty="0" smtClean="0">
                <a:latin typeface="Arial" pitchFamily="34" charset="0"/>
                <a:cs typeface="Arial" pitchFamily="34" charset="0"/>
              </a:rPr>
              <a:t> production as a protective response (tanning), and people who live or whose ancestors lived near the equator tend to have large amounts of </a:t>
            </a:r>
            <a:r>
              <a:rPr lang="en-US" sz="2600" dirty="0" err="1" smtClean="0">
                <a:latin typeface="Arial" pitchFamily="34" charset="0"/>
                <a:cs typeface="Arial" pitchFamily="34" charset="0"/>
              </a:rPr>
              <a:t>eumelanin</a:t>
            </a:r>
            <a:r>
              <a:rPr lang="en-US" sz="2600" dirty="0" smtClean="0">
                <a:latin typeface="Arial" pitchFamily="34" charset="0"/>
                <a:cs typeface="Arial" pitchFamily="34" charset="0"/>
              </a:rPr>
              <a:t> in their skins.</a:t>
            </a:r>
          </a:p>
        </p:txBody>
      </p:sp>
    </p:spTree>
    <p:extLst>
      <p:ext uri="{BB962C8B-B14F-4D97-AF65-F5344CB8AC3E}">
        <p14:creationId xmlns:p14="http://schemas.microsoft.com/office/powerpoint/2010/main" val="39129627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Melanin </a:t>
            </a:r>
            <a:r>
              <a:rPr lang="en-US" dirty="0" smtClean="0">
                <a:solidFill>
                  <a:srgbClr val="843C0C"/>
                </a:solidFill>
                <a:latin typeface="Arial" pitchFamily="34" charset="0"/>
                <a:cs typeface="Arial" pitchFamily="34" charset="0"/>
              </a:rPr>
              <a:t>Structure</a:t>
            </a:r>
            <a:endParaRPr lang="en-US" dirty="0">
              <a:solidFill>
                <a:srgbClr val="843C0C"/>
              </a:solidFill>
              <a:latin typeface="Arial" pitchFamily="34" charset="0"/>
              <a:cs typeface="Arial" pitchFamily="34" charset="0"/>
            </a:endParaRPr>
          </a:p>
        </p:txBody>
      </p:sp>
      <p:pic>
        <p:nvPicPr>
          <p:cNvPr id="14" name="Picture 2" descr="The structures of Eumelanin and Pheomelanin are shown&#10;Eumelanin has multiple sets of ring structures. It has a 5-membered ring at the bottom that has N H in its lower right vertex, a bond to C O O H in parentheses attached to the right side vertex, a double bond on the upper right side, a double bond on the lower left side, a chain with C double bonded to O and bonded to O H bonded to the lower left vertex, and a bond to the next unit from the upper left vertex. The bond from the upper left goes to C that is double bonded to O and further bonded to the bottom vertex of a benzene ring that is bonded to a 5-membered ring on the right. The 5-membered ring has N H in its lower right vertex, a double bond on the upper right side, and a bond to C O O H in parentheses at the right side vertex. The benzene ring has O H groups bonded to the upper and lower left vertices and a bond from the top vertex to another 6-membered ring that is bonded to an identical 5-membered ring. The 6-membered ring has no double bond on the left side, but has double bonds to oxygens at both of those vertices. An arrow points upward from the top vertex. Pheomelanin also has multiple rings. There is a benzene ring on the upper left with arrows pointing away from the upper left and bottom vertices, a chain with C H 2 and C bonded to N H 2 and C O O H extending from the lower left vertex, and O H attached to the top vertex. Its right side is shared with a 6-membered ring that has N H at its top vertex, S at its bottom vertex, double bond O at the upper right vertex, and a bond to another ring at the lower right vertex. The next ring is a benzene ring with an O H bonded to its top vertex and a 6-membered ring to its right with N at the top vertex, S at the bottom vertex, a double bond on the upper right side, C O O H in parentheses bonded to the upper right vertex, and an arrow extending downward from the lower right vertex. The lower left side of the benzene ring is shared with a lower benzene ring that has N at its bottom vertex, COOH bonded to its lower left vertex, and a bond to a 5-membered ring from the lower right vertex. The 5-membered ring has N at its top vertex, a double bond on its upper left side, an S on its lower left vertex, and a benzene ring attached to its lower right side. The benzene ring has O H attached to its upper right side, arrows pointing away from the right side vertex and the lower left vertex, and a chain extending from its lower right vertex. The chain has C H2 bonded to C H that is bonded to N H2 and C O O 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22823" y="1802779"/>
            <a:ext cx="8098355" cy="463184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419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Maintaining </a:t>
            </a:r>
            <a:r>
              <a:rPr lang="en-US" dirty="0">
                <a:solidFill>
                  <a:srgbClr val="843C0C"/>
                </a:solidFill>
                <a:latin typeface="Arial" pitchFamily="34" charset="0"/>
                <a:cs typeface="Arial" pitchFamily="34" charset="0"/>
              </a:rPr>
              <a:t>L</a:t>
            </a:r>
            <a:r>
              <a:rPr lang="en-US" dirty="0" smtClean="0">
                <a:solidFill>
                  <a:srgbClr val="843C0C"/>
                </a:solidFill>
                <a:latin typeface="Arial" pitchFamily="34" charset="0"/>
                <a:cs typeface="Arial" pitchFamily="34" charset="0"/>
              </a:rPr>
              <a:t>ow </a:t>
            </a:r>
            <a:r>
              <a:rPr lang="en-US" dirty="0">
                <a:solidFill>
                  <a:srgbClr val="843C0C"/>
                </a:solidFill>
                <a:latin typeface="Arial" pitchFamily="34" charset="0"/>
                <a:cs typeface="Arial" pitchFamily="34" charset="0"/>
              </a:rPr>
              <a:t>O</a:t>
            </a:r>
            <a:r>
              <a:rPr lang="en-US" dirty="0" smtClean="0">
                <a:solidFill>
                  <a:srgbClr val="843C0C"/>
                </a:solidFill>
                <a:latin typeface="Arial" pitchFamily="34" charset="0"/>
                <a:cs typeface="Arial" pitchFamily="34" charset="0"/>
              </a:rPr>
              <a:t>xygen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oncentration in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oot Nodules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914399"/>
          </a:xfrm>
        </p:spPr>
        <p:txBody>
          <a:bodyPr>
            <a:normAutofit/>
          </a:bodyPr>
          <a:lstStyle/>
          <a:p>
            <a:r>
              <a:rPr lang="en-US" dirty="0" smtClean="0">
                <a:latin typeface="Arial" pitchFamily="34" charset="0"/>
                <a:cs typeface="Arial" pitchFamily="34" charset="0"/>
              </a:rPr>
              <a:t>The overall reaction requires 16 ATP in order to convert one molecule of N</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to two molecules of ammonia.</a:t>
            </a:r>
          </a:p>
        </p:txBody>
      </p:sp>
      <p:pic>
        <p:nvPicPr>
          <p:cNvPr id="9" name="Picture Placeholder 8" descr="A chemical reaction shows the overall reaction involved in the conversion of molecular nitrogen to ammonia. &#10;Reaction reads: N subscript 2 plus 8 electrons (lowercase E superscript minus) plus 8 protons (H superscript plus) plus 16 molecules of A T P plus 16 molecules of water), gives (forward reaction arrow) 2 N H subscript 3 plus H subscript 2 plus 16 molecules of A D P and 16 molecules of inorganic phosphate (P subscript lowercase I)."/>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471613" y="2545080"/>
            <a:ext cx="62007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a:xfrm>
            <a:off x="457200" y="3183255"/>
            <a:ext cx="8229600" cy="3339465"/>
          </a:xfrm>
        </p:spPr>
        <p:txBody>
          <a:bodyPr>
            <a:normAutofit/>
          </a:bodyPr>
          <a:lstStyle/>
          <a:p>
            <a:pPr>
              <a:spcBef>
                <a:spcPts val="600"/>
              </a:spcBef>
              <a:spcAft>
                <a:spcPts val="1200"/>
              </a:spcAft>
            </a:pPr>
            <a:r>
              <a:rPr lang="en-US" dirty="0" smtClean="0">
                <a:latin typeface="Arial" pitchFamily="34" charset="0"/>
                <a:cs typeface="Arial" pitchFamily="34" charset="0"/>
              </a:rPr>
              <a:t>The oxidative </a:t>
            </a:r>
            <a:r>
              <a:rPr lang="en-US" dirty="0" err="1" smtClean="0">
                <a:latin typeface="Arial" pitchFamily="34" charset="0"/>
                <a:cs typeface="Arial" pitchFamily="34" charset="0"/>
              </a:rPr>
              <a:t>phosphorylation</a:t>
            </a:r>
            <a:r>
              <a:rPr lang="en-US" dirty="0" smtClean="0">
                <a:latin typeface="Arial" pitchFamily="34" charset="0"/>
                <a:cs typeface="Arial" pitchFamily="34" charset="0"/>
              </a:rPr>
              <a:t> process that supplies this ATP requires 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However, the </a:t>
            </a:r>
            <a:r>
              <a:rPr lang="en-US" dirty="0" err="1" smtClean="0">
                <a:latin typeface="Arial" pitchFamily="34" charset="0"/>
                <a:cs typeface="Arial" pitchFamily="34" charset="0"/>
              </a:rPr>
              <a:t>nitrogenase</a:t>
            </a:r>
            <a:r>
              <a:rPr lang="en-US" dirty="0" smtClean="0">
                <a:latin typeface="Arial" pitchFamily="34" charset="0"/>
                <a:cs typeface="Arial" pitchFamily="34" charset="0"/>
              </a:rPr>
              <a:t> complex is extremely sensitive to inactivation by 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a:t>
            </a:r>
          </a:p>
          <a:p>
            <a:pPr>
              <a:spcBef>
                <a:spcPts val="600"/>
              </a:spcBef>
              <a:spcAft>
                <a:spcPts val="1200"/>
              </a:spcAft>
            </a:pPr>
            <a:r>
              <a:rPr lang="en-US" dirty="0" smtClean="0">
                <a:latin typeface="Arial" pitchFamily="34" charset="0"/>
                <a:cs typeface="Arial" pitchFamily="34" charset="0"/>
              </a:rPr>
              <a:t>To deal with this problem, leguminous plants maintain a very low concentration of free O2 in their root nodules, using an 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-binding protein that is a hemoglobin homolog (</a:t>
            </a:r>
            <a:r>
              <a:rPr lang="en-US" dirty="0" err="1" smtClean="0">
                <a:latin typeface="Arial" pitchFamily="34" charset="0"/>
                <a:cs typeface="Arial" pitchFamily="34" charset="0"/>
              </a:rPr>
              <a:t>leghemoglobin</a:t>
            </a:r>
            <a:r>
              <a:rPr lang="en-US" dirty="0" smtClean="0">
                <a:latin typeface="Arial" pitchFamily="34" charset="0"/>
                <a:cs typeface="Arial" pitchFamily="34" charset="0"/>
              </a:rPr>
              <a:t>).</a:t>
            </a:r>
          </a:p>
        </p:txBody>
      </p:sp>
    </p:spTree>
    <p:extLst>
      <p:ext uri="{BB962C8B-B14F-4D97-AF65-F5344CB8AC3E}">
        <p14:creationId xmlns:p14="http://schemas.microsoft.com/office/powerpoint/2010/main" val="3937213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6115</TotalTime>
  <Words>4365</Words>
  <Application>Microsoft Office PowerPoint</Application>
  <PresentationFormat>On-screen Show (4:3)</PresentationFormat>
  <Paragraphs>275</Paragraphs>
  <Slides>85</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85</vt:i4>
      </vt:variant>
    </vt:vector>
  </HeadingPairs>
  <TitlesOfParts>
    <vt:vector size="94" baseType="lpstr">
      <vt:lpstr>ＭＳ Ｐゴシック</vt:lpstr>
      <vt:lpstr>Arial</vt:lpstr>
      <vt:lpstr>Calibri</vt:lpstr>
      <vt:lpstr>Calibri Light</vt:lpstr>
      <vt:lpstr>Georgia</vt:lpstr>
      <vt:lpstr>Symbol</vt:lpstr>
      <vt:lpstr>Times</vt:lpstr>
      <vt:lpstr>Office Theme</vt:lpstr>
      <vt:lpstr>1_Office Theme</vt:lpstr>
      <vt:lpstr>PowerPoint Presentation</vt:lpstr>
      <vt:lpstr>CHAPTER 24 The Biosynthesis of Amino Acids</vt:lpstr>
      <vt:lpstr>Ch.24 Learning Objectives</vt:lpstr>
      <vt:lpstr>Ch.24 Outline</vt:lpstr>
      <vt:lpstr>Amino Acid Synthesis Requires Solutions to Three Key Biochemical Problems</vt:lpstr>
      <vt:lpstr>Section 24.1 Nitrogen Fixation: Microorganisms Use ATP and a Powerful Reductant to Reduce Atmospheric Nitrogen to Ammonia</vt:lpstr>
      <vt:lpstr>The Nitrogenase Complex</vt:lpstr>
      <vt:lpstr>Nitrogen Fixation</vt:lpstr>
      <vt:lpstr>Maintaining Low Oxygen Concentration in Root Nodules</vt:lpstr>
      <vt:lpstr>The Iron–Molybdenum Cofactor of Nitrogenase Binds and Reduces Atmospheric Nitrogen</vt:lpstr>
      <vt:lpstr>Fe Protein</vt:lpstr>
      <vt:lpstr>MoFe Protein</vt:lpstr>
      <vt:lpstr>Ammonium Ion is Assimilated into an Amino Acid through Glutamate and Glutamine (1/3)</vt:lpstr>
      <vt:lpstr>Glutamate Dehydrogenase Produces Glutamate in Two Steps</vt:lpstr>
      <vt:lpstr>Establishment of Chirality</vt:lpstr>
      <vt:lpstr>Ammonium Ion is Assimilated into an Amino Acid through Glutamate and Glutamine (2/3)</vt:lpstr>
      <vt:lpstr>Ammonium Ion is Assimilated into an Amino Acid through Glutamate and Glutamine (3/3)</vt:lpstr>
      <vt:lpstr>Section 24.2 Amino Acids Are Made from Intermediates of the Citric Acid Cycle and Other Major Pathways</vt:lpstr>
      <vt:lpstr>Biosynthetic Families of Amino Acids in Bacteria and Plants</vt:lpstr>
      <vt:lpstr>Human Beings Can Synthesize Some Amino Acids but Must Obtain Others from Their Diet</vt:lpstr>
      <vt:lpstr>Basic Set of 20 Amino Acids</vt:lpstr>
      <vt:lpstr>Essential and Nonessential Amino Acids</vt:lpstr>
      <vt:lpstr>Aspartate, Alanine, and Glutamate Are Formed by the Addition of an Amino Group to an Alpha-ketoacid (1/2)</vt:lpstr>
      <vt:lpstr>Aspartate, Alanine, and Glutamate Are Formed by the Addition of an Amino Group to an Alpha-ketoacid (2/2)</vt:lpstr>
      <vt:lpstr>Amino Acid Biosynthesis by Transamination</vt:lpstr>
      <vt:lpstr>A Common Step Determines the Chirality of All Amino Acids</vt:lpstr>
      <vt:lpstr>Stereochemistry of Proton Addition</vt:lpstr>
      <vt:lpstr>The Formation of Asparagine from Aspartate Requires an Adenylated Intermediate</vt:lpstr>
      <vt:lpstr>Glutamate is the Precursor of Glutamine, Proline, and Arginine</vt:lpstr>
      <vt:lpstr>Glutamate can be Converted to Ornithine or Proline </vt:lpstr>
      <vt:lpstr>3-Phosphoglycerate is the Precursor of Serine, Cysteine, and Glycine (1/2)</vt:lpstr>
      <vt:lpstr>3-Phosphoglycerate is the Precursor of Serine, Cysteine, and Glycine (2/2)</vt:lpstr>
      <vt:lpstr>Tetrahydrofolate Carries Activated One-carbon Units at Several Oxidation Levels (1/2)</vt:lpstr>
      <vt:lpstr>Tetrahydrofolate</vt:lpstr>
      <vt:lpstr>One-carbon Groups Carried by Tetrahydrofolate</vt:lpstr>
      <vt:lpstr>Conversions of One-carbon Units Attached to Tetrahydrofolate</vt:lpstr>
      <vt:lpstr>Tetrahydrofolate Carries Activated One-carbon Units at Several Oxidation Levels (2/2)</vt:lpstr>
      <vt:lpstr>S-Adenosylmethionine is the Major Donor of Methyl Groups (1/4)</vt:lpstr>
      <vt:lpstr>S-Adenosylmethionine is the Major Donor of Methyl Groups (2/4)</vt:lpstr>
      <vt:lpstr>S-Adenosylmethionine is the Major Donor of Methyl Groups (3/4)</vt:lpstr>
      <vt:lpstr>Activated Methyl Cycle</vt:lpstr>
      <vt:lpstr>S-Adenosylmethionine is the Major Donor of Methyl Groups (4/4)</vt:lpstr>
      <vt:lpstr>Cysteine is Synthesized from Serine and Homocysteine</vt:lpstr>
      <vt:lpstr>High Homocysteine Levels Correlate with Vascular Disease</vt:lpstr>
      <vt:lpstr>Shikimate and Chorismate are Intermediates in the Biosynthesis of Aromatic Amino Acids (1/2)</vt:lpstr>
      <vt:lpstr>Pathway to Chorismate</vt:lpstr>
      <vt:lpstr>Shikimate and Chorismate are Intermediates in the Biosynthesis of Aromatic Amino Acids (2/2)</vt:lpstr>
      <vt:lpstr>Synthesis of Phenylalanine and Tyrosine</vt:lpstr>
      <vt:lpstr>Synthesis of Tryptophan</vt:lpstr>
      <vt:lpstr>Tryptophan Synthase Illustrates Substrate Channeling in Enzymatic Catalysis</vt:lpstr>
      <vt:lpstr>Structure of Tryptophan Synthase</vt:lpstr>
      <vt:lpstr>Substrate Channeling</vt:lpstr>
      <vt:lpstr>Section 24.3 Feedback Inhibition Regulates Amino Acid Biosynthesis</vt:lpstr>
      <vt:lpstr>Structure of 3-phosphoglycerate Dehydrogenase</vt:lpstr>
      <vt:lpstr>Branched Pathways Require Sophisticated Regulation</vt:lpstr>
      <vt:lpstr>Regulation of Threonine Deaminase</vt:lpstr>
      <vt:lpstr>A Recurring Regulatory Domain</vt:lpstr>
      <vt:lpstr>Enzyme Multiplicity</vt:lpstr>
      <vt:lpstr>Domain Structures of Three Aspartokinases</vt:lpstr>
      <vt:lpstr>The Sensitivity of Glutamine Synthetase to Allosteric Regulation is Altered by Covalent Modification (1/2)</vt:lpstr>
      <vt:lpstr>The Sensitivity of Glutamine Synthetase to Allosteric Regulation is Altered by Covalent Modification (2/2)</vt:lpstr>
      <vt:lpstr>Covalent Regulation of Glutamine Synthetase</vt:lpstr>
      <vt:lpstr>Section 24.4 Amino Acids Are Precursors of Many Biomolecules</vt:lpstr>
      <vt:lpstr>Selected Biomolecules Derived from Amino Acids</vt:lpstr>
      <vt:lpstr>Glutathione, a Gamma-glutamyl Peptide, Serves as a Sulfhydryl Buffer</vt:lpstr>
      <vt:lpstr>Glutathione</vt:lpstr>
      <vt:lpstr>Structure of Glutathione Peroxidase</vt:lpstr>
      <vt:lpstr>Catalytic Cycle of Glutathione Peroxidase</vt:lpstr>
      <vt:lpstr>Nitric Oxide, a Short-lived Signal Molecule, is Formed from Arginine</vt:lpstr>
      <vt:lpstr>Formation of Nitric Oxide</vt:lpstr>
      <vt:lpstr>Some Functions of Nitric Oxide</vt:lpstr>
      <vt:lpstr>Amino Acids Are Precursors for a Number of Neurotransmitters</vt:lpstr>
      <vt:lpstr>Tyrosine is a Precursor for the Catecholamines</vt:lpstr>
      <vt:lpstr>Serotonin and Melatonin are Synthesized from Tryptophan</vt:lpstr>
      <vt:lpstr>Porphyrins are Synthesized from Glycine and Succinyl Coenzyme A (1/2)</vt:lpstr>
      <vt:lpstr>Porphyrins are Synthesized from Glycine and Succinyl Coenzyme A (2/2)</vt:lpstr>
      <vt:lpstr>Heme Labeling</vt:lpstr>
      <vt:lpstr>Heme Biosynthetic Pathway</vt:lpstr>
      <vt:lpstr>Heme Degradation</vt:lpstr>
      <vt:lpstr>Porphyrins Accumulate in Some Inherited Disorders of Porphyrin Metabolism</vt:lpstr>
      <vt:lpstr>Tyrosine is a Precursor for Human Pigments (1/4)</vt:lpstr>
      <vt:lpstr>Tyrosine is a Precursor for Human Pigments (2/4)</vt:lpstr>
      <vt:lpstr>Tyrosine is a Precursor for Human Pigments (3/4)</vt:lpstr>
      <vt:lpstr>Tyrosine is a Precursor for Human Pigments (4/4)</vt:lpstr>
      <vt:lpstr>Melanin Structure</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 Exploring Evolution and Bioinformatics</dc:title>
  <dc:creator>Berg</dc:creator>
  <cp:lastModifiedBy>Piotrowski, Angela</cp:lastModifiedBy>
  <cp:revision>801</cp:revision>
  <dcterms:created xsi:type="dcterms:W3CDTF">2015-05-20T13:49:30Z</dcterms:created>
  <dcterms:modified xsi:type="dcterms:W3CDTF">2019-05-01T21:00:57Z</dcterms:modified>
</cp:coreProperties>
</file>