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9"/>
  </p:notesMasterIdLst>
  <p:sldIdLst>
    <p:sldId id="1918" r:id="rId3"/>
    <p:sldId id="1917" r:id="rId4"/>
    <p:sldId id="1870" r:id="rId5"/>
    <p:sldId id="1871" r:id="rId6"/>
    <p:sldId id="1872" r:id="rId7"/>
    <p:sldId id="1873" r:id="rId8"/>
    <p:sldId id="1806" r:id="rId9"/>
    <p:sldId id="1874" r:id="rId10"/>
    <p:sldId id="1808" r:id="rId11"/>
    <p:sldId id="1875" r:id="rId12"/>
    <p:sldId id="1810" r:id="rId13"/>
    <p:sldId id="1811" r:id="rId14"/>
    <p:sldId id="1876" r:id="rId15"/>
    <p:sldId id="1877" r:id="rId16"/>
    <p:sldId id="1814" r:id="rId17"/>
    <p:sldId id="1815" r:id="rId18"/>
    <p:sldId id="1816" r:id="rId19"/>
    <p:sldId id="1878" r:id="rId20"/>
    <p:sldId id="1818" r:id="rId21"/>
    <p:sldId id="1879" r:id="rId22"/>
    <p:sldId id="1880" r:id="rId23"/>
    <p:sldId id="1882" r:id="rId24"/>
    <p:sldId id="1822" r:id="rId25"/>
    <p:sldId id="1881" r:id="rId26"/>
    <p:sldId id="1823" r:id="rId27"/>
    <p:sldId id="1883" r:id="rId28"/>
    <p:sldId id="1884" r:id="rId29"/>
    <p:sldId id="1826" r:id="rId30"/>
    <p:sldId id="1885" r:id="rId31"/>
    <p:sldId id="1828" r:id="rId32"/>
    <p:sldId id="1886" r:id="rId33"/>
    <p:sldId id="1887" r:id="rId34"/>
    <p:sldId id="1831" r:id="rId35"/>
    <p:sldId id="1832" r:id="rId36"/>
    <p:sldId id="1833" r:id="rId37"/>
    <p:sldId id="1888" r:id="rId38"/>
    <p:sldId id="1835" r:id="rId39"/>
    <p:sldId id="1889" r:id="rId40"/>
    <p:sldId id="1891" r:id="rId41"/>
    <p:sldId id="1892" r:id="rId42"/>
    <p:sldId id="1890" r:id="rId43"/>
    <p:sldId id="1895" r:id="rId44"/>
    <p:sldId id="1893" r:id="rId45"/>
    <p:sldId id="1840" r:id="rId46"/>
    <p:sldId id="1841" r:id="rId47"/>
    <p:sldId id="1894" r:id="rId48"/>
    <p:sldId id="1843" r:id="rId49"/>
    <p:sldId id="1896" r:id="rId50"/>
    <p:sldId id="1897" r:id="rId51"/>
    <p:sldId id="1898" r:id="rId52"/>
    <p:sldId id="1899" r:id="rId53"/>
    <p:sldId id="1900" r:id="rId54"/>
    <p:sldId id="1901" r:id="rId55"/>
    <p:sldId id="1902" r:id="rId56"/>
    <p:sldId id="1851" r:id="rId57"/>
    <p:sldId id="1903" r:id="rId58"/>
    <p:sldId id="1853" r:id="rId59"/>
    <p:sldId id="1904" r:id="rId60"/>
    <p:sldId id="1855" r:id="rId61"/>
    <p:sldId id="1856" r:id="rId62"/>
    <p:sldId id="1905" r:id="rId63"/>
    <p:sldId id="1906" r:id="rId64"/>
    <p:sldId id="1859" r:id="rId65"/>
    <p:sldId id="1860" r:id="rId66"/>
    <p:sldId id="1907" r:id="rId67"/>
    <p:sldId id="1908" r:id="rId68"/>
    <p:sldId id="1909" r:id="rId69"/>
    <p:sldId id="1864" r:id="rId70"/>
    <p:sldId id="1910" r:id="rId71"/>
    <p:sldId id="1911" r:id="rId72"/>
    <p:sldId id="1867" r:id="rId73"/>
    <p:sldId id="1868" r:id="rId74"/>
    <p:sldId id="1912" r:id="rId75"/>
    <p:sldId id="1914" r:id="rId76"/>
    <p:sldId id="1915" r:id="rId77"/>
    <p:sldId id="1916"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Isman, Jodi" initials="IJ" lastIdx="1" clrIdx="1"/>
  <p:cmAuthor id="2" name="Carleton College" initials="CC" lastIdx="1" clrIdx="2"/>
  <p:cmAuthor id="3" name="ce" initials="ce"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4" autoAdjust="0"/>
    <p:restoredTop sz="93194" autoAdjust="0"/>
  </p:normalViewPr>
  <p:slideViewPr>
    <p:cSldViewPr snapToGrid="0" snapToObjects="1">
      <p:cViewPr varScale="1">
        <p:scale>
          <a:sx n="67" d="100"/>
          <a:sy n="67" d="100"/>
        </p:scale>
        <p:origin x="1260" y="52"/>
      </p:cViewPr>
      <p:guideLst>
        <p:guide orient="horz" pos="2160"/>
        <p:guide pos="2880"/>
      </p:guideLst>
    </p:cSldViewPr>
  </p:slideViewPr>
  <p:outlineViewPr>
    <p:cViewPr>
      <p:scale>
        <a:sx n="33" d="100"/>
        <a:sy n="33" d="100"/>
      </p:scale>
      <p:origin x="0" y="134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smtClean="0">
                <a:ea typeface="ＭＳ Ｐゴシック" panose="020B0600070205080204" pitchFamily="34" charset="-128"/>
              </a:rPr>
              <a:t>Corresponding Chapters: 1, 2, 8, 9, 10</a:t>
            </a:r>
          </a:p>
          <a:p>
            <a:pPr marL="228600" indent="-228600"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610080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379129FD-D966-6C41-B041-106905964C16}" type="slidenum">
              <a:rPr lang="en-US" sz="1200" smtClean="0"/>
              <a:pPr>
                <a:defRPr/>
              </a:pPr>
              <a:t>19</a:t>
            </a:fld>
            <a:endParaRPr lang="en-US" sz="1200" dirty="0" smtClean="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20.8 Hexose phosphate formation.</a:t>
            </a:r>
            <a:r>
              <a:rPr lang="en-US" sz="1200" b="0" i="0" u="none" strike="noStrike" kern="1200" baseline="0" dirty="0" smtClean="0">
                <a:solidFill>
                  <a:schemeClr val="tx1"/>
                </a:solidFill>
                <a:latin typeface="+mn-lt"/>
                <a:ea typeface="+mn-ea"/>
                <a:cs typeface="+mn-cs"/>
              </a:rPr>
              <a:t> 3-Phosphoglycerate is converted into fructose 6-phosphate in a pathway parallel to that of gluconeogenesis.</a:t>
            </a:r>
            <a:endParaRPr lang="en-US" dirty="0" smtClean="0">
              <a:cs typeface="+mn-cs"/>
            </a:endParaRPr>
          </a:p>
        </p:txBody>
      </p:sp>
    </p:spTree>
    <p:extLst>
      <p:ext uri="{BB962C8B-B14F-4D97-AF65-F5344CB8AC3E}">
        <p14:creationId xmlns:p14="http://schemas.microsoft.com/office/powerpoint/2010/main" val="1528999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C3AD410-2F9E-2342-8D29-78F6F5AC4CE8}" type="slidenum">
              <a:rPr lang="en-US" sz="1200" smtClean="0"/>
              <a:pPr>
                <a:defRPr/>
              </a:pPr>
              <a:t>22</a:t>
            </a:fld>
            <a:endParaRPr lang="en-US" sz="1200"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20.9 Formation of five-carbon sugars. </a:t>
            </a:r>
            <a:r>
              <a:rPr lang="en-US" sz="1200" b="0" i="0" u="none" strike="noStrike" kern="1200" baseline="0" dirty="0" smtClean="0">
                <a:solidFill>
                  <a:schemeClr val="tx1"/>
                </a:solidFill>
                <a:latin typeface="+mn-lt"/>
                <a:ea typeface="+mn-ea"/>
                <a:cs typeface="+mn-cs"/>
              </a:rPr>
              <a:t>First, transketolase converts a six-carbon sugar and a three-carbon sugar into a four-carbon sugar and a five-carbon sugar. Then, aldolase combines the four-carbon product and a three-carbon sugar to form a seven-carbon sugar. Finally, this seven-carbon sugar reacts with another three-carbon sugar to form two additional five-carbon sugars.</a:t>
            </a:r>
            <a:endParaRPr lang="en-US" dirty="0"/>
          </a:p>
        </p:txBody>
      </p:sp>
    </p:spTree>
    <p:extLst>
      <p:ext uri="{BB962C8B-B14F-4D97-AF65-F5344CB8AC3E}">
        <p14:creationId xmlns:p14="http://schemas.microsoft.com/office/powerpoint/2010/main" val="100551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0C4A0D0-0786-FD41-A080-1F1F316D3A1A}" type="slidenum">
              <a:rPr lang="en-US" sz="1200" smtClean="0"/>
              <a:pPr>
                <a:defRPr/>
              </a:pPr>
              <a:t>23</a:t>
            </a:fld>
            <a:endParaRPr lang="en-US" sz="1200"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20.10 Regeneration of ribulose 1,5-bisphosphate.</a:t>
            </a:r>
            <a:r>
              <a:rPr lang="en-US" sz="1200" b="0" i="0" u="none" strike="noStrike" kern="1200" baseline="0" dirty="0" smtClean="0">
                <a:solidFill>
                  <a:schemeClr val="tx1"/>
                </a:solidFill>
                <a:latin typeface="+mn-lt"/>
                <a:ea typeface="+mn-ea"/>
                <a:cs typeface="+mn-cs"/>
              </a:rPr>
              <a:t> Both ribose 5-phosphate and xylulose 5-phosphate are converted into ribulose 5-phosphate, which is then phosphorylated to complete the regeneration of ribulose 1,5-bisphosphate.</a:t>
            </a:r>
            <a:endParaRPr lang="en-US" dirty="0" smtClean="0">
              <a:cs typeface="+mn-cs"/>
            </a:endParaRPr>
          </a:p>
        </p:txBody>
      </p:sp>
    </p:spTree>
    <p:extLst>
      <p:ext uri="{BB962C8B-B14F-4D97-AF65-F5344CB8AC3E}">
        <p14:creationId xmlns:p14="http://schemas.microsoft.com/office/powerpoint/2010/main" val="261790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AFCB82F-C350-1B4F-8271-EFA0EBF7B38D}" type="slidenum">
              <a:rPr lang="en-US" sz="1200" smtClean="0"/>
              <a:pPr>
                <a:defRPr/>
              </a:pPr>
              <a:t>25</a:t>
            </a:fld>
            <a:endParaRPr lang="en-US" sz="1200" dirty="0" smtClean="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20.11 Calvin cycle. </a:t>
            </a:r>
            <a:r>
              <a:rPr lang="en-US" sz="1200" b="0" i="0" u="none" strike="noStrike" kern="1200" baseline="0" dirty="0" smtClean="0">
                <a:solidFill>
                  <a:schemeClr val="tx1"/>
                </a:solidFill>
                <a:latin typeface="+mn-lt"/>
                <a:ea typeface="+mn-ea"/>
                <a:cs typeface="+mn-cs"/>
              </a:rPr>
              <a:t>The diagram shows the reactions necessary with the correct stoichiometry to convert three molecules of CO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into one molecule of dihydroxyacetone phosphate (DHAP). The cycle is not as simple as presented in Figure 20.1; rather, it entails many reactions that lead ultimately to the synthesis of glucose and the regeneration of ribulose 1,5-bisphosphate. [Information from J. R. Bowyer and R. C. Leegood. “Photosynthesis,” in </a:t>
            </a:r>
            <a:r>
              <a:rPr lang="en-US" sz="1200" b="0" i="1" u="none" strike="noStrike" kern="1200" baseline="0" dirty="0" smtClean="0">
                <a:solidFill>
                  <a:schemeClr val="tx1"/>
                </a:solidFill>
                <a:latin typeface="+mn-lt"/>
                <a:ea typeface="+mn-ea"/>
                <a:cs typeface="+mn-cs"/>
              </a:rPr>
              <a:t>Plant Biochemistry</a:t>
            </a:r>
            <a:r>
              <a:rPr lang="en-US" sz="1200" b="0" i="0" u="none" strike="noStrike" kern="1200" baseline="0" dirty="0" smtClean="0">
                <a:solidFill>
                  <a:schemeClr val="tx1"/>
                </a:solidFill>
                <a:latin typeface="+mn-lt"/>
                <a:ea typeface="+mn-ea"/>
                <a:cs typeface="+mn-cs"/>
              </a:rPr>
              <a:t>, P. M. Dey and J. B. Harborne, Eds. (Academic Press, 1997), p. 85.]</a:t>
            </a:r>
            <a:endParaRPr lang="en-US" dirty="0"/>
          </a:p>
        </p:txBody>
      </p:sp>
    </p:spTree>
    <p:extLst>
      <p:ext uri="{BB962C8B-B14F-4D97-AF65-F5344CB8AC3E}">
        <p14:creationId xmlns:p14="http://schemas.microsoft.com/office/powerpoint/2010/main" val="51407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27C7953-061A-CD4F-B48E-3935956EA2B6}" type="slidenum">
              <a:rPr lang="en-US" sz="1200" smtClean="0"/>
              <a:pPr>
                <a:defRPr/>
              </a:pPr>
              <a:t>28</a:t>
            </a:fld>
            <a:endParaRPr lang="en-US" sz="1200"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20.12 Synthesis of sucrose. </a:t>
            </a:r>
            <a:r>
              <a:rPr lang="en-US" sz="1200" b="0" i="0" u="none" strike="noStrike" kern="1200" baseline="0" dirty="0" smtClean="0">
                <a:solidFill>
                  <a:schemeClr val="tx1"/>
                </a:solidFill>
                <a:latin typeface="+mn-lt"/>
                <a:ea typeface="+mn-ea"/>
                <a:cs typeface="+mn-cs"/>
              </a:rPr>
              <a:t>Sucrose 6-phosphate is formed by the reaction between fructose 6-phosphate and the activated intermediate uridine diphosphate glucose (UDP-glucose). Sucrose phosphatase subsequently generates free sucrose (not shown).</a:t>
            </a:r>
            <a:endParaRPr lang="en-US" dirty="0" smtClean="0">
              <a:cs typeface="+mn-cs"/>
            </a:endParaRPr>
          </a:p>
        </p:txBody>
      </p:sp>
    </p:spTree>
    <p:extLst>
      <p:ext uri="{BB962C8B-B14F-4D97-AF65-F5344CB8AC3E}">
        <p14:creationId xmlns:p14="http://schemas.microsoft.com/office/powerpoint/2010/main" val="3708253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30942C9-336F-9D4D-81A7-153398FB1832}" type="slidenum">
              <a:rPr lang="en-US" sz="1200" smtClean="0"/>
              <a:pPr>
                <a:defRPr/>
              </a:pPr>
              <a:t>30</a:t>
            </a:fld>
            <a:endParaRPr lang="en-US" sz="1200" dirty="0" smtClean="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20.13 Light regulation of the Calvin cycle. </a:t>
            </a:r>
            <a:r>
              <a:rPr lang="en-US" sz="1200" b="0" i="0" u="none" strike="noStrike" kern="1200" baseline="0" dirty="0" smtClean="0">
                <a:solidFill>
                  <a:schemeClr val="tx1"/>
                </a:solidFill>
                <a:latin typeface="+mn-lt"/>
                <a:ea typeface="+mn-ea"/>
                <a:cs typeface="+mn-cs"/>
              </a:rPr>
              <a:t>The light reactions of photosynthesis transfer electrons out of the thylakoid lumen into the stroma and transfer protons from the stroma into the thylakoid lumen. As a consequence of these processes, the concentrations of NADPH, reduced ferredoxin (Fd), and Mg</a:t>
            </a:r>
            <a:r>
              <a:rPr lang="en-US" sz="1200" b="0" i="0" u="none" strike="noStrike" kern="1200" baseline="30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in the stroma are higher in the light than in the dark. The stromal pH is also increased (the concentration of H</a:t>
            </a:r>
            <a:r>
              <a:rPr lang="en-US" sz="1200" b="0" i="0" u="none" strike="noStrike" kern="1200" baseline="3000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is lowered) in the light as a result of proton pumping from the stroma to the thylakoid lumen. Each of these concentration changes helps couple the Calvin cycle reactions to the light reactions.</a:t>
            </a:r>
            <a:endParaRPr lang="en-US" dirty="0"/>
          </a:p>
        </p:txBody>
      </p:sp>
    </p:spTree>
    <p:extLst>
      <p:ext uri="{BB962C8B-B14F-4D97-AF65-F5344CB8AC3E}">
        <p14:creationId xmlns:p14="http://schemas.microsoft.com/office/powerpoint/2010/main" val="4181715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9972A89-B7F6-B14B-A63C-46AF02BA454B}" type="slidenum">
              <a:rPr lang="en-US" sz="1200" smtClean="0"/>
              <a:pPr>
                <a:defRPr/>
              </a:pPr>
              <a:t>33</a:t>
            </a:fld>
            <a:endParaRPr lang="en-US" sz="1200" dirty="0" smtClean="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10656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20.14 Thioredoxin. </a:t>
            </a:r>
            <a:r>
              <a:rPr lang="en-US" sz="1200" b="0" i="0" u="none" strike="noStrike" kern="1200" baseline="0" dirty="0" smtClean="0">
                <a:solidFill>
                  <a:schemeClr val="tx1"/>
                </a:solidFill>
                <a:latin typeface="+mn-lt"/>
                <a:ea typeface="+mn-ea"/>
                <a:cs typeface="+mn-cs"/>
              </a:rPr>
              <a:t>The oxidized form of thioredoxin contains a disulfide bond. When thioredoxin is reduced by reduced ferredoxin, the disulfide bond is converted into two free sulfhydryl groups. Reduced thioredoxin can cleave disulfide bonds in enzymes, activating certain Calvin cycle enzymes and inactivating some degradative enzymes. [Drawn from 1F9M.pdb.]</a:t>
            </a:r>
            <a:endParaRPr lang="en-US" dirty="0" smtClean="0"/>
          </a:p>
          <a:p>
            <a:endParaRPr lang="en-US" dirty="0"/>
          </a:p>
        </p:txBody>
      </p:sp>
      <p:sp>
        <p:nvSpPr>
          <p:cNvPr id="4" name="Slide Number Placeholder 3"/>
          <p:cNvSpPr>
            <a:spLocks noGrp="1"/>
          </p:cNvSpPr>
          <p:nvPr>
            <p:ph type="sldNum" sz="quarter" idx="10"/>
          </p:nvPr>
        </p:nvSpPr>
        <p:spPr/>
        <p:txBody>
          <a:bodyPr/>
          <a:lstStyle/>
          <a:p>
            <a:fld id="{94EC655F-15A9-9942-8D8D-F406BC02A169}" type="slidenum">
              <a:rPr lang="en-US" smtClean="0"/>
              <a:pPr/>
              <a:t>34</a:t>
            </a:fld>
            <a:endParaRPr lang="en-US" dirty="0"/>
          </a:p>
        </p:txBody>
      </p:sp>
    </p:spTree>
    <p:extLst>
      <p:ext uri="{BB962C8B-B14F-4D97-AF65-F5344CB8AC3E}">
        <p14:creationId xmlns:p14="http://schemas.microsoft.com/office/powerpoint/2010/main" val="36437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9977E34-493B-314A-88C2-ABE98111FFEF}" type="slidenum">
              <a:rPr lang="en-US" sz="1200" smtClean="0"/>
              <a:pPr>
                <a:defRPr/>
              </a:pPr>
              <a:t>35</a:t>
            </a:fld>
            <a:endParaRPr lang="en-US" sz="1200" dirty="0" smtClean="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20.15 Enzyme activation by thioredoxin. </a:t>
            </a:r>
            <a:r>
              <a:rPr lang="en-US" sz="1200" b="0" i="0" u="none" strike="noStrike" kern="1200" baseline="0" dirty="0" smtClean="0">
                <a:solidFill>
                  <a:schemeClr val="tx1"/>
                </a:solidFill>
                <a:latin typeface="+mn-lt"/>
                <a:ea typeface="+mn-ea"/>
                <a:cs typeface="+mn-cs"/>
              </a:rPr>
              <a:t>Reduced thioredoxin activates certain Calvin cycle enzymes by cleaving regulatory disulfide bonds.</a:t>
            </a:r>
            <a:endParaRPr lang="en-US" dirty="0" smtClean="0">
              <a:cs typeface="+mn-cs"/>
            </a:endParaRPr>
          </a:p>
        </p:txBody>
      </p:sp>
    </p:spTree>
    <p:extLst>
      <p:ext uri="{BB962C8B-B14F-4D97-AF65-F5344CB8AC3E}">
        <p14:creationId xmlns:p14="http://schemas.microsoft.com/office/powerpoint/2010/main" val="420821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868C59B-BA52-9541-8F76-BC8CBA1292C0}" type="slidenum">
              <a:rPr lang="en-US" sz="1200" smtClean="0"/>
              <a:pPr>
                <a:defRPr/>
              </a:pPr>
              <a:t>37</a:t>
            </a:fld>
            <a:endParaRPr lang="en-US" sz="1200" dirty="0" smtClean="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20.16 C</a:t>
            </a:r>
            <a:r>
              <a:rPr lang="en-US" sz="1200" b="1" i="0" u="none" strike="noStrike" kern="1200" baseline="-25000" dirty="0" smtClean="0">
                <a:solidFill>
                  <a:schemeClr val="tx1"/>
                </a:solidFill>
                <a:latin typeface="+mn-lt"/>
                <a:ea typeface="+mn-ea"/>
                <a:cs typeface="+mn-cs"/>
              </a:rPr>
              <a:t>4</a:t>
            </a:r>
            <a:r>
              <a:rPr lang="en-US" sz="1200" b="1" i="0" u="none" strike="noStrike" kern="1200" baseline="0" dirty="0" smtClean="0">
                <a:solidFill>
                  <a:schemeClr val="tx1"/>
                </a:solidFill>
                <a:latin typeface="+mn-lt"/>
                <a:ea typeface="+mn-ea"/>
                <a:cs typeface="+mn-cs"/>
              </a:rPr>
              <a:t> pathway.</a:t>
            </a:r>
            <a:r>
              <a:rPr lang="en-US" sz="1200" b="0" i="0" u="none" strike="noStrike" kern="1200" baseline="0" dirty="0" smtClean="0">
                <a:solidFill>
                  <a:schemeClr val="tx1"/>
                </a:solidFill>
                <a:latin typeface="+mn-lt"/>
                <a:ea typeface="+mn-ea"/>
                <a:cs typeface="+mn-cs"/>
              </a:rPr>
              <a:t> Carbon dioxide is concentrated in bundle-sheath cells by the expenditure of ATP in mesophyll cells.</a:t>
            </a:r>
            <a:endParaRPr lang="en-US" dirty="0" smtClean="0">
              <a:cs typeface="+mn-cs"/>
            </a:endParaRPr>
          </a:p>
        </p:txBody>
      </p:sp>
    </p:spTree>
    <p:extLst>
      <p:ext uri="{BB962C8B-B14F-4D97-AF65-F5344CB8AC3E}">
        <p14:creationId xmlns:p14="http://schemas.microsoft.com/office/powerpoint/2010/main" val="341790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Atmospheric carbon dioxide measurements at Mauna Loa, Hawaii. These measurements show the increase in carbon dioxide since 1960. The </a:t>
            </a:r>
            <a:r>
              <a:rPr lang="en-US" sz="1200" b="0" i="0" u="none" strike="noStrike" kern="1200" baseline="0" dirty="0" err="1" smtClean="0">
                <a:solidFill>
                  <a:schemeClr val="tx1"/>
                </a:solidFill>
                <a:latin typeface="+mn-lt"/>
                <a:ea typeface="+mn-ea"/>
                <a:cs typeface="+mn-cs"/>
              </a:rPr>
              <a:t>sawtooth</a:t>
            </a:r>
            <a:r>
              <a:rPr lang="en-US" sz="1200" b="0" i="0" u="none" strike="noStrike" kern="1200" baseline="0" dirty="0" smtClean="0">
                <a:solidFill>
                  <a:schemeClr val="tx1"/>
                </a:solidFill>
                <a:latin typeface="+mn-lt"/>
                <a:ea typeface="+mn-ea"/>
                <a:cs typeface="+mn-cs"/>
              </a:rPr>
              <a:t> appearance of the curve is the result of annual cycles resulting from seasonal variation in CO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fixation by the Calvin cycle in terrestrial plants (see insert). Much of this fixation takes place in rain forests, which account for approximately 50% of terrestrial fixation. [(Left) </a:t>
            </a:r>
            <a:r>
              <a:rPr lang="en-US" sz="1200" b="0" i="0" u="none" strike="noStrike" kern="1200" baseline="0" dirty="0" err="1" smtClean="0">
                <a:solidFill>
                  <a:schemeClr val="tx1"/>
                </a:solidFill>
                <a:latin typeface="+mn-lt"/>
                <a:ea typeface="+mn-ea"/>
                <a:cs typeface="+mn-cs"/>
              </a:rPr>
              <a:t>stillfx</a:t>
            </a:r>
            <a:r>
              <a:rPr lang="en-US" sz="1200" b="0" i="0" u="none" strike="noStrike" kern="1200" baseline="0" dirty="0" smtClean="0">
                <a:solidFill>
                  <a:schemeClr val="tx1"/>
                </a:solidFill>
                <a:latin typeface="+mn-lt"/>
                <a:ea typeface="+mn-ea"/>
                <a:cs typeface="+mn-cs"/>
              </a:rPr>
              <a:t>/age </a:t>
            </a:r>
            <a:r>
              <a:rPr lang="en-US" sz="1200" b="0" i="0" u="none" strike="noStrike" kern="1200" baseline="0" dirty="0" err="1" smtClean="0">
                <a:solidFill>
                  <a:schemeClr val="tx1"/>
                </a:solidFill>
                <a:latin typeface="+mn-lt"/>
                <a:ea typeface="+mn-ea"/>
                <a:cs typeface="+mn-cs"/>
              </a:rPr>
              <a:t>fotostock</a:t>
            </a:r>
            <a:r>
              <a:rPr lang="en-US" sz="1200" b="0" i="0" u="none" strike="noStrike" kern="1200" baseline="0" dirty="0" smtClean="0">
                <a:solidFill>
                  <a:schemeClr val="tx1"/>
                </a:solidFill>
                <a:latin typeface="+mn-lt"/>
                <a:ea typeface="+mn-ea"/>
                <a:cs typeface="+mn-cs"/>
              </a:rPr>
              <a:t>. </a:t>
            </a:r>
            <a:r>
              <a:rPr lang="en-US" sz="1200" b="0" i="0" u="none" strike="noStrike" kern="1200" baseline="0" smtClean="0">
                <a:solidFill>
                  <a:schemeClr val="tx1"/>
                </a:solidFill>
                <a:latin typeface="+mn-lt"/>
                <a:ea typeface="+mn-ea"/>
                <a:cs typeface="+mn-cs"/>
              </a:rPr>
              <a:t>(Right) Data from http://www.esrl.noaa.gov/gmd/ccgg/trends]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6A7E6D2-7372-4B40-A7F6-7059BA847878}" type="slidenum">
              <a:rPr lang="en-US" sz="1200" smtClean="0"/>
              <a:pPr>
                <a:defRPr/>
              </a:pPr>
              <a:t>39</a:t>
            </a:fld>
            <a:endParaRPr lang="en-US" sz="1200" dirty="0" smtClean="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20.17 Scanning electron micrograph of an open stoma and a closed stoma. </a:t>
            </a:r>
            <a:r>
              <a:rPr lang="en-US" sz="1200" b="0" i="0" u="none" strike="noStrike" kern="1200" baseline="0" dirty="0" smtClean="0">
                <a:solidFill>
                  <a:schemeClr val="tx1"/>
                </a:solidFill>
                <a:latin typeface="+mn-lt"/>
                <a:ea typeface="+mn-ea"/>
                <a:cs typeface="+mn-cs"/>
              </a:rPr>
              <a:t>[Power and Syred/Science Photo Library.]</a:t>
            </a:r>
            <a:endParaRPr lang="en-US" dirty="0" smtClean="0">
              <a:cs typeface="+mn-cs"/>
            </a:endParaRPr>
          </a:p>
        </p:txBody>
      </p:sp>
    </p:spTree>
    <p:extLst>
      <p:ext uri="{BB962C8B-B14F-4D97-AF65-F5344CB8AC3E}">
        <p14:creationId xmlns:p14="http://schemas.microsoft.com/office/powerpoint/2010/main" val="3842251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20.18 C3 and C4 plants. </a:t>
            </a:r>
            <a:r>
              <a:rPr lang="en-US" sz="1200" kern="1200" dirty="0" smtClean="0">
                <a:solidFill>
                  <a:schemeClr val="tx1"/>
                </a:solidFill>
                <a:effectLst/>
                <a:latin typeface="+mn-lt"/>
                <a:ea typeface="+mn-ea"/>
                <a:cs typeface="+mn-cs"/>
              </a:rPr>
              <a:t>(A) C3 plants, such as trees, account for approximately 95% of plant species. (B) Corn is a C4 plant of tremendous agricultural importance. [(A) Audrey </a:t>
            </a:r>
            <a:r>
              <a:rPr lang="en-US" sz="1200" kern="1200" dirty="0" err="1" smtClean="0">
                <a:solidFill>
                  <a:schemeClr val="tx1"/>
                </a:solidFill>
                <a:effectLst/>
                <a:latin typeface="+mn-lt"/>
                <a:ea typeface="+mn-ea"/>
                <a:cs typeface="+mn-cs"/>
              </a:rPr>
              <a:t>Ustuzhanih</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FeaturePics</a:t>
            </a:r>
            <a:r>
              <a:rPr lang="en-US" sz="1200" kern="1200" dirty="0" smtClean="0">
                <a:solidFill>
                  <a:schemeClr val="tx1"/>
                </a:solidFill>
                <a:effectLst/>
                <a:latin typeface="+mn-lt"/>
                <a:ea typeface="+mn-ea"/>
                <a:cs typeface="+mn-cs"/>
              </a:rPr>
              <a:t>; (B) Elena </a:t>
            </a:r>
            <a:r>
              <a:rPr lang="en-US" sz="1200" kern="1200" dirty="0" err="1" smtClean="0">
                <a:solidFill>
                  <a:schemeClr val="tx1"/>
                </a:solidFill>
                <a:effectLst/>
                <a:latin typeface="+mn-lt"/>
                <a:ea typeface="+mn-ea"/>
                <a:cs typeface="+mn-cs"/>
              </a:rPr>
              <a:t>Elisseeva</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FeaturePics</a:t>
            </a:r>
            <a:r>
              <a:rPr lang="en-US" sz="1200" kern="1200" dirty="0" smtClean="0">
                <a:solidFill>
                  <a:schemeClr val="tx1"/>
                </a:solidFill>
                <a:effectLst/>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4084018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20.19 Desert plants. </a:t>
            </a:r>
            <a:r>
              <a:rPr lang="en-US" sz="1200" kern="1200" dirty="0" smtClean="0">
                <a:solidFill>
                  <a:schemeClr val="tx1"/>
                </a:solidFill>
                <a:effectLst/>
                <a:latin typeface="+mn-lt"/>
                <a:ea typeface="+mn-ea"/>
                <a:cs typeface="+mn-cs"/>
              </a:rPr>
              <a:t>Because of </a:t>
            </a:r>
            <a:r>
              <a:rPr lang="en-US" sz="1200" kern="1200" dirty="0" err="1" smtClean="0">
                <a:solidFill>
                  <a:schemeClr val="tx1"/>
                </a:solidFill>
                <a:effectLst/>
                <a:latin typeface="+mn-lt"/>
                <a:ea typeface="+mn-ea"/>
                <a:cs typeface="+mn-cs"/>
              </a:rPr>
              <a:t>crassulacean</a:t>
            </a:r>
            <a:r>
              <a:rPr lang="en-US" sz="1200" kern="1200" dirty="0" smtClean="0">
                <a:solidFill>
                  <a:schemeClr val="tx1"/>
                </a:solidFill>
                <a:effectLst/>
                <a:latin typeface="+mn-lt"/>
                <a:ea typeface="+mn-ea"/>
                <a:cs typeface="+mn-cs"/>
              </a:rPr>
              <a:t> acid metabolism, cacti are well suited to life in the desert. [</a:t>
            </a:r>
            <a:r>
              <a:rPr lang="en-US" sz="1200" kern="1200" dirty="0" err="1" smtClean="0">
                <a:solidFill>
                  <a:schemeClr val="tx1"/>
                </a:solidFill>
                <a:effectLst/>
                <a:latin typeface="+mn-lt"/>
                <a:ea typeface="+mn-ea"/>
                <a:cs typeface="+mn-cs"/>
              </a:rPr>
              <a:t>yenwen</a:t>
            </a:r>
            <a:r>
              <a:rPr lang="en-US" sz="1200" kern="1200" dirty="0" smtClean="0">
                <a:solidFill>
                  <a:schemeClr val="tx1"/>
                </a:solidFill>
                <a:effectLst/>
                <a:latin typeface="+mn-lt"/>
                <a:ea typeface="+mn-ea"/>
                <a:cs typeface="+mn-cs"/>
              </a:rPr>
              <a:t>/Getty Images.]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772497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01D622BD-29BA-054A-A1CC-BA3A817E5F26}" type="slidenum">
              <a:rPr lang="en-US" sz="1200" smtClean="0"/>
              <a:pPr>
                <a:defRPr/>
              </a:pPr>
              <a:t>44</a:t>
            </a:fld>
            <a:endParaRPr lang="en-US" sz="1200" dirty="0" smtClean="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964947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55211D1-44E9-8F43-B323-F6166AB907D8}" type="slidenum">
              <a:rPr lang="en-US" sz="1200" smtClean="0"/>
              <a:pPr>
                <a:defRPr/>
              </a:pPr>
              <a:t>45</a:t>
            </a:fld>
            <a:endParaRPr lang="en-US" sz="1200"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20.20 Pentose phosphate pathway.</a:t>
            </a:r>
            <a:r>
              <a:rPr lang="en-US" sz="1200" b="0" i="0" u="none" strike="noStrike" kern="1200" baseline="0" dirty="0" smtClean="0">
                <a:solidFill>
                  <a:schemeClr val="tx1"/>
                </a:solidFill>
                <a:latin typeface="+mn-lt"/>
                <a:ea typeface="+mn-ea"/>
                <a:cs typeface="+mn-cs"/>
              </a:rPr>
              <a:t> The pathway consists of (1) an oxidative phase that generates NADPH and (2) a nonoxidative phase that interconverts phosphorylated sugars.</a:t>
            </a:r>
            <a:endParaRPr lang="en-US" dirty="0" smtClean="0">
              <a:cs typeface="+mn-cs"/>
            </a:endParaRPr>
          </a:p>
        </p:txBody>
      </p:sp>
    </p:spTree>
    <p:extLst>
      <p:ext uri="{BB962C8B-B14F-4D97-AF65-F5344CB8AC3E}">
        <p14:creationId xmlns:p14="http://schemas.microsoft.com/office/powerpoint/2010/main" val="2378816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12743A7D-7C27-C043-BB4C-57E2AFC21867}" type="slidenum">
              <a:rPr lang="en-US" sz="1200" smtClean="0"/>
              <a:pPr>
                <a:defRPr/>
              </a:pPr>
              <a:t>47</a:t>
            </a:fld>
            <a:endParaRPr lang="en-US" sz="1200" dirty="0" smtClean="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20.21 Oxidative phase of the pentose phosphate pathway.</a:t>
            </a:r>
            <a:r>
              <a:rPr lang="en-US" sz="1200" b="0" i="0" u="none" strike="noStrike" kern="1200" baseline="0" dirty="0" smtClean="0">
                <a:solidFill>
                  <a:schemeClr val="tx1"/>
                </a:solidFill>
                <a:latin typeface="+mn-lt"/>
                <a:ea typeface="+mn-ea"/>
                <a:cs typeface="+mn-cs"/>
              </a:rPr>
              <a:t> Glucose 6-phosphate is oxidized to 6-phosphoglucono-δ-lactone to generate one molecule of NADPH. The lactone product is hydrolyzed to 6-phosphogluconate, which is oxidatively decarboxylated to ribulose 5-phosphate with the generation of a second molecule of NADPH.</a:t>
            </a:r>
            <a:endParaRPr lang="en-US" dirty="0"/>
          </a:p>
        </p:txBody>
      </p:sp>
    </p:spTree>
    <p:extLst>
      <p:ext uri="{BB962C8B-B14F-4D97-AF65-F5344CB8AC3E}">
        <p14:creationId xmlns:p14="http://schemas.microsoft.com/office/powerpoint/2010/main" val="4109988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715493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0944816-6181-D541-95B9-9F4CD978979C}" type="slidenum">
              <a:rPr lang="en-US" sz="1200" smtClean="0"/>
              <a:pPr>
                <a:defRPr/>
              </a:pPr>
              <a:t>55</a:t>
            </a:fld>
            <a:endParaRPr lang="en-US" sz="1200" dirty="0" smtClean="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626644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9E83FF6-584C-EB4C-BEB5-2F59E4D120C5}" type="slidenum">
              <a:rPr lang="en-US" sz="1200" smtClean="0"/>
              <a:pPr>
                <a:defRPr/>
              </a:pPr>
              <a:t>57</a:t>
            </a:fld>
            <a:endParaRPr lang="en-US" sz="1200"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20.22 Transketolase mechanism. </a:t>
            </a:r>
            <a:r>
              <a:rPr lang="en-US" sz="1200" b="0" i="0" u="none" strike="noStrike" kern="1200" baseline="0" dirty="0" smtClean="0">
                <a:solidFill>
                  <a:schemeClr val="tx1"/>
                </a:solidFill>
                <a:latin typeface="+mn-lt"/>
                <a:ea typeface="+mn-ea"/>
                <a:cs typeface="+mn-cs"/>
              </a:rPr>
              <a:t>(1) Thiamine pyrophosphate (TPP) ionizes to form a carbanion. (2) The carbanion of TPP attacks the ketose substrate. (3) Cleavage of a carbon–carbon bond frees the aldose product and leaves a two-carbon fragment joined to TPP. (4) This activated glycoaldehyde intermediate attacks the aldose substrate to form a new carbon–carbon bond. (5) The ketose product is released, freeing the TPP for the next reaction cycle.</a:t>
            </a:r>
            <a:endParaRPr lang="en-US" dirty="0"/>
          </a:p>
        </p:txBody>
      </p:sp>
    </p:spTree>
    <p:extLst>
      <p:ext uri="{BB962C8B-B14F-4D97-AF65-F5344CB8AC3E}">
        <p14:creationId xmlns:p14="http://schemas.microsoft.com/office/powerpoint/2010/main" val="3779137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2120EDB9-C448-D541-A18D-7191011A0FCA}" type="slidenum">
              <a:rPr lang="en-US" sz="1200" smtClean="0"/>
              <a:pPr>
                <a:defRPr/>
              </a:pPr>
              <a:t>59</a:t>
            </a:fld>
            <a:endParaRPr lang="en-US" sz="1200"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20.23 Transaldolase mechanism. </a:t>
            </a:r>
            <a:r>
              <a:rPr lang="en-US" sz="1200" b="0" i="0" u="none" strike="noStrike" kern="1200" baseline="0" dirty="0" smtClean="0">
                <a:solidFill>
                  <a:schemeClr val="tx1"/>
                </a:solidFill>
                <a:latin typeface="+mn-lt"/>
                <a:ea typeface="+mn-ea"/>
                <a:cs typeface="+mn-cs"/>
              </a:rPr>
              <a:t>(1) The reaction begins with the formation of a Schiff base between a lysine residue in transaldolase and the ketose substrate. (2) Protonation of the Schiff base occurs. (3) Deprotonation leads to the release of the aldose product, leaving a three-carbon fragment attached to the lysine residue. (4) This intermediate adds to the aldose substrate. (5) Protonation occurs, forming a new carbon–carbon bond. (6) Subsequent deprotonation and (7) hydrolysis of the Schiff base releases the ketose product from the lysine side chain, completing the reaction cycle.</a:t>
            </a:r>
            <a:endParaRPr lang="en-US" dirty="0"/>
          </a:p>
        </p:txBody>
      </p:sp>
    </p:spTree>
    <p:extLst>
      <p:ext uri="{BB962C8B-B14F-4D97-AF65-F5344CB8AC3E}">
        <p14:creationId xmlns:p14="http://schemas.microsoft.com/office/powerpoint/2010/main" val="338207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12737AA-67F0-F64E-AEAA-95817328A993}" type="slidenum">
              <a:rPr lang="en-US" sz="1200" smtClean="0"/>
              <a:pPr>
                <a:defRPr/>
              </a:pPr>
              <a:t>7</a:t>
            </a:fld>
            <a:endParaRPr lang="en-US" sz="1200" dirty="0" smtClean="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20.1 Calvin cycle. </a:t>
            </a:r>
            <a:r>
              <a:rPr lang="en-US" sz="1200" b="0" i="0" u="none" strike="noStrike" kern="1200" baseline="0" dirty="0" smtClean="0">
                <a:solidFill>
                  <a:schemeClr val="tx1"/>
                </a:solidFill>
                <a:latin typeface="+mn-lt"/>
                <a:ea typeface="+mn-ea"/>
                <a:cs typeface="+mn-cs"/>
              </a:rPr>
              <a:t>The Calvin cycle consists of three stages. Stage 1 is the fixation of carbon by the carboxylation of ribulose 1,5-bisphosphate. Stage 2 is the reduction of the fixed carbon to begin the synthesis of hexose. Stage 3 is the regeneration of the starting compound ribulose 1,5-bisphosphate.</a:t>
            </a:r>
            <a:endParaRPr lang="en-US" dirty="0"/>
          </a:p>
        </p:txBody>
      </p:sp>
    </p:spTree>
    <p:extLst>
      <p:ext uri="{BB962C8B-B14F-4D97-AF65-F5344CB8AC3E}">
        <p14:creationId xmlns:p14="http://schemas.microsoft.com/office/powerpoint/2010/main" val="4218455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540B5BB-CB8B-4449-80DD-B6CE2147E5F3}" type="slidenum">
              <a:rPr lang="en-US" sz="1200" smtClean="0"/>
              <a:pPr>
                <a:defRPr/>
              </a:pPr>
              <a:t>60</a:t>
            </a:fld>
            <a:endParaRPr lang="en-US" sz="1200" dirty="0" smtClean="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20.24 Carbanion intermediates. </a:t>
            </a:r>
            <a:r>
              <a:rPr lang="en-US" sz="1200" b="0" i="0" u="none" strike="noStrike" kern="1200" baseline="0" dirty="0" smtClean="0">
                <a:solidFill>
                  <a:schemeClr val="tx1"/>
                </a:solidFill>
                <a:latin typeface="+mn-lt"/>
                <a:ea typeface="+mn-ea"/>
                <a:cs typeface="+mn-cs"/>
              </a:rPr>
              <a:t>For transketolase and transaldolase, a carbanion intermediate is stabilized by resonance. In transketolase, TPP stabilizes this intermediate; in transaldolase, a protonated Schiff base plays this role.</a:t>
            </a:r>
            <a:endParaRPr lang="en-US" dirty="0" smtClean="0">
              <a:cs typeface="+mn-cs"/>
            </a:endParaRPr>
          </a:p>
        </p:txBody>
      </p:sp>
    </p:spTree>
    <p:extLst>
      <p:ext uri="{BB962C8B-B14F-4D97-AF65-F5344CB8AC3E}">
        <p14:creationId xmlns:p14="http://schemas.microsoft.com/office/powerpoint/2010/main" val="3766717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B55F9518-17C4-5A4A-A3E0-B879F355FE9D}" type="slidenum">
              <a:rPr lang="en-US" sz="1200" smtClean="0"/>
              <a:pPr>
                <a:defRPr/>
              </a:pPr>
              <a:t>63</a:t>
            </a:fld>
            <a:endParaRPr lang="en-US" sz="1200" dirty="0"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pPr eaLnBrk="1" hangingPunct="1">
              <a:defRPr/>
            </a:pPr>
            <a:r>
              <a:rPr lang="en-US" b="1" dirty="0" smtClean="0"/>
              <a:t>FIGURE 20.25</a:t>
            </a:r>
            <a:r>
              <a:rPr lang="en-US" dirty="0" smtClean="0"/>
              <a:t> </a:t>
            </a:r>
            <a:r>
              <a:rPr lang="en-US" b="1" dirty="0" smtClean="0"/>
              <a:t>Four modes of the pentose phosphate pathway.</a:t>
            </a:r>
            <a:r>
              <a:rPr lang="en-US" dirty="0" smtClean="0"/>
              <a:t> Major products are shown in color.</a:t>
            </a:r>
          </a:p>
          <a:p>
            <a:pPr eaLnBrk="1" hangingPunct="1">
              <a:defRPr/>
            </a:pPr>
            <a:endParaRPr lang="en-US" dirty="0" smtClean="0">
              <a:cs typeface="+mn-cs"/>
            </a:endParaRPr>
          </a:p>
        </p:txBody>
      </p:sp>
    </p:spTree>
    <p:extLst>
      <p:ext uri="{BB962C8B-B14F-4D97-AF65-F5344CB8AC3E}">
        <p14:creationId xmlns:p14="http://schemas.microsoft.com/office/powerpoint/2010/main" val="3058283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E08FF77C-458E-D845-846F-6D43B71ADF82}" type="slidenum">
              <a:rPr lang="en-US" sz="1200" smtClean="0"/>
              <a:pPr>
                <a:defRPr/>
              </a:pPr>
              <a:t>71</a:t>
            </a:fld>
            <a:endParaRPr lang="en-US" sz="1200" dirty="0" smtClean="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Vicia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faba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Mediterranean plant </a:t>
            </a:r>
            <a:r>
              <a:rPr lang="en-US" sz="1200" i="1" kern="1200" dirty="0" err="1" smtClean="0">
                <a:solidFill>
                  <a:schemeClr val="tx1"/>
                </a:solidFill>
                <a:effectLst/>
                <a:latin typeface="+mn-lt"/>
                <a:ea typeface="+mn-ea"/>
                <a:cs typeface="+mn-cs"/>
              </a:rPr>
              <a:t>Vicia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faba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source of fava beans that contain the pyrimidine glycoside </a:t>
            </a:r>
            <a:r>
              <a:rPr lang="en-US" sz="1200" kern="1200" dirty="0" err="1" smtClean="0">
                <a:solidFill>
                  <a:schemeClr val="tx1"/>
                </a:solidFill>
                <a:effectLst/>
                <a:latin typeface="+mn-lt"/>
                <a:ea typeface="+mn-ea"/>
                <a:cs typeface="+mn-cs"/>
              </a:rPr>
              <a:t>vicine</a:t>
            </a:r>
            <a:r>
              <a:rPr lang="en-US" sz="1200" kern="1200" dirty="0" smtClean="0">
                <a:solidFill>
                  <a:schemeClr val="tx1"/>
                </a:solidFill>
                <a:effectLst/>
                <a:latin typeface="+mn-lt"/>
                <a:ea typeface="+mn-ea"/>
                <a:cs typeface="+mn-cs"/>
              </a:rPr>
              <a:t>. [FLPA/Richard Becker/AGE </a:t>
            </a:r>
            <a:r>
              <a:rPr lang="en-US" sz="1200" kern="1200" dirty="0" err="1" smtClean="0">
                <a:solidFill>
                  <a:schemeClr val="tx1"/>
                </a:solidFill>
                <a:effectLst/>
                <a:latin typeface="+mn-lt"/>
                <a:ea typeface="+mn-ea"/>
                <a:cs typeface="+mn-cs"/>
              </a:rPr>
              <a:t>Fotostock</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AU: In</a:t>
            </a:r>
            <a:r>
              <a:rPr lang="en-US" sz="1200" b="1" kern="1200" baseline="0" dirty="0" smtClean="0">
                <a:solidFill>
                  <a:schemeClr val="tx1"/>
                </a:solidFill>
                <a:effectLst/>
                <a:latin typeface="+mn-lt"/>
                <a:ea typeface="+mn-ea"/>
                <a:cs typeface="+mn-cs"/>
              </a:rPr>
              <a:t> the first slide, “age </a:t>
            </a:r>
            <a:r>
              <a:rPr lang="en-US" sz="1200" b="1" kern="1200" baseline="0" dirty="0" err="1" smtClean="0">
                <a:solidFill>
                  <a:schemeClr val="tx1"/>
                </a:solidFill>
                <a:effectLst/>
                <a:latin typeface="+mn-lt"/>
                <a:ea typeface="+mn-ea"/>
                <a:cs typeface="+mn-cs"/>
              </a:rPr>
              <a:t>fotostock</a:t>
            </a:r>
            <a:r>
              <a:rPr lang="en-US" sz="1200" b="1" kern="1200" baseline="0" dirty="0" smtClean="0">
                <a:solidFill>
                  <a:schemeClr val="tx1"/>
                </a:solidFill>
                <a:effectLst/>
                <a:latin typeface="+mn-lt"/>
                <a:ea typeface="+mn-ea"/>
                <a:cs typeface="+mn-cs"/>
              </a:rPr>
              <a:t>” was set lowercase. Please advise.</a:t>
            </a:r>
            <a:endParaRPr lang="en-US" dirty="0" smtClean="0"/>
          </a:p>
        </p:txBody>
      </p:sp>
    </p:spTree>
    <p:extLst>
      <p:ext uri="{BB962C8B-B14F-4D97-AF65-F5344CB8AC3E}">
        <p14:creationId xmlns:p14="http://schemas.microsoft.com/office/powerpoint/2010/main" val="3301859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20.26 Red blood cells with Heinz bodies. </a:t>
            </a:r>
            <a:r>
              <a:rPr lang="en-US" sz="1200" kern="1200" dirty="0" smtClean="0">
                <a:solidFill>
                  <a:schemeClr val="tx1"/>
                </a:solidFill>
                <a:effectLst/>
                <a:latin typeface="+mn-lt"/>
                <a:ea typeface="+mn-ea"/>
                <a:cs typeface="+mn-cs"/>
              </a:rPr>
              <a:t>The light micrograph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shows red blood cells obtained from a person deficient in glucose 6-phosphate dehydrogenase. The dark particles, called Heinz bodies, inside the cells are clumps of denatured hemoglobin that adhere to the plasma membrane and stain with basic dyes. Red blood cells in such people are highly susceptible to oxidative damage. [CNRI/ Science Source.]</a:t>
            </a:r>
            <a:endParaRPr lang="en-US" dirty="0"/>
          </a:p>
        </p:txBody>
      </p:sp>
      <p:sp>
        <p:nvSpPr>
          <p:cNvPr id="4" name="Slide Number Placeholder 3"/>
          <p:cNvSpPr>
            <a:spLocks noGrp="1"/>
          </p:cNvSpPr>
          <p:nvPr>
            <p:ph type="sldNum" sz="quarter" idx="10"/>
          </p:nvPr>
        </p:nvSpPr>
        <p:spPr/>
        <p:txBody>
          <a:bodyPr/>
          <a:lstStyle/>
          <a:p>
            <a:fld id="{94EC655F-15A9-9942-8D8D-F406BC02A169}" type="slidenum">
              <a:rPr lang="en-US" smtClean="0"/>
              <a:pPr/>
              <a:t>72</a:t>
            </a:fld>
            <a:endParaRPr lang="en-US" dirty="0"/>
          </a:p>
        </p:txBody>
      </p:sp>
    </p:spTree>
    <p:extLst>
      <p:ext uri="{BB962C8B-B14F-4D97-AF65-F5344CB8AC3E}">
        <p14:creationId xmlns:p14="http://schemas.microsoft.com/office/powerpoint/2010/main" val="119574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kojihirano</a:t>
            </a:r>
            <a:r>
              <a:rPr lang="en-US" sz="1200" kern="1200" dirty="0" smtClean="0">
                <a:solidFill>
                  <a:schemeClr val="tx1"/>
                </a:solidFill>
                <a:effectLst/>
                <a:latin typeface="+mn-lt"/>
                <a:ea typeface="+mn-ea"/>
                <a:cs typeface="+mn-cs"/>
              </a:rPr>
              <a:t>/Getty Images.]</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74</a:t>
            </a:fld>
            <a:endParaRPr lang="en-US" dirty="0"/>
          </a:p>
        </p:txBody>
      </p:sp>
    </p:spTree>
    <p:extLst>
      <p:ext uri="{BB962C8B-B14F-4D97-AF65-F5344CB8AC3E}">
        <p14:creationId xmlns:p14="http://schemas.microsoft.com/office/powerpoint/2010/main" val="73389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F40F5DAE-52A3-2745-BB37-17D928F48374}" type="slidenum">
              <a:rPr lang="en-US" sz="1200" smtClean="0"/>
              <a:pPr>
                <a:defRPr/>
              </a:pPr>
              <a:t>9</a:t>
            </a:fld>
            <a:endParaRPr lang="en-US" sz="1200" dirty="0" smtClean="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20.2 Structure of rubisco. </a:t>
            </a:r>
            <a:r>
              <a:rPr lang="en-US" sz="1200" b="0" i="0" u="none" strike="noStrike" kern="1200" baseline="0" dirty="0" smtClean="0">
                <a:solidFill>
                  <a:schemeClr val="tx1"/>
                </a:solidFill>
                <a:latin typeface="+mn-lt"/>
                <a:ea typeface="+mn-ea"/>
                <a:cs typeface="+mn-cs"/>
              </a:rPr>
              <a:t>The enzyme ribulose 1,5-bisphosphate carboxylase/oxygenase (rubisco) comprises eight large subunits (one shown in red and the others in yellow) and eight small subunits (one shown in blue and the others in white). The active sites lie in the large subunits. [Drawn from 1RXO.pdb.]</a:t>
            </a:r>
            <a:endParaRPr lang="en-US" dirty="0"/>
          </a:p>
        </p:txBody>
      </p:sp>
    </p:spTree>
    <p:extLst>
      <p:ext uri="{BB962C8B-B14F-4D97-AF65-F5344CB8AC3E}">
        <p14:creationId xmlns:p14="http://schemas.microsoft.com/office/powerpoint/2010/main" val="22126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C62F88CE-7657-2741-B195-48DC9D21D721}" type="slidenum">
              <a:rPr lang="en-US" sz="1200" smtClean="0"/>
              <a:pPr>
                <a:defRPr/>
              </a:pPr>
              <a:t>11</a:t>
            </a:fld>
            <a:endParaRPr lang="en-US" sz="1200" dirty="0" smtClean="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20.3 Role of the magnesium ion in the rubisco mechanism.</a:t>
            </a:r>
            <a:r>
              <a:rPr lang="en-US" sz="1200" b="0" i="0" u="none" strike="noStrike" kern="1200" baseline="0" dirty="0" smtClean="0">
                <a:solidFill>
                  <a:schemeClr val="tx1"/>
                </a:solidFill>
                <a:latin typeface="+mn-lt"/>
                <a:ea typeface="+mn-ea"/>
                <a:cs typeface="+mn-cs"/>
              </a:rPr>
              <a:t> Ribulose 1,5-bisphosphate binds to a magnesium ion that is linked to rubisco through a glutamate residue, an aspartate residue, and the lysine carbamate. The coordinated ribulose 1,5-bisphosphate gives up a proton to form a reactive enediolate species that reacts with CO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to form a new carbon–carbon bond.</a:t>
            </a:r>
            <a:endParaRPr lang="en-US" dirty="0"/>
          </a:p>
        </p:txBody>
      </p:sp>
    </p:spTree>
    <p:extLst>
      <p:ext uri="{BB962C8B-B14F-4D97-AF65-F5344CB8AC3E}">
        <p14:creationId xmlns:p14="http://schemas.microsoft.com/office/powerpoint/2010/main" val="125906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20.4 Formation of 3-phosphoglycerate.</a:t>
            </a:r>
            <a:r>
              <a:rPr lang="en-US" sz="1200" b="0" i="0" u="none" strike="noStrike" kern="1200" baseline="0" dirty="0" smtClean="0">
                <a:solidFill>
                  <a:schemeClr val="tx1"/>
                </a:solidFill>
                <a:latin typeface="+mn-lt"/>
                <a:ea typeface="+mn-ea"/>
                <a:cs typeface="+mn-cs"/>
              </a:rPr>
              <a:t> The overall pathway for the conversion of ribulose 1,5 bisphosphate and CO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into two molecules of 3-phosphoglycerate. Although the free species are shown, these steps take place on the magnesium ion.</a:t>
            </a:r>
            <a:endParaRPr lang="en-US" dirty="0" smtClean="0">
              <a:cs typeface="+mn-cs"/>
            </a:endParaRPr>
          </a:p>
          <a:p>
            <a:endParaRPr lang="en-US" dirty="0"/>
          </a:p>
        </p:txBody>
      </p:sp>
      <p:sp>
        <p:nvSpPr>
          <p:cNvPr id="4" name="Slide Number Placeholder 3"/>
          <p:cNvSpPr>
            <a:spLocks noGrp="1"/>
          </p:cNvSpPr>
          <p:nvPr>
            <p:ph type="sldNum" sz="quarter" idx="10"/>
          </p:nvPr>
        </p:nvSpPr>
        <p:spPr/>
        <p:txBody>
          <a:bodyPr/>
          <a:lstStyle/>
          <a:p>
            <a:fld id="{94EC655F-15A9-9942-8D8D-F406BC02A169}" type="slidenum">
              <a:rPr lang="en-US" smtClean="0"/>
              <a:pPr/>
              <a:t>12</a:t>
            </a:fld>
            <a:endParaRPr lang="en-US" dirty="0"/>
          </a:p>
        </p:txBody>
      </p:sp>
    </p:spTree>
    <p:extLst>
      <p:ext uri="{BB962C8B-B14F-4D97-AF65-F5344CB8AC3E}">
        <p14:creationId xmlns:p14="http://schemas.microsoft.com/office/powerpoint/2010/main" val="87609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53484A8-4DAA-4445-9118-DF5A00AEBF97}" type="slidenum">
              <a:rPr lang="en-US" sz="1200" smtClean="0"/>
              <a:pPr>
                <a:defRPr/>
              </a:pPr>
              <a:t>15</a:t>
            </a:fld>
            <a:endParaRPr lang="en-US" sz="1200" dirty="0" smtClean="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20.5 A wasteful side reaction.</a:t>
            </a:r>
            <a:r>
              <a:rPr lang="en-US" sz="1200" b="0" i="0" u="none" strike="noStrike" kern="1200" baseline="0" dirty="0" smtClean="0">
                <a:solidFill>
                  <a:schemeClr val="tx1"/>
                </a:solidFill>
                <a:latin typeface="+mn-lt"/>
                <a:ea typeface="+mn-ea"/>
                <a:cs typeface="+mn-cs"/>
              </a:rPr>
              <a:t> The reactive enediolate intermediate on rubisco also reacts with molecular oxygen to form a hydroperoxide intermediate, which then proceeds to form one molecule of 3-phosphoglycerate and one molecule of phosphoglycolate.</a:t>
            </a:r>
            <a:endParaRPr lang="en-US" dirty="0" smtClean="0">
              <a:cs typeface="+mn-cs"/>
            </a:endParaRPr>
          </a:p>
        </p:txBody>
      </p:sp>
    </p:spTree>
    <p:extLst>
      <p:ext uri="{BB962C8B-B14F-4D97-AF65-F5344CB8AC3E}">
        <p14:creationId xmlns:p14="http://schemas.microsoft.com/office/powerpoint/2010/main" val="18922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DCB00600-BF29-6F4A-8555-77F62B1D418D}" type="slidenum">
              <a:rPr lang="en-US" sz="1200" smtClean="0"/>
              <a:pPr>
                <a:defRPr/>
              </a:pPr>
              <a:t>16</a:t>
            </a:fld>
            <a:endParaRPr lang="en-US" sz="1200" dirty="0"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20.6 Photorespiratory reactions. </a:t>
            </a:r>
            <a:r>
              <a:rPr lang="en-US" sz="1200" b="0" i="0" u="none" strike="noStrike" kern="1200" baseline="0" dirty="0" smtClean="0">
                <a:solidFill>
                  <a:schemeClr val="tx1"/>
                </a:solidFill>
                <a:latin typeface="+mn-lt"/>
                <a:ea typeface="+mn-ea"/>
                <a:cs typeface="+mn-cs"/>
              </a:rPr>
              <a:t>Phosphoglycolate is formed as a product of the oxygenase reaction in chloroplasts. After dephosphorylation, glycolate is transported into peroxisomes where it is converted into glyoxylate and then glycine. In mitochondria, two glycines are converted into serine, after losing a carbon as CO</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and ammonium ion. The serine is converted back into 3-phosphoglycerate and the ammonium ion is salvaged in chloroplasts.</a:t>
            </a:r>
            <a:endParaRPr lang="en-US" dirty="0"/>
          </a:p>
        </p:txBody>
      </p:sp>
    </p:spTree>
    <p:extLst>
      <p:ext uri="{BB962C8B-B14F-4D97-AF65-F5344CB8AC3E}">
        <p14:creationId xmlns:p14="http://schemas.microsoft.com/office/powerpoint/2010/main" val="1324021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fld id="{74DBB58E-7CE2-E246-AE47-D6C1B2809BC2}" type="slidenum">
              <a:rPr lang="en-US" sz="1200" smtClean="0"/>
              <a:pPr>
                <a:defRPr/>
              </a:pPr>
              <a:t>17</a:t>
            </a:fld>
            <a:endParaRPr lang="en-US" sz="1200" dirty="0" smtClean="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20.7 Electron micrograph of three peroxisomes. </a:t>
            </a:r>
            <a:r>
              <a:rPr lang="en-US" sz="1200" b="0" i="0" u="none" strike="noStrike" kern="1200" baseline="0" dirty="0" smtClean="0">
                <a:solidFill>
                  <a:schemeClr val="tx1"/>
                </a:solidFill>
                <a:latin typeface="+mn-lt"/>
                <a:ea typeface="+mn-ea"/>
                <a:cs typeface="+mn-cs"/>
              </a:rPr>
              <a:t>The peroxisomes are surrounded by rough endoplasmic reticulum. [Don W. Fawcett/Science Source.]</a:t>
            </a:r>
            <a:endParaRPr lang="en-US" dirty="0" smtClean="0">
              <a:cs typeface="+mn-cs"/>
            </a:endParaRPr>
          </a:p>
        </p:txBody>
      </p:sp>
    </p:spTree>
    <p:extLst>
      <p:ext uri="{BB962C8B-B14F-4D97-AF65-F5344CB8AC3E}">
        <p14:creationId xmlns:p14="http://schemas.microsoft.com/office/powerpoint/2010/main" val="486619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85569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lvl1pPr>
              <a:defRPr>
                <a:latin typeface="Arial" pitchFamily="34" charset="0"/>
                <a:cs typeface="Arial" pitchFamily="34" charset="0"/>
              </a:defRPr>
            </a:lvl1pPr>
          </a:lstStyle>
          <a:p>
            <a:endParaRPr lang="en-US" dirty="0"/>
          </a:p>
        </p:txBody>
      </p:sp>
      <p:sp>
        <p:nvSpPr>
          <p:cNvPr id="10" name="Picture Placeholder 9"/>
          <p:cNvSpPr>
            <a:spLocks noGrp="1"/>
          </p:cNvSpPr>
          <p:nvPr>
            <p:ph type="pic" sz="quarter" idx="14"/>
          </p:nvPr>
        </p:nvSpPr>
        <p:spPr>
          <a:xfrm>
            <a:off x="4505325" y="3590925"/>
            <a:ext cx="4087813" cy="806450"/>
          </a:xfrm>
        </p:spPr>
        <p:txBody>
          <a:bodyPr/>
          <a:lstStyle>
            <a:lvl1pPr>
              <a:defRPr>
                <a:latin typeface="Arial" pitchFamily="34" charset="0"/>
                <a:cs typeface="Arial" pitchFamily="34" charset="0"/>
              </a:defRPr>
            </a:lvl1pPr>
          </a:lstStyle>
          <a:p>
            <a:endParaRPr lang="en-US" dirty="0"/>
          </a:p>
        </p:txBody>
      </p:sp>
      <p:sp>
        <p:nvSpPr>
          <p:cNvPr id="12" name="Table Placeholder 11"/>
          <p:cNvSpPr>
            <a:spLocks noGrp="1"/>
          </p:cNvSpPr>
          <p:nvPr>
            <p:ph type="tbl" sz="quarter" idx="15"/>
          </p:nvPr>
        </p:nvSpPr>
        <p:spPr>
          <a:xfrm>
            <a:off x="2138363" y="4572281"/>
            <a:ext cx="3979862" cy="739775"/>
          </a:xfrm>
        </p:spPr>
        <p:txBody>
          <a:bodyPr/>
          <a:lstStyle>
            <a:lvl1pPr>
              <a:defRPr>
                <a:latin typeface="Arial" pitchFamily="34" charset="0"/>
                <a:cs typeface="Arial" pitchFamily="34" charset="0"/>
              </a:defRPr>
            </a:lvl1pPr>
          </a:lstStyle>
          <a:p>
            <a:endParaRPr lang="en-US" dirty="0"/>
          </a:p>
        </p:txBody>
      </p:sp>
      <p:sp>
        <p:nvSpPr>
          <p:cNvPr id="14" name="Content Placeholder 13"/>
          <p:cNvSpPr>
            <a:spLocks noGrp="1"/>
          </p:cNvSpPr>
          <p:nvPr>
            <p:ph sz="quarter" idx="16"/>
          </p:nvPr>
        </p:nvSpPr>
        <p:spPr>
          <a:xfrm>
            <a:off x="457200" y="4613556"/>
            <a:ext cx="8229600" cy="698500"/>
          </a:xfrm>
        </p:spPr>
        <p:txBody>
          <a:bodyPr/>
          <a:lstStyle>
            <a:lvl1pPr>
              <a:defRPr>
                <a:latin typeface="Arial" pitchFamily="34" charset="0"/>
                <a:cs typeface="Arial" pitchFamily="34" charset="0"/>
              </a:defRPr>
            </a:lvl1pPr>
            <a:lvl2pPr>
              <a:defRPr/>
            </a:lvl2pPr>
            <a:lvl3pPr>
              <a:defRPr>
                <a:latin typeface="Arial" pitchFamily="34" charset="0"/>
                <a:cs typeface="Arial" pitchFamily="34" charset="0"/>
              </a:defRPr>
            </a:lvl3pPr>
            <a:lvl4pPr>
              <a:defRPr/>
            </a:lvl4pPr>
            <a:lvl5pPr>
              <a:defRPr/>
            </a:lvl5pPr>
          </a:lstStyle>
          <a:p>
            <a:pPr lvl="0"/>
            <a:endParaRPr lang="en-US" dirty="0"/>
          </a:p>
        </p:txBody>
      </p:sp>
      <p:sp>
        <p:nvSpPr>
          <p:cNvPr id="9" name="Picture Placeholder 8"/>
          <p:cNvSpPr>
            <a:spLocks noGrp="1"/>
          </p:cNvSpPr>
          <p:nvPr>
            <p:ph type="pic" sz="quarter" idx="17"/>
          </p:nvPr>
        </p:nvSpPr>
        <p:spPr>
          <a:xfrm>
            <a:off x="6797675" y="4770438"/>
            <a:ext cx="1889125" cy="703262"/>
          </a:xfrm>
        </p:spPr>
        <p:txBody>
          <a:bodyPr/>
          <a:lstStyle>
            <a:lvl1pPr>
              <a:defRPr>
                <a:latin typeface="Arial" pitchFamily="34" charset="0"/>
                <a:cs typeface="Arial" pitchFamily="34" charset="0"/>
              </a:defRPr>
            </a:lvl1pPr>
          </a:lstStyle>
          <a:p>
            <a:endParaRPr lang="en-US" dirty="0"/>
          </a:p>
        </p:txBody>
      </p:sp>
      <p:sp>
        <p:nvSpPr>
          <p:cNvPr id="13" name="Content Placeholder 12"/>
          <p:cNvSpPr>
            <a:spLocks noGrp="1"/>
          </p:cNvSpPr>
          <p:nvPr>
            <p:ph sz="quarter" idx="18"/>
          </p:nvPr>
        </p:nvSpPr>
        <p:spPr>
          <a:xfrm>
            <a:off x="464036" y="5565570"/>
            <a:ext cx="8056558" cy="67151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Tree>
    <p:extLst>
      <p:ext uri="{BB962C8B-B14F-4D97-AF65-F5344CB8AC3E}">
        <p14:creationId xmlns:p14="http://schemas.microsoft.com/office/powerpoint/2010/main" val="281244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602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7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54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420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640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4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1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09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750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430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98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42829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20</a:t>
            </a:r>
          </a:p>
          <a:p>
            <a:pPr defTabSz="914400">
              <a:buFontTx/>
              <a:buNone/>
            </a:pPr>
            <a:r>
              <a:rPr lang="en-US" altLang="en-US" sz="2800" b="1" dirty="0" smtClean="0">
                <a:solidFill>
                  <a:srgbClr val="843C0C"/>
                </a:solidFill>
              </a:rPr>
              <a:t>The Calvin Cycle and the Pentose Phosphate Pathway</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076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Rubisco </a:t>
            </a:r>
            <a:r>
              <a:rPr lang="en-US" dirty="0" smtClean="0">
                <a:solidFill>
                  <a:srgbClr val="843C0C"/>
                </a:solidFill>
                <a:latin typeface="Arial" pitchFamily="34" charset="0"/>
                <a:cs typeface="Arial" pitchFamily="34" charset="0"/>
              </a:rPr>
              <a:t>Activity </a:t>
            </a:r>
            <a:r>
              <a:rPr lang="en-US" dirty="0">
                <a:solidFill>
                  <a:srgbClr val="843C0C"/>
                </a:solidFill>
              </a:rPr>
              <a:t>D</a:t>
            </a:r>
            <a:r>
              <a:rPr lang="en-US" dirty="0" smtClean="0">
                <a:solidFill>
                  <a:srgbClr val="843C0C"/>
                </a:solidFill>
                <a:latin typeface="Arial" pitchFamily="34" charset="0"/>
                <a:cs typeface="Arial" pitchFamily="34" charset="0"/>
              </a:rPr>
              <a:t>epends </a:t>
            </a:r>
            <a:r>
              <a:rPr lang="en-US" dirty="0">
                <a:solidFill>
                  <a:srgbClr val="843C0C"/>
                </a:solidFill>
                <a:latin typeface="Arial" pitchFamily="34" charset="0"/>
                <a:cs typeface="Arial" pitchFamily="34" charset="0"/>
              </a:rPr>
              <a:t>on </a:t>
            </a:r>
            <a:r>
              <a:rPr lang="en-US" dirty="0" smtClean="0">
                <a:solidFill>
                  <a:srgbClr val="843C0C"/>
                </a:solidFill>
                <a:latin typeface="Arial" pitchFamily="34" charset="0"/>
                <a:cs typeface="Arial" pitchFamily="34" charset="0"/>
              </a:rPr>
              <a:t>Magnesium </a:t>
            </a:r>
            <a:r>
              <a:rPr lang="en-US" dirty="0">
                <a:solidFill>
                  <a:srgbClr val="843C0C"/>
                </a:solidFill>
                <a:latin typeface="Arial" pitchFamily="34" charset="0"/>
                <a:cs typeface="Arial" pitchFamily="34" charset="0"/>
              </a:rPr>
              <a:t>and </a:t>
            </a:r>
            <a:r>
              <a:rPr lang="en-US" dirty="0">
                <a:solidFill>
                  <a:srgbClr val="843C0C"/>
                </a:solidFill>
              </a:rPr>
              <a:t>C</a:t>
            </a:r>
            <a:r>
              <a:rPr lang="en-US" dirty="0" smtClean="0">
                <a:solidFill>
                  <a:srgbClr val="843C0C"/>
                </a:solidFill>
                <a:latin typeface="Arial" pitchFamily="34" charset="0"/>
                <a:cs typeface="Arial" pitchFamily="34" charset="0"/>
              </a:rPr>
              <a:t>arbamate</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1" y="1600201"/>
            <a:ext cx="4695369" cy="4321628"/>
          </a:xfrm>
        </p:spPr>
        <p:txBody>
          <a:bodyPr>
            <a:normAutofit/>
          </a:bodyPr>
          <a:lstStyle/>
          <a:p>
            <a:pPr>
              <a:spcBef>
                <a:spcPts val="624"/>
              </a:spcBef>
              <a:spcAft>
                <a:spcPts val="1200"/>
              </a:spcAft>
            </a:pPr>
            <a:r>
              <a:rPr lang="en-US" sz="2000" dirty="0">
                <a:latin typeface="Arial" pitchFamily="34" charset="0"/>
                <a:cs typeface="Arial" pitchFamily="34" charset="0"/>
              </a:rPr>
              <a:t>Rubisco requires Mg</a:t>
            </a:r>
            <a:r>
              <a:rPr lang="en-US" sz="2000" baseline="30000" dirty="0">
                <a:latin typeface="Arial" pitchFamily="34" charset="0"/>
                <a:cs typeface="Arial" pitchFamily="34" charset="0"/>
              </a:rPr>
              <a:t>2+</a:t>
            </a:r>
            <a:r>
              <a:rPr lang="en-US" sz="2000" dirty="0">
                <a:latin typeface="Arial" pitchFamily="34" charset="0"/>
                <a:cs typeface="Arial" pitchFamily="34" charset="0"/>
              </a:rPr>
              <a:t> for catalytic </a:t>
            </a:r>
            <a:r>
              <a:rPr lang="en-US" sz="2000" dirty="0" smtClean="0">
                <a:latin typeface="Arial" pitchFamily="34" charset="0"/>
                <a:cs typeface="Arial" pitchFamily="34" charset="0"/>
              </a:rPr>
              <a:t>activity.</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The ion binds to a carbamate formed by the reaction of CO</a:t>
            </a:r>
            <a:r>
              <a:rPr lang="en-US" sz="2000" baseline="-25000" dirty="0">
                <a:latin typeface="Arial" pitchFamily="34" charset="0"/>
                <a:cs typeface="Arial" pitchFamily="34" charset="0"/>
              </a:rPr>
              <a:t>2</a:t>
            </a:r>
            <a:r>
              <a:rPr lang="en-US" sz="2000" dirty="0">
                <a:latin typeface="Arial" pitchFamily="34" charset="0"/>
                <a:cs typeface="Arial" pitchFamily="34" charset="0"/>
              </a:rPr>
              <a:t> with lysine 201 on the large subunit of </a:t>
            </a:r>
            <a:r>
              <a:rPr lang="en-US" sz="2000" dirty="0" err="1" smtClean="0">
                <a:latin typeface="Arial" pitchFamily="34" charset="0"/>
                <a:cs typeface="Arial" pitchFamily="34" charset="0"/>
              </a:rPr>
              <a:t>rubisco</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a:spcBef>
                <a:spcPts val="624"/>
              </a:spcBef>
              <a:spcAft>
                <a:spcPts val="1200"/>
              </a:spcAft>
            </a:pPr>
            <a:r>
              <a:rPr lang="en-US" sz="2000" dirty="0">
                <a:latin typeface="Arial" pitchFamily="34" charset="0"/>
                <a:cs typeface="Arial" pitchFamily="34" charset="0"/>
              </a:rPr>
              <a:t>Mg</a:t>
            </a:r>
            <a:r>
              <a:rPr lang="en-US" sz="2000" baseline="30000" dirty="0">
                <a:latin typeface="Arial" pitchFamily="34" charset="0"/>
                <a:cs typeface="Arial" pitchFamily="34" charset="0"/>
              </a:rPr>
              <a:t>2+</a:t>
            </a:r>
            <a:r>
              <a:rPr lang="en-US" sz="2000" dirty="0">
                <a:latin typeface="Arial" pitchFamily="34" charset="0"/>
                <a:cs typeface="Arial" pitchFamily="34" charset="0"/>
              </a:rPr>
              <a:t> assists in the binding of ribulose 1,5-bisphosphate and catalysis to form a hydrated intermediate that yields two molecules of </a:t>
            </a:r>
            <a:r>
              <a:rPr lang="en-US" sz="2000" dirty="0" smtClean="0">
                <a:latin typeface="Arial" pitchFamily="34" charset="0"/>
                <a:cs typeface="Arial" pitchFamily="34" charset="0"/>
              </a:rPr>
              <a:t>3-phosphoglycerate.</a:t>
            </a:r>
            <a:endParaRPr lang="en-US" sz="2000" dirty="0">
              <a:latin typeface="Arial" pitchFamily="34" charset="0"/>
              <a:cs typeface="Arial" pitchFamily="34" charset="0"/>
            </a:endParaRPr>
          </a:p>
        </p:txBody>
      </p:sp>
      <p:pic>
        <p:nvPicPr>
          <p:cNvPr id="11" name="Picture 2" descr="An equation shows the binding of magnesium to rubisco. A Lysine is side chain is shown, in which the terminal amino group is highlighted in blue. The Lysine side chain is a five carbon chain with an amino group at the end. Lysine is converted to carbamate, by the addition of red highlighted carbon dioxide and with a blue highlighted hydrogen from the amine removed as a proton. The carbon dioxide bonds to the highlighted amino group as a carboxylate anion, with a delocalised double bond. In the final step, the Mg two plus ion bonds with the two oxygen atoms in the carboxylate anion of the carbamate chain."/>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5283290" y="2298183"/>
            <a:ext cx="3473455" cy="262753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53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Role of the </a:t>
            </a:r>
            <a:r>
              <a:rPr lang="en-US" dirty="0" smtClean="0">
                <a:solidFill>
                  <a:srgbClr val="843C0C"/>
                </a:solidFill>
                <a:latin typeface="Arial" pitchFamily="34" charset="0"/>
                <a:cs typeface="Arial" pitchFamily="34" charset="0"/>
              </a:rPr>
              <a:t>Magnesium </a:t>
            </a:r>
            <a:r>
              <a:rPr lang="en-US" dirty="0">
                <a:solidFill>
                  <a:srgbClr val="843C0C"/>
                </a:solidFill>
              </a:rPr>
              <a:t>I</a:t>
            </a:r>
            <a:r>
              <a:rPr lang="en-US" dirty="0" smtClean="0">
                <a:solidFill>
                  <a:srgbClr val="843C0C"/>
                </a:solidFill>
                <a:latin typeface="Arial" pitchFamily="34" charset="0"/>
                <a:cs typeface="Arial" pitchFamily="34" charset="0"/>
              </a:rPr>
              <a:t>on </a:t>
            </a:r>
            <a:r>
              <a:rPr lang="en-US" dirty="0">
                <a:solidFill>
                  <a:srgbClr val="843C0C"/>
                </a:solidFill>
                <a:latin typeface="Arial" pitchFamily="34" charset="0"/>
                <a:cs typeface="Arial" pitchFamily="34" charset="0"/>
              </a:rPr>
              <a:t>in the </a:t>
            </a:r>
            <a:r>
              <a:rPr lang="en-US" dirty="0">
                <a:solidFill>
                  <a:srgbClr val="843C0C"/>
                </a:solidFill>
              </a:rPr>
              <a:t>R</a:t>
            </a:r>
            <a:r>
              <a:rPr lang="en-US" dirty="0" smtClean="0">
                <a:solidFill>
                  <a:srgbClr val="843C0C"/>
                </a:solidFill>
                <a:latin typeface="Arial" pitchFamily="34" charset="0"/>
                <a:cs typeface="Arial" pitchFamily="34" charset="0"/>
              </a:rPr>
              <a:t>ubisco Mechanism</a:t>
            </a:r>
            <a:endParaRPr lang="en-US" dirty="0">
              <a:solidFill>
                <a:srgbClr val="843C0C"/>
              </a:solidFill>
              <a:latin typeface="Arial" pitchFamily="34" charset="0"/>
              <a:cs typeface="Arial" pitchFamily="34" charset="0"/>
            </a:endParaRPr>
          </a:p>
        </p:txBody>
      </p:sp>
      <p:pic>
        <p:nvPicPr>
          <p:cNvPr id="11" name="Picture 2" descr="A diagram shows the binding of ribulose 1,5-bisphohphate to the magnesium ion in rubisco to cause activation. The first figure is labeled Ribulose 1,5-bisphosphate. A magnesium ion is shown bonded to a lysine residue, an aspartate residue, and a glutamate residue via oxygen atoms in the residues. An molecule of H 2 O is hash bonded to the magnesium ion, as is the aspartate residue, and the lysine residue is wedge bonded. &#10;Ribulose 1, 5-bisphosphate contains a chain of five carbon atoms, shown arranged horizontally. The left carbon atom in the chain is bonded to a phosphate group and double bonded to oxygen that bond to the magnesium. An arrow points from the double bond to the oxygen. The third carbon in the chain is wedge bonded to a hydrogen atom and bonded to a hydroxyl group. An arrow points from the bond connecting the third carbon to the oxygen of the hydroxyl group to the bond between carbon two and carbon three. The fourth carbon is wedge bonded to a hydroxyl group in which the oxygen is bonded to the magnesium ion and hash bonded to hydrogen. The fifth carbon atom, on the right, is bonded to two hydrogens and a phosphate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32377" y="1640313"/>
            <a:ext cx="6035145" cy="49433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75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Formation of 3-phosphoglycerate</a:t>
            </a:r>
          </a:p>
        </p:txBody>
      </p:sp>
      <p:pic>
        <p:nvPicPr>
          <p:cNvPr id="11" name="Picture 2" descr="An equation shows stepwise formation of two molecules of 3-Phosphoglycerate from Ribulose 1, 5-bisphosphate. Ribulose 5-phosphate is a five carbon chain molecule that has the following substituents: C 1 is bonded to two H and a hydroxyl group, C 2 is double bonded to oxygen, C 3 and C 4 are each bonded to H on the left and a hydroxyl group on the right, and C 5 is bonded to two H and a phosphate anion.&#10;Step 1: H from C 3 is removed, a double bond is formed between C 2 and C 3, and the double bond between C 2 and oxygen is converted to a single bond with oxygen carrying a negative charge. This molecule is labeled Enediolate intermediate.&#10;Step 2: The Enediolate intermediate reacts with a purple highlighted carbon dioxide. 2-carboxy-3-keto-D-arabinitol 1, 5-bisphosphate has a similar structure to the enediolate intermediate, but the double bond between C 2 and C 3 is converted to a single bond, C 2 is bonded to a hydroxyl group on the left and to a purple highlighted carboxylate anion from carbon dioxide, on the right, and C 3 is double bonded to oxygen. This molecule is labeled 2-Carboxy-3-keto-D-arabinitol 1,5-bisphosphate.&#10;Step 3: In the hydrolysis step, 2-carboxy-3-keto-D-arabinitol 1, 5-bisphosphate reacts with a red highlighted water molecule to form a hydrated intermediate. The hydrated intermediate has a similar structure to 2-carboxy-3-keto-D-arabinitol 1, 5-bisphosphate, but C 3 is bonded to a red highlighted hydroxyl group from water and C 3 double bonded to oxygen is converted to a hydroxyl group in which the H is highlighted red and from the incoming water molecule. This molecule is labeled Hydrated intermediate.&#10;Step 4: Hydrated intermediate is converted to two molecules of 3-phosphoglycerate, during which process a blue highlighted proton is added in the reaction and two red highlighted protons are removed. 3-phosphoglycerate is a three carbon chain molecule, in which C 1 is bonded to two H and a phosphate group, C 2 is bonded to H on the left and a hydroxyl group on the right, and C 3 is bonded to two oxygen atoms and has a negative charge. In the first molecule of 3-phosphoglycerate, H bonded to C 2 is highlighted in blue to show that it is from the incoming proton. In the second molecule of 3-phosphoglycerate, one of the oxygen atoms bonded to C 3 is highlighted in red to indicate that it was transferred from water during hydrolys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81967" y="2572120"/>
            <a:ext cx="8406629" cy="25036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9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Rubisco </a:t>
            </a:r>
            <a:r>
              <a:rPr lang="en-US" dirty="0" err="1">
                <a:solidFill>
                  <a:srgbClr val="843C0C"/>
                </a:solidFill>
                <a:latin typeface="Arial" pitchFamily="34" charset="0"/>
                <a:cs typeface="Arial" pitchFamily="34" charset="0"/>
              </a:rPr>
              <a:t>A</a:t>
            </a:r>
            <a:r>
              <a:rPr lang="en-US" dirty="0" err="1" smtClean="0">
                <a:solidFill>
                  <a:srgbClr val="843C0C"/>
                </a:solidFill>
                <a:latin typeface="Arial" pitchFamily="34" charset="0"/>
                <a:cs typeface="Arial" pitchFamily="34" charset="0"/>
              </a:rPr>
              <a:t>ctivase</a:t>
            </a:r>
            <a:r>
              <a:rPr lang="en-US" dirty="0" smtClean="0">
                <a:solidFill>
                  <a:srgbClr val="843C0C"/>
                </a:solidFill>
                <a:latin typeface="Arial" pitchFamily="34" charset="0"/>
                <a:cs typeface="Arial" pitchFamily="34" charset="0"/>
              </a:rPr>
              <a:t>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Essential </a:t>
            </a:r>
            <a:r>
              <a:rPr lang="en-US" dirty="0">
                <a:solidFill>
                  <a:srgbClr val="843C0C"/>
                </a:solidFill>
                <a:latin typeface="Arial" pitchFamily="34" charset="0"/>
                <a:cs typeface="Arial" pitchFamily="34" charset="0"/>
              </a:rPr>
              <a:t>for R</a:t>
            </a:r>
            <a:r>
              <a:rPr lang="en-US" dirty="0" smtClean="0">
                <a:solidFill>
                  <a:srgbClr val="843C0C"/>
                </a:solidFill>
                <a:latin typeface="Arial" pitchFamily="34" charset="0"/>
                <a:cs typeface="Arial" pitchFamily="34" charset="0"/>
              </a:rPr>
              <a:t>ubisco </a:t>
            </a:r>
            <a:r>
              <a:rPr lang="en-US" dirty="0">
                <a:solidFill>
                  <a:srgbClr val="843C0C"/>
                </a:solidFill>
                <a:latin typeface="Arial" pitchFamily="34" charset="0"/>
                <a:cs typeface="Arial" pitchFamily="34" charset="0"/>
              </a:rPr>
              <a:t>A</a:t>
            </a:r>
            <a:r>
              <a:rPr lang="en-US" dirty="0" smtClean="0">
                <a:solidFill>
                  <a:srgbClr val="843C0C"/>
                </a:solidFill>
                <a:latin typeface="Arial" pitchFamily="34" charset="0"/>
                <a:cs typeface="Arial" pitchFamily="34" charset="0"/>
              </a:rPr>
              <a:t>ctivity</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In the absence of CO</a:t>
            </a:r>
            <a:r>
              <a:rPr lang="en-US" sz="2600" baseline="-25000" dirty="0">
                <a:latin typeface="Arial" pitchFamily="34" charset="0"/>
                <a:cs typeface="Arial" pitchFamily="34" charset="0"/>
              </a:rPr>
              <a:t>2</a:t>
            </a:r>
            <a:r>
              <a:rPr lang="en-US" sz="2600" dirty="0">
                <a:latin typeface="Arial" pitchFamily="34" charset="0"/>
                <a:cs typeface="Arial" pitchFamily="34" charset="0"/>
              </a:rPr>
              <a:t>, rubisco binds ribulose </a:t>
            </a:r>
            <a:r>
              <a:rPr lang="en-US" sz="2600" dirty="0" smtClean="0">
                <a:latin typeface="Arial" pitchFamily="34" charset="0"/>
                <a:cs typeface="Arial" pitchFamily="34" charset="0"/>
              </a:rPr>
              <a:t>1,5-bisphosphate </a:t>
            </a:r>
            <a:r>
              <a:rPr lang="en-US" sz="2600" dirty="0">
                <a:latin typeface="Arial" pitchFamily="34" charset="0"/>
                <a:cs typeface="Arial" pitchFamily="34" charset="0"/>
              </a:rPr>
              <a:t>so tightly that the enzyme is </a:t>
            </a:r>
            <a:r>
              <a:rPr lang="en-US" sz="2600" dirty="0" smtClean="0">
                <a:latin typeface="Arial" pitchFamily="34" charset="0"/>
                <a:cs typeface="Arial" pitchFamily="34" charset="0"/>
              </a:rPr>
              <a:t>inactive.</a:t>
            </a:r>
            <a:endParaRPr lang="en-US" sz="2600" dirty="0">
              <a:latin typeface="Arial" pitchFamily="34" charset="0"/>
              <a:cs typeface="Arial" pitchFamily="34" charset="0"/>
            </a:endParaRPr>
          </a:p>
          <a:p>
            <a:pPr>
              <a:spcBef>
                <a:spcPts val="624"/>
              </a:spcBef>
              <a:spcAft>
                <a:spcPts val="1200"/>
              </a:spcAft>
            </a:pPr>
            <a:r>
              <a:rPr lang="en-US" sz="2600" dirty="0">
                <a:latin typeface="Arial" pitchFamily="34" charset="0"/>
                <a:cs typeface="Arial" pitchFamily="34" charset="0"/>
              </a:rPr>
              <a:t>Rubisco </a:t>
            </a:r>
            <a:r>
              <a:rPr lang="en-US" sz="2600" dirty="0" err="1">
                <a:latin typeface="Arial" pitchFamily="34" charset="0"/>
                <a:cs typeface="Arial" pitchFamily="34" charset="0"/>
              </a:rPr>
              <a:t>activase</a:t>
            </a:r>
            <a:r>
              <a:rPr lang="en-US" sz="2600" dirty="0">
                <a:latin typeface="Arial" pitchFamily="34" charset="0"/>
                <a:cs typeface="Arial" pitchFamily="34" charset="0"/>
              </a:rPr>
              <a:t> uses ATP to induce structural alterations in rubisco that allow release of the substrate and formation of the carbamate, thus restoring rubisco </a:t>
            </a:r>
            <a:r>
              <a:rPr lang="en-US" sz="2600" dirty="0" smtClean="0">
                <a:latin typeface="Arial" pitchFamily="34" charset="0"/>
                <a:cs typeface="Arial" pitchFamily="34" charset="0"/>
              </a:rPr>
              <a:t>activity.</a:t>
            </a:r>
            <a:endParaRPr lang="en-US" sz="2600" dirty="0">
              <a:latin typeface="Arial" pitchFamily="34" charset="0"/>
              <a:cs typeface="Arial" pitchFamily="34" charset="0"/>
            </a:endParaRPr>
          </a:p>
          <a:p>
            <a:pPr>
              <a:spcBef>
                <a:spcPts val="624"/>
              </a:spcBef>
              <a:spcAft>
                <a:spcPts val="1200"/>
              </a:spcAft>
            </a:pPr>
            <a:r>
              <a:rPr lang="en-US" sz="2600" dirty="0">
                <a:latin typeface="Arial" pitchFamily="34" charset="0"/>
                <a:cs typeface="Arial" pitchFamily="34" charset="0"/>
              </a:rPr>
              <a:t>The requirement of ATP for </a:t>
            </a:r>
            <a:r>
              <a:rPr lang="en-US" sz="2600" dirty="0" err="1">
                <a:latin typeface="Arial" pitchFamily="34" charset="0"/>
                <a:cs typeface="Arial" pitchFamily="34" charset="0"/>
              </a:rPr>
              <a:t>activase</a:t>
            </a:r>
            <a:r>
              <a:rPr lang="en-US" sz="2600" dirty="0">
                <a:latin typeface="Arial" pitchFamily="34" charset="0"/>
                <a:cs typeface="Arial" pitchFamily="34" charset="0"/>
              </a:rPr>
              <a:t> activity helps to coordinate the Calvin cycle with the light </a:t>
            </a:r>
            <a:r>
              <a:rPr lang="en-US" sz="2600" dirty="0" smtClean="0">
                <a:latin typeface="Arial" pitchFamily="34" charset="0"/>
                <a:cs typeface="Arial" pitchFamily="34" charset="0"/>
              </a:rPr>
              <a:t>reactions.</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568552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843C0C"/>
                </a:solidFill>
                <a:latin typeface="Arial" pitchFamily="34" charset="0"/>
                <a:cs typeface="Arial" pitchFamily="34" charset="0"/>
              </a:rPr>
              <a:t>Rubisco </a:t>
            </a:r>
            <a:r>
              <a:rPr lang="en-US" sz="2800" dirty="0" smtClean="0">
                <a:solidFill>
                  <a:srgbClr val="843C0C"/>
                </a:solidFill>
                <a:latin typeface="Arial" pitchFamily="34" charset="0"/>
                <a:cs typeface="Arial" pitchFamily="34" charset="0"/>
              </a:rPr>
              <a:t>Also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atalyzes </a:t>
            </a:r>
            <a:r>
              <a:rPr lang="en-US" sz="2800" dirty="0">
                <a:solidFill>
                  <a:srgbClr val="843C0C"/>
                </a:solidFill>
                <a:latin typeface="Arial" pitchFamily="34" charset="0"/>
                <a:cs typeface="Arial" pitchFamily="34" charset="0"/>
              </a:rPr>
              <a:t>a </a:t>
            </a:r>
            <a:r>
              <a:rPr lang="en-US" sz="2800" dirty="0" smtClean="0">
                <a:solidFill>
                  <a:srgbClr val="843C0C"/>
                </a:solidFill>
                <a:latin typeface="Arial" pitchFamily="34" charset="0"/>
                <a:cs typeface="Arial" pitchFamily="34" charset="0"/>
              </a:rPr>
              <a:t>Wasteful </a:t>
            </a:r>
            <a:r>
              <a:rPr lang="en-US" sz="2800" dirty="0">
                <a:solidFill>
                  <a:srgbClr val="843C0C"/>
                </a:solidFill>
                <a:latin typeface="Arial" pitchFamily="34" charset="0"/>
                <a:cs typeface="Arial" pitchFamily="34" charset="0"/>
              </a:rPr>
              <a:t>O</a:t>
            </a:r>
            <a:r>
              <a:rPr lang="en-US" sz="2800" dirty="0" smtClean="0">
                <a:solidFill>
                  <a:srgbClr val="843C0C"/>
                </a:solidFill>
                <a:latin typeface="Arial" pitchFamily="34" charset="0"/>
                <a:cs typeface="Arial" pitchFamily="34" charset="0"/>
              </a:rPr>
              <a:t>xygenase </a:t>
            </a:r>
            <a:r>
              <a:rPr lang="en-US" sz="2800" dirty="0">
                <a:solidFill>
                  <a:srgbClr val="843C0C"/>
                </a:solidFill>
                <a:latin typeface="Arial" pitchFamily="34" charset="0"/>
                <a:cs typeface="Arial" pitchFamily="34" charset="0"/>
              </a:rPr>
              <a:t>R</a:t>
            </a:r>
            <a:r>
              <a:rPr lang="en-US" sz="2800" dirty="0" smtClean="0">
                <a:solidFill>
                  <a:srgbClr val="843C0C"/>
                </a:solidFill>
                <a:latin typeface="Arial" pitchFamily="34" charset="0"/>
                <a:cs typeface="Arial" pitchFamily="34" charset="0"/>
              </a:rPr>
              <a:t>eaction</a:t>
            </a:r>
            <a:r>
              <a:rPr lang="en-US" sz="2800" dirty="0">
                <a:solidFill>
                  <a:srgbClr val="843C0C"/>
                </a:solidFill>
                <a:latin typeface="Arial" pitchFamily="34" charset="0"/>
                <a:cs typeface="Arial" pitchFamily="34" charset="0"/>
              </a:rPr>
              <a:t>: Catalytic I</a:t>
            </a:r>
            <a:r>
              <a:rPr lang="en-US" sz="2800" dirty="0" smtClean="0">
                <a:solidFill>
                  <a:srgbClr val="843C0C"/>
                </a:solidFill>
                <a:latin typeface="Arial" pitchFamily="34" charset="0"/>
                <a:cs typeface="Arial" pitchFamily="34" charset="0"/>
              </a:rPr>
              <a:t>mperfection</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853520"/>
          </a:xfrm>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Rubisco can </a:t>
            </a:r>
            <a:r>
              <a:rPr lang="en-US" dirty="0" smtClean="0">
                <a:latin typeface="Arial" pitchFamily="34" charset="0"/>
                <a:cs typeface="Arial" pitchFamily="34" charset="0"/>
              </a:rPr>
              <a:t>sometimes react </a:t>
            </a:r>
            <a:r>
              <a:rPr lang="en-US" dirty="0">
                <a:latin typeface="Arial" pitchFamily="34" charset="0"/>
                <a:cs typeface="Arial" pitchFamily="34" charset="0"/>
              </a:rPr>
              <a:t>with O</a:t>
            </a:r>
            <a:r>
              <a:rPr lang="en-US" baseline="-25000" dirty="0">
                <a:latin typeface="Arial" pitchFamily="34" charset="0"/>
                <a:cs typeface="Arial" pitchFamily="34" charset="0"/>
              </a:rPr>
              <a:t>2</a:t>
            </a:r>
            <a:r>
              <a:rPr lang="en-US" dirty="0">
                <a:latin typeface="Arial" pitchFamily="34" charset="0"/>
                <a:cs typeface="Arial" pitchFamily="34" charset="0"/>
              </a:rPr>
              <a:t> instead of CO</a:t>
            </a:r>
            <a:r>
              <a:rPr lang="en-US" baseline="-25000" dirty="0">
                <a:latin typeface="Arial" pitchFamily="34" charset="0"/>
                <a:cs typeface="Arial" pitchFamily="34" charset="0"/>
              </a:rPr>
              <a:t>2</a:t>
            </a:r>
            <a:r>
              <a:rPr lang="en-US" dirty="0">
                <a:latin typeface="Arial" pitchFamily="34" charset="0"/>
                <a:cs typeface="Arial" pitchFamily="34" charset="0"/>
              </a:rPr>
              <a:t> to generate 3-phosphoglycerate and </a:t>
            </a:r>
            <a:r>
              <a:rPr lang="en-US" dirty="0" err="1" smtClean="0">
                <a:latin typeface="Arial" pitchFamily="34" charset="0"/>
                <a:cs typeface="Arial" pitchFamily="34" charset="0"/>
              </a:rPr>
              <a:t>phosphoglycolate</a:t>
            </a:r>
            <a:r>
              <a:rPr lang="en-US" dirty="0" smtClean="0">
                <a:latin typeface="Arial" pitchFamily="34" charset="0"/>
                <a:cs typeface="Arial" pitchFamily="34" charset="0"/>
              </a:rPr>
              <a:t>.</a:t>
            </a:r>
            <a:endParaRPr lang="en-US" dirty="0">
              <a:latin typeface="Arial" pitchFamily="34" charset="0"/>
              <a:cs typeface="Arial" pitchFamily="34" charset="0"/>
            </a:endParaRPr>
          </a:p>
          <a:p>
            <a:pPr>
              <a:lnSpc>
                <a:spcPct val="110000"/>
              </a:lnSpc>
              <a:spcBef>
                <a:spcPts val="624"/>
              </a:spcBef>
              <a:spcAft>
                <a:spcPts val="1200"/>
              </a:spcAft>
            </a:pPr>
            <a:r>
              <a:rPr lang="en-US" dirty="0" smtClean="0">
                <a:latin typeface="Arial" pitchFamily="34" charset="0"/>
                <a:cs typeface="Arial" pitchFamily="34" charset="0"/>
              </a:rPr>
              <a:t>This is thought to be due to the unremarkable structure of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is also linear and can fit in the binding site;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lacks additional distinguishing features.</a:t>
            </a:r>
            <a:endParaRPr lang="en-US" dirty="0">
              <a:latin typeface="Arial" pitchFamily="34" charset="0"/>
              <a:cs typeface="Arial" pitchFamily="34" charset="0"/>
            </a:endParaRPr>
          </a:p>
          <a:p>
            <a:pPr>
              <a:lnSpc>
                <a:spcPct val="110000"/>
              </a:lnSpc>
              <a:spcBef>
                <a:spcPts val="624"/>
              </a:spcBef>
              <a:spcAft>
                <a:spcPts val="1200"/>
              </a:spcAft>
            </a:pPr>
            <a:r>
              <a:rPr lang="en-US" dirty="0">
                <a:latin typeface="Arial" pitchFamily="34" charset="0"/>
                <a:cs typeface="Arial" pitchFamily="34" charset="0"/>
              </a:rPr>
              <a:t>No carbons are fixed in the </a:t>
            </a:r>
            <a:r>
              <a:rPr lang="en-US" dirty="0" err="1">
                <a:latin typeface="Arial" pitchFamily="34" charset="0"/>
                <a:cs typeface="Arial" pitchFamily="34" charset="0"/>
              </a:rPr>
              <a:t>oxygenase</a:t>
            </a:r>
            <a:r>
              <a:rPr lang="en-US" dirty="0">
                <a:latin typeface="Arial" pitchFamily="34" charset="0"/>
                <a:cs typeface="Arial" pitchFamily="34" charset="0"/>
              </a:rPr>
              <a:t> </a:t>
            </a:r>
            <a:r>
              <a:rPr lang="en-US" dirty="0" smtClean="0">
                <a:latin typeface="Arial" pitchFamily="34" charset="0"/>
                <a:cs typeface="Arial" pitchFamily="34" charset="0"/>
              </a:rPr>
              <a:t>reaction.</a:t>
            </a:r>
          </a:p>
          <a:p>
            <a:pPr>
              <a:lnSpc>
                <a:spcPct val="110000"/>
              </a:lnSpc>
              <a:spcBef>
                <a:spcPts val="624"/>
              </a:spcBef>
              <a:spcAft>
                <a:spcPts val="1200"/>
              </a:spcAft>
            </a:pPr>
            <a:r>
              <a:rPr lang="en-US" dirty="0" smtClean="0">
                <a:latin typeface="Arial" pitchFamily="34" charset="0"/>
                <a:cs typeface="Arial" pitchFamily="34" charset="0"/>
              </a:rPr>
              <a:t>Because </a:t>
            </a:r>
            <a:r>
              <a:rPr lang="en-US" dirty="0">
                <a:latin typeface="Arial" pitchFamily="34" charset="0"/>
                <a:cs typeface="Arial" pitchFamily="34" charset="0"/>
              </a:rPr>
              <a:t>O</a:t>
            </a:r>
            <a:r>
              <a:rPr lang="en-US" baseline="-25000" dirty="0">
                <a:latin typeface="Arial" pitchFamily="34" charset="0"/>
                <a:cs typeface="Arial" pitchFamily="34" charset="0"/>
              </a:rPr>
              <a:t>2</a:t>
            </a:r>
            <a:r>
              <a:rPr lang="en-US" dirty="0">
                <a:latin typeface="Arial" pitchFamily="34" charset="0"/>
                <a:cs typeface="Arial" pitchFamily="34" charset="0"/>
              </a:rPr>
              <a:t> is consumed and CO</a:t>
            </a:r>
            <a:r>
              <a:rPr lang="en-US" baseline="-25000" dirty="0">
                <a:latin typeface="Arial" pitchFamily="34" charset="0"/>
                <a:cs typeface="Arial" pitchFamily="34" charset="0"/>
              </a:rPr>
              <a:t>2</a:t>
            </a:r>
            <a:r>
              <a:rPr lang="en-US" dirty="0">
                <a:latin typeface="Arial" pitchFamily="34" charset="0"/>
                <a:cs typeface="Arial" pitchFamily="34" charset="0"/>
              </a:rPr>
              <a:t> is generated, the process is called </a:t>
            </a:r>
            <a:r>
              <a:rPr lang="en-US" i="1" dirty="0" smtClean="0">
                <a:latin typeface="Arial" pitchFamily="34" charset="0"/>
                <a:cs typeface="Arial" pitchFamily="34" charset="0"/>
              </a:rPr>
              <a:t>photorespiration</a:t>
            </a:r>
            <a:r>
              <a:rPr lang="en-US" dirty="0" smtClean="0">
                <a:latin typeface="Arial" pitchFamily="34" charset="0"/>
                <a:cs typeface="Arial" pitchFamily="34" charset="0"/>
              </a:rPr>
              <a:t>.</a:t>
            </a:r>
            <a:endParaRPr lang="en-US" dirty="0">
              <a:latin typeface="Arial" pitchFamily="34" charset="0"/>
              <a:cs typeface="Arial" pitchFamily="34" charset="0"/>
            </a:endParaRPr>
          </a:p>
          <a:p>
            <a:pPr>
              <a:lnSpc>
                <a:spcPct val="110000"/>
              </a:lnSpc>
              <a:spcBef>
                <a:spcPts val="624"/>
              </a:spcBef>
              <a:spcAft>
                <a:spcPts val="1200"/>
              </a:spcAft>
            </a:pPr>
            <a:r>
              <a:rPr lang="en-US" dirty="0" err="1">
                <a:latin typeface="Arial" pitchFamily="34" charset="0"/>
                <a:cs typeface="Arial" pitchFamily="34" charset="0"/>
              </a:rPr>
              <a:t>Phosphoglycolate</a:t>
            </a:r>
            <a:r>
              <a:rPr lang="en-US" dirty="0">
                <a:latin typeface="Arial" pitchFamily="34" charset="0"/>
                <a:cs typeface="Arial" pitchFamily="34" charset="0"/>
              </a:rPr>
              <a:t> is not a versatile </a:t>
            </a:r>
            <a:r>
              <a:rPr lang="en-US" dirty="0" smtClean="0">
                <a:latin typeface="Arial" pitchFamily="34" charset="0"/>
                <a:cs typeface="Arial" pitchFamily="34" charset="0"/>
              </a:rPr>
              <a:t>metabolite, although a salvage pathway, in </a:t>
            </a:r>
            <a:r>
              <a:rPr lang="en-US" dirty="0">
                <a:latin typeface="Arial" pitchFamily="34" charset="0"/>
                <a:cs typeface="Arial" pitchFamily="34" charset="0"/>
              </a:rPr>
              <a:t>part located in peroxisomes, recovers </a:t>
            </a:r>
            <a:r>
              <a:rPr lang="en-US" dirty="0" smtClean="0">
                <a:latin typeface="Arial" pitchFamily="34" charset="0"/>
                <a:cs typeface="Arial" pitchFamily="34" charset="0"/>
              </a:rPr>
              <a:t>part of the carbon skeleton.</a:t>
            </a:r>
            <a:endParaRPr lang="en-US" dirty="0">
              <a:latin typeface="Arial" pitchFamily="34" charset="0"/>
              <a:cs typeface="Arial" pitchFamily="34" charset="0"/>
            </a:endParaRPr>
          </a:p>
        </p:txBody>
      </p:sp>
    </p:spTree>
    <p:extLst>
      <p:ext uri="{BB962C8B-B14F-4D97-AF65-F5344CB8AC3E}">
        <p14:creationId xmlns:p14="http://schemas.microsoft.com/office/powerpoint/2010/main" val="239177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A Wasteful </a:t>
            </a:r>
            <a:r>
              <a:rPr lang="en-US" dirty="0">
                <a:solidFill>
                  <a:srgbClr val="843C0C"/>
                </a:solidFill>
              </a:rPr>
              <a:t>S</a:t>
            </a:r>
            <a:r>
              <a:rPr lang="en-US" dirty="0" smtClean="0">
                <a:solidFill>
                  <a:srgbClr val="843C0C"/>
                </a:solidFill>
                <a:latin typeface="Arial" pitchFamily="34" charset="0"/>
                <a:cs typeface="Arial" pitchFamily="34" charset="0"/>
              </a:rPr>
              <a:t>ide </a:t>
            </a:r>
            <a:r>
              <a:rPr lang="en-US" dirty="0">
                <a:solidFill>
                  <a:srgbClr val="843C0C"/>
                </a:solidFill>
              </a:rPr>
              <a:t>R</a:t>
            </a:r>
            <a:r>
              <a:rPr lang="en-US" dirty="0" smtClean="0">
                <a:solidFill>
                  <a:srgbClr val="843C0C"/>
                </a:solidFill>
                <a:latin typeface="Arial" pitchFamily="34" charset="0"/>
                <a:cs typeface="Arial" pitchFamily="34" charset="0"/>
              </a:rPr>
              <a:t>eaction</a:t>
            </a:r>
            <a:endParaRPr lang="en-US" dirty="0">
              <a:solidFill>
                <a:srgbClr val="843C0C"/>
              </a:solidFill>
              <a:latin typeface="Arial" pitchFamily="34" charset="0"/>
              <a:cs typeface="Arial" pitchFamily="34" charset="0"/>
            </a:endParaRPr>
          </a:p>
        </p:txBody>
      </p:sp>
      <p:pic>
        <p:nvPicPr>
          <p:cNvPr id="11" name="Picture 2" descr="An equation shows the three step reaction to form of phosphoglycolate and 3-phosphoglycerate from ribulose 1, 5-bisphosphate. Ribulose 5-phosphate is a five carbon chain molecule that has the following substituents: C 1 is bonded to two H and a hydroxyl group, C 2 is double bonded to oxygen, C 3 is bonded to H on the left and a hydroxyl group on the right, C 4 is bonded to H on the left and a hydroxyl group on the right, and C 5 is bonded to two H and a phosphate anion.&#10;Step 1: Ribulose 5-phosphate is converted to an Enediolate intermediate and in this step as H from C 3 is removed, a double bond is formed between C 2 and C 3, and the double bond between C 2 and oxygen is converted to a single bond and oxygen carries a negative charge.&#10;Step 2: The Enediolate intermediate reacts with a red highlighted elemental oxygen to produce a hydroperoxide intermediate, which has a similar structure to the enediolate intermediate except that C 2 is bonded to an oxygen anion on the left and single bonded to a red highlighted oxygen that is further bonded to a hydroxyl group in which the oxygen is highlighted, and C 3 is double bonded to oxygen. &#10;Step 3: The Hydroperoxide intermediate is converted to Phosphoglycolate and 3-Phosphoglycerate and during the reaction a blue highlighted water is consumed and a red highlighted molecule of water and a proton are removed. Phosphoglycolate is a two carbon molecule in which C 1 is bonded to two oxygen atoms, one of which is highlighted in red, with delocalized double bonds between them and a negative charge and C 2 is bonded to two H and a phosphate anion. 3-Phosphoglycerate is a three carbon chain molecule in which C 1 forms a carboxylate anion in which one of the oxygens is highlighted in blue, C 2 is bonded to H on the left and a hydroxyl group on the right, and C 3 is bonded to two H and a phosphate an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07915" y="2412098"/>
            <a:ext cx="8113106" cy="28912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44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843C0C"/>
                </a:solidFill>
                <a:latin typeface="Arial" pitchFamily="34" charset="0"/>
                <a:cs typeface="Arial" pitchFamily="34" charset="0"/>
              </a:rPr>
              <a:t>Photorespiratory</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Reactions</a:t>
            </a:r>
            <a:endParaRPr lang="en-US" dirty="0">
              <a:solidFill>
                <a:srgbClr val="843C0C"/>
              </a:solidFill>
              <a:latin typeface="Arial" pitchFamily="34" charset="0"/>
              <a:cs typeface="Arial" pitchFamily="34" charset="0"/>
            </a:endParaRPr>
          </a:p>
        </p:txBody>
      </p:sp>
      <p:pic>
        <p:nvPicPr>
          <p:cNvPr id="11" name="Picture 2" descr="A diagram shows the photorespiratory reactions in the chloroplast, peroxisome, and mitochondrion. A schematic diagram shows the three different compartments, chloroplast, peroxisome, and mitochondrion, with the reactions that take place and the molecules that are produced in each.In chloroplasts, 3-Phosphoglycerate and Phosphoglycolate can be formed from Ribulose 1, 5-bisphosphate. C O 2 is used to form 3-Phosphoglycerate, and O 2 is used to form Phosphoglycolate. 3-Phosphoglycerate can be converted back to 1, 5-bisphophoglycerate, and Phosphoglycolate undergoes a reaction to form glycolate which moves to the peroxisome in a reaction using a molecule of H 2 O and releasing inorganic phosphate. In the peroxisome, Glycolate undergoes a reaction that uses O 2 and produces H 2 O 2 to form Glyoxylate. Glyoxylate undergoes a reaction that uses N H 3 to form two Glycine molecules in the mitochondrion. Glycine can be converted to serine in the mitochondrion, in a reaction producing an N H 4 plus ion and C O 2.  In the chloroplast, the N H 4 plus ion is used to produce Glutamine from Glutamate, in a reaction catalyzed by Glutamine synthetase, in which a molecule of A T P is used, and a molecule of A D P is produced. Serine from the mitochondrion can be used to produce Hydroxypyruvate in the peroxisome. This reaction produces N H 3, which can be used to produce Glycine in the mitochondrion. Hydroxypyruvate can be converted to Glycerate in the peroxisome, which can in turn be converted to 3-Phosphoglycerate in the chloroplas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42033" y="1663787"/>
            <a:ext cx="5386808" cy="47942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132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Electron </a:t>
            </a:r>
            <a:r>
              <a:rPr lang="en-US" dirty="0" smtClean="0">
                <a:solidFill>
                  <a:srgbClr val="843C0C"/>
                </a:solidFill>
                <a:latin typeface="Arial" pitchFamily="34" charset="0"/>
                <a:cs typeface="Arial" pitchFamily="34" charset="0"/>
              </a:rPr>
              <a:t>Micrograph of Three Peroxisomes</a:t>
            </a:r>
            <a:endParaRPr lang="en-US" dirty="0">
              <a:solidFill>
                <a:srgbClr val="843C0C"/>
              </a:solidFill>
              <a:latin typeface="Arial" pitchFamily="34" charset="0"/>
              <a:cs typeface="Arial" pitchFamily="34" charset="0"/>
            </a:endParaRPr>
          </a:p>
        </p:txBody>
      </p:sp>
      <p:pic>
        <p:nvPicPr>
          <p:cNvPr id="11" name="Picture 2" descr="A transmission electron micrograph of peroxisomes is shown. They appear as roughly circular structures, surrounded by double membranes with many small dark spots and one large darker sphere in each. They are surrounded by membranous structur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2254" y="1880403"/>
            <a:ext cx="5821175" cy="45143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50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Hexose </a:t>
            </a:r>
            <a:r>
              <a:rPr lang="en-US" sz="2800" dirty="0" smtClean="0">
                <a:solidFill>
                  <a:srgbClr val="843C0C"/>
                </a:solidFill>
                <a:latin typeface="Arial" pitchFamily="34" charset="0"/>
                <a:cs typeface="Arial" pitchFamily="34" charset="0"/>
              </a:rPr>
              <a:t>Phosphates </a:t>
            </a:r>
            <a:r>
              <a:rPr lang="en-US" sz="2800" dirty="0">
                <a:solidFill>
                  <a:srgbClr val="843C0C"/>
                </a:solidFill>
                <a:latin typeface="Arial" pitchFamily="34" charset="0"/>
                <a:cs typeface="Arial" pitchFamily="34" charset="0"/>
              </a:rPr>
              <a:t>A</a:t>
            </a:r>
            <a:r>
              <a:rPr lang="en-US" sz="2800" dirty="0" smtClean="0">
                <a:solidFill>
                  <a:srgbClr val="843C0C"/>
                </a:solidFill>
                <a:latin typeface="Arial" pitchFamily="34" charset="0"/>
                <a:cs typeface="Arial" pitchFamily="34" charset="0"/>
              </a:rPr>
              <a:t>re </a:t>
            </a:r>
            <a:r>
              <a:rPr lang="en-US" sz="2800" dirty="0">
                <a:solidFill>
                  <a:srgbClr val="843C0C"/>
                </a:solidFill>
                <a:latin typeface="Arial" pitchFamily="34" charset="0"/>
                <a:cs typeface="Arial" pitchFamily="34" charset="0"/>
              </a:rPr>
              <a:t>M</a:t>
            </a:r>
            <a:r>
              <a:rPr lang="en-US" sz="2800" dirty="0" smtClean="0">
                <a:solidFill>
                  <a:srgbClr val="843C0C"/>
                </a:solidFill>
                <a:latin typeface="Arial" pitchFamily="34" charset="0"/>
                <a:cs typeface="Arial" pitchFamily="34" charset="0"/>
              </a:rPr>
              <a:t>ade </a:t>
            </a:r>
            <a:r>
              <a:rPr lang="en-US" sz="2800" dirty="0">
                <a:solidFill>
                  <a:srgbClr val="843C0C"/>
                </a:solidFill>
                <a:latin typeface="Arial" pitchFamily="34" charset="0"/>
                <a:cs typeface="Arial" pitchFamily="34" charset="0"/>
              </a:rPr>
              <a:t>from </a:t>
            </a:r>
            <a:r>
              <a:rPr lang="en-US" sz="2800" dirty="0" smtClean="0">
                <a:solidFill>
                  <a:srgbClr val="843C0C"/>
                </a:solidFill>
                <a:latin typeface="Arial" pitchFamily="34" charset="0"/>
                <a:cs typeface="Arial" pitchFamily="34" charset="0"/>
              </a:rPr>
              <a:t>Phosphoglycerate</a:t>
            </a:r>
            <a:r>
              <a:rPr lang="en-US" sz="2800" dirty="0">
                <a:solidFill>
                  <a:srgbClr val="843C0C"/>
                </a:solidFill>
                <a:latin typeface="Arial" pitchFamily="34" charset="0"/>
                <a:cs typeface="Arial" pitchFamily="34" charset="0"/>
              </a:rPr>
              <a:t>, and </a:t>
            </a:r>
            <a:r>
              <a:rPr lang="en-US" sz="2800" dirty="0" smtClean="0">
                <a:solidFill>
                  <a:srgbClr val="843C0C"/>
                </a:solidFill>
                <a:latin typeface="Arial" pitchFamily="34" charset="0"/>
                <a:cs typeface="Arial" pitchFamily="34" charset="0"/>
              </a:rPr>
              <a:t>Ribulose </a:t>
            </a:r>
            <a:r>
              <a:rPr lang="en-US" sz="2800" dirty="0">
                <a:solidFill>
                  <a:srgbClr val="843C0C"/>
                </a:solidFill>
                <a:latin typeface="Arial" pitchFamily="34" charset="0"/>
                <a:cs typeface="Arial" pitchFamily="34" charset="0"/>
              </a:rPr>
              <a:t>1,5-bisphosphate is </a:t>
            </a:r>
            <a:r>
              <a:rPr lang="en-US" sz="2800" dirty="0" smtClean="0">
                <a:solidFill>
                  <a:srgbClr val="843C0C"/>
                </a:solidFill>
                <a:latin typeface="Arial" pitchFamily="34" charset="0"/>
                <a:cs typeface="Arial" pitchFamily="34" charset="0"/>
              </a:rPr>
              <a:t>Regenerated (1/4)</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lstStyle/>
          <a:p>
            <a:pPr>
              <a:spcBef>
                <a:spcPts val="624"/>
              </a:spcBef>
              <a:spcAft>
                <a:spcPts val="1200"/>
              </a:spcAft>
            </a:pPr>
            <a:r>
              <a:rPr lang="en-US" dirty="0" smtClean="0">
                <a:latin typeface="Arial" pitchFamily="34" charset="0"/>
                <a:cs typeface="Arial" pitchFamily="34" charset="0"/>
              </a:rPr>
              <a:t>In </a:t>
            </a:r>
            <a:r>
              <a:rPr lang="en-US" dirty="0">
                <a:latin typeface="Arial" pitchFamily="34" charset="0"/>
                <a:cs typeface="Arial" pitchFamily="34" charset="0"/>
              </a:rPr>
              <a:t>the second stage of the Calvin cycle, 3-phosphoglycerate, generated by rubisco, is converted into hexose monophosphates using ATP and NADPH synthesized during the light </a:t>
            </a:r>
            <a:r>
              <a:rPr lang="en-US" dirty="0" smtClean="0">
                <a:latin typeface="Arial" pitchFamily="34" charset="0"/>
                <a:cs typeface="Arial" pitchFamily="34" charset="0"/>
              </a:rPr>
              <a:t>reactions.</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overall pathway from 3-phosphoglycerate to hexose is very similar to the </a:t>
            </a:r>
            <a:r>
              <a:rPr lang="en-US" dirty="0" err="1">
                <a:latin typeface="Arial" pitchFamily="34" charset="0"/>
                <a:cs typeface="Arial" pitchFamily="34" charset="0"/>
              </a:rPr>
              <a:t>gluconeogenic</a:t>
            </a:r>
            <a:r>
              <a:rPr lang="en-US" dirty="0">
                <a:latin typeface="Arial" pitchFamily="34" charset="0"/>
                <a:cs typeface="Arial" pitchFamily="34" charset="0"/>
              </a:rPr>
              <a:t> </a:t>
            </a:r>
            <a:r>
              <a:rPr lang="en-US" dirty="0" smtClean="0">
                <a:latin typeface="Arial" pitchFamily="34" charset="0"/>
                <a:cs typeface="Arial" pitchFamily="34" charset="0"/>
              </a:rPr>
              <a:t>pathway.</a:t>
            </a:r>
            <a:endParaRPr lang="en-US" dirty="0">
              <a:latin typeface="Arial" pitchFamily="34" charset="0"/>
              <a:cs typeface="Arial" pitchFamily="34" charset="0"/>
            </a:endParaRPr>
          </a:p>
        </p:txBody>
      </p:sp>
    </p:spTree>
    <p:extLst>
      <p:ext uri="{BB962C8B-B14F-4D97-AF65-F5344CB8AC3E}">
        <p14:creationId xmlns:p14="http://schemas.microsoft.com/office/powerpoint/2010/main" val="1098831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Hexose </a:t>
            </a:r>
            <a:r>
              <a:rPr lang="en-US" dirty="0" smtClean="0">
                <a:solidFill>
                  <a:srgbClr val="843C0C"/>
                </a:solidFill>
                <a:latin typeface="Arial" pitchFamily="34" charset="0"/>
                <a:cs typeface="Arial" pitchFamily="34" charset="0"/>
              </a:rPr>
              <a:t>Phosphate </a:t>
            </a:r>
            <a:r>
              <a:rPr lang="en-US" dirty="0">
                <a:solidFill>
                  <a:srgbClr val="843C0C"/>
                </a:solidFill>
              </a:rPr>
              <a:t>F</a:t>
            </a:r>
            <a:r>
              <a:rPr lang="en-US" dirty="0" smtClean="0">
                <a:solidFill>
                  <a:srgbClr val="843C0C"/>
                </a:solidFill>
                <a:latin typeface="Arial" pitchFamily="34" charset="0"/>
                <a:cs typeface="Arial" pitchFamily="34" charset="0"/>
              </a:rPr>
              <a:t>ormation</a:t>
            </a:r>
            <a:endParaRPr lang="en-US" dirty="0">
              <a:solidFill>
                <a:srgbClr val="843C0C"/>
              </a:solidFill>
              <a:latin typeface="Arial" pitchFamily="34" charset="0"/>
              <a:cs typeface="Arial" pitchFamily="34" charset="0"/>
            </a:endParaRPr>
          </a:p>
        </p:txBody>
      </p:sp>
      <p:pic>
        <p:nvPicPr>
          <p:cNvPr id="11" name="Picture 2" descr="A flowchart shows the conversion of 3-Phosphoglycerate to Fructose 6-phosphate. Two molecules of 3-Phosphoglycerate are converted to two molecules of 1, 3-Bisphosphoglycerate and A T P is converted to A D P in this step. Two molecules of 1, 3-Bisphosphoglycerate are converted to a molecule of Glyceraldehyde 3-phosphate and N A D P H is converted to N A D P plus. Glyceraldehyde 3-phosphate is converted to Dihydroxyacetone phosphate. Glyceraldehyde 3-phosphate is converted to Fructose 1, 6-bisphosphate, which is converted to Fructose 6-phosphate in the Hexose monophosphate pool. Fructose 6-phosphate is converted to glucose 6-phosphate, which is further converted to glucose 1-phosphate, all within a box indicating the Hexose monophosphate poo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93677" y="1517432"/>
            <a:ext cx="3468027" cy="51241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76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rmAutofit fontScale="90000"/>
          </a:bodyPr>
          <a:lstStyle/>
          <a:p>
            <a:r>
              <a:rPr lang="en-US" dirty="0" smtClean="0">
                <a:solidFill>
                  <a:srgbClr val="843C0C"/>
                </a:solidFill>
                <a:latin typeface="Arial" pitchFamily="34" charset="0"/>
                <a:cs typeface="Arial" pitchFamily="34" charset="0"/>
              </a:rPr>
              <a:t>CHAPTER 20</a:t>
            </a:r>
            <a:r>
              <a:rPr lang="en-US" dirty="0">
                <a:solidFill>
                  <a:srgbClr val="843C0C"/>
                </a:solidFill>
                <a:latin typeface="Arial" pitchFamily="34" charset="0"/>
                <a:cs typeface="Arial" pitchFamily="34" charset="0"/>
              </a:rPr>
              <a:t/>
            </a:r>
            <a:br>
              <a:rPr lang="en-US" dirty="0">
                <a:solidFill>
                  <a:srgbClr val="843C0C"/>
                </a:solidFill>
                <a:latin typeface="Arial" pitchFamily="34" charset="0"/>
                <a:cs typeface="Arial" pitchFamily="34" charset="0"/>
              </a:rPr>
            </a:br>
            <a:r>
              <a:rPr lang="en-US" dirty="0">
                <a:solidFill>
                  <a:srgbClr val="843C0C"/>
                </a:solidFill>
                <a:latin typeface="Arial" pitchFamily="34" charset="0"/>
                <a:cs typeface="Arial" pitchFamily="34" charset="0"/>
              </a:rPr>
              <a:t>The Calvin Cycle and the Pentose Phosphate Pathway</a:t>
            </a:r>
            <a:endParaRPr lang="en-US" dirty="0">
              <a:solidFill>
                <a:srgbClr val="843C0C"/>
              </a:solidFill>
              <a:effectLst/>
              <a:latin typeface="Arial" panose="020B0604020202020204" pitchFamily="34" charset="0"/>
              <a:cs typeface="Arial" panose="020B0604020202020204" pitchFamily="34" charset="0"/>
            </a:endParaRPr>
          </a:p>
        </p:txBody>
      </p:sp>
      <p:pic>
        <p:nvPicPr>
          <p:cNvPr id="7" name="Picture 2" descr="A photograph of plants surrounding a narrow path in a rainforest and a graph of atmospheric carbon dioxide levels over time is shown. On the graph, the horizontal axis is labeled Year and shows time between about 1955 and 2015, labeled in increments of 10. The vertical axis is labeled C O 2 concentration (p p m v) and has a scale ranging from 320 to 400. The graph shows a steady increase in carbon dioxide from 320 in 1960 to about 400 in 2015. An insert on the graph shows the annual cycle of carbon dioxide. The level of carbon dioxide starts off fairly high in January, increases to a peak around May, decreases to its lowest value in October, and then starts to increase again towards the end of the yea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40887" y="2253634"/>
            <a:ext cx="8406629" cy="331901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189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Hexose Phosphates Are Made from Phosphoglycerate, and Ribulose 1,5-bisphosphate is Regenerated </a:t>
            </a:r>
            <a:r>
              <a:rPr lang="en-US" sz="2800" dirty="0" smtClean="0">
                <a:solidFill>
                  <a:srgbClr val="843C0C"/>
                </a:solidFill>
                <a:latin typeface="Arial" pitchFamily="34" charset="0"/>
                <a:cs typeface="Arial" pitchFamily="34" charset="0"/>
              </a:rPr>
              <a:t>(2/4</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r>
              <a:rPr lang="en-US" sz="2600" dirty="0" smtClean="0">
                <a:latin typeface="Arial" pitchFamily="34" charset="0"/>
                <a:cs typeface="Arial" pitchFamily="34" charset="0"/>
              </a:rPr>
              <a:t>The </a:t>
            </a:r>
            <a:r>
              <a:rPr lang="en-US" sz="2600" dirty="0">
                <a:latin typeface="Arial" pitchFamily="34" charset="0"/>
                <a:cs typeface="Arial" pitchFamily="34" charset="0"/>
              </a:rPr>
              <a:t>third stage of the Calvin cycle is the regeneration of ribulose 1,5-</a:t>
            </a:r>
            <a:r>
              <a:rPr lang="en-US" sz="2600" dirty="0" smtClean="0">
                <a:latin typeface="Arial" pitchFamily="34" charset="0"/>
                <a:cs typeface="Arial" pitchFamily="34" charset="0"/>
              </a:rPr>
              <a:t>bisphosphate, which is the acceptor of carbon dioxide in the first step.</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386680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Hexose Phosphates Are Made from Phosphoglycerate, and Ribulose 1,5-bisphosphate is Regenerated </a:t>
            </a:r>
            <a:r>
              <a:rPr lang="en-US" sz="2800" dirty="0" smtClean="0">
                <a:solidFill>
                  <a:srgbClr val="843C0C"/>
                </a:solidFill>
              </a:rPr>
              <a:t>(3/4</a:t>
            </a:r>
            <a:r>
              <a:rPr lang="en-US" sz="2800" dirty="0">
                <a:solidFill>
                  <a:srgbClr val="843C0C"/>
                </a:solidFill>
              </a:rPr>
              <a:t>)</a:t>
            </a:r>
            <a:endParaRPr lang="en-US" sz="2800" dirty="0"/>
          </a:p>
        </p:txBody>
      </p:sp>
      <p:sp>
        <p:nvSpPr>
          <p:cNvPr id="3" name="Content Placeholder 2"/>
          <p:cNvSpPr>
            <a:spLocks noGrp="1"/>
          </p:cNvSpPr>
          <p:nvPr>
            <p:ph idx="1"/>
          </p:nvPr>
        </p:nvSpPr>
        <p:spPr/>
        <p:txBody>
          <a:bodyPr>
            <a:normAutofit/>
          </a:bodyPr>
          <a:lstStyle/>
          <a:p>
            <a:pPr>
              <a:spcAft>
                <a:spcPts val="1200"/>
              </a:spcAft>
            </a:pPr>
            <a:r>
              <a:rPr lang="en-US" dirty="0">
                <a:latin typeface="Arial" pitchFamily="34" charset="0"/>
                <a:cs typeface="Arial" pitchFamily="34" charset="0"/>
              </a:rPr>
              <a:t>The challenge of the third stage of the Calvin cycle is the formation of a five-carbon sugar from six-carbon and three-carbon </a:t>
            </a:r>
            <a:r>
              <a:rPr lang="en-US" dirty="0" smtClean="0">
                <a:latin typeface="Arial" pitchFamily="34" charset="0"/>
                <a:cs typeface="Arial" pitchFamily="34" charset="0"/>
              </a:rPr>
              <a:t>sugars.</a:t>
            </a:r>
            <a:endParaRPr lang="en-US" dirty="0">
              <a:latin typeface="Arial" pitchFamily="34" charset="0"/>
              <a:cs typeface="Arial" pitchFamily="34" charset="0"/>
            </a:endParaRPr>
          </a:p>
          <a:p>
            <a:pPr>
              <a:spcAft>
                <a:spcPts val="1200"/>
              </a:spcAft>
            </a:pPr>
            <a:r>
              <a:rPr lang="en-US" dirty="0">
                <a:latin typeface="Arial" pitchFamily="34" charset="0"/>
                <a:cs typeface="Arial" pitchFamily="34" charset="0"/>
              </a:rPr>
              <a:t>A </a:t>
            </a:r>
            <a:r>
              <a:rPr lang="en-US" dirty="0" err="1">
                <a:latin typeface="Arial" pitchFamily="34" charset="0"/>
                <a:cs typeface="Arial" pitchFamily="34" charset="0"/>
              </a:rPr>
              <a:t>transketolase</a:t>
            </a:r>
            <a:r>
              <a:rPr lang="en-US" dirty="0">
                <a:latin typeface="Arial" pitchFamily="34" charset="0"/>
                <a:cs typeface="Arial" pitchFamily="34" charset="0"/>
              </a:rPr>
              <a:t> and an aldolase play key </a:t>
            </a:r>
            <a:r>
              <a:rPr lang="en-US" dirty="0" smtClean="0">
                <a:latin typeface="Arial" pitchFamily="34" charset="0"/>
                <a:cs typeface="Arial" pitchFamily="34" charset="0"/>
              </a:rPr>
              <a:t>roles.</a:t>
            </a:r>
            <a:endParaRPr lang="en-US" dirty="0">
              <a:latin typeface="Arial" pitchFamily="34" charset="0"/>
              <a:cs typeface="Arial" pitchFamily="34" charset="0"/>
            </a:endParaRPr>
          </a:p>
        </p:txBody>
      </p:sp>
      <p:pic>
        <p:nvPicPr>
          <p:cNvPr id="12" name="Picture 2" descr="An equation shows the conversion of a ketose into an aldose by transketolase. Ketose (n carbons) is a three carbon chain molecule highlighted in blue that has the following substituents: C 1 is bonded to two H and a hydroxyl group, C 2 is double bonded to oxygen, and C 3 is bonded to hydroxyl group on the left, H on the right, and an R group. Aldose (m carbons) is highlighted in red and has a carbon atom, which is bonded to H and an R prime group. Ketose and aldose react in the presence of transketolase, highlighted in blue, to produce Aldose (n minus 2 carbons) and Ketose (m plus carbons). Aldose (n minus 2 carbons) is highlighted in blue. It has a carbon bonded to H, double bonded to oxygen, and bonded to an R group. Ketose (m plus 2 carbons) is a three carbon chain molecule in which C 1 is bonded to a methanol group and double bonded to oxygen that are all highlighted in blue, C 2 is bonded to O H on the left, H on the right, and R prime below. Except for the H of the O H bonded to C 2, which is highlighted in blue, the rest of the structure is highlighted in re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838585" y="3582842"/>
            <a:ext cx="5541360" cy="12090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3" descr="An equation shows the formation of Ketose from Aldose and Dihydroxyacetone phosphate. Aldose (n carbons) is highlighted in blue and has a carbon that is bonded to H, bonded to an R group, and double bonded to oxygen. Dihydroxyacetone phosphate is highlighted in red and is a three carbon chain molecule that has the following substituents: C 1 is bonded to two H and a phosphate anion, C 2 is double bonded to oxygen, and C 3 is bonded to two H and hydroxyl group. Aldose reacts with dihydroxyacetone phosphate in the presence of Aldolase, which is highlighted blue, to form ketose (n plus 3 carbons). Ketose is a four carbon chain molecule, in which the C 1 to C 3 carbons are highlighted red to indicate that they are from dihydroxyacetone phosphate and C 4 is from Aldose. C 1 and C 2 are the same as Aldose and C 2 is bonded to O H on the left and H on the right. C 4 is bonded to H on the left, O H on the right, and R below with all highlighted in red except for the H of O H."/>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838585" y="5079614"/>
            <a:ext cx="5541360" cy="153143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5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Formation of </a:t>
            </a:r>
            <a:r>
              <a:rPr lang="en-US" dirty="0" smtClean="0">
                <a:solidFill>
                  <a:srgbClr val="843C0C"/>
                </a:solidFill>
                <a:latin typeface="Arial" pitchFamily="34" charset="0"/>
                <a:cs typeface="Arial" pitchFamily="34" charset="0"/>
              </a:rPr>
              <a:t>Five-carbon </a:t>
            </a:r>
            <a:r>
              <a:rPr lang="en-US" dirty="0">
                <a:solidFill>
                  <a:srgbClr val="843C0C"/>
                </a:solidFill>
              </a:rPr>
              <a:t>S</a:t>
            </a:r>
            <a:r>
              <a:rPr lang="en-US" dirty="0" smtClean="0">
                <a:solidFill>
                  <a:srgbClr val="843C0C"/>
                </a:solidFill>
                <a:latin typeface="Arial" pitchFamily="34" charset="0"/>
                <a:cs typeface="Arial" pitchFamily="34" charset="0"/>
              </a:rPr>
              <a:t>ugars</a:t>
            </a:r>
            <a:endParaRPr lang="en-US" dirty="0">
              <a:solidFill>
                <a:srgbClr val="843C0C"/>
              </a:solidFill>
              <a:latin typeface="Arial" pitchFamily="34" charset="0"/>
              <a:cs typeface="Arial" pitchFamily="34" charset="0"/>
            </a:endParaRPr>
          </a:p>
        </p:txBody>
      </p:sp>
      <p:pic>
        <p:nvPicPr>
          <p:cNvPr id="11" name="Picture 2" descr="Three reactions show the formation of five-carbon sugars. In the first reaction, Fructose 6-phosphate combines with Glyceraldehyde 3-phosphate to produce Erythrose 4-phosphate and Xylulose 5-phosphate. Fructose 6-phosphate contains a chain of six carbon atoms, shown arranged vertically. The top carbon in the chain forms a C H 2 O H group. The second carbon has a double bond to an oxygen atom. The third carbon is bonded to a hydroxyl group on the left and a hydrogen atom on the right. The third and fourth carbons are each bonded to a hydrogen atom on the left, and a hydroxyl group on the right. The bottom carbon atom is bonded to two hydrogen atoms and a phosphate group. Glyceraldehyde 3-phosphate contains a chain of three carbon atoms shown arranged vertically, of which the top carbon atom has a double bond to an oxygen atom and a single bond to a hydrogen atom, the middle carbon is bonded to hydrogen on the left and a hydroxyl group on the right, and the bottom carbon is bonded to two hydrogen atoms and a phosphate group. Transketolase catalyzes a reaction in which the top two carbon atoms, their associated groups, and a hydrogen atom are removed from Fructose 6-phosphate and combined with Glyceraldehyde 3-phosphate. The remaining molecule after the removal of the top atoms from Fructose 6-phosphate is the four-carbon Erythrose 4-phosphate, of which the bottom three carbon atoms and associated groups are the same as Fructose 6-phosphate, and the top carbon atom has a double bond to an oxygen atom and a single bond to a hydrogen atom. The molecule resulting from combining the atoms from Fructose 6-phosphate with Glyceraldehyde 3-phosphate is Xylulose 5-phosphate. The top three carbon atoms in Xylulose 5-phosphate are the same as those in Fructose 6-phosphate. The hydrogen atom in the hydroxyl group bonded to the third carbon is from Fructose 6-phosphate, the other atoms at the third carbon in the chain were from Glyceraldehyde 3-phsophate. The bottom two carbon atoms in Xylulose 5-phosphate and the associated groups were originally in Glyceraldehyde 3-phosphate and are the same as those in Glyceraldehyde 3-phosphate.&#10;In the second reaction, Erythrose 4-phosphate and Dihydroxyacetone phosphate combine to form Sedoheptulose 7-phosphate. Erythrose 4-phosphate contains a chain of four carbon atoms, shown arranged vertically. The top carbon in the chain has a double bond to an oxygen atom and a single bond to a hydrogen atom. The second and third carbons are each bonded to a hydrogen atom on the left and a hydroxyl group on to the right. The bottom carbon atom is bonded to two hydrogen atoms and a phosphate group. Dihydroxyacetone phosphate contains a chain of three carbon atoms, of which the top carbon is bonded to two hydrogen atoms and a phosphate group. The middle carbon has a double bond to an oxygen atom, and the bottom carbon atom has bonds to two hydrogen atoms and a hydroxyl group. Aldolase catalyzes a reaction in which Dihydroxyacetone phosphate combines with Erythrose 4-phosphate, forming Sedoheptulose 1, 7-bisphosphate. Sedoheptulose 1, 7-bisphosphate contains a chain of seven carbon atoms, of which the top three carbon atoms and their associated groups are from Dihydroxyacetone phosphate. The top carbon atom in the chain is bonded to two hydrogen atoms and a phosphate group, and is formed from the top carbon Dihydroxyacetone phosphate. The second carbon in the chain has a double bond to an oxygen atom, and is formed from the second carbon atom in the chain in Dihydroxyacetone phosphate. The third carbon in the chain is bonded to a hydroxyl group angled to the left and a hydrogen atom angled to the right, and is formed form the bottom carbon atom in Dihydroxyacetone phosphate. The fourth carbon atom in the chain is from Erythrose 4-phosphate, and is bonded to a hydrogen atom angled to the left, and a hydroxyl group angled to the right, of which the hydrogen atom is from Dihydroxyacetone phosphate. The bottom three carbon atoms in the chain and their associated groups are the same as those in Erythrose 4-phosphate. A reaction catalyzed by Sedoheptulose 1,7-bisphosphate phosphatase, which uses a molecule of water, and produces inorganic phosphate takes place, to produce Sedoheptulose 7-phosphate. The structure of Sedoheptulose 7-phosphate is similar to that of Sedoheptulose 1,7-bisphosphate, but the top carbon atom in the chain is bonded to two hydrogen atoms and a hydroxyl group, instead of two hydrogen atoms and a phosphate group.&#10;In the third reaction, Sedoheptulose 7-phosphate combines with Glyceraldehyde 3-phosphate to form Ribose 5-phosphate and Xylulose 5-phosphate. Sedoheptulose 7-phosphate contains a chain of seven carbon atoms, shown arranged vertically. The top carbon in the chain forms a C H 2 O H group. The second carbon has a double bond to an oxygen atom. The third carbon is bonded to a hydroxyl group on the left and a hydrogen atom on the right. The fourth, fifth, and sixth carbons are each bonded to a hydrogen atom on the left and a hydroxyl group on the right. The bottom carbon atom is bonded to two hydrogen atoms and a phosphate group. Glyceraldehyde 3-phosphate contains a chain of three carbon atoms shown arranged vertically, of which the top carbon atoms has a double bond to an oxygen atom and a single bond to a hydrogen atom, the middle carbon is bonded to a hydrogen atom on the left and a hydroxyl group on the right, and the bottom carbon is bonded to two hydrogen atoms and a phosphate group. Transketolase catalyzes a reaction in which the top two carbon atoms from Sedoheptulose 7-phosphate are transferred to Glyceraldehyde 3-phosphate, producing the five-carbon Xylulose 5-phosphate. The bottom two carbon atoms in Xylulose 5-phosphate and their associated groups are the same as those in Glyceraldehyde 3-phosphate. The top two carbon atoms and their associated groups in Xylulose 5-phosphate are the same as those in Sedoheptulose 7-phosphate. The third carbon atom in the chain is bonded to a hydroxyl group on the left, which is formed from Sedoheptulose 7-phosphate, and a hydrogen atom pm the right that is from glyceraldehyde 3-phosphate. The third carbon atom is from Glyceraldehyde 3-phohsphate. The other product of the reaction is the five-carbon Ribose 5-phosphate, which has a similar structure to Sedoheptulose 7-phosphate without the top two carbon atoms, and first carbon atom in the chain has a double bond to an oxygen atom and a single bond to a hydrogen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757444" y="1671854"/>
            <a:ext cx="5974983" cy="48975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906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Regeneration of </a:t>
            </a:r>
            <a:r>
              <a:rPr lang="en-US" dirty="0">
                <a:solidFill>
                  <a:srgbClr val="843C0C"/>
                </a:solidFill>
              </a:rPr>
              <a:t>R</a:t>
            </a:r>
            <a:r>
              <a:rPr lang="en-US" dirty="0" smtClean="0">
                <a:solidFill>
                  <a:srgbClr val="843C0C"/>
                </a:solidFill>
                <a:latin typeface="Arial" pitchFamily="34" charset="0"/>
                <a:cs typeface="Arial" pitchFamily="34" charset="0"/>
              </a:rPr>
              <a:t>ibulose 1,5-Bisphosphate</a:t>
            </a:r>
            <a:endParaRPr lang="en-US" dirty="0">
              <a:solidFill>
                <a:srgbClr val="843C0C"/>
              </a:solidFill>
              <a:latin typeface="Arial" pitchFamily="34" charset="0"/>
              <a:cs typeface="Arial" pitchFamily="34" charset="0"/>
            </a:endParaRPr>
          </a:p>
        </p:txBody>
      </p:sp>
      <p:pic>
        <p:nvPicPr>
          <p:cNvPr id="11" name="Picture 2" descr="An equation shows the reactions in the regeneration of Ribulose 1,5-bisphosphate from Ribose 5-phosphate and Xylulose 5-phosphate. Ribose 5-phosphate contains a chain of five carbon atoms, shown arranged vertically. The top carbon in the chain has a double bond to an oxygen atom and a single bond to a hydrogen atom. The second, third, and fourth carbons are each bonded to a hydrogen atom on the left and a hydroxyl group on the right. The bottom carbon atom is bonded to two hydrogen atoms and a phosphate group. Xylulose 5-phosphate contains a chain of five carbon atoms, shown arranged vertically. The top carbon in the chain forms a C H 2 O H group. The second carbon has a double bond to an oxygen atom. The third carbon is bonded to a hydroxyl group on the left, and a hydrogen atom on the right. The fourth carbon is bonded to a hydrogen atom on the left, and a hydroxyl group on the right. The bottom carbon atom is bonded to two hydrogen atoms and a phosphate group. Ribose 5-phosphate is converted to Ribulose 5-phosphate in a reaction catalyzed by Phosphopentose isomerase. Xylulose 5-phosphate is converted to Ribulose 5-phosphate in a reaction catalyzed by Phosphopentose epimerase. Ribulose 5-phosphate contains a chain of five carbon atoms, shown arranged vertically. The top carbon in the chain forms a C H 2 O H group. The second carbon has a double bond to an oxygen atom. The third and fourth carbons are bonded to a hydrogen atom angled to the left, and a hydroxyl group angled to the right. The bottom carbon atom is bonded to two hydrogen atoms and a phosphate group. Ribulose 5-phosphate undergoes a reaction catalyzed by Phosphoribulokinase, in which a molecule of A T P is used, and a molecule of A D P is produced, to form Ribulose 1,5-bisphosphate. Ribulose 1, 5-bisphosphate has a similar structure to that of Ribulose 5-phosphate, but the top carbon atom is bonded to two hydrogen atoms and a phosphate group, instead of two hydrogen atoms and a hydrox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76357" y="1826289"/>
            <a:ext cx="7492319" cy="46724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77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rPr>
              <a:t>Hexose Phosphates Are Made from Phosphoglycerate, and Ribulose 1,5-bisphosphate is Regenerated </a:t>
            </a:r>
            <a:r>
              <a:rPr lang="en-US" sz="2800" dirty="0" smtClean="0">
                <a:solidFill>
                  <a:srgbClr val="843C0C"/>
                </a:solidFill>
              </a:rPr>
              <a:t>(4/4</a:t>
            </a:r>
            <a:r>
              <a:rPr lang="en-US" sz="2800" dirty="0">
                <a:solidFill>
                  <a:srgbClr val="843C0C"/>
                </a:solidFill>
              </a:rPr>
              <a:t>)</a:t>
            </a:r>
            <a:endParaRPr lang="en-US" sz="2800" dirty="0"/>
          </a:p>
        </p:txBody>
      </p:sp>
      <p:sp>
        <p:nvSpPr>
          <p:cNvPr id="4" name="Content Placeholder 3"/>
          <p:cNvSpPr>
            <a:spLocks noGrp="1"/>
          </p:cNvSpPr>
          <p:nvPr>
            <p:ph idx="1"/>
          </p:nvPr>
        </p:nvSpPr>
        <p:spPr>
          <a:xfrm>
            <a:off x="457200" y="2017485"/>
            <a:ext cx="8229600" cy="1438409"/>
          </a:xfrm>
        </p:spPr>
        <p:txBody>
          <a:bodyPr/>
          <a:lstStyle/>
          <a:p>
            <a:r>
              <a:rPr lang="en-US" dirty="0" smtClean="0">
                <a:latin typeface="Arial" pitchFamily="34" charset="0"/>
                <a:cs typeface="Arial" pitchFamily="34" charset="0"/>
              </a:rPr>
              <a:t>The overall summary reaction for the regeneration of ribulose 1,5-bisphosphate from six-carbon and three-carbon sugars is</a:t>
            </a:r>
            <a:endParaRPr lang="en-US" dirty="0">
              <a:latin typeface="Arial" pitchFamily="34" charset="0"/>
              <a:cs typeface="Arial" pitchFamily="34" charset="0"/>
            </a:endParaRPr>
          </a:p>
        </p:txBody>
      </p:sp>
      <p:pic>
        <p:nvPicPr>
          <p:cNvPr id="11" name="Picture Placeholder 10" descr="A reaction shows the formation of ribulose 1 comma 5 dash bisphosphate and 3 A D P. Fructose 6dash phosphate reacts with 2 molecules of glyceraldehyde 3 dash phosphate, dihydroxyacetone phosphate, and 3 molecules of A T P to form 3 molecules of ribulose 1comma, 5 bisphosphate and 3 molecules of A D P."/>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15406" y="3872568"/>
            <a:ext cx="7879238" cy="105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282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Calvin </a:t>
            </a:r>
            <a:r>
              <a:rPr lang="en-US" dirty="0">
                <a:solidFill>
                  <a:srgbClr val="843C0C"/>
                </a:solidFill>
              </a:rPr>
              <a:t>C</a:t>
            </a:r>
            <a:r>
              <a:rPr lang="en-US" dirty="0" smtClean="0">
                <a:solidFill>
                  <a:srgbClr val="843C0C"/>
                </a:solidFill>
              </a:rPr>
              <a:t>ycle</a:t>
            </a:r>
            <a:endParaRPr lang="en-US" dirty="0">
              <a:solidFill>
                <a:srgbClr val="843C0C"/>
              </a:solidFill>
            </a:endParaRPr>
          </a:p>
        </p:txBody>
      </p:sp>
      <p:pic>
        <p:nvPicPr>
          <p:cNvPr id="11" name="Picture 2" descr="A circular flow diagram shows the reactions in the Calvin cycle. Three molecules of Ribulose 1, 5-bisphosphate are created from three molecules of Ribulose 5-phosphate in a reaction that uses three molecules of A T P and produces three molecules of red highlighted A D P Six molecules of 3-Phosphoglycerate are created from three molecules of Ribulose 1, 5-bisphosphate in a reaction that uses three molecules of highlighted C O 2. Six molecules of 1, 3-Bisphosphoglycerate are created from six molecules of 3-Phosphoglycerate in a reaction that uses six molecules of A T P and produces six molecules of red highlighted A D P. Six molecules of G A P are created from six molecules of 1, 3-Bisphosphoglycerate in a reaction that uses six molecules of green highlighted N A D P H and produces six molecules of N A D P plus and six molecules of inorganic phosphate. Six molecules of G A P are used in subsequent reactions in the cycle to create three molecules of Ribulose 5-phosphate.One molecule of D H A P is created from one molecules of G A P. One molecule of G A P combines with a molecule of D H A P to form a molecule of Fructose 1, 6-bisphosphate. One molecule of highlighted Fructose 6-phosphate is created from one molecule of Fructose 1, 6-bisphosphate in a reaction that uses one molecule of H 2 O and produces one molecule of inorganic phosphate. One molecule of Xylulose 5-phosphate and one molecule of Erythrose 4-phosphate are created from a reaction in which one molecule of G A P, and one molecule of Fructose 6-phosphate are combined. One molecule of Ribulose 5-phosphate is created from a molecule of Xylulose 5-phosphate. One more molecule of D H A P is created from one molecule of G A P and leaves the cycle. One molecule of G A P is converted to one more molecule of D H A P, which combines with a molecule of Erythrose 4-phosphate to create a molecule of Sedoheptulose 1, 7-bisphosphate. Sedoheptulose 1, 7-bisphosphate undergoes a reaction using one molecule of H 2 O to produce inorganic phosphate and Sedoheptulose 7-phosphate. &#10;One molecule of G A P combines with one molecule of Sedoheptulose 7-phsophate, to form one molecule of Ribose 5-phosphate and one molecule of Xylulose 5-phosphate. Ribose 5-phosphate and Xylulose 5-phosphate are each converted to a molecule of Ribulose 5-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37330" y="1730628"/>
            <a:ext cx="5541360" cy="48109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45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rPr>
              <a:t>Three ATP and </a:t>
            </a:r>
            <a:r>
              <a:rPr lang="en-US" sz="3200" dirty="0" smtClean="0">
                <a:solidFill>
                  <a:srgbClr val="843C0C"/>
                </a:solidFill>
              </a:rPr>
              <a:t>Two </a:t>
            </a:r>
            <a:r>
              <a:rPr lang="en-US" sz="3200" dirty="0">
                <a:solidFill>
                  <a:srgbClr val="843C0C"/>
                </a:solidFill>
              </a:rPr>
              <a:t>NADPH </a:t>
            </a:r>
            <a:r>
              <a:rPr lang="en-US" sz="3200" dirty="0" smtClean="0">
                <a:solidFill>
                  <a:srgbClr val="843C0C"/>
                </a:solidFill>
              </a:rPr>
              <a:t>Molecules </a:t>
            </a:r>
            <a:r>
              <a:rPr lang="en-US" sz="3200" dirty="0">
                <a:solidFill>
                  <a:srgbClr val="843C0C"/>
                </a:solidFill>
              </a:rPr>
              <a:t>A</a:t>
            </a:r>
            <a:r>
              <a:rPr lang="en-US" sz="3200" dirty="0" smtClean="0">
                <a:solidFill>
                  <a:srgbClr val="843C0C"/>
                </a:solidFill>
              </a:rPr>
              <a:t>re </a:t>
            </a:r>
            <a:r>
              <a:rPr lang="en-US" sz="3200" dirty="0">
                <a:solidFill>
                  <a:srgbClr val="843C0C"/>
                </a:solidFill>
              </a:rPr>
              <a:t>U</a:t>
            </a:r>
            <a:r>
              <a:rPr lang="en-US" sz="3200" dirty="0" smtClean="0">
                <a:solidFill>
                  <a:srgbClr val="843C0C"/>
                </a:solidFill>
              </a:rPr>
              <a:t>sed </a:t>
            </a:r>
            <a:r>
              <a:rPr lang="en-US" sz="3200" dirty="0">
                <a:solidFill>
                  <a:srgbClr val="843C0C"/>
                </a:solidFill>
              </a:rPr>
              <a:t>to </a:t>
            </a:r>
            <a:r>
              <a:rPr lang="en-US" sz="3200" dirty="0" smtClean="0">
                <a:solidFill>
                  <a:srgbClr val="843C0C"/>
                </a:solidFill>
              </a:rPr>
              <a:t>Bring </a:t>
            </a:r>
            <a:r>
              <a:rPr lang="en-US" sz="3200" dirty="0">
                <a:solidFill>
                  <a:srgbClr val="843C0C"/>
                </a:solidFill>
              </a:rPr>
              <a:t>C</a:t>
            </a:r>
            <a:r>
              <a:rPr lang="en-US" sz="3200" dirty="0" smtClean="0">
                <a:solidFill>
                  <a:srgbClr val="843C0C"/>
                </a:solidFill>
              </a:rPr>
              <a:t>arbon </a:t>
            </a:r>
            <a:r>
              <a:rPr lang="en-US" sz="3200" dirty="0">
                <a:solidFill>
                  <a:srgbClr val="843C0C"/>
                </a:solidFill>
              </a:rPr>
              <a:t>D</a:t>
            </a:r>
            <a:r>
              <a:rPr lang="en-US" sz="3200" dirty="0" smtClean="0">
                <a:solidFill>
                  <a:srgbClr val="843C0C"/>
                </a:solidFill>
              </a:rPr>
              <a:t>ioxide </a:t>
            </a:r>
            <a:r>
              <a:rPr lang="en-US" sz="3200" dirty="0">
                <a:solidFill>
                  <a:srgbClr val="843C0C"/>
                </a:solidFill>
              </a:rPr>
              <a:t>to the </a:t>
            </a:r>
            <a:r>
              <a:rPr lang="en-US" sz="3200" dirty="0" smtClean="0">
                <a:solidFill>
                  <a:srgbClr val="843C0C"/>
                </a:solidFill>
              </a:rPr>
              <a:t>Level </a:t>
            </a:r>
            <a:r>
              <a:rPr lang="en-US" sz="3200" dirty="0">
                <a:solidFill>
                  <a:srgbClr val="843C0C"/>
                </a:solidFill>
              </a:rPr>
              <a:t>of a H</a:t>
            </a:r>
            <a:r>
              <a:rPr lang="en-US" sz="3200" dirty="0" smtClean="0">
                <a:solidFill>
                  <a:srgbClr val="843C0C"/>
                </a:solidFill>
              </a:rPr>
              <a:t>exose</a:t>
            </a:r>
            <a:endParaRPr lang="en-US" sz="3200" dirty="0">
              <a:solidFill>
                <a:srgbClr val="843C0C"/>
              </a:solidFill>
            </a:endParaRPr>
          </a:p>
        </p:txBody>
      </p:sp>
      <p:sp>
        <p:nvSpPr>
          <p:cNvPr id="4" name="Content Placeholder 3"/>
          <p:cNvSpPr>
            <a:spLocks noGrp="1"/>
          </p:cNvSpPr>
          <p:nvPr>
            <p:ph idx="1"/>
          </p:nvPr>
        </p:nvSpPr>
        <p:spPr>
          <a:xfrm>
            <a:off x="457200" y="1857829"/>
            <a:ext cx="8229600" cy="508000"/>
          </a:xfrm>
        </p:spPr>
        <p:txBody>
          <a:bodyPr>
            <a:normAutofit/>
          </a:bodyPr>
          <a:lstStyle/>
          <a:p>
            <a:r>
              <a:rPr lang="en-US" dirty="0">
                <a:latin typeface="Arial" pitchFamily="34" charset="0"/>
                <a:cs typeface="Arial" pitchFamily="34" charset="0"/>
              </a:rPr>
              <a:t>The balanced equation for the Calvin </a:t>
            </a:r>
            <a:r>
              <a:rPr lang="en-US" dirty="0" smtClean="0">
                <a:latin typeface="Arial" pitchFamily="34" charset="0"/>
                <a:cs typeface="Arial" pitchFamily="34" charset="0"/>
              </a:rPr>
              <a:t>cycle:</a:t>
            </a:r>
            <a:endParaRPr lang="en-US" dirty="0">
              <a:latin typeface="Arial" pitchFamily="34" charset="0"/>
              <a:cs typeface="Arial" pitchFamily="34" charset="0"/>
            </a:endParaRPr>
          </a:p>
        </p:txBody>
      </p:sp>
      <p:pic>
        <p:nvPicPr>
          <p:cNvPr id="11" name="Picture Placeholder 10" descr="A balanced reaction for Calvin cycle. 6 molecules of carbon dioxide (6 C O subscript 2) react with 18 molecules of A T P, 12 molecules of N A D P H, and 12 molecules of water to form glucose (C subscript 6 H subscript 12 O subscript 6), 18 molecules of A D P, 18 molecules of inorganic phosphate (P subscript lowercase I), 12 molecules of N A D P plus, and 6 protons (6 H superscript plu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57006" y="3093693"/>
            <a:ext cx="7865292" cy="85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200" y="4613556"/>
            <a:ext cx="8229600" cy="891894"/>
          </a:xfrm>
        </p:spPr>
        <p:txBody>
          <a:bodyPr>
            <a:normAutofit/>
          </a:bodyPr>
          <a:lstStyle/>
          <a:p>
            <a:r>
              <a:rPr lang="en-US" dirty="0"/>
              <a:t>Six rounds of the Calvin cycle are required for this, since one carbon atom is reduced in each round</a:t>
            </a:r>
            <a:r>
              <a:rPr lang="en-US" dirty="0" smtClean="0"/>
              <a:t>.</a:t>
            </a:r>
            <a:endParaRPr lang="en-US" dirty="0"/>
          </a:p>
        </p:txBody>
      </p:sp>
    </p:spTree>
    <p:extLst>
      <p:ext uri="{BB962C8B-B14F-4D97-AF65-F5344CB8AC3E}">
        <p14:creationId xmlns:p14="http://schemas.microsoft.com/office/powerpoint/2010/main" val="1591593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Starch and </a:t>
            </a:r>
            <a:r>
              <a:rPr lang="en-US" dirty="0" smtClean="0">
                <a:solidFill>
                  <a:srgbClr val="843C0C"/>
                </a:solidFill>
                <a:latin typeface="Arial" pitchFamily="34" charset="0"/>
                <a:cs typeface="Arial" pitchFamily="34" charset="0"/>
              </a:rPr>
              <a:t>Sucrose </a:t>
            </a:r>
            <a:r>
              <a:rPr lang="en-US" dirty="0">
                <a:solidFill>
                  <a:srgbClr val="843C0C"/>
                </a:solidFill>
                <a:latin typeface="Arial" pitchFamily="34" charset="0"/>
                <a:cs typeface="Arial" pitchFamily="34" charset="0"/>
              </a:rPr>
              <a:t>are the </a:t>
            </a:r>
            <a:r>
              <a:rPr lang="en-US" dirty="0" smtClean="0">
                <a:solidFill>
                  <a:srgbClr val="843C0C"/>
                </a:solidFill>
                <a:latin typeface="Arial" pitchFamily="34" charset="0"/>
                <a:cs typeface="Arial" pitchFamily="34" charset="0"/>
              </a:rPr>
              <a:t>Major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arbohydrate Stores </a:t>
            </a:r>
            <a:r>
              <a:rPr lang="en-US" dirty="0">
                <a:solidFill>
                  <a:srgbClr val="843C0C"/>
                </a:solidFill>
                <a:latin typeface="Arial" pitchFamily="34" charset="0"/>
                <a:cs typeface="Arial" pitchFamily="34" charset="0"/>
              </a:rPr>
              <a:t>in P</a:t>
            </a:r>
            <a:r>
              <a:rPr lang="en-US" dirty="0" smtClean="0">
                <a:solidFill>
                  <a:srgbClr val="843C0C"/>
                </a:solidFill>
                <a:latin typeface="Arial" pitchFamily="34" charset="0"/>
                <a:cs typeface="Arial" pitchFamily="34" charset="0"/>
              </a:rPr>
              <a:t>lants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lstStyle/>
          <a:p>
            <a:pPr>
              <a:spcBef>
                <a:spcPts val="624"/>
              </a:spcBef>
              <a:spcAft>
                <a:spcPts val="1200"/>
              </a:spcAft>
            </a:pPr>
            <a:r>
              <a:rPr lang="en-US" dirty="0">
                <a:latin typeface="Arial" pitchFamily="34" charset="0"/>
                <a:cs typeface="Arial" pitchFamily="34" charset="0"/>
              </a:rPr>
              <a:t>Starch is synthesized, using ADP-glucose as substrate, and stored in </a:t>
            </a:r>
            <a:r>
              <a:rPr lang="en-US" dirty="0" smtClean="0">
                <a:latin typeface="Arial" pitchFamily="34" charset="0"/>
                <a:cs typeface="Arial" pitchFamily="34" charset="0"/>
              </a:rPr>
              <a:t>chloroplasts.</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Sucrose 6-phosphate is synthesized in the cytoplasm from triose phosphate </a:t>
            </a:r>
            <a:r>
              <a:rPr lang="en-US" dirty="0" smtClean="0">
                <a:latin typeface="Arial" pitchFamily="34" charset="0"/>
                <a:cs typeface="Arial" pitchFamily="34" charset="0"/>
              </a:rPr>
              <a:t>precursors.</a:t>
            </a:r>
          </a:p>
          <a:p>
            <a:pPr>
              <a:spcBef>
                <a:spcPts val="624"/>
              </a:spcBef>
              <a:spcAft>
                <a:spcPts val="1200"/>
              </a:spcAft>
            </a:pPr>
            <a:r>
              <a:rPr lang="en-US" dirty="0" smtClean="0">
                <a:latin typeface="Arial" pitchFamily="34" charset="0"/>
                <a:cs typeface="Arial" pitchFamily="34" charset="0"/>
              </a:rPr>
              <a:t>Hydrolysis </a:t>
            </a:r>
            <a:r>
              <a:rPr lang="en-US" dirty="0">
                <a:latin typeface="Arial" pitchFamily="34" charset="0"/>
                <a:cs typeface="Arial" pitchFamily="34" charset="0"/>
              </a:rPr>
              <a:t>of the phosphate ester yields </a:t>
            </a:r>
            <a:r>
              <a:rPr lang="en-US" dirty="0" smtClean="0">
                <a:latin typeface="Arial" pitchFamily="34" charset="0"/>
                <a:cs typeface="Arial" pitchFamily="34" charset="0"/>
              </a:rPr>
              <a:t>sucrose.</a:t>
            </a:r>
            <a:endParaRPr lang="en-US" dirty="0">
              <a:latin typeface="Arial" pitchFamily="34" charset="0"/>
              <a:cs typeface="Arial" pitchFamily="34" charset="0"/>
            </a:endParaRPr>
          </a:p>
        </p:txBody>
      </p:sp>
    </p:spTree>
    <p:extLst>
      <p:ext uri="{BB962C8B-B14F-4D97-AF65-F5344CB8AC3E}">
        <p14:creationId xmlns:p14="http://schemas.microsoft.com/office/powerpoint/2010/main" val="611391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Synthesis of </a:t>
            </a:r>
            <a:r>
              <a:rPr lang="en-US" dirty="0" smtClean="0">
                <a:solidFill>
                  <a:srgbClr val="843C0C"/>
                </a:solidFill>
                <a:latin typeface="Arial" pitchFamily="34" charset="0"/>
                <a:cs typeface="Arial" pitchFamily="34" charset="0"/>
              </a:rPr>
              <a:t>Sucrose</a:t>
            </a:r>
            <a:endParaRPr lang="en-US" dirty="0">
              <a:solidFill>
                <a:srgbClr val="843C0C"/>
              </a:solidFill>
              <a:latin typeface="Arial" pitchFamily="34" charset="0"/>
              <a:cs typeface="Arial" pitchFamily="34" charset="0"/>
            </a:endParaRPr>
          </a:p>
        </p:txBody>
      </p:sp>
      <p:pic>
        <p:nvPicPr>
          <p:cNvPr id="11" name="Picture 2" descr="An equation shows the reaction in which sucrose 6-phosphate and U D P are produced from Fructose 6-phosphate and U D P-glucose. Fructose 6-phosphate is formed from Triose phosphates from chloroplasts. Fructose 6-phosphate is a five-membered carbon ring with an oxygen atom forming the top vertex, and carbon atoms forming the other four vertices. The top right vertex is bonded to a carbon atom that is further bonded to two hydrogen atoms and a phosphate group. The bottom right, bottom left, and top left vertices are bonded to hydroxyl groups. The top right vertex is also bonded to a carbon atom that is bonded to two hydrogen atoms and a hydroxyl group. U D P-glucose contains a ribose sugar bonded to a uracil base and two phosphate groups. The second phosphate group is bonded to a glucose molecule, which is a six-membered ring of which the top right vertex is an oxygen atom and the other vertices are carbon atoms. The top left vertex is bonded to a hydroxyl group to a carbon atom, which is bonded to two hydrogen atoms and a hydroxyl group. The left, bottom left, and bottom right carbons are bonded to hydroxyl groups, and the right carbon is bonded to an oxygen atom in one of the phosphates in U D P-glucose. A reaction catalyzed by Sucrose 6-phosphate synthase removes glucose from U D P and links it to Fructose 6-phosphate to form Sucrose 6-phosphate. Sucrose 6-phosphate contains a glucose unit, which has the same structure as glucose in U D P-glucose, linked to a fructose unit via its right vertex. The fructose unit has the same structure as fructose, but instead of a hydroxyl group bonded to its left vertex, it has an oxygen atom, which is bonded to the right vertex of glucose. U D P remains after removing glucose from its second phosphate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84512" y="1648700"/>
            <a:ext cx="6705046" cy="48824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20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solidFill>
                  <a:srgbClr val="843C0C"/>
                </a:solidFill>
                <a:latin typeface="Arial" pitchFamily="34" charset="0"/>
                <a:cs typeface="Arial" pitchFamily="34" charset="0"/>
              </a:rPr>
              <a:t>Section 20.2 </a:t>
            </a:r>
            <a:r>
              <a:rPr lang="en-US" sz="3200" dirty="0">
                <a:solidFill>
                  <a:srgbClr val="843C0C"/>
                </a:solidFill>
                <a:latin typeface="Arial" pitchFamily="34" charset="0"/>
                <a:cs typeface="Arial" pitchFamily="34" charset="0"/>
              </a:rPr>
              <a:t>The Activity of the Calvin Cycle Depends on Environmental </a:t>
            </a:r>
            <a:r>
              <a:rPr lang="en-US" sz="3200" dirty="0" smtClean="0">
                <a:solidFill>
                  <a:srgbClr val="843C0C"/>
                </a:solidFill>
                <a:latin typeface="Arial" pitchFamily="34" charset="0"/>
                <a:cs typeface="Arial" pitchFamily="34" charset="0"/>
              </a:rPr>
              <a:t>Conditions</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lstStyle/>
          <a:p>
            <a:pPr>
              <a:spcBef>
                <a:spcPts val="624"/>
              </a:spcBef>
              <a:spcAft>
                <a:spcPts val="1200"/>
              </a:spcAft>
            </a:pPr>
            <a:r>
              <a:rPr lang="en-US" dirty="0">
                <a:latin typeface="Arial" pitchFamily="34" charset="0"/>
                <a:cs typeface="Arial" pitchFamily="34" charset="0"/>
              </a:rPr>
              <a:t>The light reactions regulate the Calvin cycle by altering the environment of the stroma, the site of the Calvin cycle </a:t>
            </a:r>
            <a:r>
              <a:rPr lang="en-US" dirty="0" smtClean="0">
                <a:latin typeface="Arial" pitchFamily="34" charset="0"/>
                <a:cs typeface="Arial" pitchFamily="34" charset="0"/>
              </a:rPr>
              <a:t>reactions.</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light reactions lead to an increase in stromal pH and an increase in the stromal concentrations of Mg</a:t>
            </a:r>
            <a:r>
              <a:rPr lang="en-US" baseline="30000" dirty="0">
                <a:latin typeface="Arial" pitchFamily="34" charset="0"/>
                <a:cs typeface="Arial" pitchFamily="34" charset="0"/>
              </a:rPr>
              <a:t>2+</a:t>
            </a:r>
            <a:r>
              <a:rPr lang="en-US" dirty="0">
                <a:latin typeface="Arial" pitchFamily="34" charset="0"/>
                <a:cs typeface="Arial" pitchFamily="34" charset="0"/>
              </a:rPr>
              <a:t>, NADPH, and reduced ferredoxin, all of which activate the enzymes of the Calvin </a:t>
            </a:r>
            <a:r>
              <a:rPr lang="en-US" dirty="0" smtClean="0">
                <a:latin typeface="Arial" pitchFamily="34" charset="0"/>
                <a:cs typeface="Arial" pitchFamily="34" charset="0"/>
              </a:rPr>
              <a:t>cycle.</a:t>
            </a:r>
            <a:endParaRPr lang="en-US" dirty="0">
              <a:latin typeface="Arial" pitchFamily="34" charset="0"/>
              <a:cs typeface="Arial" pitchFamily="34" charset="0"/>
            </a:endParaRPr>
          </a:p>
        </p:txBody>
      </p:sp>
    </p:spTree>
    <p:extLst>
      <p:ext uri="{BB962C8B-B14F-4D97-AF65-F5344CB8AC3E}">
        <p14:creationId xmlns:p14="http://schemas.microsoft.com/office/powerpoint/2010/main" val="10749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a:t>
            </a:r>
            <a:r>
              <a:rPr lang="en-US" dirty="0" smtClean="0">
                <a:solidFill>
                  <a:srgbClr val="843C0C"/>
                </a:solidFill>
                <a:latin typeface="Arial" pitchFamily="34" charset="0"/>
                <a:cs typeface="Arial" pitchFamily="34" charset="0"/>
              </a:rPr>
              <a:t>.20 </a:t>
            </a:r>
            <a:r>
              <a:rPr lang="en-US" dirty="0">
                <a:solidFill>
                  <a:srgbClr val="843C0C"/>
                </a:solidFill>
                <a:latin typeface="Arial" pitchFamily="34" charset="0"/>
                <a:cs typeface="Arial" pitchFamily="34" charset="0"/>
              </a:rPr>
              <a:t>Learning Objectives</a:t>
            </a:r>
          </a:p>
        </p:txBody>
      </p:sp>
      <p:sp>
        <p:nvSpPr>
          <p:cNvPr id="4" name="Content Placeholder 3"/>
          <p:cNvSpPr>
            <a:spLocks noGrp="1"/>
          </p:cNvSpPr>
          <p:nvPr>
            <p:ph idx="1"/>
          </p:nvPr>
        </p:nvSpPr>
        <p:spPr>
          <a:xfrm>
            <a:off x="457200" y="1600200"/>
            <a:ext cx="8229600" cy="5109890"/>
          </a:xfrm>
        </p:spPr>
        <p:txBody>
          <a:bodyPr>
            <a:normAutofit/>
          </a:bodyPr>
          <a:lstStyle/>
          <a:p>
            <a:pPr marL="0" indent="0">
              <a:spcBef>
                <a:spcPts val="624"/>
              </a:spcBef>
              <a:spcAft>
                <a:spcPts val="1200"/>
              </a:spcAft>
              <a:buNone/>
            </a:pPr>
            <a:r>
              <a:rPr lang="en-US" sz="2500" i="1" dirty="0">
                <a:latin typeface="Arial" pitchFamily="34" charset="0"/>
                <a:cs typeface="Arial" pitchFamily="34" charset="0"/>
              </a:rPr>
              <a:t>By the end of this chapter, you should be able to: </a:t>
            </a:r>
            <a:endParaRPr lang="en-US" dirty="0" smtClean="0">
              <a:latin typeface="Arial" pitchFamily="34" charset="0"/>
              <a:cs typeface="Arial" pitchFamily="34" charset="0"/>
            </a:endParaRPr>
          </a:p>
          <a:p>
            <a:pPr marL="457200" indent="-457200">
              <a:buFont typeface="+mj-lt"/>
              <a:buAutoNum type="arabicPeriod"/>
            </a:pPr>
            <a:r>
              <a:rPr lang="en-US" b="1" dirty="0" smtClean="0">
                <a:latin typeface="Arial" pitchFamily="34" charset="0"/>
                <a:cs typeface="Arial" pitchFamily="34" charset="0"/>
              </a:rPr>
              <a:t>Explain </a:t>
            </a:r>
            <a:r>
              <a:rPr lang="en-US" b="1" dirty="0">
                <a:latin typeface="Arial" pitchFamily="34" charset="0"/>
                <a:cs typeface="Arial" pitchFamily="34" charset="0"/>
              </a:rPr>
              <a:t>the function of the Calvin cycle.</a:t>
            </a:r>
          </a:p>
          <a:p>
            <a:pPr marL="457200" indent="-457200">
              <a:buFont typeface="+mj-lt"/>
              <a:buAutoNum type="arabicPeriod"/>
            </a:pPr>
            <a:r>
              <a:rPr lang="en-US" b="1" dirty="0" smtClean="0">
                <a:latin typeface="Arial" pitchFamily="34" charset="0"/>
                <a:cs typeface="Arial" pitchFamily="34" charset="0"/>
              </a:rPr>
              <a:t>Describe </a:t>
            </a:r>
            <a:r>
              <a:rPr lang="en-US" b="1" dirty="0">
                <a:latin typeface="Arial" pitchFamily="34" charset="0"/>
                <a:cs typeface="Arial" pitchFamily="34" charset="0"/>
              </a:rPr>
              <a:t>how the light reactions and the Calvin cycle are coordinated.</a:t>
            </a:r>
          </a:p>
          <a:p>
            <a:pPr marL="457200" indent="-457200">
              <a:buFont typeface="+mj-lt"/>
              <a:buAutoNum type="arabicPeriod"/>
            </a:pPr>
            <a:r>
              <a:rPr lang="en-US" b="1" dirty="0" smtClean="0">
                <a:latin typeface="Arial" pitchFamily="34" charset="0"/>
                <a:cs typeface="Arial" pitchFamily="34" charset="0"/>
              </a:rPr>
              <a:t>Identify </a:t>
            </a:r>
            <a:r>
              <a:rPr lang="en-US" b="1" dirty="0">
                <a:latin typeface="Arial" pitchFamily="34" charset="0"/>
                <a:cs typeface="Arial" pitchFamily="34" charset="0"/>
              </a:rPr>
              <a:t>the two stages of the pentose phosphate pathway, and explain how the pathway is coordinated with glycolysis and gluconeogenesis.</a:t>
            </a:r>
          </a:p>
          <a:p>
            <a:pPr marL="457200" indent="-457200">
              <a:buFont typeface="+mj-lt"/>
              <a:buAutoNum type="arabicPeriod"/>
            </a:pPr>
            <a:r>
              <a:rPr lang="en-US" b="1" dirty="0" smtClean="0">
                <a:latin typeface="Arial" pitchFamily="34" charset="0"/>
                <a:cs typeface="Arial" pitchFamily="34" charset="0"/>
              </a:rPr>
              <a:t>Identify </a:t>
            </a:r>
            <a:r>
              <a:rPr lang="en-US" b="1" dirty="0">
                <a:latin typeface="Arial" pitchFamily="34" charset="0"/>
                <a:cs typeface="Arial" pitchFamily="34" charset="0"/>
              </a:rPr>
              <a:t>the enzyme that controls the oxidative phase of the pentose phosphate pathway.</a:t>
            </a:r>
          </a:p>
        </p:txBody>
      </p:sp>
    </p:spTree>
    <p:extLst>
      <p:ext uri="{BB962C8B-B14F-4D97-AF65-F5344CB8AC3E}">
        <p14:creationId xmlns:p14="http://schemas.microsoft.com/office/powerpoint/2010/main" val="3248467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Light </a:t>
            </a:r>
            <a:r>
              <a:rPr lang="en-US" dirty="0" smtClean="0">
                <a:solidFill>
                  <a:srgbClr val="843C0C"/>
                </a:solidFill>
                <a:latin typeface="Arial" pitchFamily="34" charset="0"/>
                <a:cs typeface="Arial" pitchFamily="34" charset="0"/>
              </a:rPr>
              <a:t>Regulation </a:t>
            </a:r>
            <a:r>
              <a:rPr lang="en-US" dirty="0">
                <a:solidFill>
                  <a:srgbClr val="843C0C"/>
                </a:solidFill>
                <a:latin typeface="Arial" pitchFamily="34" charset="0"/>
                <a:cs typeface="Arial" pitchFamily="34" charset="0"/>
              </a:rPr>
              <a:t>of the Calvin </a:t>
            </a:r>
            <a:r>
              <a:rPr lang="en-US" dirty="0" smtClean="0">
                <a:solidFill>
                  <a:srgbClr val="843C0C"/>
                </a:solidFill>
              </a:rPr>
              <a:t>Cy</a:t>
            </a:r>
            <a:r>
              <a:rPr lang="en-US" dirty="0" smtClean="0">
                <a:solidFill>
                  <a:srgbClr val="843C0C"/>
                </a:solidFill>
                <a:latin typeface="Arial" pitchFamily="34" charset="0"/>
                <a:cs typeface="Arial" pitchFamily="34" charset="0"/>
              </a:rPr>
              <a:t>cle</a:t>
            </a:r>
            <a:endParaRPr lang="en-US" dirty="0">
              <a:solidFill>
                <a:srgbClr val="843C0C"/>
              </a:solidFill>
              <a:latin typeface="Arial" pitchFamily="34" charset="0"/>
              <a:cs typeface="Arial" pitchFamily="34" charset="0"/>
            </a:endParaRPr>
          </a:p>
        </p:txBody>
      </p:sp>
      <p:pic>
        <p:nvPicPr>
          <p:cNvPr id="11" name="Picture 2" descr="A ribbon diagram shows the structure of thioredoxin in its oxidized form. Thioredoxin contains five beta strands of which four are arranged in a beta sheet, and three alpha helices. There is a disulfide bond between parts of one of the chains joining an alpha helix to a beta str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68669" y="1738221"/>
            <a:ext cx="4689022" cy="46826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703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Rubisco is </a:t>
            </a:r>
            <a:r>
              <a:rPr lang="en-US" sz="2800" dirty="0" smtClean="0">
                <a:solidFill>
                  <a:srgbClr val="843C0C"/>
                </a:solidFill>
                <a:latin typeface="Arial" pitchFamily="34" charset="0"/>
                <a:cs typeface="Arial" pitchFamily="34" charset="0"/>
              </a:rPr>
              <a:t>Activated </a:t>
            </a:r>
            <a:r>
              <a:rPr lang="en-US" sz="2800" dirty="0">
                <a:solidFill>
                  <a:srgbClr val="843C0C"/>
                </a:solidFill>
                <a:latin typeface="Arial" pitchFamily="34" charset="0"/>
                <a:cs typeface="Arial" pitchFamily="34" charset="0"/>
              </a:rPr>
              <a:t>by </a:t>
            </a:r>
            <a:r>
              <a:rPr lang="en-US" sz="2800" dirty="0" smtClean="0">
                <a:solidFill>
                  <a:srgbClr val="843C0C"/>
                </a:solidFill>
                <a:latin typeface="Arial" pitchFamily="34" charset="0"/>
                <a:cs typeface="Arial" pitchFamily="34" charset="0"/>
              </a:rPr>
              <a:t>Light-driven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hanges </a:t>
            </a:r>
            <a:r>
              <a:rPr lang="en-US" sz="2800" dirty="0">
                <a:solidFill>
                  <a:srgbClr val="843C0C"/>
                </a:solidFill>
                <a:latin typeface="Arial" pitchFamily="34" charset="0"/>
                <a:cs typeface="Arial" pitchFamily="34" charset="0"/>
              </a:rPr>
              <a:t>in </a:t>
            </a:r>
            <a:r>
              <a:rPr lang="en-US" sz="2800" dirty="0" smtClean="0">
                <a:solidFill>
                  <a:srgbClr val="843C0C"/>
                </a:solidFill>
                <a:latin typeface="Arial" pitchFamily="34" charset="0"/>
                <a:cs typeface="Arial" pitchFamily="34" charset="0"/>
              </a:rPr>
              <a:t>Proton </a:t>
            </a:r>
            <a:r>
              <a:rPr lang="en-US" sz="2800" dirty="0">
                <a:solidFill>
                  <a:srgbClr val="843C0C"/>
                </a:solidFill>
                <a:latin typeface="Arial" pitchFamily="34" charset="0"/>
                <a:cs typeface="Arial" pitchFamily="34" charset="0"/>
              </a:rPr>
              <a:t>and NADPH M</a:t>
            </a:r>
            <a:r>
              <a:rPr lang="en-US" sz="2800" dirty="0" smtClean="0">
                <a:solidFill>
                  <a:srgbClr val="843C0C"/>
                </a:solidFill>
                <a:latin typeface="Arial" pitchFamily="34" charset="0"/>
                <a:cs typeface="Arial" pitchFamily="34" charset="0"/>
              </a:rPr>
              <a:t>agnesium Ion </a:t>
            </a:r>
            <a:r>
              <a:rPr lang="en-US" sz="2800" dirty="0">
                <a:solidFill>
                  <a:srgbClr val="843C0C"/>
                </a:solidFill>
                <a:latin typeface="Arial" pitchFamily="34" charset="0"/>
                <a:cs typeface="Arial" pitchFamily="34" charset="0"/>
              </a:rPr>
              <a:t>C</a:t>
            </a:r>
            <a:r>
              <a:rPr lang="en-US" sz="2800" dirty="0" smtClean="0">
                <a:solidFill>
                  <a:srgbClr val="843C0C"/>
                </a:solidFill>
                <a:latin typeface="Arial" pitchFamily="34" charset="0"/>
                <a:cs typeface="Arial" pitchFamily="34" charset="0"/>
              </a:rPr>
              <a:t>oncentrations</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smtClean="0">
                <a:latin typeface="Arial" pitchFamily="34" charset="0"/>
                <a:cs typeface="Arial" pitchFamily="34" charset="0"/>
              </a:rPr>
              <a:t>The </a:t>
            </a:r>
            <a:r>
              <a:rPr lang="en-US" dirty="0">
                <a:latin typeface="Arial" pitchFamily="34" charset="0"/>
                <a:cs typeface="Arial" pitchFamily="34" charset="0"/>
              </a:rPr>
              <a:t>activity of rubisco increases markedly </a:t>
            </a:r>
            <a:r>
              <a:rPr lang="en-US" dirty="0" smtClean="0">
                <a:latin typeface="Arial" pitchFamily="34" charset="0"/>
                <a:cs typeface="Arial" pitchFamily="34" charset="0"/>
              </a:rPr>
              <a:t>when the organism is exposed to sunlight, </a:t>
            </a:r>
            <a:r>
              <a:rPr lang="en-US" dirty="0">
                <a:latin typeface="Arial" pitchFamily="34" charset="0"/>
                <a:cs typeface="Arial" pitchFamily="34" charset="0"/>
              </a:rPr>
              <a:t>because light facilitates the carbamate formation necessary for enzyme </a:t>
            </a:r>
            <a:r>
              <a:rPr lang="en-US" dirty="0" smtClean="0">
                <a:latin typeface="Arial" pitchFamily="34" charset="0"/>
                <a:cs typeface="Arial" pitchFamily="34" charset="0"/>
              </a:rPr>
              <a:t>activity.</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In </a:t>
            </a:r>
            <a:r>
              <a:rPr lang="en-US" dirty="0">
                <a:latin typeface="Arial" pitchFamily="34" charset="0"/>
                <a:cs typeface="Arial" pitchFamily="34" charset="0"/>
              </a:rPr>
              <a:t>the </a:t>
            </a:r>
            <a:r>
              <a:rPr lang="en-US" dirty="0" err="1">
                <a:latin typeface="Arial" pitchFamily="34" charset="0"/>
                <a:cs typeface="Arial" pitchFamily="34" charset="0"/>
              </a:rPr>
              <a:t>stroma</a:t>
            </a:r>
            <a:r>
              <a:rPr lang="en-US" dirty="0">
                <a:latin typeface="Arial" pitchFamily="34" charset="0"/>
                <a:cs typeface="Arial" pitchFamily="34" charset="0"/>
              </a:rPr>
              <a:t>, the pH increases from 7 to 8, and the level of </a:t>
            </a:r>
            <a:r>
              <a:rPr lang="en-US" dirty="0" smtClean="0">
                <a:latin typeface="Arial" pitchFamily="34" charset="0"/>
                <a:cs typeface="Arial" pitchFamily="34" charset="0"/>
              </a:rPr>
              <a:t>Mg</a:t>
            </a:r>
            <a:r>
              <a:rPr lang="en-US" baseline="30000" dirty="0" smtClean="0">
                <a:latin typeface="Arial" pitchFamily="34" charset="0"/>
                <a:cs typeface="Arial" pitchFamily="34" charset="0"/>
              </a:rPr>
              <a:t>2+ </a:t>
            </a:r>
            <a:r>
              <a:rPr lang="en-US" dirty="0">
                <a:latin typeface="Arial" pitchFamily="34" charset="0"/>
                <a:cs typeface="Arial" pitchFamily="34" charset="0"/>
              </a:rPr>
              <a:t>rises. Both effects </a:t>
            </a:r>
            <a:r>
              <a:rPr lang="en-US" dirty="0" smtClean="0">
                <a:latin typeface="Arial" pitchFamily="34" charset="0"/>
                <a:cs typeface="Arial" pitchFamily="34" charset="0"/>
              </a:rPr>
              <a:t>result from light</a:t>
            </a:r>
            <a:r>
              <a:rPr lang="en-US" dirty="0">
                <a:latin typeface="Arial" pitchFamily="34" charset="0"/>
                <a:cs typeface="Arial" pitchFamily="34" charset="0"/>
              </a:rPr>
              <a:t>-driven pumping of protons into the thylakoid </a:t>
            </a:r>
            <a:r>
              <a:rPr lang="en-US" dirty="0" smtClean="0">
                <a:latin typeface="Arial" pitchFamily="34" charset="0"/>
                <a:cs typeface="Arial" pitchFamily="34" charset="0"/>
              </a:rPr>
              <a:t>space.</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L</a:t>
            </a:r>
            <a:r>
              <a:rPr lang="en-US" dirty="0" smtClean="0">
                <a:latin typeface="Arial" pitchFamily="34" charset="0"/>
                <a:cs typeface="Arial" pitchFamily="34" charset="0"/>
              </a:rPr>
              <a:t>ight </a:t>
            </a:r>
            <a:r>
              <a:rPr lang="en-US" dirty="0">
                <a:latin typeface="Arial" pitchFamily="34" charset="0"/>
                <a:cs typeface="Arial" pitchFamily="34" charset="0"/>
              </a:rPr>
              <a:t>leads not only to the generation of ATP and </a:t>
            </a:r>
            <a:r>
              <a:rPr lang="en-US" dirty="0" smtClean="0">
                <a:latin typeface="Arial" pitchFamily="34" charset="0"/>
                <a:cs typeface="Arial" pitchFamily="34" charset="0"/>
              </a:rPr>
              <a:t>NADPH </a:t>
            </a:r>
            <a:r>
              <a:rPr lang="en-US" dirty="0">
                <a:latin typeface="Arial" pitchFamily="34" charset="0"/>
                <a:cs typeface="Arial" pitchFamily="34" charset="0"/>
              </a:rPr>
              <a:t>but also to regulatory signals that </a:t>
            </a:r>
            <a:r>
              <a:rPr lang="en-US" dirty="0" smtClean="0">
                <a:latin typeface="Arial" pitchFamily="34" charset="0"/>
                <a:cs typeface="Arial" pitchFamily="34" charset="0"/>
              </a:rPr>
              <a:t>promote 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fixation.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2385713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Thioredoxin</a:t>
            </a:r>
            <a:r>
              <a:rPr lang="en-US" dirty="0">
                <a:solidFill>
                  <a:srgbClr val="843C0C"/>
                </a:solidFill>
                <a:latin typeface="Arial" pitchFamily="34" charset="0"/>
                <a:cs typeface="Arial" pitchFamily="34" charset="0"/>
              </a:rPr>
              <a:t> P</a:t>
            </a:r>
            <a:r>
              <a:rPr lang="en-US" dirty="0" smtClean="0">
                <a:solidFill>
                  <a:srgbClr val="843C0C"/>
                </a:solidFill>
                <a:latin typeface="Arial" pitchFamily="34" charset="0"/>
                <a:cs typeface="Arial" pitchFamily="34" charset="0"/>
              </a:rPr>
              <a:t>lays </a:t>
            </a:r>
            <a:r>
              <a:rPr lang="en-US" dirty="0">
                <a:solidFill>
                  <a:srgbClr val="843C0C"/>
                </a:solidFill>
                <a:latin typeface="Arial" pitchFamily="34" charset="0"/>
                <a:cs typeface="Arial" pitchFamily="34" charset="0"/>
              </a:rPr>
              <a:t>a </a:t>
            </a:r>
            <a:r>
              <a:rPr lang="en-US" dirty="0" smtClean="0">
                <a:solidFill>
                  <a:srgbClr val="843C0C"/>
                </a:solidFill>
                <a:latin typeface="Arial" pitchFamily="34" charset="0"/>
                <a:cs typeface="Arial" pitchFamily="34" charset="0"/>
              </a:rPr>
              <a:t>Key </a:t>
            </a:r>
            <a:r>
              <a:rPr lang="en-US" dirty="0">
                <a:solidFill>
                  <a:srgbClr val="843C0C"/>
                </a:solidFill>
                <a:latin typeface="Arial" pitchFamily="34" charset="0"/>
                <a:cs typeface="Arial" pitchFamily="34" charset="0"/>
              </a:rPr>
              <a:t>R</a:t>
            </a:r>
            <a:r>
              <a:rPr lang="en-US" dirty="0" smtClean="0">
                <a:solidFill>
                  <a:srgbClr val="843C0C"/>
                </a:solidFill>
                <a:latin typeface="Arial" pitchFamily="34" charset="0"/>
                <a:cs typeface="Arial" pitchFamily="34" charset="0"/>
              </a:rPr>
              <a:t>ole </a:t>
            </a:r>
            <a:r>
              <a:rPr lang="en-US" dirty="0">
                <a:solidFill>
                  <a:srgbClr val="843C0C"/>
                </a:solidFill>
                <a:latin typeface="Arial" pitchFamily="34" charset="0"/>
                <a:cs typeface="Arial" pitchFamily="34" charset="0"/>
              </a:rPr>
              <a:t>in </a:t>
            </a:r>
            <a:r>
              <a:rPr lang="en-US" dirty="0" smtClean="0">
                <a:solidFill>
                  <a:srgbClr val="843C0C"/>
                </a:solidFill>
                <a:latin typeface="Arial" pitchFamily="34" charset="0"/>
                <a:cs typeface="Arial" pitchFamily="34" charset="0"/>
              </a:rPr>
              <a:t>Regulating </a:t>
            </a:r>
            <a:r>
              <a:rPr lang="en-US" dirty="0">
                <a:solidFill>
                  <a:srgbClr val="843C0C"/>
                </a:solidFill>
                <a:latin typeface="Arial" pitchFamily="34" charset="0"/>
                <a:cs typeface="Arial" pitchFamily="34" charset="0"/>
              </a:rPr>
              <a:t>the Calvin C</a:t>
            </a:r>
            <a:r>
              <a:rPr lang="en-US" dirty="0" smtClean="0">
                <a:solidFill>
                  <a:srgbClr val="843C0C"/>
                </a:solidFill>
                <a:latin typeface="Arial" pitchFamily="34" charset="0"/>
                <a:cs typeface="Arial" pitchFamily="34" charset="0"/>
              </a:rPr>
              <a:t>ycle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lstStyle/>
          <a:p>
            <a:pPr>
              <a:spcBef>
                <a:spcPts val="624"/>
              </a:spcBef>
              <a:spcAft>
                <a:spcPts val="1200"/>
              </a:spcAft>
            </a:pPr>
            <a:r>
              <a:rPr lang="en-US" dirty="0">
                <a:latin typeface="Arial" pitchFamily="34" charset="0"/>
                <a:cs typeface="Arial" pitchFamily="34" charset="0"/>
              </a:rPr>
              <a:t>Photosystem I generates reduced ferredoxin and NADPH, both of which regulate enzymes of the Calvin </a:t>
            </a:r>
            <a:r>
              <a:rPr lang="en-US" dirty="0" smtClean="0">
                <a:latin typeface="Arial" pitchFamily="34" charset="0"/>
                <a:cs typeface="Arial" pitchFamily="34" charset="0"/>
              </a:rPr>
              <a:t>cycle.</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Ferredoxin–</a:t>
            </a:r>
            <a:r>
              <a:rPr lang="en-US" dirty="0" err="1" smtClean="0">
                <a:latin typeface="Arial" pitchFamily="34" charset="0"/>
                <a:cs typeface="Arial" pitchFamily="34" charset="0"/>
              </a:rPr>
              <a:t>thioredoxin</a:t>
            </a:r>
            <a:r>
              <a:rPr lang="en-US" dirty="0" smtClean="0">
                <a:latin typeface="Arial" pitchFamily="34" charset="0"/>
                <a:cs typeface="Arial" pitchFamily="34" charset="0"/>
              </a:rPr>
              <a:t> </a:t>
            </a:r>
            <a:r>
              <a:rPr lang="en-US" dirty="0">
                <a:latin typeface="Arial" pitchFamily="34" charset="0"/>
                <a:cs typeface="Arial" pitchFamily="34" charset="0"/>
              </a:rPr>
              <a:t>reductase activates key </a:t>
            </a:r>
            <a:r>
              <a:rPr lang="en-US" dirty="0" smtClean="0">
                <a:latin typeface="Arial" pitchFamily="34" charset="0"/>
                <a:cs typeface="Arial" pitchFamily="34" charset="0"/>
              </a:rPr>
              <a:t>enzymes (e.g., chloroplast ATP synthase) by </a:t>
            </a:r>
            <a:r>
              <a:rPr lang="en-US" dirty="0">
                <a:latin typeface="Arial" pitchFamily="34" charset="0"/>
                <a:cs typeface="Arial" pitchFamily="34" charset="0"/>
              </a:rPr>
              <a:t>reducing disulfide </a:t>
            </a:r>
            <a:r>
              <a:rPr lang="en-US" dirty="0" smtClean="0">
                <a:latin typeface="Arial" pitchFamily="34" charset="0"/>
                <a:cs typeface="Arial" pitchFamily="34" charset="0"/>
              </a:rPr>
              <a:t>bonds that control their activity.</a:t>
            </a:r>
            <a:endParaRPr lang="en-US" dirty="0">
              <a:latin typeface="Arial" pitchFamily="34" charset="0"/>
              <a:cs typeface="Arial" pitchFamily="34" charset="0"/>
            </a:endParaRPr>
          </a:p>
        </p:txBody>
      </p:sp>
    </p:spTree>
    <p:extLst>
      <p:ext uri="{BB962C8B-B14F-4D97-AF65-F5344CB8AC3E}">
        <p14:creationId xmlns:p14="http://schemas.microsoft.com/office/powerpoint/2010/main" val="2286543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Enzymes </a:t>
            </a:r>
            <a:r>
              <a:rPr lang="en-US" dirty="0" smtClean="0">
                <a:solidFill>
                  <a:srgbClr val="843C0C"/>
                </a:solidFill>
                <a:latin typeface="Arial" pitchFamily="34" charset="0"/>
                <a:cs typeface="Arial" pitchFamily="34" charset="0"/>
              </a:rPr>
              <a:t>Regulated </a:t>
            </a:r>
            <a:r>
              <a:rPr lang="en-US" dirty="0">
                <a:solidFill>
                  <a:srgbClr val="843C0C"/>
                </a:solidFill>
                <a:latin typeface="Arial" pitchFamily="34" charset="0"/>
                <a:cs typeface="Arial" pitchFamily="34" charset="0"/>
              </a:rPr>
              <a:t>by </a:t>
            </a:r>
            <a:r>
              <a:rPr lang="en-US" dirty="0" err="1">
                <a:solidFill>
                  <a:srgbClr val="843C0C"/>
                </a:solidFill>
              </a:rPr>
              <a:t>T</a:t>
            </a:r>
            <a:r>
              <a:rPr lang="en-US" dirty="0" err="1" smtClean="0">
                <a:solidFill>
                  <a:srgbClr val="843C0C"/>
                </a:solidFill>
                <a:latin typeface="Arial" pitchFamily="34" charset="0"/>
                <a:cs typeface="Arial" pitchFamily="34" charset="0"/>
              </a:rPr>
              <a:t>hioredoxin</a:t>
            </a:r>
            <a:endParaRPr lang="en-US" dirty="0">
              <a:solidFill>
                <a:srgbClr val="843C0C"/>
              </a:solidFill>
              <a:latin typeface="Arial" pitchFamily="34" charset="0"/>
              <a:cs typeface="Arial" pitchFamily="34" charset="0"/>
            </a:endParaRPr>
          </a:p>
        </p:txBody>
      </p:sp>
      <p:pic>
        <p:nvPicPr>
          <p:cNvPr id="6" name="Picture 2" descr="A table lists enzymes regulated by thioredoxin. The table has two columns and nine rows. The column headers are: enzyme and pathway. The data are as follows:&#10;Row 1: enzyme: rubisco; pathway: carbon fixation in the Calvin cycle.&#10;Row 2: enzyme: fructose 1 comma 6dash bisphosphatase; pathway: gluconeogenesis.&#10;Row 3: enzyme: glyceraldehyde 3 dash phosphate dehydrogenase; pathway: Calvin cycle, gluconeogenesis, glycolysis.&#10;Row 4: enzyme: sedoheptulose 1 comma 7 dash bisphosphatase; pathway: Calvin cycle.&#10;Row 5: enzyme: glucose 6 dash phosphatase dehydrogenase; pathway: pentose phosphate pathway.&#10;Row 6: enzyme: phenylalanine ammonia lyase; pathway: lignin synthesis.&#10;Row 7: enzyme: phosphoribulokinase; pathway: Calvin cycle.&#10;Row 8: enzyme: N A D P superscript plus dash malate dehydrogenase; pathway: C subscript 4 pathway.&#10;Row 9: enzyme: C F subscript 1 dash C F subscript 0 A T P synthase; enzyme: the light reactio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762917"/>
            <a:ext cx="8113106" cy="438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72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rgbClr val="843C0C"/>
                </a:solidFill>
                <a:latin typeface="Arial" pitchFamily="34" charset="0"/>
                <a:cs typeface="Arial" pitchFamily="34" charset="0"/>
              </a:rPr>
              <a:t>Thioredoxin</a:t>
            </a:r>
            <a:endParaRPr lang="en-US" dirty="0">
              <a:solidFill>
                <a:srgbClr val="843C0C"/>
              </a:solidFill>
              <a:latin typeface="Arial" pitchFamily="34" charset="0"/>
              <a:cs typeface="Arial" pitchFamily="34" charset="0"/>
            </a:endParaRPr>
          </a:p>
        </p:txBody>
      </p:sp>
      <p:pic>
        <p:nvPicPr>
          <p:cNvPr id="11" name="Picture 2" descr="An equation shows the reaction in which Erythrose 4-phosphate and Xylulose 5-phosphate are converted to Fructose 6-phosphate and Glyceraldehyde 3-phosphate. Erythrose 4-phosphate, highlighted in red, contains a chain of four carbon atoms, shown arranged vertically. The top carbon in the chain has a double bond to an oxygen atom, and a single bond to a hydrogen atom. The second and third carbons are each bonded to a hydrogen atom on the left and a hydroxyl group on the right. The bottom carbon atom is bonded to two hydrogen atoms and a phosphate group. Xylulose 5-phosphate, highlighted in purple, contains a chain of five carbon atoms, shown arranged vertically. The top carbon in the chain forms a C H 2 O H group. The second carbon has a double bond to an oxygen atom. The third carbon is bonded to a hydroxyl group, angled to the left, and a hydrogen atom, angled to the right. The fourth carbon is bonded to a hydrogen atom angled to the left, and a hydroxyl group angled to the right. The bottom carbon atom is bonded to two hydrogen atoms and a phosphate group. C 1 and C 2 of Xylulose 5-phosphate combines with Erythrose 4-phosphate, which is catalyzed by transketolase to form Fructose 6-phosphate and Glyceraldehyde 3-phosphateFructose 6-phosphate contains a chain of six carbon atoms, of which the bottom four are from Erythrose 4-phosphate and are highlighted in purple along with their substituents. The bottom three carbon atoms and their associated groups are the same as those in Erythrose 4-phosphate. The fourth carbon from the bottom is bonded to a hydrogen atom on the right and a hydroxyl group on the left with the H highlighted in yellow. The top two carbon atoms and their associated atoms and groups are the same as those in Xylulose 5-phosphate and are highlighted in purple. Glyceraldehyde 3-phosphate, highlighted in purple, is formed from the remaining three carbon atoms in Xylulose 5-phosphate. The bottom two carbon atoms and their associated groups are the same as those in Xylulose 5-phosphate and the top carbon atom has a double bond to an oxygen atom and a single bond to a hydrogen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86466" y="1625955"/>
            <a:ext cx="5963133" cy="49652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70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Enzyme </a:t>
            </a:r>
            <a:r>
              <a:rPr lang="en-US" dirty="0" smtClean="0">
                <a:solidFill>
                  <a:srgbClr val="843C0C"/>
                </a:solidFill>
                <a:latin typeface="Arial" pitchFamily="34" charset="0"/>
                <a:cs typeface="Arial" pitchFamily="34" charset="0"/>
              </a:rPr>
              <a:t>Activation </a:t>
            </a:r>
            <a:r>
              <a:rPr lang="en-US" dirty="0">
                <a:solidFill>
                  <a:srgbClr val="843C0C"/>
                </a:solidFill>
                <a:latin typeface="Arial" pitchFamily="34" charset="0"/>
                <a:cs typeface="Arial" pitchFamily="34" charset="0"/>
              </a:rPr>
              <a:t>by </a:t>
            </a:r>
            <a:r>
              <a:rPr lang="en-US" dirty="0" err="1">
                <a:solidFill>
                  <a:srgbClr val="843C0C"/>
                </a:solidFill>
              </a:rPr>
              <a:t>T</a:t>
            </a:r>
            <a:r>
              <a:rPr lang="en-US" dirty="0" err="1" smtClean="0">
                <a:solidFill>
                  <a:srgbClr val="843C0C"/>
                </a:solidFill>
                <a:latin typeface="Arial" pitchFamily="34" charset="0"/>
                <a:cs typeface="Arial" pitchFamily="34" charset="0"/>
              </a:rPr>
              <a:t>hioredoxin</a:t>
            </a:r>
            <a:endParaRPr lang="en-US" dirty="0">
              <a:solidFill>
                <a:srgbClr val="843C0C"/>
              </a:solidFill>
              <a:latin typeface="Arial" pitchFamily="34" charset="0"/>
              <a:cs typeface="Arial" pitchFamily="34" charset="0"/>
            </a:endParaRPr>
          </a:p>
        </p:txBody>
      </p:sp>
      <p:pic>
        <p:nvPicPr>
          <p:cNvPr id="11" name="Picture 2" descr="A flow diagram shows the steps in enzyme activation by thioredoxin. The oxidized form of Ferredoxin is converted to its reduced form by the action of light. Reduced ferredoxin activates the enzyme Ferredoxin thioredoxin reductase, which breaks a disulfide bond in thioredoxin. Thioredoxin with its broken disulfide bond in turn breaks disulfide bonds in inactive enzymes, converting them to active enzymes. The disulfide bonds can be reformed in Spontaneous oxidation reactions, using a molecule of O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21045" y="1618297"/>
            <a:ext cx="3184279" cy="50385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996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7488"/>
            <a:ext cx="8229600" cy="1257300"/>
          </a:xfrm>
        </p:spPr>
        <p:txBody>
          <a:bodyPr>
            <a:noAutofit/>
          </a:bodyPr>
          <a:lstStyle/>
          <a:p>
            <a:r>
              <a:rPr lang="en-US" sz="3200" dirty="0">
                <a:solidFill>
                  <a:srgbClr val="843C0C"/>
                </a:solidFill>
                <a:latin typeface="Arial" pitchFamily="34" charset="0"/>
                <a:cs typeface="Arial" pitchFamily="34" charset="0"/>
              </a:rPr>
              <a:t>The C</a:t>
            </a:r>
            <a:r>
              <a:rPr lang="en-US" sz="3200" baseline="-25000" dirty="0">
                <a:solidFill>
                  <a:srgbClr val="843C0C"/>
                </a:solidFill>
                <a:latin typeface="Arial" pitchFamily="34" charset="0"/>
                <a:cs typeface="Arial" pitchFamily="34" charset="0"/>
              </a:rPr>
              <a:t>4</a:t>
            </a:r>
            <a:r>
              <a:rPr lang="en-US" sz="3200" dirty="0">
                <a:solidFill>
                  <a:srgbClr val="843C0C"/>
                </a:solidFill>
                <a:latin typeface="Arial" pitchFamily="34" charset="0"/>
                <a:cs typeface="Arial" pitchFamily="34" charset="0"/>
              </a:rPr>
              <a:t> </a:t>
            </a:r>
            <a:r>
              <a:rPr lang="en-US" sz="3200" dirty="0" smtClean="0">
                <a:solidFill>
                  <a:srgbClr val="843C0C"/>
                </a:solidFill>
                <a:latin typeface="Arial" pitchFamily="34" charset="0"/>
                <a:cs typeface="Arial" pitchFamily="34" charset="0"/>
              </a:rPr>
              <a:t>Pathway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Tropical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lants </a:t>
            </a:r>
            <a:r>
              <a:rPr lang="en-US" sz="3200" dirty="0">
                <a:solidFill>
                  <a:srgbClr val="843C0C"/>
                </a:solidFill>
                <a:latin typeface="Arial" pitchFamily="34" charset="0"/>
                <a:cs typeface="Arial" pitchFamily="34" charset="0"/>
              </a:rPr>
              <a:t>A</a:t>
            </a:r>
            <a:r>
              <a:rPr lang="en-US" sz="3200" dirty="0" smtClean="0">
                <a:solidFill>
                  <a:srgbClr val="843C0C"/>
                </a:solidFill>
                <a:latin typeface="Arial" pitchFamily="34" charset="0"/>
                <a:cs typeface="Arial" pitchFamily="34" charset="0"/>
              </a:rPr>
              <a:t>ccelerates </a:t>
            </a:r>
            <a:r>
              <a:rPr lang="en-US" sz="3200" dirty="0">
                <a:solidFill>
                  <a:srgbClr val="843C0C"/>
                </a:solidFill>
                <a:latin typeface="Arial" pitchFamily="34" charset="0"/>
                <a:cs typeface="Arial" pitchFamily="34" charset="0"/>
              </a:rPr>
              <a:t>P</a:t>
            </a:r>
            <a:r>
              <a:rPr lang="en-US" sz="3200" dirty="0" smtClean="0">
                <a:solidFill>
                  <a:srgbClr val="843C0C"/>
                </a:solidFill>
                <a:latin typeface="Arial" pitchFamily="34" charset="0"/>
                <a:cs typeface="Arial" pitchFamily="34" charset="0"/>
              </a:rPr>
              <a:t>hotosynthesis </a:t>
            </a:r>
            <a:r>
              <a:rPr lang="en-US" sz="3200" dirty="0">
                <a:solidFill>
                  <a:srgbClr val="843C0C"/>
                </a:solidFill>
                <a:latin typeface="Arial" pitchFamily="34" charset="0"/>
                <a:cs typeface="Arial" pitchFamily="34" charset="0"/>
              </a:rPr>
              <a:t>by C</a:t>
            </a:r>
            <a:r>
              <a:rPr lang="en-US" sz="3200" dirty="0" smtClean="0">
                <a:solidFill>
                  <a:srgbClr val="843C0C"/>
                </a:solidFill>
                <a:latin typeface="Arial" pitchFamily="34" charset="0"/>
                <a:cs typeface="Arial" pitchFamily="34" charset="0"/>
              </a:rPr>
              <a:t>oncentrating Carbon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ioxide</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fontScale="92500"/>
          </a:bodyPr>
          <a:lstStyle/>
          <a:p>
            <a:pPr>
              <a:spcBef>
                <a:spcPts val="624"/>
              </a:spcBef>
              <a:spcAft>
                <a:spcPts val="1200"/>
              </a:spcAft>
            </a:pPr>
            <a:r>
              <a:rPr lang="en-US" dirty="0">
                <a:latin typeface="Arial" pitchFamily="34" charset="0"/>
                <a:cs typeface="Arial" pitchFamily="34" charset="0"/>
              </a:rPr>
              <a:t>Because the oxygenase activity of rubisco increases more rapidly than the carboxylase activity with increasing temperature, some plants concentrate CO</a:t>
            </a:r>
            <a:r>
              <a:rPr lang="en-US" baseline="-25000" dirty="0">
                <a:latin typeface="Arial" pitchFamily="34" charset="0"/>
                <a:cs typeface="Arial" pitchFamily="34" charset="0"/>
              </a:rPr>
              <a:t>2</a:t>
            </a:r>
            <a:r>
              <a:rPr lang="en-US" dirty="0">
                <a:latin typeface="Arial" pitchFamily="34" charset="0"/>
                <a:cs typeface="Arial" pitchFamily="34" charset="0"/>
              </a:rPr>
              <a:t> in photosynthetic cells to reduce </a:t>
            </a:r>
            <a:r>
              <a:rPr lang="en-US" dirty="0" smtClean="0">
                <a:latin typeface="Arial" pitchFamily="34" charset="0"/>
                <a:cs typeface="Arial" pitchFamily="34" charset="0"/>
              </a:rPr>
              <a:t>photorespiration.</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CO</a:t>
            </a:r>
            <a:r>
              <a:rPr lang="en-US" baseline="-25000" dirty="0">
                <a:latin typeface="Arial" pitchFamily="34" charset="0"/>
                <a:cs typeface="Arial" pitchFamily="34" charset="0"/>
              </a:rPr>
              <a:t>2</a:t>
            </a:r>
            <a:r>
              <a:rPr lang="en-US" dirty="0">
                <a:latin typeface="Arial" pitchFamily="34" charset="0"/>
                <a:cs typeface="Arial" pitchFamily="34" charset="0"/>
              </a:rPr>
              <a:t> reacts with pyruvate to form a four-carbon molecule that can subsequently be </a:t>
            </a:r>
            <a:r>
              <a:rPr lang="en-US" dirty="0" err="1">
                <a:latin typeface="Arial" pitchFamily="34" charset="0"/>
                <a:cs typeface="Arial" pitchFamily="34" charset="0"/>
              </a:rPr>
              <a:t>decarboxylated</a:t>
            </a:r>
            <a:r>
              <a:rPr lang="en-US" dirty="0">
                <a:latin typeface="Arial" pitchFamily="34" charset="0"/>
                <a:cs typeface="Arial" pitchFamily="34" charset="0"/>
              </a:rPr>
              <a:t> to yield </a:t>
            </a:r>
            <a:r>
              <a:rPr lang="en-US" dirty="0" smtClean="0">
                <a:latin typeface="Arial" pitchFamily="34" charset="0"/>
                <a:cs typeface="Arial" pitchFamily="34" charset="0"/>
              </a:rPr>
              <a:t>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pathway leading to elevated CO</a:t>
            </a:r>
            <a:r>
              <a:rPr lang="en-US" baseline="-25000" dirty="0">
                <a:latin typeface="Arial" pitchFamily="34" charset="0"/>
                <a:cs typeface="Arial" pitchFamily="34" charset="0"/>
              </a:rPr>
              <a:t>2</a:t>
            </a:r>
            <a:r>
              <a:rPr lang="en-US" dirty="0">
                <a:latin typeface="Arial" pitchFamily="34" charset="0"/>
                <a:cs typeface="Arial" pitchFamily="34" charset="0"/>
              </a:rPr>
              <a:t> </a:t>
            </a:r>
            <a:r>
              <a:rPr lang="en-US" dirty="0" smtClean="0">
                <a:latin typeface="Arial" pitchFamily="34" charset="0"/>
                <a:cs typeface="Arial" pitchFamily="34" charset="0"/>
              </a:rPr>
              <a:t>concentration in bundle-sheath cells (i.e., away from the air) is </a:t>
            </a:r>
            <a:r>
              <a:rPr lang="en-US" dirty="0">
                <a:latin typeface="Arial" pitchFamily="34" charset="0"/>
                <a:cs typeface="Arial" pitchFamily="34" charset="0"/>
              </a:rPr>
              <a:t>called the C</a:t>
            </a:r>
            <a:r>
              <a:rPr lang="en-US" baseline="-25000" dirty="0">
                <a:latin typeface="Arial" pitchFamily="34" charset="0"/>
                <a:cs typeface="Arial" pitchFamily="34" charset="0"/>
              </a:rPr>
              <a:t>4</a:t>
            </a:r>
            <a:r>
              <a:rPr lang="en-US" dirty="0">
                <a:latin typeface="Arial" pitchFamily="34" charset="0"/>
                <a:cs typeface="Arial" pitchFamily="34" charset="0"/>
              </a:rPr>
              <a:t> or </a:t>
            </a:r>
            <a:r>
              <a:rPr lang="en-US" dirty="0" smtClean="0">
                <a:latin typeface="Arial" pitchFamily="34" charset="0"/>
                <a:cs typeface="Arial" pitchFamily="34" charset="0"/>
              </a:rPr>
              <a:t>Hatch–Slack pathway.</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Because the </a:t>
            </a:r>
            <a:r>
              <a:rPr lang="en-US" dirty="0" smtClean="0">
                <a:latin typeface="Arial" pitchFamily="34" charset="0"/>
                <a:cs typeface="Arial" pitchFamily="34" charset="0"/>
              </a:rPr>
              <a:t>Hatch–Slack </a:t>
            </a:r>
            <a:r>
              <a:rPr lang="en-US" dirty="0">
                <a:latin typeface="Arial" pitchFamily="34" charset="0"/>
                <a:cs typeface="Arial" pitchFamily="34" charset="0"/>
              </a:rPr>
              <a:t>pathway involves a four-carbon intermediate, plants using the pathway are called C</a:t>
            </a:r>
            <a:r>
              <a:rPr lang="en-US" baseline="-25000" dirty="0">
                <a:latin typeface="Arial" pitchFamily="34" charset="0"/>
                <a:cs typeface="Arial" pitchFamily="34" charset="0"/>
              </a:rPr>
              <a:t>4</a:t>
            </a:r>
            <a:r>
              <a:rPr lang="en-US" dirty="0">
                <a:latin typeface="Arial" pitchFamily="34" charset="0"/>
                <a:cs typeface="Arial" pitchFamily="34" charset="0"/>
              </a:rPr>
              <a:t> </a:t>
            </a:r>
            <a:r>
              <a:rPr lang="en-US" dirty="0" smtClean="0">
                <a:latin typeface="Arial" pitchFamily="34" charset="0"/>
                <a:cs typeface="Arial" pitchFamily="34" charset="0"/>
              </a:rPr>
              <a:t>plants.</a:t>
            </a:r>
            <a:endParaRPr lang="en-US" dirty="0">
              <a:latin typeface="Arial" pitchFamily="34" charset="0"/>
              <a:cs typeface="Arial" pitchFamily="34" charset="0"/>
            </a:endParaRPr>
          </a:p>
        </p:txBody>
      </p:sp>
    </p:spTree>
    <p:extLst>
      <p:ext uri="{BB962C8B-B14F-4D97-AF65-F5344CB8AC3E}">
        <p14:creationId xmlns:p14="http://schemas.microsoft.com/office/powerpoint/2010/main" val="3482076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a:t>
            </a:r>
            <a:r>
              <a:rPr lang="en-US" baseline="-25000" dirty="0">
                <a:solidFill>
                  <a:srgbClr val="843C0C"/>
                </a:solidFill>
                <a:latin typeface="Arial" pitchFamily="34" charset="0"/>
                <a:cs typeface="Arial" pitchFamily="34" charset="0"/>
              </a:rPr>
              <a:t>4</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Pathway</a:t>
            </a:r>
            <a:endParaRPr lang="en-US" dirty="0">
              <a:solidFill>
                <a:srgbClr val="843C0C"/>
              </a:solidFill>
              <a:latin typeface="Arial" pitchFamily="34" charset="0"/>
              <a:cs typeface="Arial" pitchFamily="34" charset="0"/>
            </a:endParaRPr>
          </a:p>
        </p:txBody>
      </p:sp>
      <p:pic>
        <p:nvPicPr>
          <p:cNvPr id="11" name="Picture 2" descr="A schematic diagram shows the steps in the C 4 pathway. Schematic representations of a mesophyll cell and a bundle-sheath cell are shown. Each contains a chloroplast. C O 2 is shown entering the mesophyll cell on the left. C O 2 combines with phosphoenolpyruvate from the chloroplast to form oxaloacetate in the cytoplasm. Oxaloacetate is converted to malate, which moves to the cytoplasm of a bundle sheath cell and then to the chloroplast of the bundle-sheath cell. Malate is converted to pyruvate in a reaction in which C O 2 is released and fed into the Calvin cycle in the chloroplast of the bundle-sheath cell. Pyruvate moves to the chloroplast of the mesophyll cell and undergoes a reaction to convert it to Phosphoenol pyruvate, in which a molecule of A T P and a molecule of inorganic phosphate are used and a molecule of A M P and a molecule of inorganic Pyrophosphate are produc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75380" y="2204423"/>
            <a:ext cx="8407203" cy="38290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1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T</a:t>
            </a:r>
            <a:r>
              <a:rPr lang="en-US" dirty="0" smtClean="0">
                <a:solidFill>
                  <a:srgbClr val="843C0C"/>
                </a:solidFill>
                <a:latin typeface="Arial" pitchFamily="34" charset="0"/>
                <a:cs typeface="Arial" pitchFamily="34" charset="0"/>
              </a:rPr>
              <a:t>he </a:t>
            </a:r>
            <a:r>
              <a:rPr lang="en-US" dirty="0">
                <a:solidFill>
                  <a:srgbClr val="843C0C"/>
                </a:solidFill>
                <a:latin typeface="Arial" pitchFamily="34" charset="0"/>
                <a:cs typeface="Arial" pitchFamily="34" charset="0"/>
              </a:rPr>
              <a:t>C</a:t>
            </a:r>
            <a:r>
              <a:rPr lang="en-US" baseline="-25000" dirty="0">
                <a:solidFill>
                  <a:srgbClr val="843C0C"/>
                </a:solidFill>
                <a:latin typeface="Arial" pitchFamily="34" charset="0"/>
                <a:cs typeface="Arial" pitchFamily="34" charset="0"/>
              </a:rPr>
              <a:t>4</a:t>
            </a:r>
            <a:r>
              <a:rPr lang="en-US" dirty="0">
                <a:solidFill>
                  <a:srgbClr val="843C0C"/>
                </a:solidFill>
                <a:latin typeface="Arial" pitchFamily="34" charset="0"/>
                <a:cs typeface="Arial" pitchFamily="34" charset="0"/>
              </a:rPr>
              <a:t> </a:t>
            </a:r>
            <a:r>
              <a:rPr lang="en-US" dirty="0">
                <a:solidFill>
                  <a:srgbClr val="843C0C"/>
                </a:solidFill>
              </a:rPr>
              <a:t>P</a:t>
            </a:r>
            <a:r>
              <a:rPr lang="en-US" dirty="0" smtClean="0">
                <a:solidFill>
                  <a:srgbClr val="843C0C"/>
                </a:solidFill>
                <a:latin typeface="Arial" pitchFamily="34" charset="0"/>
                <a:cs typeface="Arial" pitchFamily="34" charset="0"/>
              </a:rPr>
              <a:t>athway</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651990"/>
            <a:ext cx="8229600" cy="473367"/>
          </a:xfrm>
        </p:spPr>
        <p:txBody>
          <a:bodyPr>
            <a:noAutofit/>
          </a:bodyPr>
          <a:lstStyle/>
          <a:p>
            <a:r>
              <a:rPr lang="en-US" sz="1800" dirty="0">
                <a:latin typeface="Arial" pitchFamily="34" charset="0"/>
                <a:cs typeface="Arial" pitchFamily="34" charset="0"/>
              </a:rPr>
              <a:t>The overall reaction of the C</a:t>
            </a:r>
            <a:r>
              <a:rPr lang="en-US" sz="1800" baseline="-25000" dirty="0">
                <a:latin typeface="Arial" pitchFamily="34" charset="0"/>
                <a:cs typeface="Arial" pitchFamily="34" charset="0"/>
              </a:rPr>
              <a:t>4</a:t>
            </a:r>
            <a:r>
              <a:rPr lang="en-US" sz="1800" dirty="0">
                <a:latin typeface="Arial" pitchFamily="34" charset="0"/>
                <a:cs typeface="Arial" pitchFamily="34" charset="0"/>
              </a:rPr>
              <a:t> pathway </a:t>
            </a:r>
            <a:r>
              <a:rPr lang="en-US" sz="1800" dirty="0" smtClean="0">
                <a:latin typeface="Arial" pitchFamily="34" charset="0"/>
                <a:cs typeface="Arial" pitchFamily="34" charset="0"/>
              </a:rPr>
              <a:t>is</a:t>
            </a:r>
          </a:p>
        </p:txBody>
      </p:sp>
      <p:pic>
        <p:nvPicPr>
          <p:cNvPr id="12" name="Picture 2" descr="A reaction shows the formation of carbon dioxide, A M P, inorganic phosphate and protons. Carbon dioxide, (in mesophyll cell) reacts with A T P and two molecules of water to form carbon dioxide (in bundle-sheath cell), A M P, two molecules of inorganic phosphate (2 P subscript lowercase I), and two protons (2 H superscript plu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97696" y="2316937"/>
            <a:ext cx="7272433" cy="72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35008" y="3236271"/>
            <a:ext cx="8229600" cy="477085"/>
          </a:xfrm>
        </p:spPr>
        <p:txBody>
          <a:bodyPr>
            <a:normAutofit/>
          </a:bodyPr>
          <a:lstStyle/>
          <a:p>
            <a:r>
              <a:rPr lang="en-US" sz="1800" dirty="0"/>
              <a:t>The net reaction of the C</a:t>
            </a:r>
            <a:r>
              <a:rPr lang="en-US" sz="1800" baseline="-25000" dirty="0"/>
              <a:t>4</a:t>
            </a:r>
            <a:r>
              <a:rPr lang="en-US" sz="1800" dirty="0"/>
              <a:t> pathway and the Calvin cycle </a:t>
            </a:r>
            <a:r>
              <a:rPr lang="en-US" sz="1800" dirty="0" smtClean="0"/>
              <a:t>is</a:t>
            </a:r>
            <a:endParaRPr lang="en-US" sz="1800" dirty="0"/>
          </a:p>
        </p:txBody>
      </p:sp>
      <p:pic>
        <p:nvPicPr>
          <p:cNvPr id="13" name="Picture 4" descr="A balanced reaction for Calvin cycle is shown. 6 molecules of carbon dioxide react with 30 molecules of A T P, 12 molecules of N A D P H, 24 molecules of water to form glucose (C subscript 6 H subscript 12 O subscript 6), 30 molecules of A D P, 30 molecules of inorganic phosphate (P subscript lowercase I), 12 molecules of N A D P superscript plus, and 18 protons (H superscript plus)."/>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28662" y="3907513"/>
            <a:ext cx="7537514" cy="70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64036" y="4847771"/>
            <a:ext cx="8222764" cy="1654629"/>
          </a:xfrm>
        </p:spPr>
        <p:txBody>
          <a:bodyPr>
            <a:noAutofit/>
          </a:bodyPr>
          <a:lstStyle/>
          <a:p>
            <a:pPr>
              <a:spcBef>
                <a:spcPts val="624"/>
              </a:spcBef>
              <a:spcAft>
                <a:spcPts val="1200"/>
              </a:spcAft>
            </a:pPr>
            <a:r>
              <a:rPr lang="en-US" sz="1800" dirty="0"/>
              <a:t>30 ATP is consumed per hexose formed when the C</a:t>
            </a:r>
            <a:r>
              <a:rPr lang="en-US" sz="1800" baseline="-25000" dirty="0"/>
              <a:t>4</a:t>
            </a:r>
            <a:r>
              <a:rPr lang="en-US" sz="1800" dirty="0"/>
              <a:t> pathway delivers CO</a:t>
            </a:r>
            <a:r>
              <a:rPr lang="en-US" sz="1800" baseline="-25000" dirty="0"/>
              <a:t>2</a:t>
            </a:r>
            <a:r>
              <a:rPr lang="en-US" sz="1800" dirty="0"/>
              <a:t> to the Calvin cycle, compared with 18 molecules of ATP per hexose molecule in the “standard” C</a:t>
            </a:r>
            <a:r>
              <a:rPr lang="en-US" sz="1800" baseline="-25000" dirty="0"/>
              <a:t>3</a:t>
            </a:r>
            <a:r>
              <a:rPr lang="en-US" sz="1800" dirty="0"/>
              <a:t> </a:t>
            </a:r>
            <a:r>
              <a:rPr lang="en-US" sz="1800" dirty="0" smtClean="0"/>
              <a:t>pathway.</a:t>
            </a:r>
            <a:endParaRPr lang="en-US" sz="1800" dirty="0"/>
          </a:p>
          <a:p>
            <a:pPr>
              <a:spcBef>
                <a:spcPts val="624"/>
              </a:spcBef>
              <a:spcAft>
                <a:spcPts val="1200"/>
              </a:spcAft>
            </a:pPr>
            <a:r>
              <a:rPr lang="en-US" sz="1800" dirty="0"/>
              <a:t>Tropical plants, grasses, and sedges are examples of C</a:t>
            </a:r>
            <a:r>
              <a:rPr lang="en-US" sz="1800" baseline="-25000" dirty="0"/>
              <a:t>4</a:t>
            </a:r>
            <a:r>
              <a:rPr lang="en-US" sz="1800" dirty="0"/>
              <a:t> plants. The C</a:t>
            </a:r>
            <a:r>
              <a:rPr lang="en-US" sz="1800" baseline="-25000" dirty="0"/>
              <a:t>4</a:t>
            </a:r>
            <a:r>
              <a:rPr lang="en-US" sz="1800" dirty="0"/>
              <a:t> pathway evolved many times and is an example of convergent evolution</a:t>
            </a:r>
            <a:r>
              <a:rPr lang="en-US" sz="1800" dirty="0" smtClean="0"/>
              <a:t>.</a:t>
            </a:r>
            <a:endParaRPr lang="en-US" sz="1800" dirty="0"/>
          </a:p>
        </p:txBody>
      </p:sp>
    </p:spTree>
    <p:extLst>
      <p:ext uri="{BB962C8B-B14F-4D97-AF65-F5344CB8AC3E}">
        <p14:creationId xmlns:p14="http://schemas.microsoft.com/office/powerpoint/2010/main" val="3895179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Scanning </a:t>
            </a:r>
            <a:r>
              <a:rPr lang="en-US" dirty="0" smtClean="0">
                <a:solidFill>
                  <a:srgbClr val="843C0C"/>
                </a:solidFill>
                <a:latin typeface="Arial" pitchFamily="34" charset="0"/>
                <a:cs typeface="Arial" pitchFamily="34" charset="0"/>
              </a:rPr>
              <a:t>Electron </a:t>
            </a:r>
            <a:r>
              <a:rPr lang="en-US" dirty="0">
                <a:solidFill>
                  <a:srgbClr val="843C0C"/>
                </a:solidFill>
              </a:rPr>
              <a:t>M</a:t>
            </a:r>
            <a:r>
              <a:rPr lang="en-US" dirty="0" smtClean="0">
                <a:solidFill>
                  <a:srgbClr val="843C0C"/>
                </a:solidFill>
                <a:latin typeface="Arial" pitchFamily="34" charset="0"/>
                <a:cs typeface="Arial" pitchFamily="34" charset="0"/>
              </a:rPr>
              <a:t>icrograph </a:t>
            </a:r>
            <a:r>
              <a:rPr lang="en-US" dirty="0">
                <a:solidFill>
                  <a:srgbClr val="843C0C"/>
                </a:solidFill>
                <a:latin typeface="Arial" pitchFamily="34" charset="0"/>
                <a:cs typeface="Arial" pitchFamily="34" charset="0"/>
              </a:rPr>
              <a:t>of an </a:t>
            </a:r>
            <a:r>
              <a:rPr lang="en-US" dirty="0">
                <a:solidFill>
                  <a:srgbClr val="843C0C"/>
                </a:solidFill>
              </a:rPr>
              <a:t>O</a:t>
            </a:r>
            <a:r>
              <a:rPr lang="en-US" dirty="0" smtClean="0">
                <a:solidFill>
                  <a:srgbClr val="843C0C"/>
                </a:solidFill>
                <a:latin typeface="Arial" pitchFamily="34" charset="0"/>
                <a:cs typeface="Arial" pitchFamily="34" charset="0"/>
              </a:rPr>
              <a:t>pen Stoma </a:t>
            </a:r>
            <a:r>
              <a:rPr lang="en-US" dirty="0">
                <a:solidFill>
                  <a:srgbClr val="843C0C"/>
                </a:solidFill>
                <a:latin typeface="Arial" pitchFamily="34" charset="0"/>
                <a:cs typeface="Arial" pitchFamily="34" charset="0"/>
              </a:rPr>
              <a:t>and a </a:t>
            </a:r>
            <a:r>
              <a:rPr lang="en-US" dirty="0">
                <a:solidFill>
                  <a:srgbClr val="843C0C"/>
                </a:solidFill>
              </a:rPr>
              <a:t>C</a:t>
            </a:r>
            <a:r>
              <a:rPr lang="en-US" dirty="0" smtClean="0">
                <a:solidFill>
                  <a:srgbClr val="843C0C"/>
                </a:solidFill>
                <a:latin typeface="Arial" pitchFamily="34" charset="0"/>
                <a:cs typeface="Arial" pitchFamily="34" charset="0"/>
              </a:rPr>
              <a:t>losed Stoma</a:t>
            </a:r>
            <a:endParaRPr lang="en-US" dirty="0">
              <a:solidFill>
                <a:srgbClr val="843C0C"/>
              </a:solidFill>
              <a:latin typeface="Arial" pitchFamily="34" charset="0"/>
              <a:cs typeface="Arial" pitchFamily="34" charset="0"/>
            </a:endParaRPr>
          </a:p>
        </p:txBody>
      </p:sp>
      <p:pic>
        <p:nvPicPr>
          <p:cNvPr id="11" name="Picture 2" descr="A scanning electron micrograph of an open stoma and a closed stoma are shown. The stoma appears as oval-shaped structures and they each contain a slit. In the closed stoma, the slit is closed and just appears as a line. In the open stoma, there is an opening that appears as an oval opening within the outer oval shap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76451" y="1964415"/>
            <a:ext cx="7215391" cy="41721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41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itchFamily="34" charset="0"/>
                <a:cs typeface="Arial" pitchFamily="34" charset="0"/>
              </a:rPr>
              <a:t>Ch.20 Outline</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974771"/>
          </a:xfrm>
        </p:spPr>
        <p:txBody>
          <a:bodyPr>
            <a:normAutofit lnSpcReduction="10000"/>
          </a:bodyPr>
          <a:lstStyle/>
          <a:p>
            <a:pPr>
              <a:spcBef>
                <a:spcPts val="624"/>
              </a:spcBef>
              <a:spcAft>
                <a:spcPts val="1200"/>
              </a:spcAft>
            </a:pPr>
            <a:r>
              <a:rPr lang="en-US" b="1" dirty="0" smtClean="0">
                <a:latin typeface="Arial" pitchFamily="34" charset="0"/>
                <a:cs typeface="Arial" pitchFamily="34" charset="0"/>
              </a:rPr>
              <a:t>20.1 The </a:t>
            </a:r>
            <a:r>
              <a:rPr lang="en-US" b="1" dirty="0">
                <a:latin typeface="Arial" pitchFamily="34" charset="0"/>
                <a:cs typeface="Arial" pitchFamily="34" charset="0"/>
              </a:rPr>
              <a:t>Calvin Cycle Synthesizes Hexoses from Carbon Dioxide and </a:t>
            </a:r>
            <a:r>
              <a:rPr lang="en-US" b="1" dirty="0" smtClean="0">
                <a:latin typeface="Arial" pitchFamily="34" charset="0"/>
                <a:cs typeface="Arial" pitchFamily="34" charset="0"/>
              </a:rPr>
              <a:t>Water</a:t>
            </a:r>
            <a:endParaRPr lang="en-US" b="1" dirty="0">
              <a:latin typeface="Arial" pitchFamily="34" charset="0"/>
              <a:cs typeface="Arial" pitchFamily="34" charset="0"/>
            </a:endParaRPr>
          </a:p>
          <a:p>
            <a:pPr>
              <a:spcBef>
                <a:spcPts val="624"/>
              </a:spcBef>
              <a:spcAft>
                <a:spcPts val="1200"/>
              </a:spcAft>
            </a:pPr>
            <a:r>
              <a:rPr lang="en-US" b="1" dirty="0" smtClean="0">
                <a:latin typeface="Arial" pitchFamily="34" charset="0"/>
                <a:cs typeface="Arial" pitchFamily="34" charset="0"/>
              </a:rPr>
              <a:t>20.2 The </a:t>
            </a:r>
            <a:r>
              <a:rPr lang="en-US" b="1" dirty="0">
                <a:latin typeface="Arial" pitchFamily="34" charset="0"/>
                <a:cs typeface="Arial" pitchFamily="34" charset="0"/>
              </a:rPr>
              <a:t>Activity of the Calvin Cycle Depends on Environmental </a:t>
            </a:r>
            <a:r>
              <a:rPr lang="en-US" b="1" dirty="0" smtClean="0">
                <a:latin typeface="Arial" pitchFamily="34" charset="0"/>
                <a:cs typeface="Arial" pitchFamily="34" charset="0"/>
              </a:rPr>
              <a:t>Conditions</a:t>
            </a:r>
            <a:endParaRPr lang="en-US" b="1" dirty="0">
              <a:latin typeface="Arial" pitchFamily="34" charset="0"/>
              <a:cs typeface="Arial" pitchFamily="34" charset="0"/>
            </a:endParaRPr>
          </a:p>
          <a:p>
            <a:pPr>
              <a:spcBef>
                <a:spcPts val="624"/>
              </a:spcBef>
              <a:spcAft>
                <a:spcPts val="1200"/>
              </a:spcAft>
            </a:pPr>
            <a:r>
              <a:rPr lang="en-US" b="1" dirty="0" smtClean="0">
                <a:latin typeface="Arial" pitchFamily="34" charset="0"/>
                <a:cs typeface="Arial" pitchFamily="34" charset="0"/>
              </a:rPr>
              <a:t>20.3 The </a:t>
            </a:r>
            <a:r>
              <a:rPr lang="en-US" b="1" dirty="0">
                <a:latin typeface="Arial" pitchFamily="34" charset="0"/>
                <a:cs typeface="Arial" pitchFamily="34" charset="0"/>
              </a:rPr>
              <a:t>Pentose Phosphate Pathway Generates </a:t>
            </a:r>
            <a:r>
              <a:rPr lang="en-US" b="1" dirty="0" smtClean="0">
                <a:latin typeface="Arial" pitchFamily="34" charset="0"/>
                <a:cs typeface="Arial" pitchFamily="34" charset="0"/>
              </a:rPr>
              <a:t>NADPH </a:t>
            </a:r>
            <a:r>
              <a:rPr lang="en-US" b="1" dirty="0">
                <a:latin typeface="Arial" pitchFamily="34" charset="0"/>
                <a:cs typeface="Arial" pitchFamily="34" charset="0"/>
              </a:rPr>
              <a:t>and Synthesizes Five-Carbon </a:t>
            </a:r>
            <a:r>
              <a:rPr lang="en-US" b="1" dirty="0" smtClean="0">
                <a:latin typeface="Arial" pitchFamily="34" charset="0"/>
                <a:cs typeface="Arial" pitchFamily="34" charset="0"/>
              </a:rPr>
              <a:t>Sugars</a:t>
            </a:r>
            <a:endParaRPr lang="en-US" b="1" dirty="0">
              <a:latin typeface="Arial" pitchFamily="34" charset="0"/>
              <a:cs typeface="Arial" pitchFamily="34" charset="0"/>
            </a:endParaRPr>
          </a:p>
          <a:p>
            <a:pPr>
              <a:spcBef>
                <a:spcPts val="624"/>
              </a:spcBef>
              <a:spcAft>
                <a:spcPts val="1200"/>
              </a:spcAft>
            </a:pPr>
            <a:r>
              <a:rPr lang="en-US" b="1" dirty="0" smtClean="0">
                <a:latin typeface="Arial" pitchFamily="34" charset="0"/>
                <a:cs typeface="Arial" pitchFamily="34" charset="0"/>
              </a:rPr>
              <a:t>20.4 The </a:t>
            </a:r>
            <a:r>
              <a:rPr lang="en-US" b="1" dirty="0">
                <a:latin typeface="Arial" pitchFamily="34" charset="0"/>
                <a:cs typeface="Arial" pitchFamily="34" charset="0"/>
              </a:rPr>
              <a:t>Metabolism of Glucose 6-phosphate by the Pentose Phosphate Pathway Is Coordinated with </a:t>
            </a:r>
            <a:r>
              <a:rPr lang="en-US" b="1" dirty="0" smtClean="0">
                <a:latin typeface="Arial" pitchFamily="34" charset="0"/>
                <a:cs typeface="Arial" pitchFamily="34" charset="0"/>
              </a:rPr>
              <a:t>Glycolysis</a:t>
            </a:r>
            <a:endParaRPr lang="en-US" b="1" dirty="0">
              <a:latin typeface="Arial" pitchFamily="34" charset="0"/>
              <a:cs typeface="Arial" pitchFamily="34" charset="0"/>
            </a:endParaRPr>
          </a:p>
          <a:p>
            <a:pPr>
              <a:spcBef>
                <a:spcPts val="624"/>
              </a:spcBef>
              <a:spcAft>
                <a:spcPts val="1200"/>
              </a:spcAft>
            </a:pPr>
            <a:r>
              <a:rPr lang="en-US" b="1" dirty="0" smtClean="0">
                <a:latin typeface="Arial" pitchFamily="34" charset="0"/>
                <a:cs typeface="Arial" pitchFamily="34" charset="0"/>
              </a:rPr>
              <a:t>20.5 Glucose </a:t>
            </a:r>
            <a:r>
              <a:rPr lang="en-US" b="1" dirty="0">
                <a:latin typeface="Arial" pitchFamily="34" charset="0"/>
                <a:cs typeface="Arial" pitchFamily="34" charset="0"/>
              </a:rPr>
              <a:t>6-phosphate Dehydrogenase Plays a Key Role in Protection Against Reactive Oxygen Species</a:t>
            </a:r>
          </a:p>
        </p:txBody>
      </p:sp>
    </p:spTree>
    <p:extLst>
      <p:ext uri="{BB962C8B-B14F-4D97-AF65-F5344CB8AC3E}">
        <p14:creationId xmlns:p14="http://schemas.microsoft.com/office/powerpoint/2010/main" val="2315202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C</a:t>
            </a:r>
            <a:r>
              <a:rPr lang="en-US" baseline="-25000" dirty="0">
                <a:solidFill>
                  <a:srgbClr val="843C0C"/>
                </a:solidFill>
                <a:latin typeface="Arial" pitchFamily="34" charset="0"/>
                <a:cs typeface="Arial" pitchFamily="34" charset="0"/>
              </a:rPr>
              <a:t>3</a:t>
            </a:r>
            <a:r>
              <a:rPr lang="en-US" dirty="0">
                <a:solidFill>
                  <a:srgbClr val="843C0C"/>
                </a:solidFill>
                <a:latin typeface="Arial" pitchFamily="34" charset="0"/>
                <a:cs typeface="Arial" pitchFamily="34" charset="0"/>
              </a:rPr>
              <a:t> and C</a:t>
            </a:r>
            <a:r>
              <a:rPr lang="en-US" baseline="-25000" dirty="0">
                <a:solidFill>
                  <a:srgbClr val="843C0C"/>
                </a:solidFill>
                <a:latin typeface="Arial" pitchFamily="34" charset="0"/>
                <a:cs typeface="Arial" pitchFamily="34" charset="0"/>
              </a:rPr>
              <a:t>4</a:t>
            </a:r>
            <a:r>
              <a:rPr lang="en-US" dirty="0">
                <a:solidFill>
                  <a:srgbClr val="843C0C"/>
                </a:solidFill>
                <a:latin typeface="Arial" pitchFamily="34" charset="0"/>
                <a:cs typeface="Arial" pitchFamily="34" charset="0"/>
              </a:rPr>
              <a:t> </a:t>
            </a:r>
            <a:r>
              <a:rPr lang="en-US" dirty="0">
                <a:solidFill>
                  <a:srgbClr val="843C0C"/>
                </a:solidFill>
              </a:rPr>
              <a:t>P</a:t>
            </a:r>
            <a:r>
              <a:rPr lang="en-US" dirty="0" smtClean="0">
                <a:solidFill>
                  <a:srgbClr val="843C0C"/>
                </a:solidFill>
                <a:latin typeface="Arial" pitchFamily="34" charset="0"/>
                <a:cs typeface="Arial" pitchFamily="34" charset="0"/>
              </a:rPr>
              <a:t>lants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1009649"/>
          </a:xfrm>
        </p:spPr>
        <p:txBody>
          <a:bodyPr>
            <a:normAutofit/>
          </a:bodyPr>
          <a:lstStyle/>
          <a:p>
            <a:r>
              <a:rPr lang="en-US" dirty="0" smtClean="0">
                <a:latin typeface="Arial" pitchFamily="34" charset="0"/>
                <a:cs typeface="Arial" pitchFamily="34" charset="0"/>
              </a:rPr>
              <a:t>Left: a tree is an example of a C</a:t>
            </a:r>
            <a:r>
              <a:rPr lang="en-US" baseline="-25000" dirty="0" smtClean="0">
                <a:latin typeface="Arial" pitchFamily="34" charset="0"/>
                <a:cs typeface="Arial" pitchFamily="34" charset="0"/>
              </a:rPr>
              <a:t>3</a:t>
            </a:r>
            <a:r>
              <a:rPr lang="en-US" dirty="0" smtClean="0">
                <a:latin typeface="Arial" pitchFamily="34" charset="0"/>
                <a:cs typeface="Arial" pitchFamily="34" charset="0"/>
              </a:rPr>
              <a:t> plant. Right: corn is an example of a C</a:t>
            </a:r>
            <a:r>
              <a:rPr lang="en-US" baseline="-25000" dirty="0" smtClean="0">
                <a:latin typeface="Arial" pitchFamily="34" charset="0"/>
                <a:cs typeface="Arial" pitchFamily="34" charset="0"/>
              </a:rPr>
              <a:t>4</a:t>
            </a:r>
            <a:r>
              <a:rPr lang="en-US" dirty="0" smtClean="0">
                <a:latin typeface="Arial" pitchFamily="34" charset="0"/>
                <a:cs typeface="Arial" pitchFamily="34" charset="0"/>
              </a:rPr>
              <a:t> plant.</a:t>
            </a:r>
            <a:endParaRPr lang="en-US" dirty="0">
              <a:latin typeface="Arial" pitchFamily="34" charset="0"/>
              <a:cs typeface="Arial" pitchFamily="34" charset="0"/>
            </a:endParaRPr>
          </a:p>
        </p:txBody>
      </p:sp>
      <p:pic>
        <p:nvPicPr>
          <p:cNvPr id="11" name="Picture 2" descr="A two part photograph is shown in which the first photograph shows trees in a dense forest and the second photograph shows a corn fiel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07912" y="2745979"/>
            <a:ext cx="8113106" cy="379103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215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Crassulacean</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Acid </a:t>
            </a:r>
            <a:r>
              <a:rPr lang="en-US" dirty="0">
                <a:solidFill>
                  <a:srgbClr val="843C0C"/>
                </a:solidFill>
                <a:latin typeface="Arial" pitchFamily="34" charset="0"/>
                <a:cs typeface="Arial" pitchFamily="34" charset="0"/>
              </a:rPr>
              <a:t>M</a:t>
            </a:r>
            <a:r>
              <a:rPr lang="en-US" dirty="0" smtClean="0">
                <a:solidFill>
                  <a:srgbClr val="843C0C"/>
                </a:solidFill>
                <a:latin typeface="Arial" pitchFamily="34" charset="0"/>
                <a:cs typeface="Arial" pitchFamily="34" charset="0"/>
              </a:rPr>
              <a:t>etabolism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ermits Growth </a:t>
            </a:r>
            <a:r>
              <a:rPr lang="en-US" dirty="0">
                <a:solidFill>
                  <a:srgbClr val="843C0C"/>
                </a:solidFill>
                <a:latin typeface="Arial" pitchFamily="34" charset="0"/>
                <a:cs typeface="Arial" pitchFamily="34" charset="0"/>
              </a:rPr>
              <a:t>in A</a:t>
            </a:r>
            <a:r>
              <a:rPr lang="en-US" dirty="0" smtClean="0">
                <a:solidFill>
                  <a:srgbClr val="843C0C"/>
                </a:solidFill>
                <a:latin typeface="Arial" pitchFamily="34" charset="0"/>
                <a:cs typeface="Arial" pitchFamily="34" charset="0"/>
              </a:rPr>
              <a:t>rid </a:t>
            </a:r>
            <a:r>
              <a:rPr lang="en-US" dirty="0">
                <a:solidFill>
                  <a:srgbClr val="843C0C"/>
                </a:solidFill>
                <a:latin typeface="Arial" pitchFamily="34" charset="0"/>
                <a:cs typeface="Arial" pitchFamily="34" charset="0"/>
              </a:rPr>
              <a:t>E</a:t>
            </a:r>
            <a:r>
              <a:rPr lang="en-US" dirty="0" smtClean="0">
                <a:solidFill>
                  <a:srgbClr val="843C0C"/>
                </a:solidFill>
                <a:latin typeface="Arial" pitchFamily="34" charset="0"/>
                <a:cs typeface="Arial" pitchFamily="34" charset="0"/>
              </a:rPr>
              <a:t>cosystems</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Water loss due to evaporation is a problem for plants that live in </a:t>
            </a:r>
            <a:r>
              <a:rPr lang="en-US" dirty="0" smtClean="0">
                <a:latin typeface="Arial" pitchFamily="34" charset="0"/>
                <a:cs typeface="Arial" pitchFamily="34" charset="0"/>
              </a:rPr>
              <a:t>deserts.</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Such plants, including the succulents, close their stomata during the day to prevent water </a:t>
            </a:r>
            <a:r>
              <a:rPr lang="en-US" dirty="0" smtClean="0">
                <a:latin typeface="Arial" pitchFamily="34" charset="0"/>
                <a:cs typeface="Arial" pitchFamily="34" charset="0"/>
              </a:rPr>
              <a:t>loss.</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At night, the stomata are opened and the CO</a:t>
            </a:r>
            <a:r>
              <a:rPr lang="en-US" baseline="-25000" dirty="0">
                <a:latin typeface="Arial" pitchFamily="34" charset="0"/>
                <a:cs typeface="Arial" pitchFamily="34" charset="0"/>
              </a:rPr>
              <a:t>2</a:t>
            </a:r>
            <a:r>
              <a:rPr lang="en-US" dirty="0">
                <a:latin typeface="Arial" pitchFamily="34" charset="0"/>
                <a:cs typeface="Arial" pitchFamily="34" charset="0"/>
              </a:rPr>
              <a:t> required for the Calvin cycle is concentrated using the C</a:t>
            </a:r>
            <a:r>
              <a:rPr lang="en-US" baseline="-25000" dirty="0">
                <a:latin typeface="Arial" pitchFamily="34" charset="0"/>
                <a:cs typeface="Arial" pitchFamily="34" charset="0"/>
              </a:rPr>
              <a:t>4</a:t>
            </a:r>
            <a:r>
              <a:rPr lang="en-US" dirty="0">
                <a:latin typeface="Arial" pitchFamily="34" charset="0"/>
                <a:cs typeface="Arial" pitchFamily="34" charset="0"/>
              </a:rPr>
              <a:t> </a:t>
            </a:r>
            <a:r>
              <a:rPr lang="en-US" dirty="0" smtClean="0">
                <a:latin typeface="Arial" pitchFamily="34" charset="0"/>
                <a:cs typeface="Arial" pitchFamily="34" charset="0"/>
              </a:rPr>
              <a:t>pathway.</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use of the C</a:t>
            </a:r>
            <a:r>
              <a:rPr lang="en-US" baseline="-25000" dirty="0">
                <a:latin typeface="Arial" pitchFamily="34" charset="0"/>
                <a:cs typeface="Arial" pitchFamily="34" charset="0"/>
              </a:rPr>
              <a:t>4</a:t>
            </a:r>
            <a:r>
              <a:rPr lang="en-US" dirty="0">
                <a:latin typeface="Arial" pitchFamily="34" charset="0"/>
                <a:cs typeface="Arial" pitchFamily="34" charset="0"/>
              </a:rPr>
              <a:t> pathway to trap CO</a:t>
            </a:r>
            <a:r>
              <a:rPr lang="en-US" baseline="-25000" dirty="0">
                <a:latin typeface="Arial" pitchFamily="34" charset="0"/>
                <a:cs typeface="Arial" pitchFamily="34" charset="0"/>
              </a:rPr>
              <a:t>2</a:t>
            </a:r>
            <a:r>
              <a:rPr lang="en-US" dirty="0">
                <a:latin typeface="Arial" pitchFamily="34" charset="0"/>
                <a:cs typeface="Arial" pitchFamily="34" charset="0"/>
              </a:rPr>
              <a:t> at night for later use is called </a:t>
            </a:r>
            <a:r>
              <a:rPr lang="en-US" dirty="0" err="1">
                <a:latin typeface="Arial" pitchFamily="34" charset="0"/>
                <a:cs typeface="Arial" pitchFamily="34" charset="0"/>
              </a:rPr>
              <a:t>crassulacean</a:t>
            </a:r>
            <a:r>
              <a:rPr lang="en-US" dirty="0">
                <a:latin typeface="Arial" pitchFamily="34" charset="0"/>
                <a:cs typeface="Arial" pitchFamily="34" charset="0"/>
              </a:rPr>
              <a:t> acid </a:t>
            </a:r>
            <a:r>
              <a:rPr lang="en-US" dirty="0" smtClean="0">
                <a:latin typeface="Arial" pitchFamily="34" charset="0"/>
                <a:cs typeface="Arial" pitchFamily="34" charset="0"/>
              </a:rPr>
              <a:t>metabolism (CAM).</a:t>
            </a:r>
            <a:endParaRPr lang="en-US" dirty="0">
              <a:latin typeface="Arial" pitchFamily="34" charset="0"/>
              <a:cs typeface="Arial" pitchFamily="34" charset="0"/>
            </a:endParaRPr>
          </a:p>
        </p:txBody>
      </p:sp>
    </p:spTree>
    <p:extLst>
      <p:ext uri="{BB962C8B-B14F-4D97-AF65-F5344CB8AC3E}">
        <p14:creationId xmlns:p14="http://schemas.microsoft.com/office/powerpoint/2010/main" val="3480977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Desert </a:t>
            </a:r>
            <a:r>
              <a:rPr lang="en-US" dirty="0" smtClean="0">
                <a:solidFill>
                  <a:srgbClr val="843C0C"/>
                </a:solidFill>
                <a:latin typeface="Arial" pitchFamily="34" charset="0"/>
                <a:cs typeface="Arial" pitchFamily="34" charset="0"/>
              </a:rPr>
              <a:t>Plants</a:t>
            </a:r>
            <a:endParaRPr lang="en-US" dirty="0">
              <a:solidFill>
                <a:srgbClr val="843C0C"/>
              </a:solidFill>
              <a:latin typeface="Arial" pitchFamily="34" charset="0"/>
              <a:cs typeface="Arial" pitchFamily="34" charset="0"/>
            </a:endParaRPr>
          </a:p>
        </p:txBody>
      </p:sp>
      <p:pic>
        <p:nvPicPr>
          <p:cNvPr id="11" name="Picture 2" descr="A photograph shows cactuses in the desert surrounded by some other low vegeta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18208" y="1842907"/>
            <a:ext cx="8473856" cy="44732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71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smtClean="0">
                <a:solidFill>
                  <a:srgbClr val="843C0C"/>
                </a:solidFill>
                <a:latin typeface="Arial" pitchFamily="34" charset="0"/>
                <a:cs typeface="Arial" pitchFamily="34" charset="0"/>
              </a:rPr>
              <a:t>Section 20.3 </a:t>
            </a:r>
            <a:r>
              <a:rPr lang="en-US" sz="3200" dirty="0">
                <a:solidFill>
                  <a:srgbClr val="843C0C"/>
                </a:solidFill>
                <a:latin typeface="Arial" pitchFamily="34" charset="0"/>
                <a:cs typeface="Arial" pitchFamily="34" charset="0"/>
              </a:rPr>
              <a:t>The Pentose Phosphate Pathway Generates NADPH and Synthesizes Five-Carbon </a:t>
            </a:r>
            <a:r>
              <a:rPr lang="en-US" sz="3200" dirty="0" smtClean="0">
                <a:solidFill>
                  <a:srgbClr val="843C0C"/>
                </a:solidFill>
                <a:latin typeface="Arial" pitchFamily="34" charset="0"/>
                <a:cs typeface="Arial" pitchFamily="34" charset="0"/>
              </a:rPr>
              <a:t>Sugars</a:t>
            </a:r>
            <a:endParaRPr lang="en-US" sz="32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NADPH, a key product of the pentose phosphate pathway, is the source of biosynthetic reducing </a:t>
            </a:r>
            <a:r>
              <a:rPr lang="en-US" dirty="0" smtClean="0">
                <a:latin typeface="Arial" pitchFamily="34" charset="0"/>
                <a:cs typeface="Arial" pitchFamily="34" charset="0"/>
              </a:rPr>
              <a:t>power.</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first phase of the pentose phosphate pathway is the oxidative generation of </a:t>
            </a:r>
            <a:r>
              <a:rPr lang="en-US" dirty="0" smtClean="0">
                <a:latin typeface="Arial" pitchFamily="34" charset="0"/>
                <a:cs typeface="Arial" pitchFamily="34" charset="0"/>
              </a:rPr>
              <a:t>NADPH.</a:t>
            </a:r>
            <a:endParaRPr lang="en-US" dirty="0">
              <a:latin typeface="Arial" pitchFamily="34" charset="0"/>
              <a:cs typeface="Arial" pitchFamily="34" charset="0"/>
            </a:endParaRPr>
          </a:p>
        </p:txBody>
      </p:sp>
      <p:pic>
        <p:nvPicPr>
          <p:cNvPr id="11" name="Picture Placeholder 10" descr="A chemical reaction shows the formation of ribulose 5 dash phosphate, N A D P H, protons, and carbon dioxide. Glucose 6- phosphate reacts with two molecules of N A D P superscript plus, water molecule to form ribulose 5- phosphate, 2 molecules of N A D P H, 2 protons (H superscript plus), and carbon dioxid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78284" y="3752696"/>
            <a:ext cx="7410736" cy="80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6"/>
          </p:nvPr>
        </p:nvSpPr>
        <p:spPr>
          <a:xfrm>
            <a:off x="457200" y="4962806"/>
            <a:ext cx="8229600" cy="1590394"/>
          </a:xfrm>
        </p:spPr>
        <p:txBody>
          <a:bodyPr>
            <a:noAutofit/>
          </a:bodyPr>
          <a:lstStyle/>
          <a:p>
            <a:pPr>
              <a:spcBef>
                <a:spcPts val="624"/>
              </a:spcBef>
              <a:spcAft>
                <a:spcPts val="1200"/>
              </a:spcAft>
            </a:pPr>
            <a:r>
              <a:rPr lang="en-US" sz="2200" dirty="0"/>
              <a:t>The second phase is the </a:t>
            </a:r>
            <a:r>
              <a:rPr lang="en-US" sz="2200" dirty="0" err="1"/>
              <a:t>nonoxidative</a:t>
            </a:r>
            <a:r>
              <a:rPr lang="en-US" sz="2200" dirty="0"/>
              <a:t> </a:t>
            </a:r>
            <a:r>
              <a:rPr lang="en-US" sz="2200" dirty="0" err="1"/>
              <a:t>interconversion</a:t>
            </a:r>
            <a:r>
              <a:rPr lang="en-US" sz="2200" dirty="0"/>
              <a:t> of a variety of phosphorylated three-, four-, five-, six-, and seven-carbon sugars</a:t>
            </a:r>
            <a:r>
              <a:rPr lang="en-US" sz="2200" dirty="0" smtClean="0"/>
              <a:t>.</a:t>
            </a:r>
            <a:endParaRPr lang="en-US" sz="2200" dirty="0"/>
          </a:p>
          <a:p>
            <a:pPr>
              <a:spcBef>
                <a:spcPts val="624"/>
              </a:spcBef>
              <a:spcAft>
                <a:spcPts val="1200"/>
              </a:spcAft>
            </a:pPr>
            <a:r>
              <a:rPr lang="en-US" sz="2200" dirty="0"/>
              <a:t>The reactions take place in the cytoplasm.</a:t>
            </a:r>
          </a:p>
        </p:txBody>
      </p:sp>
    </p:spTree>
    <p:extLst>
      <p:ext uri="{BB962C8B-B14F-4D97-AF65-F5344CB8AC3E}">
        <p14:creationId xmlns:p14="http://schemas.microsoft.com/office/powerpoint/2010/main" val="1073088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Pathways </a:t>
            </a:r>
            <a:r>
              <a:rPr lang="en-US" dirty="0" smtClean="0">
                <a:solidFill>
                  <a:srgbClr val="843C0C"/>
                </a:solidFill>
                <a:latin typeface="Arial" pitchFamily="34" charset="0"/>
                <a:cs typeface="Arial" pitchFamily="34" charset="0"/>
              </a:rPr>
              <a:t>Requiring NADPH</a:t>
            </a:r>
            <a:endParaRPr lang="en-US" dirty="0">
              <a:solidFill>
                <a:srgbClr val="843C0C"/>
              </a:solidFill>
              <a:latin typeface="Arial" pitchFamily="34" charset="0"/>
              <a:cs typeface="Arial" pitchFamily="34" charset="0"/>
            </a:endParaRPr>
          </a:p>
        </p:txBody>
      </p:sp>
      <p:pic>
        <p:nvPicPr>
          <p:cNvPr id="8" name="Picture 2" descr="A table lists synthesis and detoxification pathways requiring N A D P H. The data are as follows:&#10;Synthesis pathways are:&#10;Row 1: Fatty acid biosynthesis&#10;Row 2: Cholesterol biosynthesis&#10;Row 3: Neurotransmitter biosynthesis&#10;Row 4: Nucleotide biosynthesis.&#10;Detoxification pathways are:&#10;Row 6: Reduction of oxidized glutathione&#10;Row 7: Cytochrome P450 mono-oxygenas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68871" y="1501760"/>
            <a:ext cx="4006259" cy="484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73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Pentose </a:t>
            </a:r>
            <a:r>
              <a:rPr lang="en-US" dirty="0" smtClean="0">
                <a:solidFill>
                  <a:srgbClr val="843C0C"/>
                </a:solidFill>
                <a:latin typeface="Arial" pitchFamily="34" charset="0"/>
                <a:cs typeface="Arial" pitchFamily="34" charset="0"/>
              </a:rPr>
              <a:t>Phosphate </a:t>
            </a:r>
            <a:r>
              <a:rPr lang="en-US" dirty="0">
                <a:solidFill>
                  <a:srgbClr val="843C0C"/>
                </a:solidFill>
              </a:rPr>
              <a:t>P</a:t>
            </a:r>
            <a:r>
              <a:rPr lang="en-US" dirty="0" smtClean="0">
                <a:solidFill>
                  <a:srgbClr val="843C0C"/>
                </a:solidFill>
              </a:rPr>
              <a:t>athway </a:t>
            </a:r>
            <a:r>
              <a:rPr lang="en-US" dirty="0">
                <a:solidFill>
                  <a:srgbClr val="843C0C"/>
                </a:solidFill>
              </a:rPr>
              <a:t>(</a:t>
            </a:r>
            <a:r>
              <a:rPr lang="en-US" dirty="0" smtClean="0">
                <a:solidFill>
                  <a:srgbClr val="843C0C"/>
                </a:solidFill>
              </a:rPr>
              <a:t>1/2</a:t>
            </a:r>
            <a:r>
              <a:rPr lang="en-US" dirty="0">
                <a:solidFill>
                  <a:srgbClr val="843C0C"/>
                </a:solidFill>
              </a:rPr>
              <a:t>)</a:t>
            </a:r>
          </a:p>
        </p:txBody>
      </p:sp>
      <p:pic>
        <p:nvPicPr>
          <p:cNvPr id="11" name="Picture 2" descr="A flowchart shows the pentose phosphate pathway. The pentose phosphate pathway is divided into two phases. Phase 1 is oxidative and phase 2 is non-oxidative. Phase 1 reactions: Glucose 6-phosphate has a hexose sugar ring that has the following substituents: C 1 is bonded to H (above the ring) and hydroxyl group (below the ring), C 2 is bonded to H (above the ring) and hydroxyl group (below the ring), C 3 is bonded to hydroxyl group(above the ring) and H (below the ring), C 4 is bonded to H (above the ring) and hydroxyl group (below the ring), and C 5 is bonded to C 6 of methylphosphate (above the ring) and H (below the ring)Step 1: Glucose 6-phosphate is converted to ribulose 5-phosphate, during which two molecules of N A D P plus are converted to two molecules of N A D P H and carbon dioxide. Ribulose 5-phosphate is a five carbon chain molecule that has the following substituents: C 1 is bonded to two H and a phosphate anion, C 2 is double bonded to oxygen, C 3 and C 4 are bonded to H on the left and hydroxyl group on the right, and C 5 is bonded to two H and a phosphate anion. &#10;Phase 2 reactions: In this phase, Ribulose 5-phosphate undergoes three different reactions. In the first reaction, Ribulose 5-phosphate is converted to Ribose 5-phosphate, which has a similar structure except that C 1 is double bonded to oxygen and single bonded to H and C 2 is bonded to H on the left and a hydroxyl group on the right. In the second reaction, Ribulose 5-phosphate is converted to Xylulose 5-phosphate, which has a similar structure to Ribulose 5-phosphate except that C 3 is bonded to a hydroxyl group on the left and to H on the right. In the third reaction, Ribulose 5-phosphate is converted to Xylulose 5-phosphate.   Ribose 5-phosphate and Xylulose 5-phosphate combine to form the three carbon sugar G A P and the seven carbon sugar Sedoheptulose 7-phosphate. G A P is three-carbon chain that has the following substituents: C 1 is double bonded to oxygen and single bonded to H, C 2 is bonded to H on the left and a hydroxyl group on the right, and C 3 is bonded to two H and a phosphate anion. Sedoheptulose 7-phosphate is a seven carbon chain molecule that has the following substituents: C 1 is bonded to two H and a hydroxyl group, C 2 is double bonded to oxygen, C 3 is bonded to a hydroxyl group on the left and H on the right, C 4, C 5, and C 6 are each bonded to H on the left and a hydroxyl group on the right, and C 7 is bonded to two H and a phosphate anion. G A P and Sedoheptulose 7-phosphate combine to form a six carbon molecule, Fructose 6-phosphate and a four carbon molecule, Erythrose 4-phosphate. Fructose 6-phosphate has a similar structure to sedoheptulose 7-phosphate, but with one fewer carbons in the middle (so there are only two carbons with H on the left and a hydroxyl group on the right). Erythrose 4-phosphate has a similar structure to that of G A P, but with an extra carbon substituted for H and a hydroxyl group. Erythrose 4-phosphate combines with Xylulose 5-phosphate to form a six carbon molecule, Fructose 6-phosphate and a three carbon molecule, G A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314975" y="1643159"/>
            <a:ext cx="2469955" cy="50387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89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Two </a:t>
            </a:r>
            <a:r>
              <a:rPr lang="en-US" sz="2800" dirty="0" smtClean="0">
                <a:solidFill>
                  <a:srgbClr val="843C0C"/>
                </a:solidFill>
                <a:latin typeface="Arial" pitchFamily="34" charset="0"/>
                <a:cs typeface="Arial" pitchFamily="34" charset="0"/>
              </a:rPr>
              <a:t>Molecules </a:t>
            </a:r>
            <a:r>
              <a:rPr lang="en-US" sz="2800" dirty="0">
                <a:solidFill>
                  <a:srgbClr val="843C0C"/>
                </a:solidFill>
                <a:latin typeface="Arial" pitchFamily="34" charset="0"/>
                <a:cs typeface="Arial" pitchFamily="34" charset="0"/>
              </a:rPr>
              <a:t>of NADPH are </a:t>
            </a:r>
            <a:r>
              <a:rPr lang="en-US" sz="2800" dirty="0" smtClean="0">
                <a:solidFill>
                  <a:srgbClr val="843C0C"/>
                </a:solidFill>
                <a:latin typeface="Arial" pitchFamily="34" charset="0"/>
                <a:cs typeface="Arial" pitchFamily="34" charset="0"/>
              </a:rPr>
              <a:t>Generated </a:t>
            </a:r>
            <a:r>
              <a:rPr lang="en-US" sz="2800" dirty="0">
                <a:solidFill>
                  <a:srgbClr val="843C0C"/>
                </a:solidFill>
                <a:latin typeface="Arial" pitchFamily="34" charset="0"/>
                <a:cs typeface="Arial" pitchFamily="34" charset="0"/>
              </a:rPr>
              <a:t>in the </a:t>
            </a:r>
            <a:r>
              <a:rPr lang="en-US" sz="2800" dirty="0" smtClean="0">
                <a:solidFill>
                  <a:srgbClr val="843C0C"/>
                </a:solidFill>
                <a:latin typeface="Arial" pitchFamily="34" charset="0"/>
                <a:cs typeface="Arial" pitchFamily="34" charset="0"/>
              </a:rPr>
              <a:t>Conversion </a:t>
            </a:r>
            <a:r>
              <a:rPr lang="en-US" sz="2800" dirty="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Glucose </a:t>
            </a:r>
            <a:r>
              <a:rPr lang="en-US" sz="2800" dirty="0">
                <a:solidFill>
                  <a:srgbClr val="843C0C"/>
                </a:solidFill>
                <a:latin typeface="Arial" pitchFamily="34" charset="0"/>
                <a:cs typeface="Arial" pitchFamily="34" charset="0"/>
              </a:rPr>
              <a:t>6-phosphate into </a:t>
            </a:r>
            <a:r>
              <a:rPr lang="en-US" sz="2800" dirty="0" smtClean="0">
                <a:solidFill>
                  <a:srgbClr val="843C0C"/>
                </a:solidFill>
                <a:latin typeface="Arial" pitchFamily="34" charset="0"/>
                <a:cs typeface="Arial" pitchFamily="34" charset="0"/>
              </a:rPr>
              <a:t>Ribulose </a:t>
            </a:r>
            <a:r>
              <a:rPr lang="en-US" sz="2800" dirty="0">
                <a:solidFill>
                  <a:srgbClr val="843C0C"/>
                </a:solidFill>
                <a:latin typeface="Arial" pitchFamily="34" charset="0"/>
                <a:cs typeface="Arial" pitchFamily="34" charset="0"/>
              </a:rPr>
              <a:t>5-</a:t>
            </a:r>
            <a:r>
              <a:rPr lang="en-US" sz="2800" dirty="0" smtClean="0">
                <a:solidFill>
                  <a:srgbClr val="843C0C"/>
                </a:solidFill>
                <a:latin typeface="Arial" pitchFamily="34" charset="0"/>
                <a:cs typeface="Arial" pitchFamily="34" charset="0"/>
              </a:rPr>
              <a:t>phosphate</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spcBef>
                <a:spcPts val="624"/>
              </a:spcBef>
              <a:spcAft>
                <a:spcPts val="1200"/>
              </a:spcAft>
            </a:pPr>
            <a:r>
              <a:rPr lang="en-US" dirty="0" smtClean="0">
                <a:latin typeface="Arial" pitchFamily="34" charset="0"/>
                <a:cs typeface="Arial" pitchFamily="34" charset="0"/>
              </a:rPr>
              <a:t>Glucose </a:t>
            </a:r>
            <a:r>
              <a:rPr lang="en-US" dirty="0">
                <a:latin typeface="Arial" pitchFamily="34" charset="0"/>
                <a:cs typeface="Arial" pitchFamily="34" charset="0"/>
              </a:rPr>
              <a:t>6-phosphate dehydrogenase initiates the oxidative phase of the pentose phosphate pathway with the conversion of glucose 6-phosphate into </a:t>
            </a:r>
            <a:r>
              <a:rPr lang="en-US" dirty="0" smtClean="0">
                <a:latin typeface="Arial" pitchFamily="34" charset="0"/>
                <a:cs typeface="Arial" pitchFamily="34" charset="0"/>
              </a:rPr>
              <a:t>6-phosphoglucono-δ-lactone.</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In the process, glucose 6-phosphate dehydrogenase reduces NADP</a:t>
            </a:r>
            <a:r>
              <a:rPr lang="en-US" baseline="30000" dirty="0">
                <a:latin typeface="Arial" pitchFamily="34" charset="0"/>
                <a:cs typeface="Arial" pitchFamily="34" charset="0"/>
              </a:rPr>
              <a:t>+</a:t>
            </a:r>
            <a:r>
              <a:rPr lang="en-US" dirty="0">
                <a:latin typeface="Arial" pitchFamily="34" charset="0"/>
                <a:cs typeface="Arial" pitchFamily="34" charset="0"/>
              </a:rPr>
              <a:t> to </a:t>
            </a:r>
            <a:r>
              <a:rPr lang="en-US" dirty="0" smtClean="0">
                <a:latin typeface="Arial" pitchFamily="34" charset="0"/>
                <a:cs typeface="Arial" pitchFamily="34" charset="0"/>
              </a:rPr>
              <a:t>NADPH.</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A second NADPH is generated in the oxidative phase when 6-phosphogluconate is converted into ribulose 5-phosphate and </a:t>
            </a:r>
            <a:r>
              <a:rPr lang="en-US" dirty="0" smtClean="0">
                <a:latin typeface="Arial" pitchFamily="34" charset="0"/>
                <a:cs typeface="Arial" pitchFamily="34" charset="0"/>
              </a:rPr>
              <a:t>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24442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Oxidative </a:t>
            </a:r>
            <a:r>
              <a:rPr lang="en-US" dirty="0" smtClean="0">
                <a:solidFill>
                  <a:srgbClr val="843C0C"/>
                </a:solidFill>
                <a:latin typeface="Arial" pitchFamily="34" charset="0"/>
                <a:cs typeface="Arial" pitchFamily="34" charset="0"/>
              </a:rPr>
              <a:t>Phase </a:t>
            </a:r>
            <a:r>
              <a:rPr lang="en-US" dirty="0">
                <a:solidFill>
                  <a:srgbClr val="843C0C"/>
                </a:solidFill>
                <a:latin typeface="Arial" pitchFamily="34" charset="0"/>
                <a:cs typeface="Arial" pitchFamily="34" charset="0"/>
              </a:rPr>
              <a:t>of the </a:t>
            </a:r>
            <a:r>
              <a:rPr lang="en-US" dirty="0" smtClean="0">
                <a:solidFill>
                  <a:srgbClr val="843C0C"/>
                </a:solidFill>
                <a:latin typeface="Arial" pitchFamily="34" charset="0"/>
                <a:cs typeface="Arial" pitchFamily="34" charset="0"/>
              </a:rPr>
              <a:t>Pentose </a:t>
            </a:r>
            <a:r>
              <a:rPr lang="en-US" dirty="0">
                <a:solidFill>
                  <a:srgbClr val="843C0C"/>
                </a:solidFill>
              </a:rPr>
              <a:t>P</a:t>
            </a:r>
            <a:r>
              <a:rPr lang="en-US" dirty="0" smtClean="0">
                <a:solidFill>
                  <a:srgbClr val="843C0C"/>
                </a:solidFill>
                <a:latin typeface="Arial" pitchFamily="34" charset="0"/>
                <a:cs typeface="Arial" pitchFamily="34" charset="0"/>
              </a:rPr>
              <a:t>hosphate Pathway</a:t>
            </a:r>
            <a:endParaRPr lang="en-US" dirty="0">
              <a:solidFill>
                <a:srgbClr val="843C0C"/>
              </a:solidFill>
              <a:latin typeface="Arial" pitchFamily="34" charset="0"/>
              <a:cs typeface="Arial" pitchFamily="34" charset="0"/>
            </a:endParaRPr>
          </a:p>
        </p:txBody>
      </p:sp>
      <p:pic>
        <p:nvPicPr>
          <p:cNvPr id="11" name="Picture 2" descr="An equation shows the reactions by which Glucose 6-phosphate is converted to Ribulose 5-phosphate. Glucose 6-phosphate is a six-membered carbon ring with an oxygen atom forming the top right vertex and carbon atoms forming the other five vertices. The top left vertex is bonded to hydrogen below the ring and, above the ring, to a carbon atom bonded to two hydrogen atoms and to a phosphate group. The right, bottom right, bottom left, and left vertices are each bonded to a hydroxyl group and a hydrogen atom. In the lower left vertex, the hydroxyl group is above the ring and the hydrogen is below the ring. In the other vertices except for the upper left, the hydroxyl group is below the ring and the hydrogen is above the ring. The right vertex and the hydroxyl group and hydrogen atom bonded to it are highlighted in red. Glucose 6-phosphate undergoes a reaction catalyzed by glucose 6-phosphate dehydrogenase to convert it to 6-phosphoglucono-delta-lactone. In this reaction, N A D P plus is reduced to N A D P H and a proton is produced.6-phosphoglucono-delta-lactone has a similar structure to glucose 6-phosphate, but the hydrogen atoms shown in red from the right vertex are removed to reduce blue highlighted N A D P plus and produce a red highlighted proton, leaving a red highlighted oxygen atom that is double bonded to the vertex. 6-phosphoglucono-deltalactone undergoes a reaction in which a molecule of H 2 O is used and a proton is produced to form 6-phospho gluconate. This reaction is catalyzed by Lactonase.6-phospho-gluconate contains a chain of six carbon atoms, shown arranged vertically. The top carbon atom forms a carboxylate group that is highlighted in red as it is formed from the carbon and the oxygen from the right vertex of 6-phosphoglucono-delta-lactone. The second, fourth, and fifth carbon atoms in the chain are each bonded to a hydrogen atom on the left and a hydroxyl group on the right. The third carbon atom is bonded to a hydroxyl group on the left, and a hydrogen atom on the right.6-phospho-gluconate undergoes a reaction catalyzed by blue highlighted 6-phosphogluconate dehydrogenase, in which blue highlighted N A D P plus is reduced to blue highlighted N A D P H with the H not in blue, to form Ribulose 5-phosphate and a molecule of C O 2. The molecule of C O 2 is shown in red as it is formed form the carboxyl group at the top of the chain in 6-phospho-gluconate.Ribulose 5-phosphate contains a chain of five carbon atoms, shown arranged vertically.  The first carbon in the chain is bonded to two hydrogen atoms, and a hydroxyl group. The second carbon atom in the chain has a double bond to an oxygen atom. The second and third carbons are each bonded to a hydrogen atom on the left, and a hydroxyl group on the right. The bottom carbon atom is bonded to two hydrogen atoms and a phosphate group.&#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18154" y="2469515"/>
            <a:ext cx="8490695" cy="236045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1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sz="2800" dirty="0">
                <a:solidFill>
                  <a:srgbClr val="843C0C"/>
                </a:solidFill>
                <a:latin typeface="Arial" pitchFamily="34" charset="0"/>
                <a:cs typeface="Arial" pitchFamily="34" charset="0"/>
              </a:rPr>
              <a:t>The </a:t>
            </a:r>
            <a:r>
              <a:rPr lang="en-US" sz="2800" dirty="0" smtClean="0">
                <a:solidFill>
                  <a:srgbClr val="843C0C"/>
                </a:solidFill>
                <a:latin typeface="Arial" pitchFamily="34" charset="0"/>
                <a:cs typeface="Arial" pitchFamily="34" charset="0"/>
              </a:rPr>
              <a:t>Pentose </a:t>
            </a:r>
            <a:r>
              <a:rPr lang="en-US" sz="2800" dirty="0">
                <a:solidFill>
                  <a:srgbClr val="843C0C"/>
                </a:solidFill>
              </a:rPr>
              <a:t>P</a:t>
            </a:r>
            <a:r>
              <a:rPr lang="en-US" sz="2800" dirty="0" smtClean="0">
                <a:solidFill>
                  <a:srgbClr val="843C0C"/>
                </a:solidFill>
                <a:latin typeface="Arial" pitchFamily="34" charset="0"/>
                <a:cs typeface="Arial" pitchFamily="34" charset="0"/>
              </a:rPr>
              <a:t>hosphate </a:t>
            </a:r>
            <a:r>
              <a:rPr lang="en-US" sz="2800" dirty="0">
                <a:solidFill>
                  <a:srgbClr val="843C0C"/>
                </a:solidFill>
              </a:rPr>
              <a:t>P</a:t>
            </a:r>
            <a:r>
              <a:rPr lang="en-US" sz="2800" dirty="0" smtClean="0">
                <a:solidFill>
                  <a:srgbClr val="843C0C"/>
                </a:solidFill>
                <a:latin typeface="Arial" pitchFamily="34" charset="0"/>
                <a:cs typeface="Arial" pitchFamily="34" charset="0"/>
              </a:rPr>
              <a:t>athway </a:t>
            </a:r>
            <a:r>
              <a:rPr lang="en-US" sz="2800" dirty="0">
                <a:solidFill>
                  <a:srgbClr val="843C0C"/>
                </a:solidFill>
                <a:latin typeface="Arial" pitchFamily="34" charset="0"/>
                <a:cs typeface="Arial" pitchFamily="34" charset="0"/>
              </a:rPr>
              <a:t>and </a:t>
            </a:r>
            <a:r>
              <a:rPr lang="en-US" sz="2800" dirty="0" smtClean="0">
                <a:solidFill>
                  <a:srgbClr val="843C0C"/>
                </a:solidFill>
                <a:latin typeface="Arial" pitchFamily="34" charset="0"/>
                <a:cs typeface="Arial" pitchFamily="34" charset="0"/>
              </a:rPr>
              <a:t>Glycolysis </a:t>
            </a:r>
            <a:r>
              <a:rPr lang="en-US" sz="2800" dirty="0">
                <a:solidFill>
                  <a:srgbClr val="843C0C"/>
                </a:solidFill>
                <a:latin typeface="Arial" pitchFamily="34" charset="0"/>
                <a:cs typeface="Arial" pitchFamily="34" charset="0"/>
              </a:rPr>
              <a:t>are </a:t>
            </a:r>
            <a:r>
              <a:rPr lang="en-US" sz="2800" dirty="0" smtClean="0">
                <a:solidFill>
                  <a:srgbClr val="843C0C"/>
                </a:solidFill>
                <a:latin typeface="Arial" pitchFamily="34" charset="0"/>
                <a:cs typeface="Arial" pitchFamily="34" charset="0"/>
              </a:rPr>
              <a:t>Linked </a:t>
            </a:r>
            <a:r>
              <a:rPr lang="en-US" sz="2800" dirty="0">
                <a:solidFill>
                  <a:srgbClr val="843C0C"/>
                </a:solidFill>
                <a:latin typeface="Arial" pitchFamily="34" charset="0"/>
                <a:cs typeface="Arial" pitchFamily="34" charset="0"/>
              </a:rPr>
              <a:t>by </a:t>
            </a:r>
            <a:r>
              <a:rPr lang="en-US" sz="2800" dirty="0" err="1">
                <a:solidFill>
                  <a:srgbClr val="843C0C"/>
                </a:solidFill>
              </a:rPr>
              <a:t>T</a:t>
            </a:r>
            <a:r>
              <a:rPr lang="en-US" sz="2800" dirty="0" err="1" smtClean="0">
                <a:solidFill>
                  <a:srgbClr val="843C0C"/>
                </a:solidFill>
                <a:latin typeface="Arial" pitchFamily="34" charset="0"/>
                <a:cs typeface="Arial" pitchFamily="34" charset="0"/>
              </a:rPr>
              <a:t>ransketolase</a:t>
            </a:r>
            <a:r>
              <a:rPr lang="en-US" sz="2800" dirty="0" smtClean="0">
                <a:solidFill>
                  <a:srgbClr val="843C0C"/>
                </a:solidFill>
                <a:latin typeface="Arial" pitchFamily="34" charset="0"/>
                <a:cs typeface="Arial" pitchFamily="34" charset="0"/>
              </a:rPr>
              <a:t> </a:t>
            </a:r>
            <a:r>
              <a:rPr lang="en-US" sz="2800" dirty="0">
                <a:solidFill>
                  <a:srgbClr val="843C0C"/>
                </a:solidFill>
                <a:latin typeface="Arial" pitchFamily="34" charset="0"/>
                <a:cs typeface="Arial" pitchFamily="34" charset="0"/>
              </a:rPr>
              <a:t>and </a:t>
            </a:r>
            <a:r>
              <a:rPr lang="en-US" sz="2800" dirty="0" err="1">
                <a:solidFill>
                  <a:srgbClr val="843C0C"/>
                </a:solidFill>
              </a:rPr>
              <a:t>T</a:t>
            </a:r>
            <a:r>
              <a:rPr lang="en-US" sz="2800" dirty="0" err="1" smtClean="0">
                <a:solidFill>
                  <a:srgbClr val="843C0C"/>
                </a:solidFill>
                <a:latin typeface="Arial" pitchFamily="34" charset="0"/>
                <a:cs typeface="Arial" pitchFamily="34" charset="0"/>
              </a:rPr>
              <a:t>ransaldolase</a:t>
            </a:r>
            <a:r>
              <a:rPr lang="en-US" sz="2800" dirty="0" smtClean="0">
                <a:solidFill>
                  <a:srgbClr val="843C0C"/>
                </a:solidFill>
                <a:latin typeface="Arial" pitchFamily="34" charset="0"/>
                <a:cs typeface="Arial" pitchFamily="34" charset="0"/>
              </a:rPr>
              <a:t> </a:t>
            </a:r>
            <a:r>
              <a:rPr lang="en-US" sz="2800" dirty="0" smtClean="0">
                <a:solidFill>
                  <a:srgbClr val="843C0C"/>
                </a:solidFill>
              </a:rPr>
              <a:t>(1/7</a:t>
            </a:r>
            <a:r>
              <a:rPr lang="en-US" sz="2800" dirty="0">
                <a:solidFill>
                  <a:srgbClr val="843C0C"/>
                </a:solidFill>
              </a:rPr>
              <a:t>)</a:t>
            </a:r>
          </a:p>
        </p:txBody>
      </p:sp>
      <p:sp>
        <p:nvSpPr>
          <p:cNvPr id="4" name="Content Placeholder 3"/>
          <p:cNvSpPr>
            <a:spLocks noGrp="1"/>
          </p:cNvSpPr>
          <p:nvPr>
            <p:ph idx="1"/>
          </p:nvPr>
        </p:nvSpPr>
        <p:spPr>
          <a:xfrm>
            <a:off x="457200" y="1600201"/>
            <a:ext cx="8229600" cy="838199"/>
          </a:xfrm>
        </p:spPr>
        <p:txBody>
          <a:bodyPr/>
          <a:lstStyle/>
          <a:p>
            <a:r>
              <a:rPr lang="en-US" dirty="0">
                <a:latin typeface="Arial" pitchFamily="34" charset="0"/>
                <a:cs typeface="Arial" pitchFamily="34" charset="0"/>
              </a:rPr>
              <a:t>Ribulose 5-phosphate, generated by the oxidative phase, is isomerized into ribose </a:t>
            </a:r>
            <a:r>
              <a:rPr lang="en-US" dirty="0" smtClean="0">
                <a:latin typeface="Arial" pitchFamily="34" charset="0"/>
                <a:cs typeface="Arial" pitchFamily="34" charset="0"/>
              </a:rPr>
              <a:t>5-phosphate.</a:t>
            </a:r>
            <a:endParaRPr lang="en-US" dirty="0">
              <a:latin typeface="Arial" pitchFamily="34" charset="0"/>
              <a:cs typeface="Arial" pitchFamily="34" charset="0"/>
            </a:endParaRPr>
          </a:p>
        </p:txBody>
      </p:sp>
      <p:pic>
        <p:nvPicPr>
          <p:cNvPr id="11" name="Picture 2" descr="An equation shows the reaction in which Ribulose 5-phosphate is converted to Ribose 5-phosphate. Ribose 5-phosphate contains a chain of five carbon atoms, shown arranged vertically.  The first carbon in the chain is bonded to two hydrogen atoms and a hydroxyl group. The second carbon atom in the chain has a double bond to an oxygen atom. The second and third carbons are each bonded to a hydrogen atom on the left and a hydroxyl group on the right. The bottom carbon atom is bonded to two hydrogen atoms and a phosphate group. Phosphopentose isomerase converts Ribulose 5-phosphate to Ribose 5-phosphate, which has a similar structure to that of Ribulose 5-phosphate except that the top carbon in the chain has a double bond to an oxygen atom and a single bond to a hydrogen atom and the second carbon atom in the chain is bonded to a hydrogen on the left and a hydroxyl group on the righ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7027" y="2954708"/>
            <a:ext cx="8661950" cy="27639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048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2800" dirty="0">
                <a:solidFill>
                  <a:srgbClr val="843C0C"/>
                </a:solidFill>
              </a:rPr>
              <a:t>The Pentose Phosphate Pathway and Glycolysis are Linked by </a:t>
            </a:r>
            <a:r>
              <a:rPr lang="en-US" sz="2800" dirty="0" err="1">
                <a:solidFill>
                  <a:srgbClr val="843C0C"/>
                </a:solidFill>
              </a:rPr>
              <a:t>Transketolase</a:t>
            </a:r>
            <a:r>
              <a:rPr lang="en-US" sz="2800" dirty="0">
                <a:solidFill>
                  <a:srgbClr val="843C0C"/>
                </a:solidFill>
              </a:rPr>
              <a:t> and </a:t>
            </a:r>
            <a:r>
              <a:rPr lang="en-US" sz="2800" dirty="0" err="1">
                <a:solidFill>
                  <a:srgbClr val="843C0C"/>
                </a:solidFill>
              </a:rPr>
              <a:t>Transaldolase</a:t>
            </a:r>
            <a:r>
              <a:rPr lang="en-US" sz="2800" dirty="0">
                <a:solidFill>
                  <a:srgbClr val="843C0C"/>
                </a:solidFill>
              </a:rPr>
              <a:t> </a:t>
            </a:r>
            <a:r>
              <a:rPr lang="en-US" sz="2800" dirty="0" smtClean="0">
                <a:solidFill>
                  <a:srgbClr val="843C0C"/>
                </a:solidFill>
              </a:rPr>
              <a:t>(2/7</a:t>
            </a:r>
            <a:r>
              <a:rPr lang="en-US" sz="2800" dirty="0">
                <a:solidFill>
                  <a:srgbClr val="843C0C"/>
                </a:solidFill>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727199"/>
            <a:ext cx="8229600" cy="449943"/>
          </a:xfrm>
        </p:spPr>
        <p:txBody>
          <a:bodyPr>
            <a:normAutofit/>
          </a:bodyPr>
          <a:lstStyle/>
          <a:p>
            <a:r>
              <a:rPr lang="en-US" sz="2200" dirty="0">
                <a:latin typeface="Arial" pitchFamily="34" charset="0"/>
                <a:cs typeface="Arial" pitchFamily="34" charset="0"/>
              </a:rPr>
              <a:t>The </a:t>
            </a:r>
            <a:r>
              <a:rPr lang="en-US" sz="2200" dirty="0" err="1">
                <a:latin typeface="Arial" pitchFamily="34" charset="0"/>
                <a:cs typeface="Arial" pitchFamily="34" charset="0"/>
              </a:rPr>
              <a:t>nonoxidative</a:t>
            </a:r>
            <a:r>
              <a:rPr lang="en-US" sz="2200" dirty="0">
                <a:latin typeface="Arial" pitchFamily="34" charset="0"/>
                <a:cs typeface="Arial" pitchFamily="34" charset="0"/>
              </a:rPr>
              <a:t> phase consists of three reactions</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pic>
        <p:nvPicPr>
          <p:cNvPr id="10" name="Picture 2" descr="Three equations show the action of Transketolase in the reversible conversion of carbon chains. In the first equation, two C 5 molecules are converted to a C 3 and a C 7 molecule by Transketolase. In the second equation, a C 3 and a C 7 molecule are converted to a C 6 and a C 4 molecule by the action of Transketolase. In the third equation, a C 4 and a C 5 molecule are converted to a C 6 and a C 3 molecule by the action of Transketolas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632280"/>
            <a:ext cx="6705046" cy="130443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16"/>
          </p:nvPr>
        </p:nvSpPr>
        <p:spPr>
          <a:xfrm>
            <a:off x="457200" y="4380408"/>
            <a:ext cx="8229600" cy="698500"/>
          </a:xfrm>
        </p:spPr>
        <p:txBody>
          <a:bodyPr>
            <a:normAutofit fontScale="92500" lnSpcReduction="10000"/>
          </a:bodyPr>
          <a:lstStyle/>
          <a:p>
            <a:r>
              <a:rPr lang="en-US" dirty="0"/>
              <a:t>The net result of these reactions is the conversion of three </a:t>
            </a:r>
            <a:r>
              <a:rPr lang="en-US" dirty="0" err="1"/>
              <a:t>pentoses</a:t>
            </a:r>
            <a:r>
              <a:rPr lang="en-US" dirty="0"/>
              <a:t> into two hexoses and one triose</a:t>
            </a:r>
            <a:r>
              <a:rPr lang="en-US" dirty="0" smtClean="0"/>
              <a:t>:</a:t>
            </a:r>
            <a:endParaRPr lang="en-US" dirty="0"/>
          </a:p>
        </p:txBody>
      </p:sp>
      <p:pic>
        <p:nvPicPr>
          <p:cNvPr id="13" name="Picture 6" descr="A reversible reaction shows the conversion of three C subscript 5 molecule to converted in to two C 6 molecules and a C 3 molecule."/>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969" b="2969"/>
          <a:stretch>
            <a:fillRect/>
          </a:stretch>
        </p:blipFill>
        <p:spPr bwMode="auto">
          <a:xfrm>
            <a:off x="3124476" y="5336948"/>
            <a:ext cx="3279001" cy="6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134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latin typeface="Arial" pitchFamily="34" charset="0"/>
                <a:cs typeface="Arial" pitchFamily="34" charset="0"/>
              </a:rPr>
              <a:t>The Calvin Cycle and the Pentose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hosphate Pathway</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The </a:t>
            </a:r>
            <a:r>
              <a:rPr lang="en-US" dirty="0" smtClean="0">
                <a:latin typeface="Arial" pitchFamily="34" charset="0"/>
                <a:cs typeface="Arial" pitchFamily="34" charset="0"/>
              </a:rPr>
              <a:t>Calvin cycle and the pentose phosphate pathway </a:t>
            </a:r>
            <a:r>
              <a:rPr lang="en-US" dirty="0">
                <a:latin typeface="Arial" pitchFamily="34" charset="0"/>
                <a:cs typeface="Arial" pitchFamily="34" charset="0"/>
              </a:rPr>
              <a:t>have in common </a:t>
            </a:r>
            <a:r>
              <a:rPr lang="en-US" dirty="0" smtClean="0">
                <a:latin typeface="Arial" pitchFamily="34" charset="0"/>
                <a:cs typeface="Arial" pitchFamily="34" charset="0"/>
              </a:rPr>
              <a:t>several </a:t>
            </a:r>
            <a:r>
              <a:rPr lang="en-US" dirty="0">
                <a:latin typeface="Arial" pitchFamily="34" charset="0"/>
                <a:cs typeface="Arial" pitchFamily="34" charset="0"/>
              </a:rPr>
              <a:t>enzymes and intermediates that </a:t>
            </a:r>
            <a:r>
              <a:rPr lang="en-US" dirty="0" smtClean="0">
                <a:latin typeface="Arial" pitchFamily="34" charset="0"/>
                <a:cs typeface="Arial" pitchFamily="34" charset="0"/>
              </a:rPr>
              <a:t>show their evolutionary relatedness.</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Like </a:t>
            </a:r>
            <a:r>
              <a:rPr lang="en-US" dirty="0">
                <a:latin typeface="Arial" pitchFamily="34" charset="0"/>
                <a:cs typeface="Arial" pitchFamily="34" charset="0"/>
              </a:rPr>
              <a:t>glycolysis and gluconeogenesis, these pathways are mirror images of each other: the Calvin cycle uses NADPH to reduce carbon dioxide to generate hexoses, whereas the pentose phosphate pathway oxidizes glucose to carbon dioxide to generate </a:t>
            </a:r>
            <a:r>
              <a:rPr lang="en-US" dirty="0" smtClean="0">
                <a:latin typeface="Arial" pitchFamily="34" charset="0"/>
                <a:cs typeface="Arial" pitchFamily="34" charset="0"/>
              </a:rPr>
              <a:t>NADPH.</a:t>
            </a:r>
            <a:endParaRPr lang="en-US" dirty="0">
              <a:latin typeface="Arial" pitchFamily="34" charset="0"/>
              <a:cs typeface="Arial" pitchFamily="34" charset="0"/>
            </a:endParaRPr>
          </a:p>
        </p:txBody>
      </p:sp>
    </p:spTree>
    <p:extLst>
      <p:ext uri="{BB962C8B-B14F-4D97-AF65-F5344CB8AC3E}">
        <p14:creationId xmlns:p14="http://schemas.microsoft.com/office/powerpoint/2010/main" val="23867569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2800" dirty="0">
                <a:solidFill>
                  <a:srgbClr val="843C0C"/>
                </a:solidFill>
              </a:rPr>
              <a:t>The Pentose Phosphate Pathway and Glycolysis are Linked by </a:t>
            </a:r>
            <a:r>
              <a:rPr lang="en-US" sz="2800" dirty="0" err="1">
                <a:solidFill>
                  <a:srgbClr val="843C0C"/>
                </a:solidFill>
              </a:rPr>
              <a:t>Transketolase</a:t>
            </a:r>
            <a:r>
              <a:rPr lang="en-US" sz="2800" dirty="0">
                <a:solidFill>
                  <a:srgbClr val="843C0C"/>
                </a:solidFill>
              </a:rPr>
              <a:t> and </a:t>
            </a:r>
            <a:r>
              <a:rPr lang="en-US" sz="2800" dirty="0" err="1">
                <a:solidFill>
                  <a:srgbClr val="843C0C"/>
                </a:solidFill>
              </a:rPr>
              <a:t>Transaldolase</a:t>
            </a:r>
            <a:r>
              <a:rPr lang="en-US" sz="2800" dirty="0">
                <a:solidFill>
                  <a:srgbClr val="843C0C"/>
                </a:solidFill>
              </a:rPr>
              <a:t> </a:t>
            </a:r>
            <a:r>
              <a:rPr lang="en-US" sz="2800" dirty="0" smtClean="0">
                <a:solidFill>
                  <a:srgbClr val="843C0C"/>
                </a:solidFill>
              </a:rPr>
              <a:t>(3/7</a:t>
            </a:r>
            <a:r>
              <a:rPr lang="en-US" sz="2800" dirty="0">
                <a:solidFill>
                  <a:srgbClr val="843C0C"/>
                </a:solidFill>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259113"/>
          </a:xfrm>
        </p:spPr>
        <p:txBody>
          <a:bodyPr/>
          <a:lstStyle/>
          <a:p>
            <a:r>
              <a:rPr lang="en-US" dirty="0">
                <a:latin typeface="Arial" pitchFamily="34" charset="0"/>
                <a:cs typeface="Arial" pitchFamily="34" charset="0"/>
              </a:rPr>
              <a:t>In the first reaction linking the pentose phosphate pathway and glycolysis, 2 five-carbon sugars are converted into a three-carbon and seven-carbon </a:t>
            </a:r>
            <a:r>
              <a:rPr lang="en-US" dirty="0" smtClean="0">
                <a:latin typeface="Arial" pitchFamily="34" charset="0"/>
                <a:cs typeface="Arial" pitchFamily="34" charset="0"/>
              </a:rPr>
              <a:t>sugar.</a:t>
            </a:r>
            <a:endParaRPr lang="en-US" dirty="0">
              <a:latin typeface="Arial" pitchFamily="34" charset="0"/>
              <a:cs typeface="Arial" pitchFamily="34" charset="0"/>
            </a:endParaRPr>
          </a:p>
        </p:txBody>
      </p:sp>
      <p:pic>
        <p:nvPicPr>
          <p:cNvPr id="11" name="Picture 2" descr="An equation shows the reaction in which Xylulose 5-phosphate and Ribose 5-phosphate form Glyceraldehyde 3-phosphate and Sedoheptulose 7-phosphate. Xylulose 5-phosphate is highlighted in blue and contains a chain of five carbon atoms, shown arranged vertically. The top carbon in the chain forms a C H 2 O H group. The second carbon has a double bond to an oxygen atom. The third carbon is bonded to a hydroxyl group on the left and a hydrogen atom on the right. The fourth carbon is bonded to a hydrogen atom on the left and a hydroxyl group on the right. The bottom carbon atom is bonded to two hydrogen atoms and a phosphate group. Ribose 5-phosphate is highlighted in red and contains a chain of five carbon atoms, shown arranged vertically. The top carbon in the chain has a double bond to an oxygen atom and a single bond to a hydrogen atom. The second, third, and fourth carbons are each bonded to a hydrogen atom on the left and a hydroxyl group on the right. The bottom carbon atom is bonded to two hydrogen atoms and a phosphate group. Transketolase, which is highlighted in blue, catalyzes a reaction in which the top two carbon atoms from Xylulose 5-phosphate are transferred to Ribose 5-phosphate, producing the seven-carbon Sedoheptulose 7-phosphate. The bottom four carbon atoms in Sedoheptulose 7-phosphate and their associated groups are the same as those in ribose 5-phosphate and are highlighted in blue. The top two carbon atoms and their associated groups in Sedoheptulose 7-phosphate are the same as those in ribose 5-phosphate and are highlighted in red.  The third carbon atom in the chain is bonded to a hydroxyl group on the left and a hydrogen atom on the right. The third carbon atom and its associated atoms and groups are from Ribose 5-phosphate and are highlighted in red except for the hydrogen atom on the hydroxyl group, which is from xylulose 5-phosphate and highlighted in blue. The other product of the reaction is Glyceraldehyde 3-phosphate, a three carbon molecule in which,  the first carbon atom in the chain has a double bond to an oxygen atom and a single bond to a hydrogen atom, the second carbon is bonded to a hydrogen atom on the left and a hydroxyl group on the right, and the bottom carbon atom is bonded to two hydrogen atoms and a phosphate grou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57730" y="3311004"/>
            <a:ext cx="7555412" cy="28641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04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2800" dirty="0">
                <a:solidFill>
                  <a:srgbClr val="843C0C"/>
                </a:solidFill>
              </a:rPr>
              <a:t>The Pentose Phosphate Pathway and Glycolysis are Linked by </a:t>
            </a:r>
            <a:r>
              <a:rPr lang="en-US" sz="2800" dirty="0" err="1">
                <a:solidFill>
                  <a:srgbClr val="843C0C"/>
                </a:solidFill>
              </a:rPr>
              <a:t>Transketolase</a:t>
            </a:r>
            <a:r>
              <a:rPr lang="en-US" sz="2800" dirty="0">
                <a:solidFill>
                  <a:srgbClr val="843C0C"/>
                </a:solidFill>
              </a:rPr>
              <a:t> and </a:t>
            </a:r>
            <a:r>
              <a:rPr lang="en-US" sz="2800" dirty="0" err="1">
                <a:solidFill>
                  <a:srgbClr val="843C0C"/>
                </a:solidFill>
              </a:rPr>
              <a:t>Transaldolase</a:t>
            </a:r>
            <a:r>
              <a:rPr lang="en-US" sz="2800" dirty="0">
                <a:solidFill>
                  <a:srgbClr val="843C0C"/>
                </a:solidFill>
              </a:rPr>
              <a:t> </a:t>
            </a:r>
            <a:r>
              <a:rPr lang="en-US" sz="2800" dirty="0" smtClean="0">
                <a:solidFill>
                  <a:srgbClr val="843C0C"/>
                </a:solidFill>
              </a:rPr>
              <a:t>(4/7</a:t>
            </a:r>
            <a:r>
              <a:rPr lang="en-US" sz="2800" dirty="0">
                <a:solidFill>
                  <a:srgbClr val="843C0C"/>
                </a:solidFill>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238249"/>
          </a:xfrm>
        </p:spPr>
        <p:txBody>
          <a:bodyPr/>
          <a:lstStyle/>
          <a:p>
            <a:r>
              <a:rPr lang="en-US" dirty="0" err="1">
                <a:latin typeface="Arial" pitchFamily="34" charset="0"/>
                <a:cs typeface="Arial" pitchFamily="34" charset="0"/>
              </a:rPr>
              <a:t>Xylulose</a:t>
            </a:r>
            <a:r>
              <a:rPr lang="en-US" dirty="0">
                <a:latin typeface="Arial" pitchFamily="34" charset="0"/>
                <a:cs typeface="Arial" pitchFamily="34" charset="0"/>
              </a:rPr>
              <a:t> 5-phosphate, one of the substrates for the </a:t>
            </a:r>
            <a:r>
              <a:rPr lang="en-US" dirty="0" err="1">
                <a:latin typeface="Arial" pitchFamily="34" charset="0"/>
                <a:cs typeface="Arial" pitchFamily="34" charset="0"/>
              </a:rPr>
              <a:t>transketolase</a:t>
            </a:r>
            <a:r>
              <a:rPr lang="en-US" dirty="0">
                <a:latin typeface="Arial" pitchFamily="34" charset="0"/>
                <a:cs typeface="Arial" pitchFamily="34" charset="0"/>
              </a:rPr>
              <a:t> reaction, is formed from its </a:t>
            </a:r>
            <a:r>
              <a:rPr lang="en-US" dirty="0" err="1">
                <a:latin typeface="Arial" pitchFamily="34" charset="0"/>
                <a:cs typeface="Arial" pitchFamily="34" charset="0"/>
              </a:rPr>
              <a:t>epimer</a:t>
            </a:r>
            <a:r>
              <a:rPr lang="en-US" dirty="0">
                <a:latin typeface="Arial" pitchFamily="34" charset="0"/>
                <a:cs typeface="Arial" pitchFamily="34" charset="0"/>
              </a:rPr>
              <a:t> ribulose </a:t>
            </a:r>
            <a:r>
              <a:rPr lang="en-US" dirty="0" smtClean="0">
                <a:latin typeface="Arial" pitchFamily="34" charset="0"/>
                <a:cs typeface="Arial" pitchFamily="34" charset="0"/>
              </a:rPr>
              <a:t>5-phosphate.</a:t>
            </a:r>
            <a:endParaRPr lang="en-US" dirty="0">
              <a:latin typeface="Arial" pitchFamily="34" charset="0"/>
              <a:cs typeface="Arial" pitchFamily="34" charset="0"/>
            </a:endParaRPr>
          </a:p>
        </p:txBody>
      </p:sp>
      <p:pic>
        <p:nvPicPr>
          <p:cNvPr id="11" name="Picture 2" descr="An equation shows the reaction in which Ribulose 5-phosphate is converted to Xylulose 5-phosphate. Ribose 5-phosphate contains a chain of five carbon atoms, shown arranged vertically. The first carbon in the chain is bonded to two hydrogen atoms and a hydroxyl group. The second carbon atom in the chain has a double bond to an oxygen atom. The second and third carbons are each bonded to a hydrogen atom on the left and a hydroxyl group on the right. The bottom carbon atom is bonded to two hydrogen atoms and a phosphate group. The central carbon is highlighted in red. The enzyme Phosphopentose epimerase converts Ribulose 5-phosphate to Xylulose 5-phosphate, which has a similar structure to ribulose 5-phosphate except for a highlighted difference on carbon 3. The hydroxyl group on the third carbon atom is on the left and the hydrogen atom is on the right."/>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920323" y="3748801"/>
            <a:ext cx="7230224" cy="19258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8482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2800" dirty="0">
                <a:solidFill>
                  <a:srgbClr val="843C0C"/>
                </a:solidFill>
              </a:rPr>
              <a:t>The Pentose Phosphate Pathway and Glycolysis are Linked by </a:t>
            </a:r>
            <a:r>
              <a:rPr lang="en-US" sz="2800" dirty="0" err="1">
                <a:solidFill>
                  <a:srgbClr val="843C0C"/>
                </a:solidFill>
              </a:rPr>
              <a:t>Transketolase</a:t>
            </a:r>
            <a:r>
              <a:rPr lang="en-US" sz="2800" dirty="0">
                <a:solidFill>
                  <a:srgbClr val="843C0C"/>
                </a:solidFill>
              </a:rPr>
              <a:t> and </a:t>
            </a:r>
            <a:r>
              <a:rPr lang="en-US" sz="2800" dirty="0" err="1">
                <a:solidFill>
                  <a:srgbClr val="843C0C"/>
                </a:solidFill>
              </a:rPr>
              <a:t>Transaldolase</a:t>
            </a:r>
            <a:r>
              <a:rPr lang="en-US" sz="2800" dirty="0">
                <a:solidFill>
                  <a:srgbClr val="843C0C"/>
                </a:solidFill>
              </a:rPr>
              <a:t> </a:t>
            </a:r>
            <a:r>
              <a:rPr lang="en-US" sz="2800" dirty="0" smtClean="0">
                <a:solidFill>
                  <a:srgbClr val="843C0C"/>
                </a:solidFill>
              </a:rPr>
              <a:t>(5/7</a:t>
            </a:r>
            <a:r>
              <a:rPr lang="en-US" sz="2800" dirty="0">
                <a:solidFill>
                  <a:srgbClr val="843C0C"/>
                </a:solidFill>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838199"/>
          </a:xfrm>
        </p:spPr>
        <p:txBody>
          <a:bodyPr/>
          <a:lstStyle/>
          <a:p>
            <a:r>
              <a:rPr lang="en-US" dirty="0" err="1">
                <a:latin typeface="Arial" pitchFamily="34" charset="0"/>
                <a:cs typeface="Arial" pitchFamily="34" charset="0"/>
              </a:rPr>
              <a:t>Transaldolase</a:t>
            </a:r>
            <a:r>
              <a:rPr lang="en-US" dirty="0">
                <a:latin typeface="Arial" pitchFamily="34" charset="0"/>
                <a:cs typeface="Arial" pitchFamily="34" charset="0"/>
              </a:rPr>
              <a:t> </a:t>
            </a:r>
            <a:r>
              <a:rPr lang="en-US" dirty="0" smtClean="0">
                <a:latin typeface="Arial" pitchFamily="34" charset="0"/>
                <a:cs typeface="Arial" pitchFamily="34" charset="0"/>
              </a:rPr>
              <a:t>forms </a:t>
            </a:r>
            <a:r>
              <a:rPr lang="en-US" dirty="0">
                <a:latin typeface="Arial" pitchFamily="34" charset="0"/>
                <a:cs typeface="Arial" pitchFamily="34" charset="0"/>
              </a:rPr>
              <a:t>a six-carbon and a four-carbon sugar from a three-carbon and a seven-carbon </a:t>
            </a:r>
            <a:r>
              <a:rPr lang="en-US" dirty="0" smtClean="0">
                <a:latin typeface="Arial" pitchFamily="34" charset="0"/>
                <a:cs typeface="Arial" pitchFamily="34" charset="0"/>
              </a:rPr>
              <a:t>sugar.</a:t>
            </a:r>
            <a:endParaRPr lang="en-US" dirty="0">
              <a:latin typeface="Arial" pitchFamily="34" charset="0"/>
              <a:cs typeface="Arial" pitchFamily="34" charset="0"/>
            </a:endParaRPr>
          </a:p>
        </p:txBody>
      </p:sp>
      <p:pic>
        <p:nvPicPr>
          <p:cNvPr id="11" name="Picture 2" descr="An equation shows the reaction in which Glyceraldehyde 3-phosphate and Sedoheptulose 7-phosphate are converted to Fructose 6-phosphate and Erythrose 4-phosphate. Glyceraldehyde 3-phosphate, highlighted in blue, contains a chain of three carbon atoms shown arranged vertically, of which the top carbon atom has a double bond to an oxygen atom and a single bond to a hydrogen atom, the middle carbon is bonded to a hydrogen atom on the left and a hydroxyl group on the right, and the bottom carbon is bonded to two hydrogen atoms and a phosphate group. Sedoheptulose 7-phosphate contains a chain of seven carbon atoms, shown arranged vertically. The top two carbons and their substituents are highlighted in blue and the red is highlighted in red except for the hydrogen of the hydroxyl group on carbon three. The top carbon in the chain forms a C H 2 O H group. The second carbon has a double bond to an oxygen atom. The third carbon is bonded to a hydroxyl group on the left and a hydrogen atom on the right. The fourth, fifth, and sixth carbons are each bonded to a hydrogen atom on the left and a hydroxyl group on the right. The bottom carbon atom is bonded to two hydrogen atoms and a phosphate group. The top three carbon atoms from Sedoheptulose 3-phosphate combine with Glyceraldehyde 3-phosphate, in a reaction catalyzed by Transaldolase, to form Fructose 6-phosphate and Erythrose 4-phosphate.Fructose 6-phosphate contains a chain of six carbon atoms, of which the bottom three are from glyceraldehyde 3-phosphate and highlighted in blue. The bottom two carbon atoms and their associated groups are the same as those in glyceraldehyde 3-phosphate, and the third carbon from the bottom is bonded to a hydrogen atom on the left and a hydroxyl group on the right, of which the hydrogen atom is highlighted red to indicate that it is from Sedoheptulose 7-phosphate. The atoms attached to the third carbon are blue. The top three carbon atoms and their associated atoms and groups are the same as those in Sedoheptulose 7-phosphate and are highlighted in the same way. Erythrose 4-phosphate, highlighted in red, is the part of the molecule remaining after the removal of the top three carbon atoms from Sedoheptulose 7-phosphate. It contains a chain of four carbon atoms, of which the bottom three and their associated groups are the same as those from Sedoheptulose 7-phosphate and the top has a double bond to an oxygen atom and a single bond to a hydrogen ato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2944037"/>
            <a:ext cx="8113106" cy="30756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704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2800" dirty="0">
                <a:solidFill>
                  <a:srgbClr val="843C0C"/>
                </a:solidFill>
              </a:rPr>
              <a:t>The Pentose Phosphate Pathway and Glycolysis are Linked by </a:t>
            </a:r>
            <a:r>
              <a:rPr lang="en-US" sz="2800" dirty="0" err="1">
                <a:solidFill>
                  <a:srgbClr val="843C0C"/>
                </a:solidFill>
              </a:rPr>
              <a:t>Transketolase</a:t>
            </a:r>
            <a:r>
              <a:rPr lang="en-US" sz="2800" dirty="0">
                <a:solidFill>
                  <a:srgbClr val="843C0C"/>
                </a:solidFill>
              </a:rPr>
              <a:t> and </a:t>
            </a:r>
            <a:r>
              <a:rPr lang="en-US" sz="2800" dirty="0" err="1">
                <a:solidFill>
                  <a:srgbClr val="843C0C"/>
                </a:solidFill>
              </a:rPr>
              <a:t>Transaldolase</a:t>
            </a:r>
            <a:r>
              <a:rPr lang="en-US" sz="2800" dirty="0">
                <a:solidFill>
                  <a:srgbClr val="843C0C"/>
                </a:solidFill>
              </a:rPr>
              <a:t> </a:t>
            </a:r>
            <a:r>
              <a:rPr lang="en-US" sz="2800" dirty="0" smtClean="0">
                <a:solidFill>
                  <a:srgbClr val="843C0C"/>
                </a:solidFill>
              </a:rPr>
              <a:t>(6/7</a:t>
            </a:r>
            <a:r>
              <a:rPr lang="en-US" sz="2800" dirty="0">
                <a:solidFill>
                  <a:srgbClr val="843C0C"/>
                </a:solidFill>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1288142"/>
          </a:xfrm>
        </p:spPr>
        <p:txBody>
          <a:bodyPr/>
          <a:lstStyle/>
          <a:p>
            <a:r>
              <a:rPr lang="en-US" dirty="0" err="1">
                <a:latin typeface="Arial" pitchFamily="34" charset="0"/>
                <a:cs typeface="Arial" pitchFamily="34" charset="0"/>
              </a:rPr>
              <a:t>Transketolase</a:t>
            </a:r>
            <a:r>
              <a:rPr lang="en-US" dirty="0">
                <a:latin typeface="Arial" pitchFamily="34" charset="0"/>
                <a:cs typeface="Arial" pitchFamily="34" charset="0"/>
              </a:rPr>
              <a:t> converts a four-carbon sugar and a five-carbon sugar into a six-carbon sugar and a three-carbon </a:t>
            </a:r>
            <a:r>
              <a:rPr lang="en-US" dirty="0" smtClean="0">
                <a:latin typeface="Arial" pitchFamily="34" charset="0"/>
                <a:cs typeface="Arial" pitchFamily="34" charset="0"/>
              </a:rPr>
              <a:t>sugar.</a:t>
            </a:r>
            <a:endParaRPr lang="en-US" dirty="0">
              <a:latin typeface="Arial" pitchFamily="34" charset="0"/>
              <a:cs typeface="Arial" pitchFamily="34" charset="0"/>
            </a:endParaRPr>
          </a:p>
        </p:txBody>
      </p:sp>
      <p:pic>
        <p:nvPicPr>
          <p:cNvPr id="11" name="Picture 2" descr="A chemical reaction depicting the conversion of sugar molecules in presence of transketolase is shown. The structure of reactants and products are given as Fisher projections.&#10;The reactants, erythrose 4- phosphate and xylulose 5- phosphate is in equilibrium with the products fructose 6-phosphate and glyceraldehyde 3-phosphate in presence of transketolase. The Fisher projection of erythrose 4- phosphate has a 4-carbon chain in which C 1 is a carbonyl group (aldehyde). C 2 and C 3 are bonded to a hydroxyl group on the right and a hydrogen atom the left. C 4 makes a hydroxymethyl group in which the hydrogen atom is replaced by a phosphate group, (P O start subscript 3 end subscript) start superscript 2 minus end superscript.The Fisher projection of xylulose 5- phosphate has a 4-carbon chain in which C 1 is a carbonyl group (ketone) and a hydroxymethyl. C 2 is bonded to a hydrogen atom on the right and a hydroxyl group on the left. C 3 is bonded to a hydroxyl group on the right and a hydrogen atom the left. C 4 makes a hydroxymethyl group in which the hydrogen atom is replaced by a phosphate group, (P O start subscript 3 end subscript) start superscript 2 minus end superscript.The Fisher projection of fructose 6-phosphate has a 5-carbon chain in which C 1 is a carbonyl group (ketone) and a hydroxymethyl. C 2 is bonded to a hydrogen atom on the right and a hydroxyl group on the left with the highlighted hydrogen atom. C 3 and C 4 are bonded to a hydroxyl group on the right and a hydrogen atom the left. C 5 makes a hydroxymethyl group in which the hydrogen atom is replaced by a phosphate group, (P O start subscript 3 end subscript) start superscript 2 minus end superscript.The Fisher projection of glyceraldehyde 3-phosphate has 3- carbon chain in which C 1 is a carbonyl group (aldehyde). C 2 is bonded to a hydroxyl group on the right and a hydrogen atom the left. C 3 makes a hydroxymethyl group in which the hydrogen atom is replaced by a phosphate group, (P O start subscript 3 end subscript) start superscript 2 minus end superscript."/>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07914" y="3332100"/>
            <a:ext cx="8113106" cy="26478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5959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2800" dirty="0">
                <a:solidFill>
                  <a:srgbClr val="843C0C"/>
                </a:solidFill>
              </a:rPr>
              <a:t>The Pentose Phosphate Pathway and Glycolysis are Linked by </a:t>
            </a:r>
            <a:r>
              <a:rPr lang="en-US" sz="2800" dirty="0" err="1">
                <a:solidFill>
                  <a:srgbClr val="843C0C"/>
                </a:solidFill>
              </a:rPr>
              <a:t>Transketolase</a:t>
            </a:r>
            <a:r>
              <a:rPr lang="en-US" sz="2800" dirty="0">
                <a:solidFill>
                  <a:srgbClr val="843C0C"/>
                </a:solidFill>
              </a:rPr>
              <a:t> and </a:t>
            </a:r>
            <a:r>
              <a:rPr lang="en-US" sz="2800" dirty="0" err="1">
                <a:solidFill>
                  <a:srgbClr val="843C0C"/>
                </a:solidFill>
              </a:rPr>
              <a:t>Transaldolase</a:t>
            </a:r>
            <a:r>
              <a:rPr lang="en-US" sz="2800" dirty="0">
                <a:solidFill>
                  <a:srgbClr val="843C0C"/>
                </a:solidFill>
              </a:rPr>
              <a:t> </a:t>
            </a:r>
            <a:r>
              <a:rPr lang="en-US" sz="2800" dirty="0" smtClean="0">
                <a:solidFill>
                  <a:srgbClr val="843C0C"/>
                </a:solidFill>
              </a:rPr>
              <a:t>(7/7</a:t>
            </a:r>
            <a:r>
              <a:rPr lang="en-US" sz="2800" dirty="0">
                <a:solidFill>
                  <a:srgbClr val="843C0C"/>
                </a:solidFill>
              </a:rPr>
              <a:t>)</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727203"/>
            <a:ext cx="8229600" cy="977897"/>
          </a:xfrm>
        </p:spPr>
        <p:txBody>
          <a:bodyPr>
            <a:normAutofit/>
          </a:bodyPr>
          <a:lstStyle/>
          <a:p>
            <a:pPr>
              <a:spcBef>
                <a:spcPts val="624"/>
              </a:spcBef>
            </a:pPr>
            <a:r>
              <a:rPr lang="en-US" sz="1800" dirty="0">
                <a:latin typeface="Arial" pitchFamily="34" charset="0"/>
                <a:cs typeface="Arial" pitchFamily="34" charset="0"/>
              </a:rPr>
              <a:t>The sum of the reactions catalyzed by the epimerase, </a:t>
            </a:r>
            <a:r>
              <a:rPr lang="en-US" sz="1800" dirty="0" err="1">
                <a:latin typeface="Arial" pitchFamily="34" charset="0"/>
                <a:cs typeface="Arial" pitchFamily="34" charset="0"/>
              </a:rPr>
              <a:t>transketolase</a:t>
            </a:r>
            <a:r>
              <a:rPr lang="en-US" sz="1800" dirty="0">
                <a:latin typeface="Arial" pitchFamily="34" charset="0"/>
                <a:cs typeface="Arial" pitchFamily="34" charset="0"/>
              </a:rPr>
              <a:t>, and </a:t>
            </a:r>
            <a:r>
              <a:rPr lang="en-US" sz="1800" dirty="0" err="1" smtClean="0">
                <a:latin typeface="Arial" pitchFamily="34" charset="0"/>
                <a:cs typeface="Arial" pitchFamily="34" charset="0"/>
              </a:rPr>
              <a:t>transaldolase</a:t>
            </a:r>
            <a:r>
              <a:rPr lang="en-US" sz="1800" dirty="0" smtClean="0">
                <a:latin typeface="Arial" pitchFamily="34" charset="0"/>
                <a:cs typeface="Arial" pitchFamily="34" charset="0"/>
              </a:rPr>
              <a:t> </a:t>
            </a:r>
            <a:r>
              <a:rPr lang="en-US" sz="1800" dirty="0">
                <a:latin typeface="Arial" pitchFamily="34" charset="0"/>
                <a:cs typeface="Arial" pitchFamily="34" charset="0"/>
              </a:rPr>
              <a:t>shows the conversion of  3 five-carbon sugars into components of the glycolytic and </a:t>
            </a:r>
            <a:r>
              <a:rPr lang="en-US" sz="1800" dirty="0" err="1">
                <a:latin typeface="Arial" pitchFamily="34" charset="0"/>
                <a:cs typeface="Arial" pitchFamily="34" charset="0"/>
              </a:rPr>
              <a:t>gluconeogenic</a:t>
            </a:r>
            <a:r>
              <a:rPr lang="en-US" sz="1800" dirty="0">
                <a:latin typeface="Arial" pitchFamily="34" charset="0"/>
                <a:cs typeface="Arial" pitchFamily="34" charset="0"/>
              </a:rPr>
              <a:t> </a:t>
            </a:r>
            <a:r>
              <a:rPr lang="en-US" sz="1800" dirty="0" smtClean="0">
                <a:latin typeface="Arial" pitchFamily="34" charset="0"/>
                <a:cs typeface="Arial" pitchFamily="34" charset="0"/>
              </a:rPr>
              <a:t>pathways:</a:t>
            </a:r>
            <a:endParaRPr lang="en-US" sz="1800" dirty="0">
              <a:latin typeface="Arial" pitchFamily="34" charset="0"/>
              <a:cs typeface="Arial" pitchFamily="34" charset="0"/>
            </a:endParaRPr>
          </a:p>
        </p:txBody>
      </p:sp>
      <p:pic>
        <p:nvPicPr>
          <p:cNvPr id="12" name="Picture 1" descr="A synthesis reaction in equilibrium shows the formation of fructose 6- phosphate and glyceraldehyde 3- phosphate. Two molecules of xylulose 5- phosphate react with ribose 5- phosphate to form two molecules of fructose 6- phosphate and a molecule of glyceraldehyde 3- phosphat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13296" y="3018972"/>
            <a:ext cx="8265909" cy="9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sz="quarter" idx="16"/>
          </p:nvPr>
        </p:nvSpPr>
        <p:spPr>
          <a:xfrm>
            <a:off x="457200" y="4064251"/>
            <a:ext cx="8229600" cy="1131693"/>
          </a:xfrm>
        </p:spPr>
        <p:txBody>
          <a:bodyPr>
            <a:normAutofit/>
          </a:bodyPr>
          <a:lstStyle/>
          <a:p>
            <a:pPr>
              <a:spcBef>
                <a:spcPts val="624"/>
              </a:spcBef>
            </a:pPr>
            <a:r>
              <a:rPr lang="en-US" sz="1800" dirty="0" err="1"/>
              <a:t>Xylulose</a:t>
            </a:r>
            <a:r>
              <a:rPr lang="en-US" sz="1800" dirty="0"/>
              <a:t> 5-phosphate can be formed from ribose 5-phosphate by the sequential action of </a:t>
            </a:r>
            <a:r>
              <a:rPr lang="en-US" sz="1800" dirty="0" err="1"/>
              <a:t>phosphopentose</a:t>
            </a:r>
            <a:r>
              <a:rPr lang="en-US" sz="1800" dirty="0"/>
              <a:t> </a:t>
            </a:r>
            <a:r>
              <a:rPr lang="en-US" sz="1800" dirty="0" err="1"/>
              <a:t>isomerase</a:t>
            </a:r>
            <a:r>
              <a:rPr lang="en-US" sz="1800" dirty="0"/>
              <a:t> and </a:t>
            </a:r>
            <a:r>
              <a:rPr lang="en-US" sz="1800" dirty="0" err="1"/>
              <a:t>phosphopentose</a:t>
            </a:r>
            <a:r>
              <a:rPr lang="en-US" sz="1800" dirty="0"/>
              <a:t> </a:t>
            </a:r>
            <a:r>
              <a:rPr lang="en-US" sz="1800" dirty="0" err="1"/>
              <a:t>epimerase</a:t>
            </a:r>
            <a:r>
              <a:rPr lang="en-US" sz="1800" dirty="0"/>
              <a:t>, so the net reaction starting from ribose 5-phosphate </a:t>
            </a:r>
            <a:r>
              <a:rPr lang="en-US" sz="1800" dirty="0" smtClean="0"/>
              <a:t>is</a:t>
            </a:r>
            <a:endParaRPr lang="en-US" sz="1800" dirty="0"/>
          </a:p>
        </p:txBody>
      </p:sp>
      <p:pic>
        <p:nvPicPr>
          <p:cNvPr id="13" name="Picture 5" descr="A degradation reaction of three molecules of ribose 5 dash phosphate forms of fructose 6- phosphate and glyceraldehyde 3- phosphate. Three molecules of ribose 5- phosphate are converted in to two molecules of fructose 6- phosphate and glyceraldehyde 3- phosphate."/>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67505" y="5444633"/>
            <a:ext cx="8101099" cy="77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868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Pentose </a:t>
            </a:r>
            <a:r>
              <a:rPr lang="en-US" dirty="0" smtClean="0">
                <a:solidFill>
                  <a:srgbClr val="843C0C"/>
                </a:solidFill>
                <a:latin typeface="Arial" pitchFamily="34" charset="0"/>
                <a:cs typeface="Arial" pitchFamily="34" charset="0"/>
              </a:rPr>
              <a:t>Phosphate </a:t>
            </a:r>
            <a:r>
              <a:rPr lang="en-US" dirty="0">
                <a:solidFill>
                  <a:srgbClr val="843C0C"/>
                </a:solidFill>
              </a:rPr>
              <a:t>P</a:t>
            </a:r>
            <a:r>
              <a:rPr lang="en-US" dirty="0" smtClean="0">
                <a:solidFill>
                  <a:srgbClr val="843C0C"/>
                </a:solidFill>
              </a:rPr>
              <a:t>athway (2/2</a:t>
            </a:r>
            <a:r>
              <a:rPr lang="en-US" dirty="0">
                <a:solidFill>
                  <a:srgbClr val="843C0C"/>
                </a:solidFill>
              </a:rPr>
              <a:t>)</a:t>
            </a:r>
          </a:p>
        </p:txBody>
      </p:sp>
      <p:pic>
        <p:nvPicPr>
          <p:cNvPr id="6" name="Picture 2" descr="A table lists pentose phosphate pathway. The table has two columns, eight rows and two subsections. The column headers are: reaction and enzyme.&#10;Subsection 1: Oxidative phase:&#10;Row 1: reaction: glucose 6- phosphate reacts with N A D P plus to form 6 phosphoglucono gamma lactone, N A D P H, and a proton (H plus); enzyme: glucose 6- phosphate dehydrogenase.&#10;Row 2: reaction: 6dash phosphoglucono gamma lactone reacts with a molecule of water forming 6- phosphogluconate and a proton; enzyme: lactonase.&#10;Row 3: reaction: 6 dash phosphogluconate reacts with N A D P plus to form ribulose 5 dash phosphate, carbon dioxide, N A D P H and a proton; enzyme: 6 dash phosphogluconate dehydrogenase.&#10;Subsection 2: Non oxidative phase:&#10;Row 4: reaction: ribulose 5 dash phosphate is converted in to ribose 5 dash phosphate; enzyme: phosphopentose isomerase.&#10;Row 5: reaction: ribulose 5 dash phosphate is converted in to xylulose 5 dash phosphate; enzyme: phosphopentose epimerase.&#10;Row 6: xylulose 5 dash phosphate reacts with ribose 5 dash phosphate forming sedoheptulose 7 dash phosphate and glyceraldehyde 3 dash phosphate; enzyme: transketolase.&#10;Row 7: sedoheptulose 7 dash phosphate reacts with glyceraldehyde 3 dash phosphate forming fructose 6 dash phosphate and erythrose 4 dash phosphate; enzyme: transaldolase.&#10;Row 8: xylulose 5 dash phosphate reacts with erythrose 4 dash phosphate to form fructose 6 dash phosphate and glyceraldehyde 3 dash phosphate; enzyme: transketol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127310"/>
            <a:ext cx="8112552" cy="380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4756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975" y="274638"/>
            <a:ext cx="8715375" cy="1143000"/>
          </a:xfrm>
        </p:spPr>
        <p:txBody>
          <a:bodyPr>
            <a:noAutofit/>
          </a:bodyPr>
          <a:lstStyle/>
          <a:p>
            <a:r>
              <a:rPr lang="en-US" sz="2800" dirty="0">
                <a:solidFill>
                  <a:srgbClr val="843C0C"/>
                </a:solidFill>
                <a:latin typeface="Arial" pitchFamily="34" charset="0"/>
                <a:cs typeface="Arial" pitchFamily="34" charset="0"/>
              </a:rPr>
              <a:t>Mechanism: </a:t>
            </a:r>
            <a:r>
              <a:rPr lang="en-US" sz="2800" dirty="0" err="1">
                <a:solidFill>
                  <a:srgbClr val="843C0C"/>
                </a:solidFill>
                <a:latin typeface="Arial" pitchFamily="34" charset="0"/>
                <a:cs typeface="Arial" pitchFamily="34" charset="0"/>
              </a:rPr>
              <a:t>Transketolase</a:t>
            </a:r>
            <a:r>
              <a:rPr lang="en-US" sz="2800" dirty="0">
                <a:solidFill>
                  <a:srgbClr val="843C0C"/>
                </a:solidFill>
                <a:latin typeface="Arial" pitchFamily="34" charset="0"/>
                <a:cs typeface="Arial" pitchFamily="34" charset="0"/>
              </a:rPr>
              <a:t> and </a:t>
            </a:r>
            <a:r>
              <a:rPr lang="en-US" sz="2800" dirty="0" err="1">
                <a:solidFill>
                  <a:srgbClr val="843C0C"/>
                </a:solidFill>
                <a:latin typeface="Arial" pitchFamily="34" charset="0"/>
                <a:cs typeface="Arial" pitchFamily="34" charset="0"/>
              </a:rPr>
              <a:t>T</a:t>
            </a:r>
            <a:r>
              <a:rPr lang="en-US" sz="2800" dirty="0" err="1" smtClean="0">
                <a:solidFill>
                  <a:srgbClr val="843C0C"/>
                </a:solidFill>
                <a:latin typeface="Arial" pitchFamily="34" charset="0"/>
                <a:cs typeface="Arial" pitchFamily="34" charset="0"/>
              </a:rPr>
              <a:t>ransaldolase</a:t>
            </a:r>
            <a:r>
              <a:rPr lang="en-US" sz="2800" dirty="0" smtClean="0">
                <a:solidFill>
                  <a:srgbClr val="843C0C"/>
                </a:solidFill>
                <a:latin typeface="Arial" pitchFamily="34" charset="0"/>
                <a:cs typeface="Arial" pitchFamily="34" charset="0"/>
              </a:rPr>
              <a:t> </a:t>
            </a:r>
            <a:r>
              <a:rPr lang="en-US" sz="2800" dirty="0">
                <a:solidFill>
                  <a:srgbClr val="843C0C"/>
                </a:solidFill>
                <a:latin typeface="Arial" pitchFamily="34" charset="0"/>
                <a:cs typeface="Arial" pitchFamily="34" charset="0"/>
              </a:rPr>
              <a:t>S</a:t>
            </a:r>
            <a:r>
              <a:rPr lang="en-US" sz="2800" dirty="0" smtClean="0">
                <a:solidFill>
                  <a:srgbClr val="843C0C"/>
                </a:solidFill>
                <a:latin typeface="Arial" pitchFamily="34" charset="0"/>
                <a:cs typeface="Arial" pitchFamily="34" charset="0"/>
              </a:rPr>
              <a:t>tabilize </a:t>
            </a:r>
            <a:r>
              <a:rPr lang="en-US" sz="2800" dirty="0" err="1">
                <a:solidFill>
                  <a:srgbClr val="843C0C"/>
                </a:solidFill>
                <a:latin typeface="Arial" pitchFamily="34" charset="0"/>
                <a:cs typeface="Arial" pitchFamily="34" charset="0"/>
              </a:rPr>
              <a:t>C</a:t>
            </a:r>
            <a:r>
              <a:rPr lang="en-US" sz="2800" dirty="0" err="1" smtClean="0">
                <a:solidFill>
                  <a:srgbClr val="843C0C"/>
                </a:solidFill>
                <a:latin typeface="Arial" pitchFamily="34" charset="0"/>
                <a:cs typeface="Arial" pitchFamily="34" charset="0"/>
              </a:rPr>
              <a:t>arbanionic</a:t>
            </a:r>
            <a:r>
              <a:rPr lang="en-US" sz="2800" dirty="0" smtClean="0">
                <a:solidFill>
                  <a:srgbClr val="843C0C"/>
                </a:solidFill>
                <a:latin typeface="Arial" pitchFamily="34" charset="0"/>
                <a:cs typeface="Arial" pitchFamily="34" charset="0"/>
              </a:rPr>
              <a:t> Intermediates </a:t>
            </a:r>
            <a:r>
              <a:rPr lang="en-US" sz="2800" dirty="0">
                <a:solidFill>
                  <a:srgbClr val="843C0C"/>
                </a:solidFill>
                <a:latin typeface="Arial" pitchFamily="34" charset="0"/>
                <a:cs typeface="Arial" pitchFamily="34" charset="0"/>
              </a:rPr>
              <a:t>by </a:t>
            </a:r>
            <a:r>
              <a:rPr lang="en-US" sz="2800" dirty="0" smtClean="0">
                <a:solidFill>
                  <a:srgbClr val="843C0C"/>
                </a:solidFill>
                <a:latin typeface="Arial" pitchFamily="34" charset="0"/>
                <a:cs typeface="Arial" pitchFamily="34" charset="0"/>
              </a:rPr>
              <a:t>Different </a:t>
            </a:r>
            <a:r>
              <a:rPr lang="en-US" sz="2800" dirty="0">
                <a:solidFill>
                  <a:srgbClr val="843C0C"/>
                </a:solidFill>
                <a:latin typeface="Arial" pitchFamily="34" charset="0"/>
                <a:cs typeface="Arial" pitchFamily="34" charset="0"/>
              </a:rPr>
              <a:t>M</a:t>
            </a:r>
            <a:r>
              <a:rPr lang="en-US" sz="2800" dirty="0" smtClean="0">
                <a:solidFill>
                  <a:srgbClr val="843C0C"/>
                </a:solidFill>
                <a:latin typeface="Arial" pitchFamily="34" charset="0"/>
                <a:cs typeface="Arial" pitchFamily="34" charset="0"/>
              </a:rPr>
              <a:t>echanisms </a:t>
            </a:r>
            <a:r>
              <a:rPr lang="en-US" sz="2800" dirty="0">
                <a:solidFill>
                  <a:srgbClr val="843C0C"/>
                </a:solidFill>
                <a:latin typeface="Arial" pitchFamily="34" charset="0"/>
                <a:cs typeface="Arial" pitchFamily="34" charset="0"/>
              </a:rPr>
              <a:t>(</a:t>
            </a:r>
            <a:r>
              <a:rPr lang="en-US" sz="2800" dirty="0" smtClean="0">
                <a:solidFill>
                  <a:srgbClr val="843C0C"/>
                </a:solidFill>
                <a:latin typeface="Arial" pitchFamily="34" charset="0"/>
                <a:cs typeface="Arial" pitchFamily="34" charset="0"/>
              </a:rPr>
              <a:t>1/2</a:t>
            </a:r>
            <a:r>
              <a:rPr lang="en-US" sz="2800" dirty="0">
                <a:solidFill>
                  <a:srgbClr val="843C0C"/>
                </a:solidFill>
                <a:latin typeface="Arial" pitchFamily="34" charset="0"/>
                <a:cs typeface="Arial" pitchFamily="34" charset="0"/>
              </a:rPr>
              <a:t>)</a:t>
            </a:r>
          </a:p>
        </p:txBody>
      </p:sp>
      <p:sp>
        <p:nvSpPr>
          <p:cNvPr id="4" name="Content Placeholder 3"/>
          <p:cNvSpPr>
            <a:spLocks noGrp="1"/>
          </p:cNvSpPr>
          <p:nvPr>
            <p:ph idx="1"/>
          </p:nvPr>
        </p:nvSpPr>
        <p:spPr>
          <a:xfrm>
            <a:off x="457200" y="1600200"/>
            <a:ext cx="8229600" cy="5050995"/>
          </a:xfrm>
        </p:spPr>
        <p:txBody>
          <a:bodyPr>
            <a:normAutofit/>
          </a:bodyPr>
          <a:lstStyle/>
          <a:p>
            <a:pPr>
              <a:spcBef>
                <a:spcPts val="624"/>
              </a:spcBef>
              <a:spcAft>
                <a:spcPts val="1200"/>
              </a:spcAft>
              <a:defRPr/>
            </a:pPr>
            <a:r>
              <a:rPr lang="en-US" dirty="0">
                <a:latin typeface="Arial" pitchFamily="34" charset="0"/>
                <a:cs typeface="Arial" pitchFamily="34" charset="0"/>
              </a:rPr>
              <a:t>The </a:t>
            </a:r>
            <a:r>
              <a:rPr lang="en-US" dirty="0" err="1">
                <a:latin typeface="Arial" pitchFamily="34" charset="0"/>
                <a:cs typeface="Arial" pitchFamily="34" charset="0"/>
              </a:rPr>
              <a:t>transketolase</a:t>
            </a:r>
            <a:r>
              <a:rPr lang="en-US" dirty="0">
                <a:latin typeface="Arial" pitchFamily="34" charset="0"/>
                <a:cs typeface="Arial" pitchFamily="34" charset="0"/>
              </a:rPr>
              <a:t> reaction occurs as follows</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spcBef>
                <a:spcPts val="624"/>
              </a:spcBef>
              <a:spcAft>
                <a:spcPts val="1200"/>
              </a:spcAft>
              <a:buFontTx/>
              <a:buAutoNum type="arabicPeriod"/>
              <a:defRPr/>
            </a:pPr>
            <a:r>
              <a:rPr lang="en-US" dirty="0">
                <a:latin typeface="Arial" pitchFamily="34" charset="0"/>
                <a:cs typeface="Arial" pitchFamily="34" charset="0"/>
              </a:rPr>
              <a:t>Thiamine pyrophosphate (TPP) forms a </a:t>
            </a:r>
            <a:r>
              <a:rPr lang="en-US" dirty="0" err="1" smtClean="0">
                <a:latin typeface="Arial" pitchFamily="34" charset="0"/>
                <a:cs typeface="Arial" pitchFamily="34" charset="0"/>
              </a:rPr>
              <a:t>carbanion</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spcBef>
                <a:spcPts val="624"/>
              </a:spcBef>
              <a:spcAft>
                <a:spcPts val="1200"/>
              </a:spcAft>
              <a:buFontTx/>
              <a:buAutoNum type="arabicPeriod"/>
              <a:defRPr/>
            </a:pPr>
            <a:r>
              <a:rPr lang="en-US" dirty="0">
                <a:latin typeface="Arial" pitchFamily="34" charset="0"/>
                <a:cs typeface="Arial" pitchFamily="34" charset="0"/>
              </a:rPr>
              <a:t>The carbanion attacks the ketose </a:t>
            </a:r>
            <a:r>
              <a:rPr lang="en-US" dirty="0" smtClean="0">
                <a:latin typeface="Arial" pitchFamily="34" charset="0"/>
                <a:cs typeface="Arial" pitchFamily="34" charset="0"/>
              </a:rPr>
              <a:t>substrate.</a:t>
            </a:r>
            <a:endParaRPr lang="en-US" dirty="0">
              <a:latin typeface="Arial" pitchFamily="34" charset="0"/>
              <a:cs typeface="Arial" pitchFamily="34" charset="0"/>
            </a:endParaRPr>
          </a:p>
          <a:p>
            <a:pPr lvl="1">
              <a:spcBef>
                <a:spcPts val="624"/>
              </a:spcBef>
              <a:spcAft>
                <a:spcPts val="1200"/>
              </a:spcAft>
              <a:buFontTx/>
              <a:buAutoNum type="arabicPeriod"/>
              <a:defRPr/>
            </a:pPr>
            <a:r>
              <a:rPr lang="en-US" dirty="0">
                <a:latin typeface="Arial" pitchFamily="34" charset="0"/>
                <a:cs typeface="Arial" pitchFamily="34" charset="0"/>
              </a:rPr>
              <a:t>A </a:t>
            </a:r>
            <a:r>
              <a:rPr lang="en-US" dirty="0" smtClean="0">
                <a:latin typeface="Arial" pitchFamily="34" charset="0"/>
                <a:cs typeface="Arial" pitchFamily="34" charset="0"/>
              </a:rPr>
              <a:t>carbon–carbon </a:t>
            </a:r>
            <a:r>
              <a:rPr lang="en-US" dirty="0">
                <a:latin typeface="Arial" pitchFamily="34" charset="0"/>
                <a:cs typeface="Arial" pitchFamily="34" charset="0"/>
              </a:rPr>
              <a:t>bond is cleaved, </a:t>
            </a:r>
            <a:r>
              <a:rPr lang="en-US" dirty="0" smtClean="0">
                <a:latin typeface="Arial" pitchFamily="34" charset="0"/>
                <a:cs typeface="Arial" pitchFamily="34" charset="0"/>
              </a:rPr>
              <a:t>releasing </a:t>
            </a:r>
            <a:r>
              <a:rPr lang="en-US" dirty="0">
                <a:latin typeface="Arial" pitchFamily="34" charset="0"/>
                <a:cs typeface="Arial" pitchFamily="34" charset="0"/>
              </a:rPr>
              <a:t>the aldose product and forming TPP joined to a two-carbon fragment, the </a:t>
            </a:r>
            <a:r>
              <a:rPr lang="en-US" dirty="0" err="1">
                <a:latin typeface="Arial" pitchFamily="34" charset="0"/>
                <a:cs typeface="Arial" pitchFamily="34" charset="0"/>
              </a:rPr>
              <a:t>glycoaldehyde</a:t>
            </a:r>
            <a:r>
              <a:rPr lang="en-US" dirty="0">
                <a:latin typeface="Arial" pitchFamily="34" charset="0"/>
                <a:cs typeface="Arial" pitchFamily="34" charset="0"/>
              </a:rPr>
              <a:t> </a:t>
            </a:r>
            <a:r>
              <a:rPr lang="en-US" dirty="0" smtClean="0">
                <a:latin typeface="Arial" pitchFamily="34" charset="0"/>
                <a:cs typeface="Arial" pitchFamily="34" charset="0"/>
              </a:rPr>
              <a:t>intermediate.</a:t>
            </a:r>
            <a:endParaRPr lang="en-US" dirty="0">
              <a:latin typeface="Arial" pitchFamily="34" charset="0"/>
              <a:cs typeface="Arial" pitchFamily="34" charset="0"/>
            </a:endParaRPr>
          </a:p>
          <a:p>
            <a:pPr lvl="1">
              <a:spcBef>
                <a:spcPts val="624"/>
              </a:spcBef>
              <a:spcAft>
                <a:spcPts val="1200"/>
              </a:spcAft>
              <a:buFontTx/>
              <a:buAutoNum type="arabicPeriod"/>
              <a:defRPr/>
            </a:pPr>
            <a:r>
              <a:rPr lang="en-US" dirty="0" smtClean="0">
                <a:latin typeface="Arial" pitchFamily="34" charset="0"/>
                <a:cs typeface="Arial" pitchFamily="34" charset="0"/>
              </a:rPr>
              <a:t>The </a:t>
            </a:r>
            <a:r>
              <a:rPr lang="en-US" dirty="0">
                <a:latin typeface="Arial" pitchFamily="34" charset="0"/>
                <a:cs typeface="Arial" pitchFamily="34" charset="0"/>
              </a:rPr>
              <a:t>intermediate attacks the aldose </a:t>
            </a:r>
            <a:r>
              <a:rPr lang="en-US" dirty="0" smtClean="0">
                <a:latin typeface="Arial" pitchFamily="34" charset="0"/>
                <a:cs typeface="Arial" pitchFamily="34" charset="0"/>
              </a:rPr>
              <a:t>substrate.</a:t>
            </a:r>
            <a:endParaRPr lang="en-US" dirty="0">
              <a:latin typeface="Arial" pitchFamily="34" charset="0"/>
              <a:cs typeface="Arial" pitchFamily="34" charset="0"/>
            </a:endParaRPr>
          </a:p>
          <a:p>
            <a:pPr lvl="1">
              <a:spcBef>
                <a:spcPts val="624"/>
              </a:spcBef>
              <a:spcAft>
                <a:spcPts val="1200"/>
              </a:spcAft>
              <a:buFontTx/>
              <a:buAutoNum type="arabicPeriod"/>
              <a:defRPr/>
            </a:pPr>
            <a:r>
              <a:rPr lang="en-US" dirty="0">
                <a:latin typeface="Arial" pitchFamily="34" charset="0"/>
                <a:cs typeface="Arial" pitchFamily="34" charset="0"/>
              </a:rPr>
              <a:t>The ketose product is </a:t>
            </a:r>
            <a:r>
              <a:rPr lang="en-US" dirty="0" smtClean="0">
                <a:latin typeface="Arial" pitchFamily="34" charset="0"/>
                <a:cs typeface="Arial" pitchFamily="34" charset="0"/>
              </a:rPr>
              <a:t>released, </a:t>
            </a:r>
            <a:r>
              <a:rPr lang="en-US" dirty="0">
                <a:latin typeface="Arial" pitchFamily="34" charset="0"/>
                <a:cs typeface="Arial" pitchFamily="34" charset="0"/>
              </a:rPr>
              <a:t>and TPP is ready for another reaction </a:t>
            </a:r>
            <a:r>
              <a:rPr lang="en-US" dirty="0" smtClean="0">
                <a:latin typeface="Arial" pitchFamily="34" charset="0"/>
                <a:cs typeface="Arial" pitchFamily="34" charset="0"/>
              </a:rPr>
              <a:t>cycle.</a:t>
            </a:r>
            <a:endParaRPr lang="en-US" dirty="0">
              <a:latin typeface="Arial" pitchFamily="34" charset="0"/>
              <a:cs typeface="Arial" pitchFamily="34" charset="0"/>
            </a:endParaRPr>
          </a:p>
        </p:txBody>
      </p:sp>
    </p:spTree>
    <p:extLst>
      <p:ext uri="{BB962C8B-B14F-4D97-AF65-F5344CB8AC3E}">
        <p14:creationId xmlns:p14="http://schemas.microsoft.com/office/powerpoint/2010/main" val="17234941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843C0C"/>
                </a:solidFill>
                <a:latin typeface="Arial" pitchFamily="34" charset="0"/>
                <a:cs typeface="Arial" pitchFamily="34" charset="0"/>
              </a:rPr>
              <a:t>Transketolase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Mechanism</a:t>
            </a:r>
            <a:endParaRPr lang="en-US" dirty="0">
              <a:solidFill>
                <a:srgbClr val="843C0C"/>
              </a:solidFill>
              <a:latin typeface="Arial" pitchFamily="34" charset="0"/>
              <a:cs typeface="Arial" pitchFamily="34" charset="0"/>
            </a:endParaRPr>
          </a:p>
        </p:txBody>
      </p:sp>
      <p:pic>
        <p:nvPicPr>
          <p:cNvPr id="11" name="Picture 3" descr="A flow diagram shows the mechanism in which Transketolase forms a Ketose product from a Ketose substrate in five steps. T P P contains a five-membered carbon ring, of which the top right vertex is a positively charged nitrogen atom and the bottom right vertex is a sulfur atom. The other vertices are carbon atoms. The nitrogen atom is bonded to an unspecified R double prime group, the carbon at the right side vertex is bonded to a hydrogen atom, the bottom left vertex is bonded to an oxygen atom that is further bonded to an unspecified R group, and the top left vertex is bonded to a methyl group. There are double bonds between the top left and bottom left vertices and between the nitrogen and the side vertex&#10;Step one: A T P P carbanion is formed from T P P. The hydrogen from the right side vertex dissociates as a proton, leaving a negative charge on the right side vertex. T P P can be reformed from the T P P carbanion if a proton recombines with the right side vertex.&#10;Step two: The T P P carbanion reacts with the Ketose substrate, highlighted in blue. The ketose substrate contains a chain of three carbon atoms, of which the top carbon is bonded to an unspecified R group, a hydrogen atom and a hydroxyl group, the middle carbon has a double bond to an oxygen atom, and the bottom carbon is bonded to two hydrogen atoms and a hydroxyl group. The middle carbon atom forms a single bond to the negatively-charged right side vertex of the T P P carbanion to form an Addition compound. The double bond between the second carbon atom and the oxygen atom becomes a single bond, and the oxygen atom combines with a dissociated proton to from a hydroxyl group. &#10;Step three: An Aldose substrate is used, and an Aldose product is formed from the Ketose substrate. The Aldose substrate contains a carbon atom with a double bond to an oxygen atom, a hydrogen atom, and a different unspecified R group, R prime, to that of the Ketose product. The Aldose product has the same structure as the Aldose substrate but with the R group from the Ketose substrate, and is formed from atoms removed from the Ketose substrate bonded to the T P P anion. The remaining molecule bonded to the T P P anion contains two carbon atoms, of which one has a double bond to the right side vertex of the T P P anion and a single bond to a hydroxyl group. The other carbon atom is bonded to the first, and is also bonded to two hydrogen atoms and a hydroxyl group, to form an activated Glycoaldehyde. The double bond between the top right vertex and the right side vertex of T P P becomes a single bond.&#10;Step four: The Aldose substrate combines with the Activated glycoaldehyde. A single bond forms between the carbon bonded to the vertex of the T P P unit and the carbon in the Aldose substrate. The double bond reforms between the top right vertex and the right side vertex in the T P P unit, and the bond between the vertex and the carbon atom becomes a single bond. The resulting molecule contains two carbon atoms from the Ketose substrate, bonded to the T P P unit by its right side vertex via one of the carbon atoms. The carbon bonded to the vertex is bonded to a hydroxyl group, and to the other carbon atom from the ketose substrate, which is bonded to two hydrogen atoms and a hydroxyl group. The carbon bonded to the vertex of T P P is also bonded to a carbon from the Aldose substrate, which is still bonded to the R group, an oxygen atom and a hydrogen atom. The bond to the oxygen atom becomes a single bond, and a proton combines with the oxygen atom to form a hydroxyl group.&#10;Step five: The Ketose product is released from T P P. The Ketose product contains a chain of three carbons, of which the top carbon and its associated groups are form the Aldose substrate and the bottom two carbons are from the ketose substrate. The top carbon is bonded to the R group from the aldose substrate, a hydrogen atom and a hydroxyl group. The middle carbon has a double bond to an oxygen atom, and the bottom carbon is bonded to two hydrogen atoms and a hydroxyl group. T P P is releas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39932" y="1779644"/>
            <a:ext cx="8490695" cy="42917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776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Mechanism: </a:t>
            </a:r>
            <a:r>
              <a:rPr lang="en-US" sz="2800" dirty="0" err="1">
                <a:solidFill>
                  <a:srgbClr val="843C0C"/>
                </a:solidFill>
                <a:latin typeface="Arial" pitchFamily="34" charset="0"/>
                <a:cs typeface="Arial" pitchFamily="34" charset="0"/>
              </a:rPr>
              <a:t>Transketolase</a:t>
            </a:r>
            <a:r>
              <a:rPr lang="en-US" sz="2800" dirty="0">
                <a:solidFill>
                  <a:srgbClr val="843C0C"/>
                </a:solidFill>
                <a:latin typeface="Arial" pitchFamily="34" charset="0"/>
                <a:cs typeface="Arial" pitchFamily="34" charset="0"/>
              </a:rPr>
              <a:t> and </a:t>
            </a:r>
            <a:r>
              <a:rPr lang="en-US" sz="2800" dirty="0" err="1">
                <a:solidFill>
                  <a:srgbClr val="843C0C"/>
                </a:solidFill>
                <a:latin typeface="Arial" pitchFamily="34" charset="0"/>
                <a:cs typeface="Arial" pitchFamily="34" charset="0"/>
              </a:rPr>
              <a:t>Transaldolase</a:t>
            </a:r>
            <a:r>
              <a:rPr lang="en-US" sz="2800" dirty="0">
                <a:solidFill>
                  <a:srgbClr val="843C0C"/>
                </a:solidFill>
                <a:latin typeface="Arial" pitchFamily="34" charset="0"/>
                <a:cs typeface="Arial" pitchFamily="34" charset="0"/>
              </a:rPr>
              <a:t> Stabilize </a:t>
            </a:r>
            <a:r>
              <a:rPr lang="en-US" sz="2800" dirty="0" err="1">
                <a:solidFill>
                  <a:srgbClr val="843C0C"/>
                </a:solidFill>
                <a:latin typeface="Arial" pitchFamily="34" charset="0"/>
                <a:cs typeface="Arial" pitchFamily="34" charset="0"/>
              </a:rPr>
              <a:t>Carbanionic</a:t>
            </a:r>
            <a:r>
              <a:rPr lang="en-US" sz="2800" dirty="0">
                <a:solidFill>
                  <a:srgbClr val="843C0C"/>
                </a:solidFill>
                <a:latin typeface="Arial" pitchFamily="34" charset="0"/>
                <a:cs typeface="Arial" pitchFamily="34" charset="0"/>
              </a:rPr>
              <a:t> Intermediates by Different Mechanisms </a:t>
            </a:r>
            <a:r>
              <a:rPr lang="en-US" sz="2800" dirty="0" smtClean="0">
                <a:solidFill>
                  <a:srgbClr val="843C0C"/>
                </a:solidFill>
                <a:latin typeface="Arial" pitchFamily="34" charset="0"/>
                <a:cs typeface="Arial" pitchFamily="34" charset="0"/>
              </a:rPr>
              <a:t>(2/2</a:t>
            </a:r>
            <a:r>
              <a:rPr lang="en-US" sz="2800" dirty="0">
                <a:solidFill>
                  <a:srgbClr val="843C0C"/>
                </a:solidFill>
                <a:latin typeface="Arial" pitchFamily="34" charset="0"/>
                <a:cs typeface="Arial" pitchFamily="34" charset="0"/>
              </a:rPr>
              <a:t>)</a:t>
            </a:r>
            <a:endParaRPr lang="en-US" sz="2800" dirty="0">
              <a:latin typeface="Arial" pitchFamily="34" charset="0"/>
              <a:cs typeface="Arial" pitchFamily="34" charset="0"/>
            </a:endParaRPr>
          </a:p>
        </p:txBody>
      </p:sp>
      <p:sp>
        <p:nvSpPr>
          <p:cNvPr id="4" name="Content Placeholder 3"/>
          <p:cNvSpPr>
            <a:spLocks noGrp="1"/>
          </p:cNvSpPr>
          <p:nvPr>
            <p:ph idx="1"/>
          </p:nvPr>
        </p:nvSpPr>
        <p:spPr>
          <a:xfrm>
            <a:off x="457200" y="1600199"/>
            <a:ext cx="8229600" cy="5034283"/>
          </a:xfrm>
        </p:spPr>
        <p:txBody>
          <a:bodyPr>
            <a:normAutofit/>
          </a:bodyPr>
          <a:lstStyle/>
          <a:p>
            <a:pPr>
              <a:spcBef>
                <a:spcPts val="624"/>
              </a:spcBef>
              <a:spcAft>
                <a:spcPts val="600"/>
              </a:spcAft>
              <a:defRPr/>
            </a:pPr>
            <a:r>
              <a:rPr lang="en-US" sz="2200" dirty="0">
                <a:latin typeface="Arial" pitchFamily="34" charset="0"/>
                <a:cs typeface="Arial" pitchFamily="34" charset="0"/>
              </a:rPr>
              <a:t>The </a:t>
            </a:r>
            <a:r>
              <a:rPr lang="en-US" sz="2200" dirty="0" err="1">
                <a:latin typeface="Arial" pitchFamily="34" charset="0"/>
                <a:cs typeface="Arial" pitchFamily="34" charset="0"/>
              </a:rPr>
              <a:t>transaldolase</a:t>
            </a:r>
            <a:r>
              <a:rPr lang="en-US" sz="2200" dirty="0">
                <a:latin typeface="Arial" pitchFamily="34" charset="0"/>
                <a:cs typeface="Arial" pitchFamily="34" charset="0"/>
              </a:rPr>
              <a:t> reaction occurs as follows</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a:p>
            <a:pPr lvl="1">
              <a:spcBef>
                <a:spcPts val="624"/>
              </a:spcBef>
              <a:spcAft>
                <a:spcPts val="600"/>
              </a:spcAft>
              <a:buFontTx/>
              <a:buAutoNum type="arabicPeriod"/>
              <a:defRPr/>
            </a:pPr>
            <a:r>
              <a:rPr lang="en-US" sz="2000" dirty="0">
                <a:latin typeface="Arial" pitchFamily="34" charset="0"/>
                <a:cs typeface="Arial" pitchFamily="34" charset="0"/>
              </a:rPr>
              <a:t>A Schiff base forms between the enzyme and the ketose </a:t>
            </a:r>
            <a:r>
              <a:rPr lang="en-US" sz="2000" dirty="0" smtClean="0">
                <a:latin typeface="Arial" pitchFamily="34" charset="0"/>
                <a:cs typeface="Arial" pitchFamily="34" charset="0"/>
              </a:rPr>
              <a:t>substrate.</a:t>
            </a:r>
            <a:endParaRPr lang="en-US" sz="2000" dirty="0">
              <a:latin typeface="Arial" pitchFamily="34" charset="0"/>
              <a:cs typeface="Arial" pitchFamily="34" charset="0"/>
            </a:endParaRPr>
          </a:p>
          <a:p>
            <a:pPr lvl="1">
              <a:spcBef>
                <a:spcPts val="624"/>
              </a:spcBef>
              <a:spcAft>
                <a:spcPts val="600"/>
              </a:spcAft>
              <a:buFontTx/>
              <a:buAutoNum type="arabicPeriod"/>
              <a:defRPr/>
            </a:pPr>
            <a:r>
              <a:rPr lang="en-US" sz="2000" dirty="0">
                <a:latin typeface="Arial" pitchFamily="34" charset="0"/>
                <a:cs typeface="Arial" pitchFamily="34" charset="0"/>
              </a:rPr>
              <a:t>Protonation of the Schiff base results in the release of the aldose </a:t>
            </a:r>
            <a:r>
              <a:rPr lang="en-US" sz="2000" dirty="0" smtClean="0">
                <a:latin typeface="Arial" pitchFamily="34" charset="0"/>
                <a:cs typeface="Arial" pitchFamily="34" charset="0"/>
              </a:rPr>
              <a:t>product.</a:t>
            </a:r>
            <a:endParaRPr lang="en-US" sz="2000" dirty="0">
              <a:latin typeface="Arial" pitchFamily="34" charset="0"/>
              <a:cs typeface="Arial" pitchFamily="34" charset="0"/>
            </a:endParaRPr>
          </a:p>
          <a:p>
            <a:pPr lvl="1">
              <a:spcBef>
                <a:spcPts val="624"/>
              </a:spcBef>
              <a:spcAft>
                <a:spcPts val="600"/>
              </a:spcAft>
              <a:buFontTx/>
              <a:buAutoNum type="arabicPeriod"/>
              <a:defRPr/>
            </a:pPr>
            <a:r>
              <a:rPr lang="en-US" sz="2000" dirty="0">
                <a:latin typeface="Arial" pitchFamily="34" charset="0"/>
                <a:cs typeface="Arial" pitchFamily="34" charset="0"/>
              </a:rPr>
              <a:t>The release of the aldose product generates a substituted enzyme </a:t>
            </a:r>
            <a:r>
              <a:rPr lang="en-US" sz="2000" dirty="0" smtClean="0">
                <a:latin typeface="Arial" pitchFamily="34" charset="0"/>
                <a:cs typeface="Arial" pitchFamily="34" charset="0"/>
              </a:rPr>
              <a:t>intermediate.</a:t>
            </a:r>
            <a:endParaRPr lang="en-US" sz="2000" dirty="0">
              <a:latin typeface="Arial" pitchFamily="34" charset="0"/>
              <a:cs typeface="Arial" pitchFamily="34" charset="0"/>
            </a:endParaRPr>
          </a:p>
          <a:p>
            <a:pPr lvl="1">
              <a:spcBef>
                <a:spcPts val="624"/>
              </a:spcBef>
              <a:spcAft>
                <a:spcPts val="600"/>
              </a:spcAft>
              <a:buFontTx/>
              <a:buAutoNum type="arabicPeriod"/>
              <a:defRPr/>
            </a:pPr>
            <a:r>
              <a:rPr lang="en-US" sz="2000" dirty="0">
                <a:latin typeface="Arial" pitchFamily="34" charset="0"/>
                <a:cs typeface="Arial" pitchFamily="34" charset="0"/>
              </a:rPr>
              <a:t>The three-carbon fragment bound to the enzyme adds to the aldose </a:t>
            </a:r>
            <a:r>
              <a:rPr lang="en-US" sz="2000" dirty="0" smtClean="0">
                <a:latin typeface="Arial" pitchFamily="34" charset="0"/>
                <a:cs typeface="Arial" pitchFamily="34" charset="0"/>
              </a:rPr>
              <a:t>substrate.</a:t>
            </a:r>
            <a:endParaRPr lang="en-US" sz="2000" dirty="0">
              <a:latin typeface="Arial" pitchFamily="34" charset="0"/>
              <a:cs typeface="Arial" pitchFamily="34" charset="0"/>
            </a:endParaRPr>
          </a:p>
          <a:p>
            <a:pPr lvl="1">
              <a:spcBef>
                <a:spcPts val="624"/>
              </a:spcBef>
              <a:spcAft>
                <a:spcPts val="600"/>
              </a:spcAft>
              <a:buFontTx/>
              <a:buAutoNum type="arabicPeriod"/>
              <a:defRPr/>
            </a:pPr>
            <a:r>
              <a:rPr lang="en-US" sz="2000" dirty="0">
                <a:latin typeface="Arial" pitchFamily="34" charset="0"/>
                <a:cs typeface="Arial" pitchFamily="34" charset="0"/>
              </a:rPr>
              <a:t>Deprotonation </a:t>
            </a:r>
            <a:r>
              <a:rPr lang="en-US" sz="2000" dirty="0" smtClean="0">
                <a:latin typeface="Arial" pitchFamily="34" charset="0"/>
                <a:cs typeface="Arial" pitchFamily="34" charset="0"/>
              </a:rPr>
              <a:t>occurs.</a:t>
            </a:r>
            <a:endParaRPr lang="en-US" sz="2000" dirty="0">
              <a:latin typeface="Arial" pitchFamily="34" charset="0"/>
              <a:cs typeface="Arial" pitchFamily="34" charset="0"/>
            </a:endParaRPr>
          </a:p>
          <a:p>
            <a:pPr lvl="1">
              <a:spcBef>
                <a:spcPts val="624"/>
              </a:spcBef>
              <a:spcAft>
                <a:spcPts val="600"/>
              </a:spcAft>
              <a:buFontTx/>
              <a:buAutoNum type="arabicPeriod"/>
              <a:defRPr/>
            </a:pPr>
            <a:r>
              <a:rPr lang="en-US" sz="2000" dirty="0">
                <a:latin typeface="Arial" pitchFamily="34" charset="0"/>
                <a:cs typeface="Arial" pitchFamily="34" charset="0"/>
              </a:rPr>
              <a:t>Hydrolysis of the Schiff base releases the ketose </a:t>
            </a:r>
            <a:r>
              <a:rPr lang="en-US" sz="2000" dirty="0" smtClean="0">
                <a:latin typeface="Arial" pitchFamily="34" charset="0"/>
                <a:cs typeface="Arial" pitchFamily="34" charset="0"/>
              </a:rPr>
              <a:t>product.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793130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843C0C"/>
                </a:solidFill>
                <a:latin typeface="Arial" pitchFamily="34" charset="0"/>
                <a:cs typeface="Arial" pitchFamily="34" charset="0"/>
              </a:rPr>
              <a:t>Transaldolase</a:t>
            </a:r>
            <a:r>
              <a:rPr lang="en-US" dirty="0">
                <a:solidFill>
                  <a:srgbClr val="843C0C"/>
                </a:solidFill>
                <a:latin typeface="Arial" pitchFamily="34" charset="0"/>
                <a:cs typeface="Arial" pitchFamily="34" charset="0"/>
              </a:rPr>
              <a:t> </a:t>
            </a:r>
            <a:r>
              <a:rPr lang="en-US" dirty="0" smtClean="0">
                <a:solidFill>
                  <a:srgbClr val="843C0C"/>
                </a:solidFill>
                <a:latin typeface="Arial" pitchFamily="34" charset="0"/>
                <a:cs typeface="Arial" pitchFamily="34" charset="0"/>
              </a:rPr>
              <a:t>Mechanism</a:t>
            </a:r>
            <a:endParaRPr lang="en-US" dirty="0">
              <a:solidFill>
                <a:srgbClr val="843C0C"/>
              </a:solidFill>
              <a:latin typeface="Arial" pitchFamily="34" charset="0"/>
              <a:cs typeface="Arial" pitchFamily="34" charset="0"/>
            </a:endParaRPr>
          </a:p>
        </p:txBody>
      </p:sp>
      <p:pic>
        <p:nvPicPr>
          <p:cNvPr id="11" name="Picture 2" descr="A flow diagram shows the mechanism in which aldolase forms a Ketose product from a Ketose substrate, in seven steps. The side chain of Lysine has a carbon atom bonded to a nitrogen atom, which is in turn bonded to two hydrogen atoms. The Ketose substrate, highlighted in blue, contains a chain of four carbon atoms, of which the top carbon is bonded to an unspecified R group, a hydrogen atom and a hydroxyl group, the second carbon is bonded to a hydrogen atom and a hydroxyl group, the third carbon has a double bond to an oxygen atom, and the bottom carbon is bonded to two hydrogen atoms and a hydroxyl group.&#10;In step one, a reaction in which a molecule of H 2 O is used, bonds the Ketose substrate to the Lysine side chain to form a Schiff base. The oxygen with the double bond to the third carbon is removed and used to form the H 2 O, and the carbon atom forms a double bond with the nitrogen atom in Lysine. The two hydrogen atoms from Lysine are removed and combine with the oxygen to form H 2 O. &#10;In step two, the Schiff base is protonated, and a proton bonds to the nitrogen atom in Lysine, giving the nitrogen atom a positive charge.&#10;In step three, an Aldose product is removed from the protonated Schiff base. The Aldose product contains a carbon atom with a double bond to an oxygen atom, a single bond to a hydrogen atom, and a single bond to an R group. The remaining molecule consists of the nitrogen atom in the Lysine residue with a single bond to a hydrogen atom and a single bond to a carbon atom. The carbon atom forms the middle carbon atom of three. It shares a double bond with the top carbon atom in the chain, which is bonded to a hydrogen atom and a hydroxyl group. The bottom carbon atom in the chain is bonded to two hydrogen atoms and a hydroxyl group. &#10;&#10;In step four, an Aldose substrate combines with the remaining molecule after removal of the Aldose product. The Aldose substrate has the same structure as the Aldose product, but with a different R group.&#10;In step five, the carbon atom from the Aldose substrate bonds to the carbon atom at the top of the chain in the molecule that remains after removal of the Aldose product. The double bond between the top and middle carbon atoms in the chain of three becomes a single bond, and the bond between the carbon atom and the oxygen atom in the Aldose substrate becomes a single bond. The oxygen atom in the Aldose substrate becomes bonded to a hydrogen atom to form a hydroxyl group. The nitrogen atom in the side chain of Lysine forms a double bond to the carbon atom, and acquires a positive charge.&#10;In step six, a proton is dissociated from the nitrogen atom, so the nitrogen atom no longer carries a positive charge. &#10;In step seven, the Ketose product is released from the Lysine side chain in a reaction using a molecule of H 2 O. The Ketose product consists of a chain of four carbons, with the top carbon and its associated groups are formed from the Aldose substrate, and the bottom three carbon atoms and their associated groups are formed from the Ketose substrate. The top carbon atom is bonded to the R group from the Aldose substrate, a hydrogen atom, and a hydroxyl group. The second carbon in the chain is bonded to a hydrogen atom and a hydroxyl group. The third carbon atom in the chain has a double bond to an oxygen atom, from the water molecule. The bottom carbon atom in the chain is bonded to two hydrogen atoms and a hydroxyl group. The two hydrogen atoms from the water molecule bond to the nitrogen atom in the Lysine side ch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21248" y="1745932"/>
            <a:ext cx="7986118" cy="46203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629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rgbClr val="843C0C"/>
                </a:solidFill>
                <a:latin typeface="Arial" pitchFamily="34" charset="0"/>
                <a:cs typeface="Arial" pitchFamily="34" charset="0"/>
              </a:rPr>
              <a:t>Section 20.1 </a:t>
            </a:r>
            <a:r>
              <a:rPr lang="en-US" sz="3000" dirty="0">
                <a:solidFill>
                  <a:srgbClr val="843C0C"/>
                </a:solidFill>
                <a:latin typeface="Arial" pitchFamily="34" charset="0"/>
                <a:cs typeface="Arial" pitchFamily="34" charset="0"/>
              </a:rPr>
              <a:t>The Calvin Cycle Synthesizes Hexoses from Carbon Dioxide and </a:t>
            </a:r>
            <a:r>
              <a:rPr lang="en-US" sz="3000" dirty="0" smtClean="0">
                <a:solidFill>
                  <a:srgbClr val="843C0C"/>
                </a:solidFill>
                <a:latin typeface="Arial" pitchFamily="34" charset="0"/>
                <a:cs typeface="Arial" pitchFamily="34" charset="0"/>
              </a:rPr>
              <a:t>Water</a:t>
            </a:r>
            <a:endParaRPr lang="en-US" sz="30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defRPr/>
            </a:pPr>
            <a:r>
              <a:rPr lang="en-US" dirty="0">
                <a:latin typeface="Arial" pitchFamily="34" charset="0"/>
                <a:cs typeface="Arial" pitchFamily="34" charset="0"/>
              </a:rPr>
              <a:t>The Calvin cycle traps CO</a:t>
            </a:r>
            <a:r>
              <a:rPr lang="en-US" baseline="-25000" dirty="0">
                <a:latin typeface="Arial" pitchFamily="34" charset="0"/>
                <a:cs typeface="Arial" pitchFamily="34" charset="0"/>
              </a:rPr>
              <a:t>2 </a:t>
            </a:r>
            <a:r>
              <a:rPr lang="en-US" dirty="0">
                <a:latin typeface="Arial" pitchFamily="34" charset="0"/>
                <a:cs typeface="Arial" pitchFamily="34" charset="0"/>
              </a:rPr>
              <a:t>gas as 3-phosphoglycerate, a precursor to hexose </a:t>
            </a:r>
            <a:r>
              <a:rPr lang="en-US" dirty="0" smtClean="0">
                <a:latin typeface="Arial" pitchFamily="34" charset="0"/>
                <a:cs typeface="Arial" pitchFamily="34" charset="0"/>
              </a:rPr>
              <a:t>sugars.</a:t>
            </a:r>
            <a:endParaRPr lang="en-US" dirty="0">
              <a:latin typeface="Arial" pitchFamily="34" charset="0"/>
              <a:cs typeface="Arial" pitchFamily="34" charset="0"/>
            </a:endParaRPr>
          </a:p>
          <a:p>
            <a:pPr>
              <a:spcBef>
                <a:spcPts val="624"/>
              </a:spcBef>
              <a:spcAft>
                <a:spcPts val="1200"/>
              </a:spcAft>
              <a:defRPr/>
            </a:pPr>
            <a:r>
              <a:rPr lang="en-US" dirty="0">
                <a:latin typeface="Arial" pitchFamily="34" charset="0"/>
                <a:cs typeface="Arial" pitchFamily="34" charset="0"/>
              </a:rPr>
              <a:t>The Calvin cycle has three stages</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spcBef>
                <a:spcPts val="624"/>
              </a:spcBef>
              <a:spcAft>
                <a:spcPts val="1200"/>
              </a:spcAft>
              <a:buFontTx/>
              <a:buAutoNum type="arabicPeriod"/>
              <a:defRPr/>
            </a:pPr>
            <a:r>
              <a:rPr lang="en-US" dirty="0">
                <a:latin typeface="Arial" pitchFamily="34" charset="0"/>
                <a:cs typeface="Arial" pitchFamily="34" charset="0"/>
              </a:rPr>
              <a:t>Fixation of CO</a:t>
            </a:r>
            <a:r>
              <a:rPr lang="en-US" baseline="-25000" dirty="0">
                <a:latin typeface="Arial" pitchFamily="34" charset="0"/>
                <a:cs typeface="Arial" pitchFamily="34" charset="0"/>
              </a:rPr>
              <a:t>2</a:t>
            </a:r>
            <a:r>
              <a:rPr lang="en-US" dirty="0">
                <a:latin typeface="Arial" pitchFamily="34" charset="0"/>
                <a:cs typeface="Arial" pitchFamily="34" charset="0"/>
              </a:rPr>
              <a:t> </a:t>
            </a:r>
            <a:r>
              <a:rPr lang="en-US" dirty="0" smtClean="0">
                <a:latin typeface="Arial" pitchFamily="34" charset="0"/>
                <a:cs typeface="Arial" pitchFamily="34" charset="0"/>
              </a:rPr>
              <a:t>to </a:t>
            </a:r>
            <a:r>
              <a:rPr lang="en-US" dirty="0" err="1">
                <a:latin typeface="Arial" pitchFamily="34" charset="0"/>
                <a:cs typeface="Arial" pitchFamily="34" charset="0"/>
              </a:rPr>
              <a:t>ribulose</a:t>
            </a:r>
            <a:r>
              <a:rPr lang="en-US" dirty="0">
                <a:latin typeface="Arial" pitchFamily="34" charset="0"/>
                <a:cs typeface="Arial" pitchFamily="34" charset="0"/>
              </a:rPr>
              <a:t> 1,5-bisphosphate to form two molecules of </a:t>
            </a:r>
            <a:r>
              <a:rPr lang="en-US" dirty="0" smtClean="0">
                <a:latin typeface="Arial" pitchFamily="34" charset="0"/>
                <a:cs typeface="Arial" pitchFamily="34" charset="0"/>
              </a:rPr>
              <a:t>3-phosphoglycerate</a:t>
            </a:r>
            <a:endParaRPr lang="en-US" dirty="0">
              <a:latin typeface="Arial" pitchFamily="34" charset="0"/>
              <a:cs typeface="Arial" pitchFamily="34" charset="0"/>
            </a:endParaRPr>
          </a:p>
          <a:p>
            <a:pPr lvl="1">
              <a:spcBef>
                <a:spcPts val="624"/>
              </a:spcBef>
              <a:spcAft>
                <a:spcPts val="1200"/>
              </a:spcAft>
              <a:buFontTx/>
              <a:buAutoNum type="arabicPeriod"/>
              <a:defRPr/>
            </a:pPr>
            <a:r>
              <a:rPr lang="en-US" dirty="0">
                <a:latin typeface="Arial" pitchFamily="34" charset="0"/>
                <a:cs typeface="Arial" pitchFamily="34" charset="0"/>
              </a:rPr>
              <a:t>The reduction of 3-phosphoglycerate to form hexose </a:t>
            </a:r>
            <a:r>
              <a:rPr lang="en-US" dirty="0" smtClean="0">
                <a:latin typeface="Arial" pitchFamily="34" charset="0"/>
                <a:cs typeface="Arial" pitchFamily="34" charset="0"/>
              </a:rPr>
              <a:t>sugars</a:t>
            </a:r>
            <a:endParaRPr lang="en-US" dirty="0">
              <a:latin typeface="Arial" pitchFamily="34" charset="0"/>
              <a:cs typeface="Arial" pitchFamily="34" charset="0"/>
            </a:endParaRPr>
          </a:p>
          <a:p>
            <a:pPr lvl="1">
              <a:spcBef>
                <a:spcPts val="624"/>
              </a:spcBef>
              <a:spcAft>
                <a:spcPts val="1200"/>
              </a:spcAft>
              <a:buFontTx/>
              <a:buAutoNum type="arabicPeriod"/>
              <a:defRPr/>
            </a:pPr>
            <a:r>
              <a:rPr lang="en-US" dirty="0">
                <a:latin typeface="Arial" pitchFamily="34" charset="0"/>
                <a:cs typeface="Arial" pitchFamily="34" charset="0"/>
              </a:rPr>
              <a:t>The regeneration of </a:t>
            </a:r>
            <a:r>
              <a:rPr lang="en-US" dirty="0" err="1">
                <a:latin typeface="Arial" pitchFamily="34" charset="0"/>
                <a:cs typeface="Arial" pitchFamily="34" charset="0"/>
              </a:rPr>
              <a:t>ribulose</a:t>
            </a:r>
            <a:r>
              <a:rPr lang="en-US" dirty="0">
                <a:latin typeface="Arial" pitchFamily="34" charset="0"/>
                <a:cs typeface="Arial" pitchFamily="34" charset="0"/>
              </a:rPr>
              <a:t> 1,5-</a:t>
            </a:r>
            <a:r>
              <a:rPr lang="en-US" dirty="0" smtClean="0">
                <a:latin typeface="Arial" pitchFamily="34" charset="0"/>
                <a:cs typeface="Arial" pitchFamily="34" charset="0"/>
              </a:rPr>
              <a:t>bisphosphate</a:t>
            </a:r>
            <a:endParaRPr lang="en-US" dirty="0">
              <a:latin typeface="Arial" pitchFamily="34" charset="0"/>
              <a:cs typeface="Arial" pitchFamily="34" charset="0"/>
            </a:endParaRPr>
          </a:p>
        </p:txBody>
      </p:sp>
    </p:spTree>
    <p:extLst>
      <p:ext uri="{BB962C8B-B14F-4D97-AF65-F5344CB8AC3E}">
        <p14:creationId xmlns:p14="http://schemas.microsoft.com/office/powerpoint/2010/main" val="28427948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Carbanion </a:t>
            </a:r>
            <a:r>
              <a:rPr lang="en-US" dirty="0" smtClean="0">
                <a:solidFill>
                  <a:srgbClr val="843C0C"/>
                </a:solidFill>
                <a:latin typeface="Arial" pitchFamily="34" charset="0"/>
                <a:cs typeface="Arial" pitchFamily="34" charset="0"/>
              </a:rPr>
              <a:t>Intermediates</a:t>
            </a:r>
            <a:endParaRPr lang="en-US" dirty="0">
              <a:solidFill>
                <a:srgbClr val="843C0C"/>
              </a:solidFill>
              <a:latin typeface="Arial" pitchFamily="34" charset="0"/>
              <a:cs typeface="Arial" pitchFamily="34" charset="0"/>
            </a:endParaRPr>
          </a:p>
        </p:txBody>
      </p:sp>
      <p:pic>
        <p:nvPicPr>
          <p:cNvPr id="11" name="Picture 2" descr="A two part equation shows the reaction in which the carbanion intermediate is formed with T P P and a carbanion intermediate is formed with lysine, with both the reactions catalyzed by Transketolase. In the first equation, T P P is bonded to a carbon atom via a double bond from its top right vertex. The carbon atom is bonded to a hydroxyl group, and another carbon atom, which forms a C H 2 O H group. Transketolase forms a carbanion intermediate, in which the double bond between the vertex and the carbon atom becomes a single bond, and the carbon atom acquires a negative charge. In the second equation shows, the nitrogen atom in the lysine side chain is bonded to a carbon atom, which forms the middle carbon in a chain of three. The middle and top carbons share a double bond, and the top carbon is bonded to a hydrogen atom and a hydroxyl group. The bottom carbon forms a C H 2 O H group, forming a protonated Schiff base. Transaldolase catalyzes a reaction in which the bond between the middle and top carbon atoms in the chain becomes a single bond and the top carbon acquires a negative charge. The middle carbon atom in the chain forms a double bond with the nitrogen atom, which acquires a positive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94996" y="1883793"/>
            <a:ext cx="8113106" cy="40639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4046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smtClean="0">
                <a:solidFill>
                  <a:srgbClr val="843C0C"/>
                </a:solidFill>
                <a:latin typeface="Arial" pitchFamily="34" charset="0"/>
                <a:cs typeface="Arial" pitchFamily="34" charset="0"/>
              </a:rPr>
              <a:t>Section 20.4 </a:t>
            </a:r>
            <a:r>
              <a:rPr lang="en-US" sz="2800" dirty="0">
                <a:solidFill>
                  <a:srgbClr val="843C0C"/>
                </a:solidFill>
                <a:latin typeface="Arial" pitchFamily="34" charset="0"/>
                <a:cs typeface="Arial" pitchFamily="34" charset="0"/>
              </a:rPr>
              <a:t>The Metabolism of Glucose 6-Phosphate by the Pentose Phosphate Pathway Is Coordinated with </a:t>
            </a:r>
            <a:r>
              <a:rPr lang="en-US" sz="2800" dirty="0" smtClean="0">
                <a:solidFill>
                  <a:srgbClr val="843C0C"/>
                </a:solidFill>
                <a:latin typeface="Arial" pitchFamily="34" charset="0"/>
                <a:cs typeface="Arial" pitchFamily="34" charset="0"/>
              </a:rPr>
              <a:t>Glycolysis</a:t>
            </a:r>
            <a:endParaRPr lang="en-US" sz="28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lstStyle/>
          <a:p>
            <a:pPr>
              <a:spcBef>
                <a:spcPts val="624"/>
              </a:spcBef>
              <a:spcAft>
                <a:spcPts val="1200"/>
              </a:spcAft>
            </a:pPr>
            <a:r>
              <a:rPr lang="en-US" dirty="0" smtClean="0">
                <a:latin typeface="Arial" pitchFamily="34" charset="0"/>
                <a:cs typeface="Arial" pitchFamily="34" charset="0"/>
              </a:rPr>
              <a:t>The </a:t>
            </a:r>
            <a:r>
              <a:rPr lang="en-US" dirty="0">
                <a:latin typeface="Arial" pitchFamily="34" charset="0"/>
                <a:cs typeface="Arial" pitchFamily="34" charset="0"/>
              </a:rPr>
              <a:t>rate of the oxidative phase of the pentose phosphate pathway is controlled by the level of NADP</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first reaction of the pentose phosphate pathway, the dehydrogenation of glucose 6-phosphate by glucose 6-phosphate dehydrogenase, is the rate-limiting step of the </a:t>
            </a:r>
            <a:r>
              <a:rPr lang="en-US" dirty="0" smtClean="0">
                <a:latin typeface="Arial" pitchFamily="34" charset="0"/>
                <a:cs typeface="Arial" pitchFamily="34" charset="0"/>
              </a:rPr>
              <a:t>pathway.</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most important regulatory factor is the concentration of NADP</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4542741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74638"/>
            <a:ext cx="8478965" cy="1143000"/>
          </a:xfrm>
        </p:spPr>
        <p:txBody>
          <a:bodyPr>
            <a:noAutofit/>
          </a:bodyPr>
          <a:lstStyle/>
          <a:p>
            <a:r>
              <a:rPr lang="en-US" sz="2800" dirty="0">
                <a:solidFill>
                  <a:srgbClr val="843C0C"/>
                </a:solidFill>
                <a:latin typeface="Arial" pitchFamily="34" charset="0"/>
                <a:cs typeface="Arial" pitchFamily="34" charset="0"/>
              </a:rPr>
              <a:t>The </a:t>
            </a:r>
            <a:r>
              <a:rPr lang="en-US" sz="2800" dirty="0" smtClean="0">
                <a:solidFill>
                  <a:srgbClr val="843C0C"/>
                </a:solidFill>
                <a:latin typeface="Arial" pitchFamily="34" charset="0"/>
                <a:cs typeface="Arial" pitchFamily="34" charset="0"/>
              </a:rPr>
              <a:t>Flow </a:t>
            </a:r>
            <a:r>
              <a:rPr lang="en-US" sz="2800" dirty="0">
                <a:solidFill>
                  <a:srgbClr val="843C0C"/>
                </a:solidFill>
                <a:latin typeface="Arial" pitchFamily="34" charset="0"/>
                <a:cs typeface="Arial" pitchFamily="34" charset="0"/>
              </a:rPr>
              <a:t>of </a:t>
            </a:r>
            <a:r>
              <a:rPr lang="en-US" sz="2800" dirty="0" smtClean="0">
                <a:solidFill>
                  <a:srgbClr val="843C0C"/>
                </a:solidFill>
                <a:latin typeface="Arial" pitchFamily="34" charset="0"/>
                <a:cs typeface="Arial" pitchFamily="34" charset="0"/>
              </a:rPr>
              <a:t>Glucose </a:t>
            </a:r>
            <a:r>
              <a:rPr lang="en-US" sz="2800" dirty="0">
                <a:solidFill>
                  <a:srgbClr val="843C0C"/>
                </a:solidFill>
                <a:latin typeface="Arial" pitchFamily="34" charset="0"/>
                <a:cs typeface="Arial" pitchFamily="34" charset="0"/>
              </a:rPr>
              <a:t>6-phosphate </a:t>
            </a:r>
            <a:r>
              <a:rPr lang="en-US" sz="2800" dirty="0" smtClean="0">
                <a:solidFill>
                  <a:srgbClr val="843C0C"/>
                </a:solidFill>
                <a:latin typeface="Arial" pitchFamily="34" charset="0"/>
                <a:cs typeface="Arial" pitchFamily="34" charset="0"/>
              </a:rPr>
              <a:t>Depends </a:t>
            </a:r>
            <a:r>
              <a:rPr lang="en-US" sz="2800" dirty="0">
                <a:solidFill>
                  <a:srgbClr val="843C0C"/>
                </a:solidFill>
                <a:latin typeface="Arial" pitchFamily="34" charset="0"/>
                <a:cs typeface="Arial" pitchFamily="34" charset="0"/>
              </a:rPr>
              <a:t>on the </a:t>
            </a:r>
            <a:r>
              <a:rPr lang="en-US" sz="2800" dirty="0" smtClean="0">
                <a:solidFill>
                  <a:srgbClr val="843C0C"/>
                </a:solidFill>
                <a:latin typeface="Arial" pitchFamily="34" charset="0"/>
                <a:cs typeface="Arial" pitchFamily="34" charset="0"/>
              </a:rPr>
              <a:t>Need </a:t>
            </a:r>
            <a:r>
              <a:rPr lang="en-US" sz="2800" dirty="0">
                <a:solidFill>
                  <a:srgbClr val="843C0C"/>
                </a:solidFill>
                <a:latin typeface="Arial" pitchFamily="34" charset="0"/>
                <a:cs typeface="Arial" pitchFamily="34" charset="0"/>
              </a:rPr>
              <a:t>for NADPH, R</a:t>
            </a:r>
            <a:r>
              <a:rPr lang="en-US" sz="2800" dirty="0" smtClean="0">
                <a:solidFill>
                  <a:srgbClr val="843C0C"/>
                </a:solidFill>
                <a:latin typeface="Arial" pitchFamily="34" charset="0"/>
                <a:cs typeface="Arial" pitchFamily="34" charset="0"/>
              </a:rPr>
              <a:t>ibose </a:t>
            </a:r>
            <a:r>
              <a:rPr lang="en-US" sz="2800" dirty="0">
                <a:solidFill>
                  <a:srgbClr val="843C0C"/>
                </a:solidFill>
                <a:latin typeface="Arial" pitchFamily="34" charset="0"/>
                <a:cs typeface="Arial" pitchFamily="34" charset="0"/>
              </a:rPr>
              <a:t>5-phosphate, and </a:t>
            </a:r>
            <a:r>
              <a:rPr lang="en-US" sz="2800" dirty="0" smtClean="0">
                <a:solidFill>
                  <a:srgbClr val="843C0C"/>
                </a:solidFill>
                <a:latin typeface="Arial" pitchFamily="34" charset="0"/>
                <a:cs typeface="Arial" pitchFamily="34" charset="0"/>
              </a:rPr>
              <a:t>ATP</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600"/>
              </a:spcAft>
              <a:defRPr/>
            </a:pPr>
            <a:r>
              <a:rPr lang="en-US" dirty="0">
                <a:latin typeface="Arial" pitchFamily="34" charset="0"/>
                <a:cs typeface="Arial" pitchFamily="34" charset="0"/>
              </a:rPr>
              <a:t>The pentose phosphate pathway can operate in four distinct modes that result from various combinations of the oxidative phase, the </a:t>
            </a:r>
            <a:r>
              <a:rPr lang="en-US" dirty="0" err="1">
                <a:latin typeface="Arial" pitchFamily="34" charset="0"/>
                <a:cs typeface="Arial" pitchFamily="34" charset="0"/>
              </a:rPr>
              <a:t>nonoxidative</a:t>
            </a:r>
            <a:r>
              <a:rPr lang="en-US" dirty="0">
                <a:latin typeface="Arial" pitchFamily="34" charset="0"/>
                <a:cs typeface="Arial" pitchFamily="34" charset="0"/>
              </a:rPr>
              <a:t> phase, glycolysis, and </a:t>
            </a:r>
            <a:r>
              <a:rPr lang="en-US" dirty="0" smtClean="0">
                <a:latin typeface="Arial" pitchFamily="34" charset="0"/>
                <a:cs typeface="Arial" pitchFamily="34" charset="0"/>
              </a:rPr>
              <a:t>gluconeogenesis. These modes are as follows:</a:t>
            </a:r>
            <a:endParaRPr lang="en-US" dirty="0">
              <a:latin typeface="Arial" pitchFamily="34" charset="0"/>
              <a:cs typeface="Arial" pitchFamily="34" charset="0"/>
            </a:endParaRPr>
          </a:p>
          <a:p>
            <a:pPr lvl="1">
              <a:spcBef>
                <a:spcPts val="624"/>
              </a:spcBef>
              <a:spcAft>
                <a:spcPts val="600"/>
              </a:spcAft>
              <a:buFontTx/>
              <a:buAutoNum type="arabicPeriod"/>
              <a:defRPr/>
            </a:pPr>
            <a:r>
              <a:rPr lang="en-US" dirty="0">
                <a:latin typeface="Arial" pitchFamily="34" charset="0"/>
                <a:cs typeface="Arial" pitchFamily="34" charset="0"/>
              </a:rPr>
              <a:t>Ribose 5-phosphate needs exceed the needs for </a:t>
            </a:r>
            <a:r>
              <a:rPr lang="en-US" dirty="0" smtClean="0">
                <a:latin typeface="Arial" pitchFamily="34" charset="0"/>
                <a:cs typeface="Arial" pitchFamily="34" charset="0"/>
              </a:rPr>
              <a:t>NADPH.</a:t>
            </a:r>
            <a:endParaRPr lang="en-US" dirty="0">
              <a:latin typeface="Arial" pitchFamily="34" charset="0"/>
              <a:cs typeface="Arial" pitchFamily="34" charset="0"/>
            </a:endParaRPr>
          </a:p>
          <a:p>
            <a:pPr lvl="1">
              <a:spcBef>
                <a:spcPts val="624"/>
              </a:spcBef>
              <a:spcAft>
                <a:spcPts val="600"/>
              </a:spcAft>
              <a:buFontTx/>
              <a:buAutoNum type="arabicPeriod"/>
              <a:defRPr/>
            </a:pPr>
            <a:r>
              <a:rPr lang="en-US" dirty="0">
                <a:latin typeface="Arial" pitchFamily="34" charset="0"/>
                <a:cs typeface="Arial" pitchFamily="34" charset="0"/>
              </a:rPr>
              <a:t>The NADPH and ribose 5-phosphate needs are </a:t>
            </a:r>
            <a:r>
              <a:rPr lang="en-US" dirty="0" smtClean="0">
                <a:latin typeface="Arial" pitchFamily="34" charset="0"/>
                <a:cs typeface="Arial" pitchFamily="34" charset="0"/>
              </a:rPr>
              <a:t>balanced.</a:t>
            </a:r>
            <a:endParaRPr lang="en-US" dirty="0">
              <a:latin typeface="Arial" pitchFamily="34" charset="0"/>
              <a:cs typeface="Arial" pitchFamily="34" charset="0"/>
            </a:endParaRPr>
          </a:p>
          <a:p>
            <a:pPr lvl="1">
              <a:spcBef>
                <a:spcPts val="624"/>
              </a:spcBef>
              <a:spcAft>
                <a:spcPts val="600"/>
              </a:spcAft>
              <a:buFontTx/>
              <a:buAutoNum type="arabicPeriod"/>
              <a:defRPr/>
            </a:pPr>
            <a:r>
              <a:rPr lang="en-US" dirty="0">
                <a:latin typeface="Arial" pitchFamily="34" charset="0"/>
                <a:cs typeface="Arial" pitchFamily="34" charset="0"/>
              </a:rPr>
              <a:t>More NADPH is needed than ribose </a:t>
            </a:r>
            <a:r>
              <a:rPr lang="en-US" dirty="0" smtClean="0">
                <a:latin typeface="Arial" pitchFamily="34" charset="0"/>
                <a:cs typeface="Arial" pitchFamily="34" charset="0"/>
              </a:rPr>
              <a:t>5-phosphate.</a:t>
            </a:r>
            <a:endParaRPr lang="en-US" dirty="0">
              <a:latin typeface="Arial" pitchFamily="34" charset="0"/>
              <a:cs typeface="Arial" pitchFamily="34" charset="0"/>
            </a:endParaRPr>
          </a:p>
          <a:p>
            <a:pPr lvl="1">
              <a:spcBef>
                <a:spcPts val="624"/>
              </a:spcBef>
              <a:spcAft>
                <a:spcPts val="600"/>
              </a:spcAft>
              <a:buFontTx/>
              <a:buAutoNum type="arabicPeriod"/>
              <a:defRPr/>
            </a:pPr>
            <a:r>
              <a:rPr lang="en-US" dirty="0">
                <a:latin typeface="Arial" pitchFamily="34" charset="0"/>
                <a:cs typeface="Arial" pitchFamily="34" charset="0"/>
              </a:rPr>
              <a:t>NADPH and ATP are both </a:t>
            </a:r>
            <a:r>
              <a:rPr lang="en-US" dirty="0" smtClean="0">
                <a:latin typeface="Arial" pitchFamily="34" charset="0"/>
                <a:cs typeface="Arial" pitchFamily="34" charset="0"/>
              </a:rPr>
              <a:t>required.</a:t>
            </a:r>
            <a:endParaRPr lang="en-US" dirty="0">
              <a:latin typeface="Arial" pitchFamily="34" charset="0"/>
              <a:cs typeface="Arial" pitchFamily="34" charset="0"/>
            </a:endParaRPr>
          </a:p>
        </p:txBody>
      </p:sp>
    </p:spTree>
    <p:extLst>
      <p:ext uri="{BB962C8B-B14F-4D97-AF65-F5344CB8AC3E}">
        <p14:creationId xmlns:p14="http://schemas.microsoft.com/office/powerpoint/2010/main" val="1144852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Four </a:t>
            </a:r>
            <a:r>
              <a:rPr lang="en-US" dirty="0" smtClean="0">
                <a:solidFill>
                  <a:srgbClr val="843C0C"/>
                </a:solidFill>
                <a:latin typeface="Arial" pitchFamily="34" charset="0"/>
                <a:cs typeface="Arial" pitchFamily="34" charset="0"/>
              </a:rPr>
              <a:t>Modes </a:t>
            </a:r>
            <a:r>
              <a:rPr lang="en-US" dirty="0">
                <a:solidFill>
                  <a:srgbClr val="843C0C"/>
                </a:solidFill>
                <a:latin typeface="Arial" pitchFamily="34" charset="0"/>
                <a:cs typeface="Arial" pitchFamily="34" charset="0"/>
              </a:rPr>
              <a:t>of the </a:t>
            </a:r>
            <a:r>
              <a:rPr lang="en-US" dirty="0" smtClean="0">
                <a:solidFill>
                  <a:srgbClr val="843C0C"/>
                </a:solidFill>
                <a:latin typeface="Arial" pitchFamily="34" charset="0"/>
                <a:cs typeface="Arial" pitchFamily="34" charset="0"/>
              </a:rPr>
              <a:t>Pentose </a:t>
            </a:r>
            <a:r>
              <a:rPr lang="en-US" dirty="0">
                <a:solidFill>
                  <a:srgbClr val="843C0C"/>
                </a:solidFill>
              </a:rPr>
              <a:t>P</a:t>
            </a:r>
            <a:r>
              <a:rPr lang="en-US" dirty="0" smtClean="0">
                <a:solidFill>
                  <a:srgbClr val="843C0C"/>
                </a:solidFill>
                <a:latin typeface="Arial" pitchFamily="34" charset="0"/>
                <a:cs typeface="Arial" pitchFamily="34" charset="0"/>
              </a:rPr>
              <a:t>hosphate Pathway</a:t>
            </a:r>
            <a:endParaRPr lang="en-US" dirty="0">
              <a:solidFill>
                <a:srgbClr val="843C0C"/>
              </a:solidFill>
              <a:latin typeface="Arial" pitchFamily="34" charset="0"/>
              <a:cs typeface="Arial" pitchFamily="34" charset="0"/>
            </a:endParaRPr>
          </a:p>
        </p:txBody>
      </p:sp>
      <p:pic>
        <p:nvPicPr>
          <p:cNvPr id="11" name="Picture 2" descr="A schematic diagram shows four different modes of pentose phosphate pathway&#10;The first flow diagram shows mode 1 of the pentose phosphate pathway. Fructose 6-phosphate is formed from Glucose 6-phosphate. Ribulose 5-phosphate, a major product of the pathway, is formed from Fructose 6-phosphate and Glyceraldehyde 3-phosphate. Fructose 1, 6-bisphosphate is formed from Fructose 6-phosphate. Dihydroxyacetone phosphate and Glyceraldehyde 3-phosphate are formed from Fructose 1, 6-bisphosphate. Glyceraldehyde 3-phosphate can be formed from Dihydroxyacetone phosphate. &#10;The second flow diagram shows mode 2 of the pentose phosphate pathway. Ribulose 5-phosphate is produced from Glucose-6-phosphate, in a reaction which releases C O 2 and reduces two molecules of N A D P plus to two molecules of N A D P H. Ribose 5-phosphate, a major product of the pathway, is formed from Ribulose 5-phosphate. &#10;&#10;The third flow diagram shows mode 3 of the pentose phosphate pathway. Ribulose 5-phosphate is formed from Glucose 6-phosphate, in a reaction that releases C O 2 and two molecules of N A D P plus are reduced to two molecules of N A D P H. Ribose 5-phosphate is formed from Ribulose 5-phosphate. Fructose 6-phosphate and Glyceraldehyde 3-phosphate are produced from Ribose 5-phosphate. Glucose 6-phosphate is produced from Fructose 6-phosphate. Fructose 1, 6-bisphosphate is produced from Glyceraldehyde 3-phosphate and Dihydroxyacetone phosphate. Dihydroxyacetone phosphate is produced from Glyceraldehyde 3-phosphate.&#10;The fourth flow diagram shows mode 4 of the pentose phosphate pathway. Ribulose 5-phosphate is formed from Glucose 6-phosphate, in a reaction that releases C O 2 and also reduces two molecules of N A D P plus to produce two molecules of N A D P H. Ribose 5-phosphate is formed from Ribulose 5-phosphate. Fructose 6-phosphate and Glyceraldehyde 3-phosphate are produced from Ribose 5-phosphate. Pyruvate and A T P, major products of the pathway are produced form Glyceraldehyde 3-phosphate. Fructose 1, 6-bisphosphate is produced from Fructose 6-phosphate, and Dihydroxyacetone and Glyceraldehyde 3-phosphate are formed from Fructose 1, 6-bisphosphate. Glyceraldehyde 3-phosphate is also produced from Dihydroxyacetone 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51004" y="1586513"/>
            <a:ext cx="6090916" cy="49959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4495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Tissues with </a:t>
            </a:r>
            <a:r>
              <a:rPr lang="en-US" dirty="0" smtClean="0">
                <a:solidFill>
                  <a:srgbClr val="843C0C"/>
                </a:solidFill>
                <a:latin typeface="Arial" pitchFamily="34" charset="0"/>
                <a:cs typeface="Arial" pitchFamily="34" charset="0"/>
              </a:rPr>
              <a:t>Active </a:t>
            </a:r>
            <a:r>
              <a:rPr lang="en-US" dirty="0">
                <a:solidFill>
                  <a:srgbClr val="843C0C"/>
                </a:solidFill>
              </a:rPr>
              <a:t>P</a:t>
            </a:r>
            <a:r>
              <a:rPr lang="en-US" dirty="0" smtClean="0">
                <a:solidFill>
                  <a:srgbClr val="843C0C"/>
                </a:solidFill>
                <a:latin typeface="Arial" pitchFamily="34" charset="0"/>
                <a:cs typeface="Arial" pitchFamily="34" charset="0"/>
              </a:rPr>
              <a:t>entose </a:t>
            </a:r>
            <a:r>
              <a:rPr lang="en-US" dirty="0">
                <a:solidFill>
                  <a:srgbClr val="843C0C"/>
                </a:solidFill>
              </a:rPr>
              <a:t>P</a:t>
            </a:r>
            <a:r>
              <a:rPr lang="en-US" dirty="0" smtClean="0">
                <a:solidFill>
                  <a:srgbClr val="843C0C"/>
                </a:solidFill>
                <a:latin typeface="Arial" pitchFamily="34" charset="0"/>
                <a:cs typeface="Arial" pitchFamily="34" charset="0"/>
              </a:rPr>
              <a:t>hosphate </a:t>
            </a:r>
            <a:r>
              <a:rPr lang="en-US" dirty="0">
                <a:solidFill>
                  <a:srgbClr val="843C0C"/>
                </a:solidFill>
              </a:rPr>
              <a:t>P</a:t>
            </a:r>
            <a:r>
              <a:rPr lang="en-US" dirty="0" smtClean="0">
                <a:solidFill>
                  <a:srgbClr val="843C0C"/>
                </a:solidFill>
                <a:latin typeface="Arial" pitchFamily="34" charset="0"/>
                <a:cs typeface="Arial" pitchFamily="34" charset="0"/>
              </a:rPr>
              <a:t>athways</a:t>
            </a:r>
            <a:endParaRPr lang="en-US" dirty="0">
              <a:solidFill>
                <a:srgbClr val="843C0C"/>
              </a:solidFill>
              <a:latin typeface="Arial" pitchFamily="34" charset="0"/>
              <a:cs typeface="Arial" pitchFamily="34" charset="0"/>
            </a:endParaRPr>
          </a:p>
        </p:txBody>
      </p:sp>
      <p:pic>
        <p:nvPicPr>
          <p:cNvPr id="6" name="Picture 2" descr="A table lists tissues with active pentose phosphate pathways. The table has two columns and seven rows. The column headers are: tissue and function.&#10;The data is as follows:&#10;Row 1: tissue: adrenal gland; function: steroid synthesis.&#10;Row 2: tissue: liver; function: fatty acid and cholesterol synthesis.&#10;Row 3: tissue: testes; function: steroid synthesis.&#10;Row 4: tissue: adipose tissue; function: fatty acid synthesis.&#10;Row 5: tissue: ovary; function: steroid synthesis.&#10;Row 6: tissue: mammary gland; function: fatty acid synthesis.&#10;Row 7: tissue: red blood cells; function: maintenance of reduced glutathion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2222032"/>
            <a:ext cx="8113106" cy="362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6745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The </a:t>
            </a:r>
            <a:r>
              <a:rPr lang="en-US" dirty="0" smtClean="0">
                <a:solidFill>
                  <a:srgbClr val="843C0C"/>
                </a:solidFill>
                <a:latin typeface="Arial" pitchFamily="34" charset="0"/>
                <a:cs typeface="Arial" pitchFamily="34" charset="0"/>
              </a:rPr>
              <a:t>Pentose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hosphate </a:t>
            </a:r>
            <a:r>
              <a:rPr lang="en-US" dirty="0">
                <a:solidFill>
                  <a:srgbClr val="843C0C"/>
                </a:solidFill>
                <a:latin typeface="Arial" pitchFamily="34" charset="0"/>
                <a:cs typeface="Arial" pitchFamily="34" charset="0"/>
              </a:rPr>
              <a:t>P</a:t>
            </a:r>
            <a:r>
              <a:rPr lang="en-US" dirty="0" smtClean="0">
                <a:solidFill>
                  <a:srgbClr val="843C0C"/>
                </a:solidFill>
                <a:latin typeface="Arial" pitchFamily="34" charset="0"/>
                <a:cs typeface="Arial" pitchFamily="34" charset="0"/>
              </a:rPr>
              <a:t>athway </a:t>
            </a:r>
            <a:r>
              <a:rPr lang="en-US" dirty="0">
                <a:solidFill>
                  <a:srgbClr val="843C0C"/>
                </a:solidFill>
                <a:latin typeface="Arial" pitchFamily="34" charset="0"/>
                <a:cs typeface="Arial" pitchFamily="34" charset="0"/>
              </a:rPr>
              <a:t>is </a:t>
            </a:r>
            <a:r>
              <a:rPr lang="en-US" dirty="0" smtClean="0">
                <a:solidFill>
                  <a:srgbClr val="843C0C"/>
                </a:solidFill>
                <a:latin typeface="Arial" pitchFamily="34" charset="0"/>
                <a:cs typeface="Arial" pitchFamily="34" charset="0"/>
              </a:rPr>
              <a:t>Required </a:t>
            </a:r>
            <a:r>
              <a:rPr lang="en-US" dirty="0">
                <a:solidFill>
                  <a:srgbClr val="843C0C"/>
                </a:solidFill>
                <a:latin typeface="Arial" pitchFamily="34" charset="0"/>
                <a:cs typeface="Arial" pitchFamily="34" charset="0"/>
              </a:rPr>
              <a:t>for R</a:t>
            </a:r>
            <a:r>
              <a:rPr lang="en-US" dirty="0" smtClean="0">
                <a:solidFill>
                  <a:srgbClr val="843C0C"/>
                </a:solidFill>
                <a:latin typeface="Arial" pitchFamily="34" charset="0"/>
                <a:cs typeface="Arial" pitchFamily="34" charset="0"/>
              </a:rPr>
              <a:t>apid </a:t>
            </a:r>
            <a:r>
              <a:rPr lang="en-US" dirty="0">
                <a:solidFill>
                  <a:srgbClr val="843C0C"/>
                </a:solidFill>
                <a:latin typeface="Arial" pitchFamily="34" charset="0"/>
                <a:cs typeface="Arial" pitchFamily="34" charset="0"/>
              </a:rPr>
              <a:t>C</a:t>
            </a:r>
            <a:r>
              <a:rPr lang="en-US" dirty="0" smtClean="0">
                <a:solidFill>
                  <a:srgbClr val="843C0C"/>
                </a:solidFill>
                <a:latin typeface="Arial" pitchFamily="34" charset="0"/>
                <a:cs typeface="Arial" pitchFamily="34" charset="0"/>
              </a:rPr>
              <a:t>ell </a:t>
            </a:r>
            <a:r>
              <a:rPr lang="en-US" dirty="0">
                <a:solidFill>
                  <a:srgbClr val="843C0C"/>
                </a:solidFill>
                <a:latin typeface="Arial" pitchFamily="34" charset="0"/>
                <a:cs typeface="Arial" pitchFamily="34" charset="0"/>
              </a:rPr>
              <a:t>G</a:t>
            </a:r>
            <a:r>
              <a:rPr lang="en-US" dirty="0" smtClean="0">
                <a:solidFill>
                  <a:srgbClr val="843C0C"/>
                </a:solidFill>
                <a:latin typeface="Arial" pitchFamily="34" charset="0"/>
                <a:cs typeface="Arial" pitchFamily="34" charset="0"/>
              </a:rPr>
              <a:t>rowth</a:t>
            </a:r>
            <a:endParaRPr lang="en-US" dirty="0">
              <a:solidFill>
                <a:srgbClr val="843C0C"/>
              </a:solidFill>
              <a:latin typeface="Arial" pitchFamily="34" charset="0"/>
              <a:cs typeface="Arial" pitchFamily="34" charset="0"/>
            </a:endParaRPr>
          </a:p>
        </p:txBody>
      </p:sp>
      <p:sp>
        <p:nvSpPr>
          <p:cNvPr id="4" name="Content Placeholder 3"/>
          <p:cNvSpPr>
            <a:spLocks noGrp="1"/>
          </p:cNvSpPr>
          <p:nvPr>
            <p:ph idx="1"/>
          </p:nvPr>
        </p:nvSpPr>
        <p:spPr/>
        <p:txBody>
          <a:bodyPr/>
          <a:lstStyle/>
          <a:p>
            <a:pPr>
              <a:spcBef>
                <a:spcPts val="624"/>
              </a:spcBef>
              <a:spcAft>
                <a:spcPts val="1200"/>
              </a:spcAft>
            </a:pPr>
            <a:r>
              <a:rPr lang="en-US" dirty="0">
                <a:latin typeface="Arial" pitchFamily="34" charset="0"/>
                <a:cs typeface="Arial" pitchFamily="34" charset="0"/>
              </a:rPr>
              <a:t>Rapidly dividing cells need ribose 5-phosphate for nucleic acid synthesis and NADPH for fatty acid and </a:t>
            </a:r>
            <a:r>
              <a:rPr lang="en-US" dirty="0" smtClean="0">
                <a:latin typeface="Arial" pitchFamily="34" charset="0"/>
                <a:cs typeface="Arial" pitchFamily="34" charset="0"/>
              </a:rPr>
              <a:t>membrane synthesis.</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Glycolytic intermediates are diverted into the pentose phosphate pathway by the expression of pyruvate kinase </a:t>
            </a:r>
            <a:r>
              <a:rPr lang="en-US" dirty="0" smtClean="0">
                <a:latin typeface="Arial" pitchFamily="34" charset="0"/>
                <a:cs typeface="Arial" pitchFamily="34" charset="0"/>
              </a:rPr>
              <a:t>isozyme (PKM), </a:t>
            </a:r>
            <a:r>
              <a:rPr lang="en-US" dirty="0">
                <a:latin typeface="Arial" pitchFamily="34" charset="0"/>
                <a:cs typeface="Arial" pitchFamily="34" charset="0"/>
              </a:rPr>
              <a:t>which has a low catalytic </a:t>
            </a:r>
            <a:r>
              <a:rPr lang="en-US" dirty="0" smtClean="0">
                <a:latin typeface="Arial" pitchFamily="34" charset="0"/>
                <a:cs typeface="Arial" pitchFamily="34" charset="0"/>
              </a:rPr>
              <a:t>activity.</a:t>
            </a:r>
            <a:endParaRPr lang="en-US" dirty="0">
              <a:latin typeface="Arial" pitchFamily="34" charset="0"/>
              <a:cs typeface="Arial" pitchFamily="34" charset="0"/>
            </a:endParaRPr>
          </a:p>
        </p:txBody>
      </p:sp>
    </p:spTree>
    <p:extLst>
      <p:ext uri="{BB962C8B-B14F-4D97-AF65-F5344CB8AC3E}">
        <p14:creationId xmlns:p14="http://schemas.microsoft.com/office/powerpoint/2010/main" val="4399813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2800" dirty="0">
                <a:solidFill>
                  <a:srgbClr val="843C0C"/>
                </a:solidFill>
                <a:latin typeface="Arial" pitchFamily="34" charset="0"/>
                <a:cs typeface="Arial" pitchFamily="34" charset="0"/>
              </a:rPr>
              <a:t>Through the </a:t>
            </a:r>
            <a:r>
              <a:rPr lang="en-US" sz="2800" dirty="0" smtClean="0">
                <a:solidFill>
                  <a:srgbClr val="843C0C"/>
                </a:solidFill>
                <a:latin typeface="Arial" pitchFamily="34" charset="0"/>
                <a:cs typeface="Arial" pitchFamily="34" charset="0"/>
              </a:rPr>
              <a:t>Looking-glass</a:t>
            </a:r>
            <a:r>
              <a:rPr lang="en-US" sz="2800" dirty="0">
                <a:solidFill>
                  <a:srgbClr val="843C0C"/>
                </a:solidFill>
                <a:latin typeface="Arial" pitchFamily="34" charset="0"/>
                <a:cs typeface="Arial" pitchFamily="34" charset="0"/>
              </a:rPr>
              <a:t>: The Calvin cycle and the </a:t>
            </a:r>
            <a:r>
              <a:rPr lang="en-US" sz="2800" dirty="0" smtClean="0">
                <a:solidFill>
                  <a:srgbClr val="843C0C"/>
                </a:solidFill>
                <a:latin typeface="Arial" pitchFamily="34" charset="0"/>
                <a:cs typeface="Arial" pitchFamily="34" charset="0"/>
              </a:rPr>
              <a:t>Pentose </a:t>
            </a:r>
            <a:r>
              <a:rPr lang="en-US" sz="2800" dirty="0">
                <a:solidFill>
                  <a:srgbClr val="843C0C"/>
                </a:solidFill>
                <a:latin typeface="Arial" pitchFamily="34" charset="0"/>
                <a:cs typeface="Arial" pitchFamily="34" charset="0"/>
              </a:rPr>
              <a:t>P</a:t>
            </a:r>
            <a:r>
              <a:rPr lang="en-US" sz="2800" dirty="0" smtClean="0">
                <a:solidFill>
                  <a:srgbClr val="843C0C"/>
                </a:solidFill>
                <a:latin typeface="Arial" pitchFamily="34" charset="0"/>
                <a:cs typeface="Arial" pitchFamily="34" charset="0"/>
              </a:rPr>
              <a:t>hosphate </a:t>
            </a:r>
            <a:r>
              <a:rPr lang="en-US" sz="2800" dirty="0">
                <a:solidFill>
                  <a:srgbClr val="843C0C"/>
                </a:solidFill>
                <a:latin typeface="Arial" pitchFamily="34" charset="0"/>
                <a:cs typeface="Arial" pitchFamily="34" charset="0"/>
              </a:rPr>
              <a:t>P</a:t>
            </a:r>
            <a:r>
              <a:rPr lang="en-US" sz="2800" dirty="0" smtClean="0">
                <a:solidFill>
                  <a:srgbClr val="843C0C"/>
                </a:solidFill>
                <a:latin typeface="Arial" pitchFamily="34" charset="0"/>
                <a:cs typeface="Arial" pitchFamily="34" charset="0"/>
              </a:rPr>
              <a:t>athway </a:t>
            </a:r>
            <a:r>
              <a:rPr lang="en-US" sz="2800" dirty="0">
                <a:solidFill>
                  <a:srgbClr val="843C0C"/>
                </a:solidFill>
                <a:latin typeface="Arial" pitchFamily="34" charset="0"/>
                <a:cs typeface="Arial" pitchFamily="34" charset="0"/>
              </a:rPr>
              <a:t>are </a:t>
            </a:r>
            <a:r>
              <a:rPr lang="en-US" sz="2800" dirty="0" smtClean="0">
                <a:solidFill>
                  <a:srgbClr val="843C0C"/>
                </a:solidFill>
                <a:latin typeface="Arial" pitchFamily="34" charset="0"/>
                <a:cs typeface="Arial" pitchFamily="34" charset="0"/>
              </a:rPr>
              <a:t>Mirror </a:t>
            </a:r>
            <a:r>
              <a:rPr lang="en-US" sz="2800" dirty="0">
                <a:solidFill>
                  <a:srgbClr val="843C0C"/>
                </a:solidFill>
                <a:latin typeface="Arial" pitchFamily="34" charset="0"/>
                <a:cs typeface="Arial" pitchFamily="34" charset="0"/>
              </a:rPr>
              <a:t>I</a:t>
            </a:r>
            <a:r>
              <a:rPr lang="en-US" sz="2800" dirty="0" smtClean="0">
                <a:solidFill>
                  <a:srgbClr val="843C0C"/>
                </a:solidFill>
                <a:latin typeface="Arial" pitchFamily="34" charset="0"/>
                <a:cs typeface="Arial" pitchFamily="34" charset="0"/>
              </a:rPr>
              <a:t>mages</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lstStyle/>
          <a:p>
            <a:pPr>
              <a:spcBef>
                <a:spcPts val="624"/>
              </a:spcBef>
              <a:spcAft>
                <a:spcPts val="1200"/>
              </a:spcAft>
            </a:pPr>
            <a:r>
              <a:rPr lang="en-US" dirty="0">
                <a:latin typeface="Arial" pitchFamily="34" charset="0"/>
                <a:cs typeface="Arial" pitchFamily="34" charset="0"/>
              </a:rPr>
              <a:t>The Calvin cycle begins with the fixation of CO</a:t>
            </a:r>
            <a:r>
              <a:rPr lang="en-US" baseline="-25000" dirty="0">
                <a:latin typeface="Arial" pitchFamily="34" charset="0"/>
                <a:cs typeface="Arial" pitchFamily="34" charset="0"/>
              </a:rPr>
              <a:t>2</a:t>
            </a:r>
            <a:r>
              <a:rPr lang="en-US" dirty="0">
                <a:latin typeface="Arial" pitchFamily="34" charset="0"/>
                <a:cs typeface="Arial" pitchFamily="34" charset="0"/>
              </a:rPr>
              <a:t> and its subsequent reduction by NADPH in the process of glucose </a:t>
            </a:r>
            <a:r>
              <a:rPr lang="en-US" dirty="0" smtClean="0">
                <a:latin typeface="Arial" pitchFamily="34" charset="0"/>
                <a:cs typeface="Arial" pitchFamily="34" charset="0"/>
              </a:rPr>
              <a:t>synthesis.</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The pentose phosphate pathway uses the oxidation of a glucose-derived carbon to generate CO</a:t>
            </a:r>
            <a:r>
              <a:rPr lang="en-US" baseline="-25000" dirty="0">
                <a:latin typeface="Arial" pitchFamily="34" charset="0"/>
                <a:cs typeface="Arial" pitchFamily="34" charset="0"/>
              </a:rPr>
              <a:t>2</a:t>
            </a:r>
            <a:r>
              <a:rPr lang="en-US" dirty="0">
                <a:latin typeface="Arial" pitchFamily="34" charset="0"/>
                <a:cs typeface="Arial" pitchFamily="34" charset="0"/>
              </a:rPr>
              <a:t> and </a:t>
            </a:r>
            <a:r>
              <a:rPr lang="en-US" dirty="0" smtClean="0">
                <a:latin typeface="Arial" pitchFamily="34" charset="0"/>
                <a:cs typeface="Arial" pitchFamily="34" charset="0"/>
              </a:rPr>
              <a:t>NADPH.</a:t>
            </a:r>
            <a:endParaRPr lang="en-US"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Many enzymes are common to the Calvin cycle and the </a:t>
            </a:r>
            <a:r>
              <a:rPr lang="en-US" dirty="0" err="1">
                <a:latin typeface="Arial" pitchFamily="34" charset="0"/>
                <a:cs typeface="Arial" pitchFamily="34" charset="0"/>
              </a:rPr>
              <a:t>nonoxidative</a:t>
            </a:r>
            <a:r>
              <a:rPr lang="en-US" dirty="0">
                <a:latin typeface="Arial" pitchFamily="34" charset="0"/>
                <a:cs typeface="Arial" pitchFamily="34" charset="0"/>
              </a:rPr>
              <a:t> phase of the pentose phosphate </a:t>
            </a:r>
            <a:r>
              <a:rPr lang="en-US" dirty="0" smtClean="0">
                <a:latin typeface="Arial" pitchFamily="34" charset="0"/>
                <a:cs typeface="Arial" pitchFamily="34" charset="0"/>
              </a:rPr>
              <a:t>pathway.</a:t>
            </a:r>
            <a:endParaRPr lang="en-US" dirty="0">
              <a:latin typeface="Arial" pitchFamily="34" charset="0"/>
              <a:cs typeface="Arial" pitchFamily="34" charset="0"/>
            </a:endParaRPr>
          </a:p>
        </p:txBody>
      </p:sp>
    </p:spTree>
    <p:extLst>
      <p:ext uri="{BB962C8B-B14F-4D97-AF65-F5344CB8AC3E}">
        <p14:creationId xmlns:p14="http://schemas.microsoft.com/office/powerpoint/2010/main" val="8521833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843C0C"/>
                </a:solidFill>
                <a:latin typeface="Arial" pitchFamily="34" charset="0"/>
                <a:cs typeface="Arial" pitchFamily="34" charset="0"/>
              </a:rPr>
              <a:t>Section 20.5 </a:t>
            </a:r>
            <a:r>
              <a:rPr lang="en-US" sz="2800" dirty="0">
                <a:solidFill>
                  <a:srgbClr val="843C0C"/>
                </a:solidFill>
                <a:latin typeface="Arial" pitchFamily="34" charset="0"/>
                <a:cs typeface="Arial" pitchFamily="34" charset="0"/>
              </a:rPr>
              <a:t>Glucose 6-Phosphate Dehydrogenase Plays a Key Role in Protection Against Reactive Oxygen </a:t>
            </a:r>
            <a:r>
              <a:rPr lang="en-US" sz="2800" dirty="0" smtClean="0">
                <a:solidFill>
                  <a:srgbClr val="843C0C"/>
                </a:solidFill>
                <a:latin typeface="Arial" pitchFamily="34" charset="0"/>
                <a:cs typeface="Arial" pitchFamily="34" charset="0"/>
              </a:rPr>
              <a:t>Species</a:t>
            </a:r>
            <a:endParaRPr lang="en-US" sz="2800" dirty="0">
              <a:solidFill>
                <a:srgbClr val="843C0C"/>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sz="2200" dirty="0">
                <a:latin typeface="Arial" pitchFamily="34" charset="0"/>
                <a:cs typeface="Arial" pitchFamily="34" charset="0"/>
              </a:rPr>
              <a:t>Glutathione (GSH) helps to prevent damage by reactive oxygen species generated in the course of </a:t>
            </a:r>
            <a:r>
              <a:rPr lang="en-US" sz="2200" dirty="0" smtClean="0">
                <a:latin typeface="Arial" pitchFamily="34" charset="0"/>
                <a:cs typeface="Arial" pitchFamily="34" charset="0"/>
              </a:rPr>
              <a:t>metabolism.</a:t>
            </a:r>
            <a:endParaRPr lang="en-US" sz="2200" dirty="0">
              <a:latin typeface="Arial" pitchFamily="34" charset="0"/>
              <a:cs typeface="Arial" pitchFamily="34" charset="0"/>
            </a:endParaRPr>
          </a:p>
          <a:p>
            <a:pPr>
              <a:spcBef>
                <a:spcPts val="624"/>
              </a:spcBef>
              <a:spcAft>
                <a:spcPts val="1200"/>
              </a:spcAft>
            </a:pPr>
            <a:r>
              <a:rPr lang="en-US" sz="2200" dirty="0" smtClean="0">
                <a:latin typeface="Arial" pitchFamily="34" charset="0"/>
                <a:cs typeface="Arial" pitchFamily="34" charset="0"/>
              </a:rPr>
              <a:t>Oxidized </a:t>
            </a:r>
            <a:r>
              <a:rPr lang="en-US" sz="2200" dirty="0">
                <a:latin typeface="Arial" pitchFamily="34" charset="0"/>
                <a:cs typeface="Arial" pitchFamily="34" charset="0"/>
              </a:rPr>
              <a:t>glutathione (GSSG) is converted into reduced glutathione by </a:t>
            </a:r>
            <a:r>
              <a:rPr lang="en-US" sz="2200" dirty="0" smtClean="0">
                <a:latin typeface="Arial" pitchFamily="34" charset="0"/>
                <a:cs typeface="Arial" pitchFamily="34" charset="0"/>
              </a:rPr>
              <a:t>NADPH.</a:t>
            </a:r>
            <a:endParaRPr lang="en-US" sz="2200" dirty="0">
              <a:latin typeface="Arial" pitchFamily="34" charset="0"/>
              <a:cs typeface="Arial" pitchFamily="34" charset="0"/>
            </a:endParaRPr>
          </a:p>
          <a:p>
            <a:pPr>
              <a:spcBef>
                <a:spcPts val="624"/>
              </a:spcBef>
              <a:spcAft>
                <a:spcPts val="1200"/>
              </a:spcAft>
            </a:pPr>
            <a:r>
              <a:rPr lang="en-US" sz="2200" dirty="0">
                <a:latin typeface="Arial" pitchFamily="34" charset="0"/>
                <a:cs typeface="Arial" pitchFamily="34" charset="0"/>
              </a:rPr>
              <a:t>NADPH generated by glucose 6-phosphate </a:t>
            </a:r>
            <a:r>
              <a:rPr lang="en-US" sz="2200" dirty="0" smtClean="0">
                <a:latin typeface="Arial" pitchFamily="34" charset="0"/>
                <a:cs typeface="Arial" pitchFamily="34" charset="0"/>
              </a:rPr>
              <a:t>dehydrogenase in the </a:t>
            </a:r>
            <a:r>
              <a:rPr lang="en-US" sz="2200" dirty="0">
                <a:latin typeface="Arial" pitchFamily="34" charset="0"/>
                <a:cs typeface="Arial" pitchFamily="34" charset="0"/>
              </a:rPr>
              <a:t>pentose phosphate pathway is required to maintain adequate levels of reduced </a:t>
            </a:r>
            <a:r>
              <a:rPr lang="en-US" sz="2200" dirty="0" smtClean="0">
                <a:latin typeface="Arial" pitchFamily="34" charset="0"/>
                <a:cs typeface="Arial" pitchFamily="34" charset="0"/>
              </a:rPr>
              <a:t>glutathione.</a:t>
            </a:r>
          </a:p>
          <a:p>
            <a:pPr>
              <a:spcBef>
                <a:spcPts val="624"/>
              </a:spcBef>
              <a:spcAft>
                <a:spcPts val="1200"/>
              </a:spcAft>
            </a:pPr>
            <a:r>
              <a:rPr lang="en-US" sz="2200" dirty="0" smtClean="0">
                <a:latin typeface="Arial" pitchFamily="34" charset="0"/>
                <a:cs typeface="Arial" pitchFamily="34" charset="0"/>
              </a:rPr>
              <a:t>Cells </a:t>
            </a:r>
            <a:r>
              <a:rPr lang="en-US" sz="2200" dirty="0">
                <a:latin typeface="Arial" pitchFamily="34" charset="0"/>
                <a:cs typeface="Arial" pitchFamily="34" charset="0"/>
              </a:rPr>
              <a:t>with reduced levels of glucose 6-phosphate dehydrogenase are especially sensitive to oxidative </a:t>
            </a:r>
            <a:r>
              <a:rPr lang="en-US" sz="2200" dirty="0" smtClean="0">
                <a:latin typeface="Arial" pitchFamily="34" charset="0"/>
                <a:cs typeface="Arial" pitchFamily="34" charset="0"/>
              </a:rPr>
              <a:t>stress.</a:t>
            </a:r>
          </a:p>
        </p:txBody>
      </p:sp>
    </p:spTree>
    <p:extLst>
      <p:ext uri="{BB962C8B-B14F-4D97-AF65-F5344CB8AC3E}">
        <p14:creationId xmlns:p14="http://schemas.microsoft.com/office/powerpoint/2010/main" val="22685417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843C0C"/>
                </a:solidFill>
              </a:rPr>
              <a:t>The Reduced </a:t>
            </a:r>
            <a:r>
              <a:rPr lang="en-US" dirty="0">
                <a:solidFill>
                  <a:srgbClr val="843C0C"/>
                </a:solidFill>
              </a:rPr>
              <a:t>F</a:t>
            </a:r>
            <a:r>
              <a:rPr lang="en-US" dirty="0" smtClean="0">
                <a:solidFill>
                  <a:srgbClr val="843C0C"/>
                </a:solidFill>
              </a:rPr>
              <a:t>orm of the </a:t>
            </a:r>
            <a:r>
              <a:rPr lang="en-US" dirty="0">
                <a:solidFill>
                  <a:srgbClr val="843C0C"/>
                </a:solidFill>
              </a:rPr>
              <a:t>T</a:t>
            </a:r>
            <a:r>
              <a:rPr lang="en-US" dirty="0" smtClean="0">
                <a:solidFill>
                  <a:srgbClr val="843C0C"/>
                </a:solidFill>
              </a:rPr>
              <a:t>ripeptide </a:t>
            </a:r>
            <a:r>
              <a:rPr lang="en-US" dirty="0">
                <a:solidFill>
                  <a:srgbClr val="843C0C"/>
                </a:solidFill>
              </a:rPr>
              <a:t>G</a:t>
            </a:r>
            <a:r>
              <a:rPr lang="en-US" dirty="0" smtClean="0">
                <a:solidFill>
                  <a:srgbClr val="843C0C"/>
                </a:solidFill>
              </a:rPr>
              <a:t>lutathione</a:t>
            </a:r>
            <a:endParaRPr lang="en-US" dirty="0">
              <a:solidFill>
                <a:srgbClr val="843C0C"/>
              </a:solidFill>
            </a:endParaRPr>
          </a:p>
        </p:txBody>
      </p:sp>
      <p:pic>
        <p:nvPicPr>
          <p:cNvPr id="11" name="Picture 2" descr="The skeletal formula of reduced Glutathione (gamma Glutamylcysteinylglycine) is shown. Reduced Glutathione contains a gamma Glutamate unit, a Cysteine unit, and a Glycine unit. It contains a central chain of 11 atoms, arranged vertically. The top five atoms constitute the gamma Glutamate unit and the atoms in the chain are carbons. The top carbon forms a carboxylate group, C 2 is bonded to N H 3 plus group and a hydrogen atom, and C 5 is double bonded to an oxygen atom, forming a carbonyl group. The sixth, seventh, and eight atoms constitute the Cysteine unit. The sixth atom is nitrogen and is bonded to a hydrogen atom and the seventh atom carbon which is bonded to hydrogen atom and a carbon atom, which in turn is bonded to an S H group. The eighth atom, carbon, forms a carbonyl group. The ninth, tenth, and eleventh atoms form the glycine unit. The ninth atom is a nitrogen atom and is bonded to a hydrogen atom. The tenth atom is carbon and the eleventh atom, carbon, forms a carboxylate anio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844615" y="1593971"/>
            <a:ext cx="5421030" cy="49711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05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sz="3200" dirty="0">
                <a:solidFill>
                  <a:srgbClr val="843C0C"/>
                </a:solidFill>
              </a:rPr>
              <a:t>Glucose 6-phosphate </a:t>
            </a:r>
            <a:r>
              <a:rPr lang="en-US" sz="3200" dirty="0" smtClean="0">
                <a:solidFill>
                  <a:srgbClr val="843C0C"/>
                </a:solidFill>
              </a:rPr>
              <a:t>Dehydrogenase </a:t>
            </a:r>
            <a:r>
              <a:rPr lang="en-US" sz="3200" dirty="0">
                <a:solidFill>
                  <a:srgbClr val="843C0C"/>
                </a:solidFill>
              </a:rPr>
              <a:t>D</a:t>
            </a:r>
            <a:r>
              <a:rPr lang="en-US" sz="3200" dirty="0" smtClean="0">
                <a:solidFill>
                  <a:srgbClr val="843C0C"/>
                </a:solidFill>
              </a:rPr>
              <a:t>eficiency </a:t>
            </a:r>
            <a:r>
              <a:rPr lang="en-US" sz="3200" dirty="0">
                <a:solidFill>
                  <a:srgbClr val="843C0C"/>
                </a:solidFill>
              </a:rPr>
              <a:t>C</a:t>
            </a:r>
            <a:r>
              <a:rPr lang="en-US" sz="3200" dirty="0" smtClean="0">
                <a:solidFill>
                  <a:srgbClr val="843C0C"/>
                </a:solidFill>
              </a:rPr>
              <a:t>auses </a:t>
            </a:r>
            <a:r>
              <a:rPr lang="en-US" sz="3200" dirty="0">
                <a:solidFill>
                  <a:srgbClr val="843C0C"/>
                </a:solidFill>
              </a:rPr>
              <a:t>a D</a:t>
            </a:r>
            <a:r>
              <a:rPr lang="en-US" sz="3200" dirty="0" smtClean="0">
                <a:solidFill>
                  <a:srgbClr val="843C0C"/>
                </a:solidFill>
              </a:rPr>
              <a:t>rug-induced </a:t>
            </a:r>
            <a:r>
              <a:rPr lang="en-US" sz="3200" dirty="0">
                <a:solidFill>
                  <a:srgbClr val="843C0C"/>
                </a:solidFill>
              </a:rPr>
              <a:t>H</a:t>
            </a:r>
            <a:r>
              <a:rPr lang="en-US" sz="3200" dirty="0" smtClean="0">
                <a:solidFill>
                  <a:srgbClr val="843C0C"/>
                </a:solidFill>
              </a:rPr>
              <a:t>emolytic </a:t>
            </a:r>
            <a:r>
              <a:rPr lang="en-US" sz="3200" dirty="0">
                <a:solidFill>
                  <a:srgbClr val="843C0C"/>
                </a:solidFill>
              </a:rPr>
              <a:t>A</a:t>
            </a:r>
            <a:r>
              <a:rPr lang="en-US" sz="3200" dirty="0" smtClean="0">
                <a:solidFill>
                  <a:srgbClr val="843C0C"/>
                </a:solidFill>
              </a:rPr>
              <a:t>nemia </a:t>
            </a:r>
            <a:r>
              <a:rPr lang="en-US" sz="3200" dirty="0">
                <a:solidFill>
                  <a:srgbClr val="843C0C"/>
                </a:solidFill>
              </a:rPr>
              <a:t>(</a:t>
            </a:r>
            <a:r>
              <a:rPr lang="en-US" sz="3200" dirty="0" smtClean="0">
                <a:solidFill>
                  <a:srgbClr val="843C0C"/>
                </a:solidFill>
              </a:rPr>
              <a:t>1/2</a:t>
            </a:r>
            <a:r>
              <a:rPr lang="en-US" sz="3200" dirty="0">
                <a:solidFill>
                  <a:srgbClr val="843C0C"/>
                </a:solidFill>
              </a:rPr>
              <a:t>)</a:t>
            </a:r>
          </a:p>
        </p:txBody>
      </p:sp>
      <p:sp>
        <p:nvSpPr>
          <p:cNvPr id="4" name="Content Placeholder 3"/>
          <p:cNvSpPr>
            <a:spLocks noGrp="1"/>
          </p:cNvSpPr>
          <p:nvPr>
            <p:ph idx="1"/>
          </p:nvPr>
        </p:nvSpPr>
        <p:spPr>
          <a:xfrm>
            <a:off x="457200" y="1600201"/>
            <a:ext cx="8229600" cy="1172028"/>
          </a:xfrm>
        </p:spPr>
        <p:txBody>
          <a:bodyPr>
            <a:normAutofit/>
          </a:bodyPr>
          <a:lstStyle/>
          <a:p>
            <a:r>
              <a:rPr lang="en-US" sz="2200" dirty="0" smtClean="0">
                <a:latin typeface="Arial" pitchFamily="34" charset="0"/>
                <a:cs typeface="Arial" pitchFamily="34" charset="0"/>
              </a:rPr>
              <a:t>GSH normally helps to control the amounts of harmful peroxides that are released by some agents. Peroxides are a form of ROS.</a:t>
            </a:r>
          </a:p>
        </p:txBody>
      </p:sp>
      <p:pic>
        <p:nvPicPr>
          <p:cNvPr id="12" name="Picture Placeholder 11" descr="An equation shows the formation of G S S G from two molecules of G S H in the presence of Glutathione peroxidase. Two molecules of G S H and peroxide (R O O H) react in the presence of Glutathione peroxidase to form G S S G, water, and alcohol."/>
          <p:cNvPicPr>
            <a:picLocks noGrp="1" noChangeAspect="1"/>
          </p:cNvPicPr>
          <p:nvPr>
            <p:ph type="pic" sz="quarter" idx="13"/>
          </p:nvPr>
        </p:nvPicPr>
        <p:blipFill>
          <a:blip r:embed="rId2"/>
          <a:stretch>
            <a:fillRect/>
          </a:stretch>
        </p:blipFill>
        <p:spPr>
          <a:xfrm>
            <a:off x="1708617" y="2838565"/>
            <a:ext cx="5693474" cy="564738"/>
          </a:xfrm>
          <a:prstGeom prst="rect">
            <a:avLst/>
          </a:prstGeom>
          <a:noFill/>
          <a:ln>
            <a:noFill/>
          </a:ln>
        </p:spPr>
      </p:pic>
      <p:sp>
        <p:nvSpPr>
          <p:cNvPr id="8" name="Content Placeholder 7"/>
          <p:cNvSpPr>
            <a:spLocks noGrp="1"/>
          </p:cNvSpPr>
          <p:nvPr>
            <p:ph sz="quarter" idx="16"/>
          </p:nvPr>
        </p:nvSpPr>
        <p:spPr>
          <a:xfrm>
            <a:off x="457200" y="3565806"/>
            <a:ext cx="8229600" cy="834744"/>
          </a:xfrm>
        </p:spPr>
        <p:txBody>
          <a:bodyPr>
            <a:normAutofit/>
          </a:bodyPr>
          <a:lstStyle/>
          <a:p>
            <a:r>
              <a:rPr lang="en-US" sz="2200" dirty="0" smtClean="0"/>
              <a:t>In </a:t>
            </a:r>
            <a:r>
              <a:rPr lang="en-US" sz="2200" dirty="0"/>
              <a:t>red blood cells, which lack mitochondria, the main role of NADPH is to regenerate the reduced form of GSH</a:t>
            </a:r>
            <a:r>
              <a:rPr lang="en-US" sz="2200" dirty="0" smtClean="0"/>
              <a:t>.</a:t>
            </a:r>
            <a:endParaRPr lang="en-US" sz="2200" dirty="0"/>
          </a:p>
        </p:txBody>
      </p:sp>
      <p:pic>
        <p:nvPicPr>
          <p:cNvPr id="13" name="Picture 2" descr="An equation shows the reduction of Oxidized glutathione (G S S G) in the presence of Glutathione reductase. Oxidized glutathione has two chains of three amino acids linked by a disulfide bond. Both of the chains have a gamma-glutamate bonded to cysteine, which is bonded to glycine, and the sulfur atoms in the disulfide bond are bonded to cysteine residues. Oxidized glutathione reacts with N A D P H and a proton in the presence of Glutathione reductase to form two molecules of Reduced glutathione (G S H) and N A D P plus. Reduced glutathione has a gamma glutamate bonded to cysteine, which is further bonded to glycine and cysteine is bonded to a thiol group."/>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559177" y="4663127"/>
            <a:ext cx="6095496" cy="14740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98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Calvin </a:t>
            </a:r>
            <a:r>
              <a:rPr lang="en-US" dirty="0">
                <a:solidFill>
                  <a:srgbClr val="843C0C"/>
                </a:solidFill>
              </a:rPr>
              <a:t>C</a:t>
            </a:r>
            <a:r>
              <a:rPr lang="en-US" dirty="0" smtClean="0">
                <a:solidFill>
                  <a:srgbClr val="843C0C"/>
                </a:solidFill>
                <a:latin typeface="Arial" pitchFamily="34" charset="0"/>
                <a:cs typeface="Arial" pitchFamily="34" charset="0"/>
              </a:rPr>
              <a:t>ycle (1/2)</a:t>
            </a:r>
            <a:endParaRPr lang="en-US" dirty="0">
              <a:solidFill>
                <a:srgbClr val="843C0C"/>
              </a:solidFill>
              <a:latin typeface="Arial" pitchFamily="34" charset="0"/>
              <a:cs typeface="Arial" pitchFamily="34" charset="0"/>
            </a:endParaRPr>
          </a:p>
        </p:txBody>
      </p:sp>
      <p:pic>
        <p:nvPicPr>
          <p:cNvPr id="11" name="Picture 2" descr="A diagram shows the reactions of the Calvin cycle. At the 12 o’clock position, the cycle starts with ribulose 5-phosphate, which is a five carbon chain molecule with the following substituents: C 1 is bonded to two H and a hydroxyl group, C 2 is double bonded to oxygen, C 3 and C 4 are each bonded to H on the left and a hydroxyl group on the right, and C 5 is bonded to two H and a phosphate anion. &#10;Step 1: ATP reacts with ribulose 5-phosphate to produce Ribulose 1, 5-bisphosphate. Ribulose 1, 5-bisphosphate has a similar structure to ribulose 5-phosphate, but the hydroxyl group of C 1 is replaced by a phosphate group.&#10;Step 2: Ribulose 1, 5-bisphosphate reacts with carbon dioxide and two molecules of 3-phosphoglycerate is formed. Above carbon dioxide, text reads Stage 1: Fixation l 3-phosphoglycerate is three carbon chain molecule in which C 1 is bonded to two H and a phosphate group, C 2 is bonded to H on the left and a hydroxyl group on the right, and C 3 is bonded to two oxygen atoms and has a negative charge (a C O O minus group).&#10;Step 3: Two molecules 3-phosphoglycerate react with two molecules of A T P to form two molecules of 1, 3-bisphosphoglycerate (1, 3-B P G), which has a similar structure to 3-phosphoglycerate except that one of the oxygens bound to C 3 is replaced by a phosphate anion and the other is double bonded. Text next to 1, 3-bisphosphogylcerate reads, Stage 2: Reduction.&#10;Step 4: Two molecules of 1, 3-bisphosphoglycerate react with two molecules of N A D P H, which are highlighted in green, and forms two molecules of glyceraldehyde 3-phosphate, which has a similar structure to 1, 3-bisphosphoglycerate except that the phosphate group bonded to C 3 is replaced by H.&#10;Step 5: Two molecules of glyceraldehyde 3-phosphate are converted to fructose 6-phosphate (F-6 P), which is a six carbon chain molecule that has the following substituents: C 1 is bonded to two H and a hydroxyl group, C 2 is double bonded to oxygen, C 3 is bonded to a hydroxyl group on the left and H on the right, C 4 and C 5 are each bonded to H on the left and a hydroxyl group on the right, and C 6 is bonded to two H and a phosphate anion.An arrow pointing away from fructose 6-phosphate (F-6 P) reads Hexose sugars and another arrow leads back to ribulose 5-bisphosphate and is labeled Stage 3: Regeneration. A dashed arrow indicates that two molecules of glyceraldehyde 3-phosphate can also lead to the regeneration part of the cy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205" y="1625570"/>
            <a:ext cx="6572481" cy="46869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355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Glucose 6-phosphate </a:t>
            </a:r>
            <a:r>
              <a:rPr lang="en-US" sz="3200" dirty="0" smtClean="0">
                <a:solidFill>
                  <a:srgbClr val="843C0C"/>
                </a:solidFill>
                <a:latin typeface="Arial" pitchFamily="34" charset="0"/>
                <a:cs typeface="Arial" pitchFamily="34" charset="0"/>
              </a:rPr>
              <a:t>Dehydrogenase </a:t>
            </a:r>
            <a:r>
              <a:rPr lang="en-US" sz="3200" dirty="0">
                <a:solidFill>
                  <a:srgbClr val="843C0C"/>
                </a:solidFill>
                <a:latin typeface="Arial" pitchFamily="34" charset="0"/>
                <a:cs typeface="Arial" pitchFamily="34" charset="0"/>
              </a:rPr>
              <a:t>D</a:t>
            </a:r>
            <a:r>
              <a:rPr lang="en-US" sz="3200" dirty="0" smtClean="0">
                <a:solidFill>
                  <a:srgbClr val="843C0C"/>
                </a:solidFill>
                <a:latin typeface="Arial" pitchFamily="34" charset="0"/>
                <a:cs typeface="Arial" pitchFamily="34" charset="0"/>
              </a:rPr>
              <a:t>eficiency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auses </a:t>
            </a:r>
            <a:r>
              <a:rPr lang="en-US" sz="3200" dirty="0">
                <a:solidFill>
                  <a:srgbClr val="843C0C"/>
                </a:solidFill>
                <a:latin typeface="Arial" pitchFamily="34" charset="0"/>
                <a:cs typeface="Arial" pitchFamily="34" charset="0"/>
              </a:rPr>
              <a:t>a D</a:t>
            </a:r>
            <a:r>
              <a:rPr lang="en-US" sz="3200" dirty="0" smtClean="0">
                <a:solidFill>
                  <a:srgbClr val="843C0C"/>
                </a:solidFill>
                <a:latin typeface="Arial" pitchFamily="34" charset="0"/>
                <a:cs typeface="Arial" pitchFamily="34" charset="0"/>
              </a:rPr>
              <a:t>rug-induced </a:t>
            </a:r>
            <a:r>
              <a:rPr lang="en-US" sz="3200" dirty="0">
                <a:solidFill>
                  <a:srgbClr val="843C0C"/>
                </a:solidFill>
                <a:latin typeface="Arial" pitchFamily="34" charset="0"/>
                <a:cs typeface="Arial" pitchFamily="34" charset="0"/>
              </a:rPr>
              <a:t>H</a:t>
            </a:r>
            <a:r>
              <a:rPr lang="en-US" sz="3200" dirty="0" smtClean="0">
                <a:solidFill>
                  <a:srgbClr val="843C0C"/>
                </a:solidFill>
                <a:latin typeface="Arial" pitchFamily="34" charset="0"/>
                <a:cs typeface="Arial" pitchFamily="34" charset="0"/>
              </a:rPr>
              <a:t>emolytic Anemia (2/2</a:t>
            </a:r>
            <a:r>
              <a:rPr lang="en-US" sz="3200" dirty="0">
                <a:solidFill>
                  <a:srgbClr val="843C0C"/>
                </a:solidFill>
                <a:latin typeface="Arial" pitchFamily="34" charset="0"/>
                <a:cs typeface="Arial" pitchFamily="34" charset="0"/>
              </a:rPr>
              <a:t>)</a:t>
            </a:r>
          </a:p>
        </p:txBody>
      </p:sp>
      <p:sp>
        <p:nvSpPr>
          <p:cNvPr id="3" name="Content Placeholder 2"/>
          <p:cNvSpPr>
            <a:spLocks noGrp="1"/>
          </p:cNvSpPr>
          <p:nvPr>
            <p:ph idx="1"/>
          </p:nvPr>
        </p:nvSpPr>
        <p:spPr>
          <a:xfrm>
            <a:off x="457200" y="1600200"/>
            <a:ext cx="8229600" cy="4984148"/>
          </a:xfrm>
        </p:spPr>
        <p:txBody>
          <a:bodyPr>
            <a:normAutofit/>
          </a:bodyPr>
          <a:lstStyle/>
          <a:p>
            <a:pPr>
              <a:spcBef>
                <a:spcPts val="624"/>
              </a:spcBef>
              <a:spcAft>
                <a:spcPts val="1200"/>
              </a:spcAft>
            </a:pPr>
            <a:r>
              <a:rPr lang="en-US" dirty="0" smtClean="0">
                <a:latin typeface="Arial" pitchFamily="34" charset="0"/>
                <a:cs typeface="Arial" pitchFamily="34" charset="0"/>
              </a:rPr>
              <a:t>Example: fava </a:t>
            </a:r>
            <a:r>
              <a:rPr lang="en-US" dirty="0">
                <a:latin typeface="Arial" pitchFamily="34" charset="0"/>
                <a:cs typeface="Arial" pitchFamily="34" charset="0"/>
              </a:rPr>
              <a:t>beans contain a purine glycoside that causes oxidative damage to red blood </a:t>
            </a:r>
            <a:r>
              <a:rPr lang="en-US" dirty="0" smtClean="0">
                <a:latin typeface="Arial" pitchFamily="34" charset="0"/>
                <a:cs typeface="Arial" pitchFamily="34" charset="0"/>
              </a:rPr>
              <a:t>cells</a:t>
            </a:r>
            <a:endParaRPr lang="en-US" dirty="0">
              <a:latin typeface="Arial" pitchFamily="34" charset="0"/>
              <a:cs typeface="Arial" pitchFamily="34" charset="0"/>
            </a:endParaRPr>
          </a:p>
          <a:p>
            <a:pPr lvl="1">
              <a:spcBef>
                <a:spcPts val="624"/>
              </a:spcBef>
              <a:spcAft>
                <a:spcPts val="1200"/>
              </a:spcAft>
              <a:buFont typeface="Arial" pitchFamily="34" charset="0"/>
              <a:buChar char="–"/>
            </a:pPr>
            <a:r>
              <a:rPr lang="en-US" dirty="0" smtClean="0">
                <a:latin typeface="Arial" pitchFamily="34" charset="0"/>
                <a:cs typeface="Arial" pitchFamily="34" charset="0"/>
              </a:rPr>
              <a:t>People </a:t>
            </a:r>
            <a:r>
              <a:rPr lang="en-US" dirty="0">
                <a:latin typeface="Arial" pitchFamily="34" charset="0"/>
                <a:cs typeface="Arial" pitchFamily="34" charset="0"/>
              </a:rPr>
              <a:t>deficient in glucose 6-phosphate dehydrogenase suffer </a:t>
            </a:r>
            <a:r>
              <a:rPr lang="en-US" dirty="0" smtClean="0">
                <a:latin typeface="Arial" pitchFamily="34" charset="0"/>
                <a:cs typeface="Arial" pitchFamily="34" charset="0"/>
              </a:rPr>
              <a:t>hemolysis (destruction of red blood cells) </a:t>
            </a:r>
            <a:r>
              <a:rPr lang="en-US" dirty="0">
                <a:latin typeface="Arial" pitchFamily="34" charset="0"/>
                <a:cs typeface="Arial" pitchFamily="34" charset="0"/>
              </a:rPr>
              <a:t>from </a:t>
            </a:r>
            <a:r>
              <a:rPr lang="en-US" dirty="0" smtClean="0">
                <a:latin typeface="Arial" pitchFamily="34" charset="0"/>
                <a:cs typeface="Arial" pitchFamily="34" charset="0"/>
              </a:rPr>
              <a:t>consuming fava </a:t>
            </a:r>
            <a:r>
              <a:rPr lang="en-US" dirty="0">
                <a:latin typeface="Arial" pitchFamily="34" charset="0"/>
                <a:cs typeface="Arial" pitchFamily="34" charset="0"/>
              </a:rPr>
              <a:t>beans or inhaling </a:t>
            </a:r>
            <a:r>
              <a:rPr lang="en-US" dirty="0" smtClean="0">
                <a:latin typeface="Arial" pitchFamily="34" charset="0"/>
                <a:cs typeface="Arial" pitchFamily="34" charset="0"/>
              </a:rPr>
              <a:t>pollen </a:t>
            </a:r>
            <a:r>
              <a:rPr lang="en-US" dirty="0">
                <a:latin typeface="Arial" pitchFamily="34" charset="0"/>
                <a:cs typeface="Arial" pitchFamily="34" charset="0"/>
              </a:rPr>
              <a:t>of the fava </a:t>
            </a:r>
            <a:r>
              <a:rPr lang="en-US" dirty="0" smtClean="0">
                <a:latin typeface="Arial" pitchFamily="34" charset="0"/>
                <a:cs typeface="Arial" pitchFamily="34" charset="0"/>
              </a:rPr>
              <a:t>flowers (called </a:t>
            </a:r>
            <a:r>
              <a:rPr lang="en-US" dirty="0">
                <a:latin typeface="Arial" pitchFamily="34" charset="0"/>
                <a:cs typeface="Arial" pitchFamily="34" charset="0"/>
              </a:rPr>
              <a:t>a </a:t>
            </a:r>
            <a:r>
              <a:rPr lang="en-US" i="1" dirty="0" smtClean="0">
                <a:latin typeface="Arial" pitchFamily="34" charset="0"/>
                <a:cs typeface="Arial" pitchFamily="34" charset="0"/>
              </a:rPr>
              <a:t>favism </a:t>
            </a:r>
            <a:r>
              <a:rPr lang="en-US" dirty="0" smtClean="0">
                <a:latin typeface="Arial" pitchFamily="34" charset="0"/>
                <a:cs typeface="Arial" pitchFamily="34" charset="0"/>
              </a:rPr>
              <a:t>response).</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Also, glutathione </a:t>
            </a:r>
            <a:r>
              <a:rPr lang="en-US" dirty="0">
                <a:latin typeface="Arial" pitchFamily="34" charset="0"/>
                <a:cs typeface="Arial" pitchFamily="34" charset="0"/>
              </a:rPr>
              <a:t>is </a:t>
            </a:r>
            <a:r>
              <a:rPr lang="en-US" dirty="0" smtClean="0">
                <a:latin typeface="Arial" pitchFamily="34" charset="0"/>
                <a:cs typeface="Arial" pitchFamily="34" charset="0"/>
              </a:rPr>
              <a:t>required </a:t>
            </a:r>
            <a:r>
              <a:rPr lang="en-US" dirty="0">
                <a:latin typeface="Arial" pitchFamily="34" charset="0"/>
                <a:cs typeface="Arial" pitchFamily="34" charset="0"/>
              </a:rPr>
              <a:t>to maintain the normal structure of </a:t>
            </a:r>
            <a:r>
              <a:rPr lang="en-US" dirty="0" smtClean="0">
                <a:latin typeface="Arial" pitchFamily="34" charset="0"/>
                <a:cs typeface="Arial" pitchFamily="34" charset="0"/>
              </a:rPr>
              <a:t>hemoglobin because it helps to maintain the cysteine residues in their reduced form.</a:t>
            </a:r>
          </a:p>
          <a:p>
            <a:pPr lvl="1">
              <a:spcBef>
                <a:spcPts val="624"/>
              </a:spcBef>
              <a:spcAft>
                <a:spcPts val="1200"/>
              </a:spcAft>
              <a:buFont typeface="Arial" pitchFamily="34" charset="0"/>
              <a:buChar char="–"/>
            </a:pPr>
            <a:r>
              <a:rPr lang="en-US" dirty="0" smtClean="0">
                <a:latin typeface="Arial" pitchFamily="34" charset="0"/>
                <a:cs typeface="Arial" pitchFamily="34" charset="0"/>
              </a:rPr>
              <a:t>In </a:t>
            </a:r>
            <a:r>
              <a:rPr lang="en-US" dirty="0">
                <a:latin typeface="Arial" pitchFamily="34" charset="0"/>
                <a:cs typeface="Arial" pitchFamily="34" charset="0"/>
              </a:rPr>
              <a:t>the absence of glutathione, sulfhydryl bonds occur among hemoglobin molecules, forming aggregates called </a:t>
            </a:r>
            <a:r>
              <a:rPr lang="en-US" dirty="0" smtClean="0">
                <a:latin typeface="Arial" pitchFamily="34" charset="0"/>
                <a:cs typeface="Arial" pitchFamily="34" charset="0"/>
              </a:rPr>
              <a:t>Heinz bodies, and the red blood cells may lyse.</a:t>
            </a:r>
            <a:endParaRPr lang="en-US" dirty="0">
              <a:latin typeface="Arial" pitchFamily="34" charset="0"/>
              <a:cs typeface="Arial" pitchFamily="34" charset="0"/>
            </a:endParaRPr>
          </a:p>
        </p:txBody>
      </p:sp>
    </p:spTree>
    <p:extLst>
      <p:ext uri="{BB962C8B-B14F-4D97-AF65-F5344CB8AC3E}">
        <p14:creationId xmlns:p14="http://schemas.microsoft.com/office/powerpoint/2010/main" val="34614463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i="1" dirty="0" err="1">
                <a:solidFill>
                  <a:srgbClr val="843C0C"/>
                </a:solidFill>
              </a:rPr>
              <a:t>Vicia</a:t>
            </a:r>
            <a:r>
              <a:rPr lang="en-US" i="1" dirty="0">
                <a:solidFill>
                  <a:srgbClr val="843C0C"/>
                </a:solidFill>
              </a:rPr>
              <a:t> </a:t>
            </a:r>
            <a:r>
              <a:rPr lang="en-US" i="1" dirty="0" err="1">
                <a:solidFill>
                  <a:srgbClr val="843C0C"/>
                </a:solidFill>
              </a:rPr>
              <a:t>faba</a:t>
            </a:r>
            <a:r>
              <a:rPr lang="en-US" dirty="0">
                <a:solidFill>
                  <a:srgbClr val="843C0C"/>
                </a:solidFill>
              </a:rPr>
              <a:t>, the </a:t>
            </a:r>
            <a:r>
              <a:rPr lang="en-US" dirty="0" smtClean="0">
                <a:solidFill>
                  <a:srgbClr val="843C0C"/>
                </a:solidFill>
              </a:rPr>
              <a:t>Source </a:t>
            </a:r>
            <a:r>
              <a:rPr lang="en-US" dirty="0">
                <a:solidFill>
                  <a:srgbClr val="843C0C"/>
                </a:solidFill>
              </a:rPr>
              <a:t>of </a:t>
            </a:r>
            <a:r>
              <a:rPr lang="en-US" dirty="0" smtClean="0">
                <a:solidFill>
                  <a:srgbClr val="843C0C"/>
                </a:solidFill>
              </a:rPr>
              <a:t>Fava </a:t>
            </a:r>
            <a:r>
              <a:rPr lang="en-US" dirty="0">
                <a:solidFill>
                  <a:srgbClr val="843C0C"/>
                </a:solidFill>
              </a:rPr>
              <a:t>B</a:t>
            </a:r>
            <a:r>
              <a:rPr lang="en-US" dirty="0" smtClean="0">
                <a:solidFill>
                  <a:srgbClr val="843C0C"/>
                </a:solidFill>
              </a:rPr>
              <a:t>eans</a:t>
            </a:r>
            <a:endParaRPr lang="en-US" dirty="0">
              <a:solidFill>
                <a:srgbClr val="843C0C"/>
              </a:solidFill>
            </a:endParaRPr>
          </a:p>
        </p:txBody>
      </p:sp>
      <p:pic>
        <p:nvPicPr>
          <p:cNvPr id="11" name="Picture 2" descr="A two part illustration shows a photograph of Vicia faba plant with fava beans and skeletal formulas of three molecules, Pamaquine, Primaquine, and Vicine. Pamaquine contains a double ring structure, with two six-membered rings. The top vertex of the left ring is a nitrogen atom. The top vertex of the right ring is bonded to a nitrogen atom, which is in turn bonded to a hydrogen atom, and a chain of five atoms, of which the first four are carbons and the fifth is a nitrogen. The nitrogen is in turn bonded to chains of two carbon atoms. There are alternating double bonds around the right ring, and two double bonds in the left ring. The bottom right vertex of the right ring is bonded to an oxygen atom, which is in turn bonded to a carbon atom. Primaquine has a similar structure, but the nitrogen at the end of the chain bonded to the top vertex of the right ring is bonded to two nitrogen atoms, rather than to chains of two carbon atoms. Vicine contains a six-carbon monosaccharide unit, of which the top right vertex is an oxygen atom, and the right vertex is bonded to an oxygen atom, which is in turn bonded to a six-membered ring. The top vertex and bottom right vertex of the six-membered ring are nitrogen atoms and the others are carbon atoms. The top vertex is bonded to a hydrogen atom. The top right and bottom vertices are each bonded to an N H 2 group. The top left vertex has a double bond to an oxygen atom. There are double bonds between the top right and bottom right vertices, and between the bottom and bottom left vertic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047242" y="1640249"/>
            <a:ext cx="4928209" cy="47605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1423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Red </a:t>
            </a:r>
            <a:r>
              <a:rPr lang="en-US" dirty="0" smtClean="0">
                <a:solidFill>
                  <a:srgbClr val="843C0C"/>
                </a:solidFill>
                <a:latin typeface="Arial" pitchFamily="34" charset="0"/>
                <a:cs typeface="Arial" pitchFamily="34" charset="0"/>
              </a:rPr>
              <a:t>Blood </a:t>
            </a:r>
            <a:r>
              <a:rPr lang="en-US" dirty="0">
                <a:solidFill>
                  <a:srgbClr val="843C0C"/>
                </a:solidFill>
              </a:rPr>
              <a:t>C</a:t>
            </a:r>
            <a:r>
              <a:rPr lang="en-US" dirty="0" smtClean="0">
                <a:solidFill>
                  <a:srgbClr val="843C0C"/>
                </a:solidFill>
                <a:latin typeface="Arial" pitchFamily="34" charset="0"/>
                <a:cs typeface="Arial" pitchFamily="34" charset="0"/>
              </a:rPr>
              <a:t>ells </a:t>
            </a:r>
            <a:r>
              <a:rPr lang="en-US" dirty="0">
                <a:solidFill>
                  <a:srgbClr val="843C0C"/>
                </a:solidFill>
                <a:latin typeface="Arial" pitchFamily="34" charset="0"/>
                <a:cs typeface="Arial" pitchFamily="34" charset="0"/>
              </a:rPr>
              <a:t>with Heinz </a:t>
            </a:r>
            <a:r>
              <a:rPr lang="en-US" dirty="0" smtClean="0">
                <a:solidFill>
                  <a:srgbClr val="843C0C"/>
                </a:solidFill>
                <a:latin typeface="Arial" pitchFamily="34" charset="0"/>
                <a:cs typeface="Arial" pitchFamily="34" charset="0"/>
              </a:rPr>
              <a:t>Bodies</a:t>
            </a:r>
            <a:endParaRPr lang="en-US" dirty="0">
              <a:solidFill>
                <a:srgbClr val="843C0C"/>
              </a:solidFill>
              <a:latin typeface="Arial" pitchFamily="34" charset="0"/>
              <a:cs typeface="Arial" pitchFamily="34" charset="0"/>
            </a:endParaRPr>
          </a:p>
        </p:txBody>
      </p:sp>
      <p:pic>
        <p:nvPicPr>
          <p:cNvPr id="11" name="Picture 2" descr="A micrograph of red blood cells with Heinz bodies is shown. The red blood cells appear as pale pink round objects. Some of the cells contain several small, dark, red patches. The background is yellow."/>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43116" y="1917093"/>
            <a:ext cx="7936930" cy="40926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9585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sz="3200" dirty="0">
                <a:solidFill>
                  <a:srgbClr val="843C0C"/>
                </a:solidFill>
                <a:latin typeface="Arial" pitchFamily="34" charset="0"/>
                <a:cs typeface="Arial" pitchFamily="34" charset="0"/>
              </a:rPr>
              <a:t>A </a:t>
            </a:r>
            <a:r>
              <a:rPr lang="en-US" sz="3200" dirty="0" smtClean="0">
                <a:solidFill>
                  <a:srgbClr val="843C0C"/>
                </a:solidFill>
                <a:latin typeface="Arial" pitchFamily="34" charset="0"/>
                <a:cs typeface="Arial" pitchFamily="34" charset="0"/>
              </a:rPr>
              <a:t>Deficiency </a:t>
            </a:r>
            <a:r>
              <a:rPr lang="en-US" sz="3200" dirty="0">
                <a:solidFill>
                  <a:srgbClr val="843C0C"/>
                </a:solidFill>
                <a:latin typeface="Arial" pitchFamily="34" charset="0"/>
                <a:cs typeface="Arial" pitchFamily="34" charset="0"/>
              </a:rPr>
              <a:t>of </a:t>
            </a:r>
            <a:r>
              <a:rPr lang="en-US" sz="3200" dirty="0" smtClean="0">
                <a:solidFill>
                  <a:srgbClr val="843C0C"/>
                </a:solidFill>
                <a:latin typeface="Arial" pitchFamily="34" charset="0"/>
                <a:cs typeface="Arial" pitchFamily="34" charset="0"/>
              </a:rPr>
              <a:t>Glucose </a:t>
            </a:r>
            <a:r>
              <a:rPr lang="en-US" sz="3200" dirty="0">
                <a:solidFill>
                  <a:srgbClr val="843C0C"/>
                </a:solidFill>
                <a:latin typeface="Arial" pitchFamily="34" charset="0"/>
                <a:cs typeface="Arial" pitchFamily="34" charset="0"/>
              </a:rPr>
              <a:t>6-phosphate </a:t>
            </a:r>
            <a:r>
              <a:rPr lang="en-US" sz="3200" dirty="0" smtClean="0">
                <a:solidFill>
                  <a:srgbClr val="843C0C"/>
                </a:solidFill>
                <a:latin typeface="Arial" pitchFamily="34" charset="0"/>
                <a:cs typeface="Arial" pitchFamily="34" charset="0"/>
              </a:rPr>
              <a:t>Dehydrogenase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onfers </a:t>
            </a:r>
            <a:r>
              <a:rPr lang="en-US" sz="3200" dirty="0">
                <a:solidFill>
                  <a:srgbClr val="843C0C"/>
                </a:solidFill>
                <a:latin typeface="Arial" pitchFamily="34" charset="0"/>
                <a:cs typeface="Arial" pitchFamily="34" charset="0"/>
              </a:rPr>
              <a:t>an </a:t>
            </a:r>
            <a:r>
              <a:rPr lang="en-US" sz="3200" dirty="0" smtClean="0">
                <a:solidFill>
                  <a:srgbClr val="843C0C"/>
                </a:solidFill>
                <a:latin typeface="Arial" pitchFamily="34" charset="0"/>
                <a:cs typeface="Arial" pitchFamily="34" charset="0"/>
              </a:rPr>
              <a:t>Evolutionary </a:t>
            </a:r>
            <a:r>
              <a:rPr lang="en-US" sz="3200" dirty="0">
                <a:solidFill>
                  <a:srgbClr val="843C0C"/>
                </a:solidFill>
                <a:latin typeface="Arial" pitchFamily="34" charset="0"/>
                <a:cs typeface="Arial" pitchFamily="34" charset="0"/>
              </a:rPr>
              <a:t>A</a:t>
            </a:r>
            <a:r>
              <a:rPr lang="en-US" sz="3200" dirty="0" smtClean="0">
                <a:solidFill>
                  <a:srgbClr val="843C0C"/>
                </a:solidFill>
                <a:latin typeface="Arial" pitchFamily="34" charset="0"/>
                <a:cs typeface="Arial" pitchFamily="34" charset="0"/>
              </a:rPr>
              <a:t>dvantage </a:t>
            </a:r>
            <a:r>
              <a:rPr lang="en-US" sz="3200" dirty="0">
                <a:solidFill>
                  <a:srgbClr val="843C0C"/>
                </a:solidFill>
                <a:latin typeface="Arial" pitchFamily="34" charset="0"/>
                <a:cs typeface="Arial" pitchFamily="34" charset="0"/>
              </a:rPr>
              <a:t>in S</a:t>
            </a:r>
            <a:r>
              <a:rPr lang="en-US" sz="3200" dirty="0" smtClean="0">
                <a:solidFill>
                  <a:srgbClr val="843C0C"/>
                </a:solidFill>
                <a:latin typeface="Arial" pitchFamily="34" charset="0"/>
                <a:cs typeface="Arial" pitchFamily="34" charset="0"/>
              </a:rPr>
              <a:t>ome </a:t>
            </a:r>
            <a:r>
              <a:rPr lang="en-US" sz="3200" dirty="0">
                <a:solidFill>
                  <a:srgbClr val="843C0C"/>
                </a:solidFill>
                <a:latin typeface="Arial" pitchFamily="34" charset="0"/>
                <a:cs typeface="Arial" pitchFamily="34" charset="0"/>
              </a:rPr>
              <a:t>C</a:t>
            </a:r>
            <a:r>
              <a:rPr lang="en-US" sz="3200" dirty="0" smtClean="0">
                <a:solidFill>
                  <a:srgbClr val="843C0C"/>
                </a:solidFill>
                <a:latin typeface="Arial" pitchFamily="34" charset="0"/>
                <a:cs typeface="Arial" pitchFamily="34" charset="0"/>
              </a:rPr>
              <a:t>ircumstances</a:t>
            </a:r>
            <a:endParaRPr lang="en-US" sz="3200" dirty="0">
              <a:solidFill>
                <a:srgbClr val="843C0C"/>
              </a:solidFill>
              <a:latin typeface="Arial" pitchFamily="34" charset="0"/>
              <a:cs typeface="Arial" pitchFamily="34" charset="0"/>
            </a:endParaRPr>
          </a:p>
        </p:txBody>
      </p:sp>
      <p:sp>
        <p:nvSpPr>
          <p:cNvPr id="4" name="Content Placeholder 3"/>
          <p:cNvSpPr>
            <a:spLocks noGrp="1"/>
          </p:cNvSpPr>
          <p:nvPr>
            <p:ph idx="1"/>
          </p:nvPr>
        </p:nvSpPr>
        <p:spPr>
          <a:xfrm>
            <a:off x="457200" y="1724025"/>
            <a:ext cx="8229600" cy="4402138"/>
          </a:xfrm>
        </p:spPr>
        <p:txBody>
          <a:bodyPr/>
          <a:lstStyle/>
          <a:p>
            <a:pPr>
              <a:spcBef>
                <a:spcPts val="624"/>
              </a:spcBef>
              <a:spcAft>
                <a:spcPts val="1200"/>
              </a:spcAft>
            </a:pPr>
            <a:r>
              <a:rPr lang="en-US" dirty="0">
                <a:latin typeface="Arial" pitchFamily="34" charset="0"/>
                <a:cs typeface="Arial" pitchFamily="34" charset="0"/>
              </a:rPr>
              <a:t>Glucose 6-phosphate dehydrogenase deficiency protects against malaria by depriving the parasites of NADPH that they require for </a:t>
            </a:r>
            <a:r>
              <a:rPr lang="en-US" dirty="0" smtClean="0">
                <a:latin typeface="Arial" pitchFamily="34" charset="0"/>
                <a:cs typeface="Arial" pitchFamily="34" charset="0"/>
              </a:rPr>
              <a:t>growth.</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Because </a:t>
            </a:r>
            <a:r>
              <a:rPr lang="en-US" dirty="0">
                <a:latin typeface="Arial" pitchFamily="34" charset="0"/>
                <a:cs typeface="Arial" pitchFamily="34" charset="0"/>
              </a:rPr>
              <a:t>the pentose phosphate pathway is compromised, the cell and parasite die from oxidative </a:t>
            </a:r>
            <a:r>
              <a:rPr lang="en-US" dirty="0" smtClean="0">
                <a:latin typeface="Arial" pitchFamily="34" charset="0"/>
                <a:cs typeface="Arial" pitchFamily="34" charset="0"/>
              </a:rPr>
              <a:t>damage.</a:t>
            </a:r>
          </a:p>
        </p:txBody>
      </p:sp>
    </p:spTree>
    <p:extLst>
      <p:ext uri="{BB962C8B-B14F-4D97-AF65-F5344CB8AC3E}">
        <p14:creationId xmlns:p14="http://schemas.microsoft.com/office/powerpoint/2010/main" val="5635733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Hummingbirds and the </a:t>
            </a:r>
            <a:r>
              <a:rPr lang="en-US" dirty="0" smtClean="0">
                <a:solidFill>
                  <a:srgbClr val="843C0C"/>
                </a:solidFill>
                <a:latin typeface="Arial" pitchFamily="34" charset="0"/>
                <a:cs typeface="Arial" pitchFamily="34" charset="0"/>
              </a:rPr>
              <a:t>Pentose </a:t>
            </a:r>
            <a:r>
              <a:rPr lang="en-US" dirty="0">
                <a:solidFill>
                  <a:srgbClr val="843C0C"/>
                </a:solidFill>
              </a:rPr>
              <a:t>P</a:t>
            </a:r>
            <a:r>
              <a:rPr lang="en-US" dirty="0" smtClean="0">
                <a:solidFill>
                  <a:srgbClr val="843C0C"/>
                </a:solidFill>
                <a:latin typeface="Arial" pitchFamily="34" charset="0"/>
                <a:cs typeface="Arial" pitchFamily="34" charset="0"/>
              </a:rPr>
              <a:t>hosphate Pathway </a:t>
            </a:r>
            <a:endParaRPr lang="en-US" dirty="0">
              <a:solidFill>
                <a:srgbClr val="843C0C"/>
              </a:solidFill>
              <a:latin typeface="Arial" pitchFamily="34" charset="0"/>
              <a:cs typeface="Arial" pitchFamily="34" charset="0"/>
            </a:endParaRPr>
          </a:p>
        </p:txBody>
      </p:sp>
      <p:sp>
        <p:nvSpPr>
          <p:cNvPr id="3" name="Content Placeholder 2"/>
          <p:cNvSpPr>
            <a:spLocks noGrp="1"/>
          </p:cNvSpPr>
          <p:nvPr>
            <p:ph idx="1"/>
          </p:nvPr>
        </p:nvSpPr>
        <p:spPr>
          <a:xfrm>
            <a:off x="457200" y="1600201"/>
            <a:ext cx="8229600" cy="2100942"/>
          </a:xfrm>
        </p:spPr>
        <p:txBody>
          <a:bodyPr>
            <a:normAutofit fontScale="92500" lnSpcReduction="10000"/>
          </a:bodyPr>
          <a:lstStyle/>
          <a:p>
            <a:pPr>
              <a:lnSpc>
                <a:spcPct val="110000"/>
              </a:lnSpc>
              <a:spcBef>
                <a:spcPts val="624"/>
              </a:spcBef>
              <a:spcAft>
                <a:spcPts val="1200"/>
              </a:spcAft>
            </a:pPr>
            <a:r>
              <a:rPr lang="en-US" dirty="0" smtClean="0">
                <a:latin typeface="Arial" pitchFamily="34" charset="0"/>
                <a:cs typeface="Arial" pitchFamily="34" charset="0"/>
              </a:rPr>
              <a:t>All </a:t>
            </a:r>
            <a:r>
              <a:rPr lang="en-US" dirty="0">
                <a:latin typeface="Arial" pitchFamily="34" charset="0"/>
                <a:cs typeface="Arial" pitchFamily="34" charset="0"/>
              </a:rPr>
              <a:t>aerobic </a:t>
            </a:r>
            <a:r>
              <a:rPr lang="en-US" dirty="0" smtClean="0">
                <a:latin typeface="Arial" pitchFamily="34" charset="0"/>
                <a:cs typeface="Arial" pitchFamily="34" charset="0"/>
              </a:rPr>
              <a:t>animals </a:t>
            </a:r>
            <a:r>
              <a:rPr lang="en-US" dirty="0">
                <a:latin typeface="Arial" pitchFamily="34" charset="0"/>
                <a:cs typeface="Arial" pitchFamily="34" charset="0"/>
              </a:rPr>
              <a:t>that </a:t>
            </a:r>
            <a:r>
              <a:rPr lang="en-US" dirty="0" smtClean="0">
                <a:latin typeface="Arial" pitchFamily="34" charset="0"/>
                <a:cs typeface="Arial" pitchFamily="34" charset="0"/>
              </a:rPr>
              <a:t>are </a:t>
            </a:r>
            <a:r>
              <a:rPr lang="en-US" dirty="0">
                <a:latin typeface="Arial" pitchFamily="34" charset="0"/>
                <a:cs typeface="Arial" pitchFamily="34" charset="0"/>
              </a:rPr>
              <a:t>highly active </a:t>
            </a:r>
            <a:r>
              <a:rPr lang="en-US" dirty="0" smtClean="0">
                <a:latin typeface="Arial" pitchFamily="34" charset="0"/>
                <a:cs typeface="Arial" pitchFamily="34" charset="0"/>
              </a:rPr>
              <a:t>face </a:t>
            </a:r>
            <a:r>
              <a:rPr lang="en-US" dirty="0">
                <a:latin typeface="Arial" pitchFamily="34" charset="0"/>
                <a:cs typeface="Arial" pitchFamily="34" charset="0"/>
              </a:rPr>
              <a:t>the problem of damage by ROS, and </a:t>
            </a:r>
            <a:r>
              <a:rPr lang="en-US" dirty="0" smtClean="0">
                <a:latin typeface="Arial" pitchFamily="34" charset="0"/>
                <a:cs typeface="Arial" pitchFamily="34" charset="0"/>
              </a:rPr>
              <a:t>this problem </a:t>
            </a:r>
            <a:r>
              <a:rPr lang="en-US" dirty="0">
                <a:latin typeface="Arial" pitchFamily="34" charset="0"/>
                <a:cs typeface="Arial" pitchFamily="34" charset="0"/>
              </a:rPr>
              <a:t>increases with increasing </a:t>
            </a:r>
            <a:r>
              <a:rPr lang="en-US" dirty="0" smtClean="0">
                <a:latin typeface="Arial" pitchFamily="34" charset="0"/>
                <a:cs typeface="Arial" pitchFamily="34" charset="0"/>
              </a:rPr>
              <a:t>activity.</a:t>
            </a:r>
            <a:endParaRPr lang="en-US" dirty="0">
              <a:latin typeface="Arial" pitchFamily="34" charset="0"/>
              <a:cs typeface="Arial" pitchFamily="34" charset="0"/>
            </a:endParaRPr>
          </a:p>
          <a:p>
            <a:pPr>
              <a:lnSpc>
                <a:spcPct val="110000"/>
              </a:lnSpc>
              <a:spcBef>
                <a:spcPts val="624"/>
              </a:spcBef>
              <a:spcAft>
                <a:spcPts val="1200"/>
              </a:spcAft>
            </a:pPr>
            <a:r>
              <a:rPr lang="en-US" dirty="0" smtClean="0">
                <a:latin typeface="Arial" pitchFamily="34" charset="0"/>
                <a:cs typeface="Arial" pitchFamily="34" charset="0"/>
              </a:rPr>
              <a:t>The hummingbird is an example of one such highly active animal.</a:t>
            </a:r>
            <a:endParaRPr lang="en-US" dirty="0">
              <a:latin typeface="Arial" pitchFamily="34" charset="0"/>
              <a:cs typeface="Arial" pitchFamily="34" charset="0"/>
            </a:endParaRPr>
          </a:p>
        </p:txBody>
      </p:sp>
      <p:pic>
        <p:nvPicPr>
          <p:cNvPr id="11" name="Picture 2" descr="A photograph shows a flying Rufous hummingbird approaching a red, tubular flow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46062" y="4186062"/>
            <a:ext cx="7375551" cy="224619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137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Hummingbirds and the </a:t>
            </a:r>
            <a:r>
              <a:rPr lang="en-US" dirty="0" smtClean="0">
                <a:solidFill>
                  <a:srgbClr val="843C0C"/>
                </a:solidFill>
              </a:rPr>
              <a:t>Pentose </a:t>
            </a:r>
            <a:r>
              <a:rPr lang="en-US" dirty="0">
                <a:solidFill>
                  <a:srgbClr val="843C0C"/>
                </a:solidFill>
              </a:rPr>
              <a:t>P</a:t>
            </a:r>
            <a:r>
              <a:rPr lang="en-US" dirty="0" smtClean="0">
                <a:solidFill>
                  <a:srgbClr val="843C0C"/>
                </a:solidFill>
              </a:rPr>
              <a:t>hosphate Pathway </a:t>
            </a:r>
            <a:r>
              <a:rPr lang="en-US" dirty="0">
                <a:solidFill>
                  <a:srgbClr val="843C0C"/>
                </a:solidFill>
              </a:rPr>
              <a:t>(</a:t>
            </a:r>
            <a:r>
              <a:rPr lang="en-US" dirty="0" smtClean="0">
                <a:solidFill>
                  <a:srgbClr val="843C0C"/>
                </a:solidFill>
              </a:rPr>
              <a:t>1/2</a:t>
            </a:r>
            <a:r>
              <a:rPr lang="en-US" dirty="0">
                <a:solidFill>
                  <a:srgbClr val="843C0C"/>
                </a:solidFill>
              </a:rPr>
              <a:t>)</a:t>
            </a:r>
          </a:p>
        </p:txBody>
      </p:sp>
      <p:sp>
        <p:nvSpPr>
          <p:cNvPr id="3" name="Content Placeholder 2"/>
          <p:cNvSpPr>
            <a:spLocks noGrp="1"/>
          </p:cNvSpPr>
          <p:nvPr>
            <p:ph idx="1"/>
          </p:nvPr>
        </p:nvSpPr>
        <p:spPr>
          <a:xfrm>
            <a:off x="457200" y="1600201"/>
            <a:ext cx="8229600" cy="852713"/>
          </a:xfrm>
        </p:spPr>
        <p:txBody>
          <a:bodyPr>
            <a:normAutofit/>
          </a:bodyPr>
          <a:lstStyle/>
          <a:p>
            <a:r>
              <a:rPr lang="en-US" sz="2000" dirty="0" smtClean="0">
                <a:latin typeface="Arial" pitchFamily="34" charset="0"/>
                <a:cs typeface="Arial" pitchFamily="34" charset="0"/>
              </a:rPr>
              <a:t>When organisms are using carbohydrates (nectar) only as a fuel, the respiratory quotient (RQ) is 1.</a:t>
            </a:r>
          </a:p>
        </p:txBody>
      </p:sp>
      <p:pic>
        <p:nvPicPr>
          <p:cNvPr id="13" name="Picture Placeholder 12" descr="An equation shows the conversion of glucose and six molecules of oxygen to six molecules of carbon dioxide and six molecules of water by cellular respiration. Text below the equation reads, R Q equals carbon dioxide over oxygen equals 1."/>
          <p:cNvPicPr>
            <a:picLocks noGrp="1" noChangeAspect="1"/>
          </p:cNvPicPr>
          <p:nvPr>
            <p:ph type="pic" sz="quarter" idx="13"/>
          </p:nvPr>
        </p:nvPicPr>
        <p:blipFill>
          <a:blip r:embed="rId2"/>
          <a:stretch>
            <a:fillRect/>
          </a:stretch>
        </p:blipFill>
        <p:spPr>
          <a:xfrm>
            <a:off x="2108571" y="2578805"/>
            <a:ext cx="4944333" cy="760667"/>
          </a:xfrm>
          <a:prstGeom prst="rect">
            <a:avLst/>
          </a:prstGeom>
          <a:noFill/>
          <a:ln>
            <a:noFill/>
          </a:ln>
        </p:spPr>
      </p:pic>
      <p:sp>
        <p:nvSpPr>
          <p:cNvPr id="8" name="Content Placeholder 7"/>
          <p:cNvSpPr>
            <a:spLocks noGrp="1"/>
          </p:cNvSpPr>
          <p:nvPr>
            <p:ph sz="quarter" idx="16"/>
          </p:nvPr>
        </p:nvSpPr>
        <p:spPr>
          <a:xfrm>
            <a:off x="457200" y="3488006"/>
            <a:ext cx="8229600" cy="1017988"/>
          </a:xfrm>
        </p:spPr>
        <p:txBody>
          <a:bodyPr>
            <a:noAutofit/>
          </a:bodyPr>
          <a:lstStyle/>
          <a:p>
            <a:r>
              <a:rPr lang="en-US" sz="2000" dirty="0"/>
              <a:t>When hummingbirds are using carbohydrates as a fuel, the RQ is greater than 1. The extra CO</a:t>
            </a:r>
            <a:r>
              <a:rPr lang="en-US" sz="2000" baseline="-25000" dirty="0"/>
              <a:t>2</a:t>
            </a:r>
            <a:r>
              <a:rPr lang="en-US" sz="2000" dirty="0"/>
              <a:t> comes from the pentose phosphate pathway</a:t>
            </a:r>
            <a:r>
              <a:rPr lang="en-US" sz="2000" dirty="0" smtClean="0"/>
              <a:t>.</a:t>
            </a:r>
            <a:endParaRPr lang="en-US" sz="2000" dirty="0"/>
          </a:p>
        </p:txBody>
      </p:sp>
      <p:pic>
        <p:nvPicPr>
          <p:cNvPr id="12" name="Picture 2" descr="An equation shows a three step reaction to form Ribulose 5-phosphate from Glucose 6-phosphate. Glucose 6-phosphate has a hexose sugar ring that has the following substituents: C 1 is bonded to a red highlighted H (above the ring) and a red highlighted hydroxyl group (below the ring), C 2 is bonded to H (above the ring) and a hydroxyl group (below the ring), C 3 is bonded to a hydroxyl group (above the ring) and H (below the ring), C 4 is bonded to H (above the ring) and a hydroxyl group (below the ring), and C 5 is bonded to a methylphosphate group (above the ring) and H (below the ring). Glucose 6-phosphate is converted to 6-Phosphoglucono-delta-lactone in the presence of glucose 6-phosphate dehydrogenase and during this reaction a blue highlighted N A D P plus is converted to a blue and yellow highlighted N A D P H with a red highlighted H. A red proton is released that came from C 1 of Glucose 6-phosphate. 6-Phosphoglucono-delta-lactone has a similar structure to Glucose 6-phosphate, but C 1 is double bonded to oxygen, which is highlighted in red. 6-Phosphoglucono-delta-lactone reacts in the presence of Lactonase with water to form 6-Phosphogluconate and a proton is released. 6-Phosphogluconate is a six carbon chain molecule that has the following substituents: C 1 is a red highlighted carbon bonded to two highlighted oxygen atoms with delocalized double bonds and a negative charge, C 2, C 4, and C 5 are bonded to H on the left and a hydroxyl group on the right, C 3 is bonded to a hydroxyl group on the left and H on the right, and C 6 is bonded to two H and a phosphate anion. 6-Phosphogluconate reacts in the presence of 6-Phosphogluconate dehydrogenase with N A D P plus to form Ribulose 5-phosphate and red highlighted carbon dioxide and blue highlighted N A D P H is released, in which H black to show that it is from C 3 of 6-phosphogluconate. Ribulose 5-phosphate is five carbon chain molecule that has the following: C 1 is bonded to two H and a hydroxyl group, C 2 is double bonded to oxygen, C 3 and C 4 are each bonded to H on the left and a hydroxyl group on the right, and C 5 is bonded to two H and a phosphate anion."/>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708806" y="4656638"/>
            <a:ext cx="6316025" cy="17645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8719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Hummingbirds and the Pentose Phosphate Pathway </a:t>
            </a:r>
            <a:r>
              <a:rPr lang="en-US" dirty="0" smtClean="0">
                <a:solidFill>
                  <a:srgbClr val="843C0C"/>
                </a:solidFill>
                <a:latin typeface="Arial" panose="020B0604020202020204" pitchFamily="34" charset="0"/>
                <a:cs typeface="Arial" panose="020B0604020202020204" pitchFamily="34" charset="0"/>
              </a:rPr>
              <a:t>(2/2</a:t>
            </a:r>
            <a:r>
              <a:rPr lang="en-US" dirty="0">
                <a:solidFill>
                  <a:srgbClr val="843C0C"/>
                </a:solidFill>
                <a:latin typeface="Arial" panose="020B0604020202020204" pitchFamily="34" charset="0"/>
                <a:cs typeface="Arial" panose="020B0604020202020204" pitchFamily="34" charset="0"/>
              </a:rPr>
              <a:t>)</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a:spcBef>
                <a:spcPts val="624"/>
              </a:spcBef>
              <a:spcAft>
                <a:spcPts val="1200"/>
              </a:spcAft>
            </a:pPr>
            <a:r>
              <a:rPr lang="en-US" dirty="0" smtClean="0">
                <a:latin typeface="Arial" pitchFamily="34" charset="0"/>
                <a:cs typeface="Arial" pitchFamily="34" charset="0"/>
              </a:rPr>
              <a:t>Due to the high activity of the pentose </a:t>
            </a:r>
            <a:r>
              <a:rPr lang="en-US" dirty="0">
                <a:latin typeface="Arial" pitchFamily="34" charset="0"/>
                <a:cs typeface="Arial" pitchFamily="34" charset="0"/>
              </a:rPr>
              <a:t>phosphate pathway (both its oxidative and </a:t>
            </a:r>
            <a:r>
              <a:rPr lang="en-US" dirty="0" err="1">
                <a:latin typeface="Arial" pitchFamily="34" charset="0"/>
                <a:cs typeface="Arial" pitchFamily="34" charset="0"/>
              </a:rPr>
              <a:t>nonoxidative</a:t>
            </a:r>
            <a:r>
              <a:rPr lang="en-US" dirty="0">
                <a:latin typeface="Arial" pitchFamily="34" charset="0"/>
                <a:cs typeface="Arial" pitchFamily="34" charset="0"/>
              </a:rPr>
              <a:t> phases), hummingbirds are using carbohydrate-rich nectar to produce ATP to power muscle </a:t>
            </a:r>
            <a:r>
              <a:rPr lang="en-US" dirty="0" smtClean="0">
                <a:latin typeface="Arial" pitchFamily="34" charset="0"/>
                <a:cs typeface="Arial" pitchFamily="34" charset="0"/>
              </a:rPr>
              <a:t>activity.</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While doing so, they are also able to generate </a:t>
            </a:r>
            <a:r>
              <a:rPr lang="en-US" dirty="0">
                <a:latin typeface="Arial" pitchFamily="34" charset="0"/>
                <a:cs typeface="Arial" pitchFamily="34" charset="0"/>
              </a:rPr>
              <a:t>NADPH, which protects against </a:t>
            </a:r>
            <a:r>
              <a:rPr lang="en-US" dirty="0" smtClean="0">
                <a:latin typeface="Arial" pitchFamily="34" charset="0"/>
                <a:cs typeface="Arial" pitchFamily="34" charset="0"/>
              </a:rPr>
              <a:t>ROS.</a:t>
            </a:r>
            <a:endParaRPr lang="en-US" dirty="0">
              <a:latin typeface="Arial" pitchFamily="34" charset="0"/>
              <a:cs typeface="Arial" pitchFamily="34" charset="0"/>
            </a:endParaRPr>
          </a:p>
          <a:p>
            <a:pPr>
              <a:spcBef>
                <a:spcPts val="624"/>
              </a:spcBef>
              <a:spcAft>
                <a:spcPts val="1200"/>
              </a:spcAft>
            </a:pPr>
            <a:r>
              <a:rPr lang="en-US" dirty="0" smtClean="0">
                <a:latin typeface="Arial" pitchFamily="34" charset="0"/>
                <a:cs typeface="Arial" pitchFamily="34" charset="0"/>
              </a:rPr>
              <a:t>Human </a:t>
            </a:r>
            <a:r>
              <a:rPr lang="en-US" dirty="0">
                <a:latin typeface="Arial" pitchFamily="34" charset="0"/>
                <a:cs typeface="Arial" pitchFamily="34" charset="0"/>
              </a:rPr>
              <a:t>athletes who consume carbohydrates during intense, extended exercise may also use the pentose phosphate pathway for ROS </a:t>
            </a:r>
            <a:r>
              <a:rPr lang="en-US" dirty="0" smtClean="0">
                <a:latin typeface="Arial" pitchFamily="34" charset="0"/>
                <a:cs typeface="Arial" pitchFamily="34" charset="0"/>
              </a:rPr>
              <a:t>protection.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1977843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solidFill>
                  <a:srgbClr val="843C0C"/>
                </a:solidFill>
              </a:rPr>
              <a:t>Carbon </a:t>
            </a:r>
            <a:r>
              <a:rPr lang="en-US" sz="3200" dirty="0" smtClean="0">
                <a:solidFill>
                  <a:srgbClr val="843C0C"/>
                </a:solidFill>
              </a:rPr>
              <a:t>Dioxide </a:t>
            </a:r>
            <a:r>
              <a:rPr lang="en-US" sz="3200" dirty="0">
                <a:solidFill>
                  <a:srgbClr val="843C0C"/>
                </a:solidFill>
              </a:rPr>
              <a:t>R</a:t>
            </a:r>
            <a:r>
              <a:rPr lang="en-US" sz="3200" dirty="0" smtClean="0">
                <a:solidFill>
                  <a:srgbClr val="843C0C"/>
                </a:solidFill>
              </a:rPr>
              <a:t>eacts </a:t>
            </a:r>
            <a:r>
              <a:rPr lang="en-US" sz="3200" dirty="0">
                <a:solidFill>
                  <a:srgbClr val="843C0C"/>
                </a:solidFill>
              </a:rPr>
              <a:t>with </a:t>
            </a:r>
            <a:r>
              <a:rPr lang="en-US" sz="3200" dirty="0" smtClean="0">
                <a:solidFill>
                  <a:srgbClr val="843C0C"/>
                </a:solidFill>
              </a:rPr>
              <a:t>Ribulose </a:t>
            </a:r>
            <a:r>
              <a:rPr lang="en-US" sz="3200" dirty="0">
                <a:solidFill>
                  <a:srgbClr val="843C0C"/>
                </a:solidFill>
              </a:rPr>
              <a:t>1,5-bisphosphate to F</a:t>
            </a:r>
            <a:r>
              <a:rPr lang="en-US" sz="3200" dirty="0" smtClean="0">
                <a:solidFill>
                  <a:srgbClr val="843C0C"/>
                </a:solidFill>
              </a:rPr>
              <a:t>orm </a:t>
            </a:r>
            <a:r>
              <a:rPr lang="en-US" sz="3200" dirty="0">
                <a:solidFill>
                  <a:srgbClr val="843C0C"/>
                </a:solidFill>
              </a:rPr>
              <a:t>T</a:t>
            </a:r>
            <a:r>
              <a:rPr lang="en-US" sz="3200" dirty="0" smtClean="0">
                <a:solidFill>
                  <a:srgbClr val="843C0C"/>
                </a:solidFill>
              </a:rPr>
              <a:t>wo Molecules </a:t>
            </a:r>
            <a:r>
              <a:rPr lang="en-US" sz="3200" dirty="0">
                <a:solidFill>
                  <a:srgbClr val="843C0C"/>
                </a:solidFill>
              </a:rPr>
              <a:t>of 3-</a:t>
            </a:r>
            <a:r>
              <a:rPr lang="en-US" sz="3200" dirty="0" smtClean="0">
                <a:solidFill>
                  <a:srgbClr val="843C0C"/>
                </a:solidFill>
              </a:rPr>
              <a:t>phosphoglycerate</a:t>
            </a:r>
            <a:endParaRPr lang="en-US" sz="3200" dirty="0">
              <a:solidFill>
                <a:srgbClr val="843C0C"/>
              </a:solidFill>
            </a:endParaRPr>
          </a:p>
        </p:txBody>
      </p:sp>
      <p:sp>
        <p:nvSpPr>
          <p:cNvPr id="4" name="Content Placeholder 3"/>
          <p:cNvSpPr>
            <a:spLocks noGrp="1"/>
          </p:cNvSpPr>
          <p:nvPr>
            <p:ph idx="1"/>
          </p:nvPr>
        </p:nvSpPr>
        <p:spPr>
          <a:xfrm>
            <a:off x="457200" y="1752600"/>
            <a:ext cx="8229600" cy="1714500"/>
          </a:xfrm>
        </p:spPr>
        <p:txBody>
          <a:bodyPr>
            <a:normAutofit lnSpcReduction="10000"/>
          </a:bodyPr>
          <a:lstStyle/>
          <a:p>
            <a:pPr>
              <a:spcBef>
                <a:spcPts val="624"/>
              </a:spcBef>
              <a:spcAft>
                <a:spcPts val="1200"/>
              </a:spcAft>
            </a:pPr>
            <a:r>
              <a:rPr lang="en-US" dirty="0">
                <a:latin typeface="Arial" pitchFamily="34" charset="0"/>
                <a:cs typeface="Arial" pitchFamily="34" charset="0"/>
              </a:rPr>
              <a:t>The fixation of CO</a:t>
            </a:r>
            <a:r>
              <a:rPr lang="en-US" baseline="-25000" dirty="0">
                <a:latin typeface="Arial" pitchFamily="34" charset="0"/>
                <a:cs typeface="Arial" pitchFamily="34" charset="0"/>
              </a:rPr>
              <a:t>2</a:t>
            </a:r>
            <a:r>
              <a:rPr lang="en-US" dirty="0">
                <a:latin typeface="Arial" pitchFamily="34" charset="0"/>
                <a:cs typeface="Arial" pitchFamily="34" charset="0"/>
              </a:rPr>
              <a:t>, the rate-limiting step in hexose synthesis, is catalyzed by ribulose 1,5-bisphosphate carboxylase/oxygenase (</a:t>
            </a:r>
            <a:r>
              <a:rPr lang="en-US" dirty="0" err="1">
                <a:latin typeface="Arial" pitchFamily="34" charset="0"/>
                <a:cs typeface="Arial" pitchFamily="34" charset="0"/>
              </a:rPr>
              <a:t>rubisco</a:t>
            </a:r>
            <a:r>
              <a:rPr lang="en-US" dirty="0" smtClean="0">
                <a:latin typeface="Arial" pitchFamily="34" charset="0"/>
                <a:cs typeface="Arial" pitchFamily="34" charset="0"/>
              </a:rPr>
              <a:t>).</a:t>
            </a:r>
            <a:endParaRPr lang="en-US" b="1" dirty="0">
              <a:latin typeface="Arial" pitchFamily="34" charset="0"/>
              <a:cs typeface="Arial" pitchFamily="34" charset="0"/>
            </a:endParaRPr>
          </a:p>
          <a:p>
            <a:pPr>
              <a:spcBef>
                <a:spcPts val="624"/>
              </a:spcBef>
              <a:spcAft>
                <a:spcPts val="1200"/>
              </a:spcAft>
            </a:pPr>
            <a:r>
              <a:rPr lang="en-US" dirty="0">
                <a:latin typeface="Arial" pitchFamily="34" charset="0"/>
                <a:cs typeface="Arial" pitchFamily="34" charset="0"/>
              </a:rPr>
              <a:t>Rubisco is the most abundant enzyme in the </a:t>
            </a:r>
            <a:r>
              <a:rPr lang="en-US" dirty="0" smtClean="0">
                <a:latin typeface="Arial" pitchFamily="34" charset="0"/>
                <a:cs typeface="Arial" pitchFamily="34" charset="0"/>
              </a:rPr>
              <a:t>biosphere.</a:t>
            </a:r>
            <a:endParaRPr lang="en-US" dirty="0">
              <a:latin typeface="Arial" pitchFamily="34" charset="0"/>
              <a:cs typeface="Arial" pitchFamily="34" charset="0"/>
            </a:endParaRPr>
          </a:p>
        </p:txBody>
      </p:sp>
      <p:pic>
        <p:nvPicPr>
          <p:cNvPr id="11" name="Picture 2" descr="An equation shows the three step formation of two molecules of 3-phosphoglycerate from ribulose 1, 5-bisphosphate. Ribulose 5-phosphate is a five carbon chain molecule that has the following substituents: C 1 is bonded to two H and a hydroxyl group, C 2 is double bonded to oxygen, C 3 and C 4 are each bonded to H on the left and hydroxyl group on the right, and C 5 is bonded to two H and a phosphate anion.&#10;Step 1: Ribulose 5-phosphate is converted to enediolate intermediate. In this step, a highlighted H is removed from C 3, a double bond is formed between C 2 and C 3, and the double bond between C 2 and oxygen is converted to a single bond with the oxygen carrying a negative charge.&#10;Step 2: An Enediolate intermediate reacts with a highlighted carbon dioxide and forms an Unstable intermediate. The Unstable intermediate has a similar structure the Enediolate intermediate, but the double bond C 2 and C 3 is converted to a single bond, C 2 is bonded to a hydroxyl group on the left and to a highlighted carboxylate anion, from carbon dioxide, on the right, and C 3 is double bonded to oxygen.&#10;Step 3: The unstable intermediate undergoes hydrolysis to form two molecules of 3-phosphoglycerate, which is a three carbon chain molecule in which C 1 is bonded to two H and a phosphate group, C 2 is bonded to H on the right and a hydroxyl group on the left, and C 3 is bonded to two oxygen atom and has a negative charg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49855" y="4195669"/>
            <a:ext cx="8113106" cy="21979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81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Structure of </a:t>
            </a:r>
            <a:r>
              <a:rPr lang="en-US" dirty="0">
                <a:solidFill>
                  <a:srgbClr val="843C0C"/>
                </a:solidFill>
              </a:rPr>
              <a:t>R</a:t>
            </a:r>
            <a:r>
              <a:rPr lang="en-US" dirty="0" smtClean="0">
                <a:solidFill>
                  <a:srgbClr val="843C0C"/>
                </a:solidFill>
                <a:latin typeface="Arial" pitchFamily="34" charset="0"/>
                <a:cs typeface="Arial" pitchFamily="34" charset="0"/>
              </a:rPr>
              <a:t>ubisco</a:t>
            </a:r>
            <a:endParaRPr lang="en-US" dirty="0">
              <a:solidFill>
                <a:srgbClr val="843C0C"/>
              </a:solidFill>
              <a:latin typeface="Arial" pitchFamily="34" charset="0"/>
              <a:cs typeface="Arial" pitchFamily="34" charset="0"/>
            </a:endParaRPr>
          </a:p>
        </p:txBody>
      </p:sp>
      <p:pic>
        <p:nvPicPr>
          <p:cNvPr id="11" name="Picture 2" descr="A space-filling model of rubisco is shown. Rubisco is shown as a square-shaped enzyme, with notches at the corners and in the middle of each side, to give a shape with rotational symmetry of order 4. It has a small hole at its center. It is comprised of four large and four small subunits. The large subunits are on the outside of the square shape, forming the corners and the small subunits form the inside of the square. Each of the subunit appears as a roughly triangular shape in this representa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51457" y="1855856"/>
            <a:ext cx="8113106" cy="43810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02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19693</TotalTime>
  <Words>4354</Words>
  <Application>Microsoft Office PowerPoint</Application>
  <PresentationFormat>On-screen Show (4:3)</PresentationFormat>
  <Paragraphs>264</Paragraphs>
  <Slides>76</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76</vt:i4>
      </vt:variant>
    </vt:vector>
  </HeadingPairs>
  <TitlesOfParts>
    <vt:vector size="84" baseType="lpstr">
      <vt:lpstr>ＭＳ Ｐゴシック</vt:lpstr>
      <vt:lpstr>Arial</vt:lpstr>
      <vt:lpstr>Calibri</vt:lpstr>
      <vt:lpstr>Calibri Light</vt:lpstr>
      <vt:lpstr>Georgia</vt:lpstr>
      <vt:lpstr>Times</vt:lpstr>
      <vt:lpstr>Office Theme</vt:lpstr>
      <vt:lpstr>1_Office Theme</vt:lpstr>
      <vt:lpstr>PowerPoint Presentation</vt:lpstr>
      <vt:lpstr>CHAPTER 20 The Calvin Cycle and the Pentose Phosphate Pathway</vt:lpstr>
      <vt:lpstr>Ch.20 Learning Objectives</vt:lpstr>
      <vt:lpstr>Ch.20 Outline</vt:lpstr>
      <vt:lpstr>The Calvin Cycle and the Pentose Phosphate Pathway</vt:lpstr>
      <vt:lpstr>Section 20.1 The Calvin Cycle Synthesizes Hexoses from Carbon Dioxide and Water</vt:lpstr>
      <vt:lpstr>Calvin Cycle (1/2)</vt:lpstr>
      <vt:lpstr>Carbon Dioxide Reacts with Ribulose 1,5-bisphosphate to Form Two Molecules of 3-phosphoglycerate</vt:lpstr>
      <vt:lpstr>Structure of Rubisco</vt:lpstr>
      <vt:lpstr>Rubisco Activity Depends on Magnesium and Carbamate</vt:lpstr>
      <vt:lpstr>Role of the Magnesium Ion in the Rubisco Mechanism</vt:lpstr>
      <vt:lpstr>Formation of 3-phosphoglycerate</vt:lpstr>
      <vt:lpstr>Rubisco Activase is Essential for Rubisco Activity</vt:lpstr>
      <vt:lpstr>Rubisco Also Catalyzes a Wasteful Oxygenase Reaction: Catalytic Imperfection</vt:lpstr>
      <vt:lpstr>A Wasteful Side Reaction</vt:lpstr>
      <vt:lpstr>Photorespiratory Reactions</vt:lpstr>
      <vt:lpstr>Electron Micrograph of Three Peroxisomes</vt:lpstr>
      <vt:lpstr>Hexose Phosphates Are Made from Phosphoglycerate, and Ribulose 1,5-bisphosphate is Regenerated (1/4)</vt:lpstr>
      <vt:lpstr>Hexose Phosphate Formation</vt:lpstr>
      <vt:lpstr>Hexose Phosphates Are Made from Phosphoglycerate, and Ribulose 1,5-bisphosphate is Regenerated (2/4)</vt:lpstr>
      <vt:lpstr>Hexose Phosphates Are Made from Phosphoglycerate, and Ribulose 1,5-bisphosphate is Regenerated (3/4)</vt:lpstr>
      <vt:lpstr>Formation of Five-carbon Sugars</vt:lpstr>
      <vt:lpstr>Regeneration of Ribulose 1,5-Bisphosphate</vt:lpstr>
      <vt:lpstr>Hexose Phosphates Are Made from Phosphoglycerate, and Ribulose 1,5-bisphosphate is Regenerated (4/4)</vt:lpstr>
      <vt:lpstr>Calvin Cycle</vt:lpstr>
      <vt:lpstr>Three ATP and Two NADPH Molecules Are Used to Bring Carbon Dioxide to the Level of a Hexose</vt:lpstr>
      <vt:lpstr>Starch and Sucrose are the Major Carbohydrate Stores in Plants</vt:lpstr>
      <vt:lpstr>Synthesis of Sucrose</vt:lpstr>
      <vt:lpstr>Section 20.2 The Activity of the Calvin Cycle Depends on Environmental Conditions</vt:lpstr>
      <vt:lpstr>Light Regulation of the Calvin Cycle</vt:lpstr>
      <vt:lpstr>Rubisco is Activated by Light-driven Changes in Proton and NADPH Magnesium Ion Concentrations</vt:lpstr>
      <vt:lpstr>Thioredoxin Plays a Key Role in Regulating the Calvin Cycle</vt:lpstr>
      <vt:lpstr>Enzymes Regulated by Thioredoxin</vt:lpstr>
      <vt:lpstr>Thioredoxin</vt:lpstr>
      <vt:lpstr>Enzyme Activation by Thioredoxin</vt:lpstr>
      <vt:lpstr>The C4 Pathway of Tropical Plants Accelerates Photosynthesis by Concentrating Carbon Dioxide</vt:lpstr>
      <vt:lpstr>C4 Pathway</vt:lpstr>
      <vt:lpstr>The C4 Pathway</vt:lpstr>
      <vt:lpstr>Scanning Electron Micrograph of an Open Stoma and a Closed Stoma</vt:lpstr>
      <vt:lpstr>C3 and C4 Plants</vt:lpstr>
      <vt:lpstr>Crassulacean Acid Metabolism Permits Growth in Arid Ecosystems</vt:lpstr>
      <vt:lpstr>Desert Plants</vt:lpstr>
      <vt:lpstr>Section 20.3 The Pentose Phosphate Pathway Generates NADPH and Synthesizes Five-Carbon Sugars</vt:lpstr>
      <vt:lpstr>Pathways Requiring NADPH</vt:lpstr>
      <vt:lpstr>Pentose Phosphate Pathway (1/2)</vt:lpstr>
      <vt:lpstr>Two Molecules of NADPH are Generated in the Conversion of Glucose 6-phosphate into Ribulose 5-phosphate</vt:lpstr>
      <vt:lpstr>Oxidative Phase of the Pentose Phosphate Pathway</vt:lpstr>
      <vt:lpstr>The Pentose Phosphate Pathway and Glycolysis are Linked by Transketolase and Transaldolase (1/7)</vt:lpstr>
      <vt:lpstr>The Pentose Phosphate Pathway and Glycolysis are Linked by Transketolase and Transaldolase (2/7)</vt:lpstr>
      <vt:lpstr>The Pentose Phosphate Pathway and Glycolysis are Linked by Transketolase and Transaldolase (3/7)</vt:lpstr>
      <vt:lpstr>The Pentose Phosphate Pathway and Glycolysis are Linked by Transketolase and Transaldolase (4/7)</vt:lpstr>
      <vt:lpstr>The Pentose Phosphate Pathway and Glycolysis are Linked by Transketolase and Transaldolase (5/7)</vt:lpstr>
      <vt:lpstr>The Pentose Phosphate Pathway and Glycolysis are Linked by Transketolase and Transaldolase (6/7)</vt:lpstr>
      <vt:lpstr>The Pentose Phosphate Pathway and Glycolysis are Linked by Transketolase and Transaldolase (7/7)</vt:lpstr>
      <vt:lpstr>Pentose Phosphate Pathway (2/2)</vt:lpstr>
      <vt:lpstr>Mechanism: Transketolase and Transaldolase Stabilize Carbanionic Intermediates by Different Mechanisms (1/2)</vt:lpstr>
      <vt:lpstr>Transketolase Mechanism</vt:lpstr>
      <vt:lpstr>Mechanism: Transketolase and Transaldolase Stabilize Carbanionic Intermediates by Different Mechanisms (2/2)</vt:lpstr>
      <vt:lpstr>Transaldolase Mechanism</vt:lpstr>
      <vt:lpstr>Carbanion Intermediates</vt:lpstr>
      <vt:lpstr>Section 20.4 The Metabolism of Glucose 6-Phosphate by the Pentose Phosphate Pathway Is Coordinated with Glycolysis</vt:lpstr>
      <vt:lpstr>The Flow of Glucose 6-phosphate Depends on the Need for NADPH, Ribose 5-phosphate, and ATP</vt:lpstr>
      <vt:lpstr>Four Modes of the Pentose Phosphate Pathway</vt:lpstr>
      <vt:lpstr>Tissues with Active Pentose Phosphate Pathways</vt:lpstr>
      <vt:lpstr>The Pentose Phosphate Pathway is Required for Rapid Cell Growth</vt:lpstr>
      <vt:lpstr>Through the Looking-glass: The Calvin cycle and the Pentose Phosphate Pathway are Mirror Images</vt:lpstr>
      <vt:lpstr>Section 20.5 Glucose 6-Phosphate Dehydrogenase Plays a Key Role in Protection Against Reactive Oxygen Species</vt:lpstr>
      <vt:lpstr>The Reduced Form of the Tripeptide Glutathione</vt:lpstr>
      <vt:lpstr>Glucose 6-phosphate Dehydrogenase Deficiency Causes a Drug-induced Hemolytic Anemia (1/2)</vt:lpstr>
      <vt:lpstr>Glucose 6-phosphate Dehydrogenase Deficiency Causes a Drug-induced Hemolytic Anemia (2/2)</vt:lpstr>
      <vt:lpstr>Vicia faba, the Source of Fava Beans</vt:lpstr>
      <vt:lpstr>Red Blood Cells with Heinz Bodies</vt:lpstr>
      <vt:lpstr>A Deficiency of Glucose 6-phosphate Dehydrogenase Confers an Evolutionary Advantage in Some Circumstances</vt:lpstr>
      <vt:lpstr>Hummingbirds and the Pentose Phosphate Pathway </vt:lpstr>
      <vt:lpstr>Hummingbirds and the Pentose Phosphate Pathway (1/2)</vt:lpstr>
      <vt:lpstr>Hummingbirds and the Pentose Phosphate Pathway (2/2)</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The Calvin Cycle and the Pentose Phosphate Pathway</dc:title>
  <dc:creator>Berg</dc:creator>
  <cp:lastModifiedBy>Piotrowski, Angela</cp:lastModifiedBy>
  <cp:revision>2299</cp:revision>
  <dcterms:created xsi:type="dcterms:W3CDTF">2015-05-20T13:49:30Z</dcterms:created>
  <dcterms:modified xsi:type="dcterms:W3CDTF">2019-05-01T20:51:21Z</dcterms:modified>
</cp:coreProperties>
</file>