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73"/>
  </p:notesMasterIdLst>
  <p:sldIdLst>
    <p:sldId id="1803" r:id="rId3"/>
    <p:sldId id="1802" r:id="rId4"/>
    <p:sldId id="1767" r:id="rId5"/>
    <p:sldId id="1768" r:id="rId6"/>
    <p:sldId id="1769" r:id="rId7"/>
    <p:sldId id="1770" r:id="rId8"/>
    <p:sldId id="1771" r:id="rId9"/>
    <p:sldId id="1772" r:id="rId10"/>
    <p:sldId id="1773" r:id="rId11"/>
    <p:sldId id="1709" r:id="rId12"/>
    <p:sldId id="1710" r:id="rId13"/>
    <p:sldId id="1774" r:id="rId14"/>
    <p:sldId id="1775" r:id="rId15"/>
    <p:sldId id="1713" r:id="rId16"/>
    <p:sldId id="1776" r:id="rId17"/>
    <p:sldId id="1777" r:id="rId18"/>
    <p:sldId id="1715" r:id="rId19"/>
    <p:sldId id="1716" r:id="rId20"/>
    <p:sldId id="1717" r:id="rId21"/>
    <p:sldId id="1718" r:id="rId22"/>
    <p:sldId id="1778" r:id="rId23"/>
    <p:sldId id="1720" r:id="rId24"/>
    <p:sldId id="1721" r:id="rId25"/>
    <p:sldId id="1779" r:id="rId26"/>
    <p:sldId id="1723" r:id="rId27"/>
    <p:sldId id="1780" r:id="rId28"/>
    <p:sldId id="1725" r:id="rId29"/>
    <p:sldId id="1781" r:id="rId30"/>
    <p:sldId id="1727" r:id="rId31"/>
    <p:sldId id="1782" r:id="rId32"/>
    <p:sldId id="1783" r:id="rId33"/>
    <p:sldId id="1730" r:id="rId34"/>
    <p:sldId id="1731" r:id="rId35"/>
    <p:sldId id="1784" r:id="rId36"/>
    <p:sldId id="1733" r:id="rId37"/>
    <p:sldId id="1734" r:id="rId38"/>
    <p:sldId id="1735" r:id="rId39"/>
    <p:sldId id="1736" r:id="rId40"/>
    <p:sldId id="1785" r:id="rId41"/>
    <p:sldId id="1738" r:id="rId42"/>
    <p:sldId id="1786" r:id="rId43"/>
    <p:sldId id="1740" r:id="rId44"/>
    <p:sldId id="1741" r:id="rId45"/>
    <p:sldId id="1742" r:id="rId46"/>
    <p:sldId id="1787" r:id="rId47"/>
    <p:sldId id="1744" r:id="rId48"/>
    <p:sldId id="1745" r:id="rId49"/>
    <p:sldId id="1788" r:id="rId50"/>
    <p:sldId id="1747" r:id="rId51"/>
    <p:sldId id="1789" r:id="rId52"/>
    <p:sldId id="1749" r:id="rId53"/>
    <p:sldId id="1790" r:id="rId54"/>
    <p:sldId id="1791" r:id="rId55"/>
    <p:sldId id="1752" r:id="rId56"/>
    <p:sldId id="1792" r:id="rId57"/>
    <p:sldId id="1793" r:id="rId58"/>
    <p:sldId id="1755" r:id="rId59"/>
    <p:sldId id="1794" r:id="rId60"/>
    <p:sldId id="1801" r:id="rId61"/>
    <p:sldId id="1757" r:id="rId62"/>
    <p:sldId id="1758" r:id="rId63"/>
    <p:sldId id="1759" r:id="rId64"/>
    <p:sldId id="1795" r:id="rId65"/>
    <p:sldId id="1761" r:id="rId66"/>
    <p:sldId id="1796" r:id="rId67"/>
    <p:sldId id="1797" r:id="rId68"/>
    <p:sldId id="1764" r:id="rId69"/>
    <p:sldId id="1798" r:id="rId70"/>
    <p:sldId id="1799" r:id="rId71"/>
    <p:sldId id="1800"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Isman, Jodi" initials="IJ" lastIdx="1" clrIdx="1"/>
  <p:cmAuthor id="2" name="Carleton College" initials="CC" lastIdx="1" clrIdx="2"/>
  <p:cmAuthor id="3" name="ce" initials="ce" lastIdx="2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6323" autoAdjust="0"/>
  </p:normalViewPr>
  <p:slideViewPr>
    <p:cSldViewPr snapToGrid="0" snapToObjects="1">
      <p:cViewPr varScale="1">
        <p:scale>
          <a:sx n="62" d="100"/>
          <a:sy n="62" d="100"/>
        </p:scale>
        <p:origin x="1432" y="44"/>
      </p:cViewPr>
      <p:guideLst>
        <p:guide orient="horz" pos="2160"/>
        <p:guide pos="2880"/>
      </p:guideLst>
    </p:cSldViewPr>
  </p:slideViewPr>
  <p:outlineViewPr>
    <p:cViewPr>
      <p:scale>
        <a:sx n="33" d="100"/>
        <a:sy n="33" d="100"/>
      </p:scale>
      <p:origin x="0" y="263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4/30/2019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dirty="0"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smtClean="0">
                <a:ea typeface="ＭＳ Ｐゴシック" panose="020B0600070205080204" pitchFamily="34" charset="-128"/>
              </a:rPr>
              <a:t>Corresponding Chapters: 1, 2, 8, 9, 10</a:t>
            </a:r>
          </a:p>
          <a:p>
            <a:pPr marL="228600" indent="-228600" eaLnBrk="1" hangingPunct="1">
              <a:spcBef>
                <a:spcPct val="0"/>
              </a:spcBef>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542985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612540F-B7B8-3641-99D1-C6D060B13867}" type="slidenum">
              <a:rPr lang="en-US" sz="1200" smtClean="0"/>
              <a:pPr>
                <a:defRPr/>
              </a:pPr>
              <a:t>19</a:t>
            </a:fld>
            <a:endParaRPr lang="en-US" sz="1200" dirty="0" smtClean="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pPr>
              <a:defRPr/>
            </a:pPr>
            <a:r>
              <a:rPr lang="en-US" b="1" dirty="0" smtClean="0"/>
              <a:t>FIGURE 19.7</a:t>
            </a:r>
            <a:r>
              <a:rPr lang="en-US" dirty="0" smtClean="0"/>
              <a:t> </a:t>
            </a:r>
            <a:r>
              <a:rPr lang="en-US" b="1" dirty="0" smtClean="0"/>
              <a:t>Light absorption.</a:t>
            </a:r>
            <a:r>
              <a:rPr lang="en-US" dirty="0" smtClean="0"/>
              <a:t> The absorption of light leads to the excitation of an electron from its ground state to a higher energy level.</a:t>
            </a:r>
            <a:endParaRPr lang="en-US" dirty="0"/>
          </a:p>
        </p:txBody>
      </p:sp>
    </p:spTree>
    <p:extLst>
      <p:ext uri="{BB962C8B-B14F-4D97-AF65-F5344CB8AC3E}">
        <p14:creationId xmlns:p14="http://schemas.microsoft.com/office/powerpoint/2010/main" val="502220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1CA9527-8E97-1E4E-AB81-A5715E4FFD9B}" type="slidenum">
              <a:rPr lang="en-US" sz="1200" smtClean="0"/>
              <a:pPr>
                <a:defRPr/>
              </a:pPr>
              <a:t>20</a:t>
            </a:fld>
            <a:endParaRPr lang="en-US" sz="1200" dirty="0" smtClean="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pPr eaLnBrk="1" hangingPunct="1">
              <a:defRPr/>
            </a:pPr>
            <a:r>
              <a:rPr lang="en-US" b="1" dirty="0" smtClean="0"/>
              <a:t>FIGURE 19.8</a:t>
            </a:r>
            <a:r>
              <a:rPr lang="en-US" dirty="0" smtClean="0"/>
              <a:t> </a:t>
            </a:r>
            <a:r>
              <a:rPr lang="en-US" b="1" dirty="0" smtClean="0"/>
              <a:t>Photoinduced charge separation.</a:t>
            </a:r>
            <a:r>
              <a:rPr lang="en-US" dirty="0" smtClean="0"/>
              <a:t> If a suitable electron acceptor is nearby, an electron that has been moved to a high energy level by light absorption can move from the excited molecule to the acceptor.</a:t>
            </a:r>
          </a:p>
          <a:p>
            <a:pPr eaLnBrk="1" hangingPunct="1">
              <a:defRPr/>
            </a:pPr>
            <a:endParaRPr lang="en-US" dirty="0" smtClean="0">
              <a:cs typeface="+mn-cs"/>
            </a:endParaRPr>
          </a:p>
        </p:txBody>
      </p:sp>
    </p:spTree>
    <p:extLst>
      <p:ext uri="{BB962C8B-B14F-4D97-AF65-F5344CB8AC3E}">
        <p14:creationId xmlns:p14="http://schemas.microsoft.com/office/powerpoint/2010/main" val="199990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CD3A003-0A50-1E45-A3E9-65158767ED4C}" type="slidenum">
              <a:rPr lang="en-US" sz="1200" smtClean="0"/>
              <a:pPr>
                <a:defRPr/>
              </a:pPr>
              <a:t>22</a:t>
            </a:fld>
            <a:endParaRPr lang="en-US" sz="1200" dirty="0"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eaLnBrk="1" hangingPunct="1">
              <a:defRPr/>
            </a:pPr>
            <a:r>
              <a:rPr lang="en-US" b="1" dirty="0" smtClean="0"/>
              <a:t>FIGURE 19.9</a:t>
            </a:r>
            <a:r>
              <a:rPr lang="en-US" dirty="0" smtClean="0"/>
              <a:t> </a:t>
            </a:r>
            <a:r>
              <a:rPr lang="en-US" b="1" dirty="0" smtClean="0"/>
              <a:t>Bacterial photosynthetic reaction center.</a:t>
            </a:r>
            <a:r>
              <a:rPr lang="en-US" dirty="0" smtClean="0"/>
              <a:t> The core of the reaction center from </a:t>
            </a:r>
            <a:r>
              <a:rPr lang="en-US" i="1" dirty="0" smtClean="0"/>
              <a:t>Rhodopseudomonas viridis</a:t>
            </a:r>
            <a:r>
              <a:rPr lang="en-US" dirty="0" smtClean="0"/>
              <a:t> consists of two similar chains: L (red) and M (blue). An H chain (white) and a cytochrome subunit (yellow) complete the structure. </a:t>
            </a:r>
            <a:r>
              <a:rPr lang="en-US" i="1" dirty="0" smtClean="0"/>
              <a:t>Notice</a:t>
            </a:r>
            <a:r>
              <a:rPr lang="en-US" dirty="0" smtClean="0"/>
              <a:t> that the L and M subunits are composed largely of </a:t>
            </a:r>
            <a:r>
              <a:rPr lang="en-US" dirty="0" smtClean="0">
                <a:sym typeface="Symbol"/>
              </a:rPr>
              <a:t></a:t>
            </a:r>
            <a:r>
              <a:rPr lang="en-US" dirty="0" smtClean="0"/>
              <a:t> helices that span the membrane. </a:t>
            </a:r>
            <a:r>
              <a:rPr lang="en-US" i="1" dirty="0" smtClean="0"/>
              <a:t>Also notice </a:t>
            </a:r>
            <a:r>
              <a:rPr lang="en-US" dirty="0" smtClean="0"/>
              <a:t>that a chain of electron-carrying prosthetic groups, beginning with a special pair of bacteriochlorophylls and ending at a bound quinone, runs through the structure from bottom to top in this view. [Drawn from 1PRC.pdb.]</a:t>
            </a:r>
          </a:p>
          <a:p>
            <a:pPr eaLnBrk="1" hangingPunct="1">
              <a:defRPr/>
            </a:pPr>
            <a:endParaRPr lang="en-US" dirty="0" smtClean="0">
              <a:cs typeface="+mn-cs"/>
            </a:endParaRPr>
          </a:p>
        </p:txBody>
      </p:sp>
    </p:spTree>
    <p:extLst>
      <p:ext uri="{BB962C8B-B14F-4D97-AF65-F5344CB8AC3E}">
        <p14:creationId xmlns:p14="http://schemas.microsoft.com/office/powerpoint/2010/main" val="315134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2950D8BF-6FB9-B641-9DC8-81511B8B1413}" type="slidenum">
              <a:rPr lang="en-US" sz="1200" smtClean="0"/>
              <a:pPr>
                <a:defRPr/>
              </a:pPr>
              <a:t>23</a:t>
            </a:fld>
            <a:endParaRPr lang="en-US" sz="1200" dirty="0" smtClean="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4056985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5007724A-C502-344B-9897-F8654B07A832}" type="slidenum">
              <a:rPr lang="en-US" sz="1200" smtClean="0"/>
              <a:pPr>
                <a:defRPr/>
              </a:pPr>
              <a:t>25</a:t>
            </a:fld>
            <a:endParaRPr lang="en-US" sz="1200" dirty="0"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19.10 Electron chain in the photosynthetic bacterial reaction center.</a:t>
            </a:r>
            <a:r>
              <a:rPr lang="en-US" sz="1200" b="0" i="0" u="none" strike="noStrike" kern="1200" baseline="0" dirty="0" smtClean="0">
                <a:solidFill>
                  <a:schemeClr val="tx1"/>
                </a:solidFill>
                <a:latin typeface="+mn-lt"/>
                <a:ea typeface="+mn-ea"/>
                <a:cs typeface="+mn-cs"/>
              </a:rPr>
              <a:t> The absorption of light by the special pair (P960) results in the rapid transfer of an electron from this site to a bacteriopheophytin (BPh), creating a photoinduced charge separation (steps 1 and 2). (The asterisk on P960 stands for excited state.) The possible return of the electron from the pheophytin to the oxidized special pair is suppressed by the “hole” in the special pair being refilled with an electron from the cytochrome subunit and the electron from the pheophytin being transferred to a quinone (Q</a:t>
            </a:r>
            <a:r>
              <a:rPr lang="en-US" sz="1200" b="0" i="0" u="none" strike="noStrike" kern="1200" baseline="-2500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that is farther away from the special pair (steps 3 and 4). Q</a:t>
            </a:r>
            <a:r>
              <a:rPr lang="en-US" sz="1200" b="0" i="0" u="none" strike="noStrike" kern="1200" baseline="-2500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passes the electron to Q</a:t>
            </a:r>
            <a:r>
              <a:rPr lang="en-US" sz="1200" b="0" i="0" u="none" strike="noStrike" kern="1200" baseline="-2500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The reduction of a quinone (Q</a:t>
            </a:r>
            <a:r>
              <a:rPr lang="en-US" sz="1200" b="0" i="0" u="none" strike="noStrike" kern="1200" baseline="-2500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on the cytoplasmic side of the membrane results in the uptake of two protons from the cytoplasm (steps 5 and 6). The reduced quinone can move into the quinone pool in the membrane (step 7).</a:t>
            </a:r>
            <a:endParaRPr lang="en-US" dirty="0"/>
          </a:p>
        </p:txBody>
      </p:sp>
    </p:spTree>
    <p:extLst>
      <p:ext uri="{BB962C8B-B14F-4D97-AF65-F5344CB8AC3E}">
        <p14:creationId xmlns:p14="http://schemas.microsoft.com/office/powerpoint/2010/main" val="3825308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28D0A42D-2F7F-5646-8366-56AF470FE1EE}" type="slidenum">
              <a:rPr lang="en-US" sz="1200" smtClean="0"/>
              <a:pPr>
                <a:defRPr/>
              </a:pPr>
              <a:t>27</a:t>
            </a:fld>
            <a:endParaRPr lang="en-US" sz="1200" dirty="0" smtClean="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pPr eaLnBrk="1" hangingPunct="1">
              <a:defRPr/>
            </a:pPr>
            <a:r>
              <a:rPr lang="en-US" b="1" dirty="0" smtClean="0"/>
              <a:t>FIGURE 19.11</a:t>
            </a:r>
            <a:r>
              <a:rPr lang="en-US" dirty="0" smtClean="0"/>
              <a:t> </a:t>
            </a:r>
            <a:r>
              <a:rPr lang="en-US" b="1" dirty="0" smtClean="0"/>
              <a:t>Cyclic electron flow in the bacterial reaction center.</a:t>
            </a:r>
            <a:r>
              <a:rPr lang="en-US" dirty="0" smtClean="0"/>
              <a:t> Excited electrons from the P960 reaction center flow through bacteriopheophytin (BPh), a pair of quinone molecules (Q</a:t>
            </a:r>
            <a:r>
              <a:rPr lang="en-US" baseline="-25000" dirty="0" smtClean="0"/>
              <a:t>A</a:t>
            </a:r>
            <a:r>
              <a:rPr lang="en-US" dirty="0" smtClean="0"/>
              <a:t> and Q</a:t>
            </a:r>
            <a:r>
              <a:rPr lang="en-US" baseline="-25000" dirty="0" smtClean="0"/>
              <a:t>B</a:t>
            </a:r>
            <a:r>
              <a:rPr lang="en-US" dirty="0" smtClean="0"/>
              <a:t>), cytochrome </a:t>
            </a:r>
            <a:r>
              <a:rPr lang="en-US" i="1" dirty="0" smtClean="0"/>
              <a:t>bc</a:t>
            </a:r>
            <a:r>
              <a:rPr lang="en-US" baseline="-25000" dirty="0" smtClean="0"/>
              <a:t>1</a:t>
            </a:r>
            <a:r>
              <a:rPr lang="en-US" dirty="0" smtClean="0"/>
              <a:t> complex, and finally through cytochrome </a:t>
            </a:r>
            <a:r>
              <a:rPr lang="en-US" i="1" dirty="0" smtClean="0"/>
              <a:t>c</a:t>
            </a:r>
            <a:r>
              <a:rPr lang="en-US" baseline="-25000" dirty="0" smtClean="0"/>
              <a:t>2</a:t>
            </a:r>
            <a:r>
              <a:rPr lang="en-US" dirty="0" smtClean="0"/>
              <a:t> to the reaction center. The cytochrome </a:t>
            </a:r>
            <a:r>
              <a:rPr lang="en-US" i="1" dirty="0" smtClean="0"/>
              <a:t>bc</a:t>
            </a:r>
            <a:r>
              <a:rPr lang="en-US" baseline="-25000" dirty="0" smtClean="0"/>
              <a:t>1</a:t>
            </a:r>
            <a:r>
              <a:rPr lang="en-US" dirty="0" smtClean="0"/>
              <a:t> complex pumps protons as a result of electron flow, which powers the formation of ATP.</a:t>
            </a:r>
          </a:p>
          <a:p>
            <a:pPr eaLnBrk="1" hangingPunct="1">
              <a:defRPr/>
            </a:pPr>
            <a:endParaRPr lang="en-US" dirty="0" smtClean="0">
              <a:cs typeface="+mn-cs"/>
            </a:endParaRPr>
          </a:p>
        </p:txBody>
      </p:sp>
    </p:spTree>
    <p:extLst>
      <p:ext uri="{BB962C8B-B14F-4D97-AF65-F5344CB8AC3E}">
        <p14:creationId xmlns:p14="http://schemas.microsoft.com/office/powerpoint/2010/main" val="880455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DB983CA-9E1A-AE4C-8E16-CF80D7CE3CD8}" type="slidenum">
              <a:rPr lang="en-US" sz="1200" smtClean="0"/>
              <a:pPr>
                <a:defRPr/>
              </a:pPr>
              <a:t>29</a:t>
            </a:fld>
            <a:endParaRPr lang="en-US" sz="1200" dirty="0" smtClean="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eaLnBrk="1" hangingPunct="1">
              <a:defRPr/>
            </a:pPr>
            <a:r>
              <a:rPr lang="en-US" b="1" dirty="0" smtClean="0"/>
              <a:t>FIGURE 19.12</a:t>
            </a:r>
            <a:r>
              <a:rPr lang="en-US" dirty="0" smtClean="0"/>
              <a:t> </a:t>
            </a:r>
            <a:r>
              <a:rPr lang="en-US" b="1" dirty="0" smtClean="0"/>
              <a:t>Two photosystems.</a:t>
            </a:r>
            <a:r>
              <a:rPr lang="en-US" dirty="0" smtClean="0"/>
              <a:t> The absorption of photons by two distinct photosystems (PS I and PS II) is required for complete electron flow from water to NADP</a:t>
            </a:r>
            <a:r>
              <a:rPr lang="en-US" baseline="30000" dirty="0" smtClean="0"/>
              <a:t>+</a:t>
            </a:r>
            <a:r>
              <a:rPr lang="en-US" dirty="0" smtClean="0"/>
              <a:t>.</a:t>
            </a:r>
          </a:p>
          <a:p>
            <a:pPr eaLnBrk="1" hangingPunct="1">
              <a:defRPr/>
            </a:pPr>
            <a:endParaRPr lang="en-US" dirty="0" smtClean="0">
              <a:cs typeface="+mn-cs"/>
            </a:endParaRPr>
          </a:p>
        </p:txBody>
      </p:sp>
    </p:spTree>
    <p:extLst>
      <p:ext uri="{BB962C8B-B14F-4D97-AF65-F5344CB8AC3E}">
        <p14:creationId xmlns:p14="http://schemas.microsoft.com/office/powerpoint/2010/main" val="1949892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331132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F1EAC748-2036-5042-A94E-CC4CE5975D1D}" type="slidenum">
              <a:rPr lang="en-US" sz="1200" smtClean="0"/>
              <a:pPr>
                <a:defRPr/>
              </a:pPr>
              <a:t>32</a:t>
            </a:fld>
            <a:endParaRPr lang="en-US" sz="1200" dirty="0" smtClean="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pPr eaLnBrk="1" hangingPunct="1">
              <a:defRPr/>
            </a:pPr>
            <a:r>
              <a:rPr lang="en-US" b="1" dirty="0" smtClean="0"/>
              <a:t>FIGURE 19.13</a:t>
            </a:r>
            <a:r>
              <a:rPr lang="en-US" dirty="0" smtClean="0"/>
              <a:t> </a:t>
            </a:r>
            <a:r>
              <a:rPr lang="en-US" b="1" dirty="0" smtClean="0"/>
              <a:t>The structure of photosystem II.</a:t>
            </a:r>
            <a:r>
              <a:rPr lang="en-US" dirty="0" smtClean="0"/>
              <a:t> The D</a:t>
            </a:r>
            <a:r>
              <a:rPr lang="en-US" baseline="-25000" dirty="0" smtClean="0"/>
              <a:t>1</a:t>
            </a:r>
            <a:r>
              <a:rPr lang="en-US" dirty="0" smtClean="0"/>
              <a:t> and D</a:t>
            </a:r>
            <a:r>
              <a:rPr lang="en-US" baseline="-25000" dirty="0" smtClean="0"/>
              <a:t>2</a:t>
            </a:r>
            <a:r>
              <a:rPr lang="en-US" dirty="0" smtClean="0"/>
              <a:t> subunits are shown in red and blue, respectively, and the numerous bound chlorophyll molecules are shown in green. </a:t>
            </a:r>
            <a:r>
              <a:rPr lang="en-US" i="1" dirty="0" smtClean="0"/>
              <a:t>Notice</a:t>
            </a:r>
            <a:r>
              <a:rPr lang="en-US" dirty="0" smtClean="0"/>
              <a:t> that the special pair and the water-oxidizing</a:t>
            </a:r>
            <a:r>
              <a:rPr lang="en-US" baseline="0" dirty="0" smtClean="0"/>
              <a:t> complex</a:t>
            </a:r>
            <a:r>
              <a:rPr lang="en-US" dirty="0" smtClean="0"/>
              <a:t> lie toward the thylakoid-lumen side of the membrane. [Drawn from 1S5L.pdb.]</a:t>
            </a:r>
          </a:p>
          <a:p>
            <a:pPr eaLnBrk="1" hangingPunct="1">
              <a:defRPr/>
            </a:pPr>
            <a:endParaRPr lang="en-US" dirty="0" smtClean="0">
              <a:cs typeface="+mn-cs"/>
            </a:endParaRPr>
          </a:p>
        </p:txBody>
      </p:sp>
    </p:spTree>
    <p:extLst>
      <p:ext uri="{BB962C8B-B14F-4D97-AF65-F5344CB8AC3E}">
        <p14:creationId xmlns:p14="http://schemas.microsoft.com/office/powerpoint/2010/main" val="3071348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54CB625D-BDAB-6847-9A8D-3112817E7BFA}" type="slidenum">
              <a:rPr lang="en-US" sz="1200" smtClean="0"/>
              <a:pPr>
                <a:defRPr/>
              </a:pPr>
              <a:t>33</a:t>
            </a:fld>
            <a:endParaRPr lang="en-US" sz="1200" dirty="0" smtClean="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pPr eaLnBrk="1" hangingPunct="1">
              <a:defRPr/>
            </a:pPr>
            <a:r>
              <a:rPr lang="en-US" b="1" dirty="0" smtClean="0"/>
              <a:t>FIGURE 19.14</a:t>
            </a:r>
            <a:r>
              <a:rPr lang="en-US" dirty="0" smtClean="0"/>
              <a:t> </a:t>
            </a:r>
            <a:r>
              <a:rPr lang="en-US" b="1" dirty="0" smtClean="0"/>
              <a:t>Electron flow through photosystem II.</a:t>
            </a:r>
            <a:r>
              <a:rPr lang="en-US" dirty="0" smtClean="0"/>
              <a:t> Light absorption induces electron transfer from P680 down an electron-transfer pathway to an exchangeable plastoquinone. The positive charge on P680 is neutralized by electron flow from water molecules bound at the manganese center.</a:t>
            </a:r>
          </a:p>
          <a:p>
            <a:pPr eaLnBrk="1" hangingPunct="1">
              <a:defRPr/>
            </a:pPr>
            <a:endParaRPr lang="en-US" dirty="0" smtClean="0">
              <a:cs typeface="+mn-cs"/>
            </a:endParaRPr>
          </a:p>
        </p:txBody>
      </p:sp>
    </p:spTree>
    <p:extLst>
      <p:ext uri="{BB962C8B-B14F-4D97-AF65-F5344CB8AC3E}">
        <p14:creationId xmlns:p14="http://schemas.microsoft.com/office/powerpoint/2010/main" val="390770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barley field (left). Throughout the day, the barley converts sunlight into chemical energy with the biochemical process of photosynthesis. Because barley is a major animal feed crop, the sun’s energy will soon make its way up the food chain to human beings. [Brian </a:t>
            </a:r>
            <a:r>
              <a:rPr lang="en-US" sz="1200" kern="1200" dirty="0" err="1" smtClean="0">
                <a:solidFill>
                  <a:schemeClr val="tx1"/>
                </a:solidFill>
                <a:effectLst/>
                <a:latin typeface="+mn-lt"/>
                <a:ea typeface="+mn-ea"/>
                <a:cs typeface="+mn-cs"/>
              </a:rPr>
              <a:t>Jannsen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Alamy</a:t>
            </a:r>
            <a:r>
              <a:rPr lang="en-US" sz="1200" kern="1200" dirty="0" smtClean="0">
                <a:solidFill>
                  <a:schemeClr val="tx1"/>
                </a:solidFill>
                <a:effectLst/>
                <a:latin typeface="+mn-lt"/>
                <a:ea typeface="+mn-ea"/>
                <a:cs typeface="+mn-cs"/>
              </a:rPr>
              <a:t>.] High-energy electrons in chloroplasts are transported through two photosystems (above). In this transit, which culminates in the generation of reducing power, ATP is synthesized in a manner analogous to mitochondrial ATP synthesis. In contrast with mitochondrial electron transport, however, electrons in chloroplasts are energized by light. [(left) Brian </a:t>
            </a:r>
            <a:r>
              <a:rPr lang="en-US" sz="1200" kern="1200" dirty="0" err="1" smtClean="0">
                <a:solidFill>
                  <a:schemeClr val="tx1"/>
                </a:solidFill>
                <a:effectLst/>
                <a:latin typeface="+mn-lt"/>
                <a:ea typeface="+mn-ea"/>
                <a:cs typeface="+mn-cs"/>
              </a:rPr>
              <a:t>Jannsen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Alamy</a:t>
            </a:r>
            <a:r>
              <a:rPr lang="en-US" sz="1200" kern="120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19.15 The core of the water-oxidizing complex.</a:t>
            </a:r>
            <a:r>
              <a:rPr lang="en-US" sz="1200" b="0" i="0" u="none" strike="noStrike" kern="1200" baseline="0" dirty="0" smtClean="0">
                <a:solidFill>
                  <a:schemeClr val="tx1"/>
                </a:solidFill>
                <a:latin typeface="+mn-lt"/>
                <a:ea typeface="+mn-ea"/>
                <a:cs typeface="+mn-cs"/>
              </a:rPr>
              <a:t> (A) The deduced core structure of the water-oxidizing complex (WOC), including four manganese ions and one calcium ion, is shown. The valence states of the individual manganese ions are not indicated because of uncertainty about the charge on the individual ions. The center is oxidized, one electron at a time, until two H</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O molecules are oxidized to form a molecule of O</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which is then released from the complex. (B) The absorption of photons by the reaction center generates a tyrosine radical (red arrows), which then extracts electrons from the manganese ions. The structures are designated S</a:t>
            </a:r>
            <a:r>
              <a:rPr lang="en-US" sz="1200" b="0" i="0" u="none" strike="noStrike" kern="1200" baseline="-25000" dirty="0" smtClean="0">
                <a:solidFill>
                  <a:schemeClr val="tx1"/>
                </a:solidFill>
                <a:latin typeface="+mn-lt"/>
                <a:ea typeface="+mn-ea"/>
                <a:cs typeface="+mn-cs"/>
              </a:rPr>
              <a:t>0</a:t>
            </a:r>
            <a:r>
              <a:rPr lang="en-US" sz="1200" b="0" i="0" u="none" strike="noStrike" kern="1200" baseline="0" dirty="0" smtClean="0">
                <a:solidFill>
                  <a:schemeClr val="tx1"/>
                </a:solidFill>
                <a:latin typeface="+mn-lt"/>
                <a:ea typeface="+mn-ea"/>
                <a:cs typeface="+mn-cs"/>
              </a:rPr>
              <a:t> to S</a:t>
            </a:r>
            <a:r>
              <a:rPr lang="en-US" sz="1200" b="0" i="0" u="none" strike="noStrike" kern="1200" baseline="-25000" dirty="0" smtClean="0">
                <a:solidFill>
                  <a:schemeClr val="tx1"/>
                </a:solidFill>
                <a:latin typeface="+mn-lt"/>
                <a:ea typeface="+mn-ea"/>
                <a:cs typeface="+mn-cs"/>
              </a:rPr>
              <a:t>4</a:t>
            </a:r>
            <a:r>
              <a:rPr lang="en-US" sz="1200" b="0" i="0" u="none" strike="noStrike" kern="1200" baseline="0" dirty="0" smtClean="0">
                <a:solidFill>
                  <a:schemeClr val="tx1"/>
                </a:solidFill>
                <a:latin typeface="+mn-lt"/>
                <a:ea typeface="+mn-ea"/>
                <a:cs typeface="+mn-cs"/>
              </a:rPr>
              <a:t> to indicate the number of electrons that have been removed.</a:t>
            </a:r>
            <a:endParaRPr lang="en-US" dirty="0"/>
          </a:p>
        </p:txBody>
      </p:sp>
      <p:sp>
        <p:nvSpPr>
          <p:cNvPr id="4" name="Slide Number Placeholder 3"/>
          <p:cNvSpPr>
            <a:spLocks noGrp="1"/>
          </p:cNvSpPr>
          <p:nvPr>
            <p:ph type="sldNum" sz="quarter" idx="10"/>
          </p:nvPr>
        </p:nvSpPr>
        <p:spPr/>
        <p:txBody>
          <a:bodyPr/>
          <a:lstStyle/>
          <a:p>
            <a:fld id="{A4223231-9F4C-3744-9F68-DB78D2851014}" type="slidenum">
              <a:rPr lang="en-US" smtClean="0"/>
              <a:pPr/>
              <a:t>35</a:t>
            </a:fld>
            <a:endParaRPr lang="en-US" dirty="0"/>
          </a:p>
        </p:txBody>
      </p:sp>
    </p:spTree>
    <p:extLst>
      <p:ext uri="{BB962C8B-B14F-4D97-AF65-F5344CB8AC3E}">
        <p14:creationId xmlns:p14="http://schemas.microsoft.com/office/powerpoint/2010/main" val="3127343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19.16 Four photons are required to generate one oxygen molecule.</a:t>
            </a:r>
            <a:r>
              <a:rPr lang="en-US" sz="1200" b="0" i="0" u="none" strike="noStrike" kern="1200" baseline="0" dirty="0" smtClean="0">
                <a:solidFill>
                  <a:schemeClr val="tx1"/>
                </a:solidFill>
                <a:latin typeface="+mn-lt"/>
                <a:ea typeface="+mn-ea"/>
                <a:cs typeface="+mn-cs"/>
              </a:rPr>
              <a:t> When dark-adapted chloroplasts are exposed to a brief flash of light, one electron passes through photosystem II. Monitoring the O</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released after each flash reveals that four flashes are required to generate each O</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molecule. The peaks in O</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release are after the 3rd, 7th, and 11th flashes because the dark-adapted chloroplasts start in the S</a:t>
            </a:r>
            <a:r>
              <a:rPr lang="en-US" sz="1200" b="0" i="0" u="none" strike="noStrike" kern="1200" baseline="-25000" dirty="0" smtClean="0">
                <a:solidFill>
                  <a:schemeClr val="tx1"/>
                </a:solidFill>
                <a:latin typeface="+mn-lt"/>
                <a:ea typeface="+mn-ea"/>
                <a:cs typeface="+mn-cs"/>
              </a:rPr>
              <a:t>1</a:t>
            </a:r>
            <a:r>
              <a:rPr lang="en-US" sz="1200" b="0" i="0" u="none" strike="noStrike" kern="1200" baseline="0" dirty="0" smtClean="0">
                <a:solidFill>
                  <a:schemeClr val="tx1"/>
                </a:solidFill>
                <a:latin typeface="+mn-lt"/>
                <a:ea typeface="+mn-ea"/>
                <a:cs typeface="+mn-cs"/>
              </a:rPr>
              <a:t> state—that is, the one-electron reduced state.</a:t>
            </a:r>
            <a:endParaRPr lang="en-US" dirty="0" smtClean="0"/>
          </a:p>
          <a:p>
            <a:endParaRPr lang="en-US" dirty="0"/>
          </a:p>
        </p:txBody>
      </p:sp>
      <p:sp>
        <p:nvSpPr>
          <p:cNvPr id="4" name="Slide Number Placeholder 3"/>
          <p:cNvSpPr>
            <a:spLocks noGrp="1"/>
          </p:cNvSpPr>
          <p:nvPr>
            <p:ph type="sldNum" sz="quarter" idx="10"/>
          </p:nvPr>
        </p:nvSpPr>
        <p:spPr/>
        <p:txBody>
          <a:bodyPr/>
          <a:lstStyle/>
          <a:p>
            <a:fld id="{A4223231-9F4C-3744-9F68-DB78D2851014}" type="slidenum">
              <a:rPr lang="en-US" smtClean="0"/>
              <a:pPr/>
              <a:t>36</a:t>
            </a:fld>
            <a:endParaRPr lang="en-US" dirty="0"/>
          </a:p>
        </p:txBody>
      </p:sp>
    </p:spTree>
    <p:extLst>
      <p:ext uri="{BB962C8B-B14F-4D97-AF65-F5344CB8AC3E}">
        <p14:creationId xmlns:p14="http://schemas.microsoft.com/office/powerpoint/2010/main" val="3967167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D672033-B022-894E-B0BE-DF3360B019B3}" type="slidenum">
              <a:rPr lang="en-US" sz="1200" smtClean="0"/>
              <a:pPr>
                <a:defRPr/>
              </a:pPr>
              <a:t>37</a:t>
            </a:fld>
            <a:endParaRPr lang="en-US" sz="1200" dirty="0" smtClean="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pPr>
              <a:defRPr/>
            </a:pPr>
            <a:endParaRPr lang="en-US" dirty="0" smtClean="0">
              <a:cs typeface="+mn-cs"/>
            </a:endParaRPr>
          </a:p>
        </p:txBody>
      </p:sp>
    </p:spTree>
    <p:extLst>
      <p:ext uri="{BB962C8B-B14F-4D97-AF65-F5344CB8AC3E}">
        <p14:creationId xmlns:p14="http://schemas.microsoft.com/office/powerpoint/2010/main" val="3613427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0F129A3-200A-F746-BC4D-EE23202B407C}" type="slidenum">
              <a:rPr lang="en-US" sz="1200" smtClean="0"/>
              <a:pPr>
                <a:defRPr/>
              </a:pPr>
              <a:t>38</a:t>
            </a:fld>
            <a:endParaRPr lang="en-US" sz="1200" dirty="0" smtClean="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19.17 Proton-gradient direction. </a:t>
            </a:r>
            <a:r>
              <a:rPr lang="en-US" sz="1200" b="0" i="0" u="none" strike="noStrike" kern="1200" baseline="0" dirty="0" smtClean="0">
                <a:solidFill>
                  <a:schemeClr val="tx1"/>
                </a:solidFill>
                <a:latin typeface="+mn-lt"/>
                <a:ea typeface="+mn-ea"/>
                <a:cs typeface="+mn-cs"/>
              </a:rPr>
              <a:t>Photosystem II releases protons into the thylakoid lumen and takes them up from the stroma. The result is a pH gradient across the thylakoid membrane with an excess of protons (low pH) inside.</a:t>
            </a:r>
            <a:endParaRPr lang="en-US" dirty="0" smtClean="0">
              <a:cs typeface="+mn-cs"/>
            </a:endParaRPr>
          </a:p>
        </p:txBody>
      </p:sp>
    </p:spTree>
    <p:extLst>
      <p:ext uri="{BB962C8B-B14F-4D97-AF65-F5344CB8AC3E}">
        <p14:creationId xmlns:p14="http://schemas.microsoft.com/office/powerpoint/2010/main" val="85696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4B05BF2A-6B62-6849-A467-CA88CB1EC512}" type="slidenum">
              <a:rPr lang="en-US" sz="1200" smtClean="0"/>
              <a:pPr>
                <a:defRPr/>
              </a:pPr>
              <a:t>40</a:t>
            </a:fld>
            <a:endParaRPr lang="en-US" sz="1200" dirty="0" smtClean="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19.18 Cytochrome </a:t>
            </a:r>
            <a:r>
              <a:rPr lang="en-US" sz="1200" b="1" i="1" u="none" strike="noStrike" kern="1200" baseline="0" dirty="0" smtClean="0">
                <a:solidFill>
                  <a:schemeClr val="tx1"/>
                </a:solidFill>
                <a:latin typeface="+mn-lt"/>
                <a:ea typeface="+mn-ea"/>
                <a:cs typeface="+mn-cs"/>
              </a:rPr>
              <a:t>bf </a:t>
            </a:r>
            <a:r>
              <a:rPr lang="en-US" sz="1200" b="1" i="0" u="none" strike="noStrike" kern="1200" baseline="0" dirty="0" smtClean="0">
                <a:solidFill>
                  <a:schemeClr val="tx1"/>
                </a:solidFill>
                <a:latin typeface="+mn-lt"/>
                <a:ea typeface="+mn-ea"/>
                <a:cs typeface="+mn-cs"/>
              </a:rPr>
              <a:t>contribution to proton gradient. </a:t>
            </a:r>
            <a:r>
              <a:rPr lang="en-US" sz="1200" b="0" i="0" u="none" strike="noStrike" kern="1200" baseline="0" dirty="0" smtClean="0">
                <a:solidFill>
                  <a:schemeClr val="tx1"/>
                </a:solidFill>
                <a:latin typeface="+mn-lt"/>
                <a:ea typeface="+mn-ea"/>
                <a:cs typeface="+mn-cs"/>
              </a:rPr>
              <a:t>The cytochrome </a:t>
            </a:r>
            <a:r>
              <a:rPr lang="en-US" sz="1200" b="0" i="1" u="none" strike="noStrike" kern="1200" baseline="0" dirty="0" smtClean="0">
                <a:solidFill>
                  <a:schemeClr val="tx1"/>
                </a:solidFill>
                <a:latin typeface="+mn-lt"/>
                <a:ea typeface="+mn-ea"/>
                <a:cs typeface="+mn-cs"/>
              </a:rPr>
              <a:t>bf</a:t>
            </a:r>
            <a:r>
              <a:rPr lang="en-US" sz="1200" b="0" i="0" u="none" strike="noStrike" kern="1200" baseline="0" dirty="0" smtClean="0">
                <a:solidFill>
                  <a:schemeClr val="tx1"/>
                </a:solidFill>
                <a:latin typeface="+mn-lt"/>
                <a:ea typeface="+mn-ea"/>
                <a:cs typeface="+mn-cs"/>
              </a:rPr>
              <a:t> complex oxidizes QH</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to Q through the Q cycle. Four protons are released into the thylakoid lumen in each cycle.</a:t>
            </a:r>
            <a:endParaRPr lang="en-US" dirty="0" smtClean="0">
              <a:cs typeface="+mn-cs"/>
            </a:endParaRPr>
          </a:p>
        </p:txBody>
      </p:sp>
    </p:spTree>
    <p:extLst>
      <p:ext uri="{BB962C8B-B14F-4D97-AF65-F5344CB8AC3E}">
        <p14:creationId xmlns:p14="http://schemas.microsoft.com/office/powerpoint/2010/main" val="1362334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43DDB34-C880-9F4C-B911-D340C87E76DE}" type="slidenum">
              <a:rPr lang="en-US" sz="1200" smtClean="0"/>
              <a:pPr>
                <a:defRPr/>
              </a:pPr>
              <a:t>42</a:t>
            </a:fld>
            <a:endParaRPr lang="en-US" sz="1200" dirty="0" smtClean="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19.19 The structure of photosystem I. </a:t>
            </a:r>
            <a:r>
              <a:rPr lang="en-US" sz="1200" b="0" i="0" u="none" strike="noStrike" kern="1200" baseline="0" dirty="0" smtClean="0">
                <a:solidFill>
                  <a:schemeClr val="tx1"/>
                </a:solidFill>
                <a:latin typeface="+mn-lt"/>
                <a:ea typeface="+mn-ea"/>
                <a:cs typeface="+mn-cs"/>
              </a:rPr>
              <a:t>The psaA and psaB subunits are shown in red and blue, respectively.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numerous bound chlorophyll molecules, shown in green, including the special pair, as well as the iron–sulfur clusters that facilitate electron transfer from the stroma. [Drawn from 1JBO.pdb.]</a:t>
            </a:r>
            <a:endParaRPr lang="en-US" dirty="0"/>
          </a:p>
        </p:txBody>
      </p:sp>
    </p:spTree>
    <p:extLst>
      <p:ext uri="{BB962C8B-B14F-4D97-AF65-F5344CB8AC3E}">
        <p14:creationId xmlns:p14="http://schemas.microsoft.com/office/powerpoint/2010/main" val="3870199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281D01F7-2317-5A4A-B486-B6631528ABD9}" type="slidenum">
              <a:rPr lang="en-US" sz="1200" smtClean="0"/>
              <a:pPr>
                <a:defRPr/>
              </a:pPr>
              <a:t>43</a:t>
            </a:fld>
            <a:endParaRPr lang="en-US" sz="1200" dirty="0" smtClean="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19.20 Electron flow through photosystem I to ferredoxin.</a:t>
            </a:r>
            <a:r>
              <a:rPr lang="en-US" sz="1200" b="0" i="0" u="none" strike="noStrike" kern="1200" baseline="0" dirty="0" smtClean="0">
                <a:solidFill>
                  <a:schemeClr val="tx1"/>
                </a:solidFill>
                <a:latin typeface="+mn-lt"/>
                <a:ea typeface="+mn-ea"/>
                <a:cs typeface="+mn-cs"/>
              </a:rPr>
              <a:t> Light absorption induces electron transfer from P700 down an electron-transfer pathway that includes a chlorophyll molecule, a quinone molecule, and three 4Fe–4S clusters to reach ferredoxin. The positive charge left on P700 is neutralized by electron transfer from reduced plastocyanin.</a:t>
            </a:r>
            <a:endParaRPr lang="en-US" dirty="0"/>
          </a:p>
        </p:txBody>
      </p:sp>
    </p:spTree>
    <p:extLst>
      <p:ext uri="{BB962C8B-B14F-4D97-AF65-F5344CB8AC3E}">
        <p14:creationId xmlns:p14="http://schemas.microsoft.com/office/powerpoint/2010/main" val="125716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AD62CB79-7284-7B48-B12C-5B0AB2725415}" type="slidenum">
              <a:rPr lang="en-US" sz="1200" smtClean="0"/>
              <a:pPr>
                <a:defRPr/>
              </a:pPr>
              <a:t>44</a:t>
            </a:fld>
            <a:endParaRPr lang="en-US" sz="1200" dirty="0" smtClean="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19.21 Structure of ferredoxin.</a:t>
            </a:r>
            <a:r>
              <a:rPr lang="en-US" sz="1200" b="0" i="0" u="none" strike="noStrike" kern="1200" baseline="0" dirty="0" smtClean="0">
                <a:solidFill>
                  <a:schemeClr val="tx1"/>
                </a:solidFill>
                <a:latin typeface="+mn-lt"/>
                <a:ea typeface="+mn-ea"/>
                <a:cs typeface="+mn-cs"/>
              </a:rPr>
              <a:t> In plants, ferredoxin contains a 2Fe-2S cluster. This protein accepts electrons from photosystem I and carries them to ferredoxin–NADP</a:t>
            </a:r>
            <a:r>
              <a:rPr lang="en-US" sz="1200" b="0" i="0" u="none" strike="noStrike" kern="1200" baseline="3000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reductase. [Drawn from 1FXA.pdb.]</a:t>
            </a:r>
            <a:endParaRPr lang="en-US" dirty="0"/>
          </a:p>
        </p:txBody>
      </p:sp>
    </p:spTree>
    <p:extLst>
      <p:ext uri="{BB962C8B-B14F-4D97-AF65-F5344CB8AC3E}">
        <p14:creationId xmlns:p14="http://schemas.microsoft.com/office/powerpoint/2010/main" val="3450894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97F86A2-0AA6-DC4E-B539-4FB0CB36625E}" type="slidenum">
              <a:rPr lang="en-US" sz="1200" smtClean="0"/>
              <a:pPr>
                <a:defRPr/>
              </a:pPr>
              <a:t>46</a:t>
            </a:fld>
            <a:endParaRPr lang="en-US" sz="1200" dirty="0" smtClean="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19.22 Structure and function of ferredoxin–NADP</a:t>
            </a:r>
            <a:r>
              <a:rPr lang="en-US" sz="1200" b="1" i="0" u="none" strike="noStrike" kern="1200" baseline="3000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reductase. </a:t>
            </a:r>
            <a:r>
              <a:rPr lang="en-US" sz="1200" b="0" i="0" u="none" strike="noStrike" kern="1200" baseline="0" dirty="0" smtClean="0">
                <a:solidFill>
                  <a:schemeClr val="tx1"/>
                </a:solidFill>
                <a:latin typeface="+mn-lt"/>
                <a:ea typeface="+mn-ea"/>
                <a:cs typeface="+mn-cs"/>
              </a:rPr>
              <a:t>(A) Structure of ferredoxin–NADP</a:t>
            </a:r>
            <a:r>
              <a:rPr lang="en-US" sz="1200" b="0" i="0" u="none" strike="noStrike" kern="1200" baseline="300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reductase. This enzyme accepts electrons, one at a time, from ferredoxin (shown in orange). (B) Ferredoxin–NADP</a:t>
            </a:r>
            <a:r>
              <a:rPr lang="en-US" sz="1200" b="0" i="0" u="none" strike="noStrike" kern="1200" baseline="3000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reductase first accepts two electrons, generated by photosystem I, and two protons from the lumen to form two molecules of reduced ferredoxin (Fd). Reduced ferredoxin is then used to form FADH</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which then transfers two electrons and a proton to NADP</a:t>
            </a:r>
            <a:r>
              <a:rPr lang="en-US" sz="1200" b="0" i="0" u="none" strike="noStrike" kern="1200" baseline="300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form NADPH in the stroma. [Drawn from 1EWY.pdb.]</a:t>
            </a:r>
            <a:endParaRPr lang="en-US" dirty="0"/>
          </a:p>
          <a:p>
            <a:pPr eaLnBrk="1" hangingPunct="1">
              <a:defRPr/>
            </a:pPr>
            <a:endParaRPr lang="en-US" dirty="0"/>
          </a:p>
        </p:txBody>
      </p:sp>
    </p:spTree>
    <p:extLst>
      <p:ext uri="{BB962C8B-B14F-4D97-AF65-F5344CB8AC3E}">
        <p14:creationId xmlns:p14="http://schemas.microsoft.com/office/powerpoint/2010/main" val="2404115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6AE9E86-DF46-E24E-9D61-67DAB1DE943B}" type="slidenum">
              <a:rPr lang="en-US" sz="1200" smtClean="0"/>
              <a:pPr>
                <a:defRPr/>
              </a:pPr>
              <a:t>47</a:t>
            </a:fld>
            <a:endParaRPr lang="en-US" sz="1200" dirty="0" smtClean="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19.23 Pathway of electron flow from H</a:t>
            </a:r>
            <a:r>
              <a:rPr lang="en-US" sz="1200" b="1" i="0" u="none" strike="noStrike" kern="1200" baseline="-25000" dirty="0" smtClean="0">
                <a:solidFill>
                  <a:schemeClr val="tx1"/>
                </a:solidFill>
                <a:latin typeface="+mn-lt"/>
                <a:ea typeface="+mn-ea"/>
                <a:cs typeface="+mn-cs"/>
              </a:rPr>
              <a:t>2</a:t>
            </a:r>
            <a:r>
              <a:rPr lang="en-US" sz="1200" b="1" i="0" u="none" strike="noStrike" kern="1200" baseline="0" dirty="0" smtClean="0">
                <a:solidFill>
                  <a:schemeClr val="tx1"/>
                </a:solidFill>
                <a:latin typeface="+mn-lt"/>
                <a:ea typeface="+mn-ea"/>
                <a:cs typeface="+mn-cs"/>
              </a:rPr>
              <a:t>O to NADP</a:t>
            </a:r>
            <a:r>
              <a:rPr lang="en-US" sz="1200" b="1" i="0" u="none" strike="noStrike" kern="1200" baseline="3000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in photosynthesis.</a:t>
            </a:r>
            <a:r>
              <a:rPr lang="en-US" sz="1200" b="0" i="0" u="none" strike="noStrike" kern="1200" baseline="0" dirty="0" smtClean="0">
                <a:solidFill>
                  <a:schemeClr val="tx1"/>
                </a:solidFill>
                <a:latin typeface="+mn-lt"/>
                <a:ea typeface="+mn-ea"/>
                <a:cs typeface="+mn-cs"/>
              </a:rPr>
              <a:t> This endergonic reaction is made possible by the absorption of light by photosystem II (P680) and photosystem I (P700). Abbreviations: Ph, pheophytin; Q</a:t>
            </a:r>
            <a:r>
              <a:rPr lang="en-US" sz="1200" b="0" i="0" u="none" strike="noStrike" kern="1200" baseline="-2500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and Q</a:t>
            </a:r>
            <a:r>
              <a:rPr lang="en-US" sz="1200" b="0" i="0" u="none" strike="noStrike" kern="1200" baseline="-2500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plastoquinone-binding proteins; Pc, plastocyanin; A</a:t>
            </a:r>
            <a:r>
              <a:rPr lang="en-US" sz="1200" b="0" i="0" u="none" strike="noStrike" kern="1200" baseline="-25000" dirty="0" smtClean="0">
                <a:solidFill>
                  <a:schemeClr val="tx1"/>
                </a:solidFill>
                <a:latin typeface="+mn-lt"/>
                <a:ea typeface="+mn-ea"/>
                <a:cs typeface="+mn-cs"/>
              </a:rPr>
              <a:t>0</a:t>
            </a:r>
            <a:r>
              <a:rPr lang="en-US" sz="1200" b="0" i="0" u="none" strike="noStrike" kern="1200" baseline="0" dirty="0" smtClean="0">
                <a:solidFill>
                  <a:schemeClr val="tx1"/>
                </a:solidFill>
                <a:latin typeface="+mn-lt"/>
                <a:ea typeface="+mn-ea"/>
                <a:cs typeface="+mn-cs"/>
              </a:rPr>
              <a:t> and A</a:t>
            </a:r>
            <a:r>
              <a:rPr lang="en-US" sz="1200" b="0" i="0" u="none" strike="noStrike" kern="1200" baseline="-25000" dirty="0" smtClean="0">
                <a:solidFill>
                  <a:schemeClr val="tx1"/>
                </a:solidFill>
                <a:latin typeface="+mn-lt"/>
                <a:ea typeface="+mn-ea"/>
                <a:cs typeface="+mn-cs"/>
              </a:rPr>
              <a:t>1</a:t>
            </a:r>
            <a:r>
              <a:rPr lang="en-US" sz="1200" b="0" i="0" u="none" strike="noStrike" kern="1200" baseline="0" dirty="0" smtClean="0">
                <a:solidFill>
                  <a:schemeClr val="tx1"/>
                </a:solidFill>
                <a:latin typeface="+mn-lt"/>
                <a:ea typeface="+mn-ea"/>
                <a:cs typeface="+mn-cs"/>
              </a:rPr>
              <a:t>, acceptors of electrons from P700*; Fd, ferredoxin; WOC, water-oxidizing complex.</a:t>
            </a:r>
            <a:endParaRPr lang="en-US" dirty="0" smtClean="0">
              <a:cs typeface="+mn-cs"/>
            </a:endParaRPr>
          </a:p>
        </p:txBody>
      </p:sp>
    </p:spTree>
    <p:extLst>
      <p:ext uri="{BB962C8B-B14F-4D97-AF65-F5344CB8AC3E}">
        <p14:creationId xmlns:p14="http://schemas.microsoft.com/office/powerpoint/2010/main" val="61139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722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888D40E6-5C2A-C148-80A2-7D83F0FDE11B}" type="slidenum">
              <a:rPr lang="en-US" sz="1200" smtClean="0"/>
              <a:pPr>
                <a:defRPr/>
              </a:pPr>
              <a:t>49</a:t>
            </a:fld>
            <a:endParaRPr lang="en-US" sz="1200" dirty="0"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pPr eaLnBrk="1" hangingPunct="1">
              <a:defRPr/>
            </a:pPr>
            <a:r>
              <a:rPr lang="en-US" b="1" dirty="0" smtClean="0"/>
              <a:t>FIGURE </a:t>
            </a:r>
            <a:r>
              <a:rPr lang="en-US" b="1" dirty="0"/>
              <a:t>19.24</a:t>
            </a:r>
            <a:r>
              <a:rPr lang="en-US" dirty="0"/>
              <a:t> </a:t>
            </a:r>
            <a:r>
              <a:rPr lang="en-US" b="1" dirty="0"/>
              <a:t>Jagendorf’s demonstration.</a:t>
            </a:r>
            <a:r>
              <a:rPr lang="en-US" dirty="0"/>
              <a:t> Chloroplasts synthesize ATP after the imposition of a pH gradient</a:t>
            </a:r>
            <a:r>
              <a:rPr lang="en-US" dirty="0" smtClean="0"/>
              <a:t>.  </a:t>
            </a:r>
            <a:r>
              <a:rPr lang="en-US" b="1" dirty="0" smtClean="0"/>
              <a:t>AU: Is the note needed (keeping the bf figure number/title) since it’s already provided in the slide?</a:t>
            </a:r>
            <a:endParaRPr lang="en-US" dirty="0"/>
          </a:p>
          <a:p>
            <a:pPr eaLnBrk="1" hangingPunct="1">
              <a:defRPr/>
            </a:pPr>
            <a:endParaRPr lang="en-US" dirty="0"/>
          </a:p>
        </p:txBody>
      </p:sp>
    </p:spTree>
    <p:extLst>
      <p:ext uri="{BB962C8B-B14F-4D97-AF65-F5344CB8AC3E}">
        <p14:creationId xmlns:p14="http://schemas.microsoft.com/office/powerpoint/2010/main" val="611385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E98DDD6-0A28-864B-9C19-B80EDD371BC8}" type="slidenum">
              <a:rPr lang="en-US" sz="1200" smtClean="0"/>
              <a:pPr>
                <a:defRPr/>
              </a:pPr>
              <a:t>51</a:t>
            </a:fld>
            <a:endParaRPr lang="en-US" sz="1200"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19.25 Comparison of photosynthesis and oxidative phosphorylation. </a:t>
            </a:r>
            <a:r>
              <a:rPr lang="en-US" sz="1200" b="0" i="0" u="none" strike="noStrike" kern="1200" baseline="0" dirty="0" smtClean="0">
                <a:solidFill>
                  <a:schemeClr val="tx1"/>
                </a:solidFill>
                <a:latin typeface="+mn-lt"/>
                <a:ea typeface="+mn-ea"/>
                <a:cs typeface="+mn-cs"/>
              </a:rPr>
              <a:t>The light-induced electron transfer in photosynthesis drives protons into the thylakoid lumen. The excess protons flow out of the lumen through ATP synthase to generate ATP in the stroma. In oxidative phosphorylation, electron flow down the electron-transport chain pumps protons out of the mitochondrial matrix. Excess protons from the intermembrane space flow into the matrix through ATP synthase to generate ATP in the matrix.</a:t>
            </a:r>
            <a:endParaRPr lang="en-US" dirty="0"/>
          </a:p>
        </p:txBody>
      </p:sp>
    </p:spTree>
    <p:extLst>
      <p:ext uri="{BB962C8B-B14F-4D97-AF65-F5344CB8AC3E}">
        <p14:creationId xmlns:p14="http://schemas.microsoft.com/office/powerpoint/2010/main" val="436538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125EFEB-D153-2E4D-9566-11BCD243362E}" type="slidenum">
              <a:rPr lang="en-US" sz="1200" smtClean="0"/>
              <a:pPr>
                <a:defRPr/>
              </a:pPr>
              <a:t>54</a:t>
            </a:fld>
            <a:endParaRPr lang="en-US" sz="1200" dirty="0"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19.26 Cyclic photophosphorylation. </a:t>
            </a:r>
            <a:r>
              <a:rPr lang="en-US" sz="1200" b="0" i="0" u="none" strike="noStrike" kern="1200" baseline="0" dirty="0" smtClean="0">
                <a:solidFill>
                  <a:schemeClr val="tx1"/>
                </a:solidFill>
                <a:latin typeface="+mn-lt"/>
                <a:ea typeface="+mn-ea"/>
                <a:cs typeface="+mn-cs"/>
              </a:rPr>
              <a:t>(A) In this pathway, electrons from reduced ferredoxin are transferred to cytochrome </a:t>
            </a:r>
            <a:r>
              <a:rPr lang="en-US" sz="1200" b="0" i="1" u="none" strike="noStrike" kern="1200" baseline="0" dirty="0" smtClean="0">
                <a:solidFill>
                  <a:schemeClr val="tx1"/>
                </a:solidFill>
                <a:latin typeface="+mn-lt"/>
                <a:ea typeface="+mn-ea"/>
                <a:cs typeface="+mn-cs"/>
              </a:rPr>
              <a:t>bf </a:t>
            </a:r>
            <a:r>
              <a:rPr lang="en-US" sz="1200" b="0" i="0" u="none" strike="noStrike" kern="1200" baseline="0" dirty="0" smtClean="0">
                <a:solidFill>
                  <a:schemeClr val="tx1"/>
                </a:solidFill>
                <a:latin typeface="+mn-lt"/>
                <a:ea typeface="+mn-ea"/>
                <a:cs typeface="+mn-cs"/>
              </a:rPr>
              <a:t>rather than to ferredoxin–NADP</a:t>
            </a:r>
            <a:r>
              <a:rPr lang="en-US" sz="1200" b="0" i="0" u="none" strike="noStrike" kern="1200" baseline="3000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reductase. The flow of electrons through cytochrome </a:t>
            </a:r>
            <a:r>
              <a:rPr lang="en-US" sz="1200" b="0" i="1" u="none" strike="noStrike" kern="1200" baseline="0" dirty="0" smtClean="0">
                <a:solidFill>
                  <a:schemeClr val="tx1"/>
                </a:solidFill>
                <a:latin typeface="+mn-lt"/>
                <a:ea typeface="+mn-ea"/>
                <a:cs typeface="+mn-cs"/>
              </a:rPr>
              <a:t>bf </a:t>
            </a:r>
            <a:r>
              <a:rPr lang="en-US" sz="1200" b="0" i="0" u="none" strike="noStrike" kern="1200" baseline="0" dirty="0" smtClean="0">
                <a:solidFill>
                  <a:schemeClr val="tx1"/>
                </a:solidFill>
                <a:latin typeface="+mn-lt"/>
                <a:ea typeface="+mn-ea"/>
                <a:cs typeface="+mn-cs"/>
              </a:rPr>
              <a:t>pumps protons into the thylakoid lumen. These protons flow through ATP synthase to generate ATP. Neither NADPH nor O</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is generated by this pathway. (B) A scheme showing the energetic basis for cyclic photophosphorylation. Abbreviations: Fd, ferredoxin; Pc, plastocyanin.</a:t>
            </a:r>
            <a:endParaRPr lang="en-US" dirty="0"/>
          </a:p>
        </p:txBody>
      </p:sp>
    </p:spTree>
    <p:extLst>
      <p:ext uri="{BB962C8B-B14F-4D97-AF65-F5344CB8AC3E}">
        <p14:creationId xmlns:p14="http://schemas.microsoft.com/office/powerpoint/2010/main" val="3064236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E90BB22A-94EC-184D-A0D7-F87A1229754C}" type="slidenum">
              <a:rPr lang="en-US" sz="1200" smtClean="0"/>
              <a:pPr>
                <a:defRPr/>
              </a:pPr>
              <a:t>57</a:t>
            </a:fld>
            <a:endParaRPr lang="en-US" sz="1200" dirty="0" smtClean="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19.27 Absorption spectra of chlorophylls </a:t>
            </a:r>
            <a:r>
              <a:rPr lang="en-US" sz="1200" b="1" i="1"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and </a:t>
            </a:r>
            <a:r>
              <a:rPr lang="en-US" sz="1200" b="1" i="1" u="none" strike="noStrike" kern="1200" baseline="0" dirty="0" smtClean="0">
                <a:solidFill>
                  <a:schemeClr val="tx1"/>
                </a:solidFill>
                <a:latin typeface="+mn-lt"/>
                <a:ea typeface="+mn-ea"/>
                <a:cs typeface="+mn-cs"/>
              </a:rPr>
              <a:t>b</a:t>
            </a:r>
            <a:r>
              <a:rPr lang="en-US" sz="1200" b="1" i="0" u="none" strike="noStrike" kern="1200" baseline="0" dirty="0" smtClean="0">
                <a:solidFill>
                  <a:schemeClr val="tx1"/>
                </a:solidFill>
                <a:latin typeface="+mn-lt"/>
                <a:ea typeface="+mn-ea"/>
                <a:cs typeface="+mn-cs"/>
              </a:rPr>
              <a:t>.</a:t>
            </a:r>
            <a:endParaRPr lang="en-US" b="1" dirty="0" smtClean="0">
              <a:cs typeface="+mn-cs"/>
            </a:endParaRPr>
          </a:p>
        </p:txBody>
      </p:sp>
    </p:spTree>
    <p:extLst>
      <p:ext uri="{BB962C8B-B14F-4D97-AF65-F5344CB8AC3E}">
        <p14:creationId xmlns:p14="http://schemas.microsoft.com/office/powerpoint/2010/main" val="1268070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B721AB1-D17A-094D-914C-38BB7E35F076}" type="slidenum">
              <a:rPr lang="en-US" sz="1200" smtClean="0"/>
              <a:pPr>
                <a:defRPr/>
              </a:pPr>
              <a:t>60</a:t>
            </a:fld>
            <a:endParaRPr lang="en-US" sz="1200" dirty="0" smtClean="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19.28 Resonance energy transfer. </a:t>
            </a:r>
            <a:r>
              <a:rPr lang="en-US" sz="1200" b="0" i="0" u="none" strike="noStrike" kern="1200" baseline="0" dirty="0" smtClean="0">
                <a:solidFill>
                  <a:schemeClr val="tx1"/>
                </a:solidFill>
                <a:latin typeface="+mn-lt"/>
                <a:ea typeface="+mn-ea"/>
                <a:cs typeface="+mn-cs"/>
              </a:rPr>
              <a:t>(1) An electron can accept energy from electromagnetic radiation of appropriate wavelength and jump to a higher energy state. (2) When the excited electron falls back to its lower energy state, the absorbed energy is released. (3) The released energy can be absorbed by an electron in a nearby molecule, and this electron jumps to a high energy state.</a:t>
            </a:r>
            <a:endParaRPr lang="en-US" dirty="0"/>
          </a:p>
        </p:txBody>
      </p:sp>
    </p:spTree>
    <p:extLst>
      <p:ext uri="{BB962C8B-B14F-4D97-AF65-F5344CB8AC3E}">
        <p14:creationId xmlns:p14="http://schemas.microsoft.com/office/powerpoint/2010/main" val="3887128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19.29 Energy transfer from accessory pigments to reaction centers. </a:t>
            </a:r>
            <a:r>
              <a:rPr lang="en-US" sz="1200" b="0" i="0" u="none" strike="noStrike" kern="1200" baseline="0" dirty="0" smtClean="0">
                <a:solidFill>
                  <a:schemeClr val="tx1"/>
                </a:solidFill>
                <a:latin typeface="+mn-lt"/>
                <a:ea typeface="+mn-ea"/>
                <a:cs typeface="+mn-cs"/>
              </a:rPr>
              <a:t>Light energy absorbed by accessory chlorophyll molecules or other pigments can be transferred to reaction centers by resonance energy transfer (yellow arrows), where it drives photoinduced charge separation. [Source: D. L. Nelson and M. M. Cox, </a:t>
            </a:r>
            <a:r>
              <a:rPr lang="en-US" sz="1200" b="0" i="1" u="none" strike="noStrike" kern="1200" baseline="0" dirty="0" smtClean="0">
                <a:solidFill>
                  <a:schemeClr val="tx1"/>
                </a:solidFill>
                <a:latin typeface="+mn-lt"/>
                <a:ea typeface="+mn-ea"/>
                <a:cs typeface="+mn-cs"/>
              </a:rPr>
              <a:t>Lehninger Principles of Biochemistry</a:t>
            </a:r>
            <a:r>
              <a:rPr lang="en-US" sz="1200" b="0" i="0" u="none" strike="noStrike" kern="1200" baseline="0" dirty="0" smtClean="0">
                <a:solidFill>
                  <a:schemeClr val="tx1"/>
                </a:solidFill>
                <a:latin typeface="+mn-lt"/>
                <a:ea typeface="+mn-ea"/>
                <a:cs typeface="+mn-cs"/>
              </a:rPr>
              <a:t>, 5th ed. (W. H. Freeman and Company, 2008), Fig. 19.52.]</a:t>
            </a:r>
            <a:endParaRPr lang="en-US" dirty="0"/>
          </a:p>
        </p:txBody>
      </p:sp>
      <p:sp>
        <p:nvSpPr>
          <p:cNvPr id="4" name="Slide Number Placeholder 3"/>
          <p:cNvSpPr>
            <a:spLocks noGrp="1"/>
          </p:cNvSpPr>
          <p:nvPr>
            <p:ph type="sldNum" sz="quarter" idx="10"/>
          </p:nvPr>
        </p:nvSpPr>
        <p:spPr/>
        <p:txBody>
          <a:bodyPr/>
          <a:lstStyle/>
          <a:p>
            <a:fld id="{A4223231-9F4C-3744-9F68-DB78D2851014}" type="slidenum">
              <a:rPr lang="en-US" smtClean="0"/>
              <a:pPr/>
              <a:t>61</a:t>
            </a:fld>
            <a:endParaRPr lang="en-US" dirty="0"/>
          </a:p>
        </p:txBody>
      </p:sp>
    </p:spTree>
    <p:extLst>
      <p:ext uri="{BB962C8B-B14F-4D97-AF65-F5344CB8AC3E}">
        <p14:creationId xmlns:p14="http://schemas.microsoft.com/office/powerpoint/2010/main" val="2418334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BD23F13-809B-4D44-8FD2-F78A2213023C}" type="slidenum">
              <a:rPr lang="en-US" sz="1200" smtClean="0"/>
              <a:pPr>
                <a:defRPr/>
              </a:pPr>
              <a:t>62</a:t>
            </a:fld>
            <a:endParaRPr lang="en-US" sz="1200" dirty="0" smtClean="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19.30 Structure of a bacterial light-harvesting complex.</a:t>
            </a:r>
            <a:r>
              <a:rPr lang="en-US" sz="1200" b="0" i="0" u="none" strike="noStrike" kern="1200" baseline="0" dirty="0" smtClean="0">
                <a:solidFill>
                  <a:schemeClr val="tx1"/>
                </a:solidFill>
                <a:latin typeface="+mn-lt"/>
                <a:ea typeface="+mn-ea"/>
                <a:cs typeface="+mn-cs"/>
              </a:rPr>
              <a:t> Eight polypeptides, each of which binds three chlorophyll molecules (green) and a carotenoid molecule (red), surround a central cavity that contains the reaction center (not shown). </a:t>
            </a:r>
            <a:r>
              <a:rPr lang="en-US" sz="1200" b="0" i="1" u="none" strike="noStrike" kern="1200" baseline="0" dirty="0" smtClean="0">
                <a:solidFill>
                  <a:schemeClr val="tx1"/>
                </a:solidFill>
                <a:latin typeface="+mn-lt"/>
                <a:ea typeface="+mn-ea"/>
                <a:cs typeface="+mn-cs"/>
              </a:rPr>
              <a:t>Notice </a:t>
            </a:r>
            <a:r>
              <a:rPr lang="en-US" sz="1200" b="0" i="0" u="none" strike="noStrike" kern="1200" baseline="0" dirty="0" smtClean="0">
                <a:solidFill>
                  <a:schemeClr val="tx1"/>
                </a:solidFill>
                <a:latin typeface="+mn-lt"/>
                <a:ea typeface="+mn-ea"/>
                <a:cs typeface="+mn-cs"/>
              </a:rPr>
              <a:t>the high concentration of accessory pigments that surround the reaction center. [Drawn from 1LGH.pdb.]</a:t>
            </a:r>
            <a:endParaRPr lang="en-US" dirty="0" smtClean="0">
              <a:cs typeface="+mn-cs"/>
            </a:endParaRPr>
          </a:p>
        </p:txBody>
      </p:sp>
    </p:spTree>
    <p:extLst>
      <p:ext uri="{BB962C8B-B14F-4D97-AF65-F5344CB8AC3E}">
        <p14:creationId xmlns:p14="http://schemas.microsoft.com/office/powerpoint/2010/main" val="4223416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18598BAE-CBF2-8242-A9A9-5CE13DCB1C25}" type="slidenum">
              <a:rPr lang="en-US" sz="1200" smtClean="0"/>
              <a:pPr>
                <a:defRPr/>
              </a:pPr>
              <a:t>64</a:t>
            </a:fld>
            <a:endParaRPr lang="en-US" sz="1200" dirty="0" smtClean="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19.31 Location of photosynthesis components. </a:t>
            </a:r>
            <a:r>
              <a:rPr lang="en-US" sz="1200" b="0" i="0" u="none" strike="noStrike" kern="1200" baseline="0" dirty="0" smtClean="0">
                <a:solidFill>
                  <a:schemeClr val="tx1"/>
                </a:solidFill>
                <a:latin typeface="+mn-lt"/>
                <a:ea typeface="+mn-ea"/>
                <a:cs typeface="+mn-cs"/>
              </a:rPr>
              <a:t>Photosynthetic assemblies are differentially distributed in the stacked (appressed) and unstacked (nonappressed) regions of thylakoid membranes. [Information from Dr. Jan M. Anderson and Dr. Bertil Andersson.]</a:t>
            </a:r>
            <a:endParaRPr lang="en-US" dirty="0" smtClean="0">
              <a:cs typeface="+mn-cs"/>
            </a:endParaRPr>
          </a:p>
        </p:txBody>
      </p:sp>
    </p:spTree>
    <p:extLst>
      <p:ext uri="{BB962C8B-B14F-4D97-AF65-F5344CB8AC3E}">
        <p14:creationId xmlns:p14="http://schemas.microsoft.com/office/powerpoint/2010/main" val="653547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578F7634-F299-CA44-9F89-E2D6A3B183B0}" type="slidenum">
              <a:rPr lang="en-US" sz="1200" smtClean="0"/>
              <a:pPr>
                <a:defRPr/>
              </a:pPr>
              <a:t>67</a:t>
            </a:fld>
            <a:endParaRPr lang="en-US" sz="1200" dirty="0" smtClean="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080432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19.32 Artificial photosynthesis. </a:t>
            </a:r>
            <a:r>
              <a:rPr lang="en-US" sz="1200" kern="1200" dirty="0" smtClean="0">
                <a:solidFill>
                  <a:schemeClr val="tx1"/>
                </a:solidFill>
                <a:effectLst/>
                <a:latin typeface="+mn-lt"/>
                <a:ea typeface="+mn-ea"/>
                <a:cs typeface="+mn-cs"/>
              </a:rPr>
              <a:t>Light is absorbed by a photovoltaic cell. The resulting current flows to the anode to oxidize water, with the electrons then taken up by the cathode. Bacteria in contact with the cathode use the electrons to reduce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to biomolecules.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69</a:t>
            </a:fld>
            <a:endParaRPr lang="en-US" dirty="0"/>
          </a:p>
        </p:txBody>
      </p:sp>
    </p:spTree>
    <p:extLst>
      <p:ext uri="{BB962C8B-B14F-4D97-AF65-F5344CB8AC3E}">
        <p14:creationId xmlns:p14="http://schemas.microsoft.com/office/powerpoint/2010/main" val="309915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19.1 The light reactions of photosynthesis. </a:t>
            </a:r>
            <a:r>
              <a:rPr lang="en-US" sz="1200" kern="1200" dirty="0" smtClean="0">
                <a:solidFill>
                  <a:schemeClr val="tx1"/>
                </a:solidFill>
                <a:effectLst/>
                <a:latin typeface="+mn-lt"/>
                <a:ea typeface="+mn-ea"/>
                <a:cs typeface="+mn-cs"/>
              </a:rPr>
              <a:t>Light is absorbed and the energy is used to drive electrons from water to generate NADPH and to drive protons across a membrane. These protons return through ATP synthase (purple structure) to make ATP.</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72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2CC49FDF-E249-9A48-9AC6-01D9495AE23A}" type="slidenum">
              <a:rPr lang="en-US" sz="1200" smtClean="0"/>
              <a:pPr>
                <a:defRPr/>
              </a:pPr>
              <a:t>10</a:t>
            </a:fld>
            <a:endParaRPr lang="en-US" sz="1200" dirty="0" smtClean="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pPr eaLnBrk="1" hangingPunct="1">
              <a:defRPr/>
            </a:pPr>
            <a:r>
              <a:rPr lang="en-US" b="1" dirty="0" smtClean="0"/>
              <a:t>FIGURE 19.2</a:t>
            </a:r>
            <a:r>
              <a:rPr lang="en-US" dirty="0" smtClean="0"/>
              <a:t> </a:t>
            </a:r>
            <a:r>
              <a:rPr lang="en-US" b="1" dirty="0" smtClean="0"/>
              <a:t>Diagram of a chloroplast.</a:t>
            </a:r>
            <a:endParaRPr lang="en-US" dirty="0" smtClean="0"/>
          </a:p>
          <a:p>
            <a:pPr eaLnBrk="1" hangingPunct="1">
              <a:defRPr/>
            </a:pPr>
            <a:endParaRPr lang="en-US" dirty="0" smtClean="0">
              <a:cs typeface="+mn-cs"/>
            </a:endParaRPr>
          </a:p>
        </p:txBody>
      </p:sp>
    </p:spTree>
    <p:extLst>
      <p:ext uri="{BB962C8B-B14F-4D97-AF65-F5344CB8AC3E}">
        <p14:creationId xmlns:p14="http://schemas.microsoft.com/office/powerpoint/2010/main" val="237223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FFDED18-9724-FB40-AE58-F5C4B077ACE7}" type="slidenum">
              <a:rPr lang="en-US" sz="1200" smtClean="0"/>
              <a:pPr>
                <a:defRPr/>
              </a:pPr>
              <a:t>11</a:t>
            </a:fld>
            <a:endParaRPr lang="en-US" sz="1200" dirty="0" smtClean="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pPr eaLnBrk="1" hangingPunct="1">
              <a:defRPr/>
            </a:pPr>
            <a:r>
              <a:rPr lang="en-US" b="1" dirty="0" smtClean="0"/>
              <a:t>FIGURE 19.3</a:t>
            </a:r>
            <a:r>
              <a:rPr lang="en-US" dirty="0" smtClean="0"/>
              <a:t> </a:t>
            </a:r>
            <a:r>
              <a:rPr lang="en-US" b="1" dirty="0" smtClean="0"/>
              <a:t>Electron micrograph of a chloroplast from a spinach leaf.</a:t>
            </a:r>
            <a:r>
              <a:rPr lang="en-US" dirty="0" smtClean="0"/>
              <a:t> The thylakoid membranes pack together to form grana. [Courtesy of Dr. Kenneth Miller.]</a:t>
            </a:r>
          </a:p>
          <a:p>
            <a:pPr eaLnBrk="1" hangingPunct="1">
              <a:defRPr/>
            </a:pPr>
            <a:endParaRPr lang="en-US" dirty="0" smtClean="0">
              <a:cs typeface="+mn-cs"/>
            </a:endParaRPr>
          </a:p>
        </p:txBody>
      </p:sp>
    </p:spTree>
    <p:extLst>
      <p:ext uri="{BB962C8B-B14F-4D97-AF65-F5344CB8AC3E}">
        <p14:creationId xmlns:p14="http://schemas.microsoft.com/office/powerpoint/2010/main" val="259302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EC844233-409F-AC42-9BC1-480A1A07333D}" type="slidenum">
              <a:rPr lang="en-US" sz="1200" smtClean="0"/>
              <a:pPr>
                <a:defRPr/>
              </a:pPr>
              <a:t>14</a:t>
            </a:fld>
            <a:endParaRPr lang="en-US" sz="1200" dirty="0" smtClean="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19.4 Cyanobacteria. </a:t>
            </a:r>
            <a:r>
              <a:rPr lang="en-US" sz="1200" b="0" i="0" u="none" strike="noStrike" kern="1200" baseline="0" dirty="0" smtClean="0">
                <a:solidFill>
                  <a:schemeClr val="tx1"/>
                </a:solidFill>
                <a:latin typeface="+mn-lt"/>
                <a:ea typeface="+mn-ea"/>
                <a:cs typeface="+mn-cs"/>
              </a:rPr>
              <a:t>A colony of the photosynthetic filamentous cyanobacterium </a:t>
            </a:r>
            <a:r>
              <a:rPr lang="en-US" sz="1200" b="0" i="1" u="none" strike="noStrike" kern="1200" baseline="0" dirty="0" smtClean="0">
                <a:solidFill>
                  <a:schemeClr val="tx1"/>
                </a:solidFill>
                <a:latin typeface="+mn-lt"/>
                <a:ea typeface="+mn-ea"/>
                <a:cs typeface="+mn-cs"/>
              </a:rPr>
              <a:t>Anabaena</a:t>
            </a:r>
            <a:r>
              <a:rPr lang="en-US" sz="1200" b="0" i="0" u="none" strike="noStrike" kern="1200" baseline="0" dirty="0" smtClean="0">
                <a:solidFill>
                  <a:schemeClr val="tx1"/>
                </a:solidFill>
                <a:latin typeface="+mn-lt"/>
                <a:ea typeface="+mn-ea"/>
                <a:cs typeface="+mn-cs"/>
              </a:rPr>
              <a:t> shown at 450X magnification. Ancestors of these bacteria are thought to have evolved into present-day chloroplasts. [Michael Abbey/Science Source.]</a:t>
            </a:r>
            <a:endParaRPr lang="en-US" dirty="0" smtClean="0">
              <a:cs typeface="+mn-cs"/>
            </a:endParaRPr>
          </a:p>
        </p:txBody>
      </p:sp>
    </p:spTree>
    <p:extLst>
      <p:ext uri="{BB962C8B-B14F-4D97-AF65-F5344CB8AC3E}">
        <p14:creationId xmlns:p14="http://schemas.microsoft.com/office/powerpoint/2010/main" val="170574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C150D26-7672-B34E-9D47-9B60185961CC}" type="slidenum">
              <a:rPr lang="en-US" sz="1200" smtClean="0"/>
              <a:pPr>
                <a:defRPr/>
              </a:pPr>
              <a:t>17</a:t>
            </a:fld>
            <a:endParaRPr lang="en-US" sz="1200" dirty="0" smtClean="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pPr eaLnBrk="1" hangingPunct="1">
              <a:defRPr/>
            </a:pPr>
            <a:r>
              <a:rPr lang="en-US" b="1" dirty="0" smtClean="0"/>
              <a:t>FIGURE </a:t>
            </a:r>
            <a:r>
              <a:rPr lang="en-US" b="1" dirty="0"/>
              <a:t>19.5</a:t>
            </a:r>
            <a:r>
              <a:rPr lang="en-US" dirty="0"/>
              <a:t> </a:t>
            </a:r>
            <a:r>
              <a:rPr lang="en-US" b="1" dirty="0"/>
              <a:t>Chlorophyll.</a:t>
            </a:r>
            <a:r>
              <a:rPr lang="en-US" dirty="0"/>
              <a:t> Like heme, chlorophyll </a:t>
            </a:r>
            <a:r>
              <a:rPr lang="en-US" i="1" dirty="0"/>
              <a:t>a</a:t>
            </a:r>
            <a:r>
              <a:rPr lang="en-US" dirty="0"/>
              <a:t> is a cyclic tetrapyrrole. One of the pyrrole rings (shown in red) is reduced, and an additional five-carbon ring (shown in blue) is fused to another pyrrole ring. A phytol chain (shown in green) is connected by an ester linkage. Magnesium ion binds at the center of the structure.</a:t>
            </a:r>
          </a:p>
          <a:p>
            <a:pPr eaLnBrk="1" hangingPunct="1">
              <a:defRPr/>
            </a:pPr>
            <a:endParaRPr lang="en-US" dirty="0"/>
          </a:p>
        </p:txBody>
      </p:sp>
    </p:spTree>
    <p:extLst>
      <p:ext uri="{BB962C8B-B14F-4D97-AF65-F5344CB8AC3E}">
        <p14:creationId xmlns:p14="http://schemas.microsoft.com/office/powerpoint/2010/main" val="944304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875FFAB-B286-9245-AA6C-31021A8131A1}" type="slidenum">
              <a:rPr lang="en-US" sz="1200" smtClean="0"/>
              <a:pPr>
                <a:defRPr/>
              </a:pPr>
              <a:t>18</a:t>
            </a:fld>
            <a:endParaRPr lang="en-US" sz="1200" dirty="0" smtClean="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pPr eaLnBrk="1" hangingPunct="1">
              <a:defRPr/>
            </a:pPr>
            <a:r>
              <a:rPr lang="en-US" b="1" dirty="0" smtClean="0"/>
              <a:t>FIGURE </a:t>
            </a:r>
            <a:r>
              <a:rPr lang="en-US" b="1" dirty="0"/>
              <a:t>19.6</a:t>
            </a:r>
            <a:r>
              <a:rPr lang="en-US" dirty="0"/>
              <a:t> </a:t>
            </a:r>
            <a:r>
              <a:rPr lang="en-US" b="1" dirty="0"/>
              <a:t>Light absorption by chlorophyll </a:t>
            </a:r>
            <a:r>
              <a:rPr lang="en-US" b="1" i="1" dirty="0"/>
              <a:t>a</a:t>
            </a:r>
            <a:r>
              <a:rPr lang="en-US" b="1" dirty="0"/>
              <a:t>. </a:t>
            </a:r>
            <a:r>
              <a:rPr lang="en-US" dirty="0"/>
              <a:t>Chlorophyll </a:t>
            </a:r>
            <a:r>
              <a:rPr lang="en-US" i="1" dirty="0"/>
              <a:t>a</a:t>
            </a:r>
            <a:r>
              <a:rPr lang="en-US" dirty="0"/>
              <a:t> absorbs visible light </a:t>
            </a:r>
            <a:r>
              <a:rPr lang="en-US" dirty="0" smtClean="0"/>
              <a:t>efficiently, </a:t>
            </a:r>
            <a:r>
              <a:rPr lang="en-US" dirty="0"/>
              <a:t>as judged by the extinction coefficient near 10</a:t>
            </a:r>
            <a:r>
              <a:rPr lang="en-US" baseline="30000" dirty="0"/>
              <a:t>5</a:t>
            </a:r>
            <a:r>
              <a:rPr lang="en-US" dirty="0"/>
              <a:t> </a:t>
            </a:r>
            <a:r>
              <a:rPr lang="en-US" dirty="0" smtClean="0"/>
              <a:t>M</a:t>
            </a:r>
            <a:r>
              <a:rPr lang="en-US" baseline="30000" dirty="0" smtClean="0"/>
              <a:t>−1</a:t>
            </a:r>
            <a:r>
              <a:rPr lang="en-US" dirty="0" smtClean="0"/>
              <a:t> cm</a:t>
            </a:r>
            <a:r>
              <a:rPr lang="en-US" baseline="30000" dirty="0" smtClean="0"/>
              <a:t>−1</a:t>
            </a:r>
            <a:r>
              <a:rPr lang="en-US" dirty="0"/>
              <a:t>.</a:t>
            </a:r>
          </a:p>
          <a:p>
            <a:pPr eaLnBrk="1" hangingPunct="1">
              <a:defRPr/>
            </a:pPr>
            <a:endParaRPr lang="en-US" dirty="0"/>
          </a:p>
        </p:txBody>
      </p:sp>
    </p:spTree>
    <p:extLst>
      <p:ext uri="{BB962C8B-B14F-4D97-AF65-F5344CB8AC3E}">
        <p14:creationId xmlns:p14="http://schemas.microsoft.com/office/powerpoint/2010/main" val="428399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855694"/>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lvl1pPr>
              <a:defRPr>
                <a:latin typeface="Arial" pitchFamily="34" charset="0"/>
                <a:cs typeface="Arial" pitchFamily="34" charset="0"/>
              </a:defRPr>
            </a:lvl1pPr>
          </a:lstStyle>
          <a:p>
            <a:endParaRPr lang="en-US" dirty="0"/>
          </a:p>
        </p:txBody>
      </p:sp>
      <p:sp>
        <p:nvSpPr>
          <p:cNvPr id="10" name="Picture Placeholder 9"/>
          <p:cNvSpPr>
            <a:spLocks noGrp="1"/>
          </p:cNvSpPr>
          <p:nvPr>
            <p:ph type="pic" sz="quarter" idx="14"/>
          </p:nvPr>
        </p:nvSpPr>
        <p:spPr>
          <a:xfrm>
            <a:off x="4505325" y="3590925"/>
            <a:ext cx="4087813" cy="806450"/>
          </a:xfrm>
        </p:spPr>
        <p:txBody>
          <a:bodyPr/>
          <a:lstStyle>
            <a:lvl1pPr>
              <a:defRPr>
                <a:latin typeface="Arial" pitchFamily="34" charset="0"/>
                <a:cs typeface="Arial" pitchFamily="34" charset="0"/>
              </a:defRPr>
            </a:lvl1pPr>
          </a:lstStyle>
          <a:p>
            <a:endParaRPr lang="en-US" dirty="0"/>
          </a:p>
        </p:txBody>
      </p:sp>
      <p:sp>
        <p:nvSpPr>
          <p:cNvPr id="12" name="Table Placeholder 11"/>
          <p:cNvSpPr>
            <a:spLocks noGrp="1"/>
          </p:cNvSpPr>
          <p:nvPr>
            <p:ph type="tbl" sz="quarter" idx="15"/>
          </p:nvPr>
        </p:nvSpPr>
        <p:spPr>
          <a:xfrm>
            <a:off x="2138363" y="4572281"/>
            <a:ext cx="3979862" cy="739775"/>
          </a:xfrm>
        </p:spPr>
        <p:txBody>
          <a:bodyPr/>
          <a:lstStyle>
            <a:lvl1pPr>
              <a:defRPr>
                <a:latin typeface="Arial" pitchFamily="34" charset="0"/>
                <a:cs typeface="Arial" pitchFamily="34" charset="0"/>
              </a:defRPr>
            </a:lvl1pPr>
          </a:lstStyle>
          <a:p>
            <a:endParaRPr lang="en-US" dirty="0"/>
          </a:p>
        </p:txBody>
      </p:sp>
      <p:sp>
        <p:nvSpPr>
          <p:cNvPr id="14" name="Content Placeholder 13"/>
          <p:cNvSpPr>
            <a:spLocks noGrp="1"/>
          </p:cNvSpPr>
          <p:nvPr>
            <p:ph sz="quarter" idx="16"/>
          </p:nvPr>
        </p:nvSpPr>
        <p:spPr>
          <a:xfrm>
            <a:off x="457200" y="4613556"/>
            <a:ext cx="8229600" cy="698500"/>
          </a:xfrm>
        </p:spPr>
        <p:txBody>
          <a:bodyPr/>
          <a:lstStyle>
            <a:lvl1pPr>
              <a:defRPr>
                <a:latin typeface="Arial" pitchFamily="34" charset="0"/>
                <a:cs typeface="Arial" pitchFamily="34" charset="0"/>
              </a:defRPr>
            </a:lvl1pPr>
            <a:lvl2pPr>
              <a:defRPr/>
            </a:lvl2pPr>
            <a:lvl3pPr>
              <a:defRPr>
                <a:latin typeface="Arial" pitchFamily="34" charset="0"/>
                <a:cs typeface="Arial" pitchFamily="34" charset="0"/>
              </a:defRPr>
            </a:lvl3pPr>
            <a:lvl4pPr>
              <a:defRPr/>
            </a:lvl4pPr>
            <a:lvl5pPr>
              <a:defRPr/>
            </a:lvl5pPr>
          </a:lstStyle>
          <a:p>
            <a:pPr lvl="0"/>
            <a:endParaRPr lang="en-US" dirty="0"/>
          </a:p>
        </p:txBody>
      </p:sp>
      <p:sp>
        <p:nvSpPr>
          <p:cNvPr id="9" name="Picture Placeholder 8"/>
          <p:cNvSpPr>
            <a:spLocks noGrp="1"/>
          </p:cNvSpPr>
          <p:nvPr>
            <p:ph type="pic" sz="quarter" idx="17"/>
          </p:nvPr>
        </p:nvSpPr>
        <p:spPr>
          <a:xfrm>
            <a:off x="6797675" y="4770438"/>
            <a:ext cx="1889125" cy="703262"/>
          </a:xfrm>
        </p:spPr>
        <p:txBody>
          <a:bodyPr/>
          <a:lstStyle>
            <a:lvl1pPr>
              <a:defRPr>
                <a:latin typeface="Arial" pitchFamily="34" charset="0"/>
                <a:cs typeface="Arial" pitchFamily="34" charset="0"/>
              </a:defRPr>
            </a:lvl1pPr>
          </a:lstStyle>
          <a:p>
            <a:endParaRPr lang="en-US" dirty="0"/>
          </a:p>
        </p:txBody>
      </p:sp>
      <p:sp>
        <p:nvSpPr>
          <p:cNvPr id="13" name="Content Placeholder 12"/>
          <p:cNvSpPr>
            <a:spLocks noGrp="1"/>
          </p:cNvSpPr>
          <p:nvPr>
            <p:ph sz="quarter" idx="18"/>
          </p:nvPr>
        </p:nvSpPr>
        <p:spPr>
          <a:xfrm>
            <a:off x="464036" y="5565570"/>
            <a:ext cx="8056558" cy="67151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Tree>
    <p:extLst>
      <p:ext uri="{BB962C8B-B14F-4D97-AF65-F5344CB8AC3E}">
        <p14:creationId xmlns:p14="http://schemas.microsoft.com/office/powerpoint/2010/main" val="163922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955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640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3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71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148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626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40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788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702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95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06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4/30/2019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4/30/2019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023195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19</a:t>
            </a:r>
            <a:endParaRPr lang="en-US" altLang="en-US" sz="3600" b="1" dirty="0" smtClean="0">
              <a:solidFill>
                <a:srgbClr val="843C0C"/>
              </a:solidFill>
            </a:endParaRPr>
          </a:p>
          <a:p>
            <a:pPr defTabSz="914400">
              <a:buFontTx/>
              <a:buNone/>
            </a:pPr>
            <a:r>
              <a:rPr lang="en-US" altLang="en-US" sz="2800" b="1" dirty="0" smtClean="0">
                <a:solidFill>
                  <a:srgbClr val="843C0C"/>
                </a:solidFill>
              </a:rPr>
              <a:t>The Light Reactions of Photosynthesis</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dirty="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047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Diagram of a </a:t>
            </a:r>
            <a:r>
              <a:rPr lang="en-US" dirty="0">
                <a:solidFill>
                  <a:srgbClr val="843C0C"/>
                </a:solidFill>
              </a:rPr>
              <a:t>C</a:t>
            </a:r>
            <a:r>
              <a:rPr lang="en-US" dirty="0" smtClean="0">
                <a:solidFill>
                  <a:srgbClr val="843C0C"/>
                </a:solidFill>
                <a:latin typeface="Arial" pitchFamily="34" charset="0"/>
                <a:cs typeface="Arial" pitchFamily="34" charset="0"/>
              </a:rPr>
              <a:t>hloroplast</a:t>
            </a:r>
            <a:endParaRPr lang="en-US" dirty="0">
              <a:solidFill>
                <a:srgbClr val="843C0C"/>
              </a:solidFill>
              <a:latin typeface="Arial" pitchFamily="34" charset="0"/>
              <a:cs typeface="Arial" pitchFamily="34" charset="0"/>
            </a:endParaRPr>
          </a:p>
        </p:txBody>
      </p:sp>
      <p:pic>
        <p:nvPicPr>
          <p:cNvPr id="11" name="Picture 2" descr="A schematic representation of a chloroplast is shown. The chloroplast is shown as an oval shape that is cut away across the front to reveal the inside. The chloroplast is bounded by two membranes, an outer membrane and an inner membrane. The space between the membranes is labeled as the intermembrane space. Stacks of membrane-bound discs are located inside the chloroplast. The membrane that forms the disks is labeled as the thylakoid membrane and the inside of the disks is labeled as the thylakoid space. Thin, flat pieces of material connect the stacks via individual discs. These flat pieces of material are labeled as stroma lamellae. The space inside the chloroplast, in which the thylakoids are found, is labeled as the strom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81833" y="1561064"/>
            <a:ext cx="8113106" cy="432207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591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Electron </a:t>
            </a:r>
            <a:r>
              <a:rPr lang="en-US" dirty="0" smtClean="0">
                <a:solidFill>
                  <a:srgbClr val="843C0C"/>
                </a:solidFill>
                <a:latin typeface="Arial" pitchFamily="34" charset="0"/>
                <a:cs typeface="Arial" pitchFamily="34" charset="0"/>
              </a:rPr>
              <a:t>Micrograph </a:t>
            </a:r>
            <a:r>
              <a:rPr lang="en-US" dirty="0">
                <a:solidFill>
                  <a:srgbClr val="843C0C"/>
                </a:solidFill>
                <a:latin typeface="Arial" pitchFamily="34" charset="0"/>
                <a:cs typeface="Arial" pitchFamily="34" charset="0"/>
              </a:rPr>
              <a:t>of a </a:t>
            </a:r>
            <a:r>
              <a:rPr lang="en-US" dirty="0" smtClean="0">
                <a:solidFill>
                  <a:srgbClr val="843C0C"/>
                </a:solidFill>
                <a:latin typeface="Arial" pitchFamily="34" charset="0"/>
                <a:cs typeface="Arial" pitchFamily="34" charset="0"/>
              </a:rPr>
              <a:t>Chloroplast </a:t>
            </a:r>
            <a:r>
              <a:rPr lang="en-US" dirty="0">
                <a:solidFill>
                  <a:srgbClr val="843C0C"/>
                </a:solidFill>
                <a:latin typeface="Arial" pitchFamily="34" charset="0"/>
                <a:cs typeface="Arial" pitchFamily="34" charset="0"/>
              </a:rPr>
              <a:t>from a </a:t>
            </a:r>
            <a:r>
              <a:rPr lang="en-US" dirty="0" smtClean="0">
                <a:solidFill>
                  <a:srgbClr val="843C0C"/>
                </a:solidFill>
                <a:latin typeface="Arial" pitchFamily="34" charset="0"/>
                <a:cs typeface="Arial" pitchFamily="34" charset="0"/>
              </a:rPr>
              <a:t>Spinach </a:t>
            </a:r>
            <a:r>
              <a:rPr lang="en-US" dirty="0">
                <a:solidFill>
                  <a:srgbClr val="843C0C"/>
                </a:solidFill>
              </a:rPr>
              <a:t>L</a:t>
            </a:r>
            <a:r>
              <a:rPr lang="en-US" dirty="0" smtClean="0">
                <a:solidFill>
                  <a:srgbClr val="843C0C"/>
                </a:solidFill>
                <a:latin typeface="Arial" pitchFamily="34" charset="0"/>
                <a:cs typeface="Arial" pitchFamily="34" charset="0"/>
              </a:rPr>
              <a:t>eaf</a:t>
            </a:r>
            <a:endParaRPr lang="en-US" dirty="0">
              <a:solidFill>
                <a:srgbClr val="843C0C"/>
              </a:solidFill>
              <a:latin typeface="Arial" pitchFamily="34" charset="0"/>
              <a:cs typeface="Arial" pitchFamily="34" charset="0"/>
            </a:endParaRPr>
          </a:p>
        </p:txBody>
      </p:sp>
      <p:pic>
        <p:nvPicPr>
          <p:cNvPr id="11" name="Picture 2" descr="A transmission electron micrograph of a chloroplast is shown. Several thin membrane-bound shapes can be seen in distinct, regular stacks. The stacks are about 500 nanometers high, and each of the membrane-bound shapes is around 500 nanometers wide. The stacks are arranged horizontally and are connected at some points by pieces of membra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930291" y="1718619"/>
            <a:ext cx="5963133" cy="47218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26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Primary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vents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Photosynthesis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ake Place </a:t>
            </a:r>
            <a:r>
              <a:rPr lang="en-US" dirty="0">
                <a:solidFill>
                  <a:srgbClr val="843C0C"/>
                </a:solidFill>
                <a:latin typeface="Arial" pitchFamily="34" charset="0"/>
                <a:cs typeface="Arial" pitchFamily="34" charset="0"/>
              </a:rPr>
              <a:t>in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hylakoid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embranes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600"/>
              </a:spcAft>
            </a:pPr>
            <a:r>
              <a:rPr lang="en-US" dirty="0">
                <a:latin typeface="Arial" pitchFamily="34" charset="0"/>
                <a:cs typeface="Arial" pitchFamily="34" charset="0"/>
              </a:rPr>
              <a:t>The thylakoid membranes contain the components required for the light reactions of photosynthesis</a:t>
            </a:r>
            <a:r>
              <a:rPr lang="en-US" dirty="0" smtClean="0">
                <a:latin typeface="Arial" pitchFamily="34" charset="0"/>
                <a:cs typeface="Arial" pitchFamily="34" charset="0"/>
              </a:rPr>
              <a:t>:</a:t>
            </a:r>
            <a:endParaRPr lang="en-US" dirty="0">
              <a:latin typeface="Arial" pitchFamily="34" charset="0"/>
              <a:cs typeface="Arial" pitchFamily="34" charset="0"/>
            </a:endParaRPr>
          </a:p>
          <a:p>
            <a:pPr lvl="1">
              <a:spcBef>
                <a:spcPts val="624"/>
              </a:spcBef>
              <a:spcAft>
                <a:spcPts val="600"/>
              </a:spcAft>
              <a:buFont typeface="+mj-lt"/>
              <a:buAutoNum type="arabicPeriod"/>
            </a:pPr>
            <a:r>
              <a:rPr lang="en-US" sz="2400" dirty="0" smtClean="0">
                <a:latin typeface="Arial" pitchFamily="34" charset="0"/>
                <a:cs typeface="Arial" pitchFamily="34" charset="0"/>
              </a:rPr>
              <a:t>Light</a:t>
            </a:r>
            <a:r>
              <a:rPr lang="en-US" sz="2400" dirty="0">
                <a:latin typeface="Arial" pitchFamily="34" charset="0"/>
                <a:cs typeface="Arial" pitchFamily="34" charset="0"/>
              </a:rPr>
              <a:t>-harvesting </a:t>
            </a:r>
            <a:r>
              <a:rPr lang="en-US" sz="2400" dirty="0" smtClean="0">
                <a:latin typeface="Arial" pitchFamily="34" charset="0"/>
                <a:cs typeface="Arial" pitchFamily="34" charset="0"/>
              </a:rPr>
              <a:t>proteins</a:t>
            </a:r>
            <a:endParaRPr lang="en-US" sz="2400" dirty="0">
              <a:latin typeface="Arial" pitchFamily="34" charset="0"/>
              <a:cs typeface="Arial" pitchFamily="34" charset="0"/>
            </a:endParaRPr>
          </a:p>
          <a:p>
            <a:pPr lvl="1">
              <a:spcBef>
                <a:spcPts val="624"/>
              </a:spcBef>
              <a:spcAft>
                <a:spcPts val="600"/>
              </a:spcAft>
              <a:buFont typeface="+mj-lt"/>
              <a:buAutoNum type="arabicPeriod"/>
            </a:pPr>
            <a:r>
              <a:rPr lang="en-US" sz="2400" dirty="0" smtClean="0">
                <a:latin typeface="Arial" pitchFamily="34" charset="0"/>
                <a:cs typeface="Arial" pitchFamily="34" charset="0"/>
              </a:rPr>
              <a:t>Reaction centers</a:t>
            </a:r>
            <a:endParaRPr lang="en-US" sz="2400" dirty="0">
              <a:latin typeface="Arial" pitchFamily="34" charset="0"/>
              <a:cs typeface="Arial" pitchFamily="34" charset="0"/>
            </a:endParaRPr>
          </a:p>
          <a:p>
            <a:pPr lvl="1">
              <a:spcBef>
                <a:spcPts val="624"/>
              </a:spcBef>
              <a:spcAft>
                <a:spcPts val="600"/>
              </a:spcAft>
              <a:buFont typeface="+mj-lt"/>
              <a:buAutoNum type="arabicPeriod"/>
            </a:pPr>
            <a:r>
              <a:rPr lang="en-US" sz="2400" dirty="0" smtClean="0">
                <a:latin typeface="Arial" pitchFamily="34" charset="0"/>
                <a:cs typeface="Arial" pitchFamily="34" charset="0"/>
              </a:rPr>
              <a:t>Electron</a:t>
            </a:r>
            <a:r>
              <a:rPr lang="en-US" sz="2400" dirty="0">
                <a:latin typeface="Arial" pitchFamily="34" charset="0"/>
                <a:cs typeface="Arial" pitchFamily="34" charset="0"/>
              </a:rPr>
              <a:t>-transport </a:t>
            </a:r>
            <a:r>
              <a:rPr lang="en-US" sz="2400" dirty="0" smtClean="0">
                <a:latin typeface="Arial" pitchFamily="34" charset="0"/>
                <a:cs typeface="Arial" pitchFamily="34" charset="0"/>
              </a:rPr>
              <a:t>chains</a:t>
            </a:r>
            <a:endParaRPr lang="en-US" sz="2400" dirty="0">
              <a:latin typeface="Arial" pitchFamily="34" charset="0"/>
              <a:cs typeface="Arial" pitchFamily="34" charset="0"/>
            </a:endParaRPr>
          </a:p>
          <a:p>
            <a:pPr lvl="1">
              <a:spcBef>
                <a:spcPts val="624"/>
              </a:spcBef>
              <a:spcAft>
                <a:spcPts val="600"/>
              </a:spcAft>
              <a:buFont typeface="+mj-lt"/>
              <a:buAutoNum type="arabicPeriod"/>
            </a:pPr>
            <a:r>
              <a:rPr lang="en-US" sz="2400" dirty="0" smtClean="0">
                <a:latin typeface="Arial" pitchFamily="34" charset="0"/>
                <a:cs typeface="Arial" pitchFamily="34" charset="0"/>
              </a:rPr>
              <a:t>ATP synthase</a:t>
            </a:r>
            <a:endParaRPr lang="en-US" dirty="0" smtClean="0">
              <a:latin typeface="Arial" pitchFamily="34" charset="0"/>
              <a:cs typeface="Arial" pitchFamily="34" charset="0"/>
            </a:endParaRPr>
          </a:p>
          <a:p>
            <a:pPr>
              <a:spcBef>
                <a:spcPts val="624"/>
              </a:spcBef>
              <a:spcAft>
                <a:spcPts val="600"/>
              </a:spcAft>
            </a:pPr>
            <a:r>
              <a:rPr lang="en-US" dirty="0" smtClean="0">
                <a:latin typeface="Arial" pitchFamily="34" charset="0"/>
                <a:cs typeface="Arial" pitchFamily="34" charset="0"/>
              </a:rPr>
              <a:t>Like mitochondria, chloroplasts have a highly impermeable inner membrane and a more permeable outer membrane.</a:t>
            </a:r>
            <a:endParaRPr lang="en-US" dirty="0">
              <a:latin typeface="Arial" pitchFamily="34" charset="0"/>
              <a:cs typeface="Arial" pitchFamily="34" charset="0"/>
            </a:endParaRPr>
          </a:p>
        </p:txBody>
      </p:sp>
    </p:spTree>
    <p:extLst>
      <p:ext uri="{BB962C8B-B14F-4D97-AF65-F5344CB8AC3E}">
        <p14:creationId xmlns:p14="http://schemas.microsoft.com/office/powerpoint/2010/main" val="3026787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Chloroplasts </a:t>
            </a:r>
            <a:r>
              <a:rPr lang="en-US" dirty="0" smtClean="0">
                <a:solidFill>
                  <a:srgbClr val="843C0C"/>
                </a:solidFill>
                <a:latin typeface="Arial" pitchFamily="34" charset="0"/>
                <a:cs typeface="Arial" pitchFamily="34" charset="0"/>
              </a:rPr>
              <a:t>Arose </a:t>
            </a:r>
            <a:r>
              <a:rPr lang="en-US" dirty="0">
                <a:solidFill>
                  <a:srgbClr val="843C0C"/>
                </a:solidFill>
                <a:latin typeface="Arial" pitchFamily="34" charset="0"/>
                <a:cs typeface="Arial" pitchFamily="34" charset="0"/>
              </a:rPr>
              <a:t>from an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ndosymbiotic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vent</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lstStyle/>
          <a:p>
            <a:pPr>
              <a:spcBef>
                <a:spcPts val="624"/>
              </a:spcBef>
              <a:spcAft>
                <a:spcPts val="1200"/>
              </a:spcAft>
            </a:pPr>
            <a:r>
              <a:rPr lang="en-US" dirty="0">
                <a:latin typeface="Arial" pitchFamily="34" charset="0"/>
                <a:cs typeface="Arial" pitchFamily="34" charset="0"/>
              </a:rPr>
              <a:t>Chloroplasts contain their own DNA and the machinery for </a:t>
            </a:r>
            <a:r>
              <a:rPr lang="en-US" dirty="0" smtClean="0">
                <a:latin typeface="Arial" pitchFamily="34" charset="0"/>
                <a:cs typeface="Arial" pitchFamily="34" charset="0"/>
              </a:rPr>
              <a:t>replicating </a:t>
            </a:r>
            <a:r>
              <a:rPr lang="en-US" dirty="0">
                <a:latin typeface="Arial" pitchFamily="34" charset="0"/>
                <a:cs typeface="Arial" pitchFamily="34" charset="0"/>
              </a:rPr>
              <a:t>and expressing </a:t>
            </a:r>
            <a:r>
              <a:rPr lang="en-US" dirty="0" smtClean="0">
                <a:latin typeface="Arial" pitchFamily="34" charset="0"/>
                <a:cs typeface="Arial" pitchFamily="34" charset="0"/>
              </a:rPr>
              <a:t>it, but they are not autonomous since they also require nuclear-encoded proteins.</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Chloroplasts in higher plants and green algae are </a:t>
            </a:r>
            <a:r>
              <a:rPr lang="en-US" dirty="0">
                <a:latin typeface="Arial" pitchFamily="34" charset="0"/>
                <a:cs typeface="Arial" pitchFamily="34" charset="0"/>
              </a:rPr>
              <a:t>believed to be the descendants of an ancestor of a cyanobacterium that was engulfed by a eukaryotic </a:t>
            </a:r>
            <a:r>
              <a:rPr lang="en-US" dirty="0" smtClean="0">
                <a:latin typeface="Arial" pitchFamily="34" charset="0"/>
                <a:cs typeface="Arial" pitchFamily="34" charset="0"/>
              </a:rPr>
              <a:t>host; chloroplasts of red and brown algae are derived from at least one additional event.</a:t>
            </a:r>
            <a:endParaRPr lang="en-US" dirty="0">
              <a:latin typeface="Arial" pitchFamily="34" charset="0"/>
              <a:cs typeface="Arial" pitchFamily="34" charset="0"/>
            </a:endParaRPr>
          </a:p>
        </p:txBody>
      </p:sp>
    </p:spTree>
    <p:extLst>
      <p:ext uri="{BB962C8B-B14F-4D97-AF65-F5344CB8AC3E}">
        <p14:creationId xmlns:p14="http://schemas.microsoft.com/office/powerpoint/2010/main" val="3849844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Cyanobacteria</a:t>
            </a:r>
          </a:p>
        </p:txBody>
      </p:sp>
      <p:pic>
        <p:nvPicPr>
          <p:cNvPr id="11" name="Picture 3" descr="A photograph of a colony of cyanobacteria is shown. They appear as long, filamentous shapes that are made up of many small, spherical pieces joined togeth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40301" y="2011607"/>
            <a:ext cx="7936930" cy="413584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120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19.2 </a:t>
            </a:r>
            <a:r>
              <a:rPr lang="en-US" dirty="0">
                <a:solidFill>
                  <a:srgbClr val="843C0C"/>
                </a:solidFill>
                <a:latin typeface="Arial" pitchFamily="34" charset="0"/>
                <a:cs typeface="Arial" pitchFamily="34" charset="0"/>
              </a:rPr>
              <a:t>Light Absorption by Chlorophyll Induces Electron </a:t>
            </a:r>
            <a:r>
              <a:rPr lang="en-US" dirty="0" smtClean="0">
                <a:solidFill>
                  <a:srgbClr val="843C0C"/>
                </a:solidFill>
                <a:latin typeface="Arial" pitchFamily="34" charset="0"/>
                <a:cs typeface="Arial" pitchFamily="34" charset="0"/>
              </a:rPr>
              <a:t>Transfer</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Photosynthesis begins with the absorption of light by a photoreceptor molecule, also called a pigment. The </a:t>
            </a:r>
            <a:r>
              <a:rPr lang="en-US" dirty="0" smtClean="0">
                <a:latin typeface="Arial" pitchFamily="34" charset="0"/>
                <a:cs typeface="Arial" pitchFamily="34" charset="0"/>
              </a:rPr>
              <a:t>principal </a:t>
            </a:r>
            <a:r>
              <a:rPr lang="en-US" dirty="0">
                <a:latin typeface="Arial" pitchFamily="34" charset="0"/>
                <a:cs typeface="Arial" pitchFamily="34" charset="0"/>
              </a:rPr>
              <a:t>photoreceptor in the chloroplasts of green plants is chlorophyll </a:t>
            </a:r>
            <a:r>
              <a:rPr lang="en-US" i="1" dirty="0" smtClean="0">
                <a:latin typeface="Arial" pitchFamily="34" charset="0"/>
                <a:cs typeface="Arial" pitchFamily="34" charset="0"/>
              </a:rPr>
              <a:t>a</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When a photon of the appropriate energy is absorbed by a pigment, an electron in the pigment molecule jumps to a higher energy </a:t>
            </a:r>
            <a:r>
              <a:rPr lang="en-US" dirty="0" smtClean="0">
                <a:latin typeface="Arial" pitchFamily="34" charset="0"/>
                <a:cs typeface="Arial" pitchFamily="34" charset="0"/>
              </a:rPr>
              <a:t>state.</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excited electron may fall to its original state, releasing the energy as light or </a:t>
            </a:r>
            <a:r>
              <a:rPr lang="en-US" dirty="0" smtClean="0">
                <a:latin typeface="Arial" pitchFamily="34" charset="0"/>
                <a:cs typeface="Arial" pitchFamily="34" charset="0"/>
              </a:rPr>
              <a:t>heat.</a:t>
            </a:r>
            <a:endParaRPr lang="en-US" dirty="0">
              <a:latin typeface="Arial" pitchFamily="34" charset="0"/>
              <a:cs typeface="Arial" pitchFamily="34" charset="0"/>
            </a:endParaRPr>
          </a:p>
        </p:txBody>
      </p:sp>
    </p:spTree>
    <p:extLst>
      <p:ext uri="{BB962C8B-B14F-4D97-AF65-F5344CB8AC3E}">
        <p14:creationId xmlns:p14="http://schemas.microsoft.com/office/powerpoint/2010/main" val="3374145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Electron </a:t>
            </a:r>
            <a:r>
              <a:rPr lang="en-US" dirty="0" smtClean="0">
                <a:solidFill>
                  <a:srgbClr val="843C0C"/>
                </a:solidFill>
                <a:latin typeface="Arial" pitchFamily="34" charset="0"/>
                <a:cs typeface="Arial" pitchFamily="34" charset="0"/>
              </a:rPr>
              <a:t>Transfer</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Another fate for the excited electron is to move to a nearby molecule that has a lower excited state, a process called electron </a:t>
            </a:r>
            <a:r>
              <a:rPr lang="en-US" sz="2600" dirty="0" smtClean="0">
                <a:latin typeface="Arial" pitchFamily="34" charset="0"/>
                <a:cs typeface="Arial" pitchFamily="34" charset="0"/>
              </a:rPr>
              <a:t>transfer.</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Electron transfer results in </a:t>
            </a:r>
            <a:r>
              <a:rPr lang="en-US" sz="2600" dirty="0" err="1">
                <a:latin typeface="Arial" pitchFamily="34" charset="0"/>
                <a:cs typeface="Arial" pitchFamily="34" charset="0"/>
              </a:rPr>
              <a:t>photoinduced</a:t>
            </a:r>
            <a:r>
              <a:rPr lang="en-US" sz="2600" dirty="0">
                <a:latin typeface="Arial" pitchFamily="34" charset="0"/>
                <a:cs typeface="Arial" pitchFamily="34" charset="0"/>
              </a:rPr>
              <a:t> charge separation because the initial molecule is now positively charged and the molecule that accepted the electron is negatively </a:t>
            </a:r>
            <a:r>
              <a:rPr lang="en-US" sz="2600" dirty="0" smtClean="0">
                <a:latin typeface="Arial" pitchFamily="34" charset="0"/>
                <a:cs typeface="Arial" pitchFamily="34" charset="0"/>
              </a:rPr>
              <a:t>charged.</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Separation of charge occurs at a site called the reaction </a:t>
            </a:r>
            <a:r>
              <a:rPr lang="en-US" sz="2600" dirty="0" smtClean="0">
                <a:latin typeface="Arial" pitchFamily="34" charset="0"/>
                <a:cs typeface="Arial" pitchFamily="34" charset="0"/>
              </a:rPr>
              <a:t>center.</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514658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Chlorophyll</a:t>
            </a:r>
          </a:p>
        </p:txBody>
      </p:sp>
      <p:pic>
        <p:nvPicPr>
          <p:cNvPr id="11" name="Picture 2" descr="The structure of chlorophyll is shown. The structure of chlorophyll includes two components, a porphyrin head and phytol tail. The porphyrin consists of four tetrapyrrole rings around a central magnesium and a five membered ring attached to the third pyrrole ring, on the lower right. The fourth pyrrole ring, on the lower left, is highlighted in red and the five membered ring attached to the third pyrrole ring is highlighted in blue. The porphyrin ring has the following substituents: C 2, C 7, and C 12 are each bonded to a methyl group, C 3 is bonded to a vinyl group, C 8 is bonded to an ethyl group, C 17 is bonded to a hash bonded H and an acetate group that is further bonded to an R group, and C 18 is hash bonded to a methyl group and wedge bonded to H. The porphyrin ring has ten double bonds located between C 2 and C 3, C 4 and C 5, C 6 and N 22, C 7 and C 8, C 9 and C 10, C 11 and C 12, C 13 and C 14, C 15 and C 16, C 19 and N 24, and C 20 and C 1. The five membered ring attached to third pyrrole ring has the following substituents: C 13 a is double bonded to oxygen and C 13 b is wedge bonded to H and hash bonded to C 1 of methyl acetate, which has a carbon double bonded to oxygen and single bonded to another oxygen, which is further bonded to a methyl group. The R group has two repeating units and is highlighted in green. Each unit is a chain of four carbon atoms with a methyl group bonded to third carbon. On one end of the chain of repeating units, there is a chain of four carbon atoms and the third carbon is bonded to a methyl group. On the other end of the molecule, there is a chain of five carbon molecule, with a methyl group bonded to second carbon and a double bond between second and third carb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90591" y="1564994"/>
            <a:ext cx="4928209" cy="49147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75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Light </a:t>
            </a:r>
            <a:r>
              <a:rPr lang="en-US" dirty="0" smtClean="0">
                <a:solidFill>
                  <a:srgbClr val="843C0C"/>
                </a:solidFill>
                <a:latin typeface="Arial" pitchFamily="34" charset="0"/>
                <a:cs typeface="Arial" pitchFamily="34" charset="0"/>
              </a:rPr>
              <a:t>Absorption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Chlorophyll </a:t>
            </a:r>
            <a:r>
              <a:rPr lang="en-US" i="1" dirty="0">
                <a:solidFill>
                  <a:srgbClr val="843C0C"/>
                </a:solidFill>
                <a:latin typeface="Arial" pitchFamily="34" charset="0"/>
                <a:cs typeface="Arial" pitchFamily="34" charset="0"/>
              </a:rPr>
              <a:t>a</a:t>
            </a:r>
          </a:p>
        </p:txBody>
      </p:sp>
      <p:pic>
        <p:nvPicPr>
          <p:cNvPr id="11" name="Picture 2" descr="A graph shows the light absorption spectrum of chlorophyll a. The horizontal axis is labeled as Wavelength (nanometers) and has a scale from 400 to 700, labeled in increments of 100. The vertical axis is labeled Extinction coefficient (molar to the power of minus one centimeter to the power of minus one). It has one value on it, about two thirds of the way up the vertical axis, and this value is 10 to the power of five. The curve on the graph shows a relatively low baseline vertical axis value, with two peaks. One peak has a vertical axis value of just over 10 to the power of five at a horizontal axis value of about 420. It has another peak with a vertical axis value of 10 to the power of five at a horizontal axis value of about 67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86945" y="1841438"/>
            <a:ext cx="5821175" cy="45619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16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Light </a:t>
            </a:r>
            <a:r>
              <a:rPr lang="en-US" dirty="0" smtClean="0">
                <a:solidFill>
                  <a:srgbClr val="843C0C"/>
                </a:solidFill>
                <a:latin typeface="Arial" pitchFamily="34" charset="0"/>
                <a:cs typeface="Arial" pitchFamily="34" charset="0"/>
              </a:rPr>
              <a:t>Absorption</a:t>
            </a:r>
            <a:endParaRPr lang="en-US" dirty="0">
              <a:solidFill>
                <a:srgbClr val="843C0C"/>
              </a:solidFill>
              <a:latin typeface="Arial" pitchFamily="34" charset="0"/>
              <a:cs typeface="Arial" pitchFamily="34" charset="0"/>
            </a:endParaRPr>
          </a:p>
        </p:txBody>
      </p:sp>
      <p:pic>
        <p:nvPicPr>
          <p:cNvPr id="11" name="Picture 2" descr="A schematic representation of the energy level diagram of an electron is shown. Energy levels are represented as two levels on vertical axis scale of increasing energy, with one level at the top and the other at the bottom. Electrons are represented by half-headed arrows and arrows in the same energy level point in opposite directions. The ground state of the molecule has two energy levels in which two electrons occupy the lower energy level. When light is absorbed by the molecule, in the excited state, one of the electrons occupies the higher energy level and the other occupies the lower energy leve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6782" y="1875040"/>
            <a:ext cx="7215391" cy="380894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81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23"/>
            <a:ext cx="8229600" cy="1383030"/>
          </a:xfrm>
        </p:spPr>
        <p:txBody>
          <a:bodyPr>
            <a:normAutofit/>
          </a:bodyPr>
          <a:lstStyle/>
          <a:p>
            <a:r>
              <a:rPr lang="en-US" dirty="0" smtClean="0">
                <a:solidFill>
                  <a:srgbClr val="843C0C"/>
                </a:solidFill>
                <a:latin typeface="Arial" panose="020B0604020202020204" pitchFamily="34" charset="0"/>
                <a:cs typeface="Arial" panose="020B0604020202020204" pitchFamily="34" charset="0"/>
              </a:rPr>
              <a:t>CHAPTER 19</a:t>
            </a:r>
            <a:r>
              <a:rPr lang="en-US" dirty="0">
                <a:solidFill>
                  <a:srgbClr val="843C0C"/>
                </a:solidFill>
                <a:latin typeface="Arial" panose="020B0604020202020204" pitchFamily="34" charset="0"/>
                <a:cs typeface="Arial" panose="020B0604020202020204" pitchFamily="34" charset="0"/>
              </a:rPr>
              <a:t/>
            </a:r>
            <a:br>
              <a:rPr lang="en-US" dirty="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The Light Reactions of Photosynthesis </a:t>
            </a:r>
            <a:endParaRPr lang="en-US" dirty="0">
              <a:solidFill>
                <a:srgbClr val="843C0C"/>
              </a:solidFill>
              <a:effectLst/>
              <a:latin typeface="Arial" panose="020B0604020202020204" pitchFamily="34" charset="0"/>
              <a:cs typeface="Arial" panose="020B0604020202020204" pitchFamily="34" charset="0"/>
            </a:endParaRPr>
          </a:p>
        </p:txBody>
      </p:sp>
      <p:pic>
        <p:nvPicPr>
          <p:cNvPr id="5" name="Picture 2" descr="A two-part figure shows a photograph of an agricultural field on the left and a schematic diagram of two photosystems with an overview of the reactions that take place within them on the right. The photograph shows a field with tracks running onto the distance on the left, a tree on the upper right, and a blue sky. The diagram shows photosystem one and photosystem two are shown. On the left of the image, an arrow pointing upwards is labeled free energy. A wavy line labeled light shows that light is absorbed by an electron in photosystem two on the left, causing the electron to increase in energy in a reaction in which molecular oxygen is produced from water. The electron falls to a lower energy state in photosystem one.. Another wave of light increases the energy state of an electron in photosystem one. The electron has reducing power as it falls from a high energy state and can be used to create a proton gradient, which can in turn be used to produce A T P from A D P."/>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56510" y="1886449"/>
            <a:ext cx="7535061" cy="473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13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843C0C"/>
                </a:solidFill>
                <a:latin typeface="Arial" pitchFamily="34" charset="0"/>
                <a:cs typeface="Arial" pitchFamily="34" charset="0"/>
              </a:rPr>
              <a:t>Photoinduced</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Charge </a:t>
            </a:r>
            <a:r>
              <a:rPr lang="en-US" dirty="0">
                <a:solidFill>
                  <a:srgbClr val="843C0C"/>
                </a:solidFill>
              </a:rPr>
              <a:t>S</a:t>
            </a:r>
            <a:r>
              <a:rPr lang="en-US" dirty="0" smtClean="0">
                <a:solidFill>
                  <a:srgbClr val="843C0C"/>
                </a:solidFill>
                <a:latin typeface="Arial" pitchFamily="34" charset="0"/>
                <a:cs typeface="Arial" pitchFamily="34" charset="0"/>
              </a:rPr>
              <a:t>eparation</a:t>
            </a:r>
            <a:endParaRPr lang="en-US" dirty="0">
              <a:solidFill>
                <a:srgbClr val="843C0C"/>
              </a:solidFill>
              <a:latin typeface="Arial" pitchFamily="34" charset="0"/>
              <a:cs typeface="Arial" pitchFamily="34" charset="0"/>
            </a:endParaRPr>
          </a:p>
        </p:txBody>
      </p:sp>
      <p:pic>
        <p:nvPicPr>
          <p:cNvPr id="11" name="Picture 2" descr="A schematic representation of the transfer of an electron from a donor to an acceptor is shown. The energy levels for the donor and acceptor molecules are represented as two levels on vertical axis scale of increasing energy, with one level at the top and the other at the bottom for both the donor and the acceptor. The higher energy level of the donor molecule is higher than the higher energy level of the acceptor, and the lower energy level of the donor molecule is higher than the lower energy level of the acceptor but below the higher energy level of the acceptor. Electrons are represented with half headed arrows that point in opposite directions when in the same energy level. The donor molecule is in excited state, with one electron at the higher energy level and the other at the lower energy level. The acceptor is shown in its ground state, with both electrons at the lower energy level. An arrow points to another set of energy levels on the right to show electron transfer, in which the electron at the higher energy level in the donor molecule moves down to the position of the higher level in the acceptor molecule. In this figure, the acceptor molecule has two electrons at the lower energy level and one in its higher energy level, giving it a negative charge. The donor molecule has one remaining electron at its lower energy level and has a positive char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81837" y="2054710"/>
            <a:ext cx="8113106" cy="38205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26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Special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air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Chlorophylls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nitiate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harge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eparation</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sz="2600" dirty="0">
                <a:latin typeface="Arial" pitchFamily="34" charset="0"/>
                <a:cs typeface="Arial" pitchFamily="34" charset="0"/>
              </a:rPr>
              <a:t>The photosynthetic reaction center of </a:t>
            </a:r>
            <a:r>
              <a:rPr lang="en-US" sz="2600" i="1" dirty="0" err="1">
                <a:latin typeface="Arial" pitchFamily="34" charset="0"/>
                <a:cs typeface="Arial" pitchFamily="34" charset="0"/>
              </a:rPr>
              <a:t>Rhodopseudomonas</a:t>
            </a:r>
            <a:r>
              <a:rPr lang="en-US" sz="2600" i="1" dirty="0">
                <a:latin typeface="Arial" pitchFamily="34" charset="0"/>
                <a:cs typeface="Arial" pitchFamily="34" charset="0"/>
              </a:rPr>
              <a:t> </a:t>
            </a:r>
            <a:r>
              <a:rPr lang="en-US" sz="2600" i="1" dirty="0" err="1">
                <a:latin typeface="Arial" pitchFamily="34" charset="0"/>
                <a:cs typeface="Arial" pitchFamily="34" charset="0"/>
              </a:rPr>
              <a:t>viridis</a:t>
            </a:r>
            <a:r>
              <a:rPr lang="en-US" sz="2600" i="1" dirty="0">
                <a:latin typeface="Arial" pitchFamily="34" charset="0"/>
                <a:cs typeface="Arial" pitchFamily="34" charset="0"/>
              </a:rPr>
              <a:t> </a:t>
            </a:r>
            <a:r>
              <a:rPr lang="en-US" sz="2600" dirty="0">
                <a:latin typeface="Arial" pitchFamily="34" charset="0"/>
                <a:cs typeface="Arial" pitchFamily="34" charset="0"/>
              </a:rPr>
              <a:t>is well </a:t>
            </a:r>
            <a:r>
              <a:rPr lang="en-US" sz="2600" dirty="0" smtClean="0">
                <a:latin typeface="Arial" pitchFamily="34" charset="0"/>
                <a:cs typeface="Arial" pitchFamily="34" charset="0"/>
              </a:rPr>
              <a:t>characterized.</a:t>
            </a:r>
            <a:endParaRPr lang="en-US" sz="2600" dirty="0">
              <a:latin typeface="Arial" pitchFamily="34" charset="0"/>
              <a:cs typeface="Arial" pitchFamily="34" charset="0"/>
            </a:endParaRPr>
          </a:p>
          <a:p>
            <a:pPr>
              <a:spcBef>
                <a:spcPts val="624"/>
              </a:spcBef>
              <a:spcAft>
                <a:spcPts val="1200"/>
              </a:spcAft>
            </a:pPr>
            <a:r>
              <a:rPr lang="en-US" sz="2600" dirty="0">
                <a:latin typeface="Arial" pitchFamily="34" charset="0"/>
                <a:cs typeface="Arial" pitchFamily="34" charset="0"/>
              </a:rPr>
              <a:t>Light absorption depends on two photosynthetic </a:t>
            </a:r>
            <a:r>
              <a:rPr lang="en-US" sz="2600" dirty="0" smtClean="0">
                <a:latin typeface="Arial" pitchFamily="34" charset="0"/>
                <a:cs typeface="Arial" pitchFamily="34" charset="0"/>
              </a:rPr>
              <a:t>pigments—bacteriochlorophyll </a:t>
            </a:r>
            <a:r>
              <a:rPr lang="en-US" sz="2600" i="1" dirty="0">
                <a:latin typeface="Arial" pitchFamily="34" charset="0"/>
                <a:cs typeface="Arial" pitchFamily="34" charset="0"/>
              </a:rPr>
              <a:t>b </a:t>
            </a:r>
            <a:r>
              <a:rPr lang="en-US" sz="2600" dirty="0">
                <a:latin typeface="Arial" pitchFamily="34" charset="0"/>
                <a:cs typeface="Arial" pitchFamily="34" charset="0"/>
              </a:rPr>
              <a:t>(</a:t>
            </a:r>
            <a:r>
              <a:rPr lang="en-US" sz="2600" dirty="0" err="1">
                <a:latin typeface="Arial" pitchFamily="34" charset="0"/>
                <a:cs typeface="Arial" pitchFamily="34" charset="0"/>
              </a:rPr>
              <a:t>BChl</a:t>
            </a:r>
            <a:r>
              <a:rPr lang="en-US" sz="2600" dirty="0">
                <a:latin typeface="Arial" pitchFamily="34" charset="0"/>
                <a:cs typeface="Arial" pitchFamily="34" charset="0"/>
              </a:rPr>
              <a:t>-</a:t>
            </a:r>
            <a:r>
              <a:rPr lang="en-US" sz="2600" i="1" dirty="0">
                <a:latin typeface="Arial" pitchFamily="34" charset="0"/>
                <a:cs typeface="Arial" pitchFamily="34" charset="0"/>
              </a:rPr>
              <a:t>b</a:t>
            </a:r>
            <a:r>
              <a:rPr lang="en-US" sz="2600" dirty="0">
                <a:latin typeface="Arial" pitchFamily="34" charset="0"/>
                <a:cs typeface="Arial" pitchFamily="34" charset="0"/>
              </a:rPr>
              <a:t>) and </a:t>
            </a:r>
            <a:r>
              <a:rPr lang="en-US" sz="2600" dirty="0" err="1">
                <a:latin typeface="Arial" pitchFamily="34" charset="0"/>
                <a:cs typeface="Arial" pitchFamily="34" charset="0"/>
              </a:rPr>
              <a:t>bacteriopheophytin</a:t>
            </a:r>
            <a:r>
              <a:rPr lang="en-US" sz="2600" dirty="0">
                <a:latin typeface="Arial" pitchFamily="34" charset="0"/>
                <a:cs typeface="Arial" pitchFamily="34" charset="0"/>
              </a:rPr>
              <a:t> (</a:t>
            </a:r>
            <a:r>
              <a:rPr lang="en-US" sz="2600" dirty="0" err="1">
                <a:latin typeface="Arial" pitchFamily="34" charset="0"/>
                <a:cs typeface="Arial" pitchFamily="34" charset="0"/>
              </a:rPr>
              <a:t>BPh</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Bef>
                <a:spcPts val="624"/>
              </a:spcBef>
              <a:spcAft>
                <a:spcPts val="1200"/>
              </a:spcAft>
            </a:pPr>
            <a:r>
              <a:rPr lang="en-US" sz="2600" dirty="0">
                <a:latin typeface="Arial" pitchFamily="34" charset="0"/>
                <a:cs typeface="Arial" pitchFamily="34" charset="0"/>
              </a:rPr>
              <a:t>The reaction center, P960, consists of a pair of </a:t>
            </a:r>
            <a:r>
              <a:rPr lang="en-US" sz="2600" dirty="0" err="1">
                <a:latin typeface="Arial" pitchFamily="34" charset="0"/>
                <a:cs typeface="Arial" pitchFamily="34" charset="0"/>
              </a:rPr>
              <a:t>BChl</a:t>
            </a:r>
            <a:r>
              <a:rPr lang="en-US" sz="2600" dirty="0">
                <a:latin typeface="Arial" pitchFamily="34" charset="0"/>
                <a:cs typeface="Arial" pitchFamily="34" charset="0"/>
              </a:rPr>
              <a:t>-</a:t>
            </a:r>
            <a:r>
              <a:rPr lang="en-US" sz="2600" i="1" dirty="0">
                <a:latin typeface="Arial" pitchFamily="34" charset="0"/>
                <a:cs typeface="Arial" pitchFamily="34" charset="0"/>
              </a:rPr>
              <a:t>b</a:t>
            </a:r>
            <a:r>
              <a:rPr lang="en-US" sz="2600" dirty="0">
                <a:latin typeface="Arial" pitchFamily="34" charset="0"/>
                <a:cs typeface="Arial" pitchFamily="34" charset="0"/>
              </a:rPr>
              <a:t> </a:t>
            </a:r>
            <a:r>
              <a:rPr lang="en-US" sz="2600" dirty="0" smtClean="0">
                <a:latin typeface="Arial" pitchFamily="34" charset="0"/>
                <a:cs typeface="Arial" pitchFamily="34" charset="0"/>
              </a:rPr>
              <a:t>molecules.</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3204153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Bacterial </a:t>
            </a:r>
            <a:r>
              <a:rPr lang="en-US" dirty="0" smtClean="0">
                <a:solidFill>
                  <a:srgbClr val="843C0C"/>
                </a:solidFill>
                <a:latin typeface="Arial" pitchFamily="34" charset="0"/>
                <a:cs typeface="Arial" pitchFamily="34" charset="0"/>
              </a:rPr>
              <a:t>Photosynthetic </a:t>
            </a:r>
            <a:r>
              <a:rPr lang="en-US" dirty="0">
                <a:solidFill>
                  <a:srgbClr val="843C0C"/>
                </a:solidFill>
              </a:rPr>
              <a:t>R</a:t>
            </a:r>
            <a:r>
              <a:rPr lang="en-US" dirty="0" smtClean="0">
                <a:solidFill>
                  <a:srgbClr val="843C0C"/>
                </a:solidFill>
                <a:latin typeface="Arial" pitchFamily="34" charset="0"/>
                <a:cs typeface="Arial" pitchFamily="34" charset="0"/>
              </a:rPr>
              <a:t>eaction </a:t>
            </a:r>
            <a:r>
              <a:rPr lang="en-US" dirty="0">
                <a:solidFill>
                  <a:srgbClr val="843C0C"/>
                </a:solidFill>
              </a:rPr>
              <a:t>C</a:t>
            </a:r>
            <a:r>
              <a:rPr lang="en-US" dirty="0" smtClean="0">
                <a:solidFill>
                  <a:srgbClr val="843C0C"/>
                </a:solidFill>
                <a:latin typeface="Arial" pitchFamily="34" charset="0"/>
                <a:cs typeface="Arial" pitchFamily="34" charset="0"/>
              </a:rPr>
              <a:t>enter</a:t>
            </a:r>
            <a:endParaRPr lang="en-US" dirty="0">
              <a:solidFill>
                <a:srgbClr val="843C0C"/>
              </a:solidFill>
              <a:latin typeface="Arial" pitchFamily="34" charset="0"/>
              <a:cs typeface="Arial" pitchFamily="34" charset="0"/>
            </a:endParaRPr>
          </a:p>
        </p:txBody>
      </p:sp>
      <p:pic>
        <p:nvPicPr>
          <p:cNvPr id="11" name="Picture 2" descr="A ribbon diagram shows the structure of a bacterial photosynthetic reaction center. The bacterial photosynthetic reaction center is shown in pipes and planks form. It has four different chains, shown in four different colors. Some prosthetic groups in the reaction center are shown as ball and stick models. A red unit and a blue unit are arranged side by side, adjacent to each other. They contain a number of long, almost vertical alpha helices, with short alpha helices at the top and the bottom of each unit. The long helices form a cage-like structure, which surrounds several prosthetic groups. Another chain is shown in white and is positioned on top of the red and blue units. It is fairly small and contains several short alpha helices and beta strands. There is a chain shown in yellow at the bottom of the red and blue units, which contains several alpha helices of different lengths in different orientations, some short beta strands, and long chains between them. It contains several heme groups shown in ball and stick models, arranged one above the other, in a chain that leads to the prosthetic groups inside the red and blue structures. The prosthetic groups, quinone, bacteriopheophytin, bacteriochlorophyll, and the special pair, are complex molecules with long carbon chains, all of which contain a four-sided shape with a five-membered ring in each corner, except quinone. There is a non-heme iron ion positioned centrally, near the top of the red and the blue uni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723870" y="1441422"/>
            <a:ext cx="6000500" cy="50185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840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843C0C"/>
                </a:solidFill>
                <a:latin typeface="Arial" pitchFamily="34" charset="0"/>
                <a:cs typeface="Arial" pitchFamily="34" charset="0"/>
              </a:rPr>
              <a:t>Bacteriochlorophyll</a:t>
            </a:r>
            <a:r>
              <a:rPr lang="en-US" dirty="0" smtClean="0">
                <a:solidFill>
                  <a:srgbClr val="843C0C"/>
                </a:solidFill>
                <a:latin typeface="Arial" pitchFamily="34" charset="0"/>
                <a:cs typeface="Arial" pitchFamily="34" charset="0"/>
              </a:rPr>
              <a:t> </a:t>
            </a:r>
            <a:r>
              <a:rPr lang="en-US" i="1" dirty="0" smtClean="0">
                <a:solidFill>
                  <a:srgbClr val="843C0C"/>
                </a:solidFill>
                <a:latin typeface="Arial" pitchFamily="34" charset="0"/>
                <a:cs typeface="Arial" pitchFamily="34" charset="0"/>
              </a:rPr>
              <a:t>b</a:t>
            </a: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and </a:t>
            </a:r>
            <a:r>
              <a:rPr lang="en-US" dirty="0" err="1">
                <a:solidFill>
                  <a:srgbClr val="843C0C"/>
                </a:solidFill>
                <a:latin typeface="Arial" pitchFamily="34" charset="0"/>
                <a:cs typeface="Arial" pitchFamily="34" charset="0"/>
              </a:rPr>
              <a:t>Bacteriopheophytin</a:t>
            </a:r>
            <a:endParaRPr lang="en-US" dirty="0">
              <a:solidFill>
                <a:srgbClr val="843C0C"/>
              </a:solidFill>
              <a:latin typeface="Arial" pitchFamily="34" charset="0"/>
              <a:cs typeface="Arial" pitchFamily="34" charset="0"/>
            </a:endParaRPr>
          </a:p>
        </p:txBody>
      </p:sp>
      <p:pic>
        <p:nvPicPr>
          <p:cNvPr id="12" name="Picture 2" descr="Chemical structure of bacteriochlorophyll B.&#10;The structure has two components namely, a porphyrin head and an R group. The porphyrin group consists of four tetrapyrrole rings around a central magnesium and a five membered ring attached to the third pyrrole ring, on the lower right. The second pyrrole ring, on the upper right, is highlighted in red. The porphyrin ring has the following substituents: C 2, C 7, and C 12 are each bonded to a methyl group, C 3 is bonded to a highlighted acetate group, C 8 is bonded to a two carbon chain, in which C 1 is double bonded to C 8 and single bonded to a methyl group, C 17 is bonded to a hash bonded H and an acetate group, which is further bonded to a highlighted R group, and C 18 is hash bonded to a methyl group and wedge bonded to H. The porphyrin ring has nine double bonds between C 2 and C 3, C 4 and C 5, C 6 and N 22, C 9 and C 10, C 11 and C 12, C 13 and C 14, C 15 and C 16, C 19 and N 24, and C 20 and C 1. The five membered ring attached to the third pyrrole ring has the following substituents: C 13 a is double bonded to oxygen and C 13 b is wedge bonded to H and hash bonded to C 1 of methyl acetate, which has a carbon double bonded to oxygen and single bonded to another oxygen, which is further bonded to a methyl group. The R group is highlighted in green like the R group in chlorophyl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3840" y="2283718"/>
            <a:ext cx="4032574" cy="35058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3" descr="The structure of bacteriophytin (B p h) is shown. The structure of bacteriophytin is made of two components, a porphyrin head and an R group. The porphyrin consists of four tetrapyrrole rings. A five membered ring is attached with the third pyrrole ring, on the right. The porphyrin ring has the following substituents: C 2, C 7, and C 12 are each bonded to a methyl group, C 3 is bonded to a acetate group, C 8 is bonded to a two carbon chain, in which C 1 is double bonded to C 8 and single bonded to a methyl group, C 17 is bonded to a hash bonded H and wedge bonded to C 1 of an acetate group and C 2 of the acetate group is further bonded to a highlighted R group, and C 18 is hash bonded to a methyl group and wedge bonded to H. The porphyrin ring has nine double bonds between C 2 and C 3, C 4 and C 5, C 6 and N 22, C 9 and C 10, C 11 and C 12, C 13 and C 14, C 15 and C 16, C 19 and N 24, and C 20 and C 1. The five membered ring attached to the third pyrrole ring has the following substituents: C 13 a is double bonded to oxygen and C 13 b is wedge bonded to H and hash bonded to C 1 of methyl acetate, which has a carbon double bonded to oxygen and single bonded to another oxygen, which is further bonded to a methyl group. The H atoms bonded to N on the first and third pyrrole rings are highlighted in red. The R group is highlighted in green like the R group in chlorophyll."/>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4751834" y="2295633"/>
            <a:ext cx="4072900" cy="347443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76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Reaction </a:t>
            </a:r>
            <a:r>
              <a:rPr lang="en-US" dirty="0" smtClean="0">
                <a:solidFill>
                  <a:srgbClr val="843C0C"/>
                </a:solidFill>
                <a:latin typeface="Arial" pitchFamily="34" charset="0"/>
                <a:cs typeface="Arial" pitchFamily="34" charset="0"/>
              </a:rPr>
              <a:t>Sequence </a:t>
            </a:r>
            <a:r>
              <a:rPr lang="en-US" dirty="0" smtClean="0">
                <a:solidFill>
                  <a:srgbClr val="843C0C"/>
                </a:solidFill>
                <a:latin typeface="Arial" pitchFamily="34" charset="0"/>
                <a:cs typeface="Arial" pitchFamily="34" charset="0"/>
              </a:rPr>
              <a:t>in the </a:t>
            </a:r>
            <a:r>
              <a:rPr lang="en-US" dirty="0" smtClean="0">
                <a:solidFill>
                  <a:srgbClr val="843C0C"/>
                </a:solidFill>
                <a:latin typeface="Arial" pitchFamily="34" charset="0"/>
                <a:cs typeface="Arial" pitchFamily="34" charset="0"/>
              </a:rPr>
              <a:t>Reaction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enter</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marL="457200" indent="-457200">
              <a:spcBef>
                <a:spcPts val="624"/>
              </a:spcBef>
              <a:spcAft>
                <a:spcPts val="1200"/>
              </a:spcAft>
              <a:buAutoNum type="arabicPeriod"/>
            </a:pPr>
            <a:r>
              <a:rPr lang="en-US" sz="2200" dirty="0" smtClean="0">
                <a:latin typeface="Arial" pitchFamily="34" charset="0"/>
                <a:cs typeface="Arial" pitchFamily="34" charset="0"/>
              </a:rPr>
              <a:t>P960 </a:t>
            </a:r>
            <a:r>
              <a:rPr lang="en-US" sz="2200" dirty="0">
                <a:latin typeface="Arial" pitchFamily="34" charset="0"/>
                <a:cs typeface="Arial" pitchFamily="34" charset="0"/>
              </a:rPr>
              <a:t>absorbs a photon, entering the excited </a:t>
            </a:r>
            <a:r>
              <a:rPr lang="en-US" sz="2200" dirty="0" smtClean="0">
                <a:latin typeface="Arial" pitchFamily="34" charset="0"/>
                <a:cs typeface="Arial" pitchFamily="34" charset="0"/>
              </a:rPr>
              <a:t>state.</a:t>
            </a:r>
          </a:p>
          <a:p>
            <a:pPr marL="457200" indent="-457200">
              <a:spcBef>
                <a:spcPts val="624"/>
              </a:spcBef>
              <a:spcAft>
                <a:spcPts val="1200"/>
              </a:spcAft>
              <a:buAutoNum type="arabicPeriod"/>
            </a:pPr>
            <a:r>
              <a:rPr lang="en-US" sz="2200" dirty="0" smtClean="0">
                <a:latin typeface="Arial" pitchFamily="34" charset="0"/>
                <a:cs typeface="Arial" pitchFamily="34" charset="0"/>
              </a:rPr>
              <a:t>P960 </a:t>
            </a:r>
            <a:r>
              <a:rPr lang="en-US" sz="2200" dirty="0">
                <a:latin typeface="Arial" pitchFamily="34" charset="0"/>
                <a:cs typeface="Arial" pitchFamily="34" charset="0"/>
              </a:rPr>
              <a:t>passes an electron to </a:t>
            </a:r>
            <a:r>
              <a:rPr lang="en-US" sz="2200" dirty="0" err="1">
                <a:latin typeface="Arial" pitchFamily="34" charset="0"/>
                <a:cs typeface="Arial" pitchFamily="34" charset="0"/>
              </a:rPr>
              <a:t>BPh</a:t>
            </a:r>
            <a:r>
              <a:rPr lang="en-US" sz="2200" dirty="0">
                <a:latin typeface="Arial" pitchFamily="34" charset="0"/>
                <a:cs typeface="Arial" pitchFamily="34" charset="0"/>
              </a:rPr>
              <a:t>, forming </a:t>
            </a:r>
            <a:r>
              <a:rPr lang="en-US" sz="2200" dirty="0" err="1" smtClean="0">
                <a:latin typeface="Arial" pitchFamily="34" charset="0"/>
                <a:cs typeface="Arial" pitchFamily="34" charset="0"/>
              </a:rPr>
              <a:t>BPh</a:t>
            </a:r>
            <a:r>
              <a:rPr lang="en-US" sz="2200" baseline="30000" dirty="0" smtClean="0">
                <a:latin typeface="Arial" pitchFamily="34" charset="0"/>
                <a:cs typeface="Arial" pitchFamily="34" charset="0"/>
              </a:rPr>
              <a:t>−</a:t>
            </a:r>
            <a:r>
              <a:rPr lang="en-US" sz="2200" dirty="0" smtClean="0">
                <a:latin typeface="Arial" pitchFamily="34" charset="0"/>
                <a:cs typeface="Arial" pitchFamily="34" charset="0"/>
              </a:rPr>
              <a:t> </a:t>
            </a:r>
            <a:r>
              <a:rPr lang="en-US" sz="2200" dirty="0">
                <a:latin typeface="Arial" pitchFamily="34" charset="0"/>
                <a:cs typeface="Arial" pitchFamily="34" charset="0"/>
              </a:rPr>
              <a:t>and creating a </a:t>
            </a:r>
            <a:r>
              <a:rPr lang="en-US" sz="2200" dirty="0" err="1">
                <a:latin typeface="Arial" pitchFamily="34" charset="0"/>
                <a:cs typeface="Arial" pitchFamily="34" charset="0"/>
              </a:rPr>
              <a:t>photoinduced</a:t>
            </a:r>
            <a:r>
              <a:rPr lang="en-US" sz="2200" dirty="0">
                <a:latin typeface="Arial" pitchFamily="34" charset="0"/>
                <a:cs typeface="Arial" pitchFamily="34" charset="0"/>
              </a:rPr>
              <a:t> charge </a:t>
            </a:r>
            <a:r>
              <a:rPr lang="en-US" sz="2200" dirty="0" smtClean="0">
                <a:latin typeface="Arial" pitchFamily="34" charset="0"/>
                <a:cs typeface="Arial" pitchFamily="34" charset="0"/>
              </a:rPr>
              <a:t>separation.</a:t>
            </a:r>
            <a:endParaRPr lang="en-US" sz="2200" dirty="0">
              <a:latin typeface="Arial" pitchFamily="34" charset="0"/>
              <a:cs typeface="Arial" pitchFamily="34" charset="0"/>
            </a:endParaRPr>
          </a:p>
          <a:p>
            <a:pPr marL="457200" indent="-457200">
              <a:spcBef>
                <a:spcPts val="624"/>
              </a:spcBef>
              <a:spcAft>
                <a:spcPts val="1200"/>
              </a:spcAft>
              <a:buFont typeface="Arial"/>
              <a:buAutoNum type="arabicPeriod"/>
            </a:pPr>
            <a:r>
              <a:rPr lang="en-US" sz="2200" dirty="0" err="1" smtClean="0">
                <a:latin typeface="Arial" pitchFamily="34" charset="0"/>
                <a:cs typeface="Arial" pitchFamily="34" charset="0"/>
              </a:rPr>
              <a:t>BPh</a:t>
            </a:r>
            <a:r>
              <a:rPr lang="en-US" sz="2200" baseline="30000" dirty="0" smtClean="0">
                <a:latin typeface="Arial" pitchFamily="34" charset="0"/>
                <a:cs typeface="Arial" pitchFamily="34" charset="0"/>
              </a:rPr>
              <a:t>−</a:t>
            </a:r>
            <a:r>
              <a:rPr lang="en-US" sz="2200" dirty="0" smtClean="0">
                <a:latin typeface="Arial" pitchFamily="34" charset="0"/>
                <a:cs typeface="Arial" pitchFamily="34" charset="0"/>
              </a:rPr>
              <a:t> </a:t>
            </a:r>
            <a:r>
              <a:rPr lang="en-US" sz="2200" dirty="0">
                <a:latin typeface="Arial" pitchFamily="34" charset="0"/>
                <a:cs typeface="Arial" pitchFamily="34" charset="0"/>
              </a:rPr>
              <a:t>transfers the electron to Q</a:t>
            </a:r>
            <a:r>
              <a:rPr lang="en-US" sz="2200" baseline="-25000" dirty="0">
                <a:latin typeface="Arial" pitchFamily="34" charset="0"/>
                <a:cs typeface="Arial" pitchFamily="34" charset="0"/>
              </a:rPr>
              <a:t>A</a:t>
            </a:r>
            <a:r>
              <a:rPr lang="en-US" sz="2200" dirty="0">
                <a:latin typeface="Arial" pitchFamily="34" charset="0"/>
                <a:cs typeface="Arial" pitchFamily="34" charset="0"/>
              </a:rPr>
              <a:t>, forming </a:t>
            </a:r>
            <a:r>
              <a:rPr lang="en-US" sz="2200" dirty="0" smtClean="0">
                <a:latin typeface="Arial" pitchFamily="34" charset="0"/>
                <a:cs typeface="Arial" pitchFamily="34" charset="0"/>
              </a:rPr>
              <a:t>Q</a:t>
            </a:r>
            <a:r>
              <a:rPr lang="en-US" sz="2200" baseline="-25000" dirty="0" smtClean="0">
                <a:latin typeface="Arial" pitchFamily="34" charset="0"/>
                <a:cs typeface="Arial" pitchFamily="34" charset="0"/>
              </a:rPr>
              <a:t>A</a:t>
            </a:r>
            <a:r>
              <a:rPr lang="en-US" sz="2200" baseline="30000" dirty="0" smtClean="0">
                <a:latin typeface="Arial" pitchFamily="34" charset="0"/>
                <a:cs typeface="Arial" pitchFamily="34" charset="0"/>
              </a:rPr>
              <a:t>−</a:t>
            </a:r>
            <a:r>
              <a:rPr lang="en-US" sz="2200" dirty="0" smtClean="0">
                <a:latin typeface="Arial" pitchFamily="34" charset="0"/>
                <a:cs typeface="Arial" pitchFamily="34" charset="0"/>
              </a:rPr>
              <a:t>.</a:t>
            </a:r>
          </a:p>
          <a:p>
            <a:pPr marL="457200" indent="-457200">
              <a:spcBef>
                <a:spcPts val="624"/>
              </a:spcBef>
              <a:spcAft>
                <a:spcPts val="1200"/>
              </a:spcAft>
              <a:buFont typeface="Arial"/>
              <a:buAutoNum type="arabicPeriod"/>
            </a:pPr>
            <a:r>
              <a:rPr lang="en-US" sz="2200" dirty="0" smtClean="0">
                <a:latin typeface="Arial" pitchFamily="34" charset="0"/>
                <a:cs typeface="Arial" pitchFamily="34" charset="0"/>
              </a:rPr>
              <a:t>P960 </a:t>
            </a:r>
            <a:r>
              <a:rPr lang="en-US" sz="2200" dirty="0">
                <a:latin typeface="Arial" pitchFamily="34" charset="0"/>
                <a:cs typeface="Arial" pitchFamily="34" charset="0"/>
              </a:rPr>
              <a:t>absorbs another electron from cytochrome </a:t>
            </a:r>
            <a:r>
              <a:rPr lang="en-US" sz="2200" i="1" dirty="0" smtClean="0">
                <a:latin typeface="Arial" pitchFamily="34" charset="0"/>
                <a:cs typeface="Arial" pitchFamily="34" charset="0"/>
              </a:rPr>
              <a:t>c</a:t>
            </a:r>
            <a:r>
              <a:rPr lang="en-US" sz="2200" baseline="-25000" dirty="0" smtClean="0">
                <a:latin typeface="Arial" pitchFamily="34" charset="0"/>
                <a:cs typeface="Arial" pitchFamily="34" charset="0"/>
              </a:rPr>
              <a:t>2</a:t>
            </a:r>
            <a:r>
              <a:rPr lang="en-US" sz="2200" dirty="0" smtClean="0">
                <a:latin typeface="Arial" pitchFamily="34" charset="0"/>
                <a:cs typeface="Arial" pitchFamily="34" charset="0"/>
              </a:rPr>
              <a:t>.</a:t>
            </a:r>
          </a:p>
          <a:p>
            <a:pPr marL="457200" indent="-457200">
              <a:spcBef>
                <a:spcPts val="624"/>
              </a:spcBef>
              <a:spcAft>
                <a:spcPts val="1200"/>
              </a:spcAft>
              <a:buAutoNum type="arabicPeriod"/>
            </a:pPr>
            <a:r>
              <a:rPr lang="en-US" sz="2200" dirty="0" smtClean="0">
                <a:latin typeface="Arial" pitchFamily="34" charset="0"/>
                <a:cs typeface="Arial" pitchFamily="34" charset="0"/>
              </a:rPr>
              <a:t>Q</a:t>
            </a:r>
            <a:r>
              <a:rPr lang="en-US" sz="2200" baseline="-25000" dirty="0" smtClean="0">
                <a:latin typeface="Arial" pitchFamily="34" charset="0"/>
                <a:cs typeface="Arial" pitchFamily="34" charset="0"/>
              </a:rPr>
              <a:t>A</a:t>
            </a:r>
            <a:r>
              <a:rPr lang="en-US" sz="2200" baseline="30000" dirty="0" smtClean="0">
                <a:latin typeface="Arial" pitchFamily="34" charset="0"/>
                <a:cs typeface="Arial" pitchFamily="34" charset="0"/>
              </a:rPr>
              <a:t>−</a:t>
            </a:r>
            <a:r>
              <a:rPr lang="en-US" sz="2200" dirty="0" smtClean="0">
                <a:latin typeface="Arial" pitchFamily="34" charset="0"/>
                <a:cs typeface="Arial" pitchFamily="34" charset="0"/>
              </a:rPr>
              <a:t> </a:t>
            </a:r>
            <a:r>
              <a:rPr lang="en-US" sz="2200" dirty="0">
                <a:latin typeface="Arial" pitchFamily="34" charset="0"/>
                <a:cs typeface="Arial" pitchFamily="34" charset="0"/>
              </a:rPr>
              <a:t>donates an electron to Q</a:t>
            </a:r>
            <a:r>
              <a:rPr lang="en-US" sz="2200" baseline="-25000" dirty="0">
                <a:latin typeface="Arial" pitchFamily="34" charset="0"/>
                <a:cs typeface="Arial" pitchFamily="34" charset="0"/>
              </a:rPr>
              <a:t>B</a:t>
            </a:r>
            <a:r>
              <a:rPr lang="en-US" sz="2200" dirty="0">
                <a:latin typeface="Arial" pitchFamily="34" charset="0"/>
                <a:cs typeface="Arial" pitchFamily="34" charset="0"/>
              </a:rPr>
              <a:t>, which binds a </a:t>
            </a:r>
            <a:r>
              <a:rPr lang="en-US" sz="2200" dirty="0" smtClean="0">
                <a:latin typeface="Arial" pitchFamily="34" charset="0"/>
                <a:cs typeface="Arial" pitchFamily="34" charset="0"/>
              </a:rPr>
              <a:t>proton.</a:t>
            </a:r>
            <a:endParaRPr lang="en-US" sz="2200" dirty="0">
              <a:latin typeface="Arial" pitchFamily="34" charset="0"/>
              <a:cs typeface="Arial" pitchFamily="34" charset="0"/>
            </a:endParaRPr>
          </a:p>
          <a:p>
            <a:pPr marL="457200" indent="-457200">
              <a:spcBef>
                <a:spcPts val="624"/>
              </a:spcBef>
              <a:spcAft>
                <a:spcPts val="1200"/>
              </a:spcAft>
              <a:buFont typeface="Arial"/>
              <a:buAutoNum type="arabicPeriod"/>
            </a:pPr>
            <a:r>
              <a:rPr lang="en-US" sz="2200" dirty="0" smtClean="0">
                <a:latin typeface="Arial" pitchFamily="34" charset="0"/>
                <a:cs typeface="Arial" pitchFamily="34" charset="0"/>
              </a:rPr>
              <a:t>Steps </a:t>
            </a:r>
            <a:r>
              <a:rPr lang="en-US" sz="2200" dirty="0">
                <a:latin typeface="Arial" pitchFamily="34" charset="0"/>
                <a:cs typeface="Arial" pitchFamily="34" charset="0"/>
              </a:rPr>
              <a:t>1–5 occur again, generating fully reduced Q</a:t>
            </a:r>
            <a:r>
              <a:rPr lang="en-US" sz="2200" baseline="-25000" dirty="0">
                <a:latin typeface="Arial" pitchFamily="34" charset="0"/>
                <a:cs typeface="Arial" pitchFamily="34" charset="0"/>
              </a:rPr>
              <a:t>B</a:t>
            </a:r>
            <a:r>
              <a:rPr lang="en-US" sz="2200" dirty="0">
                <a:latin typeface="Arial" pitchFamily="34" charset="0"/>
                <a:cs typeface="Arial" pitchFamily="34" charset="0"/>
              </a:rPr>
              <a:t> (</a:t>
            </a:r>
            <a:r>
              <a:rPr lang="en-US" sz="2200" dirty="0" smtClean="0">
                <a:latin typeface="Arial" pitchFamily="34" charset="0"/>
                <a:cs typeface="Arial" pitchFamily="34" charset="0"/>
              </a:rPr>
              <a:t>QH</a:t>
            </a:r>
            <a:r>
              <a:rPr lang="en-US" sz="2200" baseline="-25000" dirty="0" smtClean="0">
                <a:latin typeface="Arial" pitchFamily="34" charset="0"/>
                <a:cs typeface="Arial" pitchFamily="34" charset="0"/>
              </a:rPr>
              <a:t>2</a:t>
            </a:r>
            <a:r>
              <a:rPr lang="en-US" sz="2200" dirty="0" smtClean="0">
                <a:latin typeface="Arial" pitchFamily="34" charset="0"/>
                <a:cs typeface="Arial" pitchFamily="34" charset="0"/>
              </a:rPr>
              <a:t>)</a:t>
            </a:r>
            <a:r>
              <a:rPr lang="en-US" sz="2200" baseline="-25000" dirty="0" smtClean="0">
                <a:latin typeface="Arial" pitchFamily="34" charset="0"/>
                <a:cs typeface="Arial" pitchFamily="34" charset="0"/>
              </a:rPr>
              <a:t>B</a:t>
            </a:r>
            <a:r>
              <a:rPr lang="en-US" sz="2200" dirty="0" smtClean="0">
                <a:latin typeface="Arial" pitchFamily="34" charset="0"/>
                <a:cs typeface="Arial" pitchFamily="34" charset="0"/>
              </a:rPr>
              <a:t>.</a:t>
            </a:r>
          </a:p>
          <a:p>
            <a:pPr marL="457200" indent="-457200">
              <a:spcBef>
                <a:spcPts val="624"/>
              </a:spcBef>
              <a:spcAft>
                <a:spcPts val="1200"/>
              </a:spcAft>
              <a:buAutoNum type="arabicPeriod"/>
            </a:pPr>
            <a:r>
              <a:rPr lang="en-US" sz="2200" dirty="0" smtClean="0">
                <a:latin typeface="Arial" pitchFamily="34" charset="0"/>
                <a:cs typeface="Arial" pitchFamily="34" charset="0"/>
              </a:rPr>
              <a:t>Reduced </a:t>
            </a:r>
            <a:r>
              <a:rPr lang="en-US" sz="2200" dirty="0">
                <a:latin typeface="Arial" pitchFamily="34" charset="0"/>
                <a:cs typeface="Arial" pitchFamily="34" charset="0"/>
              </a:rPr>
              <a:t>Q</a:t>
            </a:r>
            <a:r>
              <a:rPr lang="en-US" sz="2200" baseline="-25000" dirty="0">
                <a:latin typeface="Arial" pitchFamily="34" charset="0"/>
                <a:cs typeface="Arial" pitchFamily="34" charset="0"/>
              </a:rPr>
              <a:t>B</a:t>
            </a:r>
            <a:r>
              <a:rPr lang="en-US" sz="2200" dirty="0">
                <a:latin typeface="Arial" pitchFamily="34" charset="0"/>
                <a:cs typeface="Arial" pitchFamily="34" charset="0"/>
              </a:rPr>
              <a:t> moves into the Q pool of the </a:t>
            </a:r>
            <a:r>
              <a:rPr lang="en-US" sz="2200" dirty="0" smtClean="0">
                <a:latin typeface="Arial" pitchFamily="34" charset="0"/>
                <a:cs typeface="Arial" pitchFamily="34" charset="0"/>
              </a:rPr>
              <a:t>membrane.</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1667504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Electron </a:t>
            </a:r>
            <a:r>
              <a:rPr lang="en-US" dirty="0" smtClean="0">
                <a:solidFill>
                  <a:srgbClr val="843C0C"/>
                </a:solidFill>
                <a:latin typeface="Arial" pitchFamily="34" charset="0"/>
                <a:cs typeface="Arial" pitchFamily="34" charset="0"/>
              </a:rPr>
              <a:t>Chain </a:t>
            </a:r>
            <a:r>
              <a:rPr lang="en-US" dirty="0">
                <a:solidFill>
                  <a:srgbClr val="843C0C"/>
                </a:solidFill>
                <a:latin typeface="Arial" pitchFamily="34" charset="0"/>
                <a:cs typeface="Arial" pitchFamily="34" charset="0"/>
              </a:rPr>
              <a:t>in the </a:t>
            </a:r>
            <a:r>
              <a:rPr lang="en-US" dirty="0" smtClean="0">
                <a:solidFill>
                  <a:srgbClr val="843C0C"/>
                </a:solidFill>
                <a:latin typeface="Arial" pitchFamily="34" charset="0"/>
                <a:cs typeface="Arial" pitchFamily="34" charset="0"/>
              </a:rPr>
              <a:t>Photosynthetic </a:t>
            </a:r>
            <a:r>
              <a:rPr lang="en-US" dirty="0">
                <a:solidFill>
                  <a:srgbClr val="843C0C"/>
                </a:solidFill>
              </a:rPr>
              <a:t>B</a:t>
            </a:r>
            <a:r>
              <a:rPr lang="en-US" dirty="0" smtClean="0">
                <a:solidFill>
                  <a:srgbClr val="843C0C"/>
                </a:solidFill>
                <a:latin typeface="Arial" pitchFamily="34" charset="0"/>
                <a:cs typeface="Arial" pitchFamily="34" charset="0"/>
              </a:rPr>
              <a:t>acterial </a:t>
            </a:r>
            <a:r>
              <a:rPr lang="en-US" dirty="0">
                <a:solidFill>
                  <a:srgbClr val="843C0C"/>
                </a:solidFill>
              </a:rPr>
              <a:t>R</a:t>
            </a:r>
            <a:r>
              <a:rPr lang="en-US" dirty="0" smtClean="0">
                <a:solidFill>
                  <a:srgbClr val="843C0C"/>
                </a:solidFill>
                <a:latin typeface="Arial" pitchFamily="34" charset="0"/>
                <a:cs typeface="Arial" pitchFamily="34" charset="0"/>
              </a:rPr>
              <a:t>eaction Center</a:t>
            </a:r>
            <a:endParaRPr lang="en-US" dirty="0">
              <a:solidFill>
                <a:srgbClr val="843C0C"/>
              </a:solidFill>
              <a:latin typeface="Arial" pitchFamily="34" charset="0"/>
              <a:cs typeface="Arial" pitchFamily="34" charset="0"/>
            </a:endParaRPr>
          </a:p>
        </p:txBody>
      </p:sp>
      <p:pic>
        <p:nvPicPr>
          <p:cNvPr id="11" name="Picture 2" descr="A schematic diagram shows the electron chain in the photosynthetic bacterial reaction center in seven steps. The bacterial reaction center is shown as a shape containing several prosthetic groups, represented as different shapes. Two overlapping circles in the center at the bottom of the bacterial reaction center are labeled as P 960. An oval shape above each of the circles, positioned towards the sides of the bacterial reaction center, is labeled as B C h l. A circle above each of these ovals is labeled as B P h. There is a hexagon above each B P h. The hexagon on the left side of the bacterial reaction center, is labeled as Q B and the one on the right is labeled as Q A. Cytochrome c is shown beneath the bacterial reaction center in its reduced form.&#10;Step 1: Light is shown striking P 960. Light energy is absorbed by P 960, exciting P 960, and P 960 transfers an electron to B P h via B C h l, which is indicated by an arrow labeled fast. &#10;Step 2: Charge separation occurs by the transfer of electron, causing P 960 to have a positive charge and B P h to have a negative charge. &#10;Step 3: An electron is transferred from the reduced cytochrome c to P 960, as indicated by an arrow labeled fast. A dashed arrow indicates the movement of electron from pheophytin, which is a slow step. The electron is eventually transferred to Q A, which is indicated by an arrow labeled fast. &#10;Step 4: Q A has a negative charge and cytochrome c is oxidized.&#10;Step 5: An electron is transferred to Q B from Q A, a proton is added to Q B from outside the reaction center, and the cytochrome c returns to its reduced state. &#10;Step 6: A second electron enters the system following the same path. After being excited by light, P 960  accepts an electron from cytochrome c, which is then transferred to B P h, then to Q A, then to Q B. Another proton enters the reaction center and is added to Q B. &#10;Step 7: Q H 2 is formed from the electrons and protons added to Q B. It leaves the reaction center and enters the quinone pool. Cytochrome c is shown in its oxidized state after providing a second electron in step si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76932" y="1580550"/>
            <a:ext cx="7598518" cy="49099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070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Cyclic </a:t>
            </a:r>
            <a:r>
              <a:rPr lang="en-US" dirty="0" smtClean="0">
                <a:solidFill>
                  <a:srgbClr val="843C0C"/>
                </a:solidFill>
                <a:latin typeface="Arial" pitchFamily="34" charset="0"/>
                <a:cs typeface="Arial" pitchFamily="34" charset="0"/>
              </a:rPr>
              <a:t>Electron </a:t>
            </a:r>
            <a:r>
              <a:rPr lang="en-US" dirty="0">
                <a:solidFill>
                  <a:srgbClr val="843C0C"/>
                </a:solidFill>
                <a:latin typeface="Arial" pitchFamily="34" charset="0"/>
                <a:cs typeface="Arial" pitchFamily="34" charset="0"/>
              </a:rPr>
              <a:t>F</a:t>
            </a:r>
            <a:r>
              <a:rPr lang="en-US" dirty="0" smtClean="0">
                <a:solidFill>
                  <a:srgbClr val="843C0C"/>
                </a:solidFill>
                <a:latin typeface="Arial" pitchFamily="34" charset="0"/>
                <a:cs typeface="Arial" pitchFamily="34" charset="0"/>
              </a:rPr>
              <a:t>low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educes </a:t>
            </a:r>
            <a:r>
              <a:rPr lang="en-US" dirty="0" smtClean="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Cytochrome </a:t>
            </a:r>
            <a:r>
              <a:rPr lang="en-US" dirty="0" smtClean="0">
                <a:solidFill>
                  <a:srgbClr val="843C0C"/>
                </a:solidFill>
                <a:latin typeface="Arial" pitchFamily="34" charset="0"/>
                <a:cs typeface="Arial" pitchFamily="34" charset="0"/>
              </a:rPr>
              <a:t>of the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eaction Center</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Electrons from QH</a:t>
            </a:r>
            <a:r>
              <a:rPr lang="en-US" sz="2600" baseline="-25000" dirty="0">
                <a:latin typeface="Arial" pitchFamily="34" charset="0"/>
                <a:cs typeface="Arial" pitchFamily="34" charset="0"/>
              </a:rPr>
              <a:t>2</a:t>
            </a:r>
            <a:r>
              <a:rPr lang="en-US" sz="2600" dirty="0">
                <a:latin typeface="Arial" pitchFamily="34" charset="0"/>
                <a:cs typeface="Arial" pitchFamily="34" charset="0"/>
              </a:rPr>
              <a:t> are returned to cytochrome </a:t>
            </a:r>
            <a:r>
              <a:rPr lang="en-US" sz="2600" i="1" dirty="0">
                <a:latin typeface="Arial" pitchFamily="34" charset="0"/>
                <a:cs typeface="Arial" pitchFamily="34" charset="0"/>
              </a:rPr>
              <a:t>c</a:t>
            </a:r>
            <a:r>
              <a:rPr lang="en-US" sz="2600" baseline="-25000" dirty="0">
                <a:latin typeface="Arial" pitchFamily="34" charset="0"/>
                <a:cs typeface="Arial" pitchFamily="34" charset="0"/>
              </a:rPr>
              <a:t>2</a:t>
            </a:r>
            <a:r>
              <a:rPr lang="en-US" sz="2600" dirty="0">
                <a:latin typeface="Arial" pitchFamily="34" charset="0"/>
                <a:cs typeface="Arial" pitchFamily="34" charset="0"/>
              </a:rPr>
              <a:t> by the cytochrome </a:t>
            </a:r>
            <a:r>
              <a:rPr lang="en-US" sz="2600" i="1" dirty="0">
                <a:latin typeface="Arial" pitchFamily="34" charset="0"/>
                <a:cs typeface="Arial" pitchFamily="34" charset="0"/>
              </a:rPr>
              <a:t>bc</a:t>
            </a:r>
            <a:r>
              <a:rPr lang="en-US" sz="2600" baseline="-25000" dirty="0">
                <a:latin typeface="Arial" pitchFamily="34" charset="0"/>
                <a:cs typeface="Arial" pitchFamily="34" charset="0"/>
              </a:rPr>
              <a:t>1</a:t>
            </a:r>
            <a:r>
              <a:rPr lang="en-US" sz="2600" dirty="0">
                <a:latin typeface="Arial" pitchFamily="34" charset="0"/>
                <a:cs typeface="Arial" pitchFamily="34" charset="0"/>
              </a:rPr>
              <a:t> </a:t>
            </a:r>
            <a:r>
              <a:rPr lang="en-US" sz="2600" dirty="0" smtClean="0">
                <a:latin typeface="Arial" pitchFamily="34" charset="0"/>
                <a:cs typeface="Arial" pitchFamily="34" charset="0"/>
              </a:rPr>
              <a:t>complex.</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Cytochrome </a:t>
            </a:r>
            <a:r>
              <a:rPr lang="en-US" sz="2600" i="1" dirty="0">
                <a:latin typeface="Arial" pitchFamily="34" charset="0"/>
                <a:cs typeface="Arial" pitchFamily="34" charset="0"/>
              </a:rPr>
              <a:t>bc</a:t>
            </a:r>
            <a:r>
              <a:rPr lang="en-US" sz="2600" baseline="-25000" dirty="0">
                <a:latin typeface="Arial" pitchFamily="34" charset="0"/>
                <a:cs typeface="Arial" pitchFamily="34" charset="0"/>
              </a:rPr>
              <a:t>1</a:t>
            </a:r>
            <a:r>
              <a:rPr lang="en-US" sz="2600" dirty="0">
                <a:latin typeface="Arial" pitchFamily="34" charset="0"/>
                <a:cs typeface="Arial" pitchFamily="34" charset="0"/>
              </a:rPr>
              <a:t> complex is a proton pump that generates a proton gradient as it passes electrons to cytochrome </a:t>
            </a:r>
            <a:r>
              <a:rPr lang="en-US" sz="2600" i="1" dirty="0" smtClean="0">
                <a:latin typeface="Arial" pitchFamily="34" charset="0"/>
                <a:cs typeface="Arial" pitchFamily="34" charset="0"/>
              </a:rPr>
              <a:t>c</a:t>
            </a:r>
            <a:r>
              <a:rPr lang="en-US" sz="2600" baseline="-25000" dirty="0" smtClean="0">
                <a:latin typeface="Arial" pitchFamily="34" charset="0"/>
                <a:cs typeface="Arial" pitchFamily="34" charset="0"/>
              </a:rPr>
              <a:t>2</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074852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Cyclic </a:t>
            </a:r>
            <a:r>
              <a:rPr lang="en-US" dirty="0" smtClean="0">
                <a:solidFill>
                  <a:srgbClr val="843C0C"/>
                </a:solidFill>
              </a:rPr>
              <a:t>Electron </a:t>
            </a:r>
            <a:r>
              <a:rPr lang="en-US" dirty="0">
                <a:solidFill>
                  <a:srgbClr val="843C0C"/>
                </a:solidFill>
              </a:rPr>
              <a:t>F</a:t>
            </a:r>
            <a:r>
              <a:rPr lang="en-US" dirty="0" smtClean="0">
                <a:solidFill>
                  <a:srgbClr val="843C0C"/>
                </a:solidFill>
              </a:rPr>
              <a:t>low </a:t>
            </a:r>
            <a:r>
              <a:rPr lang="en-US" dirty="0" smtClean="0">
                <a:solidFill>
                  <a:srgbClr val="843C0C"/>
                </a:solidFill>
              </a:rPr>
              <a:t>in the </a:t>
            </a:r>
            <a:r>
              <a:rPr lang="en-US" dirty="0" smtClean="0">
                <a:solidFill>
                  <a:srgbClr val="843C0C"/>
                </a:solidFill>
              </a:rPr>
              <a:t>Bacterial </a:t>
            </a:r>
            <a:r>
              <a:rPr lang="en-US" dirty="0">
                <a:solidFill>
                  <a:srgbClr val="843C0C"/>
                </a:solidFill>
              </a:rPr>
              <a:t>R</a:t>
            </a:r>
            <a:r>
              <a:rPr lang="en-US" dirty="0" smtClean="0">
                <a:solidFill>
                  <a:srgbClr val="843C0C"/>
                </a:solidFill>
              </a:rPr>
              <a:t>eaction Center</a:t>
            </a:r>
            <a:endParaRPr lang="en-US" dirty="0">
              <a:solidFill>
                <a:srgbClr val="843C0C"/>
              </a:solidFill>
            </a:endParaRPr>
          </a:p>
        </p:txBody>
      </p:sp>
      <p:pic>
        <p:nvPicPr>
          <p:cNvPr id="12" name="Picture 2" descr="A chart shows the reduction potentials of different molecules during cyclic electron flow in the bacterial reaction center. The chart has a vertical axis labeled Reduction potential (Volts), with a scale from 1.0 to minus 1.6, labeled in increments of 0.2, with negative values at the top of the scale. Different complexes and molecules are shown at different levels on the scale and arrows show the order of movement of electrons between the complexes. The approximate data given in the chart are as follows: P 960 in its ground state is shown at 0.7 on the scale. An arrow shows the elevation of P 960 by a photon to its excited state, which is at minus 1.1 on the scale. An arrow shows the movement of an electron to B P h from excited P 960, which is at minus 0.9 on the scale, then to Q A, which is at minus 0.7 on the scale, then to Q B, which is at minus 0.5 on the scale, then to cytochrome B c 1 complex, which is at 0.2 on the scale, and creates a proton gradient. The electron moves to cytochrome c 2, which is at 0.6 on the scale, and the electron returns back to P 960 in its ground st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84352" y="1893058"/>
            <a:ext cx="5963133" cy="43729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090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smtClean="0">
                <a:solidFill>
                  <a:srgbClr val="843C0C"/>
                </a:solidFill>
                <a:latin typeface="Arial" pitchFamily="34" charset="0"/>
                <a:cs typeface="Arial" pitchFamily="34" charset="0"/>
              </a:rPr>
              <a:t>Section 19.3 </a:t>
            </a:r>
            <a:r>
              <a:rPr lang="en-US" sz="2800" dirty="0">
                <a:solidFill>
                  <a:srgbClr val="843C0C"/>
                </a:solidFill>
                <a:latin typeface="Arial" pitchFamily="34" charset="0"/>
                <a:cs typeface="Arial" pitchFamily="34" charset="0"/>
              </a:rPr>
              <a:t>Two Photosystems </a:t>
            </a:r>
            <a:r>
              <a:rPr lang="en-US" sz="2800" dirty="0" smtClean="0">
                <a:solidFill>
                  <a:srgbClr val="843C0C"/>
                </a:solidFill>
                <a:latin typeface="Arial" pitchFamily="34" charset="0"/>
                <a:cs typeface="Arial" pitchFamily="34" charset="0"/>
              </a:rPr>
              <a:t>Generate </a:t>
            </a:r>
            <a:r>
              <a:rPr lang="en-US" sz="2800" dirty="0">
                <a:solidFill>
                  <a:srgbClr val="843C0C"/>
                </a:solidFill>
                <a:latin typeface="Arial" pitchFamily="34" charset="0"/>
                <a:cs typeface="Arial" pitchFamily="34" charset="0"/>
              </a:rPr>
              <a:t>a Proton </a:t>
            </a:r>
            <a:r>
              <a:rPr lang="en-US" sz="2800" dirty="0" smtClean="0">
                <a:solidFill>
                  <a:srgbClr val="843C0C"/>
                </a:solidFill>
                <a:latin typeface="Arial" pitchFamily="34" charset="0"/>
                <a:cs typeface="Arial" pitchFamily="34" charset="0"/>
              </a:rPr>
              <a:t>Gradient </a:t>
            </a:r>
            <a:r>
              <a:rPr lang="en-US" sz="2800" dirty="0">
                <a:solidFill>
                  <a:srgbClr val="843C0C"/>
                </a:solidFill>
                <a:latin typeface="Arial" pitchFamily="34" charset="0"/>
                <a:cs typeface="Arial" pitchFamily="34" charset="0"/>
              </a:rPr>
              <a:t>and NADPH in Oxygenic </a:t>
            </a:r>
            <a:r>
              <a:rPr lang="en-US" sz="2800" dirty="0" smtClean="0">
                <a:solidFill>
                  <a:srgbClr val="843C0C"/>
                </a:solidFill>
                <a:latin typeface="Arial" pitchFamily="34" charset="0"/>
                <a:cs typeface="Arial" pitchFamily="34" charset="0"/>
              </a:rPr>
              <a:t>Photosynthesis</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Photosynthesis in green plants consists of two </a:t>
            </a:r>
            <a:r>
              <a:rPr lang="en-US" dirty="0" smtClean="0">
                <a:latin typeface="Arial" pitchFamily="34" charset="0"/>
                <a:cs typeface="Arial" pitchFamily="34" charset="0"/>
              </a:rPr>
              <a:t>photosystems.</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Photosystem I generates biosynthetic reducing power in the form of </a:t>
            </a:r>
            <a:r>
              <a:rPr lang="en-US" dirty="0" smtClean="0">
                <a:latin typeface="Arial" pitchFamily="34" charset="0"/>
                <a:cs typeface="Arial" pitchFamily="34" charset="0"/>
              </a:rPr>
              <a:t>NADPH.</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Photosystem II replenishes the electrons of photosystem I while generating a proton gradient that is used to synthesize </a:t>
            </a:r>
            <a:r>
              <a:rPr lang="en-US" dirty="0" smtClean="0">
                <a:latin typeface="Arial" pitchFamily="34" charset="0"/>
                <a:cs typeface="Arial" pitchFamily="34" charset="0"/>
              </a:rPr>
              <a:t>ATP.</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missing electrons in photosystem II are replaced by the photolysis of </a:t>
            </a:r>
            <a:r>
              <a:rPr lang="en-US" dirty="0" smtClean="0">
                <a:latin typeface="Arial" pitchFamily="34" charset="0"/>
                <a:cs typeface="Arial" pitchFamily="34" charset="0"/>
              </a:rPr>
              <a:t>water.</a:t>
            </a:r>
            <a:endParaRPr lang="en-US" dirty="0">
              <a:latin typeface="Arial" pitchFamily="34" charset="0"/>
              <a:cs typeface="Arial" pitchFamily="34" charset="0"/>
            </a:endParaRPr>
          </a:p>
        </p:txBody>
      </p:sp>
    </p:spTree>
    <p:extLst>
      <p:ext uri="{BB962C8B-B14F-4D97-AF65-F5344CB8AC3E}">
        <p14:creationId xmlns:p14="http://schemas.microsoft.com/office/powerpoint/2010/main" val="2946531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Two </a:t>
            </a:r>
            <a:r>
              <a:rPr lang="en-US" dirty="0" smtClean="0">
                <a:solidFill>
                  <a:srgbClr val="843C0C"/>
                </a:solidFill>
                <a:latin typeface="Arial" pitchFamily="34" charset="0"/>
                <a:cs typeface="Arial" pitchFamily="34" charset="0"/>
              </a:rPr>
              <a:t>Photosystems</a:t>
            </a:r>
            <a:endParaRPr lang="en-US" dirty="0">
              <a:solidFill>
                <a:srgbClr val="843C0C"/>
              </a:solidFill>
              <a:latin typeface="Arial" pitchFamily="34" charset="0"/>
              <a:cs typeface="Arial" pitchFamily="34" charset="0"/>
            </a:endParaRPr>
          </a:p>
        </p:txBody>
      </p:sp>
      <p:pic>
        <p:nvPicPr>
          <p:cNvPr id="18" name="Picture 2" descr="A schematic diagram shows the movement of electrons between two photosystems.&#10;A section of membrane is shown with two photosystems, P S two and P S one embedded in it, and cytochrome b f is embedded in the membrane between the two photosystems. Light with a wavelength greater than 680 nanometers strikes photosystem two and simultaneously an electron is produced in a reaction in which water is converted into oxygen. This electron enters photosystem two. The electron moves through the membrane to cytochrome b f, then out of the membrane into a structure that is not attached to the membrane but is on the same side of the membrane as that from which the electron originated. Light with a wavelength greater than 700 nanometers strikes photosystem one and the electron previously released from the conversion of water, is passed from the detached structure into photosystem one, then travels through photosystem 1 to the other side of the membrane where it is used to reduce N A D P plus to N A D P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9870" y="1891152"/>
            <a:ext cx="6241088" cy="45767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308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a:t>
            </a:r>
            <a:r>
              <a:rPr lang="en-US" dirty="0" smtClean="0">
                <a:solidFill>
                  <a:srgbClr val="843C0C"/>
                </a:solidFill>
                <a:latin typeface="Arial" pitchFamily="34" charset="0"/>
                <a:cs typeface="Arial" pitchFamily="34" charset="0"/>
              </a:rPr>
              <a:t>.19 </a:t>
            </a:r>
            <a:r>
              <a:rPr lang="en-US" dirty="0">
                <a:solidFill>
                  <a:srgbClr val="843C0C"/>
                </a:solidFill>
                <a:latin typeface="Arial" pitchFamily="34" charset="0"/>
                <a:cs typeface="Arial" pitchFamily="34" charset="0"/>
              </a:rPr>
              <a:t>Learning Objectives</a:t>
            </a:r>
          </a:p>
        </p:txBody>
      </p:sp>
      <p:sp>
        <p:nvSpPr>
          <p:cNvPr id="4" name="Content Placeholder 3"/>
          <p:cNvSpPr>
            <a:spLocks noGrp="1"/>
          </p:cNvSpPr>
          <p:nvPr>
            <p:ph idx="1"/>
          </p:nvPr>
        </p:nvSpPr>
        <p:spPr>
          <a:xfrm>
            <a:off x="457200" y="1600200"/>
            <a:ext cx="8229600" cy="5109890"/>
          </a:xfrm>
        </p:spPr>
        <p:txBody>
          <a:bodyPr>
            <a:normAutofit/>
          </a:bodyPr>
          <a:lstStyle/>
          <a:p>
            <a:pPr marL="0" indent="0">
              <a:spcAft>
                <a:spcPts val="1200"/>
              </a:spcAft>
              <a:buNone/>
            </a:pPr>
            <a:r>
              <a:rPr lang="en-US" i="1" dirty="0">
                <a:latin typeface="Arial" pitchFamily="34" charset="0"/>
                <a:cs typeface="Arial" pitchFamily="34" charset="0"/>
              </a:rPr>
              <a:t>By the end of this chapter, you should be able to</a:t>
            </a:r>
            <a:r>
              <a:rPr lang="en-US" i="1" dirty="0" smtClean="0">
                <a:latin typeface="Arial" pitchFamily="34" charset="0"/>
                <a:cs typeface="Arial" pitchFamily="34" charset="0"/>
              </a:rPr>
              <a:t>:</a:t>
            </a:r>
            <a:endParaRPr lang="en-US" dirty="0" smtClean="0">
              <a:latin typeface="Arial" pitchFamily="34" charset="0"/>
              <a:cs typeface="Arial" pitchFamily="34" charset="0"/>
            </a:endParaRPr>
          </a:p>
          <a:p>
            <a:pPr marL="457200" indent="-457200">
              <a:buFont typeface="+mj-lt"/>
              <a:buAutoNum type="arabicPeriod"/>
            </a:pPr>
            <a:r>
              <a:rPr lang="en-US" b="1" dirty="0" smtClean="0">
                <a:latin typeface="Arial" pitchFamily="34" charset="0"/>
                <a:cs typeface="Arial" pitchFamily="34" charset="0"/>
              </a:rPr>
              <a:t>Describe </a:t>
            </a:r>
            <a:r>
              <a:rPr lang="en-US" b="1" dirty="0">
                <a:latin typeface="Arial" pitchFamily="34" charset="0"/>
                <a:cs typeface="Arial" pitchFamily="34" charset="0"/>
              </a:rPr>
              <a:t>the light reactions.</a:t>
            </a:r>
          </a:p>
          <a:p>
            <a:pPr marL="457200" indent="-457200">
              <a:buFont typeface="+mj-lt"/>
              <a:buAutoNum type="arabicPeriod"/>
            </a:pPr>
            <a:r>
              <a:rPr lang="en-US" b="1" dirty="0" smtClean="0">
                <a:latin typeface="Arial" pitchFamily="34" charset="0"/>
                <a:cs typeface="Arial" pitchFamily="34" charset="0"/>
              </a:rPr>
              <a:t>Identify </a:t>
            </a:r>
            <a:r>
              <a:rPr lang="en-US" b="1" dirty="0">
                <a:latin typeface="Arial" pitchFamily="34" charset="0"/>
                <a:cs typeface="Arial" pitchFamily="34" charset="0"/>
              </a:rPr>
              <a:t>the key products of the light reactions.</a:t>
            </a:r>
          </a:p>
          <a:p>
            <a:pPr marL="457200" indent="-457200">
              <a:buFont typeface="+mj-lt"/>
              <a:buAutoNum type="arabicPeriod"/>
            </a:pPr>
            <a:r>
              <a:rPr lang="en-US" b="1" dirty="0" smtClean="0">
                <a:latin typeface="Arial" pitchFamily="34" charset="0"/>
                <a:cs typeface="Arial" pitchFamily="34" charset="0"/>
              </a:rPr>
              <a:t>Explain </a:t>
            </a:r>
            <a:r>
              <a:rPr lang="en-US" b="1" dirty="0">
                <a:latin typeface="Arial" pitchFamily="34" charset="0"/>
                <a:cs typeface="Arial" pitchFamily="34" charset="0"/>
              </a:rPr>
              <a:t>how redox balance is maintained during the light reactions.</a:t>
            </a:r>
          </a:p>
          <a:p>
            <a:pPr marL="457200" indent="-457200">
              <a:buFont typeface="+mj-lt"/>
              <a:buAutoNum type="arabicPeriod"/>
            </a:pPr>
            <a:r>
              <a:rPr lang="en-US" b="1" dirty="0" smtClean="0">
                <a:latin typeface="Arial" pitchFamily="34" charset="0"/>
                <a:cs typeface="Arial" pitchFamily="34" charset="0"/>
              </a:rPr>
              <a:t>Explain </a:t>
            </a:r>
            <a:r>
              <a:rPr lang="en-US" b="1" dirty="0">
                <a:latin typeface="Arial" pitchFamily="34" charset="0"/>
                <a:cs typeface="Arial" pitchFamily="34" charset="0"/>
              </a:rPr>
              <a:t>how ATP is synthesized in chloroplasts.</a:t>
            </a:r>
          </a:p>
          <a:p>
            <a:pPr marL="457200" indent="-457200">
              <a:buFont typeface="+mj-lt"/>
              <a:buAutoNum type="arabicPeriod"/>
            </a:pPr>
            <a:r>
              <a:rPr lang="en-US" b="1" dirty="0" smtClean="0">
                <a:latin typeface="Arial" pitchFamily="34" charset="0"/>
                <a:cs typeface="Arial" pitchFamily="34" charset="0"/>
              </a:rPr>
              <a:t>Describe </a:t>
            </a:r>
            <a:r>
              <a:rPr lang="en-US" b="1" dirty="0">
                <a:latin typeface="Arial" pitchFamily="34" charset="0"/>
                <a:cs typeface="Arial" pitchFamily="34" charset="0"/>
              </a:rPr>
              <a:t>the function of the light-harvesting complex.</a:t>
            </a:r>
          </a:p>
        </p:txBody>
      </p:sp>
    </p:spTree>
    <p:extLst>
      <p:ext uri="{BB962C8B-B14F-4D97-AF65-F5344CB8AC3E}">
        <p14:creationId xmlns:p14="http://schemas.microsoft.com/office/powerpoint/2010/main" val="745484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sz="3200" dirty="0">
                <a:solidFill>
                  <a:srgbClr val="843C0C"/>
                </a:solidFill>
              </a:rPr>
              <a:t>Photosystem II </a:t>
            </a:r>
            <a:r>
              <a:rPr lang="en-US" sz="3200" dirty="0" smtClean="0">
                <a:solidFill>
                  <a:srgbClr val="843C0C"/>
                </a:solidFill>
              </a:rPr>
              <a:t>Transfers </a:t>
            </a:r>
            <a:r>
              <a:rPr lang="en-US" sz="3200" dirty="0">
                <a:solidFill>
                  <a:srgbClr val="843C0C"/>
                </a:solidFill>
              </a:rPr>
              <a:t>E</a:t>
            </a:r>
            <a:r>
              <a:rPr lang="en-US" sz="3200" dirty="0" smtClean="0">
                <a:solidFill>
                  <a:srgbClr val="843C0C"/>
                </a:solidFill>
              </a:rPr>
              <a:t>lectrons </a:t>
            </a:r>
            <a:r>
              <a:rPr lang="en-US" sz="3200" dirty="0">
                <a:solidFill>
                  <a:srgbClr val="843C0C"/>
                </a:solidFill>
              </a:rPr>
              <a:t>from </a:t>
            </a:r>
            <a:r>
              <a:rPr lang="en-US" sz="3200" dirty="0">
                <a:solidFill>
                  <a:srgbClr val="843C0C"/>
                </a:solidFill>
              </a:rPr>
              <a:t>W</a:t>
            </a:r>
            <a:r>
              <a:rPr lang="en-US" sz="3200" dirty="0" smtClean="0">
                <a:solidFill>
                  <a:srgbClr val="843C0C"/>
                </a:solidFill>
              </a:rPr>
              <a:t>ater</a:t>
            </a:r>
            <a:r>
              <a:rPr lang="en-US" sz="3200" baseline="0" dirty="0" smtClean="0">
                <a:solidFill>
                  <a:srgbClr val="843C0C"/>
                </a:solidFill>
              </a:rPr>
              <a:t> </a:t>
            </a:r>
            <a:r>
              <a:rPr lang="en-US" sz="3200" dirty="0" smtClean="0">
                <a:solidFill>
                  <a:srgbClr val="843C0C"/>
                </a:solidFill>
              </a:rPr>
              <a:t>to </a:t>
            </a:r>
            <a:r>
              <a:rPr lang="en-US" sz="3200" dirty="0" err="1">
                <a:solidFill>
                  <a:srgbClr val="843C0C"/>
                </a:solidFill>
              </a:rPr>
              <a:t>P</a:t>
            </a:r>
            <a:r>
              <a:rPr lang="en-US" sz="3200" dirty="0" err="1" smtClean="0">
                <a:solidFill>
                  <a:srgbClr val="843C0C"/>
                </a:solidFill>
              </a:rPr>
              <a:t>lastoquinone</a:t>
            </a:r>
            <a:r>
              <a:rPr lang="en-US" sz="3200" dirty="0" smtClean="0">
                <a:solidFill>
                  <a:srgbClr val="843C0C"/>
                </a:solidFill>
              </a:rPr>
              <a:t> </a:t>
            </a:r>
            <a:r>
              <a:rPr lang="en-US" sz="3200" dirty="0">
                <a:solidFill>
                  <a:srgbClr val="843C0C"/>
                </a:solidFill>
              </a:rPr>
              <a:t>and </a:t>
            </a:r>
            <a:r>
              <a:rPr lang="en-US" sz="3200" dirty="0" smtClean="0">
                <a:solidFill>
                  <a:srgbClr val="843C0C"/>
                </a:solidFill>
              </a:rPr>
              <a:t>Generates </a:t>
            </a:r>
            <a:r>
              <a:rPr lang="en-US" sz="3200" dirty="0">
                <a:solidFill>
                  <a:srgbClr val="843C0C"/>
                </a:solidFill>
              </a:rPr>
              <a:t>a </a:t>
            </a:r>
            <a:r>
              <a:rPr lang="en-US" sz="3200" dirty="0">
                <a:solidFill>
                  <a:srgbClr val="843C0C"/>
                </a:solidFill>
              </a:rPr>
              <a:t>P</a:t>
            </a:r>
            <a:r>
              <a:rPr lang="en-US" sz="3200" dirty="0" smtClean="0">
                <a:solidFill>
                  <a:srgbClr val="843C0C"/>
                </a:solidFill>
              </a:rPr>
              <a:t>roton Gradient </a:t>
            </a:r>
            <a:r>
              <a:rPr lang="en-US" sz="3200" dirty="0" smtClean="0">
                <a:solidFill>
                  <a:srgbClr val="843C0C"/>
                </a:solidFill>
              </a:rPr>
              <a:t>(</a:t>
            </a:r>
            <a:r>
              <a:rPr lang="en-US" sz="3200" dirty="0" smtClean="0">
                <a:solidFill>
                  <a:srgbClr val="843C0C"/>
                </a:solidFill>
              </a:rPr>
              <a:t>1/3</a:t>
            </a:r>
            <a:r>
              <a:rPr lang="en-US" sz="3200" dirty="0">
                <a:solidFill>
                  <a:srgbClr val="843C0C"/>
                </a:solidFill>
              </a:rPr>
              <a:t>)</a:t>
            </a:r>
          </a:p>
        </p:txBody>
      </p:sp>
      <p:sp>
        <p:nvSpPr>
          <p:cNvPr id="4" name="Content Placeholder 3"/>
          <p:cNvSpPr>
            <a:spLocks noGrp="1"/>
          </p:cNvSpPr>
          <p:nvPr>
            <p:ph idx="1"/>
          </p:nvPr>
        </p:nvSpPr>
        <p:spPr>
          <a:xfrm>
            <a:off x="457200" y="1600200"/>
            <a:ext cx="4281285" cy="3714749"/>
          </a:xfrm>
        </p:spPr>
        <p:txBody>
          <a:bodyPr>
            <a:noAutofit/>
          </a:bodyPr>
          <a:lstStyle/>
          <a:p>
            <a:pPr>
              <a:spcBef>
                <a:spcPts val="624"/>
              </a:spcBef>
              <a:spcAft>
                <a:spcPts val="1200"/>
              </a:spcAft>
            </a:pPr>
            <a:r>
              <a:rPr lang="en-US" sz="2000" dirty="0">
                <a:latin typeface="Arial" pitchFamily="34" charset="0"/>
                <a:cs typeface="Arial" pitchFamily="34" charset="0"/>
              </a:rPr>
              <a:t>The reaction center in photosystem II is called </a:t>
            </a:r>
            <a:r>
              <a:rPr lang="en-US" sz="2000" dirty="0" smtClean="0">
                <a:latin typeface="Arial" pitchFamily="34" charset="0"/>
                <a:cs typeface="Arial" pitchFamily="34" charset="0"/>
              </a:rPr>
              <a:t>P680.</a:t>
            </a:r>
            <a:endParaRPr lang="en-US" sz="2000" dirty="0">
              <a:latin typeface="Arial" pitchFamily="34" charset="0"/>
              <a:cs typeface="Arial" pitchFamily="34" charset="0"/>
            </a:endParaRPr>
          </a:p>
          <a:p>
            <a:pPr>
              <a:spcBef>
                <a:spcPts val="624"/>
              </a:spcBef>
              <a:spcAft>
                <a:spcPts val="1200"/>
              </a:spcAft>
            </a:pPr>
            <a:r>
              <a:rPr lang="en-US" sz="2000" dirty="0">
                <a:latin typeface="Arial" pitchFamily="34" charset="0"/>
                <a:cs typeface="Arial" pitchFamily="34" charset="0"/>
              </a:rPr>
              <a:t>Excited P680 (P680*) transfers electrons from water to photosystem I in an electron-transport chain that includes </a:t>
            </a:r>
            <a:r>
              <a:rPr lang="en-US" sz="2000" dirty="0" err="1">
                <a:latin typeface="Arial" pitchFamily="34" charset="0"/>
                <a:cs typeface="Arial" pitchFamily="34" charset="0"/>
              </a:rPr>
              <a:t>pheophytin</a:t>
            </a:r>
            <a:r>
              <a:rPr lang="en-US" sz="2000" dirty="0">
                <a:latin typeface="Arial" pitchFamily="34" charset="0"/>
                <a:cs typeface="Arial" pitchFamily="34" charset="0"/>
              </a:rPr>
              <a:t>, a chlorophyll with protons replacing magnesium; </a:t>
            </a:r>
            <a:r>
              <a:rPr lang="en-US" sz="2000" dirty="0" err="1" smtClean="0">
                <a:latin typeface="Arial" pitchFamily="34" charset="0"/>
                <a:cs typeface="Arial" pitchFamily="34" charset="0"/>
              </a:rPr>
              <a:t>plastoquinone</a:t>
            </a:r>
            <a:r>
              <a:rPr lang="en-US" sz="2000" dirty="0" smtClean="0">
                <a:latin typeface="Arial" pitchFamily="34" charset="0"/>
                <a:cs typeface="Arial" pitchFamily="34" charset="0"/>
              </a:rPr>
              <a:t> (Q), </a:t>
            </a:r>
            <a:r>
              <a:rPr lang="en-US" sz="2000" dirty="0">
                <a:latin typeface="Arial" pitchFamily="34" charset="0"/>
                <a:cs typeface="Arial" pitchFamily="34" charset="0"/>
              </a:rPr>
              <a:t>which is similar to ubiquinone; and the cytochrome </a:t>
            </a:r>
            <a:r>
              <a:rPr lang="en-US" sz="2000" i="1" dirty="0">
                <a:latin typeface="Arial" pitchFamily="34" charset="0"/>
                <a:cs typeface="Arial" pitchFamily="34" charset="0"/>
              </a:rPr>
              <a:t>bf </a:t>
            </a:r>
            <a:r>
              <a:rPr lang="en-US" sz="2000" dirty="0" smtClean="0">
                <a:latin typeface="Arial" pitchFamily="34" charset="0"/>
                <a:cs typeface="Arial" pitchFamily="34" charset="0"/>
              </a:rPr>
              <a:t>complex.</a:t>
            </a:r>
            <a:endParaRPr lang="en-US" sz="2000" dirty="0">
              <a:latin typeface="Arial" pitchFamily="34" charset="0"/>
              <a:cs typeface="Arial" pitchFamily="34" charset="0"/>
            </a:endParaRPr>
          </a:p>
        </p:txBody>
      </p:sp>
      <p:pic>
        <p:nvPicPr>
          <p:cNvPr id="13" name="Picture 5" descr="An equation shows the reduction of plastoquinone using light energy. Two molecules of plastoquinone, Q, react with two molecules of water in the presence of light and plastoquinone is converted to its reduced form. Two molecules of plastoquinol, abbreviated Q H 2, and a molecule of oxygen are produced during the reactio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51804" y="5550489"/>
            <a:ext cx="3892077" cy="67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The structures of plastoquinone (oxidized form, Q) and plastoquinol (reduced form, Q H 2) are shown. Plastoquinone has a central quinone that has the following substituents: C 1 and C 4 are each bonded to highlighted double bonded oxygen, C 5 and C 6 are each bonded to a methyl group, and C 4 is bonded to a subunit of six to ten repeating units. Each unit has a chain of four carbon atoms, in which C 2 is double bonded to C 3, C 3 is bonded to a methyl group, and C 4 is bonded to H. The quinone ring has two double bonds between C 2 and C 3 and between C 5 and C 6. Plastoquinol has a central benzene ring that has the following substituents: C 1 and C 4 are each bonded to highlighted hydroxyl groups, C 5 and C 6 are each bonded to a methyl group, and C 4 is bonded to a subunit of n repeating units. Each unit is a chain of four carbon atoms, in which C 2 is double bonded to C 3, C 3 is bonded to a methyl group, and C 4 is bonded to H."/>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4813114" y="1704131"/>
            <a:ext cx="3930423" cy="370582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73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anose="020B0604020202020204" pitchFamily="34" charset="0"/>
                <a:cs typeface="Arial" panose="020B0604020202020204" pitchFamily="34" charset="0"/>
              </a:rPr>
              <a:t>Photosystem II Transfers Electrons from Water to </a:t>
            </a:r>
            <a:r>
              <a:rPr lang="en-US" sz="3200" dirty="0" err="1">
                <a:solidFill>
                  <a:srgbClr val="843C0C"/>
                </a:solidFill>
                <a:latin typeface="Arial" panose="020B0604020202020204" pitchFamily="34" charset="0"/>
                <a:cs typeface="Arial" panose="020B0604020202020204" pitchFamily="34" charset="0"/>
              </a:rPr>
              <a:t>Plastoquinone</a:t>
            </a:r>
            <a:r>
              <a:rPr lang="en-US" sz="3200" dirty="0">
                <a:solidFill>
                  <a:srgbClr val="843C0C"/>
                </a:solidFill>
                <a:latin typeface="Arial" panose="020B0604020202020204" pitchFamily="34" charset="0"/>
                <a:cs typeface="Arial" panose="020B0604020202020204" pitchFamily="34" charset="0"/>
              </a:rPr>
              <a:t> and Generates a Proton Gradient </a:t>
            </a:r>
            <a:r>
              <a:rPr lang="en-US" sz="3200" dirty="0" smtClean="0">
                <a:solidFill>
                  <a:srgbClr val="843C0C"/>
                </a:solidFill>
                <a:latin typeface="Arial" panose="020B0604020202020204" pitchFamily="34" charset="0"/>
                <a:cs typeface="Arial" panose="020B0604020202020204" pitchFamily="34" charset="0"/>
              </a:rPr>
              <a:t>(2/3</a:t>
            </a:r>
            <a:r>
              <a:rPr lang="en-US" sz="3200" dirty="0">
                <a:solidFill>
                  <a:srgbClr val="843C0C"/>
                </a:solidFill>
                <a:latin typeface="Arial" panose="020B0604020202020204" pitchFamily="34" charset="0"/>
                <a:cs typeface="Arial" panose="020B0604020202020204" pitchFamily="34" charset="0"/>
              </a:rPr>
              <a:t>)</a:t>
            </a: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sz="2600" dirty="0" smtClean="0">
                <a:latin typeface="Arial" pitchFamily="34" charset="0"/>
                <a:cs typeface="Arial" pitchFamily="34" charset="0"/>
              </a:rPr>
              <a:t>P680</a:t>
            </a:r>
            <a:r>
              <a:rPr lang="en-US" sz="2600" dirty="0">
                <a:latin typeface="Arial" pitchFamily="34" charset="0"/>
                <a:cs typeface="Arial" pitchFamily="34" charset="0"/>
              </a:rPr>
              <a:t>, the reaction center for photosystem II, is bound by the D1 and D2 subunits of the </a:t>
            </a:r>
            <a:r>
              <a:rPr lang="en-US" sz="2600" dirty="0" smtClean="0">
                <a:latin typeface="Arial" pitchFamily="34" charset="0"/>
                <a:cs typeface="Arial" pitchFamily="34" charset="0"/>
              </a:rPr>
              <a:t>photosystem.</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Upon excitation of P680, electrons flow to </a:t>
            </a:r>
            <a:r>
              <a:rPr lang="en-US" sz="2600" dirty="0" err="1">
                <a:latin typeface="Arial" pitchFamily="34" charset="0"/>
                <a:cs typeface="Arial" pitchFamily="34" charset="0"/>
              </a:rPr>
              <a:t>pheophytin</a:t>
            </a:r>
            <a:r>
              <a:rPr lang="en-US" sz="2600" dirty="0">
                <a:latin typeface="Arial" pitchFamily="34" charset="0"/>
                <a:cs typeface="Arial" pitchFamily="34" charset="0"/>
              </a:rPr>
              <a:t> and then to </a:t>
            </a:r>
            <a:r>
              <a:rPr lang="en-US" sz="2600" dirty="0" err="1" smtClean="0">
                <a:latin typeface="Arial" pitchFamily="34" charset="0"/>
                <a:cs typeface="Arial" pitchFamily="34" charset="0"/>
              </a:rPr>
              <a:t>plastoquinone</a:t>
            </a:r>
            <a:r>
              <a:rPr lang="en-US" sz="2600" dirty="0">
                <a:latin typeface="Arial" pitchFamily="34" charset="0"/>
                <a:cs typeface="Arial" pitchFamily="34" charset="0"/>
              </a:rPr>
              <a:t>. Finally, they flow to reduce </a:t>
            </a:r>
            <a:r>
              <a:rPr lang="en-US" sz="2600" dirty="0" err="1">
                <a:latin typeface="Arial" pitchFamily="34" charset="0"/>
                <a:cs typeface="Arial" pitchFamily="34" charset="0"/>
              </a:rPr>
              <a:t>plastoquinone</a:t>
            </a:r>
            <a:r>
              <a:rPr lang="en-US" sz="2600" dirty="0">
                <a:latin typeface="Arial" pitchFamily="34" charset="0"/>
                <a:cs typeface="Arial" pitchFamily="34" charset="0"/>
              </a:rPr>
              <a:t> (Q</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P680</a:t>
            </a:r>
            <a:r>
              <a:rPr lang="en-US" sz="2600" baseline="30000" dirty="0">
                <a:latin typeface="Arial" pitchFamily="34" charset="0"/>
                <a:cs typeface="Arial" pitchFamily="34" charset="0"/>
              </a:rPr>
              <a:t>+</a:t>
            </a:r>
            <a:r>
              <a:rPr lang="en-US" sz="2600" dirty="0">
                <a:latin typeface="Arial" pitchFamily="34" charset="0"/>
                <a:cs typeface="Arial" pitchFamily="34" charset="0"/>
              </a:rPr>
              <a:t> extracts electrons from water bound at the manganese center to maintain redox </a:t>
            </a:r>
            <a:r>
              <a:rPr lang="en-US" sz="2600" dirty="0" smtClean="0">
                <a:latin typeface="Arial" pitchFamily="34" charset="0"/>
                <a:cs typeface="Arial" pitchFamily="34" charset="0"/>
              </a:rPr>
              <a:t>balance.</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611656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Structure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Photosystem </a:t>
            </a:r>
            <a:r>
              <a:rPr lang="en-US" dirty="0">
                <a:solidFill>
                  <a:srgbClr val="843C0C"/>
                </a:solidFill>
                <a:latin typeface="Arial" pitchFamily="34" charset="0"/>
                <a:cs typeface="Arial" pitchFamily="34" charset="0"/>
              </a:rPr>
              <a:t>II</a:t>
            </a:r>
          </a:p>
        </p:txBody>
      </p:sp>
      <p:pic>
        <p:nvPicPr>
          <p:cNvPr id="11" name="Picture 2" descr="A diagram shows the structure of photosystem two. Photosystem 2 is shown in pipes and planks form, embedded in a membrane. It contains a core of two subunits, D 1 and D 2, each of which is comprised of several alpha helices, arranged almost vertically that span the membrane. D 1 and D 2 contain several short alpha helices arranged in different orientations at the top and the bottom of the core and the two subunits are arranged side by side. The core is surrounded by many chlorophyll molecules, shown in ball and stick models. The external side of the membrane is labeled as stroma and the inner side of the membrane is labeled as thylakoid lumen. The core and the surrounding chlorophyll molecules are surrounded by more membrane-spanning alpha helices, which are attached to a number of short alpha helices joined by chains that extend into the thylakoid lumen. A water-oxidizing complex is shown as a space-filling model near the bottom of the core on the side labeled thylakoid lumen. The special pair is indicated in the center of the D 1 and D 2 subuni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63359" y="1767305"/>
            <a:ext cx="8407203" cy="46239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0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Electron </a:t>
            </a:r>
            <a:r>
              <a:rPr lang="en-US" dirty="0" smtClean="0">
                <a:solidFill>
                  <a:srgbClr val="843C0C"/>
                </a:solidFill>
                <a:latin typeface="Arial" pitchFamily="34" charset="0"/>
                <a:cs typeface="Arial" pitchFamily="34" charset="0"/>
              </a:rPr>
              <a:t>Flow </a:t>
            </a:r>
            <a:r>
              <a:rPr lang="en-US" dirty="0">
                <a:solidFill>
                  <a:srgbClr val="843C0C"/>
                </a:solidFill>
              </a:rPr>
              <a:t>T</a:t>
            </a:r>
            <a:r>
              <a:rPr lang="en-US" dirty="0" smtClean="0">
                <a:solidFill>
                  <a:srgbClr val="843C0C"/>
                </a:solidFill>
                <a:latin typeface="Arial" pitchFamily="34" charset="0"/>
                <a:cs typeface="Arial" pitchFamily="34" charset="0"/>
              </a:rPr>
              <a:t>hrough </a:t>
            </a:r>
            <a:br>
              <a:rPr lang="en-US" dirty="0" smtClean="0">
                <a:solidFill>
                  <a:srgbClr val="843C0C"/>
                </a:solidFill>
                <a:latin typeface="Arial" pitchFamily="34" charset="0"/>
                <a:cs typeface="Arial" pitchFamily="34" charset="0"/>
              </a:rPr>
            </a:br>
            <a:r>
              <a:rPr lang="en-US" dirty="0" smtClean="0">
                <a:solidFill>
                  <a:srgbClr val="843C0C"/>
                </a:solidFill>
              </a:rPr>
              <a:t>P</a:t>
            </a:r>
            <a:r>
              <a:rPr lang="en-US" dirty="0" smtClean="0">
                <a:solidFill>
                  <a:srgbClr val="843C0C"/>
                </a:solidFill>
                <a:latin typeface="Arial" pitchFamily="34" charset="0"/>
                <a:cs typeface="Arial" pitchFamily="34" charset="0"/>
              </a:rPr>
              <a:t>hotosystem </a:t>
            </a:r>
            <a:r>
              <a:rPr lang="en-US" dirty="0">
                <a:solidFill>
                  <a:srgbClr val="843C0C"/>
                </a:solidFill>
                <a:latin typeface="Arial" pitchFamily="34" charset="0"/>
                <a:cs typeface="Arial" pitchFamily="34" charset="0"/>
              </a:rPr>
              <a:t>II</a:t>
            </a:r>
          </a:p>
        </p:txBody>
      </p:sp>
      <p:pic>
        <p:nvPicPr>
          <p:cNvPr id="11" name="Picture 2" descr="A schematic diagram shows the route of electron flow through photosystem two. Photosystem two is shown schematically as a box, with different shapes representing the different components of the photosystem. There are two overlapping circles labeled P680 that are arranged side by side in the bottom in the center. Above the two overlapping circles and slightly to the right, there is a circle labeled Pheophytin. Above pheophytin, there is a hexagon labeled Plastoquinone, Q A. To the left of Q A and at the same vertical level, another hexagon is labeled Exchangeable plastoquinone, Q B. Light is shown hitting P 680 and an electron is shown leaving M n 4, just below the photosystem, in a reaction in which two water molecules are converted to molecular oxygen. The electron moves to P 680, to pheophytin, then to Q A, and then to Q B."/>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793130" y="1927699"/>
            <a:ext cx="5421030" cy="44179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297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anose="020B0604020202020204" pitchFamily="34" charset="0"/>
                <a:cs typeface="Arial" panose="020B0604020202020204" pitchFamily="34" charset="0"/>
              </a:rPr>
              <a:t>Photosystem II Transfers Electrons from Water to </a:t>
            </a:r>
            <a:r>
              <a:rPr lang="en-US" sz="3200" dirty="0" err="1">
                <a:solidFill>
                  <a:srgbClr val="843C0C"/>
                </a:solidFill>
                <a:latin typeface="Arial" panose="020B0604020202020204" pitchFamily="34" charset="0"/>
                <a:cs typeface="Arial" panose="020B0604020202020204" pitchFamily="34" charset="0"/>
              </a:rPr>
              <a:t>Plastoquinone</a:t>
            </a:r>
            <a:r>
              <a:rPr lang="en-US" sz="3200" dirty="0">
                <a:solidFill>
                  <a:srgbClr val="843C0C"/>
                </a:solidFill>
                <a:latin typeface="Arial" panose="020B0604020202020204" pitchFamily="34" charset="0"/>
                <a:cs typeface="Arial" panose="020B0604020202020204" pitchFamily="34" charset="0"/>
              </a:rPr>
              <a:t> and Generates a Proton Gradient </a:t>
            </a:r>
            <a:r>
              <a:rPr lang="en-US" sz="3200" dirty="0" smtClean="0">
                <a:solidFill>
                  <a:srgbClr val="843C0C"/>
                </a:solidFill>
                <a:latin typeface="Arial" panose="020B0604020202020204" pitchFamily="34" charset="0"/>
                <a:cs typeface="Arial" panose="020B0604020202020204" pitchFamily="34" charset="0"/>
              </a:rPr>
              <a:t>(3/3</a:t>
            </a:r>
            <a:r>
              <a:rPr lang="en-US" sz="3200" dirty="0">
                <a:solidFill>
                  <a:srgbClr val="843C0C"/>
                </a:solidFill>
                <a:latin typeface="Arial" panose="020B0604020202020204" pitchFamily="34" charset="0"/>
                <a:cs typeface="Arial" panose="020B0604020202020204" pitchFamily="34" charset="0"/>
              </a:rPr>
              <a:t>)</a:t>
            </a:r>
            <a:endParaRPr lang="en-US" sz="2800" dirty="0">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sz="2000" dirty="0">
                <a:latin typeface="Arial" pitchFamily="34" charset="0"/>
                <a:cs typeface="Arial" pitchFamily="34" charset="0"/>
              </a:rPr>
              <a:t>P680</a:t>
            </a:r>
            <a:r>
              <a:rPr lang="en-US" sz="2000" baseline="30000" dirty="0">
                <a:latin typeface="Arial" pitchFamily="34" charset="0"/>
                <a:cs typeface="Arial" pitchFamily="34" charset="0"/>
              </a:rPr>
              <a:t>+</a:t>
            </a:r>
            <a:r>
              <a:rPr lang="en-US" sz="2000" dirty="0">
                <a:latin typeface="Arial" pitchFamily="34" charset="0"/>
                <a:cs typeface="Arial" pitchFamily="34" charset="0"/>
              </a:rPr>
              <a:t> is a strong oxidant that removes electrons from water. This reaction, the photolysis of water, occurs at the water-oxidizing complex (also called the manganese center) of photosystem </a:t>
            </a:r>
            <a:r>
              <a:rPr lang="en-US" sz="2000" dirty="0" smtClean="0">
                <a:latin typeface="Arial" pitchFamily="34" charset="0"/>
                <a:cs typeface="Arial" pitchFamily="34" charset="0"/>
              </a:rPr>
              <a:t>II.</a:t>
            </a:r>
            <a:endParaRPr lang="en-US" sz="2000" dirty="0">
              <a:latin typeface="Arial" pitchFamily="34" charset="0"/>
              <a:cs typeface="Arial" pitchFamily="34" charset="0"/>
            </a:endParaRPr>
          </a:p>
          <a:p>
            <a:pPr>
              <a:spcBef>
                <a:spcPts val="624"/>
              </a:spcBef>
              <a:spcAft>
                <a:spcPts val="1200"/>
              </a:spcAft>
            </a:pPr>
            <a:r>
              <a:rPr lang="en-US" sz="2000" dirty="0">
                <a:latin typeface="Arial" pitchFamily="34" charset="0"/>
                <a:cs typeface="Arial" pitchFamily="34" charset="0"/>
              </a:rPr>
              <a:t>Four photons are required to generate one oxygen </a:t>
            </a:r>
            <a:r>
              <a:rPr lang="en-US" sz="2000" dirty="0" smtClean="0">
                <a:latin typeface="Arial" pitchFamily="34" charset="0"/>
                <a:cs typeface="Arial" pitchFamily="34" charset="0"/>
              </a:rPr>
              <a:t>molecule.</a:t>
            </a:r>
            <a:endParaRPr lang="en-US" sz="2000" dirty="0">
              <a:latin typeface="Arial" pitchFamily="34" charset="0"/>
              <a:cs typeface="Arial" pitchFamily="34" charset="0"/>
            </a:endParaRPr>
          </a:p>
          <a:p>
            <a:pPr>
              <a:spcBef>
                <a:spcPts val="624"/>
              </a:spcBef>
              <a:spcAft>
                <a:spcPts val="1200"/>
              </a:spcAft>
            </a:pPr>
            <a:r>
              <a:rPr lang="en-US" sz="2000" dirty="0">
                <a:latin typeface="Arial" pitchFamily="34" charset="0"/>
                <a:cs typeface="Arial" pitchFamily="34" charset="0"/>
              </a:rPr>
              <a:t>The four electrons extracted from water are used to reduce two Q to two </a:t>
            </a:r>
            <a:r>
              <a:rPr lang="en-US" sz="2000" dirty="0" smtClean="0">
                <a:latin typeface="Arial" pitchFamily="34" charset="0"/>
                <a:cs typeface="Arial" pitchFamily="34" charset="0"/>
              </a:rPr>
              <a:t>QH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a:spcBef>
                <a:spcPts val="624"/>
              </a:spcBef>
              <a:spcAft>
                <a:spcPts val="1200"/>
              </a:spcAft>
            </a:pPr>
            <a:r>
              <a:rPr lang="en-US" sz="2000" dirty="0">
                <a:latin typeface="Arial" pitchFamily="34" charset="0"/>
                <a:cs typeface="Arial" pitchFamily="34" charset="0"/>
              </a:rPr>
              <a:t>The four protons used to reduce the Q molecules come from the stroma, and the four protons liberated from water are released into the </a:t>
            </a:r>
            <a:r>
              <a:rPr lang="en-US" sz="2000" dirty="0" smtClean="0">
                <a:latin typeface="Arial" pitchFamily="34" charset="0"/>
                <a:cs typeface="Arial" pitchFamily="34" charset="0"/>
              </a:rPr>
              <a:t>lumen.</a:t>
            </a:r>
            <a:endParaRPr lang="en-US" sz="2000" dirty="0">
              <a:latin typeface="Arial" pitchFamily="34" charset="0"/>
              <a:cs typeface="Arial" pitchFamily="34" charset="0"/>
            </a:endParaRPr>
          </a:p>
          <a:p>
            <a:pPr>
              <a:spcBef>
                <a:spcPts val="624"/>
              </a:spcBef>
              <a:spcAft>
                <a:spcPts val="1200"/>
              </a:spcAft>
            </a:pPr>
            <a:r>
              <a:rPr lang="en-US" sz="2000" dirty="0">
                <a:latin typeface="Arial" pitchFamily="34" charset="0"/>
                <a:cs typeface="Arial" pitchFamily="34" charset="0"/>
              </a:rPr>
              <a:t>The photolysis of water is the source of O</a:t>
            </a:r>
            <a:r>
              <a:rPr lang="en-US" sz="2000" baseline="-25000" dirty="0">
                <a:latin typeface="Arial" pitchFamily="34" charset="0"/>
                <a:cs typeface="Arial" pitchFamily="34" charset="0"/>
              </a:rPr>
              <a:t>2</a:t>
            </a:r>
            <a:r>
              <a:rPr lang="en-US" sz="2000" dirty="0">
                <a:latin typeface="Arial" pitchFamily="34" charset="0"/>
                <a:cs typeface="Arial" pitchFamily="34" charset="0"/>
              </a:rPr>
              <a:t> for all </a:t>
            </a:r>
            <a:r>
              <a:rPr lang="en-US" sz="2000" dirty="0" smtClean="0">
                <a:latin typeface="Arial" pitchFamily="34" charset="0"/>
                <a:cs typeface="Arial" pitchFamily="34" charset="0"/>
              </a:rPr>
              <a:t>life.</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163566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Core </a:t>
            </a:r>
            <a:r>
              <a:rPr lang="en-US" dirty="0">
                <a:solidFill>
                  <a:srgbClr val="843C0C"/>
                </a:solidFill>
                <a:latin typeface="Arial" pitchFamily="34" charset="0"/>
                <a:cs typeface="Arial" pitchFamily="34" charset="0"/>
              </a:rPr>
              <a:t>of the </a:t>
            </a:r>
            <a:r>
              <a:rPr lang="en-US" dirty="0" smtClean="0">
                <a:solidFill>
                  <a:srgbClr val="843C0C"/>
                </a:solidFill>
                <a:latin typeface="Arial" pitchFamily="34" charset="0"/>
                <a:cs typeface="Arial" pitchFamily="34" charset="0"/>
              </a:rPr>
              <a:t>Water-oxidizing </a:t>
            </a:r>
            <a:r>
              <a:rPr lang="en-US" dirty="0">
                <a:solidFill>
                  <a:srgbClr val="843C0C"/>
                </a:solidFill>
              </a:rPr>
              <a:t>C</a:t>
            </a:r>
            <a:r>
              <a:rPr lang="en-US" dirty="0" smtClean="0">
                <a:solidFill>
                  <a:srgbClr val="843C0C"/>
                </a:solidFill>
                <a:latin typeface="Arial" pitchFamily="34" charset="0"/>
                <a:cs typeface="Arial" pitchFamily="34" charset="0"/>
              </a:rPr>
              <a:t>omplex</a:t>
            </a:r>
            <a:endParaRPr lang="en-US" dirty="0">
              <a:solidFill>
                <a:srgbClr val="843C0C"/>
              </a:solidFill>
              <a:latin typeface="Arial" pitchFamily="34" charset="0"/>
              <a:cs typeface="Arial" pitchFamily="34" charset="0"/>
            </a:endParaRPr>
          </a:p>
        </p:txBody>
      </p:sp>
      <p:pic>
        <p:nvPicPr>
          <p:cNvPr id="11" name="Picture 2" descr="A two part illustration shows the structure of the water-oxidizing complex (W O C) and a circular flow diagram. In the first part of the illustration, the structure of the W O C is shown as a cube in which the vertices are occupied by manganese, oxygen, and calcium 2 plus ion. The cube has the following substituents: calcium 2 plus in edge one, oxygen in edge two, manganese in edge three, oxygen in edge four form the upper square; oxygen in edge 5, manganese in edge 6, oxygen in edge seven, and manganese in edge eight form the lower square. Edge 1 of upper square connects edge 5 of lower square, edge 2 of upper square connects edge 6 of lower square, edge 2 of upper square connects edge 7 of lower square, and edge 4 of upper square connects edge 8 of lower square. The calcium in the upper square is bonded to two highlighted oxygens that are each bonded to two hydrogens as well. The oxygen in edge four is bonded to manganese outside of the cube and manganese in edge eight is bonded to oxygen outside of the cube. The oxygen and manganese outside the cube are bonded to one another and this produces a diamond shaped outline. Manganese outside the cube is bonded to two highlighted oxygens that are each bonded to two hydrogens as well. The second part of the illustration shows a circular flow diagram that depicts the cycle of states of the water oxidizing complex. The state of oxidation of manganese ions and the state of oxidation of a tyrosine residue are shown at each state in the flow diagram. The cycle starts with 0 electrons removed from manganese ions. Photons are absorbed and a tyrosine radical is created. This leads to removal of one electron from manganese ions and the tyrosine residue returns to its original state. A photon generates a tyrosine radical, which leads to removal of another electron from the manganese ions, so a total of two electrons are removed from the manganese ions as the tyrosine residue returns to its original state. These steps are repeated until four electrons are removed from the manganese ions. The four electrons are replenished on the manganese ions in a reaction in which oxygen is formed from wat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0620" y="1837167"/>
            <a:ext cx="8113106" cy="46761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948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Four </a:t>
            </a:r>
            <a:r>
              <a:rPr lang="en-US" dirty="0" smtClean="0">
                <a:solidFill>
                  <a:srgbClr val="843C0C"/>
                </a:solidFill>
                <a:latin typeface="Arial" pitchFamily="34" charset="0"/>
                <a:cs typeface="Arial" pitchFamily="34" charset="0"/>
              </a:rPr>
              <a:t>Photons </a:t>
            </a:r>
            <a:r>
              <a:rPr lang="en-US" dirty="0">
                <a:solidFill>
                  <a:srgbClr val="843C0C"/>
                </a:solidFill>
                <a:latin typeface="Arial" pitchFamily="34" charset="0"/>
                <a:cs typeface="Arial" pitchFamily="34" charset="0"/>
              </a:rPr>
              <a:t>are </a:t>
            </a:r>
            <a:r>
              <a:rPr lang="en-US" dirty="0" smtClean="0">
                <a:solidFill>
                  <a:srgbClr val="843C0C"/>
                </a:solidFill>
                <a:latin typeface="Arial" pitchFamily="34" charset="0"/>
                <a:cs typeface="Arial" pitchFamily="34" charset="0"/>
              </a:rPr>
              <a:t>Required </a:t>
            </a:r>
            <a:r>
              <a:rPr lang="en-US" dirty="0">
                <a:solidFill>
                  <a:srgbClr val="843C0C"/>
                </a:solidFill>
                <a:latin typeface="Arial" pitchFamily="34" charset="0"/>
                <a:cs typeface="Arial" pitchFamily="34" charset="0"/>
              </a:rPr>
              <a:t>to </a:t>
            </a:r>
            <a:r>
              <a:rPr lang="en-US" dirty="0">
                <a:solidFill>
                  <a:srgbClr val="843C0C"/>
                </a:solidFill>
              </a:rPr>
              <a:t>G</a:t>
            </a:r>
            <a:r>
              <a:rPr lang="en-US" dirty="0" smtClean="0">
                <a:solidFill>
                  <a:srgbClr val="843C0C"/>
                </a:solidFill>
                <a:latin typeface="Arial" pitchFamily="34" charset="0"/>
                <a:cs typeface="Arial" pitchFamily="34" charset="0"/>
              </a:rPr>
              <a:t>enerate </a:t>
            </a:r>
            <a:r>
              <a:rPr lang="en-US" dirty="0">
                <a:solidFill>
                  <a:srgbClr val="843C0C"/>
                </a:solidFill>
              </a:rPr>
              <a:t>O</a:t>
            </a:r>
            <a:r>
              <a:rPr lang="en-US" dirty="0" smtClean="0">
                <a:solidFill>
                  <a:srgbClr val="843C0C"/>
                </a:solidFill>
                <a:latin typeface="Arial" pitchFamily="34" charset="0"/>
                <a:cs typeface="Arial" pitchFamily="34" charset="0"/>
              </a:rPr>
              <a:t>ne </a:t>
            </a:r>
            <a:r>
              <a:rPr lang="en-US" dirty="0">
                <a:solidFill>
                  <a:srgbClr val="843C0C"/>
                </a:solidFill>
              </a:rPr>
              <a:t>O</a:t>
            </a:r>
            <a:r>
              <a:rPr lang="en-US" dirty="0" smtClean="0">
                <a:solidFill>
                  <a:srgbClr val="843C0C"/>
                </a:solidFill>
                <a:latin typeface="Arial" pitchFamily="34" charset="0"/>
                <a:cs typeface="Arial" pitchFamily="34" charset="0"/>
              </a:rPr>
              <a:t>xygen Molecule</a:t>
            </a:r>
            <a:endParaRPr lang="en-US" dirty="0">
              <a:solidFill>
                <a:srgbClr val="843C0C"/>
              </a:solidFill>
              <a:latin typeface="Arial" pitchFamily="34" charset="0"/>
              <a:cs typeface="Arial" pitchFamily="34" charset="0"/>
            </a:endParaRPr>
          </a:p>
        </p:txBody>
      </p:sp>
      <p:pic>
        <p:nvPicPr>
          <p:cNvPr id="11" name="Picture 2" descr="A graph shows the oxygen evolved from chloroplasts after different numbers of light flashes. The horizontal axis is labeled Flash number and has a scale from 1 to 12, labeled in increments of one. The vertical axis is labeled O 2 evolved per flash and has an increasing scale from the origin. Twelve data points are plotted on the graph and joined to give a curve. The approximate values of the points are: flash number: 1, oxygen evolved: low; flash number: 2, oxygen evolved: low; flash number: 3, oxygen evolved: peak value; flash number: 14, oxygen evolved: slightly low than the third peak value; flash number: 5, oxygen evolved: quarter length of the vertical; flash number: 6, oxygen evolved: slightly lower than the fifth flash value; flash number: 7, oxygen evolved: peak value lower than the third flash; flash number: 8, oxygen evolved: slightly lower than the seventh flash value; flash number: 9, oxygen evolved: half the length of vertical axis; flash number: 10, oxygen evolved: slightly lower than the ninth flash; flash number: 11, oxygen evolved: peak value, but lower than the seventh flash, and flash number: 12, oxygen evolved: lower than the eleventh flas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06322" y="2301308"/>
            <a:ext cx="8113106" cy="35845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555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rPr>
              <a:t>Evolution of </a:t>
            </a:r>
            <a:r>
              <a:rPr lang="en-US" sz="3200" dirty="0" smtClean="0">
                <a:solidFill>
                  <a:srgbClr val="843C0C"/>
                </a:solidFill>
              </a:rPr>
              <a:t>Oxygen </a:t>
            </a:r>
            <a:r>
              <a:rPr lang="en-US" sz="3200" dirty="0">
                <a:solidFill>
                  <a:srgbClr val="843C0C"/>
                </a:solidFill>
              </a:rPr>
              <a:t>is </a:t>
            </a:r>
            <a:r>
              <a:rPr lang="en-US" sz="3200" dirty="0" smtClean="0">
                <a:solidFill>
                  <a:srgbClr val="843C0C"/>
                </a:solidFill>
              </a:rPr>
              <a:t>Evident </a:t>
            </a:r>
            <a:r>
              <a:rPr lang="en-US" sz="3200" dirty="0">
                <a:solidFill>
                  <a:srgbClr val="843C0C"/>
                </a:solidFill>
              </a:rPr>
              <a:t>by the </a:t>
            </a:r>
            <a:r>
              <a:rPr lang="en-US" sz="3200" dirty="0" smtClean="0">
                <a:solidFill>
                  <a:srgbClr val="843C0C"/>
                </a:solidFill>
              </a:rPr>
              <a:t>Generation </a:t>
            </a:r>
            <a:r>
              <a:rPr lang="en-US" sz="3200" dirty="0">
                <a:solidFill>
                  <a:srgbClr val="843C0C"/>
                </a:solidFill>
              </a:rPr>
              <a:t>of </a:t>
            </a:r>
            <a:r>
              <a:rPr lang="en-US" sz="3200" dirty="0">
                <a:solidFill>
                  <a:srgbClr val="843C0C"/>
                </a:solidFill>
              </a:rPr>
              <a:t>B</a:t>
            </a:r>
            <a:r>
              <a:rPr lang="en-US" sz="3200" dirty="0" smtClean="0">
                <a:solidFill>
                  <a:srgbClr val="843C0C"/>
                </a:solidFill>
              </a:rPr>
              <a:t>ubbles </a:t>
            </a:r>
            <a:r>
              <a:rPr lang="en-US" sz="3200" dirty="0">
                <a:solidFill>
                  <a:srgbClr val="843C0C"/>
                </a:solidFill>
              </a:rPr>
              <a:t>in the </a:t>
            </a:r>
            <a:r>
              <a:rPr lang="en-US" sz="3200" dirty="0">
                <a:solidFill>
                  <a:srgbClr val="843C0C"/>
                </a:solidFill>
              </a:rPr>
              <a:t>A</a:t>
            </a:r>
            <a:r>
              <a:rPr lang="en-US" sz="3200" dirty="0" smtClean="0">
                <a:solidFill>
                  <a:srgbClr val="843C0C"/>
                </a:solidFill>
              </a:rPr>
              <a:t>quatic Plant </a:t>
            </a:r>
            <a:r>
              <a:rPr lang="en-US" sz="3200" i="1" dirty="0" smtClean="0">
                <a:solidFill>
                  <a:srgbClr val="843C0C"/>
                </a:solidFill>
              </a:rPr>
              <a:t>Elodea</a:t>
            </a:r>
            <a:endParaRPr lang="en-US" sz="3200" i="1" dirty="0">
              <a:solidFill>
                <a:srgbClr val="843C0C"/>
              </a:solidFill>
            </a:endParaRPr>
          </a:p>
        </p:txBody>
      </p:sp>
      <p:pic>
        <p:nvPicPr>
          <p:cNvPr id="11" name="Picture 2" descr="A photograph of the aquatic plant Elodea, with bubbles on its leaves, is show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20004" y="1844143"/>
            <a:ext cx="5314214" cy="47647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2728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Proton-gradient </a:t>
            </a:r>
            <a:r>
              <a:rPr lang="en-US" dirty="0" smtClean="0">
                <a:solidFill>
                  <a:srgbClr val="843C0C"/>
                </a:solidFill>
                <a:latin typeface="Arial" pitchFamily="34" charset="0"/>
                <a:cs typeface="Arial" pitchFamily="34" charset="0"/>
              </a:rPr>
              <a:t>Direction</a:t>
            </a:r>
            <a:endParaRPr lang="en-US" dirty="0">
              <a:solidFill>
                <a:srgbClr val="843C0C"/>
              </a:solidFill>
              <a:latin typeface="Arial" pitchFamily="34" charset="0"/>
              <a:cs typeface="Arial" pitchFamily="34" charset="0"/>
            </a:endParaRPr>
          </a:p>
        </p:txBody>
      </p:sp>
      <p:pic>
        <p:nvPicPr>
          <p:cNvPr id="11" name="Picture 2" descr="A schematic diagram shows the direction of the proton gradient from photosystem two.&#10;A thylakoid membrane is shown with the thylakoid lumen in the interior and the stroma outside. Photosystem two is shown embedded in the membrane. The stroma has a high p H. Four highlighted protons from the stroma are used to form two Q H 2 molecules in the membrane from two Q molecules via the photosystem 2. The thylakoid lumen has a low p H. A reaction is shown forming protons in the thylakoid lumen from water; two water molecules, shown with H highlighted, dissociate to form O 2 and four highlighted proto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08661" y="1896923"/>
            <a:ext cx="7936930" cy="40386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000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Cytochrome </a:t>
            </a:r>
            <a:r>
              <a:rPr lang="en-US" i="1" dirty="0" smtClean="0">
                <a:solidFill>
                  <a:srgbClr val="843C0C"/>
                </a:solidFill>
                <a:latin typeface="Arial" pitchFamily="34" charset="0"/>
                <a:cs typeface="Arial" pitchFamily="34" charset="0"/>
              </a:rPr>
              <a:t>bf</a:t>
            </a:r>
            <a:r>
              <a:rPr lang="en-US" dirty="0">
                <a:solidFill>
                  <a:srgbClr val="843C0C"/>
                </a:solidFill>
              </a:rPr>
              <a:t> </a:t>
            </a:r>
            <a:r>
              <a:rPr lang="en-US" dirty="0">
                <a:solidFill>
                  <a:srgbClr val="843C0C"/>
                </a:solidFill>
              </a:rPr>
              <a:t>L</a:t>
            </a:r>
            <a:r>
              <a:rPr lang="en-US" dirty="0" smtClean="0">
                <a:solidFill>
                  <a:srgbClr val="843C0C"/>
                </a:solidFill>
                <a:latin typeface="Arial" pitchFamily="34" charset="0"/>
                <a:cs typeface="Arial" pitchFamily="34" charset="0"/>
              </a:rPr>
              <a:t>inks </a:t>
            </a:r>
            <a:r>
              <a:rPr lang="en-US" dirty="0">
                <a:solidFill>
                  <a:srgbClr val="843C0C"/>
                </a:solidFill>
              </a:rPr>
              <a:t>P</a:t>
            </a:r>
            <a:r>
              <a:rPr lang="en-US" dirty="0" smtClean="0">
                <a:solidFill>
                  <a:srgbClr val="843C0C"/>
                </a:solidFill>
                <a:latin typeface="Arial" pitchFamily="34" charset="0"/>
                <a:cs typeface="Arial" pitchFamily="34" charset="0"/>
              </a:rPr>
              <a:t>hotosystem </a:t>
            </a:r>
            <a:r>
              <a:rPr lang="en-US" dirty="0" smtClean="0">
                <a:solidFill>
                  <a:srgbClr val="843C0C"/>
                </a:solidFill>
                <a:latin typeface="Arial" pitchFamily="34" charset="0"/>
                <a:cs typeface="Arial" pitchFamily="34" charset="0"/>
              </a:rPr>
              <a:t>II to </a:t>
            </a:r>
            <a:r>
              <a:rPr lang="en-US" dirty="0" smtClean="0">
                <a:solidFill>
                  <a:srgbClr val="843C0C"/>
                </a:solidFill>
                <a:latin typeface="Arial" pitchFamily="34" charset="0"/>
                <a:cs typeface="Arial" pitchFamily="34" charset="0"/>
              </a:rPr>
              <a:t>Photosystem </a:t>
            </a:r>
            <a:r>
              <a:rPr lang="en-US" dirty="0" smtClean="0">
                <a:solidFill>
                  <a:srgbClr val="843C0C"/>
                </a:solidFill>
                <a:latin typeface="Arial" pitchFamily="34" charset="0"/>
                <a:cs typeface="Arial" pitchFamily="34" charset="0"/>
              </a:rPr>
              <a:t>I</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3690256"/>
          </a:xfrm>
        </p:spPr>
        <p:txBody>
          <a:bodyPr>
            <a:normAutofit/>
          </a:bodyPr>
          <a:lstStyle/>
          <a:p>
            <a:pPr>
              <a:spcBef>
                <a:spcPts val="624"/>
              </a:spcBef>
              <a:spcAft>
                <a:spcPts val="1200"/>
              </a:spcAft>
            </a:pPr>
            <a:r>
              <a:rPr lang="en-US" dirty="0">
                <a:latin typeface="Arial" pitchFamily="34" charset="0"/>
                <a:cs typeface="Arial" pitchFamily="34" charset="0"/>
              </a:rPr>
              <a:t>Cytochrome </a:t>
            </a:r>
            <a:r>
              <a:rPr lang="en-US" i="1" dirty="0">
                <a:latin typeface="Arial" pitchFamily="34" charset="0"/>
                <a:cs typeface="Arial" pitchFamily="34" charset="0"/>
              </a:rPr>
              <a:t>bf</a:t>
            </a:r>
            <a:r>
              <a:rPr lang="en-US" dirty="0">
                <a:latin typeface="Arial" pitchFamily="34" charset="0"/>
                <a:cs typeface="Arial" pitchFamily="34" charset="0"/>
              </a:rPr>
              <a:t> transfers electrons from plastoquinol (QH</a:t>
            </a:r>
            <a:r>
              <a:rPr lang="en-US" baseline="-25000" dirty="0">
                <a:latin typeface="Arial" pitchFamily="34" charset="0"/>
                <a:cs typeface="Arial" pitchFamily="34" charset="0"/>
              </a:rPr>
              <a:t>2</a:t>
            </a:r>
            <a:r>
              <a:rPr lang="en-US" dirty="0">
                <a:latin typeface="Arial" pitchFamily="34" charset="0"/>
                <a:cs typeface="Arial" pitchFamily="34" charset="0"/>
              </a:rPr>
              <a:t>) to </a:t>
            </a:r>
            <a:r>
              <a:rPr lang="en-US" dirty="0" err="1">
                <a:latin typeface="Arial" pitchFamily="34" charset="0"/>
                <a:cs typeface="Arial" pitchFamily="34" charset="0"/>
              </a:rPr>
              <a:t>plastocyanin</a:t>
            </a:r>
            <a:r>
              <a:rPr lang="en-US" dirty="0">
                <a:latin typeface="Arial" pitchFamily="34" charset="0"/>
                <a:cs typeface="Arial" pitchFamily="34" charset="0"/>
              </a:rPr>
              <a:t> (Pc</a:t>
            </a:r>
            <a:r>
              <a:rPr lang="en-US" dirty="0" smtClean="0">
                <a:latin typeface="Arial" pitchFamily="34" charset="0"/>
                <a:cs typeface="Arial" pitchFamily="34" charset="0"/>
              </a:rPr>
              <a:t>).</a:t>
            </a:r>
          </a:p>
          <a:p>
            <a:pPr>
              <a:spcBef>
                <a:spcPts val="624"/>
              </a:spcBef>
              <a:spcAft>
                <a:spcPts val="1200"/>
              </a:spcAft>
            </a:pPr>
            <a:r>
              <a:rPr lang="en-US" dirty="0" smtClean="0">
                <a:latin typeface="Arial" pitchFamily="34" charset="0"/>
                <a:cs typeface="Arial" pitchFamily="34" charset="0"/>
              </a:rPr>
              <a:t>Protons </a:t>
            </a:r>
            <a:r>
              <a:rPr lang="en-US" dirty="0">
                <a:latin typeface="Arial" pitchFamily="34" charset="0"/>
                <a:cs typeface="Arial" pitchFamily="34" charset="0"/>
              </a:rPr>
              <a:t>from plastoquinol are released into the thylakoid lumen, and cytochrome </a:t>
            </a:r>
            <a:r>
              <a:rPr lang="en-US" i="1" dirty="0">
                <a:latin typeface="Arial" pitchFamily="34" charset="0"/>
                <a:cs typeface="Arial" pitchFamily="34" charset="0"/>
              </a:rPr>
              <a:t>bf</a:t>
            </a:r>
            <a:r>
              <a:rPr lang="en-US" dirty="0">
                <a:latin typeface="Arial" pitchFamily="34" charset="0"/>
                <a:cs typeface="Arial" pitchFamily="34" charset="0"/>
              </a:rPr>
              <a:t> pumps two more protons from the stroma into the lumen, generating a proton-motive </a:t>
            </a:r>
            <a:r>
              <a:rPr lang="en-US" dirty="0" smtClean="0">
                <a:latin typeface="Arial" pitchFamily="34" charset="0"/>
                <a:cs typeface="Arial" pitchFamily="34" charset="0"/>
              </a:rPr>
              <a:t>force.</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mechanism is similar to the Q cycle of Complex III in the electron-transport chain of cellular </a:t>
            </a:r>
            <a:r>
              <a:rPr lang="en-US" dirty="0" smtClean="0">
                <a:latin typeface="Arial" pitchFamily="34" charset="0"/>
                <a:cs typeface="Arial" pitchFamily="34" charset="0"/>
              </a:rPr>
              <a:t>respiration.</a:t>
            </a:r>
            <a:endParaRPr lang="en-US" dirty="0">
              <a:latin typeface="Arial" pitchFamily="34" charset="0"/>
              <a:cs typeface="Arial" pitchFamily="34" charset="0"/>
            </a:endParaRPr>
          </a:p>
        </p:txBody>
      </p:sp>
      <p:pic>
        <p:nvPicPr>
          <p:cNvPr id="11" name="Picture Placeholder 10" descr="A chemical reaction shows the formation of plastocyanin from plastoquinol. Q H subscript 2 end subscript reacts with two molecules of plastocyanin, P lowercase C open parenthesis C lowercase U superscript 2 plus close parenthesis to form Q, two molecules of plastocyanin, P lowercase C open parenthesis C lowercase U superscript plus close parenthesis and two protons 2 H superscript plus subscript thylakoid lumen."/>
          <p:cNvPicPr>
            <a:picLocks noGrp="1" noChangeAspect="1"/>
          </p:cNvPicPr>
          <p:nvPr>
            <p:ph type="pic" sz="quarter" idx="13"/>
          </p:nvPr>
        </p:nvPicPr>
        <p:blipFill>
          <a:blip r:embed="rId2"/>
          <a:stretch>
            <a:fillRect/>
          </a:stretch>
        </p:blipFill>
        <p:spPr>
          <a:xfrm>
            <a:off x="941011" y="5765841"/>
            <a:ext cx="7271212" cy="598265"/>
          </a:xfrm>
          <a:prstGeom prst="rect">
            <a:avLst/>
          </a:prstGeom>
          <a:noFill/>
          <a:ln>
            <a:noFill/>
          </a:ln>
        </p:spPr>
      </p:pic>
    </p:spTree>
    <p:extLst>
      <p:ext uri="{BB962C8B-B14F-4D97-AF65-F5344CB8AC3E}">
        <p14:creationId xmlns:p14="http://schemas.microsoft.com/office/powerpoint/2010/main" val="38732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Ch.19 Outline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600200"/>
            <a:ext cx="8329613" cy="4886325"/>
          </a:xfrm>
        </p:spPr>
        <p:txBody>
          <a:bodyPr>
            <a:noAutofit/>
          </a:bodyPr>
          <a:lstStyle/>
          <a:p>
            <a:pPr>
              <a:spcBef>
                <a:spcPts val="624"/>
              </a:spcBef>
              <a:spcAft>
                <a:spcPts val="1200"/>
              </a:spcAft>
            </a:pPr>
            <a:r>
              <a:rPr lang="en-US" sz="2200" b="1" dirty="0" smtClean="0">
                <a:latin typeface="Arial" pitchFamily="34" charset="0"/>
                <a:cs typeface="Arial" pitchFamily="34" charset="0"/>
              </a:rPr>
              <a:t>19.1 Photosynthesis </a:t>
            </a:r>
            <a:r>
              <a:rPr lang="en-US" sz="2200" b="1" dirty="0">
                <a:latin typeface="Arial" pitchFamily="34" charset="0"/>
                <a:cs typeface="Arial" pitchFamily="34" charset="0"/>
              </a:rPr>
              <a:t>Takes Place in </a:t>
            </a:r>
            <a:r>
              <a:rPr lang="en-US" sz="2200" b="1" dirty="0" smtClean="0">
                <a:latin typeface="Arial" pitchFamily="34" charset="0"/>
                <a:cs typeface="Arial" pitchFamily="34" charset="0"/>
              </a:rPr>
              <a:t>Chloroplasts</a:t>
            </a:r>
          </a:p>
          <a:p>
            <a:pPr>
              <a:spcBef>
                <a:spcPts val="624"/>
              </a:spcBef>
              <a:spcAft>
                <a:spcPts val="1200"/>
              </a:spcAft>
            </a:pPr>
            <a:r>
              <a:rPr lang="en-US" sz="2200" b="1" dirty="0" smtClean="0">
                <a:latin typeface="Arial" pitchFamily="34" charset="0"/>
                <a:cs typeface="Arial" pitchFamily="34" charset="0"/>
              </a:rPr>
              <a:t>19.2 Light </a:t>
            </a:r>
            <a:r>
              <a:rPr lang="en-US" sz="2200" b="1" dirty="0">
                <a:latin typeface="Arial" pitchFamily="34" charset="0"/>
                <a:cs typeface="Arial" pitchFamily="34" charset="0"/>
              </a:rPr>
              <a:t>Absorption by Chlorophyll Induces Electron </a:t>
            </a:r>
            <a:r>
              <a:rPr lang="en-US" sz="2200" b="1" dirty="0" smtClean="0">
                <a:latin typeface="Arial" pitchFamily="34" charset="0"/>
                <a:cs typeface="Arial" pitchFamily="34" charset="0"/>
              </a:rPr>
              <a:t>Transfer</a:t>
            </a:r>
            <a:endParaRPr lang="en-US" sz="2200" b="1" dirty="0">
              <a:latin typeface="Arial" pitchFamily="34" charset="0"/>
              <a:cs typeface="Arial" pitchFamily="34" charset="0"/>
            </a:endParaRPr>
          </a:p>
          <a:p>
            <a:pPr>
              <a:spcBef>
                <a:spcPts val="624"/>
              </a:spcBef>
              <a:spcAft>
                <a:spcPts val="1200"/>
              </a:spcAft>
            </a:pPr>
            <a:r>
              <a:rPr lang="en-US" sz="2200" b="1" dirty="0" smtClean="0">
                <a:latin typeface="Arial" pitchFamily="34" charset="0"/>
                <a:cs typeface="Arial" pitchFamily="34" charset="0"/>
              </a:rPr>
              <a:t>19.3 Two </a:t>
            </a:r>
            <a:r>
              <a:rPr lang="en-US" sz="2200" b="1" dirty="0">
                <a:latin typeface="Arial" pitchFamily="34" charset="0"/>
                <a:cs typeface="Arial" pitchFamily="34" charset="0"/>
              </a:rPr>
              <a:t>Photosystems Generate a Proton Gradient and NADPH in Oxygenic </a:t>
            </a:r>
            <a:r>
              <a:rPr lang="en-US" sz="2200" b="1" dirty="0" smtClean="0">
                <a:latin typeface="Arial" pitchFamily="34" charset="0"/>
                <a:cs typeface="Arial" pitchFamily="34" charset="0"/>
              </a:rPr>
              <a:t>Photosynthesis</a:t>
            </a:r>
          </a:p>
          <a:p>
            <a:pPr>
              <a:spcBef>
                <a:spcPts val="624"/>
              </a:spcBef>
              <a:spcAft>
                <a:spcPts val="1200"/>
              </a:spcAft>
            </a:pPr>
            <a:r>
              <a:rPr lang="en-US" sz="2200" b="1" dirty="0" smtClean="0">
                <a:latin typeface="Arial" pitchFamily="34" charset="0"/>
                <a:cs typeface="Arial" pitchFamily="34" charset="0"/>
              </a:rPr>
              <a:t>19.4 A </a:t>
            </a:r>
            <a:r>
              <a:rPr lang="en-US" sz="2200" b="1" dirty="0">
                <a:latin typeface="Arial" pitchFamily="34" charset="0"/>
                <a:cs typeface="Arial" pitchFamily="34" charset="0"/>
              </a:rPr>
              <a:t>Proton Gradient a</a:t>
            </a:r>
            <a:r>
              <a:rPr lang="en-US" sz="2200" b="1" dirty="0" smtClean="0">
                <a:latin typeface="Arial" pitchFamily="34" charset="0"/>
                <a:cs typeface="Arial" pitchFamily="34" charset="0"/>
              </a:rPr>
              <a:t>cross </a:t>
            </a:r>
            <a:r>
              <a:rPr lang="en-US" sz="2200" b="1" dirty="0">
                <a:latin typeface="Arial" pitchFamily="34" charset="0"/>
                <a:cs typeface="Arial" pitchFamily="34" charset="0"/>
              </a:rPr>
              <a:t>the Thylakoid Membrane Drives ATP </a:t>
            </a:r>
            <a:r>
              <a:rPr lang="en-US" sz="2200" b="1" dirty="0" smtClean="0">
                <a:latin typeface="Arial" pitchFamily="34" charset="0"/>
                <a:cs typeface="Arial" pitchFamily="34" charset="0"/>
              </a:rPr>
              <a:t>Synthesis</a:t>
            </a:r>
          </a:p>
          <a:p>
            <a:pPr>
              <a:spcBef>
                <a:spcPts val="624"/>
              </a:spcBef>
              <a:spcAft>
                <a:spcPts val="1200"/>
              </a:spcAft>
            </a:pPr>
            <a:r>
              <a:rPr lang="en-US" sz="2200" b="1" dirty="0" smtClean="0">
                <a:latin typeface="Arial" pitchFamily="34" charset="0"/>
                <a:cs typeface="Arial" pitchFamily="34" charset="0"/>
              </a:rPr>
              <a:t>19.5 Accessory </a:t>
            </a:r>
            <a:r>
              <a:rPr lang="en-US" sz="2200" b="1" dirty="0">
                <a:latin typeface="Arial" pitchFamily="34" charset="0"/>
                <a:cs typeface="Arial" pitchFamily="34" charset="0"/>
              </a:rPr>
              <a:t>Pigments Funnel Energy into Reaction </a:t>
            </a:r>
            <a:r>
              <a:rPr lang="en-US" sz="2200" b="1" dirty="0" smtClean="0">
                <a:latin typeface="Arial" pitchFamily="34" charset="0"/>
                <a:cs typeface="Arial" pitchFamily="34" charset="0"/>
              </a:rPr>
              <a:t>Centers</a:t>
            </a:r>
          </a:p>
          <a:p>
            <a:pPr>
              <a:spcBef>
                <a:spcPts val="624"/>
              </a:spcBef>
              <a:spcAft>
                <a:spcPts val="1200"/>
              </a:spcAft>
            </a:pPr>
            <a:r>
              <a:rPr lang="en-US" sz="2200" b="1" dirty="0" smtClean="0">
                <a:latin typeface="Arial" pitchFamily="34" charset="0"/>
                <a:cs typeface="Arial" pitchFamily="34" charset="0"/>
              </a:rPr>
              <a:t>19.6 The </a:t>
            </a:r>
            <a:r>
              <a:rPr lang="en-US" sz="2200" b="1" dirty="0">
                <a:latin typeface="Arial" pitchFamily="34" charset="0"/>
                <a:cs typeface="Arial" pitchFamily="34" charset="0"/>
              </a:rPr>
              <a:t>Ability to Convert Light into Chemical Energy Is Ancient</a:t>
            </a:r>
          </a:p>
        </p:txBody>
      </p:sp>
    </p:spTree>
    <p:extLst>
      <p:ext uri="{BB962C8B-B14F-4D97-AF65-F5344CB8AC3E}">
        <p14:creationId xmlns:p14="http://schemas.microsoft.com/office/powerpoint/2010/main" val="780300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Cytochrome </a:t>
            </a:r>
            <a:r>
              <a:rPr lang="en-US" i="1" dirty="0" smtClean="0">
                <a:solidFill>
                  <a:srgbClr val="843C0C"/>
                </a:solidFill>
                <a:latin typeface="Arial" pitchFamily="34" charset="0"/>
                <a:cs typeface="Arial" pitchFamily="34" charset="0"/>
              </a:rPr>
              <a:t>bf</a:t>
            </a:r>
            <a:r>
              <a:rPr lang="en-US" dirty="0" smtClean="0">
                <a:solidFill>
                  <a:srgbClr val="843C0C"/>
                </a:solidFill>
                <a:latin typeface="Arial" pitchFamily="34" charset="0"/>
                <a:cs typeface="Arial" pitchFamily="34" charset="0"/>
              </a:rPr>
              <a:t> </a:t>
            </a:r>
            <a:r>
              <a:rPr lang="en-US" dirty="0">
                <a:solidFill>
                  <a:srgbClr val="843C0C"/>
                </a:solidFill>
              </a:rPr>
              <a:t>C</a:t>
            </a:r>
            <a:r>
              <a:rPr lang="en-US" dirty="0" smtClean="0">
                <a:solidFill>
                  <a:srgbClr val="843C0C"/>
                </a:solidFill>
                <a:latin typeface="Arial" pitchFamily="34" charset="0"/>
                <a:cs typeface="Arial" pitchFamily="34" charset="0"/>
              </a:rPr>
              <a:t>ontribution </a:t>
            </a:r>
            <a:r>
              <a:rPr lang="en-US" dirty="0">
                <a:solidFill>
                  <a:srgbClr val="843C0C"/>
                </a:solidFill>
                <a:latin typeface="Arial" pitchFamily="34" charset="0"/>
                <a:cs typeface="Arial" pitchFamily="34" charset="0"/>
              </a:rPr>
              <a:t>to </a:t>
            </a:r>
            <a:r>
              <a:rPr lang="en-US" dirty="0">
                <a:solidFill>
                  <a:srgbClr val="843C0C"/>
                </a:solidFill>
              </a:rPr>
              <a:t>P</a:t>
            </a:r>
            <a:r>
              <a:rPr lang="en-US" dirty="0" smtClean="0">
                <a:solidFill>
                  <a:srgbClr val="843C0C"/>
                </a:solidFill>
                <a:latin typeface="Arial" pitchFamily="34" charset="0"/>
                <a:cs typeface="Arial" pitchFamily="34" charset="0"/>
              </a:rPr>
              <a:t>roton Gradient</a:t>
            </a:r>
            <a:endParaRPr lang="en-US" dirty="0">
              <a:solidFill>
                <a:srgbClr val="843C0C"/>
              </a:solidFill>
              <a:latin typeface="Arial" pitchFamily="34" charset="0"/>
              <a:cs typeface="Arial" pitchFamily="34" charset="0"/>
            </a:endParaRPr>
          </a:p>
        </p:txBody>
      </p:sp>
      <p:pic>
        <p:nvPicPr>
          <p:cNvPr id="11" name="Picture 2" descr="A schematic diagram shows the contribution of cytochrome b f to the proton gradient. A thylakoid membrane is shown, with the thylakoid lumen in the interior and the stroma outside. Cytochrome b f is shown embedded in the membrane. Two highlighted protons are shown moving through cytochrome b f from the stroma to the thylakoid lumen. Q H 2 in the membrane, shown with H highlighted, is oxidized into Q. Two plastocyanin molecules in the thylakoid lumen are shown being reduced and four highlighted protons are released into thylakoid lume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22943" y="1844230"/>
            <a:ext cx="7936930" cy="44705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48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rPr>
              <a:t>Photosystem I </a:t>
            </a:r>
            <a:r>
              <a:rPr lang="en-US" sz="2800" dirty="0" smtClean="0">
                <a:solidFill>
                  <a:srgbClr val="843C0C"/>
                </a:solidFill>
              </a:rPr>
              <a:t>Uses </a:t>
            </a:r>
            <a:r>
              <a:rPr lang="en-US" sz="2800" dirty="0">
                <a:solidFill>
                  <a:srgbClr val="843C0C"/>
                </a:solidFill>
              </a:rPr>
              <a:t>L</a:t>
            </a:r>
            <a:r>
              <a:rPr lang="en-US" sz="2800" dirty="0" smtClean="0">
                <a:solidFill>
                  <a:srgbClr val="843C0C"/>
                </a:solidFill>
              </a:rPr>
              <a:t>ight </a:t>
            </a:r>
            <a:r>
              <a:rPr lang="en-US" sz="2800" dirty="0">
                <a:solidFill>
                  <a:srgbClr val="843C0C"/>
                </a:solidFill>
              </a:rPr>
              <a:t>E</a:t>
            </a:r>
            <a:r>
              <a:rPr lang="en-US" sz="2800" dirty="0" smtClean="0">
                <a:solidFill>
                  <a:srgbClr val="843C0C"/>
                </a:solidFill>
              </a:rPr>
              <a:t>nergy </a:t>
            </a:r>
            <a:r>
              <a:rPr lang="en-US" sz="2800" dirty="0">
                <a:solidFill>
                  <a:srgbClr val="843C0C"/>
                </a:solidFill>
              </a:rPr>
              <a:t>to </a:t>
            </a:r>
            <a:r>
              <a:rPr lang="en-US" sz="2800" dirty="0" smtClean="0">
                <a:solidFill>
                  <a:srgbClr val="843C0C"/>
                </a:solidFill>
              </a:rPr>
              <a:t>Generate </a:t>
            </a:r>
            <a:r>
              <a:rPr lang="en-US" sz="2800" dirty="0">
                <a:solidFill>
                  <a:srgbClr val="843C0C"/>
                </a:solidFill>
              </a:rPr>
              <a:t>R</a:t>
            </a:r>
            <a:r>
              <a:rPr lang="en-US" sz="2800" dirty="0" smtClean="0">
                <a:solidFill>
                  <a:srgbClr val="843C0C"/>
                </a:solidFill>
              </a:rPr>
              <a:t>educed Ferredoxin</a:t>
            </a:r>
            <a:r>
              <a:rPr lang="en-US" sz="2800" dirty="0">
                <a:solidFill>
                  <a:srgbClr val="843C0C"/>
                </a:solidFill>
              </a:rPr>
              <a:t>, a </a:t>
            </a:r>
            <a:r>
              <a:rPr lang="en-US" sz="2800" dirty="0">
                <a:solidFill>
                  <a:srgbClr val="843C0C"/>
                </a:solidFill>
              </a:rPr>
              <a:t>P</a:t>
            </a:r>
            <a:r>
              <a:rPr lang="en-US" sz="2800" dirty="0" smtClean="0">
                <a:solidFill>
                  <a:srgbClr val="843C0C"/>
                </a:solidFill>
              </a:rPr>
              <a:t>owerful </a:t>
            </a:r>
            <a:r>
              <a:rPr lang="en-US" sz="2800" dirty="0">
                <a:solidFill>
                  <a:srgbClr val="843C0C"/>
                </a:solidFill>
              </a:rPr>
              <a:t>R</a:t>
            </a:r>
            <a:r>
              <a:rPr lang="en-US" sz="2800" dirty="0" smtClean="0">
                <a:solidFill>
                  <a:srgbClr val="843C0C"/>
                </a:solidFill>
              </a:rPr>
              <a:t>eductant</a:t>
            </a:r>
            <a:endParaRPr lang="en-US" sz="2800" dirty="0">
              <a:solidFill>
                <a:srgbClr val="843C0C"/>
              </a:solidFill>
            </a:endParaRPr>
          </a:p>
        </p:txBody>
      </p:sp>
      <p:sp>
        <p:nvSpPr>
          <p:cNvPr id="4" name="Content Placeholder 3"/>
          <p:cNvSpPr>
            <a:spLocks noGrp="1"/>
          </p:cNvSpPr>
          <p:nvPr>
            <p:ph idx="1"/>
          </p:nvPr>
        </p:nvSpPr>
        <p:spPr>
          <a:xfrm>
            <a:off x="457200" y="1600201"/>
            <a:ext cx="8229600" cy="2563586"/>
          </a:xfrm>
        </p:spPr>
        <p:txBody>
          <a:bodyPr>
            <a:normAutofit/>
          </a:bodyPr>
          <a:lstStyle/>
          <a:p>
            <a:pPr>
              <a:spcBef>
                <a:spcPts val="624"/>
              </a:spcBef>
              <a:spcAft>
                <a:spcPts val="1000"/>
              </a:spcAft>
            </a:pPr>
            <a:r>
              <a:rPr lang="en-US" dirty="0">
                <a:latin typeface="Arial" pitchFamily="34" charset="0"/>
                <a:cs typeface="Arial" pitchFamily="34" charset="0"/>
              </a:rPr>
              <a:t>The reaction center in photosystem I is called </a:t>
            </a:r>
            <a:r>
              <a:rPr lang="en-US" dirty="0" smtClean="0">
                <a:latin typeface="Arial" pitchFamily="34" charset="0"/>
                <a:cs typeface="Arial" pitchFamily="34" charset="0"/>
              </a:rPr>
              <a:t>P700.</a:t>
            </a:r>
            <a:endParaRPr lang="en-US" dirty="0">
              <a:latin typeface="Arial" pitchFamily="34" charset="0"/>
              <a:cs typeface="Arial" pitchFamily="34" charset="0"/>
            </a:endParaRPr>
          </a:p>
          <a:p>
            <a:pPr>
              <a:spcBef>
                <a:spcPts val="624"/>
              </a:spcBef>
              <a:spcAft>
                <a:spcPts val="1000"/>
              </a:spcAft>
            </a:pPr>
            <a:r>
              <a:rPr lang="en-US" dirty="0">
                <a:latin typeface="Arial" pitchFamily="34" charset="0"/>
                <a:cs typeface="Arial" pitchFamily="34" charset="0"/>
              </a:rPr>
              <a:t>The electrons from excited P700 (P700*) flow down an </a:t>
            </a:r>
            <a:r>
              <a:rPr lang="en-US" dirty="0" smtClean="0">
                <a:latin typeface="Arial" pitchFamily="34" charset="0"/>
                <a:cs typeface="Arial" pitchFamily="34" charset="0"/>
              </a:rPr>
              <a:t>electron-transport </a:t>
            </a:r>
            <a:r>
              <a:rPr lang="en-US" dirty="0">
                <a:latin typeface="Arial" pitchFamily="34" charset="0"/>
                <a:cs typeface="Arial" pitchFamily="34" charset="0"/>
              </a:rPr>
              <a:t>chain to the </a:t>
            </a:r>
            <a:r>
              <a:rPr lang="en-US" dirty="0" smtClean="0">
                <a:latin typeface="Arial" pitchFamily="34" charset="0"/>
                <a:cs typeface="Arial" pitchFamily="34" charset="0"/>
              </a:rPr>
              <a:t>iron–sulfur </a:t>
            </a:r>
            <a:r>
              <a:rPr lang="en-US" dirty="0">
                <a:latin typeface="Arial" pitchFamily="34" charset="0"/>
                <a:cs typeface="Arial" pitchFamily="34" charset="0"/>
              </a:rPr>
              <a:t>protein </a:t>
            </a:r>
            <a:r>
              <a:rPr lang="en-US" dirty="0" err="1" smtClean="0">
                <a:latin typeface="Arial" pitchFamily="34" charset="0"/>
                <a:cs typeface="Arial" pitchFamily="34" charset="0"/>
              </a:rPr>
              <a:t>ferredoxin</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000"/>
              </a:spcAft>
            </a:pPr>
            <a:r>
              <a:rPr lang="en-US" dirty="0" err="1">
                <a:latin typeface="Arial" pitchFamily="34" charset="0"/>
                <a:cs typeface="Arial" pitchFamily="34" charset="0"/>
              </a:rPr>
              <a:t>Plastocyanin</a:t>
            </a:r>
            <a:r>
              <a:rPr lang="en-US" dirty="0">
                <a:latin typeface="Arial" pitchFamily="34" charset="0"/>
                <a:cs typeface="Arial" pitchFamily="34" charset="0"/>
              </a:rPr>
              <a:t> (Pc) replaces the electrons of </a:t>
            </a:r>
            <a:r>
              <a:rPr lang="en-US" dirty="0" smtClean="0">
                <a:latin typeface="Arial" pitchFamily="34" charset="0"/>
                <a:cs typeface="Arial" pitchFamily="34" charset="0"/>
              </a:rPr>
              <a:t>P700.</a:t>
            </a:r>
            <a:endParaRPr lang="en-US" dirty="0">
              <a:latin typeface="Arial" pitchFamily="34" charset="0"/>
              <a:cs typeface="Arial" pitchFamily="34" charset="0"/>
            </a:endParaRPr>
          </a:p>
        </p:txBody>
      </p:sp>
      <p:pic>
        <p:nvPicPr>
          <p:cNvPr id="11" name="Picture Placeholder 10" descr="A reaction shows the reduction of cuprous plastocyanin complex. Plastocyanin, P lowercase C (C lowercase U plus) reacts with ferredoxin (F lowercase D subscript oxidation) in the presence of light to form P lowercase C (C lowercase U 2 plus) and ferredoxin (F lowercase D subscript reductio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732400" y="4474855"/>
            <a:ext cx="5357959" cy="58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707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Structure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Photosystem </a:t>
            </a:r>
            <a:r>
              <a:rPr lang="en-US" dirty="0">
                <a:solidFill>
                  <a:srgbClr val="843C0C"/>
                </a:solidFill>
                <a:latin typeface="Arial" pitchFamily="34" charset="0"/>
                <a:cs typeface="Arial" pitchFamily="34" charset="0"/>
              </a:rPr>
              <a:t>I</a:t>
            </a:r>
          </a:p>
        </p:txBody>
      </p:sp>
      <p:pic>
        <p:nvPicPr>
          <p:cNvPr id="11" name="Picture 2" descr="A ribbon diagram shows the structure of photosystem one. Photosystem one is shown in pipes and planks form embedded in a membrane. The stroma is above the membrane and the thylakoid lumen is below the membrane. Photosystem one contains two subunits, p s a A on the right and p s a B on the left, each consisting of several alpha helices that are arranged almost vertically to span the membrane, each with several short alpha helices at either side of the membrane. These subunits are surrounded by many chlorophyll molecules, shown in ball and stick form. Outside the layer of chlorophyll molecules, there are several long helices on one side of each of the p s a A and p s a B subunits, each with short subunits on top of the two subunits, projecting into the stromal side of the membrane. Inside the short subunits on the top of the complex, there are two 4 F e- 4 S clusters. A special pair is shown at the bottom of the photosystem, near the thylakoid lume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51560" y="1817822"/>
            <a:ext cx="7953246" cy="4518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800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80" y="274638"/>
            <a:ext cx="8650840" cy="1143000"/>
          </a:xfrm>
        </p:spPr>
        <p:txBody>
          <a:bodyPr>
            <a:noAutofit/>
          </a:bodyPr>
          <a:lstStyle/>
          <a:p>
            <a:r>
              <a:rPr lang="en-US" dirty="0">
                <a:solidFill>
                  <a:srgbClr val="843C0C"/>
                </a:solidFill>
                <a:latin typeface="Arial" pitchFamily="34" charset="0"/>
                <a:cs typeface="Arial" pitchFamily="34" charset="0"/>
              </a:rPr>
              <a:t>Electron </a:t>
            </a:r>
            <a:r>
              <a:rPr lang="en-US" dirty="0" smtClean="0">
                <a:solidFill>
                  <a:srgbClr val="843C0C"/>
                </a:solidFill>
                <a:latin typeface="Arial" pitchFamily="34" charset="0"/>
                <a:cs typeface="Arial" pitchFamily="34" charset="0"/>
              </a:rPr>
              <a:t>Flow </a:t>
            </a:r>
            <a:r>
              <a:rPr lang="en-US" dirty="0">
                <a:solidFill>
                  <a:srgbClr val="843C0C"/>
                </a:solidFill>
              </a:rPr>
              <a:t>T</a:t>
            </a:r>
            <a:r>
              <a:rPr lang="en-US" dirty="0" smtClean="0">
                <a:solidFill>
                  <a:srgbClr val="843C0C"/>
                </a:solidFill>
                <a:latin typeface="Arial" pitchFamily="34" charset="0"/>
                <a:cs typeface="Arial" pitchFamily="34" charset="0"/>
              </a:rPr>
              <a:t>hrough </a:t>
            </a:r>
            <a:r>
              <a:rPr lang="en-US" dirty="0">
                <a:solidFill>
                  <a:srgbClr val="843C0C"/>
                </a:solidFill>
              </a:rPr>
              <a:t>P</a:t>
            </a:r>
            <a:r>
              <a:rPr lang="en-US" dirty="0" smtClean="0">
                <a:solidFill>
                  <a:srgbClr val="843C0C"/>
                </a:solidFill>
                <a:latin typeface="Arial" pitchFamily="34" charset="0"/>
                <a:cs typeface="Arial" pitchFamily="34" charset="0"/>
              </a:rPr>
              <a:t>hotosystem </a:t>
            </a:r>
            <a:r>
              <a:rPr lang="en-US" dirty="0">
                <a:solidFill>
                  <a:srgbClr val="843C0C"/>
                </a:solidFill>
                <a:latin typeface="Arial" pitchFamily="34" charset="0"/>
                <a:cs typeface="Arial" pitchFamily="34" charset="0"/>
              </a:rPr>
              <a:t>I to </a:t>
            </a:r>
            <a:r>
              <a:rPr lang="en-US" dirty="0" smtClean="0">
                <a:solidFill>
                  <a:srgbClr val="843C0C"/>
                </a:solidFill>
                <a:latin typeface="Arial" pitchFamily="34" charset="0"/>
                <a:cs typeface="Arial" pitchFamily="34" charset="0"/>
              </a:rPr>
              <a:t>Ferredoxin</a:t>
            </a:r>
            <a:endParaRPr lang="en-US" dirty="0">
              <a:solidFill>
                <a:srgbClr val="843C0C"/>
              </a:solidFill>
              <a:latin typeface="Arial" pitchFamily="34" charset="0"/>
              <a:cs typeface="Arial" pitchFamily="34" charset="0"/>
            </a:endParaRPr>
          </a:p>
        </p:txBody>
      </p:sp>
      <p:pic>
        <p:nvPicPr>
          <p:cNvPr id="11" name="Picture 2" descr="A schematic diagram shows the electron flow through photosystem one to ferredoxin. Photosystem one is shown embedded in a membrane in a schematic representation, with different components shown in different shapes arranged inside it. Two overlapping circles in the center at the bottom of the photosystem are labeled P 700. A circle above them is labeled as Chlorophyll (A 0). A hexagon above the chlorophyll is labeled as Quinone (A 1). Three squares arranged vertically, one above the other, above quinone are labeled 4 F e-4 S. The bottom square of the three squares is within the membrane and the top two squares project out of the membrane. A large oval shape above the photosystem is labeled ferredoxin. A circle below the photosystem is labeled Plastocyanin. Light strikes P 700 and an electron moves from plastocyanin to P 700, up through the different components of the photosystem in the order in which they are arranged, to ferredox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754519" y="1709915"/>
            <a:ext cx="5641145" cy="48045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85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of </a:t>
            </a:r>
            <a:r>
              <a:rPr lang="en-US" dirty="0">
                <a:solidFill>
                  <a:srgbClr val="843C0C"/>
                </a:solidFill>
              </a:rPr>
              <a:t>F</a:t>
            </a:r>
            <a:r>
              <a:rPr lang="en-US" dirty="0" smtClean="0">
                <a:solidFill>
                  <a:srgbClr val="843C0C"/>
                </a:solidFill>
                <a:latin typeface="Arial" pitchFamily="34" charset="0"/>
                <a:cs typeface="Arial" pitchFamily="34" charset="0"/>
              </a:rPr>
              <a:t>erredoxin</a:t>
            </a:r>
            <a:endParaRPr lang="en-US" dirty="0">
              <a:solidFill>
                <a:srgbClr val="843C0C"/>
              </a:solidFill>
              <a:latin typeface="Arial" pitchFamily="34" charset="0"/>
              <a:cs typeface="Arial" pitchFamily="34" charset="0"/>
            </a:endParaRPr>
          </a:p>
        </p:txBody>
      </p:sp>
      <p:pic>
        <p:nvPicPr>
          <p:cNvPr id="11" name="Picture 2" descr="A ribbon diagram shows the structure of ferredoxin. Ferredoxin has four beta strands arranged in a beta sheet and three short alpha helices, all connected with chains, arranged to the left of the helices and the strands. There is 2 F e - 2 S cluster shown as a ball and stick model, attached to the chains connecting the helices and the strands. The two iron atoms in the 2 F e - 2 S cluster are bonded to two cysteine residues eac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76898" y="1670714"/>
            <a:ext cx="6600549" cy="487840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095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Ferredoxin–NADP</a:t>
            </a:r>
            <a:r>
              <a:rPr lang="en-US" baseline="30000" dirty="0">
                <a:solidFill>
                  <a:srgbClr val="843C0C"/>
                </a:solidFill>
                <a:latin typeface="Arial" pitchFamily="34" charset="0"/>
                <a:cs typeface="Arial" pitchFamily="34" charset="0"/>
              </a:rPr>
              <a:t>+</a:t>
            </a:r>
            <a:r>
              <a:rPr lang="en-US" dirty="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eductase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onverts </a:t>
            </a:r>
            <a:r>
              <a:rPr lang="en-US" dirty="0">
                <a:solidFill>
                  <a:srgbClr val="843C0C"/>
                </a:solidFill>
                <a:latin typeface="Arial" pitchFamily="34" charset="0"/>
                <a:cs typeface="Arial" pitchFamily="34" charset="0"/>
              </a:rPr>
              <a:t>NADP</a:t>
            </a:r>
            <a:r>
              <a:rPr lang="en-US" baseline="30000" dirty="0">
                <a:solidFill>
                  <a:srgbClr val="843C0C"/>
                </a:solidFill>
                <a:latin typeface="Arial" pitchFamily="34" charset="0"/>
                <a:cs typeface="Arial" pitchFamily="34" charset="0"/>
              </a:rPr>
              <a:t>+</a:t>
            </a:r>
            <a:r>
              <a:rPr lang="en-US" dirty="0">
                <a:solidFill>
                  <a:srgbClr val="843C0C"/>
                </a:solidFill>
                <a:latin typeface="Arial" pitchFamily="34" charset="0"/>
                <a:cs typeface="Arial" pitchFamily="34" charset="0"/>
              </a:rPr>
              <a:t> into </a:t>
            </a:r>
            <a:r>
              <a:rPr lang="en-US" dirty="0" smtClean="0">
                <a:solidFill>
                  <a:srgbClr val="843C0C"/>
                </a:solidFill>
                <a:latin typeface="Arial" pitchFamily="34" charset="0"/>
                <a:cs typeface="Arial" pitchFamily="34" charset="0"/>
              </a:rPr>
              <a:t>NADPH</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sz="2600" dirty="0" smtClean="0">
                <a:latin typeface="Arial" pitchFamily="34" charset="0"/>
                <a:cs typeface="Arial" pitchFamily="34" charset="0"/>
              </a:rPr>
              <a:t>Ferredoxin–NADP</a:t>
            </a:r>
            <a:r>
              <a:rPr lang="en-US" sz="2600" baseline="30000" dirty="0">
                <a:latin typeface="Arial" pitchFamily="34" charset="0"/>
                <a:cs typeface="Arial" pitchFamily="34" charset="0"/>
              </a:rPr>
              <a:t>+</a:t>
            </a:r>
            <a:r>
              <a:rPr lang="en-US" sz="2600" dirty="0">
                <a:latin typeface="Arial" pitchFamily="34" charset="0"/>
                <a:cs typeface="Arial" pitchFamily="34" charset="0"/>
              </a:rPr>
              <a:t> reductase transfers electrons from ferredoxin to form NADPH, biosynthetic reducing </a:t>
            </a:r>
            <a:r>
              <a:rPr lang="en-US" sz="2600" dirty="0" smtClean="0">
                <a:latin typeface="Arial" pitchFamily="34" charset="0"/>
                <a:cs typeface="Arial" pitchFamily="34" charset="0"/>
              </a:rPr>
              <a:t>power.</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The formation of NADPH occurs on the stromal side of the thylakoid membrane, where it is used for carbohydrate </a:t>
            </a:r>
            <a:r>
              <a:rPr lang="en-US" sz="2600" dirty="0" smtClean="0">
                <a:latin typeface="Arial" pitchFamily="34" charset="0"/>
                <a:cs typeface="Arial" pitchFamily="34" charset="0"/>
              </a:rPr>
              <a:t>synthesis.</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The electron flow from H</a:t>
            </a:r>
            <a:r>
              <a:rPr lang="en-US" sz="2600" baseline="-25000" dirty="0">
                <a:latin typeface="Arial" pitchFamily="34" charset="0"/>
                <a:cs typeface="Arial" pitchFamily="34" charset="0"/>
              </a:rPr>
              <a:t>2</a:t>
            </a:r>
            <a:r>
              <a:rPr lang="en-US" sz="2600" dirty="0">
                <a:latin typeface="Arial" pitchFamily="34" charset="0"/>
                <a:cs typeface="Arial" pitchFamily="34" charset="0"/>
              </a:rPr>
              <a:t>O to NADP</a:t>
            </a:r>
            <a:r>
              <a:rPr lang="en-US" sz="2600" baseline="30000" dirty="0">
                <a:latin typeface="Arial" pitchFamily="34" charset="0"/>
                <a:cs typeface="Arial" pitchFamily="34" charset="0"/>
              </a:rPr>
              <a:t>+</a:t>
            </a:r>
            <a:r>
              <a:rPr lang="en-US" sz="2600" dirty="0">
                <a:latin typeface="Arial" pitchFamily="34" charset="0"/>
                <a:cs typeface="Arial" pitchFamily="34" charset="0"/>
              </a:rPr>
              <a:t> is called the </a:t>
            </a:r>
            <a:r>
              <a:rPr lang="en-US" sz="2600" dirty="0" smtClean="0">
                <a:latin typeface="Arial" pitchFamily="34" charset="0"/>
                <a:cs typeface="Arial" pitchFamily="34" charset="0"/>
              </a:rPr>
              <a:t>Z scheme </a:t>
            </a:r>
            <a:r>
              <a:rPr lang="en-US" sz="2600" dirty="0">
                <a:latin typeface="Arial" pitchFamily="34" charset="0"/>
                <a:cs typeface="Arial" pitchFamily="34" charset="0"/>
              </a:rPr>
              <a:t>of </a:t>
            </a:r>
            <a:r>
              <a:rPr lang="en-US" sz="2600" dirty="0" smtClean="0">
                <a:latin typeface="Arial" pitchFamily="34" charset="0"/>
                <a:cs typeface="Arial" pitchFamily="34" charset="0"/>
              </a:rPr>
              <a:t>photosynthesis.</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1912961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Structure and </a:t>
            </a:r>
            <a:r>
              <a:rPr lang="en-US" dirty="0" smtClean="0">
                <a:solidFill>
                  <a:srgbClr val="843C0C"/>
                </a:solidFill>
                <a:latin typeface="Arial" pitchFamily="34" charset="0"/>
                <a:cs typeface="Arial" pitchFamily="34" charset="0"/>
              </a:rPr>
              <a:t>Function </a:t>
            </a:r>
            <a:r>
              <a:rPr lang="en-US" dirty="0">
                <a:solidFill>
                  <a:srgbClr val="843C0C"/>
                </a:solidFill>
                <a:latin typeface="Arial" pitchFamily="34" charset="0"/>
                <a:cs typeface="Arial" pitchFamily="34" charset="0"/>
              </a:rPr>
              <a:t>of </a:t>
            </a:r>
            <a:r>
              <a:rPr lang="en-US" dirty="0">
                <a:solidFill>
                  <a:srgbClr val="843C0C"/>
                </a:solidFill>
              </a:rPr>
              <a:t>F</a:t>
            </a:r>
            <a:r>
              <a:rPr lang="en-US" dirty="0" smtClean="0">
                <a:solidFill>
                  <a:srgbClr val="843C0C"/>
                </a:solidFill>
                <a:latin typeface="Arial" pitchFamily="34" charset="0"/>
                <a:cs typeface="Arial" pitchFamily="34" charset="0"/>
              </a:rPr>
              <a:t>erredoxin–NADP</a:t>
            </a:r>
            <a:r>
              <a:rPr lang="en-US" baseline="30000" dirty="0">
                <a:solidFill>
                  <a:srgbClr val="843C0C"/>
                </a:solidFill>
                <a:latin typeface="Arial" pitchFamily="34" charset="0"/>
                <a:cs typeface="Arial" pitchFamily="34" charset="0"/>
              </a:rPr>
              <a:t>+</a:t>
            </a:r>
            <a:r>
              <a:rPr lang="en-US" dirty="0">
                <a:solidFill>
                  <a:srgbClr val="843C0C"/>
                </a:solidFill>
                <a:latin typeface="Arial" pitchFamily="34" charset="0"/>
                <a:cs typeface="Arial" pitchFamily="34" charset="0"/>
              </a:rPr>
              <a:t> </a:t>
            </a:r>
            <a:r>
              <a:rPr lang="en-US" dirty="0">
                <a:solidFill>
                  <a:srgbClr val="843C0C"/>
                </a:solidFill>
              </a:rPr>
              <a:t>R</a:t>
            </a:r>
            <a:r>
              <a:rPr lang="en-US" dirty="0" smtClean="0">
                <a:solidFill>
                  <a:srgbClr val="843C0C"/>
                </a:solidFill>
                <a:latin typeface="Arial" pitchFamily="34" charset="0"/>
                <a:cs typeface="Arial" pitchFamily="34" charset="0"/>
              </a:rPr>
              <a:t>eductase</a:t>
            </a:r>
            <a:endParaRPr lang="en-US" dirty="0">
              <a:solidFill>
                <a:srgbClr val="843C0C"/>
              </a:solidFill>
              <a:latin typeface="Arial" pitchFamily="34" charset="0"/>
              <a:cs typeface="Arial" pitchFamily="34" charset="0"/>
            </a:endParaRPr>
          </a:p>
        </p:txBody>
      </p:sp>
      <p:pic>
        <p:nvPicPr>
          <p:cNvPr id="11" name="Picture 2" descr="A two-part illustration shows the structure and function of ferredoxin-N A D P plus reductase. The first part of the illustration depicts the structure of ferredoxin-N A D P plus reductase. Ferredoxin N A D P plus reductase has a section at the bottom with several alpha helices and beta strands arranged vertically. These are joined by chains to beta strands at the top of the protein. The N A D P plus binding site is shown at the center of the enzyme. Flavin is shown above the binding site of N A D P plus. Ferredoxin is shown bound to the top right part of ferredoxin N A D P plus reductase. Ferredoxin has a similar size to the top part of ferredoxin N A D P plus reductase. The second part of the illustration shows ferredoxin N A D P plus reductase bound to a molecule of F A D. A reaction takes place in which a highlighted proton combines with F A D to become F A D H dot, a semiquinone intermediate, and ferredoxin is oxidized. Another reaction takes place in which another highlighted proton combines with the semiquinone intermediate to form F A D H 2 with H highlighted and another molecule of ferredoxin is oxidized. The hydrogen atoms from F A D H 2 are removed and used to reduce a molecule of N A D P plus to N A D P H plus a highlighted dissociated prot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12504" y="2061429"/>
            <a:ext cx="8490695" cy="34739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19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Pathway of </a:t>
            </a:r>
            <a:r>
              <a:rPr lang="en-US" dirty="0" smtClean="0">
                <a:solidFill>
                  <a:srgbClr val="843C0C"/>
                </a:solidFill>
                <a:latin typeface="Arial" pitchFamily="34" charset="0"/>
                <a:cs typeface="Arial" pitchFamily="34" charset="0"/>
              </a:rPr>
              <a:t>Electron </a:t>
            </a:r>
            <a:r>
              <a:rPr lang="en-US" dirty="0">
                <a:solidFill>
                  <a:srgbClr val="843C0C"/>
                </a:solidFill>
              </a:rPr>
              <a:t>F</a:t>
            </a:r>
            <a:r>
              <a:rPr lang="en-US" dirty="0" smtClean="0">
                <a:solidFill>
                  <a:srgbClr val="843C0C"/>
                </a:solidFill>
                <a:latin typeface="Arial" pitchFamily="34" charset="0"/>
                <a:cs typeface="Arial" pitchFamily="34" charset="0"/>
              </a:rPr>
              <a:t>low </a:t>
            </a:r>
            <a:r>
              <a:rPr lang="en-US" dirty="0">
                <a:solidFill>
                  <a:srgbClr val="843C0C"/>
                </a:solidFill>
                <a:latin typeface="Arial" pitchFamily="34" charset="0"/>
                <a:cs typeface="Arial" pitchFamily="34" charset="0"/>
              </a:rPr>
              <a:t>from H</a:t>
            </a:r>
            <a:r>
              <a:rPr lang="en-US" baseline="-25000" dirty="0">
                <a:solidFill>
                  <a:srgbClr val="843C0C"/>
                </a:solidFill>
                <a:latin typeface="Arial" pitchFamily="34" charset="0"/>
                <a:cs typeface="Arial" pitchFamily="34" charset="0"/>
              </a:rPr>
              <a:t>2</a:t>
            </a:r>
            <a:r>
              <a:rPr lang="en-US" dirty="0">
                <a:solidFill>
                  <a:srgbClr val="843C0C"/>
                </a:solidFill>
                <a:latin typeface="Arial" pitchFamily="34" charset="0"/>
                <a:cs typeface="Arial" pitchFamily="34" charset="0"/>
              </a:rPr>
              <a:t>O to NADP</a:t>
            </a:r>
            <a:r>
              <a:rPr lang="en-US" baseline="30000" dirty="0">
                <a:solidFill>
                  <a:srgbClr val="843C0C"/>
                </a:solidFill>
                <a:latin typeface="Arial" pitchFamily="34" charset="0"/>
                <a:cs typeface="Arial" pitchFamily="34" charset="0"/>
              </a:rPr>
              <a:t>+</a:t>
            </a:r>
            <a:r>
              <a:rPr lang="en-US" dirty="0">
                <a:solidFill>
                  <a:srgbClr val="843C0C"/>
                </a:solidFill>
                <a:latin typeface="Arial" pitchFamily="34" charset="0"/>
                <a:cs typeface="Arial" pitchFamily="34" charset="0"/>
              </a:rPr>
              <a:t> in </a:t>
            </a:r>
            <a:r>
              <a:rPr lang="en-US" dirty="0" smtClean="0">
                <a:solidFill>
                  <a:srgbClr val="843C0C"/>
                </a:solidFill>
                <a:latin typeface="Arial" pitchFamily="34" charset="0"/>
                <a:cs typeface="Arial" pitchFamily="34" charset="0"/>
              </a:rPr>
              <a:t>Photosynthesis</a:t>
            </a:r>
            <a:endParaRPr lang="en-US" dirty="0">
              <a:solidFill>
                <a:srgbClr val="843C0C"/>
              </a:solidFill>
              <a:latin typeface="Arial" pitchFamily="34" charset="0"/>
              <a:cs typeface="Arial" pitchFamily="34" charset="0"/>
            </a:endParaRPr>
          </a:p>
        </p:txBody>
      </p:sp>
      <p:pic>
        <p:nvPicPr>
          <p:cNvPr id="11" name="Picture 2" descr="A chart shows the pathway of electron flow through the photosystems in photosynthesis. The chart has a vertical axis labeled Reduction potential (Volts), with a scale from 1.0 to minus 1.6, with the minus values at the top of the scale, labeled in increments of 0.2. Different complexes and molecules are shown at different levels on the scale and arrows show the order of movement of electrons between the molecules or complexes. Water and P 680 are bound to the W O C in photosystem two in its ground state at 1.0 on the scale.  An arrow shows that a photon from P 680 is excited, forming P 680* at minus 0.9 on the scale. An arrow shows the movement of an electron to P h, which is at minus 0.6 on the scale, then to Q A, which is at minus 0.4 on the scale, then to Q B, which is at minus 0.2 on the scale, and then to cytochrome B f complex, which is at 0 on the scale. The electron moves to plastocyanin, which is at 0.3 on the scale, then to P 700 in its ground state in photosystem one, which is at 0.4 on the scale. A photon excites the electron in P 700 and P 700 is elevated to its excited state, which is at minus 1.5 on the scale. The electron moves to A 0, which is at minus 1.1 on the scale, then to A 1, which is at minus 0.8 on the scale, then to 4 F e - 4 S, which is at minus 0.6 on the scale, then to ferredoxin, which is at minus 0.4 on the scale, then to ferredoxin - N A D P plus - reductase, which is at 0.3 on the scale, and then to N A D P H, which is at 0.1 on the scale. All data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60777" y="1751389"/>
            <a:ext cx="8032778" cy="46517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5656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smtClean="0">
                <a:solidFill>
                  <a:srgbClr val="843C0C"/>
                </a:solidFill>
                <a:latin typeface="Arial" pitchFamily="34" charset="0"/>
                <a:cs typeface="Arial" pitchFamily="34" charset="0"/>
              </a:rPr>
              <a:t>Section 19.4 </a:t>
            </a:r>
            <a:r>
              <a:rPr lang="en-US" sz="2800" dirty="0">
                <a:solidFill>
                  <a:srgbClr val="843C0C"/>
                </a:solidFill>
                <a:latin typeface="Arial" pitchFamily="34" charset="0"/>
                <a:cs typeface="Arial" pitchFamily="34" charset="0"/>
              </a:rPr>
              <a:t>A Proton </a:t>
            </a:r>
            <a:r>
              <a:rPr lang="en-US" sz="2800" dirty="0" smtClean="0">
                <a:solidFill>
                  <a:srgbClr val="843C0C"/>
                </a:solidFill>
                <a:latin typeface="Arial" pitchFamily="34" charset="0"/>
                <a:cs typeface="Arial" pitchFamily="34" charset="0"/>
              </a:rPr>
              <a:t>Gradient across </a:t>
            </a:r>
            <a:r>
              <a:rPr lang="en-US" sz="2800" dirty="0">
                <a:solidFill>
                  <a:srgbClr val="843C0C"/>
                </a:solidFill>
                <a:latin typeface="Arial" pitchFamily="34" charset="0"/>
                <a:cs typeface="Arial" pitchFamily="34" charset="0"/>
              </a:rPr>
              <a:t>the Thylakoid Membrane Drives ATP S</a:t>
            </a:r>
            <a:r>
              <a:rPr lang="en-US" sz="2800" dirty="0" smtClean="0">
                <a:solidFill>
                  <a:srgbClr val="843C0C"/>
                </a:solidFill>
                <a:latin typeface="Arial" pitchFamily="34" charset="0"/>
                <a:cs typeface="Arial" pitchFamily="34" charset="0"/>
              </a:rPr>
              <a:t>ynthesis</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4718957"/>
          </a:xfrm>
        </p:spPr>
        <p:txBody>
          <a:bodyPr>
            <a:noAutofit/>
          </a:bodyPr>
          <a:lstStyle/>
          <a:p>
            <a:pPr>
              <a:spcBef>
                <a:spcPts val="624"/>
              </a:spcBef>
              <a:spcAft>
                <a:spcPts val="1200"/>
              </a:spcAft>
            </a:pPr>
            <a:r>
              <a:rPr lang="en-US" sz="2000" dirty="0">
                <a:latin typeface="Arial" pitchFamily="34" charset="0"/>
                <a:cs typeface="Arial" pitchFamily="34" charset="0"/>
              </a:rPr>
              <a:t>The flow of electrons from H</a:t>
            </a:r>
            <a:r>
              <a:rPr lang="en-US" sz="2000" baseline="-25000" dirty="0">
                <a:latin typeface="Arial" pitchFamily="34" charset="0"/>
                <a:cs typeface="Arial" pitchFamily="34" charset="0"/>
              </a:rPr>
              <a:t>2</a:t>
            </a:r>
            <a:r>
              <a:rPr lang="en-US" sz="2000" dirty="0">
                <a:latin typeface="Arial" pitchFamily="34" charset="0"/>
                <a:cs typeface="Arial" pitchFamily="34" charset="0"/>
              </a:rPr>
              <a:t>O to NADP</a:t>
            </a:r>
            <a:r>
              <a:rPr lang="en-US" sz="2000" baseline="30000" dirty="0">
                <a:latin typeface="Arial" pitchFamily="34" charset="0"/>
                <a:cs typeface="Arial" pitchFamily="34" charset="0"/>
              </a:rPr>
              <a:t>+</a:t>
            </a:r>
            <a:r>
              <a:rPr lang="en-US" sz="2000" dirty="0">
                <a:latin typeface="Arial" pitchFamily="34" charset="0"/>
                <a:cs typeface="Arial" pitchFamily="34" charset="0"/>
              </a:rPr>
              <a:t> generates a proton-motive force that is used to power the synthesis of </a:t>
            </a:r>
            <a:r>
              <a:rPr lang="en-US" sz="2000" dirty="0" smtClean="0">
                <a:latin typeface="Arial" pitchFamily="34" charset="0"/>
                <a:cs typeface="Arial" pitchFamily="34" charset="0"/>
              </a:rPr>
              <a:t>ATP.</a:t>
            </a:r>
            <a:endParaRPr lang="en-US" sz="2000" dirty="0">
              <a:latin typeface="Arial" pitchFamily="34" charset="0"/>
              <a:cs typeface="Arial" pitchFamily="34" charset="0"/>
            </a:endParaRPr>
          </a:p>
          <a:p>
            <a:pPr>
              <a:spcBef>
                <a:spcPts val="624"/>
              </a:spcBef>
              <a:spcAft>
                <a:spcPts val="1200"/>
              </a:spcAft>
            </a:pPr>
            <a:r>
              <a:rPr lang="en-US" sz="2000" dirty="0">
                <a:latin typeface="Arial" pitchFamily="34" charset="0"/>
                <a:cs typeface="Arial" pitchFamily="34" charset="0"/>
              </a:rPr>
              <a:t>Thylakoid membranes exposed to an artificial pH gradient synthesize </a:t>
            </a:r>
            <a:r>
              <a:rPr lang="en-US" sz="2000" dirty="0" smtClean="0">
                <a:latin typeface="Arial" pitchFamily="34" charset="0"/>
                <a:cs typeface="Arial" pitchFamily="34" charset="0"/>
              </a:rPr>
              <a:t>ATP.</a:t>
            </a:r>
            <a:endParaRPr lang="en-US" sz="2000" dirty="0">
              <a:latin typeface="Arial" pitchFamily="34" charset="0"/>
              <a:cs typeface="Arial" pitchFamily="34" charset="0"/>
            </a:endParaRPr>
          </a:p>
          <a:p>
            <a:pPr>
              <a:spcBef>
                <a:spcPts val="624"/>
              </a:spcBef>
              <a:spcAft>
                <a:spcPts val="1200"/>
              </a:spcAft>
            </a:pPr>
            <a:r>
              <a:rPr lang="en-US" sz="2000" dirty="0">
                <a:latin typeface="Arial" pitchFamily="34" charset="0"/>
                <a:cs typeface="Arial" pitchFamily="34" charset="0"/>
              </a:rPr>
              <a:t>In chloroplasts, most of the energy of the proton-motive force consists of the proton gradient, with the membrane potential contributing little </a:t>
            </a:r>
            <a:r>
              <a:rPr lang="en-US" sz="2000" dirty="0" smtClean="0">
                <a:latin typeface="Arial" pitchFamily="34" charset="0"/>
                <a:cs typeface="Arial" pitchFamily="34" charset="0"/>
              </a:rPr>
              <a:t>energy.</a:t>
            </a:r>
            <a:endParaRPr lang="en-US" sz="2000" dirty="0">
              <a:latin typeface="Arial" pitchFamily="34" charset="0"/>
              <a:cs typeface="Arial" pitchFamily="34" charset="0"/>
            </a:endParaRPr>
          </a:p>
          <a:p>
            <a:pPr>
              <a:spcBef>
                <a:spcPts val="624"/>
              </a:spcBef>
              <a:spcAft>
                <a:spcPts val="1200"/>
              </a:spcAft>
            </a:pPr>
            <a:r>
              <a:rPr lang="en-US" sz="2000" dirty="0">
                <a:latin typeface="Arial" pitchFamily="34" charset="0"/>
                <a:cs typeface="Arial" pitchFamily="34" charset="0"/>
              </a:rPr>
              <a:t>In chloroplasts, </a:t>
            </a:r>
            <a:r>
              <a:rPr lang="en-US" sz="2000" dirty="0" err="1">
                <a:latin typeface="Arial" pitchFamily="34" charset="0"/>
                <a:cs typeface="Arial" pitchFamily="34" charset="0"/>
              </a:rPr>
              <a:t>electroneutrality</a:t>
            </a:r>
            <a:r>
              <a:rPr lang="en-US" sz="2000" dirty="0">
                <a:latin typeface="Arial" pitchFamily="34" charset="0"/>
                <a:cs typeface="Arial" pitchFamily="34" charset="0"/>
              </a:rPr>
              <a:t> is maintained because Mg</a:t>
            </a:r>
            <a:r>
              <a:rPr lang="en-US" sz="2000" baseline="30000" dirty="0">
                <a:latin typeface="Arial" pitchFamily="34" charset="0"/>
                <a:cs typeface="Arial" pitchFamily="34" charset="0"/>
              </a:rPr>
              <a:t>2+</a:t>
            </a:r>
            <a:r>
              <a:rPr lang="en-US" sz="2000" dirty="0">
                <a:latin typeface="Arial" pitchFamily="34" charset="0"/>
                <a:cs typeface="Arial" pitchFamily="34" charset="0"/>
              </a:rPr>
              <a:t> moves into the stroma when two H</a:t>
            </a:r>
            <a:r>
              <a:rPr lang="en-US" sz="2000" baseline="30000" dirty="0">
                <a:latin typeface="Arial" pitchFamily="34" charset="0"/>
                <a:cs typeface="Arial" pitchFamily="34" charset="0"/>
              </a:rPr>
              <a:t>+</a:t>
            </a:r>
            <a:r>
              <a:rPr lang="en-US" sz="2000" dirty="0">
                <a:latin typeface="Arial" pitchFamily="34" charset="0"/>
                <a:cs typeface="Arial" pitchFamily="34" charset="0"/>
              </a:rPr>
              <a:t> are pumped from the stroma into the thylakoid </a:t>
            </a:r>
            <a:r>
              <a:rPr lang="en-US" sz="2000" dirty="0" smtClean="0">
                <a:latin typeface="Arial" pitchFamily="34" charset="0"/>
                <a:cs typeface="Arial" pitchFamily="34" charset="0"/>
              </a:rPr>
              <a:t>lumen.</a:t>
            </a:r>
            <a:endParaRPr lang="en-US" sz="2000" dirty="0">
              <a:latin typeface="Arial" pitchFamily="34" charset="0"/>
              <a:cs typeface="Arial" pitchFamily="34" charset="0"/>
            </a:endParaRPr>
          </a:p>
          <a:p>
            <a:pPr>
              <a:spcBef>
                <a:spcPts val="624"/>
              </a:spcBef>
              <a:spcAft>
                <a:spcPts val="1200"/>
              </a:spcAft>
            </a:pPr>
            <a:r>
              <a:rPr lang="en-US" sz="2000" dirty="0">
                <a:latin typeface="Arial" pitchFamily="34" charset="0"/>
                <a:cs typeface="Arial" pitchFamily="34" charset="0"/>
              </a:rPr>
              <a:t>In mitochondria, the membrane potential also contributes to the proton-motive </a:t>
            </a:r>
            <a:r>
              <a:rPr lang="en-US" sz="2000" dirty="0" smtClean="0">
                <a:latin typeface="Arial" pitchFamily="34" charset="0"/>
                <a:cs typeface="Arial" pitchFamily="34" charset="0"/>
              </a:rPr>
              <a:t>force.</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625064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843C0C"/>
                </a:solidFill>
                <a:latin typeface="Arial" pitchFamily="34" charset="0"/>
                <a:cs typeface="Arial" pitchFamily="34" charset="0"/>
              </a:rPr>
              <a:t>Jagendorf’s</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Demonstration</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832757"/>
          </a:xfrm>
        </p:spPr>
        <p:txBody>
          <a:bodyPr>
            <a:normAutofit/>
          </a:bodyPr>
          <a:lstStyle/>
          <a:p>
            <a:r>
              <a:rPr lang="en-US" dirty="0" smtClean="0">
                <a:latin typeface="Arial" pitchFamily="34" charset="0"/>
                <a:cs typeface="Arial" pitchFamily="34" charset="0"/>
              </a:rPr>
              <a:t>Chloroplasts </a:t>
            </a:r>
            <a:r>
              <a:rPr lang="en-US" dirty="0">
                <a:latin typeface="Arial" pitchFamily="34" charset="0"/>
                <a:cs typeface="Arial" pitchFamily="34" charset="0"/>
              </a:rPr>
              <a:t>synthesize ATP after the imposition of a pH </a:t>
            </a:r>
            <a:r>
              <a:rPr lang="en-US" dirty="0" smtClean="0">
                <a:latin typeface="Arial" pitchFamily="34" charset="0"/>
                <a:cs typeface="Arial" pitchFamily="34" charset="0"/>
              </a:rPr>
              <a:t>gradient.</a:t>
            </a:r>
            <a:endParaRPr lang="en-US" dirty="0">
              <a:latin typeface="Arial" pitchFamily="34" charset="0"/>
              <a:cs typeface="Arial" pitchFamily="34" charset="0"/>
            </a:endParaRPr>
          </a:p>
        </p:txBody>
      </p:sp>
      <p:pic>
        <p:nvPicPr>
          <p:cNvPr id="11" name="Picture 2" descr="A schematic diagram shows an experimental system in which chloroplasts can synthesize A T P in a p H gradient. The schematic shows a beaker containing liquid. A thylakoid membrane is shown encapsulating the thylakoid space in the beaker. The p H in the thylakoid space is 7 and the p H in the surrounding liquid is 4. In the first step, the system is allowed to incubate for several hours, so the p H in the thylakoid space decreases to 4. In the second step, the p H of the surrounding liquid is changed suddenly to p H 8 and A D P plus inorganic phosphate are added to the solution. Protons are shown moving out of the membrane, into the surrounding liquid, and A T P is shown being synthesized from A D P plus inorganic phosph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125006" y="2637008"/>
            <a:ext cx="2312320" cy="39954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37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Photosynthesis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3957637"/>
          </a:xfrm>
        </p:spPr>
        <p:txBody>
          <a:bodyPr>
            <a:normAutofit/>
          </a:bodyPr>
          <a:lstStyle/>
          <a:p>
            <a:pPr>
              <a:spcBef>
                <a:spcPts val="624"/>
              </a:spcBef>
              <a:spcAft>
                <a:spcPts val="600"/>
              </a:spcAft>
            </a:pPr>
            <a:r>
              <a:rPr lang="en-US" sz="2000" dirty="0">
                <a:latin typeface="Arial" pitchFamily="34" charset="0"/>
                <a:cs typeface="Arial" pitchFamily="34" charset="0"/>
              </a:rPr>
              <a:t>Photosynthesis uses light energy to </a:t>
            </a:r>
            <a:r>
              <a:rPr lang="en-US" sz="2000" dirty="0" smtClean="0">
                <a:latin typeface="Arial" pitchFamily="34" charset="0"/>
                <a:cs typeface="Arial" pitchFamily="34" charset="0"/>
              </a:rPr>
              <a:t>convert electromagnetic radiation into chemical energy.</a:t>
            </a:r>
            <a:endParaRPr lang="en-US" sz="2000" dirty="0">
              <a:latin typeface="Arial" pitchFamily="34" charset="0"/>
              <a:cs typeface="Arial" pitchFamily="34" charset="0"/>
            </a:endParaRPr>
          </a:p>
          <a:p>
            <a:pPr>
              <a:spcBef>
                <a:spcPts val="624"/>
              </a:spcBef>
              <a:spcAft>
                <a:spcPts val="600"/>
              </a:spcAft>
            </a:pPr>
            <a:r>
              <a:rPr lang="en-US" sz="2000" dirty="0" smtClean="0">
                <a:latin typeface="Arial" pitchFamily="34" charset="0"/>
                <a:cs typeface="Arial" pitchFamily="34" charset="0"/>
              </a:rPr>
              <a:t>High-energy </a:t>
            </a:r>
            <a:r>
              <a:rPr lang="en-US" sz="2000" dirty="0">
                <a:latin typeface="Arial" pitchFamily="34" charset="0"/>
                <a:cs typeface="Arial" pitchFamily="34" charset="0"/>
              </a:rPr>
              <a:t>electrons are use to create a proton-motive force that powers the synthesis of </a:t>
            </a:r>
            <a:r>
              <a:rPr lang="en-US" sz="2000" dirty="0" smtClean="0">
                <a:latin typeface="Arial" pitchFamily="34" charset="0"/>
                <a:cs typeface="Arial" pitchFamily="34" charset="0"/>
              </a:rPr>
              <a:t>ATP.</a:t>
            </a:r>
            <a:endParaRPr lang="en-US" sz="2000" dirty="0">
              <a:latin typeface="Arial" pitchFamily="34" charset="0"/>
              <a:cs typeface="Arial" pitchFamily="34" charset="0"/>
            </a:endParaRPr>
          </a:p>
          <a:p>
            <a:pPr>
              <a:spcBef>
                <a:spcPts val="624"/>
              </a:spcBef>
              <a:spcAft>
                <a:spcPts val="600"/>
              </a:spcAft>
            </a:pPr>
            <a:r>
              <a:rPr lang="en-US" sz="2000" dirty="0">
                <a:latin typeface="Arial" pitchFamily="34" charset="0"/>
                <a:cs typeface="Arial" pitchFamily="34" charset="0"/>
              </a:rPr>
              <a:t>The high-energy electrons are also used to form </a:t>
            </a:r>
            <a:r>
              <a:rPr lang="en-US" sz="2000" dirty="0" smtClean="0">
                <a:latin typeface="Arial" pitchFamily="34" charset="0"/>
                <a:cs typeface="Arial" pitchFamily="34" charset="0"/>
              </a:rPr>
              <a:t>NADPH (biosynthetic </a:t>
            </a:r>
            <a:r>
              <a:rPr lang="en-US" sz="2000" dirty="0">
                <a:latin typeface="Arial" pitchFamily="34" charset="0"/>
                <a:cs typeface="Arial" pitchFamily="34" charset="0"/>
              </a:rPr>
              <a:t>reducing </a:t>
            </a:r>
            <a:r>
              <a:rPr lang="en-US" sz="2000" dirty="0" smtClean="0">
                <a:latin typeface="Arial" pitchFamily="34" charset="0"/>
                <a:cs typeface="Arial" pitchFamily="34" charset="0"/>
              </a:rPr>
              <a:t>power).</a:t>
            </a:r>
            <a:endParaRPr lang="en-US" sz="2000" dirty="0">
              <a:latin typeface="Arial" pitchFamily="34" charset="0"/>
              <a:cs typeface="Arial" pitchFamily="34" charset="0"/>
            </a:endParaRPr>
          </a:p>
          <a:p>
            <a:pPr>
              <a:spcBef>
                <a:spcPts val="624"/>
              </a:spcBef>
              <a:spcAft>
                <a:spcPts val="600"/>
              </a:spcAft>
            </a:pPr>
            <a:r>
              <a:rPr lang="en-US" sz="2000" dirty="0">
                <a:latin typeface="Arial" pitchFamily="34" charset="0"/>
                <a:cs typeface="Arial" pitchFamily="34" charset="0"/>
              </a:rPr>
              <a:t>The reactions </a:t>
            </a:r>
            <a:r>
              <a:rPr lang="en-US" sz="2000" dirty="0" smtClean="0">
                <a:latin typeface="Arial" pitchFamily="34" charset="0"/>
                <a:cs typeface="Arial" pitchFamily="34" charset="0"/>
              </a:rPr>
              <a:t>that are directly powered </a:t>
            </a:r>
            <a:r>
              <a:rPr lang="en-US" sz="2000" dirty="0">
                <a:latin typeface="Arial" pitchFamily="34" charset="0"/>
                <a:cs typeface="Arial" pitchFamily="34" charset="0"/>
              </a:rPr>
              <a:t>by sunlight are called the </a:t>
            </a:r>
            <a:r>
              <a:rPr lang="en-US" sz="2000" i="1" dirty="0">
                <a:latin typeface="Arial" pitchFamily="34" charset="0"/>
                <a:cs typeface="Arial" pitchFamily="34" charset="0"/>
              </a:rPr>
              <a:t>light </a:t>
            </a:r>
            <a:r>
              <a:rPr lang="en-US" sz="2000" i="1" dirty="0" smtClean="0">
                <a:latin typeface="Arial" pitchFamily="34" charset="0"/>
                <a:cs typeface="Arial" pitchFamily="34" charset="0"/>
              </a:rPr>
              <a:t>reactions</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a:spcBef>
                <a:spcPts val="624"/>
              </a:spcBef>
              <a:spcAft>
                <a:spcPts val="600"/>
              </a:spcAft>
            </a:pPr>
            <a:r>
              <a:rPr lang="en-US" sz="2000" dirty="0">
                <a:latin typeface="Arial" pitchFamily="34" charset="0"/>
                <a:cs typeface="Arial" pitchFamily="34" charset="0"/>
              </a:rPr>
              <a:t>Photosynthetic organisms are called autotrophs, whereas organisms that obtain energy from chemical fuels only are </a:t>
            </a:r>
            <a:r>
              <a:rPr lang="en-US" sz="2000" dirty="0" smtClean="0">
                <a:latin typeface="Arial" pitchFamily="34" charset="0"/>
                <a:cs typeface="Arial" pitchFamily="34" charset="0"/>
              </a:rPr>
              <a:t>heterotrophs.</a:t>
            </a:r>
            <a:endParaRPr lang="en-US" sz="2000" dirty="0">
              <a:latin typeface="Arial" pitchFamily="34" charset="0"/>
              <a:cs typeface="Arial" pitchFamily="34" charset="0"/>
            </a:endParaRPr>
          </a:p>
        </p:txBody>
      </p:sp>
      <p:pic>
        <p:nvPicPr>
          <p:cNvPr id="11" name="Picture 1" descr="A reaction shows the formation of formaldehyde. Carbon dioxide reacts with a molecule of water in the presence of light to form formaldehyde (C H 2 O) and oxygen (O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163434" y="5905694"/>
            <a:ext cx="4420742" cy="55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2472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33"/>
            <a:ext cx="8229600" cy="1189410"/>
          </a:xfrm>
        </p:spPr>
        <p:txBody>
          <a:bodyPr>
            <a:noAutofit/>
          </a:bodyPr>
          <a:lstStyle/>
          <a:p>
            <a:r>
              <a:rPr lang="en-US" sz="2800" dirty="0" smtClean="0">
                <a:solidFill>
                  <a:srgbClr val="843C0C"/>
                </a:solidFill>
                <a:latin typeface="Arial" pitchFamily="34" charset="0"/>
                <a:cs typeface="Arial" pitchFamily="34" charset="0"/>
              </a:rPr>
              <a:t>The ATP </a:t>
            </a:r>
            <a:r>
              <a:rPr lang="en-US" sz="2800" dirty="0" smtClean="0">
                <a:solidFill>
                  <a:srgbClr val="843C0C"/>
                </a:solidFill>
                <a:latin typeface="Arial" pitchFamily="34" charset="0"/>
                <a:cs typeface="Arial" pitchFamily="34" charset="0"/>
              </a:rPr>
              <a:t>Synthase </a:t>
            </a:r>
            <a:r>
              <a:rPr lang="en-US" sz="2800" dirty="0" smtClean="0">
                <a:solidFill>
                  <a:srgbClr val="843C0C"/>
                </a:solidFill>
                <a:latin typeface="Arial" pitchFamily="34" charset="0"/>
                <a:cs typeface="Arial" pitchFamily="34" charset="0"/>
              </a:rPr>
              <a:t>of </a:t>
            </a:r>
            <a:r>
              <a:rPr lang="en-US" sz="2800" dirty="0" smtClean="0">
                <a:solidFill>
                  <a:srgbClr val="843C0C"/>
                </a:solidFill>
                <a:latin typeface="Arial" pitchFamily="34" charset="0"/>
                <a:cs typeface="Arial" pitchFamily="34" charset="0"/>
              </a:rPr>
              <a:t>Chloroplasts </a:t>
            </a:r>
            <a:r>
              <a:rPr lang="en-US" sz="2800" dirty="0">
                <a:solidFill>
                  <a:srgbClr val="843C0C"/>
                </a:solidFill>
                <a:latin typeface="Arial" pitchFamily="34" charset="0"/>
                <a:cs typeface="Arial" pitchFamily="34" charset="0"/>
              </a:rPr>
              <a:t>C</a:t>
            </a:r>
            <a:r>
              <a:rPr lang="en-US" sz="2800" dirty="0" smtClean="0">
                <a:solidFill>
                  <a:srgbClr val="843C0C"/>
                </a:solidFill>
                <a:latin typeface="Arial" pitchFamily="34" charset="0"/>
                <a:cs typeface="Arial" pitchFamily="34" charset="0"/>
              </a:rPr>
              <a:t>losely </a:t>
            </a:r>
            <a:r>
              <a:rPr lang="en-US" sz="2800" dirty="0">
                <a:solidFill>
                  <a:srgbClr val="843C0C"/>
                </a:solidFill>
                <a:latin typeface="Arial" pitchFamily="34" charset="0"/>
                <a:cs typeface="Arial" pitchFamily="34" charset="0"/>
              </a:rPr>
              <a:t>R</a:t>
            </a:r>
            <a:r>
              <a:rPr lang="en-US" sz="2800" dirty="0" smtClean="0">
                <a:solidFill>
                  <a:srgbClr val="843C0C"/>
                </a:solidFill>
                <a:latin typeface="Arial" pitchFamily="34" charset="0"/>
                <a:cs typeface="Arial" pitchFamily="34" charset="0"/>
              </a:rPr>
              <a:t>esembles Those </a:t>
            </a:r>
            <a:r>
              <a:rPr lang="en-US" sz="2800" dirty="0" smtClean="0">
                <a:solidFill>
                  <a:srgbClr val="843C0C"/>
                </a:solidFill>
                <a:latin typeface="Arial" pitchFamily="34" charset="0"/>
                <a:cs typeface="Arial" pitchFamily="34" charset="0"/>
              </a:rPr>
              <a:t>of </a:t>
            </a:r>
            <a:r>
              <a:rPr lang="en-US" sz="2800" dirty="0" smtClean="0">
                <a:solidFill>
                  <a:srgbClr val="843C0C"/>
                </a:solidFill>
                <a:latin typeface="Arial" pitchFamily="34" charset="0"/>
                <a:cs typeface="Arial" pitchFamily="34" charset="0"/>
              </a:rPr>
              <a:t>Mitochondria </a:t>
            </a:r>
            <a:r>
              <a:rPr lang="en-US" sz="2800" dirty="0" smtClean="0">
                <a:solidFill>
                  <a:srgbClr val="843C0C"/>
                </a:solidFill>
                <a:latin typeface="Arial" pitchFamily="34" charset="0"/>
                <a:cs typeface="Arial" pitchFamily="34" charset="0"/>
              </a:rPr>
              <a:t>and </a:t>
            </a:r>
            <a:r>
              <a:rPr lang="en-US" sz="2800" dirty="0" smtClean="0">
                <a:solidFill>
                  <a:srgbClr val="843C0C"/>
                </a:solidFill>
                <a:latin typeface="Arial" pitchFamily="34" charset="0"/>
                <a:cs typeface="Arial" pitchFamily="34" charset="0"/>
              </a:rPr>
              <a:t>Prokaryotes</a:t>
            </a:r>
            <a:endParaRPr lang="en-US" sz="28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600200"/>
            <a:ext cx="8376557" cy="4800600"/>
          </a:xfrm>
        </p:spPr>
        <p:txBody>
          <a:bodyPr>
            <a:noAutofit/>
          </a:bodyPr>
          <a:lstStyle/>
          <a:p>
            <a:pPr>
              <a:spcBef>
                <a:spcPts val="624"/>
              </a:spcBef>
              <a:spcAft>
                <a:spcPts val="1200"/>
              </a:spcAft>
            </a:pPr>
            <a:r>
              <a:rPr lang="en-US" sz="2600" dirty="0">
                <a:latin typeface="Arial" pitchFamily="34" charset="0"/>
                <a:cs typeface="Arial" pitchFamily="34" charset="0"/>
              </a:rPr>
              <a:t>The ATP synthase of the chloroplast is also called the </a:t>
            </a:r>
            <a:r>
              <a:rPr lang="en-US" sz="2600" dirty="0" smtClean="0">
                <a:latin typeface="Arial" pitchFamily="34" charset="0"/>
                <a:cs typeface="Arial" pitchFamily="34" charset="0"/>
              </a:rPr>
              <a:t>CF</a:t>
            </a:r>
            <a:r>
              <a:rPr lang="en-US" sz="2600" baseline="-25000" dirty="0" smtClean="0">
                <a:latin typeface="Arial" pitchFamily="34" charset="0"/>
                <a:cs typeface="Arial" pitchFamily="34" charset="0"/>
              </a:rPr>
              <a:t>1</a:t>
            </a:r>
            <a:r>
              <a:rPr lang="en-US" sz="2600" dirty="0" smtClean="0">
                <a:latin typeface="Arial" pitchFamily="34" charset="0"/>
                <a:cs typeface="Arial" pitchFamily="34" charset="0"/>
              </a:rPr>
              <a:t>–CF</a:t>
            </a:r>
            <a:r>
              <a:rPr lang="en-US" sz="2600" baseline="-25000" dirty="0" smtClean="0">
                <a:latin typeface="Arial" pitchFamily="34" charset="0"/>
                <a:cs typeface="Arial" pitchFamily="34" charset="0"/>
              </a:rPr>
              <a:t>0</a:t>
            </a:r>
            <a:r>
              <a:rPr lang="en-US" sz="2600" dirty="0" smtClean="0">
                <a:latin typeface="Arial" pitchFamily="34" charset="0"/>
                <a:cs typeface="Arial" pitchFamily="34" charset="0"/>
              </a:rPr>
              <a:t> </a:t>
            </a:r>
            <a:r>
              <a:rPr lang="en-US" sz="2600" dirty="0">
                <a:latin typeface="Arial" pitchFamily="34" charset="0"/>
                <a:cs typeface="Arial" pitchFamily="34" charset="0"/>
              </a:rPr>
              <a:t>complex, where C stands for </a:t>
            </a:r>
            <a:r>
              <a:rPr lang="en-US" sz="2600" dirty="0" smtClean="0">
                <a:latin typeface="Arial" pitchFamily="34" charset="0"/>
                <a:cs typeface="Arial" pitchFamily="34" charset="0"/>
              </a:rPr>
              <a:t>chloroplast.</a:t>
            </a:r>
          </a:p>
          <a:p>
            <a:pPr>
              <a:spcBef>
                <a:spcPts val="624"/>
              </a:spcBef>
              <a:spcAft>
                <a:spcPts val="1200"/>
              </a:spcAft>
            </a:pPr>
            <a:r>
              <a:rPr lang="en-US" sz="2600" dirty="0" smtClean="0">
                <a:latin typeface="Arial" pitchFamily="34" charset="0"/>
                <a:cs typeface="Arial" pitchFamily="34" charset="0"/>
              </a:rPr>
              <a:t>The </a:t>
            </a:r>
            <a:r>
              <a:rPr lang="en-US" sz="2600" dirty="0">
                <a:latin typeface="Arial" pitchFamily="34" charset="0"/>
                <a:cs typeface="Arial" pitchFamily="34" charset="0"/>
              </a:rPr>
              <a:t>chloroplast </a:t>
            </a:r>
            <a:r>
              <a:rPr lang="en-US" sz="2600" dirty="0" smtClean="0">
                <a:latin typeface="Arial" pitchFamily="34" charset="0"/>
                <a:cs typeface="Arial" pitchFamily="34" charset="0"/>
              </a:rPr>
              <a:t>CF</a:t>
            </a:r>
            <a:r>
              <a:rPr lang="en-US" sz="2600" baseline="-25000" dirty="0" smtClean="0">
                <a:latin typeface="Arial" pitchFamily="34" charset="0"/>
                <a:cs typeface="Arial" pitchFamily="34" charset="0"/>
              </a:rPr>
              <a:t>1</a:t>
            </a:r>
            <a:r>
              <a:rPr lang="en-US" sz="2600" dirty="0" smtClean="0">
                <a:latin typeface="Arial" pitchFamily="34" charset="0"/>
                <a:cs typeface="Arial" pitchFamily="34" charset="0"/>
              </a:rPr>
              <a:t>–CF</a:t>
            </a:r>
            <a:r>
              <a:rPr lang="en-US" sz="2600" baseline="-25000" dirty="0" smtClean="0">
                <a:latin typeface="Arial" pitchFamily="34" charset="0"/>
                <a:cs typeface="Arial" pitchFamily="34" charset="0"/>
              </a:rPr>
              <a:t>0</a:t>
            </a:r>
            <a:r>
              <a:rPr lang="en-US" sz="2600" dirty="0" smtClean="0">
                <a:latin typeface="Arial" pitchFamily="34" charset="0"/>
                <a:cs typeface="Arial" pitchFamily="34" charset="0"/>
              </a:rPr>
              <a:t> </a:t>
            </a:r>
            <a:r>
              <a:rPr lang="en-US" sz="2600" dirty="0">
                <a:latin typeface="Arial" pitchFamily="34" charset="0"/>
                <a:cs typeface="Arial" pitchFamily="34" charset="0"/>
              </a:rPr>
              <a:t>complex is very similar to the mitochondrial </a:t>
            </a:r>
            <a:r>
              <a:rPr lang="en-US" sz="2600" dirty="0" smtClean="0">
                <a:latin typeface="Arial" pitchFamily="34" charset="0"/>
                <a:cs typeface="Arial" pitchFamily="34" charset="0"/>
              </a:rPr>
              <a:t>F</a:t>
            </a:r>
            <a:r>
              <a:rPr lang="en-US" sz="2600" baseline="-25000" dirty="0" smtClean="0">
                <a:latin typeface="Arial" pitchFamily="34" charset="0"/>
                <a:cs typeface="Arial" pitchFamily="34" charset="0"/>
              </a:rPr>
              <a:t>1</a:t>
            </a:r>
            <a:r>
              <a:rPr lang="en-US" sz="2600" dirty="0" smtClean="0">
                <a:latin typeface="Arial" pitchFamily="34" charset="0"/>
                <a:cs typeface="Arial" pitchFamily="34" charset="0"/>
              </a:rPr>
              <a:t>–F</a:t>
            </a:r>
            <a:r>
              <a:rPr lang="en-US" sz="2600" baseline="-25000" dirty="0" smtClean="0">
                <a:latin typeface="Arial" pitchFamily="34" charset="0"/>
                <a:cs typeface="Arial" pitchFamily="34" charset="0"/>
              </a:rPr>
              <a:t>0</a:t>
            </a:r>
            <a:r>
              <a:rPr lang="en-US" sz="2600" dirty="0" smtClean="0">
                <a:latin typeface="Arial" pitchFamily="34" charset="0"/>
                <a:cs typeface="Arial" pitchFamily="34" charset="0"/>
              </a:rPr>
              <a:t> complex.</a:t>
            </a:r>
            <a:endParaRPr lang="en-US" sz="2600" dirty="0">
              <a:latin typeface="Arial" pitchFamily="34" charset="0"/>
              <a:cs typeface="Arial" pitchFamily="34" charset="0"/>
            </a:endParaRPr>
          </a:p>
          <a:p>
            <a:pPr>
              <a:spcBef>
                <a:spcPts val="624"/>
              </a:spcBef>
              <a:spcAft>
                <a:spcPts val="1200"/>
              </a:spcAft>
            </a:pPr>
            <a:r>
              <a:rPr lang="en-US" sz="2600" dirty="0">
                <a:latin typeface="Arial" pitchFamily="34" charset="0"/>
                <a:cs typeface="Arial" pitchFamily="34" charset="0"/>
              </a:rPr>
              <a:t>Newly synthesized ATP is released into the stroma, where it is used in carbohydrate </a:t>
            </a:r>
            <a:r>
              <a:rPr lang="en-US" sz="2600" dirty="0" smtClean="0">
                <a:latin typeface="Arial" pitchFamily="34" charset="0"/>
                <a:cs typeface="Arial" pitchFamily="34" charset="0"/>
              </a:rPr>
              <a:t>synthesis.</a:t>
            </a:r>
            <a:endParaRPr lang="en-US" sz="2600" dirty="0">
              <a:latin typeface="Arial" pitchFamily="34" charset="0"/>
              <a:cs typeface="Arial" pitchFamily="34" charset="0"/>
            </a:endParaRPr>
          </a:p>
          <a:p>
            <a:pPr>
              <a:spcBef>
                <a:spcPts val="624"/>
              </a:spcBef>
              <a:spcAft>
                <a:spcPts val="1200"/>
              </a:spcAft>
            </a:pPr>
            <a:r>
              <a:rPr lang="en-US" sz="2600" dirty="0">
                <a:latin typeface="Arial" pitchFamily="34" charset="0"/>
                <a:cs typeface="Arial" pitchFamily="34" charset="0"/>
              </a:rPr>
              <a:t>The membrane orientation of the CF</a:t>
            </a:r>
            <a:r>
              <a:rPr lang="en-US" sz="2600" baseline="-25000" dirty="0">
                <a:latin typeface="Arial" pitchFamily="34" charset="0"/>
                <a:cs typeface="Arial" pitchFamily="34" charset="0"/>
              </a:rPr>
              <a:t>1</a:t>
            </a:r>
            <a:r>
              <a:rPr lang="en-US" sz="2600" dirty="0">
                <a:latin typeface="Arial" pitchFamily="34" charset="0"/>
                <a:cs typeface="Arial" pitchFamily="34" charset="0"/>
              </a:rPr>
              <a:t>-CF</a:t>
            </a:r>
            <a:r>
              <a:rPr lang="en-US" sz="2600" baseline="-25000" dirty="0">
                <a:latin typeface="Arial" pitchFamily="34" charset="0"/>
                <a:cs typeface="Arial" pitchFamily="34" charset="0"/>
              </a:rPr>
              <a:t>0</a:t>
            </a:r>
            <a:r>
              <a:rPr lang="en-US" sz="2600" dirty="0">
                <a:latin typeface="Arial" pitchFamily="34" charset="0"/>
                <a:cs typeface="Arial" pitchFamily="34" charset="0"/>
              </a:rPr>
              <a:t> complex is reversed compared to the mitochondrial ATP </a:t>
            </a:r>
            <a:r>
              <a:rPr lang="en-US" sz="2600" dirty="0" smtClean="0">
                <a:latin typeface="Arial" pitchFamily="34" charset="0"/>
                <a:cs typeface="Arial" pitchFamily="34" charset="0"/>
              </a:rPr>
              <a:t>synthase.</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3587885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Comparison of </a:t>
            </a:r>
            <a:r>
              <a:rPr lang="en-US" dirty="0" smtClean="0">
                <a:solidFill>
                  <a:srgbClr val="843C0C"/>
                </a:solidFill>
                <a:latin typeface="Arial" pitchFamily="34" charset="0"/>
                <a:cs typeface="Arial" pitchFamily="34" charset="0"/>
              </a:rPr>
              <a:t>Photosynthesis </a:t>
            </a:r>
            <a:r>
              <a:rPr lang="en-US" dirty="0">
                <a:solidFill>
                  <a:srgbClr val="843C0C"/>
                </a:solidFill>
                <a:latin typeface="Arial" pitchFamily="34" charset="0"/>
                <a:cs typeface="Arial" pitchFamily="34" charset="0"/>
              </a:rPr>
              <a:t>and </a:t>
            </a:r>
            <a:r>
              <a:rPr lang="en-US" dirty="0">
                <a:solidFill>
                  <a:srgbClr val="843C0C"/>
                </a:solidFill>
              </a:rPr>
              <a:t>O</a:t>
            </a:r>
            <a:r>
              <a:rPr lang="en-US" dirty="0" smtClean="0">
                <a:solidFill>
                  <a:srgbClr val="843C0C"/>
                </a:solidFill>
                <a:latin typeface="Arial" pitchFamily="34" charset="0"/>
                <a:cs typeface="Arial" pitchFamily="34" charset="0"/>
              </a:rPr>
              <a:t>xidative Phosphorylation</a:t>
            </a:r>
            <a:endParaRPr lang="en-US" dirty="0">
              <a:solidFill>
                <a:srgbClr val="843C0C"/>
              </a:solidFill>
              <a:latin typeface="Arial" pitchFamily="34" charset="0"/>
              <a:cs typeface="Arial" pitchFamily="34" charset="0"/>
            </a:endParaRPr>
          </a:p>
        </p:txBody>
      </p:sp>
      <p:pic>
        <p:nvPicPr>
          <p:cNvPr id="11" name="Picture 2" descr="A schematic diagram compares the processes in photosynthesis and oxidative phosphorylation. A thylakoid and a mitochondrion are shown as membrane-bound structures, with several components embedded in the membranes. The thylakoid is on top, labeled photosynthesis, and the mitochondrion is on the bottom, labeled oxidative phosphorylation. Photosynthesis takes place in the thylakoid. The thylakoid membrane has two photosystems, cytochrome b f, and A T P synthase in the membrane, with A T P synthase projecting into the stroma. Photons are shown hitting the photosystems. Electrons move through one photosystem and produce oxygen from water. Plastocyanin is reduced at cytochrome b f and oxidized at photosystem one. A proton moves into the thylakoid space through the photosystem and through cytochrome b f. A photon strikes the other photosystem and a molecule of N A D P plus is reduced to N A D P H, using a proton.  Protons move from the inside of the thylakoid space to the stroma via A T P synthase, producing A T P and water from A D P plus inorganic phosphate in the stroma. Oxidative phosphorylation takes place in the mitochondrion. The mitochondrion has three complexes embedded in its membrane, inverted cytochrome b c 1 complex, cytochrome c oxidase, and A T P synthase, which projects into the matrix. Electrons move through first complex, reducing Q to Q H 2, then through the cytochrome b c 1 complex, restoring Q H 2 to Q. Two molecules of water are produced from molecular oxygen in the cytochrome c oxidase complex. Protons move through the complexes from the matrix to the intermembrane space. Protons return to the matrix through A T P synthase, which is used to produce A T P and H 2 O from A D P plus inorganic phosphate. During oxidative phosphorylation, cytochrome c is reduced and oxidized by the inverted cytochrome b c 1 complex and cytochrome c oxid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414888" y="1687508"/>
            <a:ext cx="4314225" cy="48633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967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Activity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Chloroplast </a:t>
            </a:r>
            <a:r>
              <a:rPr lang="en-US" dirty="0">
                <a:solidFill>
                  <a:srgbClr val="843C0C"/>
                </a:solidFill>
                <a:latin typeface="Arial" pitchFamily="34" charset="0"/>
                <a:cs typeface="Arial" pitchFamily="34" charset="0"/>
              </a:rPr>
              <a:t>ATP </a:t>
            </a:r>
            <a:r>
              <a:rPr lang="en-US" dirty="0" smtClean="0">
                <a:solidFill>
                  <a:srgbClr val="843C0C"/>
                </a:solidFill>
                <a:latin typeface="Arial" pitchFamily="34" charset="0"/>
                <a:cs typeface="Arial" pitchFamily="34" charset="0"/>
              </a:rPr>
              <a:t>Synthase </a:t>
            </a:r>
            <a:r>
              <a:rPr lang="en-US" dirty="0">
                <a:solidFill>
                  <a:srgbClr val="843C0C"/>
                </a:solidFill>
                <a:latin typeface="Arial" pitchFamily="34" charset="0"/>
                <a:cs typeface="Arial" pitchFamily="34" charset="0"/>
              </a:rPr>
              <a:t>is </a:t>
            </a:r>
            <a:r>
              <a:rPr lang="en-US" dirty="0">
                <a:solidFill>
                  <a:srgbClr val="843C0C"/>
                </a:solidFill>
              </a:rPr>
              <a:t>R</a:t>
            </a:r>
            <a:r>
              <a:rPr lang="en-US" dirty="0" smtClean="0">
                <a:solidFill>
                  <a:srgbClr val="843C0C"/>
                </a:solidFill>
                <a:latin typeface="Arial" pitchFamily="34" charset="0"/>
                <a:cs typeface="Arial" pitchFamily="34" charset="0"/>
              </a:rPr>
              <a:t>egulated</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fontScale="92500" lnSpcReduction="10000"/>
          </a:bodyPr>
          <a:lstStyle/>
          <a:p>
            <a:pPr>
              <a:spcBef>
                <a:spcPts val="624"/>
              </a:spcBef>
              <a:spcAft>
                <a:spcPts val="1200"/>
              </a:spcAft>
            </a:pPr>
            <a:r>
              <a:rPr lang="en-US" dirty="0">
                <a:latin typeface="Arial" pitchFamily="34" charset="0"/>
                <a:cs typeface="Arial" pitchFamily="34" charset="0"/>
              </a:rPr>
              <a:t>Chloroplast ATP synthase is activated when a specific disulfide </a:t>
            </a:r>
            <a:r>
              <a:rPr lang="en-US" dirty="0" smtClean="0">
                <a:latin typeface="Arial" pitchFamily="34" charset="0"/>
                <a:cs typeface="Arial" pitchFamily="34" charset="0"/>
              </a:rPr>
              <a:t>bond </a:t>
            </a:r>
            <a:r>
              <a:rPr lang="en-US" dirty="0">
                <a:latin typeface="Arial" pitchFamily="34" charset="0"/>
                <a:cs typeface="Arial" pitchFamily="34" charset="0"/>
              </a:rPr>
              <a:t>in the γ subunit is reduced to two </a:t>
            </a:r>
            <a:r>
              <a:rPr lang="en-US" dirty="0" err="1" smtClean="0">
                <a:latin typeface="Arial" pitchFamily="34" charset="0"/>
                <a:cs typeface="Arial" pitchFamily="34" charset="0"/>
              </a:rPr>
              <a:t>cysteines</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The </a:t>
            </a:r>
            <a:r>
              <a:rPr lang="en-US" dirty="0">
                <a:latin typeface="Arial" pitchFamily="34" charset="0"/>
                <a:cs typeface="Arial" pitchFamily="34" charset="0"/>
              </a:rPr>
              <a:t>reductant is reduced </a:t>
            </a:r>
            <a:r>
              <a:rPr lang="en-US" dirty="0" err="1">
                <a:latin typeface="Arial" pitchFamily="34" charset="0"/>
                <a:cs typeface="Arial" pitchFamily="34" charset="0"/>
              </a:rPr>
              <a:t>thioredoxin</a:t>
            </a:r>
            <a:r>
              <a:rPr lang="en-US" dirty="0">
                <a:latin typeface="Arial" pitchFamily="34" charset="0"/>
                <a:cs typeface="Arial" pitchFamily="34" charset="0"/>
              </a:rPr>
              <a:t>, which is formed from ferredoxin generated in photosystem I, by </a:t>
            </a:r>
            <a:r>
              <a:rPr lang="en-US" dirty="0" smtClean="0">
                <a:latin typeface="Arial" pitchFamily="34" charset="0"/>
                <a:cs typeface="Arial" pitchFamily="34" charset="0"/>
              </a:rPr>
              <a:t>ferredoxin–</a:t>
            </a:r>
            <a:r>
              <a:rPr lang="en-US" dirty="0" err="1" smtClean="0">
                <a:latin typeface="Arial" pitchFamily="34" charset="0"/>
                <a:cs typeface="Arial" pitchFamily="34" charset="0"/>
              </a:rPr>
              <a:t>thioredoxin</a:t>
            </a:r>
            <a:r>
              <a:rPr lang="en-US" dirty="0" smtClean="0">
                <a:latin typeface="Arial" pitchFamily="34" charset="0"/>
                <a:cs typeface="Arial" pitchFamily="34" charset="0"/>
              </a:rPr>
              <a:t> </a:t>
            </a:r>
            <a:r>
              <a:rPr lang="en-US" dirty="0" err="1" smtClean="0">
                <a:latin typeface="Arial" pitchFamily="34" charset="0"/>
                <a:cs typeface="Arial" pitchFamily="34" charset="0"/>
              </a:rPr>
              <a:t>reductase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11" name="Picture Placeholder 10" descr="A reversible reaction in equilibrium shows the formation of oxidized ferredoxin, reduced ferredoxin and protons. Two molecules of reduced ferredoxin react with thioredoxin disulfide in the presence of ferredoxin-thioredoxin reductase to form two molecules of oxidized ferredoxin, two molecules of reduced thioredoxin and two protons (2 H superscript plus)."/>
          <p:cNvPicPr>
            <a:picLocks noGrp="1" noChangeAspect="1"/>
          </p:cNvPicPr>
          <p:nvPr>
            <p:ph type="pic" sz="quarter" idx="13"/>
          </p:nvPr>
        </p:nvPicPr>
        <p:blipFill>
          <a:blip r:embed="rId2"/>
          <a:stretch>
            <a:fillRect/>
          </a:stretch>
        </p:blipFill>
        <p:spPr>
          <a:xfrm>
            <a:off x="1553125" y="3600745"/>
            <a:ext cx="6080612" cy="825009"/>
          </a:xfrm>
          <a:prstGeom prst="rect">
            <a:avLst/>
          </a:prstGeom>
          <a:noFill/>
          <a:ln>
            <a:noFill/>
          </a:ln>
        </p:spPr>
      </p:pic>
      <p:sp>
        <p:nvSpPr>
          <p:cNvPr id="8" name="Content Placeholder 7"/>
          <p:cNvSpPr>
            <a:spLocks noGrp="1"/>
          </p:cNvSpPr>
          <p:nvPr>
            <p:ph sz="quarter" idx="16"/>
          </p:nvPr>
        </p:nvSpPr>
        <p:spPr>
          <a:xfrm>
            <a:off x="457200" y="4613556"/>
            <a:ext cx="8229600" cy="1966858"/>
          </a:xfrm>
        </p:spPr>
        <p:txBody>
          <a:bodyPr>
            <a:normAutofit fontScale="85000" lnSpcReduction="10000"/>
          </a:bodyPr>
          <a:lstStyle/>
          <a:p>
            <a:pPr>
              <a:spcBef>
                <a:spcPts val="624"/>
              </a:spcBef>
              <a:spcAft>
                <a:spcPts val="1200"/>
              </a:spcAft>
            </a:pPr>
            <a:r>
              <a:rPr lang="en-US" dirty="0"/>
              <a:t>An increase in the proton-motive force causes a change in the ε subunit of ATP synthase, which also enhances synthase activity</a:t>
            </a:r>
            <a:r>
              <a:rPr lang="en-US" dirty="0" smtClean="0"/>
              <a:t>.</a:t>
            </a:r>
            <a:endParaRPr lang="en-US" dirty="0"/>
          </a:p>
          <a:p>
            <a:pPr>
              <a:spcBef>
                <a:spcPts val="624"/>
              </a:spcBef>
              <a:spcAft>
                <a:spcPts val="1200"/>
              </a:spcAft>
            </a:pPr>
            <a:r>
              <a:rPr lang="en-US" dirty="0"/>
              <a:t>These control mechanisms ensure that synthase activity is maximal when biosynthetic reducing power and a proton gradient are available and coordinate the light reactions with ATP synthesis</a:t>
            </a:r>
            <a:r>
              <a:rPr lang="en-US" dirty="0" smtClean="0"/>
              <a:t>.</a:t>
            </a:r>
            <a:endParaRPr lang="en-US" dirty="0"/>
          </a:p>
        </p:txBody>
      </p:sp>
    </p:spTree>
    <p:extLst>
      <p:ext uri="{BB962C8B-B14F-4D97-AF65-F5344CB8AC3E}">
        <p14:creationId xmlns:p14="http://schemas.microsoft.com/office/powerpoint/2010/main" val="3471884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33"/>
            <a:ext cx="8229600" cy="1189410"/>
          </a:xfrm>
        </p:spPr>
        <p:txBody>
          <a:bodyPr>
            <a:noAutofit/>
          </a:bodyPr>
          <a:lstStyle/>
          <a:p>
            <a:r>
              <a:rPr lang="en-US" sz="3200" dirty="0">
                <a:solidFill>
                  <a:srgbClr val="843C0C"/>
                </a:solidFill>
                <a:latin typeface="Arial" pitchFamily="34" charset="0"/>
                <a:cs typeface="Arial" pitchFamily="34" charset="0"/>
              </a:rPr>
              <a:t>Cyclic </a:t>
            </a:r>
            <a:r>
              <a:rPr lang="en-US" sz="3200" dirty="0" smtClean="0">
                <a:solidFill>
                  <a:srgbClr val="843C0C"/>
                </a:solidFill>
                <a:latin typeface="Arial" pitchFamily="34" charset="0"/>
                <a:cs typeface="Arial" pitchFamily="34" charset="0"/>
              </a:rPr>
              <a:t>Electron </a:t>
            </a:r>
            <a:r>
              <a:rPr lang="en-US" sz="3200" dirty="0">
                <a:solidFill>
                  <a:srgbClr val="843C0C"/>
                </a:solidFill>
                <a:latin typeface="Arial" pitchFamily="34" charset="0"/>
                <a:cs typeface="Arial" pitchFamily="34" charset="0"/>
              </a:rPr>
              <a:t>F</a:t>
            </a:r>
            <a:r>
              <a:rPr lang="en-US" sz="3200" dirty="0" smtClean="0">
                <a:solidFill>
                  <a:srgbClr val="843C0C"/>
                </a:solidFill>
                <a:latin typeface="Arial" pitchFamily="34" charset="0"/>
                <a:cs typeface="Arial" pitchFamily="34" charset="0"/>
              </a:rPr>
              <a:t>low </a:t>
            </a:r>
            <a:r>
              <a:rPr lang="en-US" sz="3200" dirty="0">
                <a:solidFill>
                  <a:srgbClr val="843C0C"/>
                </a:solidFill>
                <a:latin typeface="Arial" pitchFamily="34" charset="0"/>
                <a:cs typeface="Arial" pitchFamily="34" charset="0"/>
              </a:rPr>
              <a:t>through </a:t>
            </a:r>
            <a:r>
              <a:rPr lang="en-US" sz="3200" dirty="0" smtClean="0">
                <a:solidFill>
                  <a:srgbClr val="843C0C"/>
                </a:solidFill>
                <a:latin typeface="Arial" pitchFamily="34" charset="0"/>
                <a:cs typeface="Arial" pitchFamily="34" charset="0"/>
              </a:rPr>
              <a:t>Photosystem </a:t>
            </a:r>
            <a:r>
              <a:rPr lang="en-US" sz="3200" dirty="0">
                <a:solidFill>
                  <a:srgbClr val="843C0C"/>
                </a:solidFill>
                <a:latin typeface="Arial" pitchFamily="34" charset="0"/>
                <a:cs typeface="Arial" pitchFamily="34" charset="0"/>
              </a:rPr>
              <a:t>I </a:t>
            </a:r>
            <a:r>
              <a:rPr lang="en-US" sz="3200" dirty="0" smtClean="0">
                <a:solidFill>
                  <a:srgbClr val="843C0C"/>
                </a:solidFill>
                <a:latin typeface="Arial" pitchFamily="34" charset="0"/>
                <a:cs typeface="Arial" pitchFamily="34" charset="0"/>
              </a:rPr>
              <a:t>Leads </a:t>
            </a:r>
            <a:r>
              <a:rPr lang="en-US" sz="3200" dirty="0">
                <a:solidFill>
                  <a:srgbClr val="843C0C"/>
                </a:solidFill>
                <a:latin typeface="Arial" pitchFamily="34" charset="0"/>
                <a:cs typeface="Arial" pitchFamily="34" charset="0"/>
              </a:rPr>
              <a:t>to the </a:t>
            </a:r>
            <a:r>
              <a:rPr lang="en-US" sz="3200" dirty="0" smtClean="0">
                <a:solidFill>
                  <a:srgbClr val="843C0C"/>
                </a:solidFill>
                <a:latin typeface="Arial" pitchFamily="34" charset="0"/>
                <a:cs typeface="Arial" pitchFamily="34" charset="0"/>
              </a:rPr>
              <a:t>Production </a:t>
            </a:r>
            <a:r>
              <a:rPr lang="en-US" sz="3200" dirty="0">
                <a:solidFill>
                  <a:srgbClr val="843C0C"/>
                </a:solidFill>
                <a:latin typeface="Arial" pitchFamily="34" charset="0"/>
                <a:cs typeface="Arial" pitchFamily="34" charset="0"/>
              </a:rPr>
              <a:t>of ATP </a:t>
            </a:r>
            <a:r>
              <a:rPr lang="en-US" sz="3200" dirty="0" smtClean="0">
                <a:solidFill>
                  <a:srgbClr val="843C0C"/>
                </a:solidFill>
                <a:latin typeface="Arial" pitchFamily="34" charset="0"/>
                <a:cs typeface="Arial" pitchFamily="34" charset="0"/>
              </a:rPr>
              <a:t>Instead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NADPH</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If the NADPH needs are met, cyclic electron flow generates ATP without </a:t>
            </a:r>
            <a:r>
              <a:rPr lang="en-US" dirty="0" smtClean="0">
                <a:latin typeface="Arial" pitchFamily="34" charset="0"/>
                <a:cs typeface="Arial" pitchFamily="34" charset="0"/>
              </a:rPr>
              <a:t>forming NADPH.</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electrons of photosystem I flow from ferredoxin through cytochrome </a:t>
            </a:r>
            <a:r>
              <a:rPr lang="en-US" i="1" dirty="0">
                <a:latin typeface="Arial" pitchFamily="34" charset="0"/>
                <a:cs typeface="Arial" pitchFamily="34" charset="0"/>
              </a:rPr>
              <a:t>bf</a:t>
            </a:r>
            <a:r>
              <a:rPr lang="en-US" dirty="0">
                <a:latin typeface="Arial" pitchFamily="34" charset="0"/>
                <a:cs typeface="Arial" pitchFamily="34" charset="0"/>
              </a:rPr>
              <a:t> to </a:t>
            </a:r>
            <a:r>
              <a:rPr lang="en-US" dirty="0" err="1">
                <a:latin typeface="Arial" pitchFamily="34" charset="0"/>
                <a:cs typeface="Arial" pitchFamily="34" charset="0"/>
              </a:rPr>
              <a:t>plastocyanin</a:t>
            </a:r>
            <a:r>
              <a:rPr lang="en-US" dirty="0">
                <a:latin typeface="Arial" pitchFamily="34" charset="0"/>
                <a:cs typeface="Arial" pitchFamily="34" charset="0"/>
              </a:rPr>
              <a:t> and then return to </a:t>
            </a:r>
            <a:r>
              <a:rPr lang="en-US" dirty="0" smtClean="0">
                <a:latin typeface="Arial" pitchFamily="34" charset="0"/>
                <a:cs typeface="Arial" pitchFamily="34" charset="0"/>
              </a:rPr>
              <a:t>P700.</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protons pumped by cytochrome </a:t>
            </a:r>
            <a:r>
              <a:rPr lang="en-US" i="1" dirty="0">
                <a:latin typeface="Arial" pitchFamily="34" charset="0"/>
                <a:cs typeface="Arial" pitchFamily="34" charset="0"/>
              </a:rPr>
              <a:t>bf</a:t>
            </a:r>
            <a:r>
              <a:rPr lang="en-US" dirty="0">
                <a:latin typeface="Arial" pitchFamily="34" charset="0"/>
                <a:cs typeface="Arial" pitchFamily="34" charset="0"/>
              </a:rPr>
              <a:t> are used to synthesize </a:t>
            </a:r>
            <a:r>
              <a:rPr lang="en-US" dirty="0" smtClean="0">
                <a:latin typeface="Arial" pitchFamily="34" charset="0"/>
                <a:cs typeface="Arial" pitchFamily="34" charset="0"/>
              </a:rPr>
              <a:t>ATP.</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This process is called cyclic photophosphorylation. Photosystem II does not participate, and no 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is generated.</a:t>
            </a:r>
            <a:endParaRPr lang="en-US" dirty="0">
              <a:latin typeface="Arial" pitchFamily="34" charset="0"/>
              <a:cs typeface="Arial" pitchFamily="34" charset="0"/>
            </a:endParaRPr>
          </a:p>
        </p:txBody>
      </p:sp>
    </p:spTree>
    <p:extLst>
      <p:ext uri="{BB962C8B-B14F-4D97-AF65-F5344CB8AC3E}">
        <p14:creationId xmlns:p14="http://schemas.microsoft.com/office/powerpoint/2010/main" val="22571190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Cyclic </a:t>
            </a:r>
            <a:r>
              <a:rPr lang="en-US" dirty="0" smtClean="0">
                <a:solidFill>
                  <a:srgbClr val="843C0C"/>
                </a:solidFill>
                <a:latin typeface="Arial" pitchFamily="34" charset="0"/>
                <a:cs typeface="Arial" pitchFamily="34" charset="0"/>
              </a:rPr>
              <a:t>Photophosphorylation</a:t>
            </a:r>
            <a:endParaRPr lang="en-US" dirty="0">
              <a:solidFill>
                <a:srgbClr val="843C0C"/>
              </a:solidFill>
              <a:latin typeface="Arial" pitchFamily="34" charset="0"/>
              <a:cs typeface="Arial" pitchFamily="34" charset="0"/>
            </a:endParaRPr>
          </a:p>
        </p:txBody>
      </p:sp>
      <p:pic>
        <p:nvPicPr>
          <p:cNvPr id="11" name="Picture 2" descr="A two-part illustration shows two schematic diagrams showing the process of cyclic phosphorylation and the energetic basis of cyclic phosphorylation. In the first part of the illustration, a thylakoid membrane is shown, with cytochrome b f, photosystem one, and A T P synthase embedded in it. Ferredoxin in the stroma is reduced at photosystem one and transfers electrons to cytochrome b f. Ferredoxin is oxidized and reduced cyclically. Protons move through cytochrome b f from the stroma into the thylakoid space. A photon is shown striking photosystem one. Plastocyanin is reduced at cytochrome b f and oxidized at photosystem one in a cyclic process. Protons from the thylakoid space move into the stroma via A T P synthase, creating A T P and H 2 O from A D P plus inorganic phosphate. In the second part of the illustration, the chart has a vertical axis labeled Reduction potential (Volts), with a scale from plus 0.6 to minus 1.4, labeled in increments of 0.2. Different complexes and molecules are shown at different levels on the scale and arrows show the order of movement of electrons between the molecules or complexes. P 700 in its ground state is shown at plus 0.5 on the scale.  An arrow shows a photon causing the elevation of P 700 to its excited state at minus 1.22 on the scale. An arrow shows the movement of an electron from P 700 in its excited state to ferredoxin, which is at minus 0.4 on the scale, then to the cytochrome B f complex, which is at 0 on the scale.  The electron can either move to plastocyanin or to a proton gradient, which are both at 0.3 on the scale. Plastocyanin is further converted to P 700 in its ground st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47524" y="1971513"/>
            <a:ext cx="8159391" cy="38066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6892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The </a:t>
            </a:r>
            <a:r>
              <a:rPr lang="en-US" sz="2800" dirty="0" smtClean="0">
                <a:solidFill>
                  <a:srgbClr val="843C0C"/>
                </a:solidFill>
                <a:latin typeface="Arial" pitchFamily="34" charset="0"/>
                <a:cs typeface="Arial" pitchFamily="34" charset="0"/>
              </a:rPr>
              <a:t>Absorption </a:t>
            </a:r>
            <a:r>
              <a:rPr lang="en-US" sz="2800" dirty="0">
                <a:solidFill>
                  <a:srgbClr val="843C0C"/>
                </a:solidFill>
                <a:latin typeface="Arial" pitchFamily="34" charset="0"/>
                <a:cs typeface="Arial" pitchFamily="34" charset="0"/>
              </a:rPr>
              <a:t>of </a:t>
            </a:r>
            <a:r>
              <a:rPr lang="en-US" sz="2800" dirty="0" smtClean="0">
                <a:solidFill>
                  <a:srgbClr val="843C0C"/>
                </a:solidFill>
                <a:latin typeface="Arial" pitchFamily="34" charset="0"/>
                <a:cs typeface="Arial" pitchFamily="34" charset="0"/>
              </a:rPr>
              <a:t>Eight </a:t>
            </a:r>
            <a:r>
              <a:rPr lang="en-US" sz="2800" dirty="0">
                <a:solidFill>
                  <a:srgbClr val="843C0C"/>
                </a:solidFill>
              </a:rPr>
              <a:t>P</a:t>
            </a:r>
            <a:r>
              <a:rPr lang="en-US" sz="2800" dirty="0" smtClean="0">
                <a:solidFill>
                  <a:srgbClr val="843C0C"/>
                </a:solidFill>
                <a:latin typeface="Arial" pitchFamily="34" charset="0"/>
                <a:cs typeface="Arial" pitchFamily="34" charset="0"/>
              </a:rPr>
              <a:t>hotons </a:t>
            </a:r>
            <a:r>
              <a:rPr lang="en-US" sz="2800" dirty="0">
                <a:solidFill>
                  <a:srgbClr val="843C0C"/>
                </a:solidFill>
              </a:rPr>
              <a:t>Y</a:t>
            </a:r>
            <a:r>
              <a:rPr lang="en-US" sz="2800" dirty="0" smtClean="0">
                <a:solidFill>
                  <a:srgbClr val="843C0C"/>
                </a:solidFill>
                <a:latin typeface="Arial" pitchFamily="34" charset="0"/>
                <a:cs typeface="Arial" pitchFamily="34" charset="0"/>
              </a:rPr>
              <a:t>ields </a:t>
            </a:r>
            <a:r>
              <a:rPr lang="en-US" sz="2800" dirty="0">
                <a:solidFill>
                  <a:srgbClr val="843C0C"/>
                </a:solidFill>
              </a:rPr>
              <a:t>O</a:t>
            </a:r>
            <a:r>
              <a:rPr lang="en-US" sz="2800" dirty="0" smtClean="0">
                <a:solidFill>
                  <a:srgbClr val="843C0C"/>
                </a:solidFill>
                <a:latin typeface="Arial" pitchFamily="34" charset="0"/>
                <a:cs typeface="Arial" pitchFamily="34" charset="0"/>
              </a:rPr>
              <a:t>ne </a:t>
            </a:r>
            <a:r>
              <a:rPr lang="en-US" sz="2800" dirty="0">
                <a:solidFill>
                  <a:srgbClr val="843C0C"/>
                </a:solidFill>
                <a:latin typeface="Arial" pitchFamily="34" charset="0"/>
                <a:cs typeface="Arial" pitchFamily="34" charset="0"/>
              </a:rPr>
              <a:t>O</a:t>
            </a:r>
            <a:r>
              <a:rPr lang="en-US" sz="2800" baseline="-25000" dirty="0">
                <a:solidFill>
                  <a:srgbClr val="843C0C"/>
                </a:solidFill>
                <a:latin typeface="Arial" pitchFamily="34" charset="0"/>
                <a:cs typeface="Arial" pitchFamily="34" charset="0"/>
              </a:rPr>
              <a:t>2</a:t>
            </a:r>
            <a:r>
              <a:rPr lang="en-US" sz="2800" dirty="0">
                <a:solidFill>
                  <a:srgbClr val="843C0C"/>
                </a:solidFill>
                <a:latin typeface="Arial" pitchFamily="34" charset="0"/>
                <a:cs typeface="Arial" pitchFamily="34" charset="0"/>
              </a:rPr>
              <a:t>, </a:t>
            </a:r>
            <a:r>
              <a:rPr lang="en-US" sz="2800" dirty="0" smtClean="0">
                <a:solidFill>
                  <a:srgbClr val="843C0C"/>
                </a:solidFill>
                <a:latin typeface="Arial" pitchFamily="34" charset="0"/>
                <a:cs typeface="Arial" pitchFamily="34" charset="0"/>
              </a:rPr>
              <a:t>Two </a:t>
            </a:r>
            <a:r>
              <a:rPr lang="en-US" sz="2800" dirty="0">
                <a:solidFill>
                  <a:srgbClr val="843C0C"/>
                </a:solidFill>
                <a:latin typeface="Arial" pitchFamily="34" charset="0"/>
                <a:cs typeface="Arial" pitchFamily="34" charset="0"/>
              </a:rPr>
              <a:t>NADPH, and </a:t>
            </a:r>
            <a:r>
              <a:rPr lang="en-US" sz="2800" dirty="0" smtClean="0">
                <a:solidFill>
                  <a:srgbClr val="843C0C"/>
                </a:solidFill>
                <a:latin typeface="Arial" pitchFamily="34" charset="0"/>
                <a:cs typeface="Arial" pitchFamily="34" charset="0"/>
              </a:rPr>
              <a:t>Three </a:t>
            </a:r>
            <a:r>
              <a:rPr lang="en-US" sz="2800" dirty="0">
                <a:solidFill>
                  <a:srgbClr val="843C0C"/>
                </a:solidFill>
                <a:latin typeface="Arial" pitchFamily="34" charset="0"/>
                <a:cs typeface="Arial" pitchFamily="34" charset="0"/>
              </a:rPr>
              <a:t>ATP </a:t>
            </a:r>
            <a:r>
              <a:rPr lang="en-US" sz="2800" dirty="0">
                <a:solidFill>
                  <a:srgbClr val="843C0C"/>
                </a:solidFill>
              </a:rPr>
              <a:t>M</a:t>
            </a:r>
            <a:r>
              <a:rPr lang="en-US" sz="2800" dirty="0" smtClean="0">
                <a:solidFill>
                  <a:srgbClr val="843C0C"/>
                </a:solidFill>
                <a:latin typeface="Arial" pitchFamily="34" charset="0"/>
                <a:cs typeface="Arial" pitchFamily="34" charset="0"/>
              </a:rPr>
              <a:t>olecules</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796144"/>
            <a:ext cx="8229600" cy="914399"/>
          </a:xfrm>
        </p:spPr>
        <p:txBody>
          <a:bodyPr>
            <a:normAutofit/>
          </a:bodyPr>
          <a:lstStyle/>
          <a:p>
            <a:r>
              <a:rPr lang="en-US" dirty="0">
                <a:latin typeface="Arial" pitchFamily="34" charset="0"/>
                <a:cs typeface="Arial" pitchFamily="34" charset="0"/>
              </a:rPr>
              <a:t>Eight photons are required to yield two molecules of NADPH and three molecules of </a:t>
            </a:r>
            <a:r>
              <a:rPr lang="en-US" dirty="0" smtClean="0">
                <a:latin typeface="Arial" pitchFamily="34" charset="0"/>
                <a:cs typeface="Arial" pitchFamily="34" charset="0"/>
              </a:rPr>
              <a:t>ATP.</a:t>
            </a:r>
            <a:endParaRPr lang="en-US" dirty="0">
              <a:latin typeface="Arial" pitchFamily="34" charset="0"/>
              <a:cs typeface="Arial" pitchFamily="34" charset="0"/>
            </a:endParaRPr>
          </a:p>
        </p:txBody>
      </p:sp>
      <p:pic>
        <p:nvPicPr>
          <p:cNvPr id="11" name="Picture 1" descr="Three chemical reactions are shown, in which the top two chemical reactions are added and an overall reaction shows the formation of N A D P H and A TP. In the first step, two molecules of water (H 2 O) reacts with two molecules of N A D P plus and ten protons (H superscript plus subscript stroma) to form oxygen (O 2), two molecules of N A D P H, and 12 protons (H superscript plus subscript lumen). &#10;In the second step, three molecules of A D P (A D P superscript 3 minus) reacts with three molecules of inorganic phosphate (P subscript lowercase I superscript 2 minus), 3 protons (H plus), and 12 protons (H superscript plus subscript lumen) to form three molecules of A T P (A T P superscript 4 minus), three molecules of water, and 12 protons (H superscript plus subscript stroma).&#10;The overall reaction is given as: two molecules of N A D P plus reacts with three molecules of A D P (A D P superscript 3 minus), three molecules of inorganic phosphate (P subscript lowercase I superscript 2 minus), and a proton to give oxygen (O 2), two molecules of N A D P H, three molecules of A T P (A T P superscript 4 minus) and a molecule of wate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700768" y="3157724"/>
            <a:ext cx="7399468" cy="102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457200" y="4613555"/>
            <a:ext cx="8229600" cy="1068787"/>
          </a:xfrm>
        </p:spPr>
        <p:txBody>
          <a:bodyPr>
            <a:normAutofit/>
          </a:bodyPr>
          <a:lstStyle/>
          <a:p>
            <a:r>
              <a:rPr lang="en-US" dirty="0" smtClean="0"/>
              <a:t>In </a:t>
            </a:r>
            <a:r>
              <a:rPr lang="en-US" dirty="0"/>
              <a:t>cyclic photophosphorylation, two photons yield one molecule of ATP but no NADPH</a:t>
            </a:r>
            <a:r>
              <a:rPr lang="en-US" dirty="0" smtClean="0"/>
              <a:t>.</a:t>
            </a:r>
            <a:endParaRPr lang="en-US" dirty="0"/>
          </a:p>
        </p:txBody>
      </p:sp>
    </p:spTree>
    <p:extLst>
      <p:ext uri="{BB962C8B-B14F-4D97-AF65-F5344CB8AC3E}">
        <p14:creationId xmlns:p14="http://schemas.microsoft.com/office/powerpoint/2010/main" val="41448994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43C0C"/>
                </a:solidFill>
                <a:latin typeface="Arial" pitchFamily="34" charset="0"/>
                <a:cs typeface="Arial" pitchFamily="34" charset="0"/>
              </a:rPr>
              <a:t>Section 19.5 </a:t>
            </a:r>
            <a:r>
              <a:rPr lang="en-US" dirty="0">
                <a:solidFill>
                  <a:srgbClr val="843C0C"/>
                </a:solidFill>
                <a:latin typeface="Arial" pitchFamily="34" charset="0"/>
                <a:cs typeface="Arial" pitchFamily="34" charset="0"/>
              </a:rPr>
              <a:t>Accessory Pigments Funnel Energy into Reaction </a:t>
            </a:r>
            <a:r>
              <a:rPr lang="en-US" dirty="0" smtClean="0">
                <a:solidFill>
                  <a:srgbClr val="843C0C"/>
                </a:solidFill>
                <a:latin typeface="Arial" pitchFamily="34" charset="0"/>
                <a:cs typeface="Arial" pitchFamily="34" charset="0"/>
              </a:rPr>
              <a:t>Centers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159328"/>
          </a:xfrm>
        </p:spPr>
        <p:txBody>
          <a:bodyPr>
            <a:normAutofit lnSpcReduction="10000"/>
          </a:bodyPr>
          <a:lstStyle/>
          <a:p>
            <a:r>
              <a:rPr lang="en-US" dirty="0">
                <a:latin typeface="Arial" pitchFamily="34" charset="0"/>
                <a:cs typeface="Arial" pitchFamily="34" charset="0"/>
              </a:rPr>
              <a:t>Chlorophyll </a:t>
            </a:r>
            <a:r>
              <a:rPr lang="en-US" i="1" dirty="0">
                <a:latin typeface="Arial" pitchFamily="34" charset="0"/>
                <a:cs typeface="Arial" pitchFamily="34" charset="0"/>
              </a:rPr>
              <a:t>b</a:t>
            </a:r>
            <a:r>
              <a:rPr lang="en-US" dirty="0">
                <a:latin typeface="Arial" pitchFamily="34" charset="0"/>
                <a:cs typeface="Arial" pitchFamily="34" charset="0"/>
              </a:rPr>
              <a:t> and carotenoids, such as lycopene and β-carotene, are light-harvesting pigments that funnel energy to the reaction </a:t>
            </a:r>
            <a:r>
              <a:rPr lang="en-US" dirty="0" smtClean="0">
                <a:latin typeface="Arial" pitchFamily="34" charset="0"/>
                <a:cs typeface="Arial" pitchFamily="34" charset="0"/>
              </a:rPr>
              <a:t>center.</a:t>
            </a:r>
            <a:endParaRPr lang="en-US" dirty="0">
              <a:latin typeface="Arial" pitchFamily="34" charset="0"/>
              <a:cs typeface="Arial" pitchFamily="34" charset="0"/>
            </a:endParaRPr>
          </a:p>
        </p:txBody>
      </p:sp>
      <p:pic>
        <p:nvPicPr>
          <p:cNvPr id="12" name="Picture 2" descr="The structure of chlorophyll b is shown. The structure of chlorophyll has two components, a porphyrin head and an R group highlighted in green. The porphyrin consists of four tetrapyrrole rings around a central magnesium with a five membered ring attached to the third pyrrole ring. The porphyrin ring has the following substituents: C 2 and C 12 are each bonded to a methyl group, C 3 is bonded to a vinyl group, C 7 is bonded to a highlighted aldehyde, C 8 is bonded to an ethyl group, C 17 is bonded to a hash bonded H and wedge bonded to C 1 of acetate group, which is further bonded to the highlighted R group, and C 18 is hash bonded to a methyl group and wedge bonded to H. The porphyrin ring has ten double bonds between: C 2 and C 3, C 4 and C 5, C 6 and N 22, C 7 and C 8, C 9 and C 10, C 11 and C 12, C 13 and C 14, C 15 and C 16, C 19 and N 24, and C 20 and C 1. The five membered ring attached to third pyrrole ring has the following substituents: C 13 a is double bonded to oxygen and C 13 b is wedge bonded to H and hash bonded to C 1 of methyl acetate, which has a carbon double bonded to oxygen and single bonded to another oxygen, which is further bonded to a methyl grou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93912" y="2981362"/>
            <a:ext cx="3366033" cy="28027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3" descr="The structures of lycopene and beta-carotene are shown. Lycopene is forty-carbon atom molecule, in which thirty carbons form the backbone chain and the remaining ten carbons form methyl substituents. The carbon backbone of lycopene has the following substituents: C 1 and C 30 are each bonded to two methyl groups, C 5, C 9, C 13, C 22, and C 26 are each bonded to a methyl group, and the backbone has thirteen double bonds between the following carbons: C 1 and C 2, C 5 and C 6, C 7 and C 8, C 9 and C 10, C 11 and C 12, C 13 and C 14, C 15 and C 16, C 17 and C 18, C 19 and C 20, C 21 and C 22, C 23 and C 24,C 25 and C 26, and C 29 and C 30. The structure of beta-carotene is a forty carbon molecule, which has two cyclohexene rings at the two terminals. Carbons 1 to 6 and carbons 25 to 30 form the cyclohexene ring and carbons 7 to 24 form a straight chain connecting the two cyclohexene rings at C 6 and C 25. Beta-carotene has eleven double bonds between the following carbon atoms: C 5 and C 6, C 7 and C 8, C 9 and C 10, C 11 and C 12, C 13 and C 14, C 15 and C 16, C 17 and C 18, C 19 and C 20, C 21 and C 22, C 23 and C 24, and C 25 and C 30. Beta-carotene has the following substituents: C 1 is bonded to C 31 and C 32, which are two methyl groups, C 5 is bonded to C 33, which is a methyl group, C 9, C 13, C 18, C 22, and C 30 are bonded to C 34, C 35, C 36, C 37, and C 40 of methyl groups, respectively, and C 26 is bonded to C 38 and C 39, which are two methyl groups. Beta-carotene has ten methyl substituent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3823233" y="3455895"/>
            <a:ext cx="5037600" cy="19097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159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74638"/>
            <a:ext cx="8478965" cy="1143000"/>
          </a:xfrm>
        </p:spPr>
        <p:txBody>
          <a:bodyPr>
            <a:noAutofit/>
          </a:bodyPr>
          <a:lstStyle/>
          <a:p>
            <a:r>
              <a:rPr lang="en-US" dirty="0">
                <a:solidFill>
                  <a:srgbClr val="843C0C"/>
                </a:solidFill>
                <a:latin typeface="Arial" pitchFamily="34" charset="0"/>
                <a:cs typeface="Arial" pitchFamily="34" charset="0"/>
              </a:rPr>
              <a:t>Absorption </a:t>
            </a:r>
            <a:r>
              <a:rPr lang="en-US" dirty="0" smtClean="0">
                <a:solidFill>
                  <a:srgbClr val="843C0C"/>
                </a:solidFill>
                <a:latin typeface="Arial" pitchFamily="34" charset="0"/>
                <a:cs typeface="Arial" pitchFamily="34" charset="0"/>
              </a:rPr>
              <a:t>Spectra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
            </a:r>
            <a:br>
              <a:rPr lang="en-US" dirty="0" smtClean="0">
                <a:solidFill>
                  <a:srgbClr val="843C0C"/>
                </a:solidFill>
                <a:latin typeface="Arial" pitchFamily="34" charset="0"/>
                <a:cs typeface="Arial" pitchFamily="34" charset="0"/>
              </a:rPr>
            </a:br>
            <a:r>
              <a:rPr lang="en-US" dirty="0" smtClean="0">
                <a:solidFill>
                  <a:srgbClr val="843C0C"/>
                </a:solidFill>
                <a:latin typeface="Arial" pitchFamily="34" charset="0"/>
                <a:cs typeface="Arial" pitchFamily="34" charset="0"/>
              </a:rPr>
              <a:t>Chlorophylls </a:t>
            </a:r>
            <a:r>
              <a:rPr lang="en-US" i="1" dirty="0">
                <a:solidFill>
                  <a:srgbClr val="843C0C"/>
                </a:solidFill>
                <a:latin typeface="Arial" pitchFamily="34" charset="0"/>
                <a:cs typeface="Arial" pitchFamily="34" charset="0"/>
              </a:rPr>
              <a:t>a</a:t>
            </a:r>
            <a:r>
              <a:rPr lang="en-US" dirty="0">
                <a:solidFill>
                  <a:srgbClr val="843C0C"/>
                </a:solidFill>
                <a:latin typeface="Arial" pitchFamily="34" charset="0"/>
                <a:cs typeface="Arial" pitchFamily="34" charset="0"/>
              </a:rPr>
              <a:t> and </a:t>
            </a:r>
            <a:r>
              <a:rPr lang="en-US" i="1" dirty="0">
                <a:solidFill>
                  <a:srgbClr val="843C0C"/>
                </a:solidFill>
                <a:latin typeface="Arial" pitchFamily="34" charset="0"/>
                <a:cs typeface="Arial" pitchFamily="34" charset="0"/>
              </a:rPr>
              <a:t>b</a:t>
            </a:r>
          </a:p>
        </p:txBody>
      </p:sp>
      <p:pic>
        <p:nvPicPr>
          <p:cNvPr id="11" name="Picture 2" descr="A graph shows the light absorption spectra of chlorophylls a and b. The horizontal axis is labeled Wavelength (nanometers) and has a scale from 400 to 700, labeled in increments of 100. The vertical axis is labeled Extinction coefficient (per Molar per centimeter) and a value 10 to the power of five is plotted two thirds of the way up the vertical axis. Two curves are plotted on the graph, labeled a and b. Both curves show a relatively low vertical axis value, with two peaks. Curve a has a peak with a vertical axis value slightly above 10 to the power of five and horizontal axis value of about 420. It has a second peak value on vertical axis of slightly below 10 to the power of five, at horizontal axis value of 670. Curve b has a peak with a vertical axis value higher than the first peak in curve a, at horizontal axis value of 450. It has another peak with a vertical axis value lower than the second peak in curve a, with horizontal axis value of 64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446561" y="1759271"/>
            <a:ext cx="5963133" cy="46731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575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Resonance </a:t>
            </a:r>
            <a:r>
              <a:rPr lang="en-US" sz="3200" dirty="0" smtClean="0">
                <a:solidFill>
                  <a:srgbClr val="843C0C"/>
                </a:solidFill>
                <a:latin typeface="Arial" pitchFamily="34" charset="0"/>
                <a:cs typeface="Arial" pitchFamily="34" charset="0"/>
              </a:rPr>
              <a:t>Energy </a:t>
            </a:r>
            <a:r>
              <a:rPr lang="en-US" sz="3200" dirty="0">
                <a:solidFill>
                  <a:srgbClr val="843C0C"/>
                </a:solidFill>
                <a:latin typeface="Arial" pitchFamily="34" charset="0"/>
                <a:cs typeface="Arial" pitchFamily="34" charset="0"/>
              </a:rPr>
              <a:t>T</a:t>
            </a:r>
            <a:r>
              <a:rPr lang="en-US" sz="3200" dirty="0" smtClean="0">
                <a:solidFill>
                  <a:srgbClr val="843C0C"/>
                </a:solidFill>
                <a:latin typeface="Arial" pitchFamily="34" charset="0"/>
                <a:cs typeface="Arial" pitchFamily="34" charset="0"/>
              </a:rPr>
              <a:t>ransfer </a:t>
            </a:r>
            <a:r>
              <a:rPr lang="en-US" sz="3200" dirty="0">
                <a:solidFill>
                  <a:srgbClr val="843C0C"/>
                </a:solidFill>
                <a:latin typeface="Arial" pitchFamily="34" charset="0"/>
                <a:cs typeface="Arial" pitchFamily="34" charset="0"/>
              </a:rPr>
              <a:t>A</a:t>
            </a:r>
            <a:r>
              <a:rPr lang="en-US" sz="3200" dirty="0" smtClean="0">
                <a:solidFill>
                  <a:srgbClr val="843C0C"/>
                </a:solidFill>
                <a:latin typeface="Arial" pitchFamily="34" charset="0"/>
                <a:cs typeface="Arial" pitchFamily="34" charset="0"/>
              </a:rPr>
              <a:t>llows </a:t>
            </a:r>
            <a:r>
              <a:rPr lang="en-US" sz="3200" dirty="0">
                <a:solidFill>
                  <a:srgbClr val="843C0C"/>
                </a:solidFill>
                <a:latin typeface="Arial" pitchFamily="34" charset="0"/>
                <a:cs typeface="Arial" pitchFamily="34" charset="0"/>
              </a:rPr>
              <a:t>E</a:t>
            </a:r>
            <a:r>
              <a:rPr lang="en-US" sz="3200" dirty="0" smtClean="0">
                <a:solidFill>
                  <a:srgbClr val="843C0C"/>
                </a:solidFill>
                <a:latin typeface="Arial" pitchFamily="34" charset="0"/>
                <a:cs typeface="Arial" pitchFamily="34" charset="0"/>
              </a:rPr>
              <a:t>nergy </a:t>
            </a:r>
            <a:r>
              <a:rPr lang="en-US" sz="3200" dirty="0" smtClean="0">
                <a:solidFill>
                  <a:srgbClr val="843C0C"/>
                </a:solidFill>
                <a:latin typeface="Arial" pitchFamily="34" charset="0"/>
                <a:cs typeface="Arial" pitchFamily="34" charset="0"/>
              </a:rPr>
              <a:t>to </a:t>
            </a:r>
            <a:r>
              <a:rPr lang="en-US" sz="3200" dirty="0" smtClean="0">
                <a:solidFill>
                  <a:srgbClr val="843C0C"/>
                </a:solidFill>
                <a:latin typeface="Arial" pitchFamily="34" charset="0"/>
                <a:cs typeface="Arial" pitchFamily="34" charset="0"/>
              </a:rPr>
              <a:t>Move </a:t>
            </a:r>
            <a:r>
              <a:rPr lang="en-US" sz="3200" dirty="0">
                <a:solidFill>
                  <a:srgbClr val="843C0C"/>
                </a:solidFill>
                <a:latin typeface="Arial" pitchFamily="34" charset="0"/>
                <a:cs typeface="Arial" pitchFamily="34" charset="0"/>
              </a:rPr>
              <a:t>F</a:t>
            </a:r>
            <a:r>
              <a:rPr lang="en-US" sz="3200" dirty="0" smtClean="0">
                <a:solidFill>
                  <a:srgbClr val="843C0C"/>
                </a:solidFill>
                <a:latin typeface="Arial" pitchFamily="34" charset="0"/>
                <a:cs typeface="Arial" pitchFamily="34" charset="0"/>
              </a:rPr>
              <a:t>rom </a:t>
            </a:r>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Site </a:t>
            </a:r>
            <a:r>
              <a:rPr lang="en-US" sz="3200" dirty="0" smtClean="0">
                <a:solidFill>
                  <a:srgbClr val="843C0C"/>
                </a:solidFill>
                <a:latin typeface="Arial" pitchFamily="34" charset="0"/>
                <a:cs typeface="Arial" pitchFamily="34" charset="0"/>
              </a:rPr>
              <a:t>of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nitial Absorbance </a:t>
            </a:r>
            <a:r>
              <a:rPr lang="en-US" sz="3200" dirty="0">
                <a:solidFill>
                  <a:srgbClr val="843C0C"/>
                </a:solidFill>
                <a:latin typeface="Arial" pitchFamily="34" charset="0"/>
                <a:cs typeface="Arial" pitchFamily="34" charset="0"/>
              </a:rPr>
              <a:t>to the </a:t>
            </a:r>
            <a:r>
              <a:rPr lang="en-US" sz="3200" dirty="0" smtClean="0">
                <a:solidFill>
                  <a:srgbClr val="843C0C"/>
                </a:solidFill>
                <a:latin typeface="Arial" pitchFamily="34" charset="0"/>
                <a:cs typeface="Arial" pitchFamily="34" charset="0"/>
              </a:rPr>
              <a:t>Reaction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enter</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Autofit/>
          </a:bodyPr>
          <a:lstStyle/>
          <a:p>
            <a:pPr>
              <a:spcBef>
                <a:spcPts val="624"/>
              </a:spcBef>
              <a:spcAft>
                <a:spcPts val="1200"/>
              </a:spcAft>
              <a:tabLst>
                <a:tab pos="1371600" algn="l"/>
              </a:tabLst>
            </a:pPr>
            <a:r>
              <a:rPr lang="en-US" sz="2000" dirty="0">
                <a:latin typeface="Arial" pitchFamily="34" charset="0"/>
                <a:cs typeface="Arial" pitchFamily="34" charset="0"/>
              </a:rPr>
              <a:t>When a photon of the appropriate energy is absorbed by a pigment, an electron in the pigment molecule jumps to a higher energy </a:t>
            </a:r>
            <a:r>
              <a:rPr lang="en-US" sz="2000" dirty="0" smtClean="0">
                <a:latin typeface="Arial" pitchFamily="34" charset="0"/>
                <a:cs typeface="Arial" pitchFamily="34" charset="0"/>
              </a:rPr>
              <a:t>state.</a:t>
            </a:r>
            <a:endParaRPr lang="en-US" sz="2000" dirty="0">
              <a:latin typeface="Arial" pitchFamily="34" charset="0"/>
              <a:cs typeface="Arial" pitchFamily="34" charset="0"/>
            </a:endParaRPr>
          </a:p>
          <a:p>
            <a:pPr>
              <a:spcBef>
                <a:spcPts val="624"/>
              </a:spcBef>
              <a:spcAft>
                <a:spcPts val="1200"/>
              </a:spcAft>
              <a:tabLst>
                <a:tab pos="1371600" algn="l"/>
              </a:tabLst>
            </a:pPr>
            <a:r>
              <a:rPr lang="en-US" sz="2000" dirty="0">
                <a:latin typeface="Arial" pitchFamily="34" charset="0"/>
                <a:cs typeface="Arial" pitchFamily="34" charset="0"/>
              </a:rPr>
              <a:t>When the excited electron falls to its original state, the released energy may be absorbed by a neighboring electron, which jumps to a higher energy </a:t>
            </a:r>
            <a:r>
              <a:rPr lang="en-US" sz="2000" dirty="0" smtClean="0">
                <a:latin typeface="Arial" pitchFamily="34" charset="0"/>
                <a:cs typeface="Arial" pitchFamily="34" charset="0"/>
              </a:rPr>
              <a:t>state.</a:t>
            </a:r>
            <a:endParaRPr lang="en-US" sz="2000" dirty="0">
              <a:latin typeface="Arial" pitchFamily="34" charset="0"/>
              <a:cs typeface="Arial" pitchFamily="34" charset="0"/>
            </a:endParaRPr>
          </a:p>
          <a:p>
            <a:pPr>
              <a:spcBef>
                <a:spcPts val="624"/>
              </a:spcBef>
              <a:spcAft>
                <a:spcPts val="1200"/>
              </a:spcAft>
              <a:tabLst>
                <a:tab pos="1371600" algn="l"/>
              </a:tabLst>
            </a:pPr>
            <a:r>
              <a:rPr lang="en-US" sz="2000" dirty="0" smtClean="0">
                <a:latin typeface="Arial" pitchFamily="34" charset="0"/>
                <a:cs typeface="Arial" pitchFamily="34" charset="0"/>
              </a:rPr>
              <a:t>Transfer </a:t>
            </a:r>
            <a:r>
              <a:rPr lang="en-US" sz="2000" dirty="0">
                <a:latin typeface="Arial" pitchFamily="34" charset="0"/>
                <a:cs typeface="Arial" pitchFamily="34" charset="0"/>
              </a:rPr>
              <a:t>of energy by this means is called </a:t>
            </a:r>
            <a:r>
              <a:rPr lang="en-US" sz="2000" i="1" dirty="0">
                <a:latin typeface="Arial" pitchFamily="34" charset="0"/>
                <a:cs typeface="Arial" pitchFamily="34" charset="0"/>
              </a:rPr>
              <a:t>resonance energy </a:t>
            </a:r>
            <a:r>
              <a:rPr lang="en-US" sz="2000" i="1" dirty="0" smtClean="0">
                <a:latin typeface="Arial" pitchFamily="34" charset="0"/>
                <a:cs typeface="Arial" pitchFamily="34" charset="0"/>
              </a:rPr>
              <a:t>transfer,</a:t>
            </a:r>
            <a:r>
              <a:rPr lang="en-US" sz="2000" dirty="0" smtClean="0">
                <a:latin typeface="Arial" pitchFamily="34" charset="0"/>
                <a:cs typeface="Arial" pitchFamily="34" charset="0"/>
              </a:rPr>
              <a:t> and its rate depends strongly on </a:t>
            </a:r>
            <a:r>
              <a:rPr lang="en-US" sz="2000" dirty="0">
                <a:latin typeface="Arial" pitchFamily="34" charset="0"/>
                <a:cs typeface="Arial" pitchFamily="34" charset="0"/>
              </a:rPr>
              <a:t>the distance between the </a:t>
            </a:r>
            <a:r>
              <a:rPr lang="en-US" sz="2000" dirty="0" smtClean="0">
                <a:latin typeface="Arial" pitchFamily="34" charset="0"/>
                <a:cs typeface="Arial" pitchFamily="34" charset="0"/>
              </a:rPr>
              <a:t>energy donor </a:t>
            </a:r>
            <a:r>
              <a:rPr lang="en-US" sz="2000" dirty="0">
                <a:latin typeface="Arial" pitchFamily="34" charset="0"/>
                <a:cs typeface="Arial" pitchFamily="34" charset="0"/>
              </a:rPr>
              <a:t>and the </a:t>
            </a:r>
            <a:r>
              <a:rPr lang="en-US" sz="2000" dirty="0" smtClean="0">
                <a:latin typeface="Arial" pitchFamily="34" charset="0"/>
                <a:cs typeface="Arial" pitchFamily="34" charset="0"/>
              </a:rPr>
              <a:t>energy acceptor molecules.</a:t>
            </a:r>
            <a:endParaRPr lang="en-US" sz="2000" dirty="0">
              <a:latin typeface="Arial" pitchFamily="34" charset="0"/>
              <a:cs typeface="Arial" pitchFamily="34" charset="0"/>
            </a:endParaRPr>
          </a:p>
          <a:p>
            <a:pPr>
              <a:spcBef>
                <a:spcPts val="624"/>
              </a:spcBef>
              <a:spcAft>
                <a:spcPts val="1200"/>
              </a:spcAft>
              <a:tabLst>
                <a:tab pos="1371600" algn="l"/>
              </a:tabLst>
            </a:pPr>
            <a:r>
              <a:rPr lang="en-US" sz="2000" dirty="0">
                <a:latin typeface="Arial" pitchFamily="34" charset="0"/>
                <a:cs typeface="Arial" pitchFamily="34" charset="0"/>
              </a:rPr>
              <a:t>Electrons are ultimately trapped by the </a:t>
            </a:r>
            <a:r>
              <a:rPr lang="en-US" sz="2000" i="1" dirty="0">
                <a:latin typeface="Arial" pitchFamily="34" charset="0"/>
                <a:cs typeface="Arial" pitchFamily="34" charset="0"/>
              </a:rPr>
              <a:t>special pair </a:t>
            </a:r>
            <a:r>
              <a:rPr lang="en-US" sz="2000" dirty="0">
                <a:latin typeface="Arial" pitchFamily="34" charset="0"/>
                <a:cs typeface="Arial" pitchFamily="34" charset="0"/>
              </a:rPr>
              <a:t>at the reaction </a:t>
            </a:r>
            <a:r>
              <a:rPr lang="en-US" sz="2000" dirty="0" smtClean="0">
                <a:latin typeface="Arial" pitchFamily="34" charset="0"/>
                <a:cs typeface="Arial" pitchFamily="34" charset="0"/>
              </a:rPr>
              <a:t>center of the light</a:t>
            </a:r>
            <a:r>
              <a:rPr lang="en-US" sz="2000" dirty="0">
                <a:latin typeface="Arial" pitchFamily="34" charset="0"/>
                <a:cs typeface="Arial" pitchFamily="34" charset="0"/>
              </a:rPr>
              <a:t>-harvesting </a:t>
            </a:r>
            <a:r>
              <a:rPr lang="en-US" sz="2000" dirty="0" smtClean="0">
                <a:latin typeface="Arial" pitchFamily="34" charset="0"/>
                <a:cs typeface="Arial" pitchFamily="34" charset="0"/>
              </a:rPr>
              <a:t>complex.</a:t>
            </a:r>
          </a:p>
        </p:txBody>
      </p:sp>
    </p:spTree>
    <p:extLst>
      <p:ext uri="{BB962C8B-B14F-4D97-AF65-F5344CB8AC3E}">
        <p14:creationId xmlns:p14="http://schemas.microsoft.com/office/powerpoint/2010/main" val="35208799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Protective </a:t>
            </a:r>
            <a:r>
              <a:rPr lang="en-US" dirty="0" smtClean="0">
                <a:solidFill>
                  <a:srgbClr val="843C0C"/>
                </a:solidFill>
                <a:latin typeface="Arial" pitchFamily="34" charset="0"/>
                <a:cs typeface="Arial" pitchFamily="34" charset="0"/>
              </a:rPr>
              <a:t>Function </a:t>
            </a:r>
            <a:r>
              <a:rPr lang="en-US" dirty="0" smtClean="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Accessory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igments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spcBef>
                <a:spcPts val="624"/>
              </a:spcBef>
              <a:spcAft>
                <a:spcPts val="1200"/>
              </a:spcAft>
            </a:pPr>
            <a:r>
              <a:rPr lang="en-US" sz="2600" dirty="0">
                <a:latin typeface="Arial" pitchFamily="34" charset="0"/>
                <a:cs typeface="Arial" pitchFamily="34" charset="0"/>
              </a:rPr>
              <a:t>Accessory pigments help transfer energy to reaction centers, but also </a:t>
            </a:r>
            <a:r>
              <a:rPr lang="en-US" sz="2600" dirty="0" smtClean="0">
                <a:latin typeface="Arial" pitchFamily="34" charset="0"/>
                <a:cs typeface="Arial" pitchFamily="34" charset="0"/>
              </a:rPr>
              <a:t>serve a protective role.</a:t>
            </a:r>
            <a:endParaRPr lang="en-US" sz="2600" dirty="0">
              <a:latin typeface="Arial" pitchFamily="34" charset="0"/>
              <a:cs typeface="Arial" pitchFamily="34" charset="0"/>
            </a:endParaRPr>
          </a:p>
          <a:p>
            <a:pPr>
              <a:spcBef>
                <a:spcPts val="624"/>
              </a:spcBef>
              <a:spcAft>
                <a:spcPts val="1200"/>
              </a:spcAft>
            </a:pPr>
            <a:r>
              <a:rPr lang="en-US" sz="2600" dirty="0" smtClean="0">
                <a:latin typeface="Arial" pitchFamily="34" charset="0"/>
                <a:cs typeface="Arial" pitchFamily="34" charset="0"/>
              </a:rPr>
              <a:t>They are able to assist in suppressing </a:t>
            </a:r>
            <a:r>
              <a:rPr lang="en-US" sz="2600" dirty="0">
                <a:latin typeface="Arial" pitchFamily="34" charset="0"/>
                <a:cs typeface="Arial" pitchFamily="34" charset="0"/>
              </a:rPr>
              <a:t>harmful photochemical reactions. In bright sunlight, they use </a:t>
            </a:r>
            <a:r>
              <a:rPr lang="en-US" sz="2600" dirty="0" err="1">
                <a:latin typeface="Arial" pitchFamily="34" charset="0"/>
                <a:cs typeface="Arial" pitchFamily="34" charset="0"/>
              </a:rPr>
              <a:t>nonphotochemical</a:t>
            </a:r>
            <a:r>
              <a:rPr lang="en-US" sz="2600" dirty="0">
                <a:latin typeface="Arial" pitchFamily="34" charset="0"/>
                <a:cs typeface="Arial" pitchFamily="34" charset="0"/>
              </a:rPr>
              <a:t> quenching (NPQ) to direct photons away from the light-harvesting complex and release energy as heat, preventing formation </a:t>
            </a:r>
            <a:r>
              <a:rPr lang="en-US" sz="2600" dirty="0" smtClean="0">
                <a:latin typeface="Arial" pitchFamily="34" charset="0"/>
                <a:cs typeface="Arial" pitchFamily="34" charset="0"/>
              </a:rPr>
              <a:t>of damaging reactive oxygen species (ROS).</a:t>
            </a:r>
          </a:p>
          <a:p>
            <a:pPr>
              <a:spcBef>
                <a:spcPts val="624"/>
              </a:spcBef>
              <a:spcAft>
                <a:spcPts val="1200"/>
              </a:spcAft>
            </a:pPr>
            <a:r>
              <a:rPr lang="en-US" sz="2600" dirty="0">
                <a:latin typeface="Arial" pitchFamily="34" charset="0"/>
                <a:cs typeface="Arial" pitchFamily="34" charset="0"/>
              </a:rPr>
              <a:t>Plants lacking carotenoids are quickly killed on exposure to light and </a:t>
            </a:r>
            <a:r>
              <a:rPr lang="en-US" sz="2600" dirty="0" smtClean="0">
                <a:latin typeface="Arial" pitchFamily="34" charset="0"/>
                <a:cs typeface="Arial" pitchFamily="34" charset="0"/>
              </a:rPr>
              <a:t>oxygen.</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3730329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Photosynthesis </a:t>
            </a:r>
            <a:r>
              <a:rPr lang="en-US" dirty="0" smtClean="0">
                <a:solidFill>
                  <a:srgbClr val="843C0C"/>
                </a:solidFill>
                <a:latin typeface="Arial" pitchFamily="34" charset="0"/>
                <a:cs typeface="Arial" pitchFamily="34" charset="0"/>
              </a:rPr>
              <a:t>Converts </a:t>
            </a:r>
            <a:r>
              <a:rPr lang="en-US" dirty="0">
                <a:solidFill>
                  <a:srgbClr val="843C0C"/>
                </a:solidFill>
              </a:rPr>
              <a:t>L</a:t>
            </a:r>
            <a:r>
              <a:rPr lang="en-US" dirty="0" smtClean="0">
                <a:solidFill>
                  <a:srgbClr val="843C0C"/>
                </a:solidFill>
                <a:latin typeface="Arial" pitchFamily="34" charset="0"/>
                <a:cs typeface="Arial" pitchFamily="34" charset="0"/>
              </a:rPr>
              <a:t>ight </a:t>
            </a:r>
            <a:r>
              <a:rPr lang="en-US" dirty="0">
                <a:solidFill>
                  <a:srgbClr val="843C0C"/>
                </a:solidFill>
              </a:rPr>
              <a:t>E</a:t>
            </a:r>
            <a:r>
              <a:rPr lang="en-US" dirty="0" smtClean="0">
                <a:solidFill>
                  <a:srgbClr val="843C0C"/>
                </a:solidFill>
                <a:latin typeface="Arial" pitchFamily="34" charset="0"/>
                <a:cs typeface="Arial" pitchFamily="34" charset="0"/>
              </a:rPr>
              <a:t>nergy </a:t>
            </a:r>
            <a:r>
              <a:rPr lang="en-US" dirty="0">
                <a:solidFill>
                  <a:srgbClr val="843C0C"/>
                </a:solidFill>
                <a:latin typeface="Arial" pitchFamily="34" charset="0"/>
                <a:cs typeface="Arial" pitchFamily="34" charset="0"/>
              </a:rPr>
              <a:t>into </a:t>
            </a:r>
            <a:r>
              <a:rPr lang="en-US" dirty="0">
                <a:solidFill>
                  <a:srgbClr val="843C0C"/>
                </a:solidFill>
              </a:rPr>
              <a:t>C</a:t>
            </a:r>
            <a:r>
              <a:rPr lang="en-US" dirty="0" smtClean="0">
                <a:solidFill>
                  <a:srgbClr val="843C0C"/>
                </a:solidFill>
                <a:latin typeface="Arial" pitchFamily="34" charset="0"/>
                <a:cs typeface="Arial" pitchFamily="34" charset="0"/>
              </a:rPr>
              <a:t>hemical </a:t>
            </a:r>
            <a:r>
              <a:rPr lang="en-US" dirty="0">
                <a:solidFill>
                  <a:srgbClr val="843C0C"/>
                </a:solidFill>
              </a:rPr>
              <a:t>E</a:t>
            </a:r>
            <a:r>
              <a:rPr lang="en-US" dirty="0" smtClean="0">
                <a:solidFill>
                  <a:srgbClr val="843C0C"/>
                </a:solidFill>
                <a:latin typeface="Arial" pitchFamily="34" charset="0"/>
                <a:cs typeface="Arial" pitchFamily="34" charset="0"/>
              </a:rPr>
              <a:t>nergy</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84866"/>
            <a:ext cx="8229600" cy="1667934"/>
          </a:xfrm>
        </p:spPr>
        <p:txBody>
          <a:bodyPr>
            <a:normAutofit/>
          </a:bodyPr>
          <a:lstStyle/>
          <a:p>
            <a:r>
              <a:rPr lang="en-US" dirty="0">
                <a:latin typeface="Arial" pitchFamily="34" charset="0"/>
                <a:cs typeface="Arial" pitchFamily="34" charset="0"/>
              </a:rPr>
              <a:t>Photosynthesis is the opposite of cellular respiration in terms of </a:t>
            </a:r>
            <a:r>
              <a:rPr lang="en-US" dirty="0" smtClean="0">
                <a:latin typeface="Arial" pitchFamily="34" charset="0"/>
                <a:cs typeface="Arial" pitchFamily="34" charset="0"/>
              </a:rPr>
              <a:t>chemical reactants and products, although in both cases, the generation of high-energy electrons is an essential feature.</a:t>
            </a:r>
            <a:endParaRPr lang="en-US" dirty="0">
              <a:latin typeface="Arial" pitchFamily="34" charset="0"/>
              <a:cs typeface="Arial" pitchFamily="34" charset="0"/>
            </a:endParaRPr>
          </a:p>
        </p:txBody>
      </p:sp>
      <p:pic>
        <p:nvPicPr>
          <p:cNvPr id="11" name="Picture Placeholder 10" descr="A two-part equation shows the overall reactions involved in photosynthesis and cellular respiration. During photosynthesis, 6 molecules of water and 6 molecules of carbon dioxide react with an input of energy to form C 2 H 12 O 6, which is glucose, and 6 molecules of oxygen. During cellular respiration, C 6 H 12 O 6 reacts with 6 molecules of oxygen to form 6 molecules of carbon dioxide and water with a release of energy. "/>
          <p:cNvPicPr>
            <a:picLocks noGrp="1" noChangeAspect="1"/>
          </p:cNvPicPr>
          <p:nvPr>
            <p:ph type="pic" sz="quarter" idx="13"/>
          </p:nvPr>
        </p:nvPicPr>
        <p:blipFill>
          <a:blip r:embed="rId2"/>
          <a:stretch>
            <a:fillRect/>
          </a:stretch>
        </p:blipFill>
        <p:spPr>
          <a:xfrm>
            <a:off x="1486714" y="3671294"/>
            <a:ext cx="6148722" cy="1229745"/>
          </a:xfrm>
          <a:prstGeom prst="rect">
            <a:avLst/>
          </a:prstGeom>
          <a:noFill/>
          <a:ln>
            <a:noFill/>
          </a:ln>
        </p:spPr>
      </p:pic>
      <p:sp>
        <p:nvSpPr>
          <p:cNvPr id="8" name="Content Placeholder 7"/>
          <p:cNvSpPr>
            <a:spLocks noGrp="1"/>
          </p:cNvSpPr>
          <p:nvPr>
            <p:ph sz="quarter" idx="16"/>
          </p:nvPr>
        </p:nvSpPr>
        <p:spPr>
          <a:xfrm>
            <a:off x="457200" y="5286375"/>
            <a:ext cx="8229600" cy="854356"/>
          </a:xfrm>
        </p:spPr>
        <p:txBody>
          <a:bodyPr>
            <a:noAutofit/>
          </a:bodyPr>
          <a:lstStyle/>
          <a:p>
            <a:r>
              <a:rPr lang="en-US" dirty="0" smtClean="0"/>
              <a:t>It </a:t>
            </a:r>
            <a:r>
              <a:rPr lang="en-US" dirty="0"/>
              <a:t>is estimated that if photosynthesis were to cease, all higher forms of life would be extinct in about 25 years</a:t>
            </a:r>
            <a:r>
              <a:rPr lang="en-US" dirty="0" smtClean="0"/>
              <a:t>.</a:t>
            </a:r>
            <a:endParaRPr lang="en-US" dirty="0"/>
          </a:p>
        </p:txBody>
      </p:sp>
    </p:spTree>
    <p:extLst>
      <p:ext uri="{BB962C8B-B14F-4D97-AF65-F5344CB8AC3E}">
        <p14:creationId xmlns:p14="http://schemas.microsoft.com/office/powerpoint/2010/main" val="22651441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Resonance </a:t>
            </a:r>
            <a:r>
              <a:rPr lang="en-US" dirty="0" smtClean="0">
                <a:solidFill>
                  <a:srgbClr val="843C0C"/>
                </a:solidFill>
                <a:latin typeface="Arial" pitchFamily="34" charset="0"/>
                <a:cs typeface="Arial" pitchFamily="34" charset="0"/>
              </a:rPr>
              <a:t>Energy </a:t>
            </a:r>
            <a:r>
              <a:rPr lang="en-US" dirty="0">
                <a:solidFill>
                  <a:srgbClr val="843C0C"/>
                </a:solidFill>
              </a:rPr>
              <a:t>T</a:t>
            </a:r>
            <a:r>
              <a:rPr lang="en-US" dirty="0" smtClean="0">
                <a:solidFill>
                  <a:srgbClr val="843C0C"/>
                </a:solidFill>
                <a:latin typeface="Arial" pitchFamily="34" charset="0"/>
                <a:cs typeface="Arial" pitchFamily="34" charset="0"/>
              </a:rPr>
              <a:t>ransfer</a:t>
            </a:r>
            <a:endParaRPr lang="en-US" dirty="0">
              <a:solidFill>
                <a:srgbClr val="843C0C"/>
              </a:solidFill>
              <a:latin typeface="Arial" pitchFamily="34" charset="0"/>
              <a:cs typeface="Arial" pitchFamily="34" charset="0"/>
            </a:endParaRPr>
          </a:p>
        </p:txBody>
      </p:sp>
      <p:pic>
        <p:nvPicPr>
          <p:cNvPr id="11" name="Picture 2" descr="An illustration shows the energy level diagram depicting resonance energy transfer in three steps. The horizontal axis is labeled Wavelength (nanometers) and has a scale from 400 to 700, labeled in increments of 100. The vertical axis is labeled Extinction coefficient (per Molar per centimeter) and a value 10 to the power of five is plotted two thirds of the way up the vertical axis. Two curves are plotted on the graph, labeled a and b. Both curves show a relatively low vertical axis value, with two peaks. Curve a has a peak with a vertical axis value slightly above 10 to the power of five and horizontal axis value of about 420. It has a second peak value on vertical axis of slightly below 10 to the power of five, at horizontal axis value of 670. Curve b has a peak with a vertical axis value higher than the first peak in curve a, at horizontal axis value of 450. It has another peak with a vertical axis value lower than the second peak in curve a, with horizontal axis value of 640.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41785" y="2396860"/>
            <a:ext cx="8560596" cy="25416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387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Energy </a:t>
            </a:r>
            <a:r>
              <a:rPr lang="en-US" dirty="0" smtClean="0">
                <a:solidFill>
                  <a:srgbClr val="843C0C"/>
                </a:solidFill>
                <a:latin typeface="Arial" pitchFamily="34" charset="0"/>
                <a:cs typeface="Arial" pitchFamily="34" charset="0"/>
              </a:rPr>
              <a:t>Transfer </a:t>
            </a:r>
            <a:r>
              <a:rPr lang="en-US" dirty="0">
                <a:solidFill>
                  <a:srgbClr val="843C0C"/>
                </a:solidFill>
                <a:latin typeface="Arial" pitchFamily="34" charset="0"/>
                <a:cs typeface="Arial" pitchFamily="34" charset="0"/>
              </a:rPr>
              <a:t>from </a:t>
            </a:r>
            <a:r>
              <a:rPr lang="en-US" dirty="0" smtClean="0">
                <a:solidFill>
                  <a:srgbClr val="843C0C"/>
                </a:solidFill>
                <a:latin typeface="Arial" pitchFamily="34" charset="0"/>
                <a:cs typeface="Arial" pitchFamily="34" charset="0"/>
              </a:rPr>
              <a:t>Accessory </a:t>
            </a:r>
            <a:r>
              <a:rPr lang="en-US" dirty="0">
                <a:solidFill>
                  <a:srgbClr val="843C0C"/>
                </a:solidFill>
              </a:rPr>
              <a:t>P</a:t>
            </a:r>
            <a:r>
              <a:rPr lang="en-US" dirty="0" smtClean="0">
                <a:solidFill>
                  <a:srgbClr val="843C0C"/>
                </a:solidFill>
                <a:latin typeface="Arial" pitchFamily="34" charset="0"/>
                <a:cs typeface="Arial" pitchFamily="34" charset="0"/>
              </a:rPr>
              <a:t>igments </a:t>
            </a:r>
            <a:r>
              <a:rPr lang="en-US" dirty="0">
                <a:solidFill>
                  <a:srgbClr val="843C0C"/>
                </a:solidFill>
                <a:latin typeface="Arial" pitchFamily="34" charset="0"/>
                <a:cs typeface="Arial" pitchFamily="34" charset="0"/>
              </a:rPr>
              <a:t>to </a:t>
            </a:r>
            <a:r>
              <a:rPr lang="en-US" dirty="0">
                <a:solidFill>
                  <a:srgbClr val="843C0C"/>
                </a:solidFill>
              </a:rPr>
              <a:t>R</a:t>
            </a:r>
            <a:r>
              <a:rPr lang="en-US" dirty="0" smtClean="0">
                <a:solidFill>
                  <a:srgbClr val="843C0C"/>
                </a:solidFill>
                <a:latin typeface="Arial" pitchFamily="34" charset="0"/>
                <a:cs typeface="Arial" pitchFamily="34" charset="0"/>
              </a:rPr>
              <a:t>eaction Centers</a:t>
            </a:r>
            <a:endParaRPr lang="en-US" dirty="0">
              <a:solidFill>
                <a:srgbClr val="843C0C"/>
              </a:solidFill>
              <a:latin typeface="Arial" pitchFamily="34" charset="0"/>
              <a:cs typeface="Arial" pitchFamily="34" charset="0"/>
            </a:endParaRPr>
          </a:p>
        </p:txBody>
      </p:sp>
      <p:pic>
        <p:nvPicPr>
          <p:cNvPr id="11" name="Picture 2" descr="A schematic diagram shows the pigments and reaction centers in a thylakoid membrane. A cross section of a chloroplast is shown. Inside the chloroplast are thylakoids, bound by thylakoid membranes. A magnified diagram of the thylakoid membrane is shown with the different proteins embedded in it. The reaction center is shown as a large complex, represented as a cylinder, spanning the membrane. A caption reads: Reaction center. Photochemical reaction here converts the energy of a photon into a separation of charge, initiating electron flow. The reaction center is surrounded by several smaller, thinner, membrane-spanning proteins. These are arranged concentrically around the reaction centers, in several layers and are fairly evenly spaced throughout the membrane. These proteins are labeled as antenna chlorophylls bound to protein, and carotenoids and other accessory pigments. A caption reads: These molecules absorb light energy, transferring it between molecules until it reaches the reaction center. Light is shown striking the antenna chlorophylls and carotenoids and arrows show the movement of electrons through the concentric rings of pigments, from one layer to another, towards the center, until they reach the reaction center, where they are shown entering the hole in the cylind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97697" y="1835619"/>
            <a:ext cx="5220212" cy="467920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4670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Structure of a </a:t>
            </a:r>
            <a:r>
              <a:rPr lang="en-US" dirty="0" smtClean="0">
                <a:solidFill>
                  <a:srgbClr val="843C0C"/>
                </a:solidFill>
                <a:latin typeface="Arial" pitchFamily="34" charset="0"/>
                <a:cs typeface="Arial" pitchFamily="34" charset="0"/>
              </a:rPr>
              <a:t>Bacterial </a:t>
            </a:r>
            <a:r>
              <a:rPr lang="en-US" dirty="0">
                <a:solidFill>
                  <a:srgbClr val="843C0C"/>
                </a:solidFill>
              </a:rPr>
              <a:t>L</a:t>
            </a:r>
            <a:r>
              <a:rPr lang="en-US" dirty="0" smtClean="0">
                <a:solidFill>
                  <a:srgbClr val="843C0C"/>
                </a:solidFill>
                <a:latin typeface="Arial" pitchFamily="34" charset="0"/>
                <a:cs typeface="Arial" pitchFamily="34" charset="0"/>
              </a:rPr>
              <a:t>ight-harvesting </a:t>
            </a:r>
            <a:r>
              <a:rPr lang="en-US" dirty="0">
                <a:solidFill>
                  <a:srgbClr val="843C0C"/>
                </a:solidFill>
              </a:rPr>
              <a:t>C</a:t>
            </a:r>
            <a:r>
              <a:rPr lang="en-US" dirty="0" smtClean="0">
                <a:solidFill>
                  <a:srgbClr val="843C0C"/>
                </a:solidFill>
                <a:latin typeface="Arial" pitchFamily="34" charset="0"/>
                <a:cs typeface="Arial" pitchFamily="34" charset="0"/>
              </a:rPr>
              <a:t>omplex</a:t>
            </a:r>
            <a:endParaRPr lang="en-US" dirty="0">
              <a:solidFill>
                <a:srgbClr val="843C0C"/>
              </a:solidFill>
              <a:latin typeface="Arial" pitchFamily="34" charset="0"/>
              <a:cs typeface="Arial" pitchFamily="34" charset="0"/>
            </a:endParaRPr>
          </a:p>
        </p:txBody>
      </p:sp>
      <p:pic>
        <p:nvPicPr>
          <p:cNvPr id="11" name="Picture 2" descr="A ribbon diagram shows the structure of a light-harvesting complex. The light-harvesting complex is shown as a ring of eight polypeptide chains, each made up of several alpha helices. They are arranged around a central ring of eight helices in a similar orientation to each other and several other helices surround this ring at slightly different orientations. There are many pigment molecules shown as ball and stick models amongst the outer layer of helices around the central rin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10899" y="1644034"/>
            <a:ext cx="4858998" cy="501765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642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Components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Photosynthesis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re </a:t>
            </a:r>
            <a:r>
              <a:rPr lang="en-US" dirty="0">
                <a:solidFill>
                  <a:srgbClr val="843C0C"/>
                </a:solidFill>
                <a:latin typeface="Arial" pitchFamily="34" charset="0"/>
                <a:cs typeface="Arial" pitchFamily="34" charset="0"/>
              </a:rPr>
              <a:t>H</a:t>
            </a:r>
            <a:r>
              <a:rPr lang="en-US" dirty="0" smtClean="0">
                <a:solidFill>
                  <a:srgbClr val="843C0C"/>
                </a:solidFill>
                <a:latin typeface="Arial" pitchFamily="34" charset="0"/>
                <a:cs typeface="Arial" pitchFamily="34" charset="0"/>
              </a:rPr>
              <a:t>ighly </a:t>
            </a:r>
            <a:r>
              <a:rPr lang="en-US" dirty="0">
                <a:solidFill>
                  <a:srgbClr val="843C0C"/>
                </a:solidFill>
                <a:latin typeface="Arial" pitchFamily="34" charset="0"/>
                <a:cs typeface="Arial" pitchFamily="34" charset="0"/>
              </a:rPr>
              <a:t>O</a:t>
            </a:r>
            <a:r>
              <a:rPr lang="en-US" dirty="0" smtClean="0">
                <a:solidFill>
                  <a:srgbClr val="843C0C"/>
                </a:solidFill>
                <a:latin typeface="Arial" pitchFamily="34" charset="0"/>
                <a:cs typeface="Arial" pitchFamily="34" charset="0"/>
              </a:rPr>
              <a:t>rganized</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sz="2600" dirty="0" smtClean="0">
                <a:latin typeface="Arial" pitchFamily="34" charset="0"/>
                <a:cs typeface="Arial" pitchFamily="34" charset="0"/>
              </a:rPr>
              <a:t>Thylakoid membranes are organized into stacked (</a:t>
            </a:r>
            <a:r>
              <a:rPr lang="en-US" sz="2600" dirty="0" err="1" smtClean="0">
                <a:latin typeface="Arial" pitchFamily="34" charset="0"/>
                <a:cs typeface="Arial" pitchFamily="34" charset="0"/>
              </a:rPr>
              <a:t>appressed</a:t>
            </a:r>
            <a:r>
              <a:rPr lang="en-US" sz="2600" dirty="0" smtClean="0">
                <a:latin typeface="Arial" pitchFamily="34" charset="0"/>
                <a:cs typeface="Arial" pitchFamily="34" charset="0"/>
              </a:rPr>
              <a:t>) and </a:t>
            </a:r>
            <a:r>
              <a:rPr lang="en-US" sz="2600" dirty="0" err="1" smtClean="0">
                <a:latin typeface="Arial" pitchFamily="34" charset="0"/>
                <a:cs typeface="Arial" pitchFamily="34" charset="0"/>
              </a:rPr>
              <a:t>unstacked</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nonappressed</a:t>
            </a:r>
            <a:r>
              <a:rPr lang="en-US" sz="2600" dirty="0" smtClean="0">
                <a:latin typeface="Arial" pitchFamily="34" charset="0"/>
                <a:cs typeface="Arial" pitchFamily="34" charset="0"/>
              </a:rPr>
              <a:t>) regions.</a:t>
            </a:r>
          </a:p>
          <a:p>
            <a:pPr>
              <a:spcAft>
                <a:spcPts val="1200"/>
              </a:spcAft>
            </a:pPr>
            <a:r>
              <a:rPr lang="en-US" sz="2600" dirty="0" smtClean="0">
                <a:latin typeface="Arial" pitchFamily="34" charset="0"/>
                <a:cs typeface="Arial" pitchFamily="34" charset="0"/>
              </a:rPr>
              <a:t>Photosystem II is located in the stacked regions.</a:t>
            </a:r>
          </a:p>
          <a:p>
            <a:pPr>
              <a:spcAft>
                <a:spcPts val="1200"/>
              </a:spcAft>
            </a:pPr>
            <a:r>
              <a:rPr lang="en-US" sz="2600" dirty="0" smtClean="0">
                <a:latin typeface="Arial" pitchFamily="34" charset="0"/>
                <a:cs typeface="Arial" pitchFamily="34" charset="0"/>
              </a:rPr>
              <a:t>Photosystem I and ATP synthase are in </a:t>
            </a:r>
            <a:r>
              <a:rPr lang="en-US" sz="2600" dirty="0" err="1" smtClean="0">
                <a:latin typeface="Arial" pitchFamily="34" charset="0"/>
                <a:cs typeface="Arial" pitchFamily="34" charset="0"/>
              </a:rPr>
              <a:t>unstacked</a:t>
            </a:r>
            <a:r>
              <a:rPr lang="en-US" sz="2600" dirty="0" smtClean="0">
                <a:latin typeface="Arial" pitchFamily="34" charset="0"/>
                <a:cs typeface="Arial" pitchFamily="34" charset="0"/>
              </a:rPr>
              <a:t> regions, allowing their products—NADPH and ATP, respectively—ready access to the carbohydrate-synthesizing enzymes of the </a:t>
            </a:r>
            <a:r>
              <a:rPr lang="en-US" sz="2600" dirty="0" err="1" smtClean="0">
                <a:latin typeface="Arial" pitchFamily="34" charset="0"/>
                <a:cs typeface="Arial" pitchFamily="34" charset="0"/>
              </a:rPr>
              <a:t>stroma</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1178658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Location of </a:t>
            </a:r>
            <a:r>
              <a:rPr lang="en-US" dirty="0" smtClean="0">
                <a:solidFill>
                  <a:srgbClr val="843C0C"/>
                </a:solidFill>
                <a:latin typeface="Arial" pitchFamily="34" charset="0"/>
                <a:cs typeface="Arial" pitchFamily="34" charset="0"/>
              </a:rPr>
              <a:t>Photosynthesis </a:t>
            </a:r>
            <a:r>
              <a:rPr lang="en-US" dirty="0">
                <a:solidFill>
                  <a:srgbClr val="843C0C"/>
                </a:solidFill>
              </a:rPr>
              <a:t>C</a:t>
            </a:r>
            <a:r>
              <a:rPr lang="en-US" dirty="0" smtClean="0">
                <a:solidFill>
                  <a:srgbClr val="843C0C"/>
                </a:solidFill>
                <a:latin typeface="Arial" pitchFamily="34" charset="0"/>
                <a:cs typeface="Arial" pitchFamily="34" charset="0"/>
              </a:rPr>
              <a:t>omponents</a:t>
            </a:r>
            <a:endParaRPr lang="en-US" dirty="0">
              <a:solidFill>
                <a:srgbClr val="843C0C"/>
              </a:solidFill>
              <a:latin typeface="Arial" pitchFamily="34" charset="0"/>
              <a:cs typeface="Arial" pitchFamily="34" charset="0"/>
            </a:endParaRPr>
          </a:p>
        </p:txBody>
      </p:sp>
      <p:pic>
        <p:nvPicPr>
          <p:cNvPr id="11" name="Picture 2" descr="A schematic diagram shows the location of photosynthesis components on a thylakoid membrane. Stacked thylakoid membranes are shown as continuous membranes, connected to unstacked parts of the membrane that join the stacks. In the stacked parts of the membrane, where the membranes are close to each other, only cytochrome b f and photosystem two are embedded in the membrane. On the top and bottom of the stacks, where the membranes are not next to other membranes, and on the parts joining the stacks, photosystem one, cytochrome b f and A T P synthase are present in larger quantities, photosystem two is present in smaller quantiti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23905" y="2398128"/>
            <a:ext cx="8406629" cy="26012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1332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Many </a:t>
            </a:r>
            <a:r>
              <a:rPr lang="en-US" dirty="0" smtClean="0">
                <a:solidFill>
                  <a:srgbClr val="843C0C"/>
                </a:solidFill>
                <a:latin typeface="Arial" pitchFamily="34" charset="0"/>
                <a:cs typeface="Arial" pitchFamily="34" charset="0"/>
              </a:rPr>
              <a:t>Herbicides </a:t>
            </a:r>
            <a:r>
              <a:rPr lang="en-US" dirty="0">
                <a:solidFill>
                  <a:srgbClr val="843C0C"/>
                </a:solidFill>
              </a:rPr>
              <a:t>I</a:t>
            </a:r>
            <a:r>
              <a:rPr lang="en-US" dirty="0" smtClean="0">
                <a:solidFill>
                  <a:srgbClr val="843C0C"/>
                </a:solidFill>
                <a:latin typeface="Arial" pitchFamily="34" charset="0"/>
                <a:cs typeface="Arial" pitchFamily="34" charset="0"/>
              </a:rPr>
              <a:t>nhibit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Light </a:t>
            </a:r>
            <a:r>
              <a:rPr lang="en-US" dirty="0">
                <a:solidFill>
                  <a:srgbClr val="843C0C"/>
                </a:solidFill>
              </a:rPr>
              <a:t>R</a:t>
            </a:r>
            <a:r>
              <a:rPr lang="en-US" dirty="0" smtClean="0">
                <a:solidFill>
                  <a:srgbClr val="843C0C"/>
                </a:solidFill>
                <a:latin typeface="Arial" pitchFamily="34" charset="0"/>
                <a:cs typeface="Arial" pitchFamily="34" charset="0"/>
              </a:rPr>
              <a:t>eactions </a:t>
            </a:r>
            <a:r>
              <a:rPr lang="en-US" dirty="0">
                <a:solidFill>
                  <a:srgbClr val="843C0C"/>
                </a:solidFill>
                <a:latin typeface="Arial" pitchFamily="34" charset="0"/>
                <a:cs typeface="Arial" pitchFamily="34" charset="0"/>
              </a:rPr>
              <a:t>of </a:t>
            </a:r>
            <a:r>
              <a:rPr lang="en-US" dirty="0">
                <a:solidFill>
                  <a:srgbClr val="843C0C"/>
                </a:solidFill>
              </a:rPr>
              <a:t>P</a:t>
            </a:r>
            <a:r>
              <a:rPr lang="en-US" dirty="0" smtClean="0">
                <a:solidFill>
                  <a:srgbClr val="843C0C"/>
                </a:solidFill>
                <a:latin typeface="Arial" pitchFamily="34" charset="0"/>
                <a:cs typeface="Arial" pitchFamily="34" charset="0"/>
              </a:rPr>
              <a:t>hotosynthesis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199" y="1600200"/>
            <a:ext cx="4833257" cy="4718957"/>
          </a:xfrm>
        </p:spPr>
        <p:txBody>
          <a:bodyPr>
            <a:normAutofit/>
          </a:bodyPr>
          <a:lstStyle/>
          <a:p>
            <a:pPr>
              <a:spcBef>
                <a:spcPts val="624"/>
              </a:spcBef>
              <a:spcAft>
                <a:spcPts val="1200"/>
              </a:spcAft>
            </a:pPr>
            <a:r>
              <a:rPr lang="en-US" sz="2600" dirty="0" err="1">
                <a:latin typeface="Arial" pitchFamily="34" charset="0"/>
                <a:cs typeface="Arial" pitchFamily="34" charset="0"/>
              </a:rPr>
              <a:t>Diuron</a:t>
            </a:r>
            <a:r>
              <a:rPr lang="en-US" sz="2600" dirty="0">
                <a:latin typeface="Arial" pitchFamily="34" charset="0"/>
                <a:cs typeface="Arial" pitchFamily="34" charset="0"/>
              </a:rPr>
              <a:t> and atrazine are herbicides that inhibit photosystem </a:t>
            </a:r>
            <a:r>
              <a:rPr lang="en-US" sz="2600" dirty="0" smtClean="0">
                <a:latin typeface="Arial" pitchFamily="34" charset="0"/>
                <a:cs typeface="Arial" pitchFamily="34" charset="0"/>
              </a:rPr>
              <a:t>II, blocking electron flow.</a:t>
            </a:r>
            <a:endParaRPr lang="en-US" sz="2600" dirty="0">
              <a:latin typeface="Arial" pitchFamily="34" charset="0"/>
              <a:cs typeface="Arial" pitchFamily="34" charset="0"/>
            </a:endParaRPr>
          </a:p>
          <a:p>
            <a:pPr>
              <a:spcBef>
                <a:spcPts val="624"/>
              </a:spcBef>
              <a:spcAft>
                <a:spcPts val="1200"/>
              </a:spcAft>
            </a:pPr>
            <a:r>
              <a:rPr lang="en-US" sz="2600" dirty="0" err="1">
                <a:latin typeface="Arial" pitchFamily="34" charset="0"/>
                <a:cs typeface="Arial" pitchFamily="34" charset="0"/>
              </a:rPr>
              <a:t>Paraquat</a:t>
            </a:r>
            <a:r>
              <a:rPr lang="en-US" sz="2600" dirty="0">
                <a:latin typeface="Arial" pitchFamily="34" charset="0"/>
                <a:cs typeface="Arial" pitchFamily="34" charset="0"/>
              </a:rPr>
              <a:t> inhibits photosystem I and generates reactive oxygen </a:t>
            </a:r>
            <a:r>
              <a:rPr lang="en-US" sz="2600" dirty="0" smtClean="0">
                <a:latin typeface="Arial" pitchFamily="34" charset="0"/>
                <a:cs typeface="Arial" pitchFamily="34" charset="0"/>
              </a:rPr>
              <a:t>species. It can then react with many cellular molecules (e.g., damaging membrane lipids).</a:t>
            </a:r>
            <a:endParaRPr lang="en-US" sz="2600" dirty="0">
              <a:latin typeface="Arial" pitchFamily="34" charset="0"/>
              <a:cs typeface="Arial" pitchFamily="34" charset="0"/>
            </a:endParaRPr>
          </a:p>
        </p:txBody>
      </p:sp>
      <p:pic>
        <p:nvPicPr>
          <p:cNvPr id="11" name="Picture 2" descr="The structures of diuron and atrazine are shown.&#10;The central urea moiety in diuron, which is a carbon double bonded to oxygen and single bonded to N H group on either side, has the following substituents: N 1 is bonded to two methyl groups and N 3 is bonded to H and C 1 of a phenyl ring, which has two chlorine atoms in C 3 and C 4. In atrazine, the central triazine ring has three nitrogen atoms in the second, fourth, and sixth positions that each have the following substituents: C 1 is bonded to chlorine, C 3 is bonded to the nitrogen of ethylamine, N 4 is bonded to H, and C 5 is bonded to the nitrogen of isopropylamine. The ring has three alternate double bonds between N 2 and C 3, N 4 and C 5, and N 6 and C 1."/>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5482395" y="2335153"/>
            <a:ext cx="3318760" cy="24156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6233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43C0C"/>
                </a:solidFill>
                <a:latin typeface="Arial" pitchFamily="34" charset="0"/>
                <a:cs typeface="Arial" pitchFamily="34" charset="0"/>
              </a:rPr>
              <a:t>Section 19.6 </a:t>
            </a:r>
            <a:r>
              <a:rPr lang="en-US" dirty="0">
                <a:solidFill>
                  <a:srgbClr val="843C0C"/>
                </a:solidFill>
                <a:latin typeface="Arial" pitchFamily="34" charset="0"/>
                <a:cs typeface="Arial" pitchFamily="34" charset="0"/>
              </a:rPr>
              <a:t>The Ability to Convert Light into Chemical Energy Is </a:t>
            </a:r>
            <a:r>
              <a:rPr lang="en-US" dirty="0" smtClean="0">
                <a:solidFill>
                  <a:srgbClr val="843C0C"/>
                </a:solidFill>
                <a:latin typeface="Arial" pitchFamily="34" charset="0"/>
                <a:cs typeface="Arial" pitchFamily="34" charset="0"/>
              </a:rPr>
              <a:t>Ancient</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3733800"/>
          </a:xfrm>
        </p:spPr>
        <p:txBody>
          <a:bodyPr>
            <a:noAutofit/>
          </a:bodyPr>
          <a:lstStyle/>
          <a:p>
            <a:pPr>
              <a:spcBef>
                <a:spcPts val="624"/>
              </a:spcBef>
              <a:spcAft>
                <a:spcPts val="600"/>
              </a:spcAft>
            </a:pPr>
            <a:r>
              <a:rPr lang="en-US" sz="2200" dirty="0">
                <a:latin typeface="Arial" pitchFamily="34" charset="0"/>
                <a:cs typeface="Arial" pitchFamily="34" charset="0"/>
              </a:rPr>
              <a:t>Photosystems from different organisms have structural features in common, suggesting a common evolutionary </a:t>
            </a:r>
            <a:r>
              <a:rPr lang="en-US" sz="2200" dirty="0" smtClean="0">
                <a:latin typeface="Arial" pitchFamily="34" charset="0"/>
                <a:cs typeface="Arial" pitchFamily="34" charset="0"/>
              </a:rPr>
              <a:t>origin.</a:t>
            </a:r>
            <a:endParaRPr lang="en-US" sz="2200" dirty="0">
              <a:latin typeface="Arial" pitchFamily="34" charset="0"/>
              <a:cs typeface="Arial" pitchFamily="34" charset="0"/>
            </a:endParaRPr>
          </a:p>
          <a:p>
            <a:pPr>
              <a:spcBef>
                <a:spcPts val="624"/>
              </a:spcBef>
              <a:spcAft>
                <a:spcPts val="600"/>
              </a:spcAft>
            </a:pPr>
            <a:r>
              <a:rPr lang="en-US" sz="2200" dirty="0">
                <a:latin typeface="Arial" pitchFamily="34" charset="0"/>
                <a:cs typeface="Arial" pitchFamily="34" charset="0"/>
              </a:rPr>
              <a:t>Geological evidence suggests that </a:t>
            </a:r>
            <a:r>
              <a:rPr lang="en-US" sz="2200" dirty="0" smtClean="0">
                <a:latin typeface="Arial" pitchFamily="34" charset="0"/>
                <a:cs typeface="Arial" pitchFamily="34" charset="0"/>
              </a:rPr>
              <a:t>oxygenic </a:t>
            </a:r>
            <a:r>
              <a:rPr lang="en-US" sz="2200" dirty="0">
                <a:latin typeface="Arial" pitchFamily="34" charset="0"/>
                <a:cs typeface="Arial" pitchFamily="34" charset="0"/>
              </a:rPr>
              <a:t>photosynthesis became important approximately 2 billion years </a:t>
            </a:r>
            <a:r>
              <a:rPr lang="en-US" sz="2200" dirty="0" smtClean="0">
                <a:latin typeface="Arial" pitchFamily="34" charset="0"/>
                <a:cs typeface="Arial" pitchFamily="34" charset="0"/>
              </a:rPr>
              <a:t>ago.</a:t>
            </a:r>
            <a:endParaRPr lang="en-US" sz="2200" dirty="0">
              <a:latin typeface="Arial" pitchFamily="34" charset="0"/>
              <a:cs typeface="Arial" pitchFamily="34" charset="0"/>
            </a:endParaRPr>
          </a:p>
          <a:p>
            <a:pPr>
              <a:spcBef>
                <a:spcPts val="624"/>
              </a:spcBef>
              <a:spcAft>
                <a:spcPts val="600"/>
              </a:spcAft>
            </a:pPr>
            <a:r>
              <a:rPr lang="en-US" sz="2200" dirty="0">
                <a:latin typeface="Arial" pitchFamily="34" charset="0"/>
                <a:cs typeface="Arial" pitchFamily="34" charset="0"/>
              </a:rPr>
              <a:t>No </a:t>
            </a:r>
            <a:r>
              <a:rPr lang="en-US" sz="2200" dirty="0" err="1" smtClean="0">
                <a:latin typeface="Arial" pitchFamily="34" charset="0"/>
                <a:cs typeface="Arial" pitchFamily="34" charset="0"/>
              </a:rPr>
              <a:t>archaean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photosynthesizers</a:t>
            </a:r>
            <a:r>
              <a:rPr lang="en-US" sz="2200" dirty="0" smtClean="0">
                <a:latin typeface="Arial" pitchFamily="34" charset="0"/>
                <a:cs typeface="Arial" pitchFamily="34" charset="0"/>
              </a:rPr>
              <a:t> </a:t>
            </a:r>
            <a:r>
              <a:rPr lang="en-US" sz="2200" dirty="0">
                <a:latin typeface="Arial" pitchFamily="34" charset="0"/>
                <a:cs typeface="Arial" pitchFamily="34" charset="0"/>
              </a:rPr>
              <a:t>have </a:t>
            </a:r>
            <a:r>
              <a:rPr lang="en-US" sz="2200" dirty="0" smtClean="0">
                <a:latin typeface="Arial" pitchFamily="34" charset="0"/>
                <a:cs typeface="Arial" pitchFamily="34" charset="0"/>
              </a:rPr>
              <a:t>been discovered, suggesting that </a:t>
            </a:r>
            <a:r>
              <a:rPr lang="en-US" sz="2200" dirty="0">
                <a:latin typeface="Arial" pitchFamily="34" charset="0"/>
                <a:cs typeface="Arial" pitchFamily="34" charset="0"/>
              </a:rPr>
              <a:t>photosynthesis evolved in </a:t>
            </a:r>
            <a:r>
              <a:rPr lang="en-US" sz="2200" dirty="0" smtClean="0">
                <a:latin typeface="Arial" pitchFamily="34" charset="0"/>
                <a:cs typeface="Arial" pitchFamily="34" charset="0"/>
              </a:rPr>
              <a:t>bacteria </a:t>
            </a:r>
            <a:r>
              <a:rPr lang="en-US" sz="2200" dirty="0">
                <a:latin typeface="Arial" pitchFamily="34" charset="0"/>
                <a:cs typeface="Arial" pitchFamily="34" charset="0"/>
              </a:rPr>
              <a:t>after archaea and bacteria diverged from a common </a:t>
            </a:r>
            <a:r>
              <a:rPr lang="en-US" sz="2200" dirty="0" smtClean="0">
                <a:latin typeface="Arial" pitchFamily="34" charset="0"/>
                <a:cs typeface="Arial" pitchFamily="34" charset="0"/>
              </a:rPr>
              <a:t>ancestor.</a:t>
            </a:r>
            <a:endParaRPr lang="en-US" sz="2200" dirty="0">
              <a:latin typeface="Arial" pitchFamily="34" charset="0"/>
              <a:cs typeface="Arial" pitchFamily="34" charset="0"/>
            </a:endParaRPr>
          </a:p>
          <a:p>
            <a:pPr>
              <a:spcBef>
                <a:spcPts val="624"/>
              </a:spcBef>
              <a:spcAft>
                <a:spcPts val="600"/>
              </a:spcAft>
            </a:pPr>
            <a:r>
              <a:rPr lang="en-US" sz="2200" dirty="0">
                <a:latin typeface="Arial" pitchFamily="34" charset="0"/>
                <a:cs typeface="Arial" pitchFamily="34" charset="0"/>
              </a:rPr>
              <a:t>Some organisms use electron donors other than </a:t>
            </a:r>
            <a:r>
              <a:rPr lang="en-US" sz="2200" dirty="0" smtClean="0">
                <a:latin typeface="Arial" pitchFamily="34" charset="0"/>
                <a:cs typeface="Arial" pitchFamily="34" charset="0"/>
              </a:rPr>
              <a:t>water.</a:t>
            </a:r>
            <a:endParaRPr lang="en-US" sz="2200" dirty="0">
              <a:latin typeface="Arial" pitchFamily="34" charset="0"/>
              <a:cs typeface="Arial" pitchFamily="34" charset="0"/>
            </a:endParaRPr>
          </a:p>
        </p:txBody>
      </p:sp>
      <p:pic>
        <p:nvPicPr>
          <p:cNvPr id="11" name="Picture Placeholder 10" descr="An equation shows the formation formaldehyde, sulfur and water. Carbon dioxide (C O 2) reacts with two molecules of hydrogen sulfide (H subscript 2 S) in the presence of light to form formaldehyde (C H 2 O), two molecules of sulfur (uppercase S), and a molecule of water (H 2 O)."/>
          <p:cNvPicPr>
            <a:picLocks noGrp="1" noChangeAspect="1"/>
          </p:cNvPicPr>
          <p:nvPr>
            <p:ph type="pic" sz="quarter" idx="13"/>
          </p:nvPr>
        </p:nvPicPr>
        <p:blipFill>
          <a:blip r:embed="rId2"/>
          <a:stretch>
            <a:fillRect/>
          </a:stretch>
        </p:blipFill>
        <p:spPr>
          <a:xfrm>
            <a:off x="1602887" y="5549887"/>
            <a:ext cx="5938227" cy="702370"/>
          </a:xfrm>
          <a:prstGeom prst="rect">
            <a:avLst/>
          </a:prstGeom>
          <a:noFill/>
          <a:ln>
            <a:noFill/>
          </a:ln>
        </p:spPr>
      </p:pic>
    </p:spTree>
    <p:extLst>
      <p:ext uri="{BB962C8B-B14F-4D97-AF65-F5344CB8AC3E}">
        <p14:creationId xmlns:p14="http://schemas.microsoft.com/office/powerpoint/2010/main" val="41419059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Major </a:t>
            </a:r>
            <a:r>
              <a:rPr lang="en-US" dirty="0" smtClean="0">
                <a:solidFill>
                  <a:srgbClr val="843C0C"/>
                </a:solidFill>
                <a:latin typeface="Arial" pitchFamily="34" charset="0"/>
                <a:cs typeface="Arial" pitchFamily="34" charset="0"/>
              </a:rPr>
              <a:t>Groups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Photosynthetic </a:t>
            </a:r>
            <a:r>
              <a:rPr lang="en-US" dirty="0">
                <a:solidFill>
                  <a:srgbClr val="843C0C"/>
                </a:solidFill>
              </a:rPr>
              <a:t>P</a:t>
            </a:r>
            <a:r>
              <a:rPr lang="en-US" dirty="0" smtClean="0">
                <a:solidFill>
                  <a:srgbClr val="843C0C"/>
                </a:solidFill>
                <a:latin typeface="Arial" pitchFamily="34" charset="0"/>
                <a:cs typeface="Arial" pitchFamily="34" charset="0"/>
              </a:rPr>
              <a:t>rokaryotes</a:t>
            </a:r>
            <a:endParaRPr lang="en-US" dirty="0">
              <a:solidFill>
                <a:srgbClr val="843C0C"/>
              </a:solidFill>
              <a:latin typeface="Arial" pitchFamily="34" charset="0"/>
              <a:cs typeface="Arial" pitchFamily="34" charset="0"/>
            </a:endParaRPr>
          </a:p>
        </p:txBody>
      </p:sp>
      <p:pic>
        <p:nvPicPr>
          <p:cNvPr id="6" name="Picture 2" descr="A table lists the usage of oxygen in photosynthetic prokaryotes. The table has three columns and five rows. The column headers are: bacteria, photosynthetic electron donor, and O subscript 2 use.&#10;Row 1: bacteria: green sulfur, photosynthetic electron donor: H subscript 2, H subscript 2 end subscript S, S; O subscript 2 usage: anoxygenic.&#10;Row 2: bacteria: green nonsulfur, photosynthetic electron donor: variety of amino acids and organic acids; O subscript 2 usage: anoxygenic.&#10;Row 3: bacteria: purple sulfur, photosynthetic electron donor: H subscript 2, H subscript 2 end subscript S, S; O subscript 2 usage: anoxygenic.&#10;Row 4: bacteria: purple nonsulfur, photosynthetic electron donor: usually organic molecules; O subscript 2 usage: anoxygenic.&#10;Row 5: bacteria: cyanobacteria, photosynthetic electron donor: H subscript 2 end subscript O; O subscript 2 usage: oxygenic."/>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470155"/>
            <a:ext cx="8113106" cy="28912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9104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Artificial </a:t>
            </a:r>
            <a:r>
              <a:rPr lang="en-US" dirty="0" smtClean="0">
                <a:solidFill>
                  <a:srgbClr val="843C0C"/>
                </a:solidFill>
                <a:latin typeface="Arial" pitchFamily="34" charset="0"/>
                <a:cs typeface="Arial" pitchFamily="34" charset="0"/>
              </a:rPr>
              <a:t>Photosynthetic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ystems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ay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rovide Clean</a:t>
            </a:r>
            <a:r>
              <a:rPr lang="en-US" dirty="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enewable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nergy</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Research is currently </a:t>
            </a:r>
            <a:r>
              <a:rPr lang="en-US" sz="2600" dirty="0" smtClean="0">
                <a:latin typeface="Arial" pitchFamily="34" charset="0"/>
                <a:cs typeface="Arial" pitchFamily="34" charset="0"/>
              </a:rPr>
              <a:t>underway </a:t>
            </a:r>
            <a:r>
              <a:rPr lang="en-US" sz="2600" dirty="0">
                <a:latin typeface="Arial" pitchFamily="34" charset="0"/>
                <a:cs typeface="Arial" pitchFamily="34" charset="0"/>
              </a:rPr>
              <a:t>to try to mimic </a:t>
            </a:r>
            <a:r>
              <a:rPr lang="en-US" sz="2600" dirty="0" smtClean="0">
                <a:latin typeface="Arial" pitchFamily="34" charset="0"/>
                <a:cs typeface="Arial" pitchFamily="34" charset="0"/>
              </a:rPr>
              <a:t>the process of photosynthesis to </a:t>
            </a:r>
            <a:r>
              <a:rPr lang="en-US" sz="2600" dirty="0">
                <a:latin typeface="Arial" pitchFamily="34" charset="0"/>
                <a:cs typeface="Arial" pitchFamily="34" charset="0"/>
              </a:rPr>
              <a:t>provide </a:t>
            </a:r>
            <a:r>
              <a:rPr lang="en-US" sz="2600" dirty="0" smtClean="0">
                <a:latin typeface="Arial" pitchFamily="34" charset="0"/>
                <a:cs typeface="Arial" pitchFamily="34" charset="0"/>
              </a:rPr>
              <a:t>clean energy.</a:t>
            </a:r>
            <a:endParaRPr lang="en-US" sz="2600" dirty="0">
              <a:latin typeface="Arial" pitchFamily="34" charset="0"/>
              <a:cs typeface="Arial" pitchFamily="34" charset="0"/>
            </a:endParaRPr>
          </a:p>
          <a:p>
            <a:pPr>
              <a:spcAft>
                <a:spcPts val="1200"/>
              </a:spcAft>
            </a:pPr>
            <a:r>
              <a:rPr lang="en-US" sz="2600" dirty="0" smtClean="0">
                <a:latin typeface="Arial" pitchFamily="34" charset="0"/>
                <a:cs typeface="Arial" pitchFamily="34" charset="0"/>
              </a:rPr>
              <a:t>Photovoltaic </a:t>
            </a:r>
            <a:r>
              <a:rPr lang="en-US" sz="2600" dirty="0">
                <a:latin typeface="Arial" pitchFamily="34" charset="0"/>
                <a:cs typeface="Arial" pitchFamily="34" charset="0"/>
              </a:rPr>
              <a:t>cells can use light energy to </a:t>
            </a:r>
            <a:r>
              <a:rPr lang="en-US" sz="2600" dirty="0" smtClean="0">
                <a:latin typeface="Arial" pitchFamily="34" charset="0"/>
                <a:cs typeface="Arial" pitchFamily="34" charset="0"/>
              </a:rPr>
              <a:t>oxidize </a:t>
            </a:r>
            <a:r>
              <a:rPr lang="en-US" sz="2600" dirty="0">
                <a:latin typeface="Arial" pitchFamily="34" charset="0"/>
                <a:cs typeface="Arial" pitchFamily="34" charset="0"/>
              </a:rPr>
              <a:t>water, producing O</a:t>
            </a:r>
            <a:r>
              <a:rPr lang="en-US" sz="2600" baseline="-25000" dirty="0">
                <a:latin typeface="Arial" pitchFamily="34" charset="0"/>
                <a:cs typeface="Arial" pitchFamily="34" charset="0"/>
              </a:rPr>
              <a:t>2</a:t>
            </a:r>
            <a:r>
              <a:rPr lang="en-US" sz="2600" dirty="0">
                <a:latin typeface="Arial" pitchFamily="34" charset="0"/>
                <a:cs typeface="Arial" pitchFamily="34" charset="0"/>
              </a:rPr>
              <a:t> as well as H</a:t>
            </a:r>
            <a:r>
              <a:rPr lang="en-US" sz="2600" baseline="-25000" dirty="0">
                <a:latin typeface="Arial" pitchFamily="34" charset="0"/>
                <a:cs typeface="Arial" pitchFamily="34" charset="0"/>
              </a:rPr>
              <a:t>2</a:t>
            </a:r>
            <a:r>
              <a:rPr lang="en-US" sz="2600" dirty="0">
                <a:latin typeface="Arial" pitchFamily="34" charset="0"/>
                <a:cs typeface="Arial" pitchFamily="34" charset="0"/>
              </a:rPr>
              <a:t>. Hydrogen gas is a </a:t>
            </a:r>
            <a:r>
              <a:rPr lang="en-US" sz="2600" dirty="0" smtClean="0">
                <a:latin typeface="Arial" pitchFamily="34" charset="0"/>
                <a:cs typeface="Arial" pitchFamily="34" charset="0"/>
              </a:rPr>
              <a:t>fuel </a:t>
            </a:r>
            <a:r>
              <a:rPr lang="en-US" sz="2600" dirty="0">
                <a:latin typeface="Arial" pitchFamily="34" charset="0"/>
                <a:cs typeface="Arial" pitchFamily="34" charset="0"/>
              </a:rPr>
              <a:t>that, upon reaction with oxygen, generates energy </a:t>
            </a:r>
            <a:r>
              <a:rPr lang="en-US" sz="2600" dirty="0" smtClean="0">
                <a:latin typeface="Arial" pitchFamily="34" charset="0"/>
                <a:cs typeface="Arial" pitchFamily="34" charset="0"/>
              </a:rPr>
              <a:t>with only water as the waste product.</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Semiconductors made of perovskite (CH</a:t>
            </a:r>
            <a:r>
              <a:rPr lang="en-US" sz="2600" baseline="-25000" dirty="0">
                <a:latin typeface="Arial" pitchFamily="34" charset="0"/>
                <a:cs typeface="Arial" pitchFamily="34" charset="0"/>
              </a:rPr>
              <a:t>3</a:t>
            </a:r>
            <a:r>
              <a:rPr lang="en-US" sz="2600" dirty="0">
                <a:latin typeface="Arial" pitchFamily="34" charset="0"/>
                <a:cs typeface="Arial" pitchFamily="34" charset="0"/>
              </a:rPr>
              <a:t>NH</a:t>
            </a:r>
            <a:r>
              <a:rPr lang="en-US" sz="2600" baseline="-25000" dirty="0">
                <a:latin typeface="Arial" pitchFamily="34" charset="0"/>
                <a:cs typeface="Arial" pitchFamily="34" charset="0"/>
              </a:rPr>
              <a:t>3</a:t>
            </a:r>
            <a:r>
              <a:rPr lang="en-US" sz="2600" dirty="0">
                <a:latin typeface="Arial" pitchFamily="34" charset="0"/>
                <a:cs typeface="Arial" pitchFamily="34" charset="0"/>
              </a:rPr>
              <a:t>PbI</a:t>
            </a:r>
            <a:r>
              <a:rPr lang="en-US" sz="2600" baseline="-25000" dirty="0">
                <a:latin typeface="Arial" pitchFamily="34" charset="0"/>
                <a:cs typeface="Arial" pitchFamily="34" charset="0"/>
              </a:rPr>
              <a:t>3</a:t>
            </a:r>
            <a:r>
              <a:rPr lang="en-US" sz="2600" dirty="0">
                <a:latin typeface="Arial" pitchFamily="34" charset="0"/>
                <a:cs typeface="Arial" pitchFamily="34" charset="0"/>
              </a:rPr>
              <a:t>) are promising, as they are especially efficient at capturing </a:t>
            </a:r>
            <a:r>
              <a:rPr lang="en-US" sz="2600" dirty="0" smtClean="0">
                <a:latin typeface="Arial" pitchFamily="34" charset="0"/>
                <a:cs typeface="Arial" pitchFamily="34" charset="0"/>
              </a:rPr>
              <a:t>sunlight.</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41183531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Artificial </a:t>
            </a:r>
            <a:r>
              <a:rPr lang="en-US" dirty="0" smtClean="0">
                <a:solidFill>
                  <a:srgbClr val="843C0C"/>
                </a:solidFill>
                <a:latin typeface="Arial" pitchFamily="34" charset="0"/>
                <a:cs typeface="Arial" pitchFamily="34" charset="0"/>
              </a:rPr>
              <a:t>Photosynthesis</a:t>
            </a:r>
            <a:endParaRPr lang="en-US" dirty="0">
              <a:solidFill>
                <a:srgbClr val="843C0C"/>
              </a:solidFill>
              <a:latin typeface="Arial" pitchFamily="34" charset="0"/>
              <a:cs typeface="Arial" pitchFamily="34" charset="0"/>
            </a:endParaRPr>
          </a:p>
        </p:txBody>
      </p:sp>
      <p:pic>
        <p:nvPicPr>
          <p:cNvPr id="11" name="Picture 2" descr="A diagrammatic representation shows the oxidation and reduction involved in artificial photosynthesis. In the diagram, solar energy from the sun is absorbed by the photovoltaic cell incompartment 1 and is converted into electricity. The electrical energy generated flows through the anode in compartment 2, the microbial electrosynthesis reactor. When electrons flow through the anode, water is converted into oxygen and two protons and the resulting electrons flow through the cathode. Microbes that are in direct contact with cathode utilize the electrons to reduce carbon dioxide into chemicals of interest. Protons are transferred from the anode to the cathod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06841" y="1638682"/>
            <a:ext cx="3875225" cy="487171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930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Light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eactions </a:t>
            </a:r>
            <a:r>
              <a:rPr lang="en-US" dirty="0">
                <a:solidFill>
                  <a:srgbClr val="843C0C"/>
                </a:solidFill>
                <a:latin typeface="Arial" pitchFamily="34" charset="0"/>
                <a:cs typeface="Arial" pitchFamily="34" charset="0"/>
              </a:rPr>
              <a:t>of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hotosynthesis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6" name="Content Placeholder 5"/>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Photosystem I generates reducing power in the form of </a:t>
            </a:r>
            <a:r>
              <a:rPr lang="en-US" dirty="0" smtClean="0">
                <a:latin typeface="Arial" pitchFamily="34" charset="0"/>
                <a:cs typeface="Arial" pitchFamily="34" charset="0"/>
              </a:rPr>
              <a:t>NADPH but</a:t>
            </a:r>
            <a:r>
              <a:rPr lang="en-US" dirty="0">
                <a:latin typeface="Arial" pitchFamily="34" charset="0"/>
                <a:cs typeface="Arial" pitchFamily="34" charset="0"/>
              </a:rPr>
              <a:t> </a:t>
            </a:r>
            <a:r>
              <a:rPr lang="en-US" dirty="0" smtClean="0">
                <a:latin typeface="Arial" pitchFamily="34" charset="0"/>
                <a:cs typeface="Arial" pitchFamily="34" charset="0"/>
              </a:rPr>
              <a:t>becomes </a:t>
            </a:r>
            <a:r>
              <a:rPr lang="en-US" dirty="0">
                <a:latin typeface="Arial" pitchFamily="34" charset="0"/>
                <a:cs typeface="Arial" pitchFamily="34" charset="0"/>
              </a:rPr>
              <a:t>electron </a:t>
            </a:r>
            <a:r>
              <a:rPr lang="en-US" dirty="0" smtClean="0">
                <a:latin typeface="Arial" pitchFamily="34" charset="0"/>
                <a:cs typeface="Arial" pitchFamily="34" charset="0"/>
              </a:rPr>
              <a:t>deficient during this process.</a:t>
            </a:r>
          </a:p>
          <a:p>
            <a:pPr>
              <a:spcBef>
                <a:spcPts val="624"/>
              </a:spcBef>
              <a:spcAft>
                <a:spcPts val="1200"/>
              </a:spcAft>
            </a:pPr>
            <a:r>
              <a:rPr lang="en-US" dirty="0" smtClean="0">
                <a:latin typeface="Arial" pitchFamily="34" charset="0"/>
                <a:cs typeface="Arial" pitchFamily="34" charset="0"/>
              </a:rPr>
              <a:t>Photosystem </a:t>
            </a:r>
            <a:r>
              <a:rPr lang="en-US" dirty="0">
                <a:latin typeface="Arial" pitchFamily="34" charset="0"/>
                <a:cs typeface="Arial" pitchFamily="34" charset="0"/>
              </a:rPr>
              <a:t>II oxidizes water and transfers the electrons to replenish the electrons lost by photosystem I. A side product of these reactions is </a:t>
            </a:r>
            <a:r>
              <a:rPr lang="en-US" dirty="0" smtClean="0">
                <a:latin typeface="Arial" pitchFamily="34" charset="0"/>
                <a:cs typeface="Arial" pitchFamily="34" charset="0"/>
              </a:rPr>
              <a:t>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Electron </a:t>
            </a:r>
            <a:r>
              <a:rPr lang="en-US" dirty="0">
                <a:latin typeface="Arial" pitchFamily="34" charset="0"/>
                <a:cs typeface="Arial" pitchFamily="34" charset="0"/>
              </a:rPr>
              <a:t>flow from photosystem II to photosystem I </a:t>
            </a:r>
            <a:r>
              <a:rPr lang="en-US" dirty="0" smtClean="0">
                <a:latin typeface="Arial" pitchFamily="34" charset="0"/>
                <a:cs typeface="Arial" pitchFamily="34" charset="0"/>
              </a:rPr>
              <a:t>creates a proton gradient across the chloroplast inner membrane, </a:t>
            </a:r>
            <a:r>
              <a:rPr lang="en-US" dirty="0">
                <a:latin typeface="Arial" pitchFamily="34" charset="0"/>
                <a:cs typeface="Arial" pitchFamily="34" charset="0"/>
              </a:rPr>
              <a:t>augmented by the protons released by the oxidation of </a:t>
            </a:r>
            <a:r>
              <a:rPr lang="en-US" dirty="0" smtClean="0">
                <a:latin typeface="Arial" pitchFamily="34" charset="0"/>
                <a:cs typeface="Arial" pitchFamily="34" charset="0"/>
              </a:rPr>
              <a:t>water. This drives </a:t>
            </a:r>
            <a:r>
              <a:rPr lang="en-US" dirty="0">
                <a:latin typeface="Arial" pitchFamily="34" charset="0"/>
                <a:cs typeface="Arial" pitchFamily="34" charset="0"/>
              </a:rPr>
              <a:t>the synthesis of </a:t>
            </a:r>
            <a:r>
              <a:rPr lang="en-US" dirty="0" smtClean="0">
                <a:latin typeface="Arial" pitchFamily="34" charset="0"/>
                <a:cs typeface="Arial" pitchFamily="34" charset="0"/>
              </a:rPr>
              <a:t>ATP.</a:t>
            </a:r>
            <a:endParaRPr lang="en-US" dirty="0">
              <a:latin typeface="Arial" pitchFamily="34" charset="0"/>
              <a:cs typeface="Arial" pitchFamily="34" charset="0"/>
            </a:endParaRPr>
          </a:p>
        </p:txBody>
      </p:sp>
    </p:spTree>
    <p:extLst>
      <p:ext uri="{BB962C8B-B14F-4D97-AF65-F5344CB8AC3E}">
        <p14:creationId xmlns:p14="http://schemas.microsoft.com/office/powerpoint/2010/main" val="3647906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Increasing the </a:t>
            </a:r>
            <a:r>
              <a:rPr lang="en-US" sz="3200" dirty="0" smtClean="0">
                <a:solidFill>
                  <a:srgbClr val="843C0C"/>
                </a:solidFill>
                <a:latin typeface="Arial" pitchFamily="34" charset="0"/>
                <a:cs typeface="Arial" pitchFamily="34" charset="0"/>
              </a:rPr>
              <a:t>Efficiency </a:t>
            </a:r>
            <a:r>
              <a:rPr lang="en-US" sz="3200" dirty="0">
                <a:solidFill>
                  <a:srgbClr val="843C0C"/>
                </a:solidFill>
                <a:latin typeface="Arial" pitchFamily="34" charset="0"/>
                <a:cs typeface="Arial" pitchFamily="34" charset="0"/>
              </a:rPr>
              <a:t>of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hotosynthesis </a:t>
            </a:r>
            <a:r>
              <a:rPr lang="en-US" sz="3200" dirty="0">
                <a:solidFill>
                  <a:srgbClr val="843C0C"/>
                </a:solidFill>
                <a:latin typeface="Arial" pitchFamily="34" charset="0"/>
                <a:cs typeface="Arial" pitchFamily="34" charset="0"/>
              </a:rPr>
              <a:t>W</a:t>
            </a:r>
            <a:r>
              <a:rPr lang="en-US" sz="3200" dirty="0" smtClean="0">
                <a:solidFill>
                  <a:srgbClr val="843C0C"/>
                </a:solidFill>
                <a:latin typeface="Arial" pitchFamily="34" charset="0"/>
                <a:cs typeface="Arial" pitchFamily="34" charset="0"/>
              </a:rPr>
              <a:t>ill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ncrease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rop </a:t>
            </a:r>
            <a:r>
              <a:rPr lang="en-US" sz="3200" dirty="0">
                <a:solidFill>
                  <a:srgbClr val="843C0C"/>
                </a:solidFill>
                <a:latin typeface="Arial" pitchFamily="34" charset="0"/>
                <a:cs typeface="Arial" pitchFamily="34" charset="0"/>
              </a:rPr>
              <a:t>Y</a:t>
            </a:r>
            <a:r>
              <a:rPr lang="en-US" sz="3200" dirty="0" smtClean="0">
                <a:solidFill>
                  <a:srgbClr val="843C0C"/>
                </a:solidFill>
                <a:latin typeface="Arial" pitchFamily="34" charset="0"/>
                <a:cs typeface="Arial" pitchFamily="34" charset="0"/>
              </a:rPr>
              <a:t>ields</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4823983"/>
          </a:xfrm>
        </p:spPr>
        <p:txBody>
          <a:bodyPr>
            <a:normAutofit/>
          </a:bodyPr>
          <a:lstStyle/>
          <a:p>
            <a:pPr>
              <a:spcBef>
                <a:spcPts val="624"/>
              </a:spcBef>
              <a:spcAft>
                <a:spcPts val="1200"/>
              </a:spcAft>
            </a:pPr>
            <a:r>
              <a:rPr lang="en-US" sz="2000" dirty="0" err="1">
                <a:latin typeface="Arial" pitchFamily="34" charset="0"/>
                <a:cs typeface="Arial" pitchFamily="34" charset="0"/>
              </a:rPr>
              <a:t>Nonphotochemical</a:t>
            </a:r>
            <a:r>
              <a:rPr lang="en-US" sz="2000" dirty="0">
                <a:latin typeface="Arial" pitchFamily="34" charset="0"/>
                <a:cs typeface="Arial" pitchFamily="34" charset="0"/>
              </a:rPr>
              <a:t> quenching (NPQ</a:t>
            </a:r>
            <a:r>
              <a:rPr lang="en-US" sz="2000" dirty="0" smtClean="0">
                <a:latin typeface="Arial" pitchFamily="34" charset="0"/>
                <a:cs typeface="Arial" pitchFamily="34" charset="0"/>
              </a:rPr>
              <a:t>) acts as a botanical sunscreen, allowing plants to protect themselves from damaging ROS generated by intense sunlight.</a:t>
            </a:r>
            <a:endParaRPr lang="en-US" sz="2000" dirty="0">
              <a:latin typeface="Arial" pitchFamily="34" charset="0"/>
              <a:cs typeface="Arial" pitchFamily="34" charset="0"/>
            </a:endParaRPr>
          </a:p>
          <a:p>
            <a:pPr>
              <a:spcBef>
                <a:spcPts val="624"/>
              </a:spcBef>
              <a:spcAft>
                <a:spcPts val="1200"/>
              </a:spcAft>
            </a:pPr>
            <a:r>
              <a:rPr lang="en-US" sz="2000" dirty="0" smtClean="0">
                <a:latin typeface="Arial" pitchFamily="34" charset="0"/>
                <a:cs typeface="Arial" pitchFamily="34" charset="0"/>
              </a:rPr>
              <a:t>NPQ can be quickly activated, allowing the energy absorbed by the light-harvesting complex to be lost as heat. However, it is then slow to turn off; this can result in a 30% depression in yield in some crops.</a:t>
            </a:r>
            <a:endParaRPr lang="en-US" sz="2000" dirty="0">
              <a:latin typeface="Arial" pitchFamily="34" charset="0"/>
              <a:cs typeface="Arial" pitchFamily="34" charset="0"/>
            </a:endParaRPr>
          </a:p>
          <a:p>
            <a:pPr>
              <a:spcBef>
                <a:spcPts val="624"/>
              </a:spcBef>
              <a:spcAft>
                <a:spcPts val="1200"/>
              </a:spcAft>
            </a:pPr>
            <a:r>
              <a:rPr lang="en-US" sz="2000" dirty="0" smtClean="0">
                <a:latin typeface="Arial" pitchFamily="34" charset="0"/>
                <a:cs typeface="Arial" pitchFamily="34" charset="0"/>
              </a:rPr>
              <a:t>Researchers hope that understanding and targeting this slow shutdown will help to increase yields of crop plants such as corn.</a:t>
            </a:r>
            <a:endParaRPr lang="en-US" sz="2000" dirty="0">
              <a:latin typeface="Arial" pitchFamily="34" charset="0"/>
              <a:cs typeface="Arial" pitchFamily="34" charset="0"/>
            </a:endParaRPr>
          </a:p>
          <a:p>
            <a:pPr>
              <a:spcBef>
                <a:spcPts val="624"/>
              </a:spcBef>
              <a:spcAft>
                <a:spcPts val="1200"/>
              </a:spcAft>
            </a:pPr>
            <a:r>
              <a:rPr lang="en-US" sz="2000" dirty="0" smtClean="0">
                <a:latin typeface="Arial" pitchFamily="34" charset="0"/>
                <a:cs typeface="Arial" pitchFamily="34" charset="0"/>
              </a:rPr>
              <a:t>This has already been effective in tobacco; genes introduced into the plant that quickened NPQ shutdown increased plant size 15%.</a:t>
            </a:r>
          </a:p>
        </p:txBody>
      </p:sp>
    </p:spTree>
    <p:extLst>
      <p:ext uri="{BB962C8B-B14F-4D97-AF65-F5344CB8AC3E}">
        <p14:creationId xmlns:p14="http://schemas.microsoft.com/office/powerpoint/2010/main" val="4027670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The Light Reactions of Photosynthesis (1/2)</a:t>
            </a:r>
            <a:endParaRPr lang="en-US" dirty="0">
              <a:latin typeface="Arial" pitchFamily="34" charset="0"/>
              <a:cs typeface="Arial" pitchFamily="34" charset="0"/>
            </a:endParaRPr>
          </a:p>
        </p:txBody>
      </p:sp>
      <p:pic>
        <p:nvPicPr>
          <p:cNvPr id="11" name="Picture 2" descr="A schematic diagram shows the light reactions in photosynthesis. A section of membrane is shown with two complexes embedded in it. Light is shown hitting one of the complexes. An arrow pointing upwards shows that the electrons are produced on one side of the membrane in a reaction in which molecular oxygen is produced from water, and then travel across the membrane to reduce N A D P plus to N A D P H. Another arrow points downward to show that protons move from one side of the membrane to the other in the opposite direction to the electrons via the same complex. Another arrow pointing upward indicates that the protons return through the membrane via a different complex, in a process that produces A T P from A D 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417820" y="1980545"/>
            <a:ext cx="6559446" cy="428371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02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19.1 </a:t>
            </a:r>
            <a:r>
              <a:rPr lang="en-US" dirty="0">
                <a:solidFill>
                  <a:srgbClr val="843C0C"/>
                </a:solidFill>
                <a:latin typeface="Arial" pitchFamily="34" charset="0"/>
                <a:cs typeface="Arial" pitchFamily="34" charset="0"/>
              </a:rPr>
              <a:t>Photosynthesis Takes Place in </a:t>
            </a:r>
            <a:r>
              <a:rPr lang="en-US" dirty="0" smtClean="0">
                <a:solidFill>
                  <a:srgbClr val="843C0C"/>
                </a:solidFill>
                <a:latin typeface="Arial" pitchFamily="34" charset="0"/>
                <a:cs typeface="Arial" pitchFamily="34" charset="0"/>
              </a:rPr>
              <a:t>Chloroplasts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Autofit/>
          </a:bodyPr>
          <a:lstStyle/>
          <a:p>
            <a:pPr>
              <a:spcAft>
                <a:spcPts val="600"/>
              </a:spcAft>
            </a:pPr>
            <a:r>
              <a:rPr lang="en-US" sz="2600" dirty="0">
                <a:latin typeface="Arial" pitchFamily="34" charset="0"/>
                <a:cs typeface="Arial" pitchFamily="34" charset="0"/>
              </a:rPr>
              <a:t>The chloroplast is a double-membrane </a:t>
            </a:r>
            <a:r>
              <a:rPr lang="en-US" sz="2600" dirty="0" smtClean="0">
                <a:latin typeface="Arial" pitchFamily="34" charset="0"/>
                <a:cs typeface="Arial" pitchFamily="34" charset="0"/>
              </a:rPr>
              <a:t>organelle.</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The inner membrane surrounds a space called the stroma, which is the site of the dark reaction: the synthesis of glucose from CO</a:t>
            </a:r>
            <a:r>
              <a:rPr lang="en-US" sz="2600" baseline="-25000" dirty="0">
                <a:latin typeface="Arial" pitchFamily="34" charset="0"/>
                <a:cs typeface="Arial" pitchFamily="34" charset="0"/>
              </a:rPr>
              <a:t>2</a:t>
            </a:r>
            <a:r>
              <a:rPr lang="en-US" sz="2600" dirty="0">
                <a:latin typeface="Arial" pitchFamily="34" charset="0"/>
                <a:cs typeface="Arial" pitchFamily="34" charset="0"/>
              </a:rPr>
              <a:t> and H</a:t>
            </a:r>
            <a:r>
              <a:rPr lang="en-US" sz="2600" baseline="-25000" dirty="0">
                <a:latin typeface="Arial" pitchFamily="34" charset="0"/>
                <a:cs typeface="Arial" pitchFamily="34" charset="0"/>
              </a:rPr>
              <a:t>2</a:t>
            </a:r>
            <a:r>
              <a:rPr lang="en-US" sz="2600" dirty="0">
                <a:latin typeface="Arial" pitchFamily="34" charset="0"/>
                <a:cs typeface="Arial" pitchFamily="34" charset="0"/>
              </a:rPr>
              <a:t>O using ATP and NADPH formed in the light </a:t>
            </a:r>
            <a:r>
              <a:rPr lang="en-US" sz="2600" dirty="0" smtClean="0">
                <a:latin typeface="Arial" pitchFamily="34" charset="0"/>
                <a:cs typeface="Arial" pitchFamily="34" charset="0"/>
              </a:rPr>
              <a:t>reactions.</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In </a:t>
            </a:r>
            <a:r>
              <a:rPr lang="en-US" sz="2600" dirty="0" smtClean="0">
                <a:latin typeface="Arial" pitchFamily="34" charset="0"/>
                <a:cs typeface="Arial" pitchFamily="34" charset="0"/>
              </a:rPr>
              <a:t>the </a:t>
            </a:r>
            <a:r>
              <a:rPr lang="en-US" sz="2600" dirty="0" err="1">
                <a:latin typeface="Arial" pitchFamily="34" charset="0"/>
                <a:cs typeface="Arial" pitchFamily="34" charset="0"/>
              </a:rPr>
              <a:t>stroma</a:t>
            </a:r>
            <a:r>
              <a:rPr lang="en-US" sz="2600" dirty="0">
                <a:latin typeface="Arial" pitchFamily="34" charset="0"/>
                <a:cs typeface="Arial" pitchFamily="34" charset="0"/>
              </a:rPr>
              <a:t> are membranous sacs called thylakoid membranes. Thylakoid membranes are the location of the light reactions of </a:t>
            </a:r>
            <a:r>
              <a:rPr lang="en-US" sz="2600" dirty="0" smtClean="0">
                <a:latin typeface="Arial" pitchFamily="34" charset="0"/>
                <a:cs typeface="Arial" pitchFamily="34" charset="0"/>
              </a:rPr>
              <a:t>photosynthesis.</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779872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19095</TotalTime>
  <Words>4670</Words>
  <Application>Microsoft Office PowerPoint</Application>
  <PresentationFormat>On-screen Show (4:3)</PresentationFormat>
  <Paragraphs>263</Paragraphs>
  <Slides>70</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70</vt:i4>
      </vt:variant>
    </vt:vector>
  </HeadingPairs>
  <TitlesOfParts>
    <vt:vector size="79" baseType="lpstr">
      <vt:lpstr>ＭＳ Ｐゴシック</vt:lpstr>
      <vt:lpstr>Arial</vt:lpstr>
      <vt:lpstr>Calibri</vt:lpstr>
      <vt:lpstr>Calibri Light</vt:lpstr>
      <vt:lpstr>Georgia</vt:lpstr>
      <vt:lpstr>Symbol</vt:lpstr>
      <vt:lpstr>Times</vt:lpstr>
      <vt:lpstr>Office Theme</vt:lpstr>
      <vt:lpstr>1_Office Theme</vt:lpstr>
      <vt:lpstr>PowerPoint Presentation</vt:lpstr>
      <vt:lpstr>CHAPTER 19 The Light Reactions of Photosynthesis </vt:lpstr>
      <vt:lpstr>Ch.19 Learning Objectives</vt:lpstr>
      <vt:lpstr>Ch.19 Outline</vt:lpstr>
      <vt:lpstr>Photosynthesis</vt:lpstr>
      <vt:lpstr>Photosynthesis Converts Light Energy into Chemical Energy</vt:lpstr>
      <vt:lpstr>The Light Reactions of Photosynthesis (1/2)</vt:lpstr>
      <vt:lpstr>The Light Reactions of Photosynthesis (1/2)</vt:lpstr>
      <vt:lpstr>Section 19.1 Photosynthesis Takes Place in Chloroplasts</vt:lpstr>
      <vt:lpstr>Diagram of a Chloroplast</vt:lpstr>
      <vt:lpstr>Electron Micrograph of a Chloroplast from a Spinach Leaf</vt:lpstr>
      <vt:lpstr>The Primary Events of Photosynthesis Take Place in Thylakoid Membranes</vt:lpstr>
      <vt:lpstr>Chloroplasts Arose from an Endosymbiotic Event</vt:lpstr>
      <vt:lpstr>Cyanobacteria</vt:lpstr>
      <vt:lpstr>Section 19.2 Light Absorption by Chlorophyll Induces Electron Transfer</vt:lpstr>
      <vt:lpstr>Electron Transfer</vt:lpstr>
      <vt:lpstr>Chlorophyll</vt:lpstr>
      <vt:lpstr>Light Absorption by Chlorophyll a</vt:lpstr>
      <vt:lpstr>Light Absorption</vt:lpstr>
      <vt:lpstr>Photoinduced Charge Separation</vt:lpstr>
      <vt:lpstr>A Special Pair of Chlorophylls Initiate Charge Separation</vt:lpstr>
      <vt:lpstr>Bacterial Photosynthetic Reaction Center</vt:lpstr>
      <vt:lpstr>Bacteriochlorophyll b and Bacteriopheophytin</vt:lpstr>
      <vt:lpstr>Reaction Sequence in the Reaction Center</vt:lpstr>
      <vt:lpstr>Electron Chain in the Photosynthetic Bacterial Reaction Center</vt:lpstr>
      <vt:lpstr>Cyclic Electron Flow Reduces the Cytochrome of the Reaction Center</vt:lpstr>
      <vt:lpstr>Cyclic Electron Flow in the Bacterial Reaction Center</vt:lpstr>
      <vt:lpstr>Section 19.3 Two Photosystems Generate a Proton Gradient and NADPH in Oxygenic Photosynthesis</vt:lpstr>
      <vt:lpstr>Two Photosystems</vt:lpstr>
      <vt:lpstr>Photosystem II Transfers Electrons from Water to Plastoquinone and Generates a Proton Gradient (1/3)</vt:lpstr>
      <vt:lpstr>Photosystem II Transfers Electrons from Water to Plastoquinone and Generates a Proton Gradient (2/3)</vt:lpstr>
      <vt:lpstr>The Structure of Photosystem II</vt:lpstr>
      <vt:lpstr>Electron Flow Through  Photosystem II</vt:lpstr>
      <vt:lpstr>Photosystem II Transfers Electrons from Water to Plastoquinone and Generates a Proton Gradient (3/3)</vt:lpstr>
      <vt:lpstr>The Core of the Water-oxidizing Complex</vt:lpstr>
      <vt:lpstr>Four Photons are Required to Generate One Oxygen Molecule</vt:lpstr>
      <vt:lpstr>Evolution of Oxygen is Evident by the Generation of Bubbles in the Aquatic Plant Elodea</vt:lpstr>
      <vt:lpstr>Proton-gradient Direction</vt:lpstr>
      <vt:lpstr>Cytochrome bf Links Photosystem II to Photosystem I</vt:lpstr>
      <vt:lpstr>Cytochrome bf Contribution to Proton Gradient</vt:lpstr>
      <vt:lpstr>Photosystem I Uses Light Energy to Generate Reduced Ferredoxin, a Powerful Reductant</vt:lpstr>
      <vt:lpstr>The Structure of Photosystem I</vt:lpstr>
      <vt:lpstr>Electron Flow Through Photosystem I to Ferredoxin</vt:lpstr>
      <vt:lpstr>Structure of Ferredoxin</vt:lpstr>
      <vt:lpstr>Ferredoxin–NADP+ Reductase Converts NADP+ into NADPH</vt:lpstr>
      <vt:lpstr>Structure and Function of Ferredoxin–NADP+ Reductase</vt:lpstr>
      <vt:lpstr>Pathway of Electron Flow from H2O to NADP+ in Photosynthesis</vt:lpstr>
      <vt:lpstr>Section 19.4 A Proton Gradient across the Thylakoid Membrane Drives ATP Synthesis</vt:lpstr>
      <vt:lpstr>Jagendorf’s Demonstration</vt:lpstr>
      <vt:lpstr>The ATP Synthase of Chloroplasts Closely Resembles Those of Mitochondria and Prokaryotes</vt:lpstr>
      <vt:lpstr>Comparison of Photosynthesis and Oxidative Phosphorylation</vt:lpstr>
      <vt:lpstr>The Activity of Chloroplast ATP Synthase is Regulated</vt:lpstr>
      <vt:lpstr>Cyclic Electron Flow through Photosystem I Leads to the Production of ATP Instead of NADPH</vt:lpstr>
      <vt:lpstr>Cyclic Photophosphorylation</vt:lpstr>
      <vt:lpstr>The Absorption of Eight Photons Yields One O2, Two NADPH, and Three ATP Molecules</vt:lpstr>
      <vt:lpstr>Section 19.5 Accessory Pigments Funnel Energy into Reaction Centers</vt:lpstr>
      <vt:lpstr>Absorption Spectra of  Chlorophylls a and b</vt:lpstr>
      <vt:lpstr>Resonance Energy Transfer Allows Energy to Move From the Site of Initial Absorbance to the Reaction Center</vt:lpstr>
      <vt:lpstr>Protective Function of Accessory Pigments</vt:lpstr>
      <vt:lpstr>Resonance Energy Transfer</vt:lpstr>
      <vt:lpstr>Energy Transfer from Accessory Pigments to Reaction Centers</vt:lpstr>
      <vt:lpstr>Structure of a Bacterial Light-harvesting Complex</vt:lpstr>
      <vt:lpstr>The Components of Photosynthesis Are Highly Organized</vt:lpstr>
      <vt:lpstr>Location of Photosynthesis Components</vt:lpstr>
      <vt:lpstr>Many Herbicides Inhibit the Light Reactions of Photosynthesis</vt:lpstr>
      <vt:lpstr>Section 19.6 The Ability to Convert Light into Chemical Energy Is Ancient</vt:lpstr>
      <vt:lpstr>Major Groups of Photosynthetic Prokaryotes</vt:lpstr>
      <vt:lpstr>Artificial Photosynthetic Systems May Provide Clean, Renewable Energy</vt:lpstr>
      <vt:lpstr>Artificial Photosynthesis</vt:lpstr>
      <vt:lpstr>Increasing the Efficiency of Photosynthesis Will Increase Crop Yields</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The Light Reactions of Photosynthesis</dc:title>
  <dc:creator>Berg</dc:creator>
  <cp:lastModifiedBy>Piotrowski, Angela</cp:lastModifiedBy>
  <cp:revision>2179</cp:revision>
  <dcterms:created xsi:type="dcterms:W3CDTF">2015-05-20T13:49:30Z</dcterms:created>
  <dcterms:modified xsi:type="dcterms:W3CDTF">2019-04-30T16:52:53Z</dcterms:modified>
</cp:coreProperties>
</file>