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08"/>
  </p:notesMasterIdLst>
  <p:sldIdLst>
    <p:sldId id="1757" r:id="rId3"/>
    <p:sldId id="1755" r:id="rId4"/>
    <p:sldId id="1701" r:id="rId5"/>
    <p:sldId id="1702" r:id="rId6"/>
    <p:sldId id="1703" r:id="rId7"/>
    <p:sldId id="1704" r:id="rId8"/>
    <p:sldId id="1609" r:id="rId9"/>
    <p:sldId id="1705" r:id="rId10"/>
    <p:sldId id="1706" r:id="rId11"/>
    <p:sldId id="1707" r:id="rId12"/>
    <p:sldId id="1612" r:id="rId13"/>
    <p:sldId id="1708" r:id="rId14"/>
    <p:sldId id="1614" r:id="rId15"/>
    <p:sldId id="1615" r:id="rId16"/>
    <p:sldId id="1709" r:id="rId17"/>
    <p:sldId id="1710" r:id="rId18"/>
    <p:sldId id="1618" r:id="rId19"/>
    <p:sldId id="1619" r:id="rId20"/>
    <p:sldId id="1756" r:id="rId21"/>
    <p:sldId id="1712" r:id="rId22"/>
    <p:sldId id="1713" r:id="rId23"/>
    <p:sldId id="1623" r:id="rId24"/>
    <p:sldId id="1624" r:id="rId25"/>
    <p:sldId id="1714" r:id="rId26"/>
    <p:sldId id="1626" r:id="rId27"/>
    <p:sldId id="1715" r:id="rId28"/>
    <p:sldId id="1628" r:id="rId29"/>
    <p:sldId id="1716" r:id="rId30"/>
    <p:sldId id="1630" r:id="rId31"/>
    <p:sldId id="1631" r:id="rId32"/>
    <p:sldId id="1717" r:id="rId33"/>
    <p:sldId id="1718" r:id="rId34"/>
    <p:sldId id="1634" r:id="rId35"/>
    <p:sldId id="1719" r:id="rId36"/>
    <p:sldId id="1636" r:id="rId37"/>
    <p:sldId id="1720" r:id="rId38"/>
    <p:sldId id="1638" r:id="rId39"/>
    <p:sldId id="1721" r:id="rId40"/>
    <p:sldId id="1640" r:id="rId41"/>
    <p:sldId id="1641" r:id="rId42"/>
    <p:sldId id="1642" r:id="rId43"/>
    <p:sldId id="1643" r:id="rId44"/>
    <p:sldId id="1722" r:id="rId45"/>
    <p:sldId id="1644" r:id="rId46"/>
    <p:sldId id="1723" r:id="rId47"/>
    <p:sldId id="1724" r:id="rId48"/>
    <p:sldId id="1646" r:id="rId49"/>
    <p:sldId id="1725" r:id="rId50"/>
    <p:sldId id="1648" r:id="rId51"/>
    <p:sldId id="1726" r:id="rId52"/>
    <p:sldId id="1650" r:id="rId53"/>
    <p:sldId id="1727" r:id="rId54"/>
    <p:sldId id="1652" r:id="rId55"/>
    <p:sldId id="1653" r:id="rId56"/>
    <p:sldId id="1728" r:id="rId57"/>
    <p:sldId id="1729" r:id="rId58"/>
    <p:sldId id="1656" r:id="rId59"/>
    <p:sldId id="1657" r:id="rId60"/>
    <p:sldId id="1730" r:id="rId61"/>
    <p:sldId id="1659" r:id="rId62"/>
    <p:sldId id="1731" r:id="rId63"/>
    <p:sldId id="1660" r:id="rId64"/>
    <p:sldId id="1732" r:id="rId65"/>
    <p:sldId id="1662" r:id="rId66"/>
    <p:sldId id="1733" r:id="rId67"/>
    <p:sldId id="1664" r:id="rId68"/>
    <p:sldId id="1665" r:id="rId69"/>
    <p:sldId id="1734" r:id="rId70"/>
    <p:sldId id="1667" r:id="rId71"/>
    <p:sldId id="1735" r:id="rId72"/>
    <p:sldId id="1669" r:id="rId73"/>
    <p:sldId id="1736" r:id="rId74"/>
    <p:sldId id="1671" r:id="rId75"/>
    <p:sldId id="1672" r:id="rId76"/>
    <p:sldId id="1673" r:id="rId77"/>
    <p:sldId id="1674" r:id="rId78"/>
    <p:sldId id="1737" r:id="rId79"/>
    <p:sldId id="1738" r:id="rId80"/>
    <p:sldId id="1677" r:id="rId81"/>
    <p:sldId id="1739" r:id="rId82"/>
    <p:sldId id="1679" r:id="rId83"/>
    <p:sldId id="1740" r:id="rId84"/>
    <p:sldId id="1681" r:id="rId85"/>
    <p:sldId id="1741" r:id="rId86"/>
    <p:sldId id="1683" r:id="rId87"/>
    <p:sldId id="1684" r:id="rId88"/>
    <p:sldId id="1742" r:id="rId89"/>
    <p:sldId id="1686" r:id="rId90"/>
    <p:sldId id="1743" r:id="rId91"/>
    <p:sldId id="1688" r:id="rId92"/>
    <p:sldId id="1689" r:id="rId93"/>
    <p:sldId id="1744" r:id="rId94"/>
    <p:sldId id="1745" r:id="rId95"/>
    <p:sldId id="1692" r:id="rId96"/>
    <p:sldId id="1693" r:id="rId97"/>
    <p:sldId id="1746" r:id="rId98"/>
    <p:sldId id="1747" r:id="rId99"/>
    <p:sldId id="1695" r:id="rId100"/>
    <p:sldId id="1748" r:id="rId101"/>
    <p:sldId id="1749" r:id="rId102"/>
    <p:sldId id="1750" r:id="rId103"/>
    <p:sldId id="1699" r:id="rId104"/>
    <p:sldId id="1753" r:id="rId105"/>
    <p:sldId id="1752" r:id="rId106"/>
    <p:sldId id="1754" r:id="rId10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Isman, Jodi" initials="IJ" lastIdx="1" clrIdx="1"/>
  <p:cmAuthor id="2" name="Carleton College" initials="CC" lastIdx="1" clrIdx="2"/>
  <p:cmAuthor id="3" name="ce" initials="ce" lastIdx="3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426" autoAdjust="0"/>
    <p:restoredTop sz="91119" autoAdjust="0"/>
  </p:normalViewPr>
  <p:slideViewPr>
    <p:cSldViewPr snapToGrid="0" snapToObjects="1">
      <p:cViewPr varScale="1">
        <p:scale>
          <a:sx n="65" d="100"/>
          <a:sy n="65" d="100"/>
        </p:scale>
        <p:origin x="616" y="60"/>
      </p:cViewPr>
      <p:guideLst>
        <p:guide orient="horz" pos="2160"/>
        <p:guide pos="2880"/>
      </p:guideLst>
    </p:cSldViewPr>
  </p:slideViewPr>
  <p:outlineViewPr>
    <p:cViewPr>
      <p:scale>
        <a:sx n="33" d="100"/>
        <a:sy n="33" d="100"/>
      </p:scale>
      <p:origin x="0" y="132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commentAuthors" Target="commentAuthor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5/1/2019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smtClean="0">
                <a:ea typeface="ＭＳ Ｐゴシック" panose="020B0600070205080204" pitchFamily="34" charset="-128"/>
              </a:rPr>
              <a:t>Corresponding Chapters: 1, 2, 8, 9, 10</a:t>
            </a:r>
          </a:p>
          <a:p>
            <a:pPr marL="228600" indent="-228600" eaLnBrk="1" hangingPunct="1">
              <a:spcBef>
                <a:spcPct val="0"/>
              </a:spcBef>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524954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679824DE-4549-B44B-80C7-CD05690BF993}" type="slidenum">
              <a:rPr lang="en-US" sz="1200" smtClean="0"/>
              <a:pPr>
                <a:defRPr/>
              </a:pPr>
              <a:t>23</a:t>
            </a:fld>
            <a:endParaRPr lang="en-US" sz="1200" dirty="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23440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F5AE9E68-8D64-F544-A065-B893F97736DC}" type="slidenum">
              <a:rPr lang="en-US" sz="1200" smtClean="0"/>
              <a:pPr>
                <a:defRPr/>
              </a:pPr>
              <a:t>25</a:t>
            </a:fld>
            <a:endParaRPr lang="en-US" sz="1200" dirty="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18.7 Oxidation states of quinones. </a:t>
            </a:r>
            <a:r>
              <a:rPr lang="en-US" sz="1200" b="0" i="0" u="none" strike="noStrike" kern="1200" baseline="0" dirty="0">
                <a:solidFill>
                  <a:schemeClr val="tx1"/>
                </a:solidFill>
                <a:latin typeface="+mn-lt"/>
                <a:ea typeface="+mn-ea"/>
                <a:cs typeface="+mn-cs"/>
              </a:rPr>
              <a:t>The reduction of ubiquinone (Q) to ubiquinol (QH</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proceeds through a semiquinone intermediate (QH</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mn-lt"/>
                <a:ea typeface="+mn-ea"/>
                <a:cs typeface="+mn-cs"/>
              </a:rPr>
              <a:t>).</a:t>
            </a:r>
            <a:endParaRPr lang="en-US" dirty="0">
              <a:cs typeface="+mn-cs"/>
            </a:endParaRPr>
          </a:p>
        </p:txBody>
      </p:sp>
    </p:spTree>
    <p:extLst>
      <p:ext uri="{BB962C8B-B14F-4D97-AF65-F5344CB8AC3E}">
        <p14:creationId xmlns:p14="http://schemas.microsoft.com/office/powerpoint/2010/main" val="2843174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5CAB5DE-6864-144E-BB5F-B60312AD0168}" type="slidenum">
              <a:rPr lang="en-US" sz="1200" smtClean="0"/>
              <a:pPr>
                <a:defRPr/>
              </a:pPr>
              <a:t>27</a:t>
            </a:fld>
            <a:endParaRPr lang="en-US" sz="1200" dirty="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18.8 Iron–sulfur clusters. </a:t>
            </a:r>
            <a:r>
              <a:rPr lang="en-US" sz="1200" b="0" i="0" u="none" strike="noStrike" kern="1200" baseline="0" dirty="0">
                <a:solidFill>
                  <a:schemeClr val="tx1"/>
                </a:solidFill>
                <a:latin typeface="+mn-lt"/>
                <a:ea typeface="+mn-ea"/>
                <a:cs typeface="+mn-cs"/>
              </a:rPr>
              <a:t>(A) A single iron ion bound by four cysteine residues. (B) 2Fe-2S cluster with iron ions bridged by sulfide ions. (C) 4Fe-4S cluster. Each of these clusters can undergo oxidation–reduction reactions.</a:t>
            </a:r>
            <a:endParaRPr lang="en-US" dirty="0"/>
          </a:p>
        </p:txBody>
      </p:sp>
    </p:spTree>
    <p:extLst>
      <p:ext uri="{BB962C8B-B14F-4D97-AF65-F5344CB8AC3E}">
        <p14:creationId xmlns:p14="http://schemas.microsoft.com/office/powerpoint/2010/main" val="427739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67B83B7A-33ED-D04B-B886-6725C60041D7}" type="slidenum">
              <a:rPr lang="en-US" sz="1200" smtClean="0"/>
              <a:pPr>
                <a:defRPr/>
              </a:pPr>
              <a:t>29</a:t>
            </a:fld>
            <a:endParaRPr lang="en-US" sz="1200" dirty="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eaLnBrk="1" hangingPunct="1">
              <a:defRPr/>
            </a:pPr>
            <a:r>
              <a:rPr lang="en-US" b="1" dirty="0"/>
              <a:t>FIGURE 18.9</a:t>
            </a:r>
            <a:r>
              <a:rPr lang="en-US" dirty="0"/>
              <a:t> </a:t>
            </a:r>
            <a:r>
              <a:rPr lang="en-US" b="1" dirty="0"/>
              <a:t>Oxidation states of flavins.</a:t>
            </a:r>
            <a:endParaRPr lang="en-US" dirty="0"/>
          </a:p>
          <a:p>
            <a:pPr eaLnBrk="1" hangingPunct="1">
              <a:defRPr/>
            </a:pPr>
            <a:endParaRPr lang="en-US" dirty="0">
              <a:cs typeface="+mn-cs"/>
            </a:endParaRPr>
          </a:p>
        </p:txBody>
      </p:sp>
    </p:spTree>
    <p:extLst>
      <p:ext uri="{BB962C8B-B14F-4D97-AF65-F5344CB8AC3E}">
        <p14:creationId xmlns:p14="http://schemas.microsoft.com/office/powerpoint/2010/main" val="3167420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32528B2-4D9B-DA4A-953F-2843844A3F8E}" type="slidenum">
              <a:rPr lang="en-US" sz="1200" smtClean="0"/>
              <a:pPr>
                <a:defRPr/>
              </a:pPr>
              <a:t>30</a:t>
            </a:fld>
            <a:endParaRPr lang="en-US" sz="1200"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18.10 Coupled electron–proton transfer reactions through NADH-Q oxidoreductase.</a:t>
            </a:r>
            <a:r>
              <a:rPr lang="en-US" sz="1200" b="0" i="0" u="none" strike="noStrike" kern="1200" baseline="0" dirty="0">
                <a:solidFill>
                  <a:schemeClr val="tx1"/>
                </a:solidFill>
                <a:latin typeface="+mn-lt"/>
                <a:ea typeface="+mn-ea"/>
                <a:cs typeface="+mn-cs"/>
              </a:rPr>
              <a:t> Electrons flow in Complex I from NADH through FMN and a series of iron–sulfur clusters to ubiquinone (Q), forming Q</a:t>
            </a:r>
            <a:r>
              <a:rPr lang="en-US" sz="1200" b="0" i="0" u="none" strike="noStrike" kern="1200" baseline="30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The charges on Q</a:t>
            </a:r>
            <a:r>
              <a:rPr lang="en-US" sz="1200" b="0" i="0" u="none" strike="noStrike" kern="1200" baseline="30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are electrostatically transmitted to hydrophilic amino acid residues [shown as red (glutamate) and blue (lysine or histidine) balls] that power the movement of HL and βH components. This movement changes the conformation of the transmembrane helices and results in the transport of four protons out of the mitochondrial matrix. [Information from R. Baradaran et al., </a:t>
            </a:r>
            <a:r>
              <a:rPr lang="en-US" sz="1200" b="0" i="1" u="none" strike="noStrike" kern="1200" baseline="0" dirty="0">
                <a:solidFill>
                  <a:schemeClr val="tx1"/>
                </a:solidFill>
                <a:latin typeface="+mn-lt"/>
                <a:ea typeface="+mn-ea"/>
                <a:cs typeface="+mn-cs"/>
              </a:rPr>
              <a:t>Nature</a:t>
            </a:r>
            <a:r>
              <a:rPr lang="en-US" sz="1200" b="0" i="0" u="none" strike="noStrike" kern="1200" baseline="0" dirty="0">
                <a:solidFill>
                  <a:schemeClr val="tx1"/>
                </a:solidFill>
                <a:latin typeface="+mn-lt"/>
                <a:ea typeface="+mn-ea"/>
                <a:cs typeface="+mn-cs"/>
              </a:rPr>
              <a:t> 494:443–448.]</a:t>
            </a:r>
            <a:endParaRPr lang="en-US" dirty="0"/>
          </a:p>
        </p:txBody>
      </p:sp>
    </p:spTree>
    <p:extLst>
      <p:ext uri="{BB962C8B-B14F-4D97-AF65-F5344CB8AC3E}">
        <p14:creationId xmlns:p14="http://schemas.microsoft.com/office/powerpoint/2010/main" val="2645770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1CD0F3C5-BD8D-E546-8C01-51C395A7E541}" type="slidenum">
              <a:rPr lang="en-US" sz="1200" smtClean="0"/>
              <a:pPr>
                <a:defRPr/>
              </a:pPr>
              <a:t>33</a:t>
            </a:fld>
            <a:endParaRPr lang="en-US" sz="1200" dirty="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18.11 Structure of Q-cytochrome c oxidoreductase.</a:t>
            </a:r>
            <a:r>
              <a:rPr lang="en-US" sz="1200" b="0" i="0" u="none" strike="noStrike" kern="1200" baseline="0" dirty="0">
                <a:solidFill>
                  <a:schemeClr val="tx1"/>
                </a:solidFill>
                <a:latin typeface="+mn-lt"/>
                <a:ea typeface="+mn-ea"/>
                <a:cs typeface="+mn-cs"/>
              </a:rPr>
              <a:t> This enzyme is a homodimer with each monomer consisting of 11 distinct polypeptide chains. Some of the more prominent components in one monomer are colored while the other monomer is white. Although each monomer contains the same components, some are identified in one monomer or the other for ease of viewing.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the major prosthetic groups, three hemes and a 2Fe-2S cluster, are located either near the cytoplasmic edge of the complex bordering the intermembrane space (top) or in the region embedded in the membrane (α helices represented by tubes). They are well positioned to mediate the electron-transfer reactions between quinones in the membrane and cytochrome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in the intermembrane space. [Drawn from 1BCC.pdb.]</a:t>
            </a:r>
            <a:endParaRPr lang="en-US" dirty="0">
              <a:cs typeface="+mn-cs"/>
            </a:endParaRPr>
          </a:p>
        </p:txBody>
      </p:sp>
    </p:spTree>
    <p:extLst>
      <p:ext uri="{BB962C8B-B14F-4D97-AF65-F5344CB8AC3E}">
        <p14:creationId xmlns:p14="http://schemas.microsoft.com/office/powerpoint/2010/main" val="2639636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BE3DB178-56FE-D447-BF5F-3AC7E2A23D40}" type="slidenum">
              <a:rPr lang="en-US" sz="1200" smtClean="0"/>
              <a:pPr>
                <a:defRPr/>
              </a:pPr>
              <a:t>35</a:t>
            </a:fld>
            <a:endParaRPr lang="en-US" sz="1200" dirty="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18.12 Q cycle. </a:t>
            </a:r>
            <a:r>
              <a:rPr lang="en-US" sz="1200" b="0" i="0" u="none" strike="noStrike" kern="1200" baseline="0" dirty="0">
                <a:solidFill>
                  <a:schemeClr val="tx1"/>
                </a:solidFill>
                <a:latin typeface="+mn-lt"/>
                <a:ea typeface="+mn-ea"/>
                <a:cs typeface="+mn-cs"/>
              </a:rPr>
              <a:t>The Q cycle takes place in Complex III, which is represented in outline form. In the first half of the cycle, two electrons of a bound QH</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are transferred, one to cytochrome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and the other to a bound Q in a second binding site to form the semiquinone radical anion Q</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30000" dirty="0">
                <a:solidFill>
                  <a:schemeClr val="tx1"/>
                </a:solidFill>
                <a:latin typeface="+mn-lt"/>
                <a:ea typeface="+mn-ea"/>
                <a:cs typeface="+mn-cs"/>
                <a:sym typeface="Wingdings"/>
              </a:rPr>
              <a:t>−</a:t>
            </a:r>
            <a:r>
              <a:rPr lang="en-US" sz="1200" b="0" i="0" u="none" strike="noStrike" kern="1200" baseline="0" dirty="0">
                <a:solidFill>
                  <a:schemeClr val="tx1"/>
                </a:solidFill>
                <a:latin typeface="+mn-lt"/>
                <a:ea typeface="+mn-ea"/>
                <a:cs typeface="+mn-cs"/>
              </a:rPr>
              <a:t>. The newly formed Q dissociates and enters the Q pool. In the second half of the cycle, a second QH</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also gives up its electrons to Complex III, one to a second molecule of cytochrome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and the other to reduce Q</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30000" dirty="0">
                <a:solidFill>
                  <a:schemeClr val="tx1"/>
                </a:solidFill>
                <a:latin typeface="+mn-lt"/>
                <a:ea typeface="+mn-ea"/>
                <a:cs typeface="+mn-cs"/>
                <a:sym typeface="Wingdings"/>
              </a:rPr>
              <a:t>−</a:t>
            </a:r>
            <a:r>
              <a:rPr lang="en-US" sz="1200" b="0" i="0" u="none" strike="noStrike" kern="1200" baseline="0" dirty="0">
                <a:solidFill>
                  <a:schemeClr val="tx1"/>
                </a:solidFill>
                <a:latin typeface="+mn-lt"/>
                <a:ea typeface="+mn-ea"/>
                <a:cs typeface="+mn-cs"/>
              </a:rPr>
              <a:t> to QH</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This second electron transfer results in the uptake of two protons from the matrix. The path of electron transfer is shown in red.</a:t>
            </a:r>
            <a:endParaRPr lang="en-US" dirty="0">
              <a:cs typeface="+mn-cs"/>
            </a:endParaRPr>
          </a:p>
        </p:txBody>
      </p:sp>
    </p:spTree>
    <p:extLst>
      <p:ext uri="{BB962C8B-B14F-4D97-AF65-F5344CB8AC3E}">
        <p14:creationId xmlns:p14="http://schemas.microsoft.com/office/powerpoint/2010/main" val="2317888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9F67AFB-2364-E947-9E09-0C71C934506B}" type="slidenum">
              <a:rPr lang="en-US" sz="1200" smtClean="0"/>
              <a:pPr>
                <a:defRPr/>
              </a:pPr>
              <a:t>37</a:t>
            </a:fld>
            <a:endParaRPr lang="en-US" sz="1200" dirty="0"/>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18.13 Structure of cytochrome </a:t>
            </a:r>
            <a:r>
              <a:rPr lang="en-US" sz="1200" b="1" i="1" u="none" strike="noStrike" kern="1200" baseline="0" dirty="0">
                <a:solidFill>
                  <a:schemeClr val="tx1"/>
                </a:solidFill>
                <a:latin typeface="+mn-lt"/>
                <a:ea typeface="+mn-ea"/>
                <a:cs typeface="+mn-cs"/>
              </a:rPr>
              <a:t>c</a:t>
            </a:r>
            <a:r>
              <a:rPr lang="en-US" sz="1200" b="1" i="0" u="none" strike="noStrike" kern="1200" baseline="0" dirty="0">
                <a:solidFill>
                  <a:schemeClr val="tx1"/>
                </a:solidFill>
                <a:latin typeface="+mn-lt"/>
                <a:ea typeface="+mn-ea"/>
                <a:cs typeface="+mn-cs"/>
              </a:rPr>
              <a:t> oxidase</a:t>
            </a:r>
            <a:r>
              <a:rPr lang="en-US" sz="1200" b="0" i="0" u="none" strike="noStrike" kern="1200" baseline="0" dirty="0">
                <a:solidFill>
                  <a:schemeClr val="tx1"/>
                </a:solidFill>
                <a:latin typeface="+mn-lt"/>
                <a:ea typeface="+mn-ea"/>
                <a:cs typeface="+mn-cs"/>
              </a:rPr>
              <a:t>. This enzyme consists of 13 polypeptide chains.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most of the complex, as well as two major prosthetic groups (heme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and heme </a:t>
            </a:r>
            <a:r>
              <a:rPr lang="en-US" sz="1200" b="0" i="1" u="none" strike="noStrike" kern="1200" baseline="0" dirty="0">
                <a:solidFill>
                  <a:schemeClr val="tx1"/>
                </a:solidFill>
                <a:latin typeface="+mn-lt"/>
                <a:ea typeface="+mn-ea"/>
                <a:cs typeface="+mn-cs"/>
              </a:rPr>
              <a:t>a</a:t>
            </a:r>
            <a:r>
              <a:rPr lang="en-US" sz="1200" b="0" i="0" u="none" strike="noStrike" kern="1200" baseline="-25000" dirty="0">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–Cu</a:t>
            </a:r>
            <a:r>
              <a:rPr lang="en-US" sz="1200" b="0" i="0" u="none" strike="noStrike" kern="1200" baseline="-2500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are embedded in the membrane (α helices represented by vertical tubes). Heme </a:t>
            </a:r>
            <a:r>
              <a:rPr lang="en-US" sz="1200" b="0" i="1" u="none" strike="noStrike" kern="1200" baseline="0" dirty="0">
                <a:solidFill>
                  <a:schemeClr val="tx1"/>
                </a:solidFill>
                <a:latin typeface="+mn-lt"/>
                <a:ea typeface="+mn-ea"/>
                <a:cs typeface="+mn-cs"/>
              </a:rPr>
              <a:t>a</a:t>
            </a:r>
            <a:r>
              <a:rPr lang="en-US" sz="1200" b="0" i="0" u="none" strike="noStrike" kern="1200" baseline="-25000" dirty="0">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–Cu</a:t>
            </a:r>
            <a:r>
              <a:rPr lang="en-US" sz="1200" b="0" i="0" u="none" strike="noStrike" kern="1200" baseline="-2500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is the site of the reduction of oxygen to water. The Cu</a:t>
            </a:r>
            <a:r>
              <a:rPr lang="en-US" sz="1200" b="0" i="0" u="none" strike="noStrike" kern="1200" baseline="-2500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/Cu</a:t>
            </a:r>
            <a:r>
              <a:rPr lang="en-US" sz="1200" b="0" i="0" u="none" strike="noStrike" kern="1200" baseline="-2500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prosthetic group is positioned near the intermembrane space to better accept electrons from cytochrome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CO(bb) is a carbonyl group of the peptide backbone. [Drawn from 2OCC.pdb.]</a:t>
            </a:r>
          </a:p>
        </p:txBody>
      </p:sp>
    </p:spTree>
    <p:extLst>
      <p:ext uri="{BB962C8B-B14F-4D97-AF65-F5344CB8AC3E}">
        <p14:creationId xmlns:p14="http://schemas.microsoft.com/office/powerpoint/2010/main" val="1954553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16922F5-58F1-7745-A1B4-B2FAC59BC509}" type="slidenum">
              <a:rPr lang="en-US" sz="1200" smtClean="0"/>
              <a:pPr>
                <a:defRPr/>
              </a:pPr>
              <a:t>39</a:t>
            </a:fld>
            <a:endParaRPr lang="en-US" sz="1200" dirty="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645274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E70359CD-8709-804B-B847-2238C286ED10}" type="slidenum">
              <a:rPr lang="en-US" sz="1200" smtClean="0"/>
              <a:pPr>
                <a:defRPr/>
              </a:pPr>
              <a:t>40</a:t>
            </a:fld>
            <a:endParaRPr lang="en-US" sz="1200" dirty="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18.14 Cytochrome </a:t>
            </a:r>
            <a:r>
              <a:rPr lang="en-US" sz="1200" b="1" i="1" u="none" strike="noStrike" kern="1200" baseline="0" dirty="0">
                <a:solidFill>
                  <a:schemeClr val="tx1"/>
                </a:solidFill>
                <a:latin typeface="+mn-lt"/>
                <a:ea typeface="+mn-ea"/>
                <a:cs typeface="+mn-cs"/>
              </a:rPr>
              <a:t>c</a:t>
            </a:r>
            <a:r>
              <a:rPr lang="en-US" sz="1200" b="1" i="0" u="none" strike="noStrike" kern="1200" baseline="0" dirty="0">
                <a:solidFill>
                  <a:schemeClr val="tx1"/>
                </a:solidFill>
                <a:latin typeface="+mn-lt"/>
                <a:ea typeface="+mn-ea"/>
                <a:cs typeface="+mn-cs"/>
              </a:rPr>
              <a:t> oxidase mechanism. </a:t>
            </a:r>
            <a:r>
              <a:rPr lang="en-US" sz="1200" b="0" i="0" u="none" strike="noStrike" kern="1200" baseline="0" dirty="0">
                <a:solidFill>
                  <a:schemeClr val="tx1"/>
                </a:solidFill>
                <a:latin typeface="+mn-lt"/>
                <a:ea typeface="+mn-ea"/>
                <a:cs typeface="+mn-cs"/>
              </a:rPr>
              <a:t>The cycle begins and ends with all prosthetic groups in their oxidized forms (shown in blue). Reduced forms are in red. Four cytochrome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molecules donate four electrons, which, in allowing the binding and cleavage of an 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molecule, also makes possible the import of four H</a:t>
            </a:r>
            <a:r>
              <a:rPr lang="en-US" sz="1200" b="0" i="0" u="none" strike="noStrike" kern="1200" baseline="300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from the matrix to form two molecules of H</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O, which are released from the enzyme to regenerate the initial state.</a:t>
            </a:r>
            <a:endParaRPr lang="en-US" dirty="0">
              <a:cs typeface="+mn-cs"/>
            </a:endParaRPr>
          </a:p>
        </p:txBody>
      </p:sp>
    </p:spTree>
    <p:extLst>
      <p:ext uri="{BB962C8B-B14F-4D97-AF65-F5344CB8AC3E}">
        <p14:creationId xmlns:p14="http://schemas.microsoft.com/office/powerpoint/2010/main" val="257431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Mitochondria, stained green, form a network inside a fibroblast cell (left). Mitochondria oxidize carbon fuels to form cellular energy in the form of ATP. [(Left) Courtesy of Michael P. </a:t>
            </a:r>
            <a:r>
              <a:rPr lang="en-US" sz="1200" kern="1200" dirty="0" err="1" smtClean="0">
                <a:solidFill>
                  <a:schemeClr val="tx1"/>
                </a:solidFill>
                <a:effectLst/>
                <a:latin typeface="+mn-lt"/>
                <a:ea typeface="+mn-ea"/>
                <a:cs typeface="+mn-cs"/>
              </a:rPr>
              <a:t>Yaffe</a:t>
            </a:r>
            <a:r>
              <a:rPr lang="en-US" sz="1200" kern="1200" dirty="0" smtClean="0">
                <a:solidFill>
                  <a:schemeClr val="tx1"/>
                </a:solidFill>
                <a:effectLst/>
                <a:latin typeface="+mn-lt"/>
                <a:ea typeface="+mn-ea"/>
                <a:cs typeface="+mn-cs"/>
              </a:rPr>
              <a:t>, Dept. </a:t>
            </a:r>
            <a:r>
              <a:rPr lang="en-US" sz="1200" kern="1200" smtClean="0">
                <a:solidFill>
                  <a:schemeClr val="tx1"/>
                </a:solidFill>
                <a:effectLst/>
                <a:latin typeface="+mn-lt"/>
                <a:ea typeface="+mn-ea"/>
                <a:cs typeface="+mn-cs"/>
              </a:rPr>
              <a:t>of Biology, University of California at San Diego.]</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9C6CF63F-2F2E-C242-BC58-AE845FFA6CBB}" type="slidenum">
              <a:rPr lang="en-US" sz="1200" smtClean="0"/>
              <a:pPr>
                <a:defRPr/>
              </a:pPr>
              <a:t>41</a:t>
            </a:fld>
            <a:endParaRPr lang="en-US" sz="1200" dirty="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18.15 Peroxide bridge. </a:t>
            </a:r>
            <a:r>
              <a:rPr lang="en-US" sz="1200" b="0" i="0" u="none" strike="noStrike" kern="1200" baseline="0" dirty="0">
                <a:solidFill>
                  <a:schemeClr val="tx1"/>
                </a:solidFill>
                <a:latin typeface="+mn-lt"/>
                <a:ea typeface="+mn-ea"/>
                <a:cs typeface="+mn-cs"/>
              </a:rPr>
              <a:t>The oxygen bound to heme </a:t>
            </a:r>
            <a:r>
              <a:rPr lang="en-US" sz="1200" b="0" i="1" u="none" strike="noStrike" kern="1200" baseline="0" dirty="0">
                <a:solidFill>
                  <a:schemeClr val="tx1"/>
                </a:solidFill>
                <a:latin typeface="+mn-lt"/>
                <a:ea typeface="+mn-ea"/>
                <a:cs typeface="+mn-cs"/>
              </a:rPr>
              <a:t>a</a:t>
            </a:r>
            <a:r>
              <a:rPr lang="en-US" sz="1200" b="0" i="0" u="none" strike="noStrike" kern="1200" baseline="-25000" dirty="0">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 is reduced to peroxide by the presence of </a:t>
            </a:r>
            <a:r>
              <a:rPr lang="en-US" sz="1200" b="0" i="0" u="none" strike="noStrike" kern="1200" baseline="0" dirty="0" err="1">
                <a:solidFill>
                  <a:schemeClr val="tx1"/>
                </a:solidFill>
                <a:latin typeface="+mn-lt"/>
                <a:ea typeface="+mn-ea"/>
                <a:cs typeface="+mn-cs"/>
              </a:rPr>
              <a:t>Cu</a:t>
            </a:r>
            <a:r>
              <a:rPr lang="en-US" sz="1200" b="0" i="0" u="none" strike="noStrike" kern="1200" baseline="-25000" dirty="0" err="1">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a:t>
            </a:r>
            <a:endParaRPr lang="en-US" baseline="-25000" dirty="0">
              <a:cs typeface="+mn-cs"/>
            </a:endParaRPr>
          </a:p>
        </p:txBody>
      </p:sp>
    </p:spTree>
    <p:extLst>
      <p:ext uri="{BB962C8B-B14F-4D97-AF65-F5344CB8AC3E}">
        <p14:creationId xmlns:p14="http://schemas.microsoft.com/office/powerpoint/2010/main" val="3268165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0C682697-91B9-2A4C-9B41-1137884F7F7F}" type="slidenum">
              <a:rPr lang="en-US" sz="1200" smtClean="0"/>
              <a:pPr>
                <a:defRPr/>
              </a:pPr>
              <a:t>42</a:t>
            </a:fld>
            <a:endParaRPr lang="en-US" sz="1200" dirty="0"/>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18.16 Proton transport by cytochrome </a:t>
            </a:r>
            <a:r>
              <a:rPr lang="en-US" sz="1200" b="1" i="1" u="none" strike="noStrike" kern="1200" baseline="0" dirty="0">
                <a:solidFill>
                  <a:schemeClr val="tx1"/>
                </a:solidFill>
                <a:latin typeface="+mn-lt"/>
                <a:ea typeface="+mn-ea"/>
                <a:cs typeface="+mn-cs"/>
              </a:rPr>
              <a:t>c</a:t>
            </a:r>
            <a:r>
              <a:rPr lang="en-US" sz="1200" b="1" i="0" u="none" strike="noStrike" kern="1200" baseline="0" dirty="0">
                <a:solidFill>
                  <a:schemeClr val="tx1"/>
                </a:solidFill>
                <a:latin typeface="+mn-lt"/>
                <a:ea typeface="+mn-ea"/>
                <a:cs typeface="+mn-cs"/>
              </a:rPr>
              <a:t> oxidase. </a:t>
            </a:r>
            <a:r>
              <a:rPr lang="en-US" sz="1200" b="0" i="0" u="none" strike="noStrike" kern="1200" baseline="0" dirty="0">
                <a:solidFill>
                  <a:schemeClr val="tx1"/>
                </a:solidFill>
                <a:latin typeface="+mn-lt"/>
                <a:ea typeface="+mn-ea"/>
                <a:cs typeface="+mn-cs"/>
              </a:rPr>
              <a:t>Four protons are taken up from the matrix side to reduce one molecule of 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to two molecules of H</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O. These protons are called “chemical protons” because they participate in a clearly defined reaction with 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Four additional “pumped” protons are transported out of the matrix and released on the cytoplasmic side in the course of the reaction. The pumped protons double the efficiency of free-energy storage in the form of a proton gradient for this final step in the electron-transport chain.</a:t>
            </a:r>
            <a:endParaRPr lang="en-US" dirty="0"/>
          </a:p>
        </p:txBody>
      </p:sp>
    </p:spTree>
    <p:extLst>
      <p:ext uri="{BB962C8B-B14F-4D97-AF65-F5344CB8AC3E}">
        <p14:creationId xmlns:p14="http://schemas.microsoft.com/office/powerpoint/2010/main" val="3803493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6F4FE76C-B9D1-2D4A-B4CF-064F68AC23A8}" type="slidenum">
              <a:rPr lang="en-US" sz="1200" smtClean="0"/>
              <a:pPr>
                <a:defRPr/>
              </a:pPr>
              <a:t>44</a:t>
            </a:fld>
            <a:endParaRPr lang="en-US" sz="1200" dirty="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18.17 The electron-transport chain.</a:t>
            </a:r>
            <a:r>
              <a:rPr lang="en-US" sz="1200" b="0" i="0" u="none" strike="noStrike" kern="1200" baseline="0" dirty="0">
                <a:solidFill>
                  <a:schemeClr val="tx1"/>
                </a:solidFill>
                <a:latin typeface="+mn-lt"/>
                <a:ea typeface="+mn-ea"/>
                <a:cs typeface="+mn-cs"/>
              </a:rPr>
              <a:t> High-energy electrons in the form of NADH and FADH</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are generated by the citric acid cycle. These electrons flow through the respiratory chain, which powers proton pumping and results in the reduction of 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a:t>
            </a:r>
            <a:endParaRPr lang="en-US" dirty="0">
              <a:cs typeface="+mn-cs"/>
            </a:endParaRPr>
          </a:p>
        </p:txBody>
      </p:sp>
    </p:spTree>
    <p:extLst>
      <p:ext uri="{BB962C8B-B14F-4D97-AF65-F5344CB8AC3E}">
        <p14:creationId xmlns:p14="http://schemas.microsoft.com/office/powerpoint/2010/main" val="2519546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18.18 The </a:t>
            </a:r>
            <a:r>
              <a:rPr lang="en-US" sz="1200" b="1" kern="1200" dirty="0" err="1">
                <a:solidFill>
                  <a:schemeClr val="tx1"/>
                </a:solidFill>
                <a:effectLst/>
                <a:latin typeface="+mn-lt"/>
                <a:ea typeface="+mn-ea"/>
                <a:cs typeface="+mn-cs"/>
              </a:rPr>
              <a:t>respirasome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structure of the electron-transport chain </a:t>
            </a:r>
            <a:r>
              <a:rPr lang="en-US" sz="1200" kern="1200" dirty="0" err="1">
                <a:solidFill>
                  <a:schemeClr val="tx1"/>
                </a:solidFill>
                <a:effectLst/>
                <a:latin typeface="+mn-lt"/>
                <a:ea typeface="+mn-ea"/>
                <a:cs typeface="+mn-cs"/>
              </a:rPr>
              <a:t>supercomplex</a:t>
            </a:r>
            <a:r>
              <a:rPr lang="en-US" sz="1200" kern="1200" dirty="0">
                <a:solidFill>
                  <a:schemeClr val="tx1"/>
                </a:solidFill>
                <a:effectLst/>
                <a:latin typeface="+mn-lt"/>
                <a:ea typeface="+mn-ea"/>
                <a:cs typeface="+mn-cs"/>
              </a:rPr>
              <a:t> or </a:t>
            </a:r>
            <a:r>
              <a:rPr lang="en-US" sz="1200" kern="1200" dirty="0" err="1">
                <a:solidFill>
                  <a:schemeClr val="tx1"/>
                </a:solidFill>
                <a:effectLst/>
                <a:latin typeface="+mn-lt"/>
                <a:ea typeface="+mn-ea"/>
                <a:cs typeface="+mn-cs"/>
              </a:rPr>
              <a:t>respirasome</a:t>
            </a:r>
            <a:r>
              <a:rPr lang="en-US" sz="1200" kern="1200" dirty="0">
                <a:solidFill>
                  <a:schemeClr val="tx1"/>
                </a:solidFill>
                <a:effectLst/>
                <a:latin typeface="+mn-lt"/>
                <a:ea typeface="+mn-ea"/>
                <a:cs typeface="+mn-cs"/>
              </a:rPr>
              <a:t> has been determined by </a:t>
            </a:r>
            <a:r>
              <a:rPr lang="en-US" sz="1200" kern="1200" dirty="0" err="1">
                <a:solidFill>
                  <a:schemeClr val="tx1"/>
                </a:solidFill>
                <a:effectLst/>
                <a:latin typeface="+mn-lt"/>
                <a:ea typeface="+mn-ea"/>
                <a:cs typeface="+mn-cs"/>
              </a:rPr>
              <a:t>cryo</a:t>
            </a:r>
            <a:r>
              <a:rPr lang="en-US" sz="1200" kern="1200" dirty="0">
                <a:solidFill>
                  <a:schemeClr val="tx1"/>
                </a:solidFill>
                <a:effectLst/>
                <a:latin typeface="+mn-lt"/>
                <a:ea typeface="+mn-ea"/>
                <a:cs typeface="+mn-cs"/>
              </a:rPr>
              <a:t>-electron microscopy. The complex consists of two copies each of Complex I, Complex III, and Complex IV. Top and side views are shown, with cytochrome </a:t>
            </a:r>
            <a:r>
              <a:rPr lang="en-US" sz="1200" i="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 bound to Complex III.</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45</a:t>
            </a:fld>
            <a:endParaRPr lang="en-US" dirty="0"/>
          </a:p>
        </p:txBody>
      </p:sp>
    </p:spTree>
    <p:extLst>
      <p:ext uri="{BB962C8B-B14F-4D97-AF65-F5344CB8AC3E}">
        <p14:creationId xmlns:p14="http://schemas.microsoft.com/office/powerpoint/2010/main" val="3196539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1873536-BD27-A441-910B-F5F2F5827DA1}" type="slidenum">
              <a:rPr lang="en-US" sz="1200" smtClean="0"/>
              <a:pPr>
                <a:defRPr/>
              </a:pPr>
              <a:t>47</a:t>
            </a:fld>
            <a:endParaRPr lang="en-US" sz="1200" dirty="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497449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EFB8297F-8E90-1840-BE37-8CFC9F69BD9A}" type="slidenum">
              <a:rPr lang="en-US" sz="1200" smtClean="0"/>
              <a:pPr>
                <a:defRPr/>
              </a:pPr>
              <a:t>49</a:t>
            </a:fld>
            <a:endParaRPr lang="en-US" sz="1200" dirty="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18.19 Superoxide dismutase mechanism. </a:t>
            </a:r>
            <a:r>
              <a:rPr lang="en-US" sz="1200" b="0" i="0" u="none" strike="noStrike" kern="1200" baseline="0" dirty="0">
                <a:solidFill>
                  <a:schemeClr val="tx1"/>
                </a:solidFill>
                <a:latin typeface="+mn-lt"/>
                <a:ea typeface="+mn-ea"/>
                <a:cs typeface="+mn-cs"/>
              </a:rPr>
              <a:t>The oxidized form of superoxide dismutase (M</a:t>
            </a:r>
            <a:r>
              <a:rPr lang="en-US" sz="1200" b="0" i="0" u="none" strike="noStrike" kern="1200" baseline="-25000" dirty="0">
                <a:solidFill>
                  <a:schemeClr val="tx1"/>
                </a:solidFill>
                <a:latin typeface="+mn-lt"/>
                <a:ea typeface="+mn-ea"/>
                <a:cs typeface="+mn-cs"/>
              </a:rPr>
              <a:t>ox</a:t>
            </a:r>
            <a:r>
              <a:rPr lang="en-US" sz="1200" b="0" i="0" u="none" strike="noStrike" kern="1200" baseline="0" dirty="0">
                <a:solidFill>
                  <a:schemeClr val="tx1"/>
                </a:solidFill>
                <a:latin typeface="+mn-lt"/>
                <a:ea typeface="+mn-ea"/>
                <a:cs typeface="+mn-cs"/>
              </a:rPr>
              <a:t>) reacts with one superoxide ion to form 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and generate the reduced form of the enzyme (M</a:t>
            </a:r>
            <a:r>
              <a:rPr lang="en-US" sz="1200" b="0" i="0" u="none" strike="noStrike" kern="1200" baseline="-25000" dirty="0">
                <a:solidFill>
                  <a:schemeClr val="tx1"/>
                </a:solidFill>
                <a:latin typeface="+mn-lt"/>
                <a:ea typeface="+mn-ea"/>
                <a:cs typeface="+mn-cs"/>
              </a:rPr>
              <a:t>red</a:t>
            </a:r>
            <a:r>
              <a:rPr lang="en-US" sz="1200" b="0" i="0" u="none" strike="noStrike" kern="1200" baseline="0" dirty="0">
                <a:solidFill>
                  <a:schemeClr val="tx1"/>
                </a:solidFill>
                <a:latin typeface="+mn-lt"/>
                <a:ea typeface="+mn-ea"/>
                <a:cs typeface="+mn-cs"/>
              </a:rPr>
              <a:t>). The reduced form then reacts with a second superoxide and two protons to form hydrogen peroxide and regenerate the oxidized form of the enzyme.</a:t>
            </a:r>
            <a:endParaRPr lang="en-US" dirty="0">
              <a:cs typeface="+mn-cs"/>
            </a:endParaRPr>
          </a:p>
        </p:txBody>
      </p:sp>
    </p:spTree>
    <p:extLst>
      <p:ext uri="{BB962C8B-B14F-4D97-AF65-F5344CB8AC3E}">
        <p14:creationId xmlns:p14="http://schemas.microsoft.com/office/powerpoint/2010/main" val="3769152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9800CB7D-4204-6742-BD31-DDD13AE052DA}" type="slidenum">
              <a:rPr lang="en-US" sz="1200" smtClean="0"/>
              <a:pPr>
                <a:defRPr/>
              </a:pPr>
              <a:t>51</a:t>
            </a:fld>
            <a:endParaRPr lang="en-US" sz="1200" dirty="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18.20 Distance dependence of electron-transfer rate. </a:t>
            </a:r>
            <a:r>
              <a:rPr lang="en-US" sz="1200" b="0" i="0" u="none" strike="noStrike" kern="1200" baseline="0" dirty="0">
                <a:solidFill>
                  <a:schemeClr val="tx1"/>
                </a:solidFill>
                <a:latin typeface="+mn-lt"/>
                <a:ea typeface="+mn-ea"/>
                <a:cs typeface="+mn-cs"/>
              </a:rPr>
              <a:t>The rate of electron transfer decreases as the electron donor and the electron acceptor move apart. In a vacuum, the rate decreases by a factor of 10 for every increase of 0.8 Å. In proteins, the rate decreases more gradually, by a factor of 10 for every increase of 1.7 Å. This rate is only approximate because variations in the structure of the intervening protein medium can affect the rate.</a:t>
            </a:r>
            <a:endParaRPr lang="en-US" dirty="0"/>
          </a:p>
        </p:txBody>
      </p:sp>
    </p:spTree>
    <p:extLst>
      <p:ext uri="{BB962C8B-B14F-4D97-AF65-F5344CB8AC3E}">
        <p14:creationId xmlns:p14="http://schemas.microsoft.com/office/powerpoint/2010/main" val="420141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A4246794-24AB-434A-96F5-5EA45D5DB386}" type="slidenum">
              <a:rPr lang="en-US" sz="1200" smtClean="0"/>
              <a:pPr>
                <a:defRPr/>
              </a:pPr>
              <a:t>53</a:t>
            </a:fld>
            <a:endParaRPr lang="en-US" sz="1200" dirty="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18.21 Conservation of the three-dimensional structure of cytochrome </a:t>
            </a:r>
            <a:r>
              <a:rPr lang="en-US" sz="1200" b="1" i="1" u="none" strike="noStrike" kern="1200" baseline="0" dirty="0">
                <a:solidFill>
                  <a:schemeClr val="tx1"/>
                </a:solidFill>
                <a:latin typeface="+mn-lt"/>
                <a:ea typeface="+mn-ea"/>
                <a:cs typeface="+mn-cs"/>
              </a:rPr>
              <a:t>c</a:t>
            </a:r>
            <a:r>
              <a:rPr lang="en-US" sz="1200" b="1"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the overall structural similarity of the different molecules from different sources. The side chains are shown for the 21 conserved amino acids as well as the centrally located planar heme. [Drawn from 3CYT.pdb, 3C2C.pdb, and 155C.pdb.]</a:t>
            </a:r>
            <a:endParaRPr lang="en-US" dirty="0"/>
          </a:p>
          <a:p>
            <a:pPr eaLnBrk="1" hangingPunct="1">
              <a:defRPr/>
            </a:pPr>
            <a:endParaRPr lang="en-US" dirty="0">
              <a:cs typeface="+mn-cs"/>
            </a:endParaRPr>
          </a:p>
        </p:txBody>
      </p:sp>
    </p:spTree>
    <p:extLst>
      <p:ext uri="{BB962C8B-B14F-4D97-AF65-F5344CB8AC3E}">
        <p14:creationId xmlns:p14="http://schemas.microsoft.com/office/powerpoint/2010/main" val="1281310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0F2B68E4-485E-3648-B910-5F4FFCA8C129}" type="slidenum">
              <a:rPr lang="en-US" sz="1200" smtClean="0"/>
              <a:pPr>
                <a:defRPr/>
              </a:pPr>
              <a:t>54</a:t>
            </a:fld>
            <a:endParaRPr lang="en-US" sz="1200" dirty="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18.22 Evolutionary tree constructed from sequences of cytochrome </a:t>
            </a:r>
            <a:r>
              <a:rPr lang="en-US" sz="1200" b="1" i="1" u="none" strike="noStrike" kern="1200" baseline="0" dirty="0">
                <a:solidFill>
                  <a:schemeClr val="tx1"/>
                </a:solidFill>
                <a:latin typeface="+mn-lt"/>
                <a:ea typeface="+mn-ea"/>
                <a:cs typeface="+mn-cs"/>
              </a:rPr>
              <a:t>c</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Branch lengths are proportional to the number of amino acid changes that are believed to have occurred. [Information from Walter M. Fitch and Emanuel Margoliash.]</a:t>
            </a:r>
            <a:endParaRPr lang="en-US" dirty="0">
              <a:cs typeface="+mn-cs"/>
            </a:endParaRPr>
          </a:p>
        </p:txBody>
      </p:sp>
    </p:spTree>
    <p:extLst>
      <p:ext uri="{BB962C8B-B14F-4D97-AF65-F5344CB8AC3E}">
        <p14:creationId xmlns:p14="http://schemas.microsoft.com/office/powerpoint/2010/main" val="2888426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CFD7D561-ADD4-5541-8A71-CF5E67BC23DC}" type="slidenum">
              <a:rPr lang="en-US" sz="1200" smtClean="0"/>
              <a:pPr>
                <a:defRPr/>
              </a:pPr>
              <a:t>57</a:t>
            </a:fld>
            <a:endParaRPr lang="en-US" sz="1200" dirty="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18.23 Chemiosmotic hypothesis.</a:t>
            </a:r>
            <a:r>
              <a:rPr lang="en-US" sz="1200" b="0" i="0" u="none" strike="noStrike" kern="1200" baseline="0" dirty="0">
                <a:solidFill>
                  <a:schemeClr val="tx1"/>
                </a:solidFill>
                <a:latin typeface="+mn-lt"/>
                <a:ea typeface="+mn-ea"/>
                <a:cs typeface="+mn-cs"/>
              </a:rPr>
              <a:t> Electron transfer through the respiratory chain leads to the pumping of protons from the matrix to the cytoplasmic side of the inner mitochondrial membrane. The pH gradient and membrane potential constitute a proton-motive force that is used to drive ATP synthesis.</a:t>
            </a:r>
            <a:endParaRPr lang="en-US" dirty="0"/>
          </a:p>
        </p:txBody>
      </p:sp>
    </p:spTree>
    <p:extLst>
      <p:ext uri="{BB962C8B-B14F-4D97-AF65-F5344CB8AC3E}">
        <p14:creationId xmlns:p14="http://schemas.microsoft.com/office/powerpoint/2010/main" val="362545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615C1B14-31FE-B849-97F0-B8B379302395}" type="slidenum">
              <a:rPr lang="en-US" sz="1200" smtClean="0"/>
              <a:pPr>
                <a:defRPr/>
              </a:pPr>
              <a:t>7</a:t>
            </a:fld>
            <a:endParaRPr lang="en-US" sz="1200"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18.1 Overview of oxidative phosphorylation. </a:t>
            </a:r>
            <a:r>
              <a:rPr lang="en-US" sz="1200" b="0" i="0" u="none" strike="noStrike" kern="1200" baseline="0" dirty="0">
                <a:solidFill>
                  <a:schemeClr val="tx1"/>
                </a:solidFill>
                <a:latin typeface="+mn-lt"/>
                <a:ea typeface="+mn-ea"/>
                <a:cs typeface="+mn-cs"/>
              </a:rPr>
              <a:t>Oxidation and ATP synthesis are coupled by transmembrane proton fluxes. Electrons flow from NADH and FADH</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through four protein complexes to reduce oxygen to water (yellow tube). Three of the complexes pump protons from the mitochondrial matrix to the exterior of the mitochondria. The protons return to the matrix by flowing through another protein complex, ATP synthase (red structure), powering the synthesis of ATP.</a:t>
            </a:r>
            <a:endParaRPr lang="en-US" dirty="0"/>
          </a:p>
        </p:txBody>
      </p:sp>
    </p:spTree>
    <p:extLst>
      <p:ext uri="{BB962C8B-B14F-4D97-AF65-F5344CB8AC3E}">
        <p14:creationId xmlns:p14="http://schemas.microsoft.com/office/powerpoint/2010/main" val="2898276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5159B99A-D627-B041-9E30-A8C6B258CCBB}" type="slidenum">
              <a:rPr lang="en-US" sz="1200" smtClean="0"/>
              <a:pPr>
                <a:defRPr/>
              </a:pPr>
              <a:t>58</a:t>
            </a:fld>
            <a:endParaRPr lang="en-US" sz="1200" dirty="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18.24 Testing the chemiosmotic hypothesis. </a:t>
            </a:r>
            <a:r>
              <a:rPr lang="en-US" sz="1200" b="0" i="0" u="none" strike="noStrike" kern="1200" baseline="0" dirty="0">
                <a:solidFill>
                  <a:schemeClr val="tx1"/>
                </a:solidFill>
                <a:latin typeface="+mn-lt"/>
                <a:ea typeface="+mn-ea"/>
                <a:cs typeface="+mn-cs"/>
              </a:rPr>
              <a:t>ATP is synthesized when reconstituted membrane vesicles containing bacteriorhodopsin (a light-driven proton pump) and ATP synthase are illuminated.</a:t>
            </a:r>
            <a:endParaRPr lang="en-US" dirty="0">
              <a:cs typeface="+mn-cs"/>
            </a:endParaRPr>
          </a:p>
        </p:txBody>
      </p:sp>
    </p:spTree>
    <p:extLst>
      <p:ext uri="{BB962C8B-B14F-4D97-AF65-F5344CB8AC3E}">
        <p14:creationId xmlns:p14="http://schemas.microsoft.com/office/powerpoint/2010/main" val="2773235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62302C6E-6652-C549-BE64-7F14BC5F6DCD}" type="slidenum">
              <a:rPr lang="en-US" sz="1200" smtClean="0"/>
              <a:pPr>
                <a:defRPr/>
              </a:pPr>
              <a:t>60</a:t>
            </a:fld>
            <a:endParaRPr lang="en-US" sz="1200" dirty="0"/>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sz="1200" b="1" kern="1200" dirty="0">
                <a:solidFill>
                  <a:schemeClr val="tx1"/>
                </a:solidFill>
                <a:effectLst/>
                <a:latin typeface="+mn-lt"/>
                <a:ea typeface="+mn-ea"/>
                <a:cs typeface="+mn-cs"/>
              </a:rPr>
              <a:t>FIGURE 18.25 Structure of ATP synthase. </a:t>
            </a:r>
            <a:r>
              <a:rPr lang="en-US" sz="1200" kern="1200" dirty="0">
                <a:solidFill>
                  <a:schemeClr val="tx1"/>
                </a:solidFill>
                <a:effectLst/>
                <a:latin typeface="+mn-lt"/>
                <a:ea typeface="+mn-ea"/>
                <a:cs typeface="+mn-cs"/>
              </a:rPr>
              <a:t>A schematic structure is shown along with representations of the components for which structures have been determined to high resolution. The P-loop </a:t>
            </a:r>
            <a:r>
              <a:rPr lang="en-US" sz="1200" kern="1200" dirty="0" err="1">
                <a:solidFill>
                  <a:schemeClr val="tx1"/>
                </a:solidFill>
                <a:effectLst/>
                <a:latin typeface="+mn-lt"/>
                <a:ea typeface="+mn-ea"/>
                <a:cs typeface="+mn-cs"/>
              </a:rPr>
              <a:t>NTPase</a:t>
            </a:r>
            <a:r>
              <a:rPr lang="en-US" sz="1200" kern="1200" dirty="0">
                <a:solidFill>
                  <a:schemeClr val="tx1"/>
                </a:solidFill>
                <a:effectLst/>
                <a:latin typeface="+mn-lt"/>
                <a:ea typeface="+mn-ea"/>
                <a:cs typeface="+mn-cs"/>
              </a:rPr>
              <a:t> domains of the α and β subunits are indicated by purple shading. </a:t>
            </a:r>
            <a:r>
              <a:rPr lang="en-US" sz="1200" i="1" kern="1200" dirty="0">
                <a:solidFill>
                  <a:schemeClr val="tx1"/>
                </a:solidFill>
                <a:effectLst/>
                <a:latin typeface="+mn-lt"/>
                <a:ea typeface="+mn-ea"/>
                <a:cs typeface="+mn-cs"/>
              </a:rPr>
              <a:t>Notice </a:t>
            </a:r>
            <a:r>
              <a:rPr lang="en-US" sz="1200" kern="1200" dirty="0">
                <a:solidFill>
                  <a:schemeClr val="tx1"/>
                </a:solidFill>
                <a:effectLst/>
                <a:latin typeface="+mn-lt"/>
                <a:ea typeface="+mn-ea"/>
                <a:cs typeface="+mn-cs"/>
              </a:rPr>
              <a:t>that part of the enzyme complex is embedded in the inner mitochondrial membrane, whereas the remainder resides in the matrix. [Drawn from 1E79.pdb and 1C0V.pdb.] </a:t>
            </a:r>
            <a:endParaRPr lang="en-US" dirty="0"/>
          </a:p>
        </p:txBody>
      </p:sp>
    </p:spTree>
    <p:extLst>
      <p:ext uri="{BB962C8B-B14F-4D97-AF65-F5344CB8AC3E}">
        <p14:creationId xmlns:p14="http://schemas.microsoft.com/office/powerpoint/2010/main" val="2631145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18.26 A dimer of mitochondria ATP synthase. </a:t>
            </a:r>
            <a:r>
              <a:rPr lang="en-US" sz="1200" kern="1200" dirty="0">
                <a:solidFill>
                  <a:schemeClr val="tx1"/>
                </a:solidFill>
                <a:effectLst/>
                <a:latin typeface="+mn-lt"/>
                <a:ea typeface="+mn-ea"/>
                <a:cs typeface="+mn-cs"/>
              </a:rPr>
              <a:t>A schematic representation of a dimer of mitochondria ATP synthase is shown embedded in the inner mitochondrial membrane. The dimer, joined by an assortment of proteins, assists in bending the inner mitochondria membrane. The structure of the dimer was determined by </a:t>
            </a:r>
            <a:r>
              <a:rPr lang="en-US" sz="1200" kern="1200" dirty="0" err="1">
                <a:solidFill>
                  <a:schemeClr val="tx1"/>
                </a:solidFill>
                <a:effectLst/>
                <a:latin typeface="+mn-lt"/>
                <a:ea typeface="+mn-ea"/>
                <a:cs typeface="+mn-cs"/>
              </a:rPr>
              <a:t>cryo</a:t>
            </a:r>
            <a:r>
              <a:rPr lang="en-US" sz="1200" kern="1200" dirty="0">
                <a:solidFill>
                  <a:schemeClr val="tx1"/>
                </a:solidFill>
                <a:effectLst/>
                <a:latin typeface="+mn-lt"/>
                <a:ea typeface="+mn-ea"/>
                <a:cs typeface="+mn-cs"/>
              </a:rPr>
              <a:t>-electron microscopy.</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61</a:t>
            </a:fld>
            <a:endParaRPr lang="en-US" dirty="0"/>
          </a:p>
        </p:txBody>
      </p:sp>
    </p:spTree>
    <p:extLst>
      <p:ext uri="{BB962C8B-B14F-4D97-AF65-F5344CB8AC3E}">
        <p14:creationId xmlns:p14="http://schemas.microsoft.com/office/powerpoint/2010/main" val="2543846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18.27 ATPase assists in the formation of cristae. </a:t>
            </a:r>
            <a:r>
              <a:rPr lang="en-US" sz="1200" kern="1200" dirty="0">
                <a:solidFill>
                  <a:schemeClr val="tx1"/>
                </a:solidFill>
                <a:effectLst/>
                <a:latin typeface="+mn-lt"/>
                <a:ea typeface="+mn-ea"/>
                <a:cs typeface="+mn-cs"/>
              </a:rPr>
              <a:t>Oligomers of ATP synthase dimers facilitate cristae formation, creating an area where the protons (red balls) are concentrated and have ready access to the </a:t>
            </a:r>
            <a:r>
              <a:rPr lang="en-US" sz="1200" kern="1200" dirty="0" err="1">
                <a:solidFill>
                  <a:schemeClr val="tx1"/>
                </a:solidFill>
                <a:effectLst/>
                <a:latin typeface="+mn-lt"/>
                <a:ea typeface="+mn-ea"/>
                <a:cs typeface="+mn-cs"/>
              </a:rPr>
              <a:t>F</a:t>
            </a:r>
            <a:r>
              <a:rPr lang="en-US" sz="1200" kern="1200" baseline="-25000" dirty="0" err="1">
                <a:solidFill>
                  <a:schemeClr val="tx1"/>
                </a:solidFill>
                <a:effectLst/>
                <a:latin typeface="+mn-lt"/>
                <a:ea typeface="+mn-ea"/>
                <a:cs typeface="+mn-cs"/>
              </a:rPr>
              <a:t>o</a:t>
            </a:r>
            <a:r>
              <a:rPr lang="en-US" sz="1200" kern="1200" dirty="0">
                <a:solidFill>
                  <a:schemeClr val="tx1"/>
                </a:solidFill>
                <a:effectLst/>
                <a:latin typeface="+mn-lt"/>
                <a:ea typeface="+mn-ea"/>
                <a:cs typeface="+mn-cs"/>
              </a:rPr>
              <a:t> portion of the ATP synthase. The electron-transport chain is represented by the yellow cylinders embedded in the inner mitochondrial membrane. [Information from K. M. Davies et al., </a:t>
            </a:r>
            <a:r>
              <a:rPr lang="en-US" sz="1200" i="1" kern="1200" dirty="0">
                <a:solidFill>
                  <a:schemeClr val="tx1"/>
                </a:solidFill>
                <a:effectLst/>
                <a:latin typeface="+mn-lt"/>
                <a:ea typeface="+mn-ea"/>
                <a:cs typeface="+mn-cs"/>
              </a:rPr>
              <a:t>Proc. Natl. Acad. Sci. U.S.A. </a:t>
            </a:r>
            <a:r>
              <a:rPr lang="en-US" sz="1200" kern="1200" dirty="0">
                <a:solidFill>
                  <a:schemeClr val="tx1"/>
                </a:solidFill>
                <a:effectLst/>
                <a:latin typeface="+mn-lt"/>
                <a:ea typeface="+mn-ea"/>
                <a:cs typeface="+mn-cs"/>
              </a:rPr>
              <a:t>108: 14121–14126, 2011.] </a:t>
            </a:r>
            <a:endParaRPr lang="en-US" dirty="0"/>
          </a:p>
        </p:txBody>
      </p:sp>
      <p:sp>
        <p:nvSpPr>
          <p:cNvPr id="4" name="Slide Number Placeholder 3"/>
          <p:cNvSpPr>
            <a:spLocks noGrp="1"/>
          </p:cNvSpPr>
          <p:nvPr>
            <p:ph type="sldNum" sz="quarter" idx="10"/>
          </p:nvPr>
        </p:nvSpPr>
        <p:spPr/>
        <p:txBody>
          <a:bodyPr/>
          <a:lstStyle/>
          <a:p>
            <a:fld id="{A16DBB86-B6C0-AC47-AB66-A3E91097D0FA}" type="slidenum">
              <a:rPr lang="en-US" smtClean="0"/>
              <a:pPr/>
              <a:t>62</a:t>
            </a:fld>
            <a:endParaRPr lang="en-US" dirty="0"/>
          </a:p>
        </p:txBody>
      </p:sp>
    </p:spTree>
    <p:extLst>
      <p:ext uri="{BB962C8B-B14F-4D97-AF65-F5344CB8AC3E}">
        <p14:creationId xmlns:p14="http://schemas.microsoft.com/office/powerpoint/2010/main" val="1142163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606CD2E-AB10-9043-9097-DB92C8029797}" type="slidenum">
              <a:rPr lang="en-US" sz="1200" smtClean="0"/>
              <a:pPr>
                <a:defRPr/>
              </a:pPr>
              <a:t>64</a:t>
            </a:fld>
            <a:endParaRPr lang="en-US" sz="1200" dirty="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18.28 ATP-synthesis mechanism.</a:t>
            </a:r>
            <a:r>
              <a:rPr lang="en-US" sz="1200" b="0" i="0" u="none" strike="noStrike" kern="1200" baseline="0" dirty="0">
                <a:solidFill>
                  <a:schemeClr val="tx1"/>
                </a:solidFill>
                <a:latin typeface="+mn-lt"/>
                <a:ea typeface="+mn-ea"/>
                <a:cs typeface="+mn-cs"/>
              </a:rPr>
              <a:t> One of the oxygen atoms of ADP attacks the phosphorus atom of P</a:t>
            </a:r>
            <a:r>
              <a:rPr lang="en-US" sz="1200" b="0" i="0" u="none" strike="noStrike" kern="1200" baseline="-2500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to form a pentacovalent intermediate, which then forms ATP and releases a molecule of H</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O.</a:t>
            </a:r>
            <a:endParaRPr lang="en-US" dirty="0">
              <a:cs typeface="+mn-cs"/>
            </a:endParaRPr>
          </a:p>
        </p:txBody>
      </p:sp>
    </p:spTree>
    <p:extLst>
      <p:ext uri="{BB962C8B-B14F-4D97-AF65-F5344CB8AC3E}">
        <p14:creationId xmlns:p14="http://schemas.microsoft.com/office/powerpoint/2010/main" val="835632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05BB7AB2-8F9A-8C4A-A77A-8F61E341722A}" type="slidenum">
              <a:rPr lang="en-US" sz="1200" smtClean="0"/>
              <a:pPr>
                <a:defRPr/>
              </a:pPr>
              <a:t>66</a:t>
            </a:fld>
            <a:endParaRPr lang="en-US" sz="1200" dirty="0"/>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18.29 ATP forms without a proton-motive force but is not released.</a:t>
            </a:r>
            <a:r>
              <a:rPr lang="en-US" sz="1200" b="0" i="0" u="none" strike="noStrike" kern="1200" baseline="0" dirty="0">
                <a:solidFill>
                  <a:schemeClr val="tx1"/>
                </a:solidFill>
                <a:latin typeface="+mn-lt"/>
                <a:ea typeface="+mn-ea"/>
                <a:cs typeface="+mn-cs"/>
              </a:rPr>
              <a:t> The results of isotopic-exchange experiments indicate that enzyme-bound ATP is formed from ADP and P</a:t>
            </a:r>
            <a:r>
              <a:rPr lang="en-US" sz="1200" b="0" i="0" u="none" strike="noStrike" kern="1200" baseline="-2500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in the absence of a proton-motive force.</a:t>
            </a:r>
            <a:endParaRPr lang="en-US" dirty="0">
              <a:cs typeface="+mn-cs"/>
            </a:endParaRPr>
          </a:p>
        </p:txBody>
      </p:sp>
    </p:spTree>
    <p:extLst>
      <p:ext uri="{BB962C8B-B14F-4D97-AF65-F5344CB8AC3E}">
        <p14:creationId xmlns:p14="http://schemas.microsoft.com/office/powerpoint/2010/main" val="2289934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52845A4A-FEAD-3849-B727-1DBC36D89DDA}" type="slidenum">
              <a:rPr lang="en-US" sz="1200" smtClean="0"/>
              <a:pPr>
                <a:defRPr/>
              </a:pPr>
              <a:t>67</a:t>
            </a:fld>
            <a:endParaRPr lang="en-US" sz="1200" dirty="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18.30 ATP synthase nucleotide-binding sites are not equivalent. </a:t>
            </a:r>
            <a:r>
              <a:rPr lang="en-US" sz="1200" b="0" i="0" u="none" strike="noStrike" kern="1200" baseline="0" dirty="0">
                <a:solidFill>
                  <a:schemeClr val="tx1"/>
                </a:solidFill>
                <a:latin typeface="+mn-lt"/>
                <a:ea typeface="+mn-ea"/>
                <a:cs typeface="+mn-cs"/>
              </a:rPr>
              <a:t>The γ subunit passes through the center of the α</a:t>
            </a:r>
            <a:r>
              <a:rPr lang="en-US" sz="1200" b="0" i="0" u="none" strike="noStrike" kern="1200" baseline="-25000" dirty="0">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β</a:t>
            </a:r>
            <a:r>
              <a:rPr lang="en-US" sz="1200" b="0" i="0" u="none" strike="noStrike" kern="1200" baseline="-25000" dirty="0">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 hexamer and makes the nucleotide-binding sites in the β subunits distinct from one another. The β subunits are colored to distinguish them from one another.</a:t>
            </a:r>
            <a:endParaRPr lang="en-US" dirty="0">
              <a:cs typeface="+mn-cs"/>
            </a:endParaRPr>
          </a:p>
        </p:txBody>
      </p:sp>
    </p:spTree>
    <p:extLst>
      <p:ext uri="{BB962C8B-B14F-4D97-AF65-F5344CB8AC3E}">
        <p14:creationId xmlns:p14="http://schemas.microsoft.com/office/powerpoint/2010/main" val="339584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90F1157A-265A-924A-9DE1-29F8DA0BE465}" type="slidenum">
              <a:rPr lang="en-US" sz="1200" smtClean="0"/>
              <a:pPr>
                <a:defRPr/>
              </a:pPr>
              <a:t>69</a:t>
            </a:fld>
            <a:endParaRPr lang="en-US" sz="1200" dirty="0"/>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18.31 Binding-change mechanism for ATP synthase. </a:t>
            </a:r>
            <a:r>
              <a:rPr lang="en-US" sz="1200" b="0" i="0" u="none" strike="noStrike" kern="1200" baseline="0" dirty="0">
                <a:solidFill>
                  <a:schemeClr val="tx1"/>
                </a:solidFill>
                <a:latin typeface="+mn-lt"/>
                <a:ea typeface="+mn-ea"/>
                <a:cs typeface="+mn-cs"/>
              </a:rPr>
              <a:t>The rotation of the γ subunit interconverts the three β subunits. The subunit in the T (tight) form interconverts ADP and P</a:t>
            </a:r>
            <a:r>
              <a:rPr lang="en-US" sz="1200" b="0" i="0" u="none" strike="noStrike" kern="1200" baseline="-2500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and ATP but does not allow ATP to be released. When the γ subunit is rotated by 120 degrees in a counterclockwise (CCW) direction, the T-form subunit is converted into the O form, allowing ATP release. ADP and P</a:t>
            </a:r>
            <a:r>
              <a:rPr lang="en-US" sz="1200" b="0" i="0" u="none" strike="noStrike" kern="1200" baseline="-2500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can then bind to the O-form subunit. An additional 120-degree rotation (not shown) traps these substrates in an L-form subunit.</a:t>
            </a:r>
            <a:endParaRPr lang="en-US" dirty="0">
              <a:cs typeface="+mn-cs"/>
            </a:endParaRPr>
          </a:p>
        </p:txBody>
      </p:sp>
    </p:spTree>
    <p:extLst>
      <p:ext uri="{BB962C8B-B14F-4D97-AF65-F5344CB8AC3E}">
        <p14:creationId xmlns:p14="http://schemas.microsoft.com/office/powerpoint/2010/main" val="3605879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B14868B0-1308-534E-B578-1CFB78D8B23B}" type="slidenum">
              <a:rPr lang="en-US" sz="1200" smtClean="0"/>
              <a:pPr>
                <a:defRPr/>
              </a:pPr>
              <a:t>71</a:t>
            </a:fld>
            <a:endParaRPr lang="en-US" sz="1200" dirty="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18.32 Direct observation of ATP-driven rotation in ATP synthase. </a:t>
            </a:r>
            <a:r>
              <a:rPr lang="en-US" sz="1200" b="0" i="0" u="none" strike="noStrike" kern="1200" baseline="0" dirty="0">
                <a:solidFill>
                  <a:schemeClr val="tx1"/>
                </a:solidFill>
                <a:latin typeface="+mn-lt"/>
                <a:ea typeface="+mn-ea"/>
                <a:cs typeface="+mn-cs"/>
              </a:rPr>
              <a:t>The α</a:t>
            </a:r>
            <a:r>
              <a:rPr lang="en-US" sz="1200" b="0" i="0" u="none" strike="noStrike" kern="1200" baseline="-25000" dirty="0">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β</a:t>
            </a:r>
            <a:r>
              <a:rPr lang="en-US" sz="1200" b="0" i="0" u="none" strike="noStrike" kern="1200" baseline="-25000" dirty="0">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 hexamer of ATP synthase is fixed to a surface, with the γ subunit projecting upward and linked to a fluorescently labeled actin filament. The addition and subsequent hydrolysis of ATP result in the counterclockwise rotation of the γ subunit, which can be directly seen under a fluorescence microscope.</a:t>
            </a:r>
            <a:endParaRPr lang="en-US" dirty="0">
              <a:cs typeface="+mn-cs"/>
            </a:endParaRPr>
          </a:p>
        </p:txBody>
      </p:sp>
    </p:spTree>
    <p:extLst>
      <p:ext uri="{BB962C8B-B14F-4D97-AF65-F5344CB8AC3E}">
        <p14:creationId xmlns:p14="http://schemas.microsoft.com/office/powerpoint/2010/main" val="4078559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A74BC947-36B4-2A40-A6CE-C50B56AEA6F4}" type="slidenum">
              <a:rPr lang="en-US" sz="1200" smtClean="0"/>
              <a:pPr>
                <a:defRPr/>
              </a:pPr>
              <a:t>73</a:t>
            </a:fld>
            <a:endParaRPr lang="en-US" sz="1200" dirty="0"/>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18.33 Components of the proton-conducting unit of ATP synthase. </a:t>
            </a: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c</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subunit consists of two α helices that span the membrane. In </a:t>
            </a:r>
            <a:r>
              <a:rPr lang="en-US" sz="1200" b="0" i="1" u="none" strike="noStrike" kern="1200" baseline="0" dirty="0">
                <a:solidFill>
                  <a:schemeClr val="tx1"/>
                </a:solidFill>
                <a:latin typeface="+mn-lt"/>
                <a:ea typeface="+mn-ea"/>
                <a:cs typeface="+mn-cs"/>
              </a:rPr>
              <a:t>E. coli</a:t>
            </a:r>
            <a:r>
              <a:rPr lang="en-US" sz="1200" b="0" i="0" u="none" strike="noStrike" kern="1200" baseline="0" dirty="0">
                <a:solidFill>
                  <a:schemeClr val="tx1"/>
                </a:solidFill>
                <a:latin typeface="+mn-lt"/>
                <a:ea typeface="+mn-ea"/>
                <a:cs typeface="+mn-cs"/>
              </a:rPr>
              <a:t>, an aspartic acid residue in one of the helices lies on the center of the membrane. The structure of the </a:t>
            </a:r>
            <a:r>
              <a:rPr lang="en-US" sz="1200" b="1" i="0"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subunit has not yet been directly observed, but it appears to include two half-channels that allow protons to enter and pass partway but not completely through the membrane.</a:t>
            </a:r>
            <a:endParaRPr lang="en-US" dirty="0"/>
          </a:p>
        </p:txBody>
      </p:sp>
    </p:spTree>
    <p:extLst>
      <p:ext uri="{BB962C8B-B14F-4D97-AF65-F5344CB8AC3E}">
        <p14:creationId xmlns:p14="http://schemas.microsoft.com/office/powerpoint/2010/main" val="3851575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9693A709-E0FB-6E48-BCAD-E2344C21F063}" type="slidenum">
              <a:rPr lang="en-US" sz="1200" smtClean="0"/>
              <a:pPr>
                <a:defRPr/>
              </a:pPr>
              <a:t>11</a:t>
            </a:fld>
            <a:endParaRPr lang="en-US" sz="1200" dirty="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18.2 Electron micrograph (A) and diagram (B) of a mitochondrion. </a:t>
            </a:r>
            <a:r>
              <a:rPr lang="en-US" sz="1200" b="0" i="0" u="none" strike="noStrike" kern="1200" baseline="0" dirty="0">
                <a:solidFill>
                  <a:schemeClr val="tx1"/>
                </a:solidFill>
                <a:latin typeface="+mn-lt"/>
                <a:ea typeface="+mn-ea"/>
                <a:cs typeface="+mn-cs"/>
              </a:rPr>
              <a:t>[(A) Keith R. Porter/Science Source. (B) Information from Wolfe, </a:t>
            </a:r>
            <a:r>
              <a:rPr lang="en-US" sz="1200" b="0" i="1" u="none" strike="noStrike" kern="1200" baseline="0" dirty="0">
                <a:solidFill>
                  <a:schemeClr val="tx1"/>
                </a:solidFill>
                <a:latin typeface="+mn-lt"/>
                <a:ea typeface="+mn-ea"/>
                <a:cs typeface="+mn-cs"/>
              </a:rPr>
              <a:t>Biology of the Cell</a:t>
            </a:r>
            <a:r>
              <a:rPr lang="en-US" sz="1200" b="0" i="0" u="none" strike="noStrike" kern="1200" baseline="0" dirty="0">
                <a:solidFill>
                  <a:schemeClr val="tx1"/>
                </a:solidFill>
                <a:latin typeface="+mn-lt"/>
                <a:ea typeface="+mn-ea"/>
                <a:cs typeface="+mn-cs"/>
              </a:rPr>
              <a:t>, 2e, © 1981 Brooks/Cole, a part of Cengage Learning, Inc. Reproduced by permission www. cengage.com/permission 3.]</a:t>
            </a:r>
            <a:endParaRPr lang="en-US" dirty="0"/>
          </a:p>
        </p:txBody>
      </p:sp>
    </p:spTree>
    <p:extLst>
      <p:ext uri="{BB962C8B-B14F-4D97-AF65-F5344CB8AC3E}">
        <p14:creationId xmlns:p14="http://schemas.microsoft.com/office/powerpoint/2010/main" val="957137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18.34 Proton motion across the membrane drives rotation of the </a:t>
            </a:r>
            <a:r>
              <a:rPr lang="en-US" sz="1200" b="1" i="1" u="none" strike="noStrike" kern="1200" baseline="0" dirty="0">
                <a:solidFill>
                  <a:schemeClr val="tx1"/>
                </a:solidFill>
                <a:latin typeface="+mn-lt"/>
                <a:ea typeface="+mn-ea"/>
                <a:cs typeface="+mn-cs"/>
              </a:rPr>
              <a:t>c</a:t>
            </a:r>
            <a:r>
              <a:rPr lang="en-US" sz="1200" b="1" i="0" u="none" strike="noStrike" kern="1200" baseline="0" dirty="0">
                <a:solidFill>
                  <a:schemeClr val="tx1"/>
                </a:solidFill>
                <a:latin typeface="+mn-lt"/>
                <a:ea typeface="+mn-ea"/>
                <a:cs typeface="+mn-cs"/>
              </a:rPr>
              <a:t> ring.</a:t>
            </a:r>
            <a:r>
              <a:rPr lang="en-US" sz="1200" b="0" i="0" u="none" strike="noStrike" kern="1200" baseline="0" dirty="0">
                <a:solidFill>
                  <a:schemeClr val="tx1"/>
                </a:solidFill>
                <a:latin typeface="+mn-lt"/>
                <a:ea typeface="+mn-ea"/>
                <a:cs typeface="+mn-cs"/>
              </a:rPr>
              <a:t> A proton enters from the intermembrane space into the cytoplasmic half-channel to neutralize the charge on an aspartate residue in a </a:t>
            </a:r>
            <a:r>
              <a:rPr lang="en-US" sz="1200" b="1" i="0"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subunit. With this charge neutralized, the </a:t>
            </a:r>
            <a:r>
              <a:rPr lang="en-US" sz="1200" b="1" i="0"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ring can rotate clockwise by one </a:t>
            </a:r>
            <a:r>
              <a:rPr lang="en-US" sz="1200" b="1" i="0"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subunit, moving an aspartic acid residue out of the membrane into the matrix half-channel. This proton can move into the matrix, resetting the system to its initial state.</a:t>
            </a:r>
            <a:endParaRPr lang="en-US" dirty="0"/>
          </a:p>
          <a:p>
            <a:endParaRPr lang="en-US" dirty="0"/>
          </a:p>
        </p:txBody>
      </p:sp>
      <p:sp>
        <p:nvSpPr>
          <p:cNvPr id="4" name="Slide Number Placeholder 3"/>
          <p:cNvSpPr>
            <a:spLocks noGrp="1"/>
          </p:cNvSpPr>
          <p:nvPr>
            <p:ph type="sldNum" sz="quarter" idx="10"/>
          </p:nvPr>
        </p:nvSpPr>
        <p:spPr/>
        <p:txBody>
          <a:bodyPr/>
          <a:lstStyle/>
          <a:p>
            <a:fld id="{A16DBB86-B6C0-AC47-AB66-A3E91097D0FA}" type="slidenum">
              <a:rPr lang="en-US" smtClean="0"/>
              <a:pPr/>
              <a:t>74</a:t>
            </a:fld>
            <a:endParaRPr lang="en-US" dirty="0"/>
          </a:p>
        </p:txBody>
      </p:sp>
    </p:spTree>
    <p:extLst>
      <p:ext uri="{BB962C8B-B14F-4D97-AF65-F5344CB8AC3E}">
        <p14:creationId xmlns:p14="http://schemas.microsoft.com/office/powerpoint/2010/main" val="17092893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264B52EB-B713-094B-B259-52DF9092EFEF}" type="slidenum">
              <a:rPr lang="en-US" sz="1200" smtClean="0"/>
              <a:pPr>
                <a:defRPr/>
              </a:pPr>
              <a:t>75</a:t>
            </a:fld>
            <a:endParaRPr lang="en-US" sz="1200" dirty="0"/>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18.35 Proton path through the membrane. </a:t>
            </a:r>
            <a:r>
              <a:rPr lang="en-US" sz="1200" b="0" i="0" u="none" strike="noStrike" kern="1200" baseline="0" dirty="0">
                <a:solidFill>
                  <a:schemeClr val="tx1"/>
                </a:solidFill>
                <a:latin typeface="+mn-lt"/>
                <a:ea typeface="+mn-ea"/>
                <a:cs typeface="+mn-cs"/>
              </a:rPr>
              <a:t>Each proton enters the cytoplasmic half-channel, follows a complete rotation of the </a:t>
            </a:r>
            <a:r>
              <a:rPr lang="en-US" sz="1200" b="1" i="0"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ring, and exits through the other half-channel into the matrix.</a:t>
            </a:r>
            <a:endParaRPr lang="en-US" dirty="0">
              <a:cs typeface="+mn-cs"/>
            </a:endParaRPr>
          </a:p>
        </p:txBody>
      </p:sp>
    </p:spTree>
    <p:extLst>
      <p:ext uri="{BB962C8B-B14F-4D97-AF65-F5344CB8AC3E}">
        <p14:creationId xmlns:p14="http://schemas.microsoft.com/office/powerpoint/2010/main" val="2636689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E43FDCE9-97B2-2F47-B019-5B8A96BF6545}" type="slidenum">
              <a:rPr lang="en-US" sz="1200" smtClean="0"/>
              <a:pPr>
                <a:defRPr/>
              </a:pPr>
              <a:t>76</a:t>
            </a:fld>
            <a:endParaRPr lang="en-US" sz="1200" dirty="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18.36 Overview of oxidative phosphorylation. </a:t>
            </a:r>
            <a:r>
              <a:rPr lang="en-US" sz="1200" b="0" i="0" u="none" strike="noStrike" kern="1200" baseline="0" dirty="0">
                <a:solidFill>
                  <a:schemeClr val="tx1"/>
                </a:solidFill>
                <a:latin typeface="+mn-lt"/>
                <a:ea typeface="+mn-ea"/>
                <a:cs typeface="+mn-cs"/>
              </a:rPr>
              <a:t>The electron-transport chain generates a proton gradient, which is used to synthesize ATP.</a:t>
            </a:r>
            <a:endParaRPr lang="en-US" dirty="0">
              <a:cs typeface="+mn-cs"/>
            </a:endParaRPr>
          </a:p>
        </p:txBody>
      </p:sp>
    </p:spTree>
    <p:extLst>
      <p:ext uri="{BB962C8B-B14F-4D97-AF65-F5344CB8AC3E}">
        <p14:creationId xmlns:p14="http://schemas.microsoft.com/office/powerpoint/2010/main" val="3910686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A308A35-BD02-B54F-A4B3-C8FE1369950D}" type="slidenum">
              <a:rPr lang="en-US" sz="1200" smtClean="0"/>
              <a:pPr>
                <a:defRPr/>
              </a:pPr>
              <a:t>79</a:t>
            </a:fld>
            <a:endParaRPr lang="en-US" sz="1200" dirty="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18.37 Glycerol 3-phosphate shuttle. </a:t>
            </a:r>
            <a:r>
              <a:rPr lang="en-US" sz="1200" b="0" i="0" u="none" strike="noStrike" kern="1200" baseline="0" dirty="0">
                <a:solidFill>
                  <a:schemeClr val="tx1"/>
                </a:solidFill>
                <a:latin typeface="+mn-lt"/>
                <a:ea typeface="+mn-ea"/>
                <a:cs typeface="+mn-cs"/>
              </a:rPr>
              <a:t>Electrons from NADH can enter the mitochondrial electron-transport chain by being used to reduce dihydroxyacetone phosphate to glycerol 3-phosphate. Glycerol 3-phosphate is reoxidized by electron transfer to an FAD prosthetic group in a membrane-bound glycerol 3-phosphate dehydrogenase. Subsequent electron transfer to Q to form QH</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allows these electrons to enter the electron-transport chain.</a:t>
            </a:r>
            <a:endParaRPr lang="en-US" dirty="0"/>
          </a:p>
        </p:txBody>
      </p:sp>
    </p:spTree>
    <p:extLst>
      <p:ext uri="{BB962C8B-B14F-4D97-AF65-F5344CB8AC3E}">
        <p14:creationId xmlns:p14="http://schemas.microsoft.com/office/powerpoint/2010/main" val="2769548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049E674-D50F-2B41-B8A8-67C98C507069}" type="slidenum">
              <a:rPr lang="en-US" sz="1200" smtClean="0"/>
              <a:pPr>
                <a:defRPr/>
              </a:pPr>
              <a:t>81</a:t>
            </a:fld>
            <a:endParaRPr lang="en-US" sz="1200" dirty="0"/>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pPr eaLnBrk="1" hangingPunct="1">
              <a:defRPr/>
            </a:pPr>
            <a:r>
              <a:rPr lang="en-US" b="1" dirty="0"/>
              <a:t>FIGURE 18.38</a:t>
            </a:r>
            <a:r>
              <a:rPr lang="en-US" dirty="0"/>
              <a:t> </a:t>
            </a:r>
            <a:r>
              <a:rPr lang="en-US" b="1" dirty="0"/>
              <a:t>Malate–aspartate shuttle.</a:t>
            </a:r>
            <a:endParaRPr lang="en-US" dirty="0"/>
          </a:p>
          <a:p>
            <a:pPr eaLnBrk="1" hangingPunct="1">
              <a:defRPr/>
            </a:pPr>
            <a:endParaRPr lang="en-US" dirty="0"/>
          </a:p>
        </p:txBody>
      </p:sp>
    </p:spTree>
    <p:extLst>
      <p:ext uri="{BB962C8B-B14F-4D97-AF65-F5344CB8AC3E}">
        <p14:creationId xmlns:p14="http://schemas.microsoft.com/office/powerpoint/2010/main" val="37623413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DAAF833F-1B85-E142-B0D0-A34EA7D8391A}" type="slidenum">
              <a:rPr lang="en-US" sz="1200" smtClean="0"/>
              <a:pPr>
                <a:defRPr/>
              </a:pPr>
              <a:t>83</a:t>
            </a:fld>
            <a:endParaRPr lang="en-US" sz="1200" dirty="0"/>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18.39 Mechanism of mitochondrial ATP-ADP translocase. </a:t>
            </a:r>
            <a:r>
              <a:rPr lang="en-US" sz="1200" b="0" i="0" u="none" strike="noStrike" kern="1200" baseline="0" dirty="0">
                <a:solidFill>
                  <a:schemeClr val="tx1"/>
                </a:solidFill>
                <a:latin typeface="+mn-lt"/>
                <a:ea typeface="+mn-ea"/>
                <a:cs typeface="+mn-cs"/>
              </a:rPr>
              <a:t>The translocase catalyzes the coupled entry of ADP into the matrix and the exit of ATP from it. The binding of ADP (1) from the cytoplasm favors eversion of the transporter (2) to release ADP into the matrix (3). Subsequent binding of ATP from the matrix to the everted form (4) favors eversion back to the original conformation (5), releasing ATP into the cytoplasm (6).</a:t>
            </a:r>
            <a:endParaRPr lang="en-US" dirty="0"/>
          </a:p>
        </p:txBody>
      </p:sp>
    </p:spTree>
    <p:extLst>
      <p:ext uri="{BB962C8B-B14F-4D97-AF65-F5344CB8AC3E}">
        <p14:creationId xmlns:p14="http://schemas.microsoft.com/office/powerpoint/2010/main" val="21590278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DAE1666-0606-9A4F-9483-5FE58C6C2254}" type="slidenum">
              <a:rPr lang="en-US" sz="1200" smtClean="0"/>
              <a:pPr>
                <a:defRPr/>
              </a:pPr>
              <a:t>85</a:t>
            </a:fld>
            <a:endParaRPr lang="en-US" sz="1200" dirty="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18.40 Structure of mitochondrial transporters. </a:t>
            </a:r>
            <a:r>
              <a:rPr lang="en-US" sz="1200" b="0" i="0" u="none" strike="noStrike" kern="1200" baseline="0" dirty="0">
                <a:solidFill>
                  <a:schemeClr val="tx1"/>
                </a:solidFill>
                <a:latin typeface="+mn-lt"/>
                <a:ea typeface="+mn-ea"/>
                <a:cs typeface="+mn-cs"/>
              </a:rPr>
              <a:t>The structure of the ATP-ADP translocase is shown.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this structure comprises three similar units (shown in red, blue, and yellow) that come together to form a binding site, here occupied by atractyloside, an inhibitor of this transporter. Other members of the mitochondrial transporter family adopt similar tripartite structures. [Drawn from 1OKC.pdb.]</a:t>
            </a:r>
            <a:endParaRPr lang="en-US" dirty="0"/>
          </a:p>
        </p:txBody>
      </p:sp>
    </p:spTree>
    <p:extLst>
      <p:ext uri="{BB962C8B-B14F-4D97-AF65-F5344CB8AC3E}">
        <p14:creationId xmlns:p14="http://schemas.microsoft.com/office/powerpoint/2010/main" val="27750407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98E6187-F79C-244C-BFD7-A3599494CC91}" type="slidenum">
              <a:rPr lang="en-US" sz="1200" smtClean="0"/>
              <a:pPr>
                <a:defRPr/>
              </a:pPr>
              <a:t>86</a:t>
            </a:fld>
            <a:endParaRPr lang="en-US" sz="1200"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18.41 Mitochondrial transporters. </a:t>
            </a:r>
            <a:r>
              <a:rPr lang="en-US" sz="1200" b="0" i="0" u="none" strike="noStrike" kern="1200" baseline="0" dirty="0">
                <a:solidFill>
                  <a:schemeClr val="tx1"/>
                </a:solidFill>
                <a:latin typeface="+mn-lt"/>
                <a:ea typeface="+mn-ea"/>
                <a:cs typeface="+mn-cs"/>
              </a:rPr>
              <a:t>Transporters (also called carriers) are transmembrane proteins that carry specific ions and charged metabolites across the inner mitochondrial membrane.</a:t>
            </a:r>
            <a:endParaRPr lang="en-US" dirty="0">
              <a:cs typeface="+mn-cs"/>
            </a:endParaRPr>
          </a:p>
        </p:txBody>
      </p:sp>
    </p:spTree>
    <p:extLst>
      <p:ext uri="{BB962C8B-B14F-4D97-AF65-F5344CB8AC3E}">
        <p14:creationId xmlns:p14="http://schemas.microsoft.com/office/powerpoint/2010/main" val="2506642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959127F1-751D-0C49-A469-9D3523775FE0}" type="slidenum">
              <a:rPr lang="en-US" sz="1200" smtClean="0"/>
              <a:pPr>
                <a:defRPr/>
              </a:pPr>
              <a:t>88</a:t>
            </a:fld>
            <a:endParaRPr lang="en-US" sz="1200" dirty="0"/>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4523848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CC36297A-1A5D-C84A-A204-7A21FFF907D2}" type="slidenum">
              <a:rPr lang="en-US" sz="1200" smtClean="0"/>
              <a:pPr>
                <a:defRPr/>
              </a:pPr>
              <a:t>90</a:t>
            </a:fld>
            <a:endParaRPr lang="en-US" sz="1200" dirty="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18.42 Respiratory control.</a:t>
            </a:r>
            <a:r>
              <a:rPr lang="en-US" sz="1200" b="0" i="0" u="none" strike="noStrike" kern="1200" baseline="0" dirty="0">
                <a:solidFill>
                  <a:schemeClr val="tx1"/>
                </a:solidFill>
                <a:latin typeface="+mn-lt"/>
                <a:ea typeface="+mn-ea"/>
                <a:cs typeface="+mn-cs"/>
              </a:rPr>
              <a:t> Electrons are transferred to 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only if ADP is concomitantly phosphorylated to ATP.</a:t>
            </a:r>
            <a:endParaRPr lang="en-US" dirty="0">
              <a:cs typeface="+mn-cs"/>
            </a:endParaRPr>
          </a:p>
        </p:txBody>
      </p:sp>
    </p:spTree>
    <p:extLst>
      <p:ext uri="{BB962C8B-B14F-4D97-AF65-F5344CB8AC3E}">
        <p14:creationId xmlns:p14="http://schemas.microsoft.com/office/powerpoint/2010/main" val="270920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402D0574-585E-714E-8BD6-A465AA9DF75C}" type="slidenum">
              <a:rPr lang="en-US" sz="1200" smtClean="0"/>
              <a:pPr>
                <a:defRPr/>
              </a:pPr>
              <a:t>13</a:t>
            </a:fld>
            <a:endParaRPr lang="en-US" sz="1200" dirty="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18.3 Sizes of mitochondrial genomes. </a:t>
            </a:r>
            <a:r>
              <a:rPr lang="en-US" sz="1200" b="0" i="0" u="none" strike="noStrike" kern="1200" baseline="0" dirty="0">
                <a:solidFill>
                  <a:schemeClr val="tx1"/>
                </a:solidFill>
                <a:latin typeface="+mn-lt"/>
                <a:ea typeface="+mn-ea"/>
                <a:cs typeface="+mn-cs"/>
              </a:rPr>
              <a:t>The sizes of three mitochondrial genomes compared with the genome of </a:t>
            </a:r>
            <a:r>
              <a:rPr lang="en-US" sz="1200" b="0" i="1" u="none" strike="noStrike" kern="1200" baseline="0" dirty="0">
                <a:solidFill>
                  <a:schemeClr val="tx1"/>
                </a:solidFill>
                <a:latin typeface="+mn-lt"/>
                <a:ea typeface="+mn-ea"/>
                <a:cs typeface="+mn-cs"/>
              </a:rPr>
              <a:t>Rickettsia</a:t>
            </a:r>
            <a:r>
              <a:rPr lang="en-US" sz="1200" b="0" i="0" u="none" strike="noStrike" kern="1200" baseline="0" dirty="0">
                <a:solidFill>
                  <a:schemeClr val="tx1"/>
                </a:solidFill>
                <a:latin typeface="+mn-lt"/>
                <a:ea typeface="+mn-ea"/>
                <a:cs typeface="+mn-cs"/>
              </a:rPr>
              <a:t>, a relative of the presumed ancestor of all mitochondria. For genomes of more than 60 kbp, the DNA coding region for genes with known function is shown in red.</a:t>
            </a:r>
            <a:endParaRPr lang="en-US" dirty="0">
              <a:cs typeface="+mn-cs"/>
            </a:endParaRPr>
          </a:p>
        </p:txBody>
      </p:sp>
    </p:spTree>
    <p:extLst>
      <p:ext uri="{BB962C8B-B14F-4D97-AF65-F5344CB8AC3E}">
        <p14:creationId xmlns:p14="http://schemas.microsoft.com/office/powerpoint/2010/main" val="4239603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DBF1C686-0A89-524E-9D81-0D4D664D70D7}" type="slidenum">
              <a:rPr lang="en-US" sz="1200" smtClean="0"/>
              <a:pPr>
                <a:defRPr/>
              </a:pPr>
              <a:t>91</a:t>
            </a:fld>
            <a:endParaRPr lang="en-US" sz="1200" dirty="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sz="1200" b="1" kern="1200" dirty="0">
                <a:solidFill>
                  <a:schemeClr val="tx1"/>
                </a:solidFill>
                <a:effectLst/>
                <a:latin typeface="+mn-lt"/>
                <a:ea typeface="+mn-ea"/>
                <a:cs typeface="+mn-cs"/>
              </a:rPr>
              <a:t>FIGURE 18.43 The integration of cellular respiration. </a:t>
            </a:r>
            <a:r>
              <a:rPr lang="en-US" sz="1200" kern="1200" dirty="0">
                <a:solidFill>
                  <a:schemeClr val="tx1"/>
                </a:solidFill>
                <a:effectLst/>
                <a:latin typeface="+mn-lt"/>
                <a:ea typeface="+mn-ea"/>
                <a:cs typeface="+mn-cs"/>
              </a:rPr>
              <a:t>The citric acid cycle (CAC) generates high-energy electrons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oxidizing acetyl CoA. The electrons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used to reduce oxygen to water and in the process develop a proton gradient. The proton gradient powers the synthesis of ATP, which requires the coordination of ATP synthase,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ATP-ADP translocase, and the phosphate carrier.</a:t>
            </a:r>
            <a:endParaRPr lang="en-US" dirty="0"/>
          </a:p>
        </p:txBody>
      </p:sp>
    </p:spTree>
    <p:extLst>
      <p:ext uri="{BB962C8B-B14F-4D97-AF65-F5344CB8AC3E}">
        <p14:creationId xmlns:p14="http://schemas.microsoft.com/office/powerpoint/2010/main" val="21343444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C6256B27-BBA6-9148-8202-C008B9AE64B3}" type="slidenum">
              <a:rPr lang="en-US" sz="1200" smtClean="0"/>
              <a:pPr>
                <a:defRPr/>
              </a:pPr>
              <a:t>94</a:t>
            </a:fld>
            <a:endParaRPr lang="en-US" sz="1200" dirty="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18.44 Action of an uncoupling protein.</a:t>
            </a:r>
            <a:r>
              <a:rPr lang="en-US" sz="1200" b="0" i="0" u="none" strike="noStrike" kern="1200" baseline="0" dirty="0">
                <a:solidFill>
                  <a:schemeClr val="tx1"/>
                </a:solidFill>
                <a:latin typeface="+mn-lt"/>
                <a:ea typeface="+mn-ea"/>
                <a:cs typeface="+mn-cs"/>
              </a:rPr>
              <a:t> Uncoupling protein (UCP-1) generates heat by permitting the influx of protons into the mitochondria without the synthesis of ATP.</a:t>
            </a:r>
            <a:endParaRPr lang="en-US" dirty="0">
              <a:cs typeface="+mn-cs"/>
            </a:endParaRPr>
          </a:p>
        </p:txBody>
      </p:sp>
    </p:spTree>
    <p:extLst>
      <p:ext uri="{BB962C8B-B14F-4D97-AF65-F5344CB8AC3E}">
        <p14:creationId xmlns:p14="http://schemas.microsoft.com/office/powerpoint/2010/main" val="35895413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F80FE58-E648-624F-985D-55D83E58DE5D}" type="slidenum">
              <a:rPr lang="en-US" sz="1200" smtClean="0"/>
              <a:pPr>
                <a:defRPr/>
              </a:pPr>
              <a:t>95</a:t>
            </a:fld>
            <a:endParaRPr lang="en-US" sz="1200" dirty="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18.45 Brown adipose tissue is revealed on exposure to cold. </a:t>
            </a:r>
            <a:r>
              <a:rPr lang="en-US" sz="1200" b="0" i="0" u="none" strike="noStrike" kern="1200" baseline="0" dirty="0">
                <a:solidFill>
                  <a:schemeClr val="tx1"/>
                </a:solidFill>
                <a:latin typeface="+mn-lt"/>
                <a:ea typeface="+mn-ea"/>
                <a:cs typeface="+mn-cs"/>
              </a:rPr>
              <a:t>The results of PET–CT scanning show the uptake and distribution of </a:t>
            </a:r>
            <a:r>
              <a:rPr lang="en-US" sz="1200" b="0" i="0" u="none" strike="noStrike" kern="1200" baseline="30000" dirty="0">
                <a:solidFill>
                  <a:schemeClr val="tx1"/>
                </a:solidFill>
                <a:latin typeface="+mn-lt"/>
                <a:ea typeface="+mn-ea"/>
                <a:cs typeface="+mn-cs"/>
              </a:rPr>
              <a:t>18</a:t>
            </a:r>
            <a:r>
              <a:rPr lang="en-US" sz="1200" b="0" i="0" u="none" strike="noStrike" kern="1200" baseline="0" dirty="0">
                <a:solidFill>
                  <a:schemeClr val="tx1"/>
                </a:solidFill>
                <a:latin typeface="+mn-lt"/>
                <a:ea typeface="+mn-ea"/>
                <a:cs typeface="+mn-cs"/>
              </a:rPr>
              <a:t>F-fluorodeoxyglucose (</a:t>
            </a:r>
            <a:r>
              <a:rPr lang="en-US" sz="1200" b="0" i="0" u="none" strike="noStrike" kern="1200" baseline="30000" dirty="0">
                <a:solidFill>
                  <a:schemeClr val="tx1"/>
                </a:solidFill>
                <a:latin typeface="+mn-lt"/>
                <a:ea typeface="+mn-ea"/>
                <a:cs typeface="+mn-cs"/>
              </a:rPr>
              <a:t>18</a:t>
            </a:r>
            <a:r>
              <a:rPr lang="en-US" sz="1200" b="0" i="0" u="none" strike="noStrike" kern="1200" baseline="0" dirty="0">
                <a:solidFill>
                  <a:schemeClr val="tx1"/>
                </a:solidFill>
                <a:latin typeface="+mn-lt"/>
                <a:ea typeface="+mn-ea"/>
                <a:cs typeface="+mn-cs"/>
              </a:rPr>
              <a:t>F-FDG) in adipose tissue. The patterns of </a:t>
            </a:r>
            <a:r>
              <a:rPr lang="en-US" sz="1200" b="0" i="0" u="none" strike="noStrike" kern="1200" baseline="30000" dirty="0">
                <a:solidFill>
                  <a:schemeClr val="tx1"/>
                </a:solidFill>
                <a:latin typeface="+mn-lt"/>
                <a:ea typeface="+mn-ea"/>
                <a:cs typeface="+mn-cs"/>
              </a:rPr>
              <a:t>18</a:t>
            </a:r>
            <a:r>
              <a:rPr lang="en-US" sz="1200" b="0" i="0" u="none" strike="noStrike" kern="1200" baseline="0" dirty="0">
                <a:solidFill>
                  <a:schemeClr val="tx1"/>
                </a:solidFill>
                <a:latin typeface="+mn-lt"/>
                <a:ea typeface="+mn-ea"/>
                <a:cs typeface="+mn-cs"/>
              </a:rPr>
              <a:t>F-FDG uptake in the same subject are dramatically different under thermoneutral conditions (A) and after exposure to cold (B). [Republished with permission of American Society for Clinical Investigation from </a:t>
            </a:r>
            <a:r>
              <a:rPr lang="en-US" sz="1200" b="0" i="1" u="none" strike="noStrike" kern="1200" baseline="0" dirty="0">
                <a:solidFill>
                  <a:schemeClr val="tx1"/>
                </a:solidFill>
                <a:latin typeface="+mn-lt"/>
                <a:ea typeface="+mn-ea"/>
                <a:cs typeface="+mn-cs"/>
              </a:rPr>
              <a:t>J </a:t>
            </a:r>
            <a:r>
              <a:rPr lang="en-US" sz="1200" b="0" i="1" u="none" strike="noStrike" kern="1200" baseline="0" dirty="0" err="1">
                <a:solidFill>
                  <a:schemeClr val="tx1"/>
                </a:solidFill>
                <a:latin typeface="+mn-lt"/>
                <a:ea typeface="+mn-ea"/>
                <a:cs typeface="+mn-cs"/>
              </a:rPr>
              <a:t>Clin</a:t>
            </a:r>
            <a:r>
              <a:rPr lang="en-US" sz="1200" b="0" i="1" u="none" strike="noStrike" kern="1200" baseline="0" dirty="0">
                <a:solidFill>
                  <a:schemeClr val="tx1"/>
                </a:solidFill>
                <a:latin typeface="+mn-lt"/>
                <a:ea typeface="+mn-ea"/>
                <a:cs typeface="+mn-cs"/>
              </a:rPr>
              <a:t> Invest. </a:t>
            </a:r>
            <a:r>
              <a:rPr lang="en-US" sz="1200" b="0" i="0" u="none" strike="noStrike" kern="1200" baseline="0" dirty="0">
                <a:solidFill>
                  <a:schemeClr val="tx1"/>
                </a:solidFill>
                <a:latin typeface="+mn-lt"/>
                <a:ea typeface="+mn-ea"/>
                <a:cs typeface="+mn-cs"/>
              </a:rPr>
              <a:t>2013;123(8):3395–3403. doi:10.1172/JCI68993. Permission conveyed through Copyright Clearance Center, Inc.]</a:t>
            </a:r>
            <a:endParaRPr lang="en-US" dirty="0"/>
          </a:p>
        </p:txBody>
      </p:sp>
    </p:spTree>
    <p:extLst>
      <p:ext uri="{BB962C8B-B14F-4D97-AF65-F5344CB8AC3E}">
        <p14:creationId xmlns:p14="http://schemas.microsoft.com/office/powerpoint/2010/main" val="41042196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252B24FA-E495-B244-938D-273A45D854AF}" type="slidenum">
              <a:rPr lang="en-US" sz="1200" smtClean="0"/>
              <a:pPr>
                <a:defRPr/>
              </a:pPr>
              <a:t>98</a:t>
            </a:fld>
            <a:endParaRPr lang="en-US" sz="1200" dirty="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18.46 Sites of action of some inhibitors of electron transport.</a:t>
            </a:r>
            <a:endParaRPr lang="en-US" b="1" dirty="0">
              <a:cs typeface="+mn-cs"/>
            </a:endParaRPr>
          </a:p>
        </p:txBody>
      </p:sp>
    </p:spTree>
    <p:extLst>
      <p:ext uri="{BB962C8B-B14F-4D97-AF65-F5344CB8AC3E}">
        <p14:creationId xmlns:p14="http://schemas.microsoft.com/office/powerpoint/2010/main" val="18819565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692BE403-575C-2B42-9C69-EF950D55F13C}" type="slidenum">
              <a:rPr lang="en-US" sz="1200" smtClean="0"/>
              <a:pPr>
                <a:defRPr/>
              </a:pPr>
              <a:t>102</a:t>
            </a:fld>
            <a:endParaRPr lang="en-US" sz="1200" dirty="0"/>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pPr eaLnBrk="1" hangingPunct="1">
              <a:defRPr/>
            </a:pPr>
            <a:r>
              <a:rPr lang="en-US" b="1" dirty="0"/>
              <a:t>FIGURE 18.47</a:t>
            </a:r>
            <a:r>
              <a:rPr lang="en-US" dirty="0"/>
              <a:t> </a:t>
            </a:r>
            <a:r>
              <a:rPr lang="en-US" b="1" dirty="0"/>
              <a:t>The proton gradient is an interconvertible form of free energy.</a:t>
            </a:r>
            <a:endParaRPr lang="en-US" dirty="0"/>
          </a:p>
          <a:p>
            <a:pPr eaLnBrk="1" hangingPunct="1">
              <a:defRPr/>
            </a:pPr>
            <a:endParaRPr lang="en-US" dirty="0">
              <a:cs typeface="+mn-cs"/>
            </a:endParaRPr>
          </a:p>
        </p:txBody>
      </p:sp>
    </p:spTree>
    <p:extLst>
      <p:ext uri="{BB962C8B-B14F-4D97-AF65-F5344CB8AC3E}">
        <p14:creationId xmlns:p14="http://schemas.microsoft.com/office/powerpoint/2010/main" val="7765537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18.48 Complex I mutations and </a:t>
            </a:r>
            <a:r>
              <a:rPr lang="en-US" sz="1200" b="1" kern="1200" dirty="0" err="1">
                <a:solidFill>
                  <a:schemeClr val="tx1"/>
                </a:solidFill>
                <a:effectLst/>
                <a:latin typeface="+mn-lt"/>
                <a:ea typeface="+mn-ea"/>
                <a:cs typeface="+mn-cs"/>
              </a:rPr>
              <a:t>Leber</a:t>
            </a:r>
            <a:r>
              <a:rPr lang="en-US" sz="1200" b="1" kern="1200" dirty="0">
                <a:solidFill>
                  <a:schemeClr val="tx1"/>
                </a:solidFill>
                <a:effectLst/>
                <a:latin typeface="+mn-lt"/>
                <a:ea typeface="+mn-ea"/>
                <a:cs typeface="+mn-cs"/>
              </a:rPr>
              <a:t> hereditary optic neuropathy. A. </a:t>
            </a:r>
            <a:r>
              <a:rPr lang="en-US" sz="1200" kern="1200" dirty="0">
                <a:solidFill>
                  <a:schemeClr val="tx1"/>
                </a:solidFill>
                <a:effectLst/>
                <a:latin typeface="+mn-lt"/>
                <a:ea typeface="+mn-ea"/>
                <a:cs typeface="+mn-cs"/>
              </a:rPr>
              <a:t>The ability of Complex I to oxidize NADH in control and LHON mice. </a:t>
            </a:r>
            <a:r>
              <a:rPr lang="en-US" sz="1200" b="1" kern="1200" dirty="0">
                <a:solidFill>
                  <a:schemeClr val="tx1"/>
                </a:solidFill>
                <a:effectLst/>
                <a:latin typeface="+mn-lt"/>
                <a:ea typeface="+mn-ea"/>
                <a:cs typeface="+mn-cs"/>
              </a:rPr>
              <a:t>B. </a:t>
            </a:r>
            <a:r>
              <a:rPr lang="en-US" sz="1200" kern="1200" dirty="0">
                <a:solidFill>
                  <a:schemeClr val="tx1"/>
                </a:solidFill>
                <a:effectLst/>
                <a:latin typeface="+mn-lt"/>
                <a:ea typeface="+mn-ea"/>
                <a:cs typeface="+mn-cs"/>
              </a:rPr>
              <a:t>The reduction of 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by mitochondria from control and LHON mice. </a:t>
            </a:r>
            <a:r>
              <a:rPr lang="en-US" sz="1200" b="1" kern="1200" dirty="0">
                <a:solidFill>
                  <a:schemeClr val="tx1"/>
                </a:solidFill>
                <a:effectLst/>
                <a:latin typeface="+mn-lt"/>
                <a:ea typeface="+mn-ea"/>
                <a:cs typeface="+mn-cs"/>
              </a:rPr>
              <a:t>C. </a:t>
            </a:r>
            <a:r>
              <a:rPr lang="en-US" sz="1200" kern="1200" dirty="0">
                <a:solidFill>
                  <a:schemeClr val="tx1"/>
                </a:solidFill>
                <a:effectLst/>
                <a:latin typeface="+mn-lt"/>
                <a:ea typeface="+mn-ea"/>
                <a:cs typeface="+mn-cs"/>
              </a:rPr>
              <a:t>The generation of H</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by mitochondria from control and LHON mice. </a:t>
            </a:r>
            <a:r>
              <a:rPr lang="en-US" sz="1200" b="1" kern="1200" dirty="0">
                <a:solidFill>
                  <a:schemeClr val="tx1"/>
                </a:solidFill>
                <a:effectLst/>
                <a:latin typeface="+mn-lt"/>
                <a:ea typeface="+mn-ea"/>
                <a:cs typeface="+mn-cs"/>
              </a:rPr>
              <a:t>D. </a:t>
            </a:r>
            <a:r>
              <a:rPr lang="en-US" sz="1200" kern="1200" dirty="0">
                <a:solidFill>
                  <a:schemeClr val="tx1"/>
                </a:solidFill>
                <a:effectLst/>
                <a:latin typeface="+mn-lt"/>
                <a:ea typeface="+mn-ea"/>
                <a:cs typeface="+mn-cs"/>
              </a:rPr>
              <a:t>The ATP concentration in control and LHON mitochondria.</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105</a:t>
            </a:fld>
            <a:endParaRPr lang="en-US" dirty="0"/>
          </a:p>
        </p:txBody>
      </p:sp>
    </p:spTree>
    <p:extLst>
      <p:ext uri="{BB962C8B-B14F-4D97-AF65-F5344CB8AC3E}">
        <p14:creationId xmlns:p14="http://schemas.microsoft.com/office/powerpoint/2010/main" val="3557327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220D366B-AEA3-9C45-8671-4D657EB47475}" type="slidenum">
              <a:rPr lang="en-US" sz="1200" smtClean="0"/>
              <a:pPr>
                <a:defRPr/>
              </a:pPr>
              <a:t>14</a:t>
            </a:fld>
            <a:endParaRPr lang="en-US" sz="1200" dirty="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18.4 Overlapping gene complements of mitochondria. </a:t>
            </a:r>
            <a:r>
              <a:rPr lang="en-US" sz="1200" b="0" i="0" u="none" strike="noStrike" kern="1200" baseline="0" dirty="0">
                <a:solidFill>
                  <a:schemeClr val="tx1"/>
                </a:solidFill>
                <a:latin typeface="+mn-lt"/>
                <a:ea typeface="+mn-ea"/>
                <a:cs typeface="+mn-cs"/>
              </a:rPr>
              <a:t>The genes present within each oval are those present within the organism represented by the oval. Only rRNA- and protein-coding genes are shown. The genome of </a:t>
            </a:r>
            <a:r>
              <a:rPr lang="en-US" sz="1200" b="0" i="1" u="none" strike="noStrike" kern="1200" baseline="0" dirty="0">
                <a:solidFill>
                  <a:schemeClr val="tx1"/>
                </a:solidFill>
                <a:latin typeface="+mn-lt"/>
                <a:ea typeface="+mn-ea"/>
                <a:cs typeface="+mn-cs"/>
              </a:rPr>
              <a:t>Reclinomonas</a:t>
            </a:r>
            <a:r>
              <a:rPr lang="en-US" sz="1200" b="0" i="0" u="none" strike="noStrike" kern="1200" baseline="0" dirty="0">
                <a:solidFill>
                  <a:schemeClr val="tx1"/>
                </a:solidFill>
                <a:latin typeface="+mn-lt"/>
                <a:ea typeface="+mn-ea"/>
                <a:cs typeface="+mn-cs"/>
              </a:rPr>
              <a:t> contains all the protein-coding genes found in all the sequenced mitochondrial genomes. [Data from M. W. Gray, G. Burger, and B. F. Lang, </a:t>
            </a:r>
            <a:r>
              <a:rPr lang="en-US" sz="1200" b="0" i="1" u="none" strike="noStrike" kern="1200" baseline="0" dirty="0">
                <a:solidFill>
                  <a:schemeClr val="tx1"/>
                </a:solidFill>
                <a:latin typeface="+mn-lt"/>
                <a:ea typeface="+mn-ea"/>
                <a:cs typeface="+mn-cs"/>
              </a:rPr>
              <a:t>Science </a:t>
            </a:r>
            <a:r>
              <a:rPr lang="en-US" sz="1200" b="0" i="0" u="none" strike="noStrike" kern="1200" baseline="0" dirty="0">
                <a:solidFill>
                  <a:schemeClr val="tx1"/>
                </a:solidFill>
                <a:latin typeface="+mn-lt"/>
                <a:ea typeface="+mn-ea"/>
                <a:cs typeface="+mn-cs"/>
              </a:rPr>
              <a:t>283:1476–1481, 1999.]</a:t>
            </a:r>
            <a:endParaRPr lang="en-US" dirty="0"/>
          </a:p>
        </p:txBody>
      </p:sp>
    </p:spTree>
    <p:extLst>
      <p:ext uri="{BB962C8B-B14F-4D97-AF65-F5344CB8AC3E}">
        <p14:creationId xmlns:p14="http://schemas.microsoft.com/office/powerpoint/2010/main" val="175632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B075C274-E8B2-8640-BE34-31D7283CBD00}" type="slidenum">
              <a:rPr lang="en-US" sz="1200" smtClean="0"/>
              <a:pPr>
                <a:defRPr/>
              </a:pPr>
              <a:t>17</a:t>
            </a:fld>
            <a:endParaRPr lang="en-US" sz="1200" dirty="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sz="1200" b="1" kern="1200" dirty="0">
                <a:solidFill>
                  <a:schemeClr val="tx1"/>
                </a:solidFill>
                <a:effectLst/>
                <a:latin typeface="+mn-lt"/>
                <a:ea typeface="+mn-ea"/>
                <a:cs typeface="+mn-cs"/>
              </a:rPr>
              <a:t>FIGURE 18.5 Measurement of redox potential.</a:t>
            </a:r>
            <a:r>
              <a:rPr lang="en-US" sz="1200" kern="1200" dirty="0">
                <a:solidFill>
                  <a:schemeClr val="tx1"/>
                </a:solidFill>
                <a:effectLst/>
                <a:latin typeface="+mn-lt"/>
                <a:ea typeface="+mn-ea"/>
                <a:cs typeface="+mn-cs"/>
              </a:rPr>
              <a:t> Apparatus for the measurement of the standard oxidation–reduction potential of a redox couple. Electrons flow through the wire connecting the cells, whereas ions flow through the agar bridge.</a:t>
            </a:r>
            <a:endParaRPr lang="en-US" dirty="0"/>
          </a:p>
        </p:txBody>
      </p:sp>
    </p:spTree>
    <p:extLst>
      <p:ext uri="{BB962C8B-B14F-4D97-AF65-F5344CB8AC3E}">
        <p14:creationId xmlns:p14="http://schemas.microsoft.com/office/powerpoint/2010/main" val="2799405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0947E68D-E194-F147-AF03-CAD2DB265215}" type="slidenum">
              <a:rPr lang="en-US" sz="1200" smtClean="0"/>
              <a:pPr>
                <a:defRPr/>
              </a:pPr>
              <a:t>18</a:t>
            </a:fld>
            <a:endParaRPr lang="en-US" sz="1200" dirty="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095476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4B01D87A-0AB5-6549-A444-65BE8FD1679F}" type="slidenum">
              <a:rPr lang="en-US" sz="1200" smtClean="0"/>
              <a:pPr>
                <a:defRPr/>
              </a:pPr>
              <a:t>22</a:t>
            </a:fld>
            <a:endParaRPr lang="en-US" sz="1200" dirty="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18.6 Components of the electron-transport chain. </a:t>
            </a:r>
            <a:r>
              <a:rPr lang="en-US" sz="1200" b="0" i="0" u="none" strike="noStrike" kern="1200" baseline="0" dirty="0">
                <a:solidFill>
                  <a:schemeClr val="tx1"/>
                </a:solidFill>
                <a:latin typeface="+mn-lt"/>
                <a:ea typeface="+mn-ea"/>
                <a:cs typeface="+mn-cs"/>
              </a:rPr>
              <a:t>Electrons flow down an energy gradient from NADH to 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The flow is catalyzed by four protein complexes, and the energy released is used to generate a proton gradient. [Information from D. Sadava </a:t>
            </a:r>
            <a:r>
              <a:rPr lang="de-DE" sz="1200" b="0" i="0" u="none" strike="noStrike" kern="1200" baseline="0" dirty="0">
                <a:solidFill>
                  <a:schemeClr val="tx1"/>
                </a:solidFill>
                <a:latin typeface="+mn-lt"/>
                <a:ea typeface="+mn-ea"/>
                <a:cs typeface="+mn-cs"/>
              </a:rPr>
              <a:t>et al., </a:t>
            </a:r>
            <a:r>
              <a:rPr lang="de-DE" sz="1200" b="0" i="1" u="none" strike="noStrike" kern="1200" baseline="0" dirty="0">
                <a:solidFill>
                  <a:schemeClr val="tx1"/>
                </a:solidFill>
                <a:latin typeface="+mn-lt"/>
                <a:ea typeface="+mn-ea"/>
                <a:cs typeface="+mn-cs"/>
              </a:rPr>
              <a:t>Life</a:t>
            </a:r>
            <a:r>
              <a:rPr lang="de-DE" sz="1200" b="0" i="0" u="none" strike="noStrike" kern="1200" baseline="0" dirty="0">
                <a:solidFill>
                  <a:schemeClr val="tx1"/>
                </a:solidFill>
                <a:latin typeface="+mn-lt"/>
                <a:ea typeface="+mn-ea"/>
                <a:cs typeface="+mn-cs"/>
              </a:rPr>
              <a:t>, 8th ed. (Sinauer, 2008), p. 150.]</a:t>
            </a:r>
            <a:endParaRPr lang="en-US" dirty="0">
              <a:cs typeface="+mn-cs"/>
            </a:endParaRPr>
          </a:p>
        </p:txBody>
      </p:sp>
    </p:spTree>
    <p:extLst>
      <p:ext uri="{BB962C8B-B14F-4D97-AF65-F5344CB8AC3E}">
        <p14:creationId xmlns:p14="http://schemas.microsoft.com/office/powerpoint/2010/main" val="408456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1855694"/>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lvl1pPr>
              <a:defRPr>
                <a:latin typeface="Arial" pitchFamily="34" charset="0"/>
                <a:cs typeface="Arial" pitchFamily="34" charset="0"/>
              </a:defRPr>
            </a:lvl1pPr>
          </a:lstStyle>
          <a:p>
            <a:endParaRPr lang="en-US" dirty="0"/>
          </a:p>
        </p:txBody>
      </p:sp>
      <p:sp>
        <p:nvSpPr>
          <p:cNvPr id="10" name="Picture Placeholder 9"/>
          <p:cNvSpPr>
            <a:spLocks noGrp="1"/>
          </p:cNvSpPr>
          <p:nvPr>
            <p:ph type="pic" sz="quarter" idx="14"/>
          </p:nvPr>
        </p:nvSpPr>
        <p:spPr>
          <a:xfrm>
            <a:off x="4505325" y="3590925"/>
            <a:ext cx="4087813" cy="806450"/>
          </a:xfrm>
        </p:spPr>
        <p:txBody>
          <a:bodyPr/>
          <a:lstStyle>
            <a:lvl1pPr>
              <a:defRPr>
                <a:latin typeface="Arial" pitchFamily="34" charset="0"/>
                <a:cs typeface="Arial" pitchFamily="34" charset="0"/>
              </a:defRPr>
            </a:lvl1pPr>
          </a:lstStyle>
          <a:p>
            <a:endParaRPr lang="en-US" dirty="0"/>
          </a:p>
        </p:txBody>
      </p:sp>
      <p:sp>
        <p:nvSpPr>
          <p:cNvPr id="12" name="Table Placeholder 11"/>
          <p:cNvSpPr>
            <a:spLocks noGrp="1"/>
          </p:cNvSpPr>
          <p:nvPr>
            <p:ph type="tbl" sz="quarter" idx="15"/>
          </p:nvPr>
        </p:nvSpPr>
        <p:spPr>
          <a:xfrm>
            <a:off x="2138363" y="4572281"/>
            <a:ext cx="3979862" cy="739775"/>
          </a:xfrm>
        </p:spPr>
        <p:txBody>
          <a:bodyPr/>
          <a:lstStyle>
            <a:lvl1pPr>
              <a:defRPr>
                <a:latin typeface="Arial" pitchFamily="34" charset="0"/>
                <a:cs typeface="Arial" pitchFamily="34" charset="0"/>
              </a:defRPr>
            </a:lvl1pPr>
          </a:lstStyle>
          <a:p>
            <a:endParaRPr lang="en-US" dirty="0"/>
          </a:p>
        </p:txBody>
      </p:sp>
      <p:sp>
        <p:nvSpPr>
          <p:cNvPr id="14" name="Content Placeholder 13"/>
          <p:cNvSpPr>
            <a:spLocks noGrp="1"/>
          </p:cNvSpPr>
          <p:nvPr>
            <p:ph sz="quarter" idx="16"/>
          </p:nvPr>
        </p:nvSpPr>
        <p:spPr>
          <a:xfrm>
            <a:off x="457200" y="4613556"/>
            <a:ext cx="8229600" cy="698500"/>
          </a:xfrm>
        </p:spPr>
        <p:txBody>
          <a:bodyPr/>
          <a:lstStyle>
            <a:lvl1pPr>
              <a:defRPr>
                <a:latin typeface="Arial" pitchFamily="34" charset="0"/>
                <a:cs typeface="Arial" pitchFamily="34" charset="0"/>
              </a:defRPr>
            </a:lvl1pPr>
            <a:lvl2pPr>
              <a:defRPr/>
            </a:lvl2pPr>
            <a:lvl3pPr>
              <a:defRPr>
                <a:latin typeface="Arial" pitchFamily="34" charset="0"/>
                <a:cs typeface="Arial" pitchFamily="34" charset="0"/>
              </a:defRPr>
            </a:lvl3pPr>
            <a:lvl4pPr>
              <a:defRPr/>
            </a:lvl4pPr>
            <a:lvl5pPr>
              <a:defRPr/>
            </a:lvl5pPr>
          </a:lstStyle>
          <a:p>
            <a:pPr lvl="0"/>
            <a:endParaRPr lang="en-US" dirty="0"/>
          </a:p>
        </p:txBody>
      </p:sp>
      <p:sp>
        <p:nvSpPr>
          <p:cNvPr id="9" name="Picture Placeholder 8"/>
          <p:cNvSpPr>
            <a:spLocks noGrp="1"/>
          </p:cNvSpPr>
          <p:nvPr>
            <p:ph type="pic" sz="quarter" idx="17"/>
          </p:nvPr>
        </p:nvSpPr>
        <p:spPr>
          <a:xfrm>
            <a:off x="6797675" y="4770438"/>
            <a:ext cx="1889125" cy="703262"/>
          </a:xfrm>
        </p:spPr>
        <p:txBody>
          <a:bodyPr/>
          <a:lstStyle>
            <a:lvl1pPr>
              <a:defRPr>
                <a:latin typeface="Arial" pitchFamily="34" charset="0"/>
                <a:cs typeface="Arial" pitchFamily="34" charset="0"/>
              </a:defRPr>
            </a:lvl1pPr>
          </a:lstStyle>
          <a:p>
            <a:endParaRPr lang="en-US" dirty="0"/>
          </a:p>
        </p:txBody>
      </p:sp>
      <p:sp>
        <p:nvSpPr>
          <p:cNvPr id="13" name="Content Placeholder 12"/>
          <p:cNvSpPr>
            <a:spLocks noGrp="1"/>
          </p:cNvSpPr>
          <p:nvPr>
            <p:ph sz="quarter" idx="18"/>
          </p:nvPr>
        </p:nvSpPr>
        <p:spPr>
          <a:xfrm>
            <a:off x="464036" y="5565570"/>
            <a:ext cx="8056558" cy="67151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Tree>
    <p:extLst>
      <p:ext uri="{BB962C8B-B14F-4D97-AF65-F5344CB8AC3E}">
        <p14:creationId xmlns:p14="http://schemas.microsoft.com/office/powerpoint/2010/main" val="3002834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730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656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841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636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43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709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26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307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3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733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223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5/1/2019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5/1/2019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549303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a:t>
            </a:r>
            <a:r>
              <a:rPr lang="en-US" altLang="en-US" sz="3600" b="1" dirty="0" smtClean="0">
                <a:solidFill>
                  <a:srgbClr val="843C0C"/>
                </a:solidFill>
              </a:rPr>
              <a:t>18</a:t>
            </a:r>
            <a:endParaRPr lang="en-US" altLang="en-US" sz="3600" b="1" dirty="0" smtClean="0">
              <a:solidFill>
                <a:srgbClr val="843C0C"/>
              </a:solidFill>
            </a:endParaRPr>
          </a:p>
          <a:p>
            <a:pPr defTabSz="914400">
              <a:buFontTx/>
              <a:buNone/>
            </a:pPr>
            <a:r>
              <a:rPr lang="en-US" altLang="en-US" sz="2800" b="1" dirty="0" smtClean="0">
                <a:solidFill>
                  <a:srgbClr val="843C0C"/>
                </a:solidFill>
              </a:rPr>
              <a:t>Oxidative Phosphorylation</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689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Mitochondria </a:t>
            </a:r>
            <a:r>
              <a:rPr lang="en-US" dirty="0" smtClean="0">
                <a:solidFill>
                  <a:srgbClr val="843C0C"/>
                </a:solidFill>
                <a:latin typeface="Arial" pitchFamily="34" charset="0"/>
                <a:cs typeface="Arial" pitchFamily="34" charset="0"/>
              </a:rPr>
              <a:t>Are Bounded </a:t>
            </a:r>
            <a:r>
              <a:rPr lang="en-US" dirty="0">
                <a:solidFill>
                  <a:srgbClr val="843C0C"/>
                </a:solidFill>
                <a:latin typeface="Arial" pitchFamily="34" charset="0"/>
                <a:cs typeface="Arial" pitchFamily="34" charset="0"/>
              </a:rPr>
              <a:t>by a </a:t>
            </a:r>
            <a:r>
              <a:rPr lang="en-US" dirty="0" smtClean="0">
                <a:solidFill>
                  <a:srgbClr val="843C0C"/>
                </a:solidFill>
                <a:latin typeface="Arial" pitchFamily="34" charset="0"/>
                <a:cs typeface="Arial" pitchFamily="34" charset="0"/>
              </a:rPr>
              <a:t>Double Membrane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The outer mitochondrial membrane is permeable to most small ions and molecules because of the channel protein mitochondrial </a:t>
            </a:r>
            <a:r>
              <a:rPr lang="en-US" dirty="0" err="1">
                <a:latin typeface="Arial" pitchFamily="34" charset="0"/>
                <a:cs typeface="Arial" pitchFamily="34" charset="0"/>
              </a:rPr>
              <a:t>porin</a:t>
            </a:r>
            <a:r>
              <a:rPr lang="en-US" dirty="0">
                <a:latin typeface="Arial" pitchFamily="34" charset="0"/>
                <a:cs typeface="Arial" pitchFamily="34" charset="0"/>
              </a:rPr>
              <a:t>.</a:t>
            </a:r>
          </a:p>
          <a:p>
            <a:pPr>
              <a:spcBef>
                <a:spcPts val="624"/>
              </a:spcBef>
              <a:spcAft>
                <a:spcPts val="1200"/>
              </a:spcAft>
            </a:pPr>
            <a:r>
              <a:rPr lang="en-US" dirty="0">
                <a:latin typeface="Arial" pitchFamily="34" charset="0"/>
                <a:cs typeface="Arial" pitchFamily="34" charset="0"/>
              </a:rPr>
              <a:t>The inner membrane, which is folded into ridges called cristae, is impermeable to most molecules</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inner membrane is the site of electron transport and ATP synthesis.</a:t>
            </a:r>
          </a:p>
          <a:p>
            <a:pPr>
              <a:spcBef>
                <a:spcPts val="624"/>
              </a:spcBef>
              <a:spcAft>
                <a:spcPts val="1200"/>
              </a:spcAft>
            </a:pPr>
            <a:r>
              <a:rPr lang="en-US" dirty="0">
                <a:latin typeface="Arial" pitchFamily="34" charset="0"/>
                <a:cs typeface="Arial" pitchFamily="34" charset="0"/>
              </a:rPr>
              <a:t>The citric acid cycle and fatty acid oxidation occur in the matrix.</a:t>
            </a:r>
          </a:p>
        </p:txBody>
      </p:sp>
    </p:spTree>
    <p:extLst>
      <p:ext uri="{BB962C8B-B14F-4D97-AF65-F5344CB8AC3E}">
        <p14:creationId xmlns:p14="http://schemas.microsoft.com/office/powerpoint/2010/main" val="14840165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Mitochondria </a:t>
            </a:r>
            <a:r>
              <a:rPr lang="en-US" dirty="0" smtClean="0">
                <a:solidFill>
                  <a:srgbClr val="843C0C"/>
                </a:solidFill>
                <a:latin typeface="Arial" pitchFamily="34" charset="0"/>
                <a:cs typeface="Arial" pitchFamily="34" charset="0"/>
              </a:rPr>
              <a:t>Play </a:t>
            </a:r>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Key Role </a:t>
            </a:r>
            <a:r>
              <a:rPr lang="en-US" dirty="0">
                <a:solidFill>
                  <a:srgbClr val="843C0C"/>
                </a:solidFill>
                <a:latin typeface="Arial" pitchFamily="34" charset="0"/>
                <a:cs typeface="Arial" pitchFamily="34" charset="0"/>
              </a:rPr>
              <a:t>in </a:t>
            </a:r>
            <a:r>
              <a:rPr lang="en-US" dirty="0" smtClean="0">
                <a:solidFill>
                  <a:srgbClr val="843C0C"/>
                </a:solidFill>
                <a:latin typeface="Arial" pitchFamily="34" charset="0"/>
                <a:cs typeface="Arial" pitchFamily="34" charset="0"/>
              </a:rPr>
              <a:t>Apoptosis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nSpc>
                <a:spcPct val="100000"/>
              </a:lnSpc>
              <a:spcBef>
                <a:spcPts val="624"/>
              </a:spcBef>
              <a:spcAft>
                <a:spcPts val="1200"/>
              </a:spcAft>
            </a:pPr>
            <a:r>
              <a:rPr lang="en-US" dirty="0">
                <a:latin typeface="Arial" pitchFamily="34" charset="0"/>
                <a:cs typeface="Arial" pitchFamily="34" charset="0"/>
              </a:rPr>
              <a:t>Programmed cell death (or apoptosis) results in selective cell death. Programmed cell death is crucial for tissue remodeling during development and for the removal of damaged cells.</a:t>
            </a:r>
          </a:p>
          <a:p>
            <a:pPr>
              <a:lnSpc>
                <a:spcPct val="100000"/>
              </a:lnSpc>
              <a:spcBef>
                <a:spcPts val="624"/>
              </a:spcBef>
              <a:spcAft>
                <a:spcPts val="1200"/>
              </a:spcAft>
            </a:pPr>
            <a:r>
              <a:rPr lang="en-US" dirty="0">
                <a:latin typeface="Arial" pitchFamily="34" charset="0"/>
                <a:cs typeface="Arial" pitchFamily="34" charset="0"/>
              </a:rPr>
              <a:t>Mitochondria can control the process of programmed cell death.</a:t>
            </a:r>
          </a:p>
          <a:p>
            <a:pPr>
              <a:lnSpc>
                <a:spcPct val="100000"/>
              </a:lnSpc>
              <a:spcBef>
                <a:spcPts val="624"/>
              </a:spcBef>
              <a:spcAft>
                <a:spcPts val="1200"/>
              </a:spcAft>
            </a:pPr>
            <a:r>
              <a:rPr lang="en-US" dirty="0">
                <a:latin typeface="Arial" pitchFamily="34" charset="0"/>
                <a:cs typeface="Arial" pitchFamily="34" charset="0"/>
              </a:rPr>
              <a:t>During the process, the outer mitochondrial membrane becomes highly permeable.</a:t>
            </a:r>
          </a:p>
          <a:p>
            <a:pPr>
              <a:lnSpc>
                <a:spcPct val="100000"/>
              </a:lnSpc>
              <a:spcBef>
                <a:spcPts val="624"/>
              </a:spcBef>
              <a:spcAft>
                <a:spcPts val="1200"/>
              </a:spcAft>
            </a:pPr>
            <a:r>
              <a:rPr lang="en-US" dirty="0">
                <a:latin typeface="Arial" pitchFamily="34" charset="0"/>
                <a:cs typeface="Arial" pitchFamily="34" charset="0"/>
              </a:rPr>
              <a:t>Cytochrome </a:t>
            </a:r>
            <a:r>
              <a:rPr lang="en-US" i="1" dirty="0">
                <a:latin typeface="Arial" pitchFamily="34" charset="0"/>
                <a:cs typeface="Arial" pitchFamily="34" charset="0"/>
              </a:rPr>
              <a:t>c</a:t>
            </a:r>
            <a:r>
              <a:rPr lang="en-US" dirty="0">
                <a:latin typeface="Arial" pitchFamily="34" charset="0"/>
                <a:cs typeface="Arial" pitchFamily="34" charset="0"/>
              </a:rPr>
              <a:t>, upon leaving the mitochondria, activates the death pathway.</a:t>
            </a:r>
          </a:p>
        </p:txBody>
      </p:sp>
    </p:spTree>
    <p:extLst>
      <p:ext uri="{BB962C8B-B14F-4D97-AF65-F5344CB8AC3E}">
        <p14:creationId xmlns:p14="http://schemas.microsoft.com/office/powerpoint/2010/main" val="39266110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Power </a:t>
            </a:r>
            <a:r>
              <a:rPr lang="en-US" dirty="0" smtClean="0">
                <a:solidFill>
                  <a:srgbClr val="843C0C"/>
                </a:solidFill>
                <a:latin typeface="Arial" pitchFamily="34" charset="0"/>
                <a:cs typeface="Arial" pitchFamily="34" charset="0"/>
              </a:rPr>
              <a:t>Transmission </a:t>
            </a:r>
            <a:r>
              <a:rPr lang="en-US" dirty="0">
                <a:solidFill>
                  <a:srgbClr val="843C0C"/>
                </a:solidFill>
                <a:latin typeface="Arial" pitchFamily="34" charset="0"/>
                <a:cs typeface="Arial" pitchFamily="34" charset="0"/>
              </a:rPr>
              <a:t>by </a:t>
            </a:r>
            <a:r>
              <a:rPr lang="en-US" dirty="0" smtClean="0">
                <a:solidFill>
                  <a:srgbClr val="843C0C"/>
                </a:solidFill>
                <a:latin typeface="Arial" pitchFamily="34" charset="0"/>
                <a:cs typeface="Arial" pitchFamily="34" charset="0"/>
              </a:rPr>
              <a:t>Proton Gradients Is </a:t>
            </a:r>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Central Motif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Bioenergetics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970070"/>
            <a:ext cx="8229600" cy="2334802"/>
          </a:xfrm>
        </p:spPr>
        <p:txBody>
          <a:bodyPr>
            <a:normAutofit/>
          </a:bodyPr>
          <a:lstStyle/>
          <a:p>
            <a:pPr>
              <a:lnSpc>
                <a:spcPct val="100000"/>
              </a:lnSpc>
              <a:spcBef>
                <a:spcPts val="624"/>
              </a:spcBef>
              <a:spcAft>
                <a:spcPts val="1200"/>
              </a:spcAft>
            </a:pPr>
            <a:r>
              <a:rPr lang="en-US" dirty="0">
                <a:latin typeface="Arial" pitchFamily="34" charset="0"/>
                <a:cs typeface="Arial" pitchFamily="34" charset="0"/>
              </a:rPr>
              <a:t>Proton gradients power a wide array of biological processes in all organisms.</a:t>
            </a:r>
          </a:p>
          <a:p>
            <a:pPr>
              <a:lnSpc>
                <a:spcPct val="100000"/>
              </a:lnSpc>
              <a:spcBef>
                <a:spcPts val="624"/>
              </a:spcBef>
              <a:spcAft>
                <a:spcPts val="1200"/>
              </a:spcAft>
            </a:pPr>
            <a:r>
              <a:rPr lang="en-US" dirty="0">
                <a:latin typeface="Arial" pitchFamily="34" charset="0"/>
                <a:cs typeface="Arial" pitchFamily="34" charset="0"/>
              </a:rPr>
              <a:t>They are considered to be a central, </a:t>
            </a:r>
            <a:r>
              <a:rPr lang="en-US" dirty="0" err="1">
                <a:latin typeface="Arial" pitchFamily="34" charset="0"/>
                <a:cs typeface="Arial" pitchFamily="34" charset="0"/>
              </a:rPr>
              <a:t>interconvertible</a:t>
            </a:r>
            <a:r>
              <a:rPr lang="en-US" dirty="0">
                <a:latin typeface="Arial" pitchFamily="34" charset="0"/>
                <a:cs typeface="Arial" pitchFamily="34" charset="0"/>
              </a:rPr>
              <a:t> currency of free energy within living organisms.</a:t>
            </a:r>
          </a:p>
        </p:txBody>
      </p:sp>
    </p:spTree>
    <p:extLst>
      <p:ext uri="{BB962C8B-B14F-4D97-AF65-F5344CB8AC3E}">
        <p14:creationId xmlns:p14="http://schemas.microsoft.com/office/powerpoint/2010/main" val="15127885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Proton Gradient Is </a:t>
            </a:r>
            <a:r>
              <a:rPr lang="en-US" dirty="0">
                <a:solidFill>
                  <a:srgbClr val="843C0C"/>
                </a:solidFill>
                <a:latin typeface="Arial" pitchFamily="34" charset="0"/>
                <a:cs typeface="Arial" pitchFamily="34" charset="0"/>
              </a:rPr>
              <a:t>an </a:t>
            </a:r>
            <a:r>
              <a:rPr lang="en-US" dirty="0" smtClean="0">
                <a:solidFill>
                  <a:srgbClr val="843C0C"/>
                </a:solidFill>
                <a:latin typeface="Arial" pitchFamily="34" charset="0"/>
                <a:cs typeface="Arial" pitchFamily="34" charset="0"/>
              </a:rPr>
              <a:t>Interconvertible Form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Free Energy</a:t>
            </a:r>
            <a:endParaRPr lang="en-US" dirty="0">
              <a:solidFill>
                <a:srgbClr val="843C0C"/>
              </a:solidFill>
              <a:latin typeface="Arial" pitchFamily="34" charset="0"/>
              <a:cs typeface="Arial" pitchFamily="34" charset="0"/>
            </a:endParaRPr>
          </a:p>
        </p:txBody>
      </p:sp>
      <p:pic>
        <p:nvPicPr>
          <p:cNvPr id="11" name="Picture 2" descr="A diagram shows the energy-consuming processes for which a proton gradient can be used. Proton gradients can be used to generate electron potential or delta E to produce heat, to synthesize N D P H, to produce A T P, to drive flagellar rotation, and to drive active transpor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330376" y="1886132"/>
            <a:ext cx="6494501" cy="465660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5106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3200" dirty="0" err="1" smtClean="0">
                <a:solidFill>
                  <a:srgbClr val="843C0C"/>
                </a:solidFill>
                <a:latin typeface="Arial" pitchFamily="34" charset="0"/>
                <a:cs typeface="Arial" pitchFamily="34" charset="0"/>
              </a:rPr>
              <a:t>Leber</a:t>
            </a:r>
            <a:r>
              <a:rPr lang="en-US" sz="3200" dirty="0" smtClean="0">
                <a:solidFill>
                  <a:srgbClr val="843C0C"/>
                </a:solidFill>
                <a:latin typeface="Arial" pitchFamily="34" charset="0"/>
                <a:cs typeface="Arial" pitchFamily="34" charset="0"/>
              </a:rPr>
              <a:t> Hereditary Optic Neuropathy Can Result from Defects in Complex I (1/2)</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spcBef>
                <a:spcPts val="624"/>
              </a:spcBef>
              <a:spcAft>
                <a:spcPts val="600"/>
              </a:spcAft>
            </a:pPr>
            <a:r>
              <a:rPr lang="en-US" sz="2200" dirty="0" err="1">
                <a:latin typeface="Arial" pitchFamily="34" charset="0"/>
                <a:cs typeface="Arial" pitchFamily="34" charset="0"/>
              </a:rPr>
              <a:t>Leber</a:t>
            </a:r>
            <a:r>
              <a:rPr lang="en-US" sz="2200" dirty="0">
                <a:latin typeface="Arial" pitchFamily="34" charset="0"/>
                <a:cs typeface="Arial" pitchFamily="34" charset="0"/>
              </a:rPr>
              <a:t> hereditary optic neuropathy (LHON) is a form of vision loss due to death of optic neurons.</a:t>
            </a:r>
          </a:p>
          <a:p>
            <a:pPr>
              <a:spcBef>
                <a:spcPts val="624"/>
              </a:spcBef>
              <a:spcAft>
                <a:spcPts val="600"/>
              </a:spcAft>
            </a:pPr>
            <a:r>
              <a:rPr lang="en-US" sz="2200" dirty="0">
                <a:latin typeface="Arial" pitchFamily="34" charset="0"/>
                <a:cs typeface="Arial" pitchFamily="34" charset="0"/>
              </a:rPr>
              <a:t>It is due to mutations in the mitochondrial genes that encode Complex I (e.g., one that causes a Pro -&gt; Lys substitution). A mouse with this mutation was made to allow the resulting phenotype to be further studied</a:t>
            </a:r>
          </a:p>
          <a:p>
            <a:pPr>
              <a:spcBef>
                <a:spcPts val="624"/>
              </a:spcBef>
              <a:spcAft>
                <a:spcPts val="600"/>
              </a:spcAft>
            </a:pPr>
            <a:r>
              <a:rPr lang="en-US" sz="2200" dirty="0">
                <a:latin typeface="Arial" pitchFamily="34" charset="0"/>
                <a:cs typeface="Arial" pitchFamily="34" charset="0"/>
              </a:rPr>
              <a:t>Mitochondria in the optic nerve of these LHON mice were found to be abnormal in shape and higher in number, matching what is observed in human LHON patients.</a:t>
            </a:r>
          </a:p>
          <a:p>
            <a:pPr>
              <a:spcBef>
                <a:spcPts val="624"/>
              </a:spcBef>
              <a:spcAft>
                <a:spcPts val="600"/>
              </a:spcAft>
            </a:pPr>
            <a:r>
              <a:rPr lang="en-US" sz="2200" dirty="0">
                <a:latin typeface="Arial" pitchFamily="34" charset="0"/>
                <a:cs typeface="Arial" pitchFamily="34" charset="0"/>
              </a:rPr>
              <a:t>Mitochondria from LHON mice were isolated and studied to determine whether the LHON phenotype results from a decrease in ATP production or an increase in ROS-induced damage</a:t>
            </a:r>
            <a:r>
              <a:rPr lang="en-US" sz="2000" dirty="0">
                <a:latin typeface="Arial" pitchFamily="34" charset="0"/>
                <a:cs typeface="Arial" pitchFamily="34" charset="0"/>
              </a:rPr>
              <a:t>.</a:t>
            </a:r>
          </a:p>
        </p:txBody>
      </p:sp>
    </p:spTree>
    <p:extLst>
      <p:ext uri="{BB962C8B-B14F-4D97-AF65-F5344CB8AC3E}">
        <p14:creationId xmlns:p14="http://schemas.microsoft.com/office/powerpoint/2010/main" val="22733819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3200" dirty="0" err="1">
                <a:solidFill>
                  <a:srgbClr val="843C0C"/>
                </a:solidFill>
              </a:rPr>
              <a:t>Leber</a:t>
            </a:r>
            <a:r>
              <a:rPr lang="en-US" sz="3200" dirty="0">
                <a:solidFill>
                  <a:srgbClr val="843C0C"/>
                </a:solidFill>
              </a:rPr>
              <a:t> Hereditary Optic Neuropathy Can Result from Defects in Complex I </a:t>
            </a:r>
            <a:r>
              <a:rPr lang="en-US" sz="3200" dirty="0" smtClean="0">
                <a:solidFill>
                  <a:srgbClr val="843C0C"/>
                </a:solidFill>
              </a:rPr>
              <a:t>(2/2</a:t>
            </a:r>
            <a:r>
              <a:rPr lang="en-US" sz="3200" dirty="0">
                <a:solidFill>
                  <a:srgbClr val="843C0C"/>
                </a:solidFill>
              </a:rPr>
              <a:t>)</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251716" y="1384247"/>
            <a:ext cx="8738171" cy="5473753"/>
          </a:xfrm>
        </p:spPr>
        <p:txBody>
          <a:bodyPr>
            <a:noAutofit/>
          </a:bodyPr>
          <a:lstStyle/>
          <a:p>
            <a:r>
              <a:rPr lang="en-US" sz="2200" dirty="0">
                <a:latin typeface="Arial" pitchFamily="34" charset="0"/>
                <a:cs typeface="Arial" pitchFamily="34" charset="0"/>
              </a:rPr>
              <a:t>Researchers were able to learn the following from studying the mice:</a:t>
            </a:r>
          </a:p>
          <a:p>
            <a:pPr lvl="1">
              <a:buFont typeface="Arial" pitchFamily="34" charset="0"/>
              <a:buChar char="–"/>
            </a:pPr>
            <a:r>
              <a:rPr lang="en-US" dirty="0">
                <a:latin typeface="Arial" pitchFamily="34" charset="0"/>
                <a:cs typeface="Arial" pitchFamily="34" charset="0"/>
              </a:rPr>
              <a:t>Complex I in the LHON mice functioned only 70% as well as it did in the control mice; this was due to decreased function, not decreased complex amount.</a:t>
            </a:r>
          </a:p>
          <a:p>
            <a:pPr lvl="1">
              <a:buFont typeface="Arial" pitchFamily="34" charset="0"/>
              <a:buChar char="–"/>
            </a:pPr>
            <a:r>
              <a:rPr lang="en-US" dirty="0">
                <a:latin typeface="Arial" pitchFamily="34" charset="0"/>
                <a:cs typeface="Arial" pitchFamily="34" charset="0"/>
              </a:rPr>
              <a:t>This reduced Complex I function indeed has a corresponding impact on the ability of the electron transport chain to reduce O</a:t>
            </a:r>
            <a:r>
              <a:rPr lang="en-US" baseline="-25000" dirty="0">
                <a:latin typeface="Arial" pitchFamily="34" charset="0"/>
                <a:cs typeface="Arial" pitchFamily="34" charset="0"/>
              </a:rPr>
              <a:t>2</a:t>
            </a:r>
            <a:r>
              <a:rPr lang="en-US" dirty="0">
                <a:latin typeface="Arial" pitchFamily="34" charset="0"/>
                <a:cs typeface="Arial" pitchFamily="34" charset="0"/>
              </a:rPr>
              <a:t>.</a:t>
            </a:r>
          </a:p>
          <a:p>
            <a:pPr lvl="1">
              <a:buFont typeface="Arial" pitchFamily="34" charset="0"/>
              <a:buChar char="–"/>
            </a:pPr>
            <a:r>
              <a:rPr lang="en-US" dirty="0">
                <a:latin typeface="Arial" pitchFamily="34" charset="0"/>
                <a:cs typeface="Arial" pitchFamily="34" charset="0"/>
              </a:rPr>
              <a:t>The LHON mice release higher amounts of a major ROS, hydrogen peroxide (H</a:t>
            </a:r>
            <a:r>
              <a:rPr lang="en-US" baseline="-25000" dirty="0">
                <a:latin typeface="Arial" pitchFamily="34" charset="0"/>
                <a:cs typeface="Arial" pitchFamily="34" charset="0"/>
              </a:rPr>
              <a:t>2</a:t>
            </a:r>
            <a:r>
              <a:rPr lang="en-US" dirty="0">
                <a:latin typeface="Arial" pitchFamily="34" charset="0"/>
                <a:cs typeface="Arial" pitchFamily="34" charset="0"/>
              </a:rPr>
              <a:t>O</a:t>
            </a:r>
            <a:r>
              <a:rPr lang="en-US" baseline="-25000" dirty="0">
                <a:latin typeface="Arial" pitchFamily="34" charset="0"/>
                <a:cs typeface="Arial" pitchFamily="34" charset="0"/>
              </a:rPr>
              <a:t>2</a:t>
            </a:r>
            <a:r>
              <a:rPr lang="en-US" dirty="0">
                <a:latin typeface="Arial" pitchFamily="34" charset="0"/>
                <a:cs typeface="Arial" pitchFamily="34" charset="0"/>
              </a:rPr>
              <a:t>), which can cause oxidative damage to cells.</a:t>
            </a:r>
          </a:p>
          <a:p>
            <a:pPr lvl="1">
              <a:buFont typeface="Arial" pitchFamily="34" charset="0"/>
              <a:buChar char="–"/>
            </a:pPr>
            <a:r>
              <a:rPr lang="en-US" dirty="0">
                <a:latin typeface="Arial" pitchFamily="34" charset="0"/>
                <a:cs typeface="Arial" pitchFamily="34" charset="0"/>
              </a:rPr>
              <a:t>The ability to produce ATP is not impacted in LHON mice.</a:t>
            </a:r>
          </a:p>
          <a:p>
            <a:r>
              <a:rPr lang="en-US" sz="2200" dirty="0">
                <a:latin typeface="Arial" pitchFamily="34" charset="0"/>
                <a:cs typeface="Arial" pitchFamily="34" charset="0"/>
              </a:rPr>
              <a:t>These results, at least for the Pro -&gt; Lys mutation, support the idea that ROS production may be the main cause of damage in LHON.</a:t>
            </a:r>
          </a:p>
        </p:txBody>
      </p:sp>
    </p:spTree>
    <p:extLst>
      <p:ext uri="{BB962C8B-B14F-4D97-AF65-F5344CB8AC3E}">
        <p14:creationId xmlns:p14="http://schemas.microsoft.com/office/powerpoint/2010/main" val="2827619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Complex I </a:t>
            </a:r>
            <a:r>
              <a:rPr lang="en-US" dirty="0" smtClean="0">
                <a:solidFill>
                  <a:srgbClr val="843C0C"/>
                </a:solidFill>
                <a:latin typeface="Arial" pitchFamily="34" charset="0"/>
                <a:cs typeface="Arial" pitchFamily="34" charset="0"/>
              </a:rPr>
              <a:t>Mutations </a:t>
            </a:r>
            <a:r>
              <a:rPr lang="en-US" dirty="0">
                <a:solidFill>
                  <a:srgbClr val="843C0C"/>
                </a:solidFill>
                <a:latin typeface="Arial" pitchFamily="34" charset="0"/>
                <a:cs typeface="Arial" pitchFamily="34" charset="0"/>
              </a:rPr>
              <a:t>and </a:t>
            </a:r>
            <a:r>
              <a:rPr lang="en-US" dirty="0" err="1">
                <a:solidFill>
                  <a:srgbClr val="843C0C"/>
                </a:solidFill>
                <a:latin typeface="Arial" pitchFamily="34" charset="0"/>
                <a:cs typeface="Arial" pitchFamily="34" charset="0"/>
              </a:rPr>
              <a:t>Leber</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Hereditary Optic Neuropathy</a:t>
            </a:r>
            <a:endParaRPr lang="en-US" dirty="0">
              <a:solidFill>
                <a:srgbClr val="843C0C"/>
              </a:solidFill>
              <a:latin typeface="Arial" pitchFamily="34" charset="0"/>
              <a:cs typeface="Arial" pitchFamily="34" charset="0"/>
            </a:endParaRPr>
          </a:p>
        </p:txBody>
      </p:sp>
      <p:pic>
        <p:nvPicPr>
          <p:cNvPr id="11" name="Picture 2" descr="An illustration shows four graphs that compare different cellular abilities of control and L H O N mice. The first graph measures the ability of control and L H O N mice to oxidize N A D H. The horizontal axis has two bars labeled as control and L H O N mice and the vertical axis is labeled as nanomolar N A D H per minute per milligram and has a scale from 0 to 400, labeled in increments of 200. The approximate data in the graph are as follows: control mice: 400 and L H O N mice: 360. The second graph measures the ability of oxygen reduction by mitochondria in control and L H O N mice. The horizontal axis has two bars labeled as control and L H O N mice and the vertical axis is labeled as nanomolar molecular oxygen per minute per milligram and has a scale from 0 to 400, labeled in increments of 200. The approximate data in the graph are as follows: control mice: 400 and L H O N mice: 360. The third graph measures the hydrogen peroxide generation by mitochondria in control and L H O N mice. The horizontal axis has two bars labeled as control and L H O N mice and the vertical axis is labeled as picomolar hydrogen peroxide per minute per milligram and has a scale from 0 to 400, labeled in increments of 200. The approximate data in the graph are as follows: control mice: 370 and L H O N mice: 400. The fourth graph measures the concentration of A T P in mitochondria of control and L H O N mice. The horizontal axis has two bars labeled as control and L H O N mice and the vertical axis is labeled as picomolar hydrogen peroxide per minute per milligram and has a scale from 0 to 10, labeled in increments of 50. The approximate data in the graph are as follows: control mice: 90 and L H O N mice: 9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438200" y="1730811"/>
            <a:ext cx="4055858" cy="48173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15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Mitochondrion</a:t>
            </a:r>
          </a:p>
        </p:txBody>
      </p:sp>
      <p:pic>
        <p:nvPicPr>
          <p:cNvPr id="11" name="Picture 2" descr="A two-part illustration shows an electron micrograph of a mitochondrion and a three dimensional diagram of a mitochondrion. In the electron micrograph of a mitochondrion, the mitochondrion is an oval structure bounded by two membranes with protrusions from the inner membrane to the inside of the organelle. In the schematic diagram of a mitochondrion, the mitochondrion is shown as a three dimensional ellipsoid shape with a cutaway cross-section. The mitochondrion is bounded by an outer structure labeled as Outer membrane and an inner structure labeled as Inner membrane. There is a small gap between the membranes labeled as the Intermembrane space. The space inside the inner membrane is labeled as Matrix. The inner membrane has folds that project inwards into the matrix. These are labeled as Crista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91718" y="1562857"/>
            <a:ext cx="6705046" cy="491906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517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Mitochondria </a:t>
            </a:r>
            <a:r>
              <a:rPr lang="en-US" dirty="0" smtClean="0">
                <a:solidFill>
                  <a:srgbClr val="843C0C"/>
                </a:solidFill>
                <a:latin typeface="Arial" pitchFamily="34" charset="0"/>
                <a:cs typeface="Arial" pitchFamily="34" charset="0"/>
              </a:rPr>
              <a:t>Are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Result </a:t>
            </a:r>
            <a:r>
              <a:rPr lang="en-US" dirty="0">
                <a:solidFill>
                  <a:srgbClr val="843C0C"/>
                </a:solidFill>
                <a:latin typeface="Arial" pitchFamily="34" charset="0"/>
                <a:cs typeface="Arial" pitchFamily="34" charset="0"/>
              </a:rPr>
              <a:t>of an </a:t>
            </a:r>
            <a:r>
              <a:rPr lang="en-US" dirty="0" smtClean="0">
                <a:solidFill>
                  <a:srgbClr val="843C0C"/>
                </a:solidFill>
                <a:latin typeface="Arial" pitchFamily="34" charset="0"/>
                <a:cs typeface="Arial" pitchFamily="34" charset="0"/>
              </a:rPr>
              <a:t>Endosymbiotic Event</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Sequence data suggest that all mitochondria are descendants of an ancestor of </a:t>
            </a:r>
            <a:r>
              <a:rPr lang="en-US" i="1" dirty="0">
                <a:latin typeface="Arial" pitchFamily="34" charset="0"/>
                <a:cs typeface="Arial" pitchFamily="34" charset="0"/>
              </a:rPr>
              <a:t>Rickettsia </a:t>
            </a:r>
            <a:r>
              <a:rPr lang="en-US" i="1" dirty="0" err="1">
                <a:latin typeface="Arial" pitchFamily="34" charset="0"/>
                <a:cs typeface="Arial" pitchFamily="34" charset="0"/>
              </a:rPr>
              <a:t>prowazekii</a:t>
            </a:r>
            <a:r>
              <a:rPr lang="en-US" dirty="0">
                <a:latin typeface="Arial" pitchFamily="34" charset="0"/>
                <a:cs typeface="Arial" pitchFamily="34" charset="0"/>
              </a:rPr>
              <a:t>, which was engulfed by another cell.</a:t>
            </a:r>
          </a:p>
          <a:p>
            <a:pPr>
              <a:spcBef>
                <a:spcPts val="624"/>
              </a:spcBef>
              <a:spcAft>
                <a:spcPts val="1200"/>
              </a:spcAft>
            </a:pPr>
            <a:r>
              <a:rPr lang="en-US" dirty="0">
                <a:latin typeface="Arial" pitchFamily="34" charset="0"/>
                <a:cs typeface="Arial" pitchFamily="34" charset="0"/>
              </a:rPr>
              <a:t>The most bacteria-like mitochondrial genome is that of the protozoan </a:t>
            </a:r>
            <a:r>
              <a:rPr lang="en-US" i="1" dirty="0" err="1">
                <a:latin typeface="Arial" pitchFamily="34" charset="0"/>
                <a:cs typeface="Arial" pitchFamily="34" charset="0"/>
              </a:rPr>
              <a:t>Reclinomonas</a:t>
            </a:r>
            <a:r>
              <a:rPr lang="en-US" i="1" dirty="0">
                <a:latin typeface="Arial" pitchFamily="34" charset="0"/>
                <a:cs typeface="Arial" pitchFamily="34" charset="0"/>
              </a:rPr>
              <a:t> </a:t>
            </a:r>
            <a:r>
              <a:rPr lang="en-US" i="1" dirty="0" err="1">
                <a:latin typeface="Arial" pitchFamily="34" charset="0"/>
                <a:cs typeface="Arial" pitchFamily="34" charset="0"/>
              </a:rPr>
              <a:t>americana</a:t>
            </a:r>
            <a:r>
              <a:rPr lang="en-US" dirty="0">
                <a:latin typeface="Arial" pitchFamily="34" charset="0"/>
                <a:cs typeface="Arial" pitchFamily="34" charset="0"/>
              </a:rPr>
              <a:t>. The genome of </a:t>
            </a:r>
            <a:r>
              <a:rPr lang="en-US" i="1" dirty="0">
                <a:latin typeface="Arial" pitchFamily="34" charset="0"/>
                <a:cs typeface="Arial" pitchFamily="34" charset="0"/>
              </a:rPr>
              <a:t>R. </a:t>
            </a:r>
            <a:r>
              <a:rPr lang="en-US" i="1" dirty="0" err="1">
                <a:latin typeface="Arial" pitchFamily="34" charset="0"/>
                <a:cs typeface="Arial" pitchFamily="34" charset="0"/>
              </a:rPr>
              <a:t>americana</a:t>
            </a:r>
            <a:r>
              <a:rPr lang="en-US" i="1" dirty="0">
                <a:latin typeface="Arial" pitchFamily="34" charset="0"/>
                <a:cs typeface="Arial" pitchFamily="34" charset="0"/>
              </a:rPr>
              <a:t> </a:t>
            </a:r>
            <a:r>
              <a:rPr lang="en-US" dirty="0">
                <a:latin typeface="Arial" pitchFamily="34" charset="0"/>
                <a:cs typeface="Arial" pitchFamily="34" charset="0"/>
              </a:rPr>
              <a:t>encodes less than 2% of the protein-encoding genes of </a:t>
            </a:r>
            <a:r>
              <a:rPr lang="en-US" i="1" dirty="0">
                <a:latin typeface="Arial" pitchFamily="34" charset="0"/>
                <a:cs typeface="Arial" pitchFamily="34" charset="0"/>
              </a:rPr>
              <a:t>E. coli</a:t>
            </a:r>
            <a:r>
              <a:rPr lang="en-US" dirty="0">
                <a:latin typeface="Arial" pitchFamily="34" charset="0"/>
                <a:cs typeface="Arial" pitchFamily="34" charset="0"/>
              </a:rPr>
              <a:t>.</a:t>
            </a:r>
          </a:p>
          <a:p>
            <a:pPr>
              <a:spcBef>
                <a:spcPts val="624"/>
              </a:spcBef>
              <a:spcAft>
                <a:spcPts val="1200"/>
              </a:spcAft>
            </a:pPr>
            <a:r>
              <a:rPr lang="en-US" dirty="0">
                <a:latin typeface="Arial" pitchFamily="34" charset="0"/>
                <a:cs typeface="Arial" pitchFamily="34" charset="0"/>
              </a:rPr>
              <a:t>All mitochondrial genomes have approximately the same 2% of bacterial genes, suggesting that an endosymbiotic event occurred just once in evolution.</a:t>
            </a:r>
          </a:p>
        </p:txBody>
      </p:sp>
    </p:spTree>
    <p:extLst>
      <p:ext uri="{BB962C8B-B14F-4D97-AF65-F5344CB8AC3E}">
        <p14:creationId xmlns:p14="http://schemas.microsoft.com/office/powerpoint/2010/main" val="311997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Sizes of </a:t>
            </a:r>
            <a:r>
              <a:rPr lang="en-US" dirty="0" smtClean="0">
                <a:solidFill>
                  <a:srgbClr val="843C0C"/>
                </a:solidFill>
                <a:latin typeface="Arial" pitchFamily="34" charset="0"/>
                <a:cs typeface="Arial" pitchFamily="34" charset="0"/>
              </a:rPr>
              <a:t>Mitochondrial Genomes</a:t>
            </a:r>
            <a:endParaRPr lang="en-US" dirty="0">
              <a:solidFill>
                <a:srgbClr val="843C0C"/>
              </a:solidFill>
              <a:latin typeface="Arial" pitchFamily="34" charset="0"/>
              <a:cs typeface="Arial" pitchFamily="34" charset="0"/>
            </a:endParaRPr>
          </a:p>
        </p:txBody>
      </p:sp>
      <p:pic>
        <p:nvPicPr>
          <p:cNvPr id="11" name="Picture 2" descr="A schematic diagram shows three mitochondrial genomes. Mitochondrial genomes are represented as circles. The mitochondrial genome for Rickettsia, a bacterium, is represented as a large circle in which approximately two thirds of the circle is colored red. The mitochondrial genome for Arabidopsis, a plant, is shown as a smaller circle in which approximately one tenth of the circle is colored red. The mitochondrial genome for plasmodium, a protozoan, is shown as a single point. The mitochondrial genome for Homo sapiens is a much smaller circle than that for Arabidposi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779705" y="1626801"/>
            <a:ext cx="3702636" cy="503256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66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Overlapping </a:t>
            </a:r>
            <a:r>
              <a:rPr lang="en-US" dirty="0" smtClean="0">
                <a:solidFill>
                  <a:srgbClr val="843C0C"/>
                </a:solidFill>
                <a:latin typeface="Arial" pitchFamily="34" charset="0"/>
                <a:cs typeface="Arial" pitchFamily="34" charset="0"/>
              </a:rPr>
              <a:t>Gene Complements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Mitochondria</a:t>
            </a:r>
            <a:endParaRPr lang="en-US" dirty="0">
              <a:solidFill>
                <a:srgbClr val="843C0C"/>
              </a:solidFill>
              <a:latin typeface="Arial" pitchFamily="34" charset="0"/>
              <a:cs typeface="Arial" pitchFamily="34" charset="0"/>
            </a:endParaRPr>
          </a:p>
        </p:txBody>
      </p:sp>
      <p:pic>
        <p:nvPicPr>
          <p:cNvPr id="11" name="Picture 2" descr="A Venn diagram shows the overlapping genes in mitochondrial genomes in several species. Genes are shown from a protozoan called Plasmodium, a yeast called Schizosaccharomyces, a red alga called Porphyra, an amoeba called Acanthamoeba, an amoeba, a moss called Marchantia, and a protozoan called Reclinomonas. The genes r n l, r n s, c o b, and c o x 1, 3 are present in all of the organisms. Genes a t p 6, 8, 9; c o x 2, and r p s 3 are present in all organisms except Plasmodium. Genes r p l 16; r p s 11, 12; n a d 4 L; n a d 1 to 6; s d h 3, 4; t a t C, and s d h 2 are present in all organisms except Plasmodium and Schizosaccharomyces. Genes t a t C; s d h 3, 4, and s d h 2 are present in all organisms except Plasmodium, Schizosaccharomyces, and Acanthamoeba. Gene s d h 2 is present only in Porphyra and Reclinomonas. Genes r p l 2, 5, 6; r p s 2, 4, 7, 8, 13, 14, 19; n a  d 7 to 9, and a t p 1 are present in all organisms except Plasmodium, Schizosaccharomyces, and Porphyra. Genes n a d 11 and r p l 11, 14 are present only in Acanthamoeba and Reclinomonas. Genes r r n 5; y e j R U, V, and r p s 1 and 10 are present only in Marchantia and Reclinomonas. Genes r p l 1, 10, 18, 19, 20, 27, 31, 32, 34; s e c Y; t u t A; n a d 8; a t p 3; y e j W; cox 11, and r p o A to D are present only in Reclinomonas. All genes are present in Reclinomona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241875" y="1699642"/>
            <a:ext cx="4928209" cy="463989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6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919"/>
            <a:ext cx="8229600" cy="1143000"/>
          </a:xfrm>
        </p:spPr>
        <p:txBody>
          <a:bodyPr>
            <a:noAutofit/>
          </a:bodyPr>
          <a:lstStyle/>
          <a:p>
            <a:pPr>
              <a:lnSpc>
                <a:spcPct val="100000"/>
              </a:lnSpc>
            </a:pPr>
            <a:r>
              <a:rPr lang="en-US" dirty="0" smtClean="0">
                <a:solidFill>
                  <a:srgbClr val="843C0C"/>
                </a:solidFill>
                <a:latin typeface="Arial" pitchFamily="34" charset="0"/>
                <a:cs typeface="Arial" pitchFamily="34" charset="0"/>
              </a:rPr>
              <a:t>Section 18.2 </a:t>
            </a:r>
            <a:r>
              <a:rPr lang="en-US" dirty="0">
                <a:solidFill>
                  <a:srgbClr val="843C0C"/>
                </a:solidFill>
                <a:latin typeface="Arial" pitchFamily="34" charset="0"/>
                <a:cs typeface="Arial" pitchFamily="34" charset="0"/>
              </a:rPr>
              <a:t>Oxidative Phosphorylation Depends on Electron Transfer</a:t>
            </a:r>
          </a:p>
        </p:txBody>
      </p:sp>
      <p:sp>
        <p:nvSpPr>
          <p:cNvPr id="3" name="Content Placeholder 2"/>
          <p:cNvSpPr>
            <a:spLocks noGrp="1"/>
          </p:cNvSpPr>
          <p:nvPr>
            <p:ph idx="1"/>
          </p:nvPr>
        </p:nvSpPr>
        <p:spPr>
          <a:xfrm>
            <a:off x="457200" y="2067339"/>
            <a:ext cx="8229600" cy="1610139"/>
          </a:xfrm>
        </p:spPr>
        <p:txBody>
          <a:bodyPr>
            <a:normAutofit/>
          </a:bodyPr>
          <a:lstStyle/>
          <a:p>
            <a:pPr>
              <a:lnSpc>
                <a:spcPct val="100000"/>
              </a:lnSpc>
            </a:pPr>
            <a:r>
              <a:rPr lang="en-US" dirty="0">
                <a:latin typeface="Arial" pitchFamily="34" charset="0"/>
                <a:cs typeface="Arial" pitchFamily="34" charset="0"/>
              </a:rPr>
              <a:t>The electron-transport chain is a series of coupled oxidation–reduction (redox) reactions that transfer electrons from NADH and FADH</a:t>
            </a:r>
            <a:r>
              <a:rPr lang="en-US" baseline="-25000" dirty="0">
                <a:latin typeface="Arial" pitchFamily="34" charset="0"/>
                <a:cs typeface="Arial" pitchFamily="34" charset="0"/>
              </a:rPr>
              <a:t>2</a:t>
            </a:r>
            <a:r>
              <a:rPr lang="en-US" dirty="0">
                <a:latin typeface="Arial" pitchFamily="34" charset="0"/>
                <a:cs typeface="Arial" pitchFamily="34" charset="0"/>
              </a:rPr>
              <a:t> to oxygen.</a:t>
            </a:r>
          </a:p>
        </p:txBody>
      </p:sp>
    </p:spTree>
    <p:extLst>
      <p:ext uri="{BB962C8B-B14F-4D97-AF65-F5344CB8AC3E}">
        <p14:creationId xmlns:p14="http://schemas.microsoft.com/office/powerpoint/2010/main" val="441499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Electron-transfer Potential </a:t>
            </a:r>
            <a:r>
              <a:rPr lang="en-US" sz="3200" dirty="0">
                <a:solidFill>
                  <a:srgbClr val="843C0C"/>
                </a:solidFill>
                <a:latin typeface="Arial" pitchFamily="34" charset="0"/>
                <a:cs typeface="Arial" pitchFamily="34" charset="0"/>
              </a:rPr>
              <a:t>of an </a:t>
            </a:r>
            <a:r>
              <a:rPr lang="en-US" sz="3200" dirty="0" smtClean="0">
                <a:solidFill>
                  <a:srgbClr val="843C0C"/>
                </a:solidFill>
                <a:latin typeface="Arial" pitchFamily="34" charset="0"/>
                <a:cs typeface="Arial" pitchFamily="34" charset="0"/>
              </a:rPr>
              <a:t>Electron </a:t>
            </a:r>
            <a:r>
              <a:rPr lang="en-US" sz="3200" dirty="0">
                <a:solidFill>
                  <a:srgbClr val="843C0C"/>
                </a:solidFill>
                <a:latin typeface="Arial" pitchFamily="34" charset="0"/>
                <a:cs typeface="Arial" pitchFamily="34" charset="0"/>
              </a:rPr>
              <a:t>is </a:t>
            </a:r>
            <a:r>
              <a:rPr lang="en-US" sz="3200" dirty="0" smtClean="0">
                <a:solidFill>
                  <a:srgbClr val="843C0C"/>
                </a:solidFill>
                <a:latin typeface="Arial" pitchFamily="34" charset="0"/>
                <a:cs typeface="Arial" pitchFamily="34" charset="0"/>
              </a:rPr>
              <a:t>Measured </a:t>
            </a:r>
            <a:r>
              <a:rPr lang="en-US" sz="3200" dirty="0">
                <a:solidFill>
                  <a:srgbClr val="843C0C"/>
                </a:solidFill>
                <a:latin typeface="Arial" pitchFamily="34" charset="0"/>
                <a:cs typeface="Arial" pitchFamily="34" charset="0"/>
              </a:rPr>
              <a:t>as </a:t>
            </a:r>
            <a:r>
              <a:rPr lang="en-US" sz="3200" dirty="0" smtClean="0">
                <a:solidFill>
                  <a:srgbClr val="843C0C"/>
                </a:solidFill>
                <a:latin typeface="Arial" pitchFamily="34" charset="0"/>
                <a:cs typeface="Arial" pitchFamily="34" charset="0"/>
              </a:rPr>
              <a:t>Redox Potential</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2941819"/>
          </a:xfrm>
        </p:spPr>
        <p:txBody>
          <a:bodyPr>
            <a:noAutofit/>
          </a:bodyPr>
          <a:lstStyle/>
          <a:p>
            <a:pPr>
              <a:spcBef>
                <a:spcPts val="624"/>
              </a:spcBef>
              <a:spcAft>
                <a:spcPts val="1200"/>
              </a:spcAft>
            </a:pPr>
            <a:r>
              <a:rPr lang="en-US" sz="2200" dirty="0">
                <a:latin typeface="Arial" pitchFamily="34" charset="0"/>
                <a:cs typeface="Arial" pitchFamily="34" charset="0"/>
              </a:rPr>
              <a:t>The reduction potential </a:t>
            </a:r>
            <a:r>
              <a:rPr lang="en-US" sz="2200" i="1" dirty="0">
                <a:latin typeface="Arial" pitchFamily="34" charset="0"/>
                <a:cs typeface="Arial" pitchFamily="34" charset="0"/>
              </a:rPr>
              <a:t>E</a:t>
            </a:r>
            <a:r>
              <a:rPr lang="en-US" sz="2200" baseline="-25000" dirty="0">
                <a:latin typeface="Arial" pitchFamily="34" charset="0"/>
                <a:cs typeface="Arial" pitchFamily="34" charset="0"/>
              </a:rPr>
              <a:t>0</a:t>
            </a:r>
            <a:r>
              <a:rPr lang="en-US" sz="2200" dirty="0">
                <a:latin typeface="Arial" pitchFamily="34" charset="0"/>
                <a:cs typeface="Arial" pitchFamily="34" charset="0"/>
                <a:sym typeface="Symbol" charset="0"/>
              </a:rPr>
              <a:t></a:t>
            </a:r>
            <a:r>
              <a:rPr lang="en-US" sz="2200" dirty="0">
                <a:latin typeface="Arial" pitchFamily="34" charset="0"/>
                <a:cs typeface="Arial" pitchFamily="34" charset="0"/>
              </a:rPr>
              <a:t>, or redox potential, is the measure of a molecule’s tendency to donate or accept electrons.</a:t>
            </a:r>
          </a:p>
          <a:p>
            <a:pPr>
              <a:spcBef>
                <a:spcPts val="624"/>
              </a:spcBef>
              <a:spcAft>
                <a:spcPts val="1200"/>
              </a:spcAft>
            </a:pPr>
            <a:r>
              <a:rPr lang="en-US" sz="2200" dirty="0">
                <a:latin typeface="Arial" pitchFamily="34" charset="0"/>
                <a:cs typeface="Arial" pitchFamily="34" charset="0"/>
              </a:rPr>
              <a:t>A strong reducing agent readily donates electrons and has a negative </a:t>
            </a:r>
            <a:r>
              <a:rPr lang="en-US" sz="2200" i="1" dirty="0">
                <a:latin typeface="Arial" pitchFamily="34" charset="0"/>
                <a:cs typeface="Arial" pitchFamily="34" charset="0"/>
              </a:rPr>
              <a:t>E</a:t>
            </a:r>
            <a:r>
              <a:rPr lang="en-US" sz="2200" baseline="-25000" dirty="0">
                <a:latin typeface="Arial" pitchFamily="34" charset="0"/>
                <a:cs typeface="Arial" pitchFamily="34" charset="0"/>
              </a:rPr>
              <a:t>0</a:t>
            </a:r>
            <a:r>
              <a:rPr lang="en-US" sz="2200" dirty="0">
                <a:latin typeface="Arial" pitchFamily="34" charset="0"/>
                <a:cs typeface="Arial" pitchFamily="34" charset="0"/>
                <a:sym typeface="Symbol" charset="0"/>
              </a:rPr>
              <a:t>, </a:t>
            </a:r>
            <a:r>
              <a:rPr lang="en-US" sz="2200" dirty="0">
                <a:latin typeface="Arial" pitchFamily="34" charset="0"/>
                <a:cs typeface="Arial" pitchFamily="34" charset="0"/>
              </a:rPr>
              <a:t>while a strong oxidizing agent readily accepts electrons and has a positive </a:t>
            </a:r>
            <a:r>
              <a:rPr lang="en-US" sz="2200" i="1" dirty="0">
                <a:latin typeface="Arial" pitchFamily="34" charset="0"/>
                <a:cs typeface="Arial" pitchFamily="34" charset="0"/>
              </a:rPr>
              <a:t>E</a:t>
            </a:r>
            <a:r>
              <a:rPr lang="en-US" sz="2200" baseline="-25000" dirty="0">
                <a:latin typeface="Arial" pitchFamily="34" charset="0"/>
                <a:cs typeface="Arial" pitchFamily="34" charset="0"/>
              </a:rPr>
              <a:t>0</a:t>
            </a:r>
            <a:r>
              <a:rPr lang="en-US" sz="2200" dirty="0">
                <a:latin typeface="Arial" pitchFamily="34" charset="0"/>
                <a:cs typeface="Arial" pitchFamily="34" charset="0"/>
                <a:sym typeface="Symbol" charset="0"/>
              </a:rPr>
              <a:t>.</a:t>
            </a:r>
            <a:endParaRPr lang="en-US" sz="2200" dirty="0">
              <a:latin typeface="Arial" pitchFamily="34" charset="0"/>
              <a:cs typeface="Arial" pitchFamily="34" charset="0"/>
            </a:endParaRPr>
          </a:p>
          <a:p>
            <a:pPr>
              <a:spcBef>
                <a:spcPts val="624"/>
              </a:spcBef>
              <a:spcAft>
                <a:spcPts val="1200"/>
              </a:spcAft>
            </a:pPr>
            <a:r>
              <a:rPr lang="en-US" sz="2200" dirty="0">
                <a:latin typeface="Arial" pitchFamily="34" charset="0"/>
                <a:cs typeface="Arial" pitchFamily="34" charset="0"/>
              </a:rPr>
              <a:t>The standard free-energy change is related to the change in reduction potential:</a:t>
            </a:r>
          </a:p>
        </p:txBody>
      </p:sp>
      <p:pic>
        <p:nvPicPr>
          <p:cNvPr id="11" name="Picture 6" descr="A mathematical equation shows the standard free energy change. The standard free energy change (delta uppercase G superscript naught superscript prime) is equal to negative number of electrons (lowercase N) times faraday constant (uppercase F) times delta uppercase E superscript prime subscript nau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347" b="3347"/>
          <a:stretch>
            <a:fillRect/>
          </a:stretch>
        </p:blipFill>
        <p:spPr bwMode="auto">
          <a:xfrm>
            <a:off x="1195373" y="4780120"/>
            <a:ext cx="3060392" cy="66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sz="quarter" idx="16"/>
          </p:nvPr>
        </p:nvSpPr>
        <p:spPr>
          <a:xfrm>
            <a:off x="457200" y="5602910"/>
            <a:ext cx="8229600" cy="855040"/>
          </a:xfrm>
        </p:spPr>
        <p:txBody>
          <a:bodyPr>
            <a:normAutofit/>
          </a:bodyPr>
          <a:lstStyle/>
          <a:p>
            <a:r>
              <a:rPr lang="en-US" sz="2200" dirty="0"/>
              <a:t>where </a:t>
            </a:r>
            <a:r>
              <a:rPr lang="en-US" sz="2200" i="1" dirty="0"/>
              <a:t>n</a:t>
            </a:r>
            <a:r>
              <a:rPr lang="en-US" sz="2200" dirty="0"/>
              <a:t> is the number of electrons transferred and </a:t>
            </a:r>
            <a:r>
              <a:rPr lang="en-US" sz="2200" i="1" dirty="0"/>
              <a:t>F</a:t>
            </a:r>
            <a:r>
              <a:rPr lang="en-US" sz="2200" dirty="0"/>
              <a:t> is the Faraday constant.</a:t>
            </a:r>
          </a:p>
        </p:txBody>
      </p:sp>
    </p:spTree>
    <p:extLst>
      <p:ext uri="{BB962C8B-B14F-4D97-AF65-F5344CB8AC3E}">
        <p14:creationId xmlns:p14="http://schemas.microsoft.com/office/powerpoint/2010/main" val="2471450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Measurement of </a:t>
            </a:r>
            <a:r>
              <a:rPr lang="en-US" dirty="0" smtClean="0">
                <a:solidFill>
                  <a:srgbClr val="843C0C"/>
                </a:solidFill>
              </a:rPr>
              <a:t>Redox Potential</a:t>
            </a:r>
            <a:endParaRPr lang="en-US" dirty="0">
              <a:solidFill>
                <a:srgbClr val="843C0C"/>
              </a:solidFill>
            </a:endParaRPr>
          </a:p>
        </p:txBody>
      </p:sp>
      <p:pic>
        <p:nvPicPr>
          <p:cNvPr id="30" name="Picture 2" descr="A diagram shows the experimental setup for the measurement of the standard oxidation-reduction potential of redox couple. Two beakers are shown, each containing a solution. A voltmeter is connected to an electrode in each of the two beakers. The first beaker contains a solution of one molar X and one molar X minus. The second beaker contains a solution of one molar H plus in equilibrium with 1 atmosphere of H 2 gas. There is an agar bridge connecting the two beaker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7904" y="1936982"/>
            <a:ext cx="6559446" cy="410523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112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Standard </a:t>
            </a:r>
            <a:r>
              <a:rPr lang="en-US" dirty="0" smtClean="0">
                <a:solidFill>
                  <a:srgbClr val="843C0C"/>
                </a:solidFill>
                <a:latin typeface="Arial" pitchFamily="34" charset="0"/>
                <a:cs typeface="Arial" pitchFamily="34" charset="0"/>
              </a:rPr>
              <a:t>Reduction Potentials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Some Reactions</a:t>
            </a:r>
            <a:endParaRPr lang="en-US" dirty="0">
              <a:solidFill>
                <a:srgbClr val="843C0C"/>
              </a:solidFill>
              <a:latin typeface="Arial" pitchFamily="34" charset="0"/>
              <a:cs typeface="Arial" pitchFamily="34" charset="0"/>
            </a:endParaRPr>
          </a:p>
        </p:txBody>
      </p:sp>
      <p:pic>
        <p:nvPicPr>
          <p:cNvPr id="6" name="Picture 2" descr="A table shows standard reduction potentials of some reactions. The table has four columns and nineteen rows. The column headers are: oxidant, reductant, n, E superscript prime subscript naught in volts.&#10;Row 1: oxidant: succinate plus C O 2; reductant: alpha ketoglutarate; n: 2; E superscript prime subscript naught in volts: minus 0 point 6 7.&#10;Row 2: oxidant: acetate; reductant: acetaldehyde; n: 2; E superscript prime subscript naught in volts: minus 0 point 6 0.&#10;Row 3: oxidant: ferredoxin (oxidized); reductant: ferredoxin (reduced); n: 1; E superscript prime subscript naught in volts: minus 0 point 4 3.&#10;Row 4: oxidant: 2 H superscript plus; reductant: H subscript 2; n: 2; E superscript prime subscript naught in volts: minus 0 point 4 2.&#10;Row 5: oxidant: N A D superscript plus; reductant: N A D H plus H superscript plus; n: 2; E superscript prime subscript naught in volts: minus 0 point 3 2.&#10;Row 6: oxidant: N A D P superscript plus; reductant: N A D P H plus H superscript plus; n: 2; E superscript prime subscript naught in volts: minus 0 point 3 2.&#10;Row 7: oxidant: lipoate (oxidized); reductant: lipoate (reduced); n: 2; E superscript prime subscript naught in volts: minus 0 point 2 9.&#10;Row 8: oxidant: glutathione (oxidized); reductant: glutathione (reduced); n: 2; E superscript prime subscript naught in volts: minus 0 point 2 3.&#10;Row 9: oxidant: F A D; reductant: F A D H subscript 2; n: 2; E superscript prime subscript naught in volts: minus 0 point 2 2.&#10;Row 10: oxidant: acetaldehyde; reductant: ethanol; n: 2; E superscript prime subscript naught in volts: minus 0 point 2 0.&#10;Row 11: oxidant: pyruvate; reductant: lactate; n: 2; E superscript prime subscript naught in volts: minus 0 point 1 9.&#10;Row 12: oxidant: 2 H superscript plus; reductant: H subscript 2; n: 2; E superscript prime subscript naught in volts: minus 0 point 0 0 to the power 1.&#10;Row 13: oxidant: fumarate; reductant: succinate; n: 2; E superscript prime subscript naught in volts: plus 0 point 0 3.&#10;Row 14: oxidant: cytochrome b (plus 3); reductant: cytochrome b (plus 2); n: 1; E superscript prime subscript naught in volts: plus 0 point 0 7.&#10;Row 15: oxidant: dehydroascorbate; reductant: ascorbate; n: 2; E superscript prime subscript naught in volts: plus 0 point 0 8.&#10;Row 16: oxidant: ubiquinone (oxidized); reductant: ubiquinone (reduced); n: 2; E superscript prime subscript naught in volts: plus 0 point 1 0.&#10;Row 17: oxidant: cytochrome c (plus 3); reductant: cytochrome c (plus 2); n: 1; E superscript prime subscript naught in volts: plus 0 point 2 2.&#10;Row 18: oxidant: iron, F lowercase E (plus 3); reductant:  iron, F lowercase E (plus 2); n: 1; E superscript prime subscript naught in volts: plus 0 point 7 7.&#10;Row 19: oxidant: half O subscript 2 plus 2 H superscript plus; reductant:  H 2 O; n: 2; E superscript prime subscript naught in volts: plus 0 point 8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282182" y="1766078"/>
            <a:ext cx="4579636" cy="4883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380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23" y="274638"/>
            <a:ext cx="8563755" cy="1143000"/>
          </a:xfrm>
        </p:spPr>
        <p:txBody>
          <a:bodyPr>
            <a:noAutofit/>
          </a:bodyPr>
          <a:lstStyle/>
          <a:p>
            <a:pPr>
              <a:lnSpc>
                <a:spcPct val="100000"/>
              </a:lnSpc>
            </a:pPr>
            <a:r>
              <a:rPr lang="en-US" sz="3200" dirty="0" smtClean="0">
                <a:solidFill>
                  <a:srgbClr val="843C0C"/>
                </a:solidFill>
              </a:rPr>
              <a:t>Electron Flow from NADH to Molecular Oxygen Powers the Formation of a Proton Gradient (1/2)</a:t>
            </a:r>
            <a:endParaRPr lang="en-US" sz="3200" dirty="0">
              <a:solidFill>
                <a:srgbClr val="843C0C"/>
              </a:solidFill>
            </a:endParaRPr>
          </a:p>
        </p:txBody>
      </p:sp>
      <p:sp>
        <p:nvSpPr>
          <p:cNvPr id="3" name="Content Placeholder 2"/>
          <p:cNvSpPr>
            <a:spLocks noGrp="1"/>
          </p:cNvSpPr>
          <p:nvPr>
            <p:ph idx="1"/>
          </p:nvPr>
        </p:nvSpPr>
        <p:spPr>
          <a:xfrm>
            <a:off x="457200" y="1808758"/>
            <a:ext cx="8229600" cy="504783"/>
          </a:xfrm>
        </p:spPr>
        <p:txBody>
          <a:bodyPr>
            <a:noAutofit/>
          </a:bodyPr>
          <a:lstStyle/>
          <a:p>
            <a:pPr>
              <a:lnSpc>
                <a:spcPct val="110000"/>
              </a:lnSpc>
            </a:pPr>
            <a:r>
              <a:rPr lang="en-US" sz="2200" dirty="0"/>
              <a:t>We can calculate the Δ</a:t>
            </a:r>
            <a:r>
              <a:rPr lang="en-US" sz="2200" i="1" dirty="0"/>
              <a:t>G</a:t>
            </a:r>
            <a:r>
              <a:rPr lang="en-US" sz="2200" dirty="0"/>
              <a:t>°</a:t>
            </a:r>
            <a:r>
              <a:rPr lang="en-US" sz="2200" dirty="0">
                <a:sym typeface="Symbol" charset="0"/>
              </a:rPr>
              <a:t></a:t>
            </a:r>
            <a:r>
              <a:rPr lang="en-US" sz="2200" dirty="0"/>
              <a:t> for the reaction of NADH with O</a:t>
            </a:r>
            <a:r>
              <a:rPr lang="en-US" sz="2200" baseline="-25000" dirty="0"/>
              <a:t>2</a:t>
            </a:r>
            <a:r>
              <a:rPr lang="en-US" sz="2200" dirty="0"/>
              <a:t>.</a:t>
            </a:r>
          </a:p>
        </p:txBody>
      </p:sp>
      <p:pic>
        <p:nvPicPr>
          <p:cNvPr id="10" name="Picture 4" descr="Two equations are shown. The first equation reads, 1 over 2 O subscript 2, 2 H superscript plus, and 2 electrons react to form water (H subscript 2 O) molecule. The standard electrode potential for the reaction is given as: uppercase E superscript prime subscript naught equals plus 0 point 82 volts. The second equation reads, N A D superscript plus, H superscript plus, 2 electrons react to form N A D H. The standard electrode potential for the reaction is given as: uppercase E superscript prime subscript naught equals minus 0 point 32 volt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085280" y="2295091"/>
            <a:ext cx="7297731" cy="99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6"/>
          </p:nvPr>
        </p:nvSpPr>
        <p:spPr>
          <a:xfrm>
            <a:off x="457200" y="3679357"/>
            <a:ext cx="8229600" cy="472918"/>
          </a:xfrm>
        </p:spPr>
        <p:txBody>
          <a:bodyPr>
            <a:normAutofit/>
          </a:bodyPr>
          <a:lstStyle/>
          <a:p>
            <a:pPr>
              <a:lnSpc>
                <a:spcPct val="110000"/>
              </a:lnSpc>
            </a:pPr>
            <a:r>
              <a:rPr lang="en-US" sz="2200" dirty="0"/>
              <a:t>Combining the two half-reactions and calculating Δ</a:t>
            </a:r>
            <a:r>
              <a:rPr lang="en-US" sz="2200" i="1" dirty="0"/>
              <a:t>G</a:t>
            </a:r>
            <a:r>
              <a:rPr lang="en-US" sz="2200" dirty="0"/>
              <a:t>°</a:t>
            </a:r>
            <a:r>
              <a:rPr lang="en-US" sz="2200" dirty="0">
                <a:sym typeface="Symbol" charset="0"/>
              </a:rPr>
              <a:t>,</a:t>
            </a:r>
            <a:r>
              <a:rPr lang="en-US" sz="2200" dirty="0"/>
              <a:t> </a:t>
            </a:r>
          </a:p>
        </p:txBody>
      </p:sp>
      <p:pic>
        <p:nvPicPr>
          <p:cNvPr id="14" name="Picture 5" descr="An equation shows the formation of water molecule and N A D plus cation. Half (one over two) O subscript 2, N A D H, and H superscript plus reacts to form water molecule and N A D superscript plus."/>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968297" y="4369810"/>
            <a:ext cx="6414955" cy="48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64036" y="5036696"/>
            <a:ext cx="8222764" cy="1460178"/>
          </a:xfrm>
        </p:spPr>
        <p:txBody>
          <a:bodyPr>
            <a:noAutofit/>
          </a:bodyPr>
          <a:lstStyle/>
          <a:p>
            <a:pPr>
              <a:lnSpc>
                <a:spcPct val="110000"/>
              </a:lnSpc>
            </a:pPr>
            <a:r>
              <a:rPr lang="en-US" sz="2200" dirty="0"/>
              <a:t>Δ</a:t>
            </a:r>
            <a:r>
              <a:rPr lang="en-US" sz="2200" i="1" dirty="0"/>
              <a:t>G</a:t>
            </a:r>
            <a:r>
              <a:rPr lang="en-US" sz="2200" dirty="0"/>
              <a:t>°</a:t>
            </a:r>
            <a:r>
              <a:rPr lang="en-US" sz="2200" dirty="0">
                <a:sym typeface="Symbol" charset="0"/>
              </a:rPr>
              <a:t> can be calculated to have a value of −220.1 kJ mol</a:t>
            </a:r>
            <a:r>
              <a:rPr lang="en-US" sz="2200" baseline="30000" dirty="0">
                <a:sym typeface="Symbol" charset="0"/>
              </a:rPr>
              <a:t>−1  </a:t>
            </a:r>
            <a:r>
              <a:rPr lang="en-US" sz="2200" dirty="0">
                <a:sym typeface="Symbol" charset="0"/>
              </a:rPr>
              <a:t>(−52.6 kcal mol</a:t>
            </a:r>
            <a:r>
              <a:rPr lang="en-US" sz="2200" baseline="30000" dirty="0">
                <a:sym typeface="Symbol" charset="0"/>
              </a:rPr>
              <a:t>−1</a:t>
            </a:r>
            <a:r>
              <a:rPr lang="en-US" sz="2200" dirty="0">
                <a:sym typeface="Symbol" charset="0"/>
              </a:rPr>
              <a:t>).</a:t>
            </a:r>
          </a:p>
          <a:p>
            <a:pPr>
              <a:lnSpc>
                <a:spcPct val="110000"/>
              </a:lnSpc>
            </a:pPr>
            <a:r>
              <a:rPr lang="en-US" sz="2200" dirty="0">
                <a:sym typeface="Symbol" charset="0"/>
              </a:rPr>
              <a:t>Thus, the oxidation of one NADH can be coupled with the </a:t>
            </a:r>
            <a:r>
              <a:rPr lang="en-US" sz="2200" dirty="0" err="1">
                <a:sym typeface="Symbol" charset="0"/>
              </a:rPr>
              <a:t>rephosphorylation</a:t>
            </a:r>
            <a:r>
              <a:rPr lang="en-US" sz="2200" dirty="0">
                <a:sym typeface="Symbol" charset="0"/>
              </a:rPr>
              <a:t> of multiple ADP molecules.</a:t>
            </a:r>
          </a:p>
        </p:txBody>
      </p:sp>
    </p:spTree>
    <p:extLst>
      <p:ext uri="{BB962C8B-B14F-4D97-AF65-F5344CB8AC3E}">
        <p14:creationId xmlns:p14="http://schemas.microsoft.com/office/powerpoint/2010/main" val="396475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623"/>
            <a:ext cx="8229600" cy="1383030"/>
          </a:xfrm>
        </p:spPr>
        <p:txBody>
          <a:bodyPr>
            <a:normAutofit/>
          </a:bodyPr>
          <a:lstStyle/>
          <a:p>
            <a:r>
              <a:rPr lang="en-US" dirty="0" smtClean="0">
                <a:solidFill>
                  <a:srgbClr val="843C0C"/>
                </a:solidFill>
                <a:latin typeface="Arial" panose="020B0604020202020204" pitchFamily="34" charset="0"/>
                <a:cs typeface="Arial" panose="020B0604020202020204" pitchFamily="34" charset="0"/>
              </a:rPr>
              <a:t>Chapter 18</a:t>
            </a:r>
            <a:r>
              <a:rPr lang="en-US" dirty="0">
                <a:solidFill>
                  <a:srgbClr val="843C0C"/>
                </a:solidFill>
                <a:latin typeface="Arial" panose="020B0604020202020204" pitchFamily="34" charset="0"/>
                <a:cs typeface="Arial" panose="020B0604020202020204" pitchFamily="34" charset="0"/>
              </a:rPr>
              <a:t/>
            </a:r>
            <a:br>
              <a:rPr lang="en-US" dirty="0">
                <a:solidFill>
                  <a:srgbClr val="843C0C"/>
                </a:solidFill>
                <a:latin typeface="Arial" panose="020B0604020202020204" pitchFamily="34" charset="0"/>
                <a:cs typeface="Arial" panose="020B0604020202020204" pitchFamily="34" charset="0"/>
              </a:rPr>
            </a:br>
            <a:r>
              <a:rPr lang="en-US" dirty="0">
                <a:solidFill>
                  <a:srgbClr val="843C0C"/>
                </a:solidFill>
                <a:latin typeface="Arial" panose="020B0604020202020204" pitchFamily="34" charset="0"/>
                <a:cs typeface="Arial" panose="020B0604020202020204" pitchFamily="34" charset="0"/>
              </a:rPr>
              <a:t>Oxidative Phosphorylation</a:t>
            </a:r>
            <a:endParaRPr lang="en-US" dirty="0">
              <a:solidFill>
                <a:srgbClr val="843C0C"/>
              </a:solidFill>
              <a:effectLst/>
              <a:latin typeface="Arial" panose="020B0604020202020204" pitchFamily="34" charset="0"/>
              <a:cs typeface="Arial" panose="020B0604020202020204" pitchFamily="34" charset="0"/>
            </a:endParaRPr>
          </a:p>
        </p:txBody>
      </p:sp>
      <p:pic>
        <p:nvPicPr>
          <p:cNvPr id="6" name="Picture 2" descr="A two-part illustration shows fluorescently labeled cell and a schematic diagram of a mitochondrion. In the first illustration, showing a fluorescently labeled cell, mitochondria are stained green and are visible as a green rods forming a network surrounded by an outer red layer. In the second illustration, a mitochondrion is shown as an oval structure with an outer membrane that is smooth and an inner membrane that has four invaginations. The area inside of the inner membrane is yellow. Arrows show fuel and O 2 delivered by blood flow going into the yellow center of the mitochondrion and an arrow shows A T P leaving the yellow part of the mitochondri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34062" y="2076142"/>
            <a:ext cx="8575602" cy="36376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11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23" y="274638"/>
            <a:ext cx="8563755" cy="1143000"/>
          </a:xfrm>
        </p:spPr>
        <p:txBody>
          <a:bodyPr>
            <a:noAutofit/>
          </a:bodyPr>
          <a:lstStyle/>
          <a:p>
            <a:pPr>
              <a:lnSpc>
                <a:spcPct val="100000"/>
              </a:lnSpc>
            </a:pPr>
            <a:r>
              <a:rPr lang="en-US" sz="3200" dirty="0">
                <a:solidFill>
                  <a:srgbClr val="843C0C"/>
                </a:solidFill>
              </a:rPr>
              <a:t>Electron Flow from NADH to Molecular Oxygen Powers the Formation of a Proton Gradient </a:t>
            </a:r>
            <a:r>
              <a:rPr lang="en-US" sz="3200" dirty="0" smtClean="0">
                <a:solidFill>
                  <a:srgbClr val="843C0C"/>
                </a:solidFill>
              </a:rPr>
              <a:t>(2/2</a:t>
            </a:r>
            <a:r>
              <a:rPr lang="en-US" sz="3200" dirty="0">
                <a:solidFill>
                  <a:srgbClr val="843C0C"/>
                </a:solidFill>
              </a:rPr>
              <a:t>)</a:t>
            </a:r>
            <a:endParaRPr lang="en-US" sz="3200" dirty="0"/>
          </a:p>
        </p:txBody>
      </p:sp>
      <p:sp>
        <p:nvSpPr>
          <p:cNvPr id="3" name="Content Placeholder 2"/>
          <p:cNvSpPr>
            <a:spLocks noGrp="1"/>
          </p:cNvSpPr>
          <p:nvPr>
            <p:ph idx="1"/>
          </p:nvPr>
        </p:nvSpPr>
        <p:spPr>
          <a:xfrm>
            <a:off x="457200" y="1789044"/>
            <a:ext cx="8229600" cy="3707296"/>
          </a:xfrm>
        </p:spPr>
        <p:txBody>
          <a:bodyPr/>
          <a:lstStyle/>
          <a:p>
            <a:pPr>
              <a:lnSpc>
                <a:spcPct val="100000"/>
              </a:lnSpc>
            </a:pPr>
            <a:r>
              <a:rPr lang="en-US" dirty="0">
                <a:latin typeface="Arial" pitchFamily="34" charset="0"/>
                <a:cs typeface="Arial" pitchFamily="34" charset="0"/>
              </a:rPr>
              <a:t>The energy associated with a proton gradient can be quantified by using the following equation:</a:t>
            </a:r>
          </a:p>
          <a:p>
            <a:pPr marL="0" indent="1768475">
              <a:lnSpc>
                <a:spcPct val="100000"/>
              </a:lnSpc>
              <a:buNone/>
            </a:pPr>
            <a:r>
              <a:rPr lang="en-US" dirty="0">
                <a:latin typeface="Arial" pitchFamily="34" charset="0"/>
                <a:cs typeface="Arial" pitchFamily="34" charset="0"/>
              </a:rPr>
              <a:t>Δ</a:t>
            </a:r>
            <a:r>
              <a:rPr lang="en-US" i="1" dirty="0">
                <a:latin typeface="Arial" pitchFamily="34" charset="0"/>
                <a:cs typeface="Arial" pitchFamily="34" charset="0"/>
              </a:rPr>
              <a:t>G = RT </a:t>
            </a:r>
            <a:r>
              <a:rPr lang="en-US" dirty="0" err="1">
                <a:latin typeface="Arial" pitchFamily="34" charset="0"/>
                <a:cs typeface="Arial" pitchFamily="34" charset="0"/>
              </a:rPr>
              <a:t>ln</a:t>
            </a:r>
            <a:r>
              <a:rPr lang="en-US" i="1" dirty="0">
                <a:latin typeface="Arial" pitchFamily="34" charset="0"/>
                <a:cs typeface="Arial" pitchFamily="34" charset="0"/>
              </a:rPr>
              <a:t> </a:t>
            </a:r>
            <a:r>
              <a:rPr lang="en-US" dirty="0">
                <a:latin typeface="Arial" pitchFamily="34" charset="0"/>
                <a:cs typeface="Arial" pitchFamily="34" charset="0"/>
              </a:rPr>
              <a:t>(</a:t>
            </a:r>
            <a:r>
              <a:rPr lang="en-US" i="1" dirty="0">
                <a:latin typeface="Arial" pitchFamily="34" charset="0"/>
                <a:cs typeface="Arial" pitchFamily="34" charset="0"/>
              </a:rPr>
              <a:t>c</a:t>
            </a:r>
            <a:r>
              <a:rPr lang="en-US" i="1" baseline="-25000" dirty="0">
                <a:latin typeface="Arial" pitchFamily="34" charset="0"/>
                <a:cs typeface="Arial" pitchFamily="34" charset="0"/>
              </a:rPr>
              <a:t>2 </a:t>
            </a:r>
            <a:r>
              <a:rPr lang="en-US" i="1" dirty="0">
                <a:latin typeface="Arial" pitchFamily="34" charset="0"/>
                <a:cs typeface="Arial" pitchFamily="34" charset="0"/>
              </a:rPr>
              <a:t>/c</a:t>
            </a:r>
            <a:r>
              <a:rPr lang="en-US" i="1" baseline="-25000" dirty="0">
                <a:latin typeface="Arial" pitchFamily="34" charset="0"/>
                <a:cs typeface="Arial" pitchFamily="34" charset="0"/>
              </a:rPr>
              <a:t>1 </a:t>
            </a:r>
            <a:r>
              <a:rPr lang="en-US" dirty="0">
                <a:latin typeface="Arial" pitchFamily="34" charset="0"/>
                <a:cs typeface="Arial" pitchFamily="34" charset="0"/>
              </a:rPr>
              <a:t>)</a:t>
            </a:r>
            <a:r>
              <a:rPr lang="en-US" i="1" dirty="0">
                <a:latin typeface="Arial" pitchFamily="34" charset="0"/>
                <a:cs typeface="Arial" pitchFamily="34" charset="0"/>
              </a:rPr>
              <a:t> + ZF</a:t>
            </a:r>
            <a:r>
              <a:rPr lang="en-US" dirty="0">
                <a:latin typeface="Arial" pitchFamily="34" charset="0"/>
                <a:cs typeface="Arial" pitchFamily="34" charset="0"/>
              </a:rPr>
              <a:t>Δ</a:t>
            </a:r>
            <a:r>
              <a:rPr lang="en-US" i="1" dirty="0">
                <a:latin typeface="Arial" pitchFamily="34" charset="0"/>
                <a:cs typeface="Arial" pitchFamily="34" charset="0"/>
              </a:rPr>
              <a:t>V</a:t>
            </a:r>
            <a:endParaRPr lang="en-US" dirty="0">
              <a:latin typeface="Arial" pitchFamily="34" charset="0"/>
              <a:cs typeface="Arial" pitchFamily="34" charset="0"/>
            </a:endParaRPr>
          </a:p>
          <a:p>
            <a:pPr marL="344488" indent="0">
              <a:lnSpc>
                <a:spcPct val="100000"/>
              </a:lnSpc>
              <a:buNone/>
            </a:pPr>
            <a:r>
              <a:rPr lang="en-US" dirty="0">
                <a:latin typeface="Arial" pitchFamily="34" charset="0"/>
                <a:cs typeface="Arial" pitchFamily="34" charset="0"/>
              </a:rPr>
              <a:t>where </a:t>
            </a:r>
            <a:r>
              <a:rPr lang="en-US" i="1" dirty="0">
                <a:latin typeface="Arial" pitchFamily="34" charset="0"/>
                <a:cs typeface="Arial" pitchFamily="34" charset="0"/>
              </a:rPr>
              <a:t>c</a:t>
            </a:r>
            <a:r>
              <a:rPr lang="en-US" baseline="-25000" dirty="0">
                <a:latin typeface="Arial" pitchFamily="34" charset="0"/>
                <a:cs typeface="Arial" pitchFamily="34" charset="0"/>
              </a:rPr>
              <a:t>1</a:t>
            </a:r>
            <a:r>
              <a:rPr lang="en-US" dirty="0">
                <a:latin typeface="Arial" pitchFamily="34" charset="0"/>
                <a:cs typeface="Arial" pitchFamily="34" charset="0"/>
              </a:rPr>
              <a:t> is the concentration of the protons on one side of the membrane and </a:t>
            </a:r>
            <a:r>
              <a:rPr lang="en-US" i="1" dirty="0">
                <a:latin typeface="Arial" pitchFamily="34" charset="0"/>
                <a:cs typeface="Arial" pitchFamily="34" charset="0"/>
              </a:rPr>
              <a:t>c</a:t>
            </a:r>
            <a:r>
              <a:rPr lang="en-US" baseline="-25000" dirty="0">
                <a:latin typeface="Arial" pitchFamily="34" charset="0"/>
                <a:cs typeface="Arial" pitchFamily="34" charset="0"/>
              </a:rPr>
              <a:t>2</a:t>
            </a:r>
            <a:r>
              <a:rPr lang="en-US" dirty="0">
                <a:latin typeface="Arial" pitchFamily="34" charset="0"/>
                <a:cs typeface="Arial" pitchFamily="34" charset="0"/>
              </a:rPr>
              <a:t> is the concentration of protons on the side of the gradient to which the protons are moving, </a:t>
            </a:r>
            <a:r>
              <a:rPr lang="en-US" i="1" dirty="0">
                <a:latin typeface="Arial" pitchFamily="34" charset="0"/>
                <a:cs typeface="Arial" pitchFamily="34" charset="0"/>
              </a:rPr>
              <a:t>Z</a:t>
            </a:r>
            <a:r>
              <a:rPr lang="en-US" dirty="0">
                <a:latin typeface="Arial" pitchFamily="34" charset="0"/>
                <a:cs typeface="Arial" pitchFamily="34" charset="0"/>
              </a:rPr>
              <a:t> is the charge on the proton, Δ</a:t>
            </a:r>
            <a:r>
              <a:rPr lang="en-US" i="1" dirty="0">
                <a:latin typeface="Arial" pitchFamily="34" charset="0"/>
                <a:cs typeface="Arial" pitchFamily="34" charset="0"/>
              </a:rPr>
              <a:t>V</a:t>
            </a:r>
            <a:r>
              <a:rPr lang="en-US" dirty="0">
                <a:latin typeface="Arial" pitchFamily="34" charset="0"/>
                <a:cs typeface="Arial" pitchFamily="34" charset="0"/>
              </a:rPr>
              <a:t> is the voltage potential across the membrane, </a:t>
            </a:r>
            <a:r>
              <a:rPr lang="en-US" i="1" dirty="0">
                <a:latin typeface="Arial" pitchFamily="34" charset="0"/>
                <a:cs typeface="Arial" pitchFamily="34" charset="0"/>
              </a:rPr>
              <a:t>R</a:t>
            </a:r>
            <a:r>
              <a:rPr lang="en-US" dirty="0">
                <a:latin typeface="Arial" pitchFamily="34" charset="0"/>
                <a:cs typeface="Arial" pitchFamily="34" charset="0"/>
              </a:rPr>
              <a:t> is the gas constant, and </a:t>
            </a:r>
            <a:r>
              <a:rPr lang="en-US" i="1" dirty="0">
                <a:latin typeface="Arial" pitchFamily="34" charset="0"/>
                <a:cs typeface="Arial" pitchFamily="34" charset="0"/>
              </a:rPr>
              <a:t>T</a:t>
            </a:r>
            <a:r>
              <a:rPr lang="en-US" dirty="0">
                <a:latin typeface="Arial" pitchFamily="34" charset="0"/>
                <a:cs typeface="Arial" pitchFamily="34" charset="0"/>
              </a:rPr>
              <a:t> is the temperature in kelvin.</a:t>
            </a:r>
          </a:p>
        </p:txBody>
      </p:sp>
    </p:spTree>
    <p:extLst>
      <p:ext uri="{BB962C8B-B14F-4D97-AF65-F5344CB8AC3E}">
        <p14:creationId xmlns:p14="http://schemas.microsoft.com/office/powerpoint/2010/main" val="1576440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7488"/>
            <a:ext cx="8686800" cy="1257300"/>
          </a:xfrm>
        </p:spPr>
        <p:txBody>
          <a:bodyPr>
            <a:noAutofit/>
          </a:bodyPr>
          <a:lstStyle/>
          <a:p>
            <a:pPr>
              <a:lnSpc>
                <a:spcPct val="100000"/>
              </a:lnSpc>
            </a:pPr>
            <a:r>
              <a:rPr lang="en-US" sz="3000" dirty="0" smtClean="0">
                <a:solidFill>
                  <a:srgbClr val="843C0C"/>
                </a:solidFill>
                <a:latin typeface="Arial" pitchFamily="34" charset="0"/>
                <a:cs typeface="Arial" pitchFamily="34" charset="0"/>
              </a:rPr>
              <a:t>Section 18.3 </a:t>
            </a:r>
            <a:r>
              <a:rPr lang="en-US" sz="3000" dirty="0">
                <a:solidFill>
                  <a:srgbClr val="843C0C"/>
                </a:solidFill>
                <a:latin typeface="Arial" pitchFamily="34" charset="0"/>
                <a:cs typeface="Arial" pitchFamily="34" charset="0"/>
              </a:rPr>
              <a:t>The Respiratory Chain Consists of Four Complexes: Three Proton Pumps and a Physical Link to the Citric Acid Cycle</a:t>
            </a:r>
          </a:p>
        </p:txBody>
      </p:sp>
      <p:sp>
        <p:nvSpPr>
          <p:cNvPr id="3" name="Content Placeholder 2"/>
          <p:cNvSpPr>
            <a:spLocks noGrp="1"/>
          </p:cNvSpPr>
          <p:nvPr>
            <p:ph idx="1"/>
          </p:nvPr>
        </p:nvSpPr>
        <p:spPr>
          <a:xfrm>
            <a:off x="457200" y="1600200"/>
            <a:ext cx="8229600" cy="4959474"/>
          </a:xfrm>
        </p:spPr>
        <p:txBody>
          <a:bodyPr>
            <a:noAutofit/>
          </a:bodyPr>
          <a:lstStyle/>
          <a:p>
            <a:pPr>
              <a:spcBef>
                <a:spcPts val="624"/>
              </a:spcBef>
              <a:spcAft>
                <a:spcPts val="600"/>
              </a:spcAft>
            </a:pPr>
            <a:r>
              <a:rPr lang="en-US" sz="2200" dirty="0">
                <a:latin typeface="Arial" pitchFamily="34" charset="0"/>
                <a:cs typeface="Arial" pitchFamily="34" charset="0"/>
              </a:rPr>
              <a:t>Electrons flow from NADH to O</a:t>
            </a:r>
            <a:r>
              <a:rPr lang="en-US" sz="2200" baseline="-25000" dirty="0">
                <a:latin typeface="Arial" pitchFamily="34" charset="0"/>
                <a:cs typeface="Arial" pitchFamily="34" charset="0"/>
              </a:rPr>
              <a:t>2</a:t>
            </a:r>
            <a:r>
              <a:rPr lang="en-US" sz="2200" dirty="0">
                <a:latin typeface="Arial" pitchFamily="34" charset="0"/>
                <a:cs typeface="Arial" pitchFamily="34" charset="0"/>
              </a:rPr>
              <a:t> through three large protein complexes embedded in the inner mitochondria membrane.</a:t>
            </a:r>
          </a:p>
          <a:p>
            <a:pPr>
              <a:spcBef>
                <a:spcPts val="624"/>
              </a:spcBef>
              <a:spcAft>
                <a:spcPts val="600"/>
              </a:spcAft>
            </a:pPr>
            <a:r>
              <a:rPr lang="en-US" sz="2200" dirty="0">
                <a:latin typeface="Arial" pitchFamily="34" charset="0"/>
                <a:cs typeface="Arial" pitchFamily="34" charset="0"/>
              </a:rPr>
              <a:t>These complexes pump protons out of the mitochondrial matrix, generating a proton gradient. Proton movement back in through ATP synthase powers substantial ATP synthesis.</a:t>
            </a:r>
          </a:p>
          <a:p>
            <a:pPr>
              <a:spcBef>
                <a:spcPts val="624"/>
              </a:spcBef>
              <a:spcAft>
                <a:spcPts val="600"/>
              </a:spcAft>
            </a:pPr>
            <a:r>
              <a:rPr lang="en-US" sz="2200" dirty="0">
                <a:latin typeface="Arial" pitchFamily="34" charset="0"/>
                <a:cs typeface="Arial" pitchFamily="34" charset="0"/>
              </a:rPr>
              <a:t>The complexes are:</a:t>
            </a:r>
          </a:p>
          <a:p>
            <a:pPr lvl="1">
              <a:spcBef>
                <a:spcPts val="624"/>
              </a:spcBef>
              <a:spcAft>
                <a:spcPts val="600"/>
              </a:spcAft>
              <a:buFont typeface="Arial" pitchFamily="34" charset="0"/>
              <a:buChar char="–"/>
            </a:pPr>
            <a:r>
              <a:rPr lang="en-US" dirty="0">
                <a:latin typeface="Arial" pitchFamily="34" charset="0"/>
                <a:cs typeface="Arial" pitchFamily="34" charset="0"/>
              </a:rPr>
              <a:t>NADH-Q oxidoreductase (Complex I).</a:t>
            </a:r>
          </a:p>
          <a:p>
            <a:pPr lvl="1">
              <a:spcBef>
                <a:spcPts val="624"/>
              </a:spcBef>
              <a:spcAft>
                <a:spcPts val="600"/>
              </a:spcAft>
              <a:buFont typeface="Arial" pitchFamily="34" charset="0"/>
              <a:buChar char="–"/>
            </a:pPr>
            <a:r>
              <a:rPr lang="en-US" dirty="0">
                <a:latin typeface="Arial" pitchFamily="34" charset="0"/>
                <a:cs typeface="Arial" pitchFamily="34" charset="0"/>
              </a:rPr>
              <a:t>Q-cytochrome </a:t>
            </a:r>
            <a:r>
              <a:rPr lang="en-US" i="1" dirty="0">
                <a:latin typeface="Arial" pitchFamily="34" charset="0"/>
                <a:cs typeface="Arial" pitchFamily="34" charset="0"/>
              </a:rPr>
              <a:t>c</a:t>
            </a:r>
            <a:r>
              <a:rPr lang="en-US" dirty="0">
                <a:latin typeface="Arial" pitchFamily="34" charset="0"/>
                <a:cs typeface="Arial" pitchFamily="34" charset="0"/>
              </a:rPr>
              <a:t> oxidoreductase (Complex III).</a:t>
            </a:r>
          </a:p>
          <a:p>
            <a:pPr lvl="1">
              <a:spcBef>
                <a:spcPts val="624"/>
              </a:spcBef>
              <a:spcAft>
                <a:spcPts val="600"/>
              </a:spcAft>
              <a:buFont typeface="Arial" pitchFamily="34" charset="0"/>
              <a:buChar char="–"/>
            </a:pPr>
            <a:r>
              <a:rPr lang="en-US" dirty="0">
                <a:latin typeface="Arial" pitchFamily="34" charset="0"/>
                <a:cs typeface="Arial" pitchFamily="34" charset="0"/>
              </a:rPr>
              <a:t>Cytochrome </a:t>
            </a:r>
            <a:r>
              <a:rPr lang="en-US" i="1" dirty="0">
                <a:latin typeface="Arial" pitchFamily="34" charset="0"/>
                <a:cs typeface="Arial" pitchFamily="34" charset="0"/>
              </a:rPr>
              <a:t>c</a:t>
            </a:r>
            <a:r>
              <a:rPr lang="en-US" dirty="0">
                <a:latin typeface="Arial" pitchFamily="34" charset="0"/>
                <a:cs typeface="Arial" pitchFamily="34" charset="0"/>
              </a:rPr>
              <a:t> oxidase (Complex IV).</a:t>
            </a:r>
          </a:p>
          <a:p>
            <a:pPr>
              <a:spcBef>
                <a:spcPts val="624"/>
              </a:spcBef>
              <a:spcAft>
                <a:spcPts val="600"/>
              </a:spcAft>
            </a:pPr>
            <a:r>
              <a:rPr lang="en-US" sz="2200" dirty="0">
                <a:latin typeface="Arial" pitchFamily="34" charset="0"/>
                <a:cs typeface="Arial" pitchFamily="34" charset="0"/>
              </a:rPr>
              <a:t>An additional complex, succinate Q-reductase (Complex II),  delivers electrons from FADH</a:t>
            </a:r>
            <a:r>
              <a:rPr lang="en-US" sz="2200" baseline="-25000" dirty="0">
                <a:latin typeface="Arial" pitchFamily="34" charset="0"/>
                <a:cs typeface="Arial" pitchFamily="34" charset="0"/>
              </a:rPr>
              <a:t>2</a:t>
            </a:r>
            <a:r>
              <a:rPr lang="en-US" sz="2200" dirty="0">
                <a:latin typeface="Arial" pitchFamily="34" charset="0"/>
                <a:cs typeface="Arial" pitchFamily="34" charset="0"/>
              </a:rPr>
              <a:t> to Complex III.</a:t>
            </a:r>
          </a:p>
          <a:p>
            <a:pPr lvl="1">
              <a:spcBef>
                <a:spcPts val="624"/>
              </a:spcBef>
              <a:spcAft>
                <a:spcPts val="600"/>
              </a:spcAft>
              <a:buFont typeface="Arial" pitchFamily="34" charset="0"/>
              <a:buChar char="–"/>
            </a:pPr>
            <a:r>
              <a:rPr lang="en-US" dirty="0">
                <a:latin typeface="Arial" pitchFamily="34" charset="0"/>
                <a:cs typeface="Arial" pitchFamily="34" charset="0"/>
              </a:rPr>
              <a:t>Succinate-Q reductase is not a proton pump.</a:t>
            </a:r>
          </a:p>
        </p:txBody>
      </p:sp>
    </p:spTree>
    <p:extLst>
      <p:ext uri="{BB962C8B-B14F-4D97-AF65-F5344CB8AC3E}">
        <p14:creationId xmlns:p14="http://schemas.microsoft.com/office/powerpoint/2010/main" val="4020895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Components of the </a:t>
            </a:r>
            <a:r>
              <a:rPr lang="en-US" dirty="0" smtClean="0">
                <a:solidFill>
                  <a:srgbClr val="843C0C"/>
                </a:solidFill>
                <a:latin typeface="Arial" pitchFamily="34" charset="0"/>
                <a:cs typeface="Arial" pitchFamily="34" charset="0"/>
              </a:rPr>
              <a:t>Electron-Transport Chain</a:t>
            </a:r>
            <a:endParaRPr lang="en-US" dirty="0">
              <a:solidFill>
                <a:srgbClr val="843C0C"/>
              </a:solidFill>
              <a:latin typeface="Arial" pitchFamily="34" charset="0"/>
              <a:cs typeface="Arial" pitchFamily="34" charset="0"/>
            </a:endParaRPr>
          </a:p>
        </p:txBody>
      </p:sp>
      <p:pic>
        <p:nvPicPr>
          <p:cNvPr id="11" name="Picture 2" descr="A chart shows the changes in free energy as electrons move along the electron transport chain. The chart has two axes. The horizontal axis shows Reaction progress and the vertical axis is labeled Free energy relative to O 2 (kilojoules per mole), and has a scale from minus 200 to 0, labeled in increments of 50. The different protein complexes involved in the electron carrier chain are shown schematically on the chart, with their positions on the horizontal axis representing the stage in the reaction at which they are involved and their positions on the vertical axis showing the free energy of the electron when at that stage in the transport chain. The differences in vertical axis position between the different complexes represent the changes in free energy that occur as the electrons move from one to another. An electron from N A D H is shown being passed to N A D H-Q, or complex 1 oxidoreductase, at about 0 on the vertical axis. It is passed to ubiquinone, abbreviated to Q, at just below minus 50 on the vertical axis. An electron from F A D H 2 is passed to succinate-Q reductase, or complex 2, at about minus 30 on the vertical axis, then passed to ubiquinone just below minus 50 on the vertical axis. Electrons from ubiquinone are passed to Q-cytochrome c oxidoreductase, or complex 3, at about minus 75 on the vertical axis. Electrons are passed to cytochrome c at about minus 100 on the vertical axis. They are passed to cytochrome c oxidase at about minus 120 on the vertical axis. Each of the complexes appears sequentially on the horizontal axis. A molecule of O 2 is shown at about minus 200 on the vertical axis. An arrow shows a molecule of H 2 O also at about minus 200 on the vertical axis and an arrow shows that the H 2 O is made from the O 2 at the point where the electron leaves cytochrome c oxidase at about minus 150 on the vertical axi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90526" y="1769004"/>
            <a:ext cx="5037600" cy="47765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020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Components of the </a:t>
            </a:r>
            <a:r>
              <a:rPr lang="en-US" dirty="0" smtClean="0">
                <a:solidFill>
                  <a:srgbClr val="843C0C"/>
                </a:solidFill>
                <a:latin typeface="Arial" pitchFamily="34" charset="0"/>
                <a:cs typeface="Arial" pitchFamily="34" charset="0"/>
              </a:rPr>
              <a:t>Mitochondrial Electron-transport Chain</a:t>
            </a:r>
            <a:endParaRPr lang="en-US" dirty="0">
              <a:solidFill>
                <a:srgbClr val="843C0C"/>
              </a:solidFill>
              <a:latin typeface="Arial" pitchFamily="34" charset="0"/>
              <a:cs typeface="Arial" pitchFamily="34" charset="0"/>
            </a:endParaRPr>
          </a:p>
        </p:txBody>
      </p:sp>
      <p:pic>
        <p:nvPicPr>
          <p:cNvPr id="6" name="Picture 2" descr="A table shows components of mitochondrial electron-transport chain. The table has seven columns and four rows. The column headers are: enzyme complex, mass (lowercase L uppercase D lowercase A), subunits, prosthetic group, oxidant or reductant matrix side, membrane core, cytoplasmic side (matrix side, membrane core, cytoplasmic side is commonly shown under the heading oxidant or reductant).&#10;Row 1: enzyme complex: N A D H- Q oxidoreductase; mass (lowercase L uppercase D lowercase A): greater than 900; subunits: 46; prosthetic group: F M N, F lowercase E- S; matrix side: N A D H; membrane core: Q; cytoplasmic side: blank.&#10;Row 2: enzyme complex: succinate Q- reductase; mass (lowercase L uppercase D lowercase A): 140; subunits: 4; prosthetic group: F A D, F lowercase E- S; matrix side: succinate; membrane core: Q; cytoplasmic side: blank.&#10;Row 3: enzyme complex: Q cytochrome c oxidoreductase; mass (lowercase L uppercase D lowercase A): 250; subunits: 11; prosthetic group: heme lowercase B subscript H, heme lowercase B subscript L, heme lowercase C subscript 1, F lowercase E- S; matrix side: blank; membrane core: Q; cytoplasmic side: cytochrome c.&#10;Row 4: enzyme complex: cytochrome c oxidase; mass (lowercase L uppercase D lowercase A): 160; subunits: 13; prosthetic group: heme lowercase B, heme lowercase A subscript 3, C lowercase U subscript A, and C lowercase U subscript B; matrix side: blank; membrane core: blank; cytoplasmic side: cytochrome c."/>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248183"/>
            <a:ext cx="8112552" cy="367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332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5430"/>
            <a:ext cx="8309113" cy="1143000"/>
          </a:xfrm>
        </p:spPr>
        <p:txBody>
          <a:bodyPr/>
          <a:lstStyle/>
          <a:p>
            <a:pPr>
              <a:lnSpc>
                <a:spcPct val="100000"/>
              </a:lnSpc>
            </a:pP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Electron Transport Chain </a:t>
            </a:r>
            <a:r>
              <a:rPr lang="en-US" dirty="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1/2</a:t>
            </a:r>
            <a:r>
              <a:rPr lang="en-US" dirty="0">
                <a:solidFill>
                  <a:srgbClr val="843C0C"/>
                </a:solidFill>
                <a:latin typeface="Arial" pitchFamily="34" charset="0"/>
                <a:cs typeface="Arial" pitchFamily="34" charset="0"/>
              </a:rPr>
              <a:t>)</a:t>
            </a:r>
          </a:p>
        </p:txBody>
      </p:sp>
      <p:sp>
        <p:nvSpPr>
          <p:cNvPr id="4" name="Content Placeholder 3"/>
          <p:cNvSpPr>
            <a:spLocks noGrp="1"/>
          </p:cNvSpPr>
          <p:nvPr>
            <p:ph idx="1"/>
          </p:nvPr>
        </p:nvSpPr>
        <p:spPr>
          <a:xfrm>
            <a:off x="457200" y="1288430"/>
            <a:ext cx="8229600" cy="4695669"/>
          </a:xfrm>
        </p:spPr>
        <p:txBody>
          <a:bodyPr>
            <a:noAutofit/>
          </a:bodyPr>
          <a:lstStyle/>
          <a:p>
            <a:pPr>
              <a:lnSpc>
                <a:spcPct val="110000"/>
              </a:lnSpc>
              <a:spcBef>
                <a:spcPts val="624"/>
              </a:spcBef>
              <a:spcAft>
                <a:spcPts val="600"/>
              </a:spcAft>
            </a:pPr>
            <a:r>
              <a:rPr lang="en-US" sz="2200" dirty="0">
                <a:latin typeface="Arial" pitchFamily="34" charset="0"/>
                <a:cs typeface="Arial" pitchFamily="34" charset="0"/>
              </a:rPr>
              <a:t>The electrons donated by NADH and FADH</a:t>
            </a:r>
            <a:r>
              <a:rPr lang="en-US" sz="2200" baseline="-25000" dirty="0">
                <a:latin typeface="Arial" pitchFamily="34" charset="0"/>
                <a:cs typeface="Arial" pitchFamily="34" charset="0"/>
              </a:rPr>
              <a:t>2</a:t>
            </a:r>
            <a:r>
              <a:rPr lang="en-US" sz="2200" dirty="0">
                <a:latin typeface="Arial" pitchFamily="34" charset="0"/>
                <a:cs typeface="Arial" pitchFamily="34" charset="0"/>
              </a:rPr>
              <a:t> are passed to electron carriers in the protein complexes.</a:t>
            </a:r>
          </a:p>
          <a:p>
            <a:pPr>
              <a:lnSpc>
                <a:spcPct val="110000"/>
              </a:lnSpc>
              <a:spcBef>
                <a:spcPts val="624"/>
              </a:spcBef>
              <a:spcAft>
                <a:spcPts val="600"/>
              </a:spcAft>
            </a:pPr>
            <a:r>
              <a:rPr lang="en-US" sz="2200" dirty="0">
                <a:latin typeface="Arial" pitchFamily="34" charset="0"/>
                <a:cs typeface="Arial" pitchFamily="34" charset="0"/>
              </a:rPr>
              <a:t>Coenzyme Q, which is derived from isoprene, binds protons (QH</a:t>
            </a:r>
            <a:r>
              <a:rPr lang="en-US" sz="2200" baseline="-25000" dirty="0">
                <a:latin typeface="Arial" pitchFamily="34" charset="0"/>
                <a:cs typeface="Arial" pitchFamily="34" charset="0"/>
              </a:rPr>
              <a:t>2</a:t>
            </a:r>
            <a:r>
              <a:rPr lang="en-US" sz="2200" dirty="0">
                <a:latin typeface="Arial" pitchFamily="34" charset="0"/>
                <a:cs typeface="Arial" pitchFamily="34" charset="0"/>
              </a:rPr>
              <a:t>) as well as electrons and can exist in several oxidation states.</a:t>
            </a:r>
          </a:p>
          <a:p>
            <a:pPr>
              <a:lnSpc>
                <a:spcPct val="110000"/>
              </a:lnSpc>
              <a:spcBef>
                <a:spcPts val="624"/>
              </a:spcBef>
              <a:spcAft>
                <a:spcPts val="600"/>
              </a:spcAft>
            </a:pPr>
            <a:r>
              <a:rPr lang="en-US" sz="2200" dirty="0">
                <a:latin typeface="Arial" pitchFamily="34" charset="0"/>
                <a:cs typeface="Arial" pitchFamily="34" charset="0"/>
              </a:rPr>
              <a:t>Oxidized and reduced Q are present in the inner mitochondrial membrane in what is called the Q pool.</a:t>
            </a:r>
          </a:p>
          <a:p>
            <a:pPr>
              <a:lnSpc>
                <a:spcPct val="110000"/>
              </a:lnSpc>
              <a:spcBef>
                <a:spcPts val="624"/>
              </a:spcBef>
              <a:spcAft>
                <a:spcPts val="600"/>
              </a:spcAft>
            </a:pPr>
            <a:r>
              <a:rPr lang="en-US" sz="2200" dirty="0">
                <a:latin typeface="Arial" pitchFamily="34" charset="0"/>
                <a:cs typeface="Arial" pitchFamily="34" charset="0"/>
              </a:rPr>
              <a:t>Cytochrome </a:t>
            </a:r>
            <a:r>
              <a:rPr lang="en-US" sz="2200" i="1" dirty="0">
                <a:latin typeface="Arial" pitchFamily="34" charset="0"/>
                <a:cs typeface="Arial" pitchFamily="34" charset="0"/>
              </a:rPr>
              <a:t>c</a:t>
            </a:r>
            <a:r>
              <a:rPr lang="en-US" sz="2200" dirty="0">
                <a:latin typeface="Arial" pitchFamily="34" charset="0"/>
                <a:cs typeface="Arial" pitchFamily="34" charset="0"/>
              </a:rPr>
              <a:t> is an electron carrier that employs an iron incorporated into </a:t>
            </a:r>
            <a:r>
              <a:rPr lang="en-US" sz="2200" dirty="0" err="1">
                <a:latin typeface="Arial" pitchFamily="34" charset="0"/>
                <a:cs typeface="Arial" pitchFamily="34" charset="0"/>
              </a:rPr>
              <a:t>heme</a:t>
            </a:r>
            <a:r>
              <a:rPr lang="en-US" sz="2200" dirty="0">
                <a:latin typeface="Arial" pitchFamily="34" charset="0"/>
                <a:cs typeface="Arial" pitchFamily="34" charset="0"/>
              </a:rPr>
              <a:t>. Cytochrome </a:t>
            </a:r>
            <a:r>
              <a:rPr lang="en-US" sz="2200" i="1" dirty="0">
                <a:latin typeface="Arial" pitchFamily="34" charset="0"/>
                <a:cs typeface="Arial" pitchFamily="34" charset="0"/>
              </a:rPr>
              <a:t>c</a:t>
            </a:r>
            <a:r>
              <a:rPr lang="en-US" sz="2200" dirty="0">
                <a:latin typeface="Arial" pitchFamily="34" charset="0"/>
                <a:cs typeface="Arial" pitchFamily="34" charset="0"/>
              </a:rPr>
              <a:t> carries electrons from Complex III to Complex IV.</a:t>
            </a:r>
          </a:p>
          <a:p>
            <a:pPr>
              <a:lnSpc>
                <a:spcPct val="110000"/>
              </a:lnSpc>
              <a:spcBef>
                <a:spcPts val="624"/>
              </a:spcBef>
              <a:spcAft>
                <a:spcPts val="600"/>
              </a:spcAft>
            </a:pPr>
            <a:r>
              <a:rPr lang="en-US" sz="2200" dirty="0">
                <a:latin typeface="Arial" pitchFamily="34" charset="0"/>
                <a:cs typeface="Arial" pitchFamily="34" charset="0"/>
              </a:rPr>
              <a:t>In general, cytochromes are electron-transferring proteins that contain a </a:t>
            </a:r>
            <a:r>
              <a:rPr lang="en-US" sz="2200" dirty="0" err="1">
                <a:latin typeface="Arial" pitchFamily="34" charset="0"/>
                <a:cs typeface="Arial" pitchFamily="34" charset="0"/>
              </a:rPr>
              <a:t>heme</a:t>
            </a:r>
            <a:r>
              <a:rPr lang="en-US" sz="2200" dirty="0">
                <a:latin typeface="Arial" pitchFamily="34" charset="0"/>
                <a:cs typeface="Arial" pitchFamily="34" charset="0"/>
              </a:rPr>
              <a:t> prosthetic group. The </a:t>
            </a:r>
            <a:r>
              <a:rPr lang="en-US" sz="2200" dirty="0" err="1">
                <a:latin typeface="Arial" pitchFamily="34" charset="0"/>
                <a:cs typeface="Arial" pitchFamily="34" charset="0"/>
              </a:rPr>
              <a:t>heme</a:t>
            </a:r>
            <a:r>
              <a:rPr lang="en-US" sz="2200" dirty="0">
                <a:latin typeface="Arial" pitchFamily="34" charset="0"/>
                <a:cs typeface="Arial" pitchFamily="34" charset="0"/>
              </a:rPr>
              <a:t> iron cycles between Fe</a:t>
            </a:r>
            <a:r>
              <a:rPr lang="en-US" sz="2200" baseline="30000" dirty="0">
                <a:latin typeface="Arial" pitchFamily="34" charset="0"/>
                <a:cs typeface="Arial" pitchFamily="34" charset="0"/>
              </a:rPr>
              <a:t>2+</a:t>
            </a:r>
            <a:r>
              <a:rPr lang="en-US" sz="2200" dirty="0">
                <a:latin typeface="Arial" pitchFamily="34" charset="0"/>
                <a:cs typeface="Arial" pitchFamily="34" charset="0"/>
              </a:rPr>
              <a:t> and Fe</a:t>
            </a:r>
            <a:r>
              <a:rPr lang="en-US" sz="2200" baseline="30000" dirty="0">
                <a:latin typeface="Arial" pitchFamily="34" charset="0"/>
                <a:cs typeface="Arial" pitchFamily="34" charset="0"/>
              </a:rPr>
              <a:t>3+</a:t>
            </a:r>
            <a:r>
              <a:rPr lang="en-US" sz="2200" dirty="0">
                <a:latin typeface="Arial" pitchFamily="34" charset="0"/>
                <a:cs typeface="Arial" pitchFamily="34" charset="0"/>
              </a:rPr>
              <a:t> as it accepts or donates electrons.</a:t>
            </a:r>
          </a:p>
        </p:txBody>
      </p:sp>
    </p:spTree>
    <p:extLst>
      <p:ext uri="{BB962C8B-B14F-4D97-AF65-F5344CB8AC3E}">
        <p14:creationId xmlns:p14="http://schemas.microsoft.com/office/powerpoint/2010/main" val="1526706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Oxidation </a:t>
            </a:r>
            <a:r>
              <a:rPr lang="en-US" dirty="0" smtClean="0">
                <a:solidFill>
                  <a:srgbClr val="843C0C"/>
                </a:solidFill>
                <a:latin typeface="Arial" pitchFamily="34" charset="0"/>
                <a:cs typeface="Arial" pitchFamily="34" charset="0"/>
              </a:rPr>
              <a:t>States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Quinones</a:t>
            </a:r>
            <a:endParaRPr lang="en-US" dirty="0">
              <a:solidFill>
                <a:srgbClr val="843C0C"/>
              </a:solidFill>
              <a:latin typeface="Arial" pitchFamily="34" charset="0"/>
              <a:cs typeface="Arial" pitchFamily="34" charset="0"/>
            </a:endParaRPr>
          </a:p>
        </p:txBody>
      </p:sp>
      <p:pic>
        <p:nvPicPr>
          <p:cNvPr id="11" name="Picture 2" descr="An equation shows the oxidation states of quinones. The structure of ubiquinone is shown and has a six membered ring that has the following substituents: the ring has double bonds between C 2 and C 3 and between C 5 and C 6, C 1 and C 4 are each double bonded to an oxygen anion, C 2 is bonded to a methyl group, C 3 is bonded to a green highlighted side chain of ten repeating units of isoprene, and C 5 and C 6 are each bonded to a methoxy group. This oxidized form of coenzyme Q (Q, ubiquinone) reacts with an electron and a purple highlighted proton to form a semiquinone intermediate. The semiquinone intermediate has a similar structure to ubiquinone, but has a central benzene ring, the side chain from C 3 is shown as green highlighted R, C 1 is bonded to O H in which the highlighted purple H is from the incoming proton, and C 4 is single bonded to an oxygen radical. The semiquinone intermediate can undergo two reactions. In the first reaction, it reacts with an electron and a highlighted purple proton to form the reduced form of coenzyme Q (Q H 2, ubiquinol). The reduced form of coenzyme Q (Q H 2, ubiquinol) has a similar structure to the semiquinone intermediate, but the incoming proton bonds with the oxygen radical of C 4 to form a hydroxyl group with a highlighted purple hydrogen. In the second reaction, a highlighted purple proton is released to form the semiquinone radical ion, which has a similar structure to that of the semiquinone intermediate except that C 1 is bonded to an oxygen an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91506" y="1829238"/>
            <a:ext cx="8490695" cy="40307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801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Iron–sulfur </a:t>
            </a:r>
            <a:r>
              <a:rPr lang="en-US" dirty="0" smtClean="0">
                <a:solidFill>
                  <a:srgbClr val="843C0C"/>
                </a:solidFill>
                <a:latin typeface="Arial" pitchFamily="34" charset="0"/>
                <a:cs typeface="Arial" pitchFamily="34" charset="0"/>
              </a:rPr>
              <a:t>Clusters </a:t>
            </a:r>
            <a:r>
              <a:rPr lang="en-US" dirty="0">
                <a:solidFill>
                  <a:srgbClr val="843C0C"/>
                </a:solidFill>
                <a:latin typeface="Arial" pitchFamily="34" charset="0"/>
                <a:cs typeface="Arial" pitchFamily="34" charset="0"/>
              </a:rPr>
              <a:t>are </a:t>
            </a:r>
            <a:r>
              <a:rPr lang="en-US" dirty="0" smtClean="0">
                <a:solidFill>
                  <a:srgbClr val="843C0C"/>
                </a:solidFill>
                <a:latin typeface="Arial" pitchFamily="34" charset="0"/>
                <a:cs typeface="Arial" pitchFamily="34" charset="0"/>
              </a:rPr>
              <a:t>Common Components </a:t>
            </a:r>
            <a:r>
              <a:rPr lang="en-US" dirty="0">
                <a:solidFill>
                  <a:srgbClr val="843C0C"/>
                </a:solidFill>
                <a:latin typeface="Arial" pitchFamily="34" charset="0"/>
                <a:cs typeface="Arial" pitchFamily="34" charset="0"/>
              </a:rPr>
              <a:t>of the </a:t>
            </a:r>
            <a:r>
              <a:rPr lang="en-US" dirty="0" smtClean="0">
                <a:solidFill>
                  <a:srgbClr val="843C0C"/>
                </a:solidFill>
                <a:latin typeface="Arial" pitchFamily="34" charset="0"/>
                <a:cs typeface="Arial" pitchFamily="34" charset="0"/>
              </a:rPr>
              <a:t>Electron Transport Chain</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908314"/>
            <a:ext cx="8229600" cy="3955774"/>
          </a:xfrm>
        </p:spPr>
        <p:txBody>
          <a:bodyPr>
            <a:normAutofit/>
          </a:bodyPr>
          <a:lstStyle/>
          <a:p>
            <a:pPr>
              <a:lnSpc>
                <a:spcPct val="100000"/>
              </a:lnSpc>
              <a:spcBef>
                <a:spcPts val="624"/>
              </a:spcBef>
              <a:spcAft>
                <a:spcPts val="1200"/>
              </a:spcAft>
            </a:pPr>
            <a:r>
              <a:rPr lang="en-US" dirty="0">
                <a:latin typeface="Arial" pitchFamily="34" charset="0"/>
                <a:cs typeface="Arial" pitchFamily="34" charset="0"/>
              </a:rPr>
              <a:t>Iron-sulfur proteins, also called </a:t>
            </a:r>
            <a:r>
              <a:rPr lang="en-US" dirty="0" err="1">
                <a:latin typeface="Arial" pitchFamily="34" charset="0"/>
                <a:cs typeface="Arial" pitchFamily="34" charset="0"/>
              </a:rPr>
              <a:t>nonheme</a:t>
            </a:r>
            <a:r>
              <a:rPr lang="en-US" dirty="0">
                <a:latin typeface="Arial" pitchFamily="34" charset="0"/>
                <a:cs typeface="Arial" pitchFamily="34" charset="0"/>
              </a:rPr>
              <a:t> iron proteins, are also prominent electron carriers.</a:t>
            </a:r>
          </a:p>
          <a:p>
            <a:pPr>
              <a:lnSpc>
                <a:spcPct val="100000"/>
              </a:lnSpc>
              <a:spcBef>
                <a:spcPts val="624"/>
              </a:spcBef>
              <a:spcAft>
                <a:spcPts val="1200"/>
              </a:spcAft>
            </a:pPr>
            <a:r>
              <a:rPr lang="en-US" dirty="0">
                <a:latin typeface="Arial" pitchFamily="34" charset="0"/>
                <a:cs typeface="Arial" pitchFamily="34" charset="0"/>
              </a:rPr>
              <a:t>These proteins contain various types of iron–sulfur clusters. Like cytochromes, the iron cycles between Fe</a:t>
            </a:r>
            <a:r>
              <a:rPr lang="en-US" baseline="30000" dirty="0">
                <a:latin typeface="Arial" pitchFamily="34" charset="0"/>
                <a:cs typeface="Arial" pitchFamily="34" charset="0"/>
              </a:rPr>
              <a:t>2+</a:t>
            </a:r>
            <a:r>
              <a:rPr lang="en-US" dirty="0">
                <a:latin typeface="Arial" pitchFamily="34" charset="0"/>
                <a:cs typeface="Arial" pitchFamily="34" charset="0"/>
              </a:rPr>
              <a:t> and Fe</a:t>
            </a:r>
            <a:r>
              <a:rPr lang="en-US" baseline="30000" dirty="0">
                <a:latin typeface="Arial" pitchFamily="34" charset="0"/>
                <a:cs typeface="Arial" pitchFamily="34" charset="0"/>
              </a:rPr>
              <a:t>3+</a:t>
            </a:r>
            <a:r>
              <a:rPr lang="en-US" dirty="0">
                <a:latin typeface="Arial" pitchFamily="34" charset="0"/>
                <a:cs typeface="Arial" pitchFamily="34" charset="0"/>
              </a:rPr>
              <a:t> as it accepts or donates electrons.</a:t>
            </a:r>
          </a:p>
          <a:p>
            <a:pPr>
              <a:lnSpc>
                <a:spcPct val="100000"/>
              </a:lnSpc>
              <a:spcBef>
                <a:spcPts val="624"/>
              </a:spcBef>
              <a:spcAft>
                <a:spcPts val="1200"/>
              </a:spcAft>
            </a:pPr>
            <a:r>
              <a:rPr lang="en-US" dirty="0" err="1">
                <a:latin typeface="Arial" pitchFamily="34" charset="0"/>
                <a:cs typeface="Arial" pitchFamily="34" charset="0"/>
              </a:rPr>
              <a:t>Frataxin</a:t>
            </a:r>
            <a:r>
              <a:rPr lang="en-US" dirty="0">
                <a:latin typeface="Arial" pitchFamily="34" charset="0"/>
                <a:cs typeface="Arial" pitchFamily="34" charset="0"/>
              </a:rPr>
              <a:t> is a small mitochondrial protein that is crucial for the synthesis of Fe-S clusters. Deficiency in </a:t>
            </a:r>
            <a:r>
              <a:rPr lang="en-US" dirty="0" err="1">
                <a:latin typeface="Arial" pitchFamily="34" charset="0"/>
                <a:cs typeface="Arial" pitchFamily="34" charset="0"/>
              </a:rPr>
              <a:t>frataxin</a:t>
            </a:r>
            <a:r>
              <a:rPr lang="en-US" dirty="0">
                <a:latin typeface="Arial" pitchFamily="34" charset="0"/>
                <a:cs typeface="Arial" pitchFamily="34" charset="0"/>
              </a:rPr>
              <a:t> results in Friedreich’s ataxia, which affects the nervous system as well as the heart and skeletal systems.</a:t>
            </a:r>
          </a:p>
        </p:txBody>
      </p:sp>
    </p:spTree>
    <p:extLst>
      <p:ext uri="{BB962C8B-B14F-4D97-AF65-F5344CB8AC3E}">
        <p14:creationId xmlns:p14="http://schemas.microsoft.com/office/powerpoint/2010/main" val="1986148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Iron–sulfur </a:t>
            </a:r>
            <a:r>
              <a:rPr lang="en-US" dirty="0" smtClean="0">
                <a:solidFill>
                  <a:srgbClr val="843C0C"/>
                </a:solidFill>
                <a:latin typeface="Arial" pitchFamily="34" charset="0"/>
                <a:cs typeface="Arial" pitchFamily="34" charset="0"/>
              </a:rPr>
              <a:t>Clusters</a:t>
            </a:r>
            <a:endParaRPr lang="en-US" dirty="0">
              <a:solidFill>
                <a:srgbClr val="843C0C"/>
              </a:solidFill>
              <a:latin typeface="Arial" pitchFamily="34" charset="0"/>
              <a:cs typeface="Arial" pitchFamily="34" charset="0"/>
            </a:endParaRPr>
          </a:p>
        </p:txBody>
      </p:sp>
      <p:pic>
        <p:nvPicPr>
          <p:cNvPr id="11" name="Picture 2" descr="A three-part illustration shows ball and stick models of three iron-sulfur clusters. The first part of the illustration shows an iron bound to four cysteine residues in which the four cysteine residues are arranged evenly around an iron with bonds between sulfur atoms and the iron. The second part of the illustration shows a 2 F e - 2 S cluster in ball and stick form. The carbon and sulfur atoms at the ends of four cysteine residues are shown, with two sulfur atoms from the cysteine residues each bonded to one iron. The two iron are bonded to two bridging sulfur atoms. There are a total of six sulfur atoms, of which the two iron are bonded to four each, positioned evenly around the iron. The third part of the illustration shows a 4 F e - 4 S cluster in ball and stick form. Four iron and four sulfur atoms are arranged in a cube-like formation, each forming a vertex of the cube. The atoms alternate at the vertices they occupy, so each sulfur atom is adjacent to three iron vertices, and vice versa. The end carbon and sulfur atoms from four cysteine residues are shown. Each of the sulfur atoms from the cysteine residues bonds to one of the iron atoms in the clust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52582" y="2238775"/>
            <a:ext cx="8113106" cy="326737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173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High-potential Electrons </a:t>
            </a:r>
            <a:r>
              <a:rPr lang="en-US" dirty="0">
                <a:solidFill>
                  <a:srgbClr val="843C0C"/>
                </a:solidFill>
                <a:latin typeface="Arial" pitchFamily="34" charset="0"/>
                <a:cs typeface="Arial" pitchFamily="34" charset="0"/>
              </a:rPr>
              <a:t>of NADH </a:t>
            </a:r>
            <a:r>
              <a:rPr lang="en-US" dirty="0" smtClean="0">
                <a:solidFill>
                  <a:srgbClr val="843C0C"/>
                </a:solidFill>
                <a:latin typeface="Arial" pitchFamily="34" charset="0"/>
                <a:cs typeface="Arial" pitchFamily="34" charset="0"/>
              </a:rPr>
              <a:t>Enter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Respiratory Chain </a:t>
            </a:r>
            <a:r>
              <a:rPr lang="en-US" dirty="0">
                <a:solidFill>
                  <a:srgbClr val="843C0C"/>
                </a:solidFill>
                <a:latin typeface="Arial" pitchFamily="34" charset="0"/>
                <a:cs typeface="Arial" pitchFamily="34" charset="0"/>
              </a:rPr>
              <a:t>at NADH-Q </a:t>
            </a:r>
            <a:r>
              <a:rPr lang="en-US" dirty="0" smtClean="0">
                <a:solidFill>
                  <a:srgbClr val="843C0C"/>
                </a:solidFill>
                <a:latin typeface="Arial" pitchFamily="34" charset="0"/>
                <a:cs typeface="Arial" pitchFamily="34" charset="0"/>
              </a:rPr>
              <a:t>Oxidoreductase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789043"/>
            <a:ext cx="5418944" cy="4230973"/>
          </a:xfrm>
        </p:spPr>
        <p:txBody>
          <a:bodyPr>
            <a:noAutofit/>
          </a:bodyPr>
          <a:lstStyle/>
          <a:p>
            <a:pPr>
              <a:spcBef>
                <a:spcPts val="624"/>
              </a:spcBef>
              <a:spcAft>
                <a:spcPts val="600"/>
              </a:spcAft>
            </a:pPr>
            <a:r>
              <a:rPr lang="en-US" sz="2200" dirty="0">
                <a:latin typeface="Arial" pitchFamily="34" charset="0"/>
                <a:cs typeface="Arial" pitchFamily="34" charset="0"/>
              </a:rPr>
              <a:t>The electrons from NADH are passed along to Q to form QH</a:t>
            </a:r>
            <a:r>
              <a:rPr lang="en-US" sz="2200" baseline="-25000" dirty="0">
                <a:latin typeface="Arial" pitchFamily="34" charset="0"/>
                <a:cs typeface="Arial" pitchFamily="34" charset="0"/>
              </a:rPr>
              <a:t>2</a:t>
            </a:r>
            <a:r>
              <a:rPr lang="en-US" sz="2200" dirty="0">
                <a:latin typeface="Arial" pitchFamily="34" charset="0"/>
                <a:cs typeface="Arial" pitchFamily="34" charset="0"/>
              </a:rPr>
              <a:t> by Complex I.</a:t>
            </a:r>
          </a:p>
          <a:p>
            <a:pPr>
              <a:spcBef>
                <a:spcPts val="624"/>
              </a:spcBef>
              <a:spcAft>
                <a:spcPts val="600"/>
              </a:spcAft>
            </a:pPr>
            <a:r>
              <a:rPr lang="en-US" sz="2200" dirty="0">
                <a:latin typeface="Arial" pitchFamily="34" charset="0"/>
                <a:cs typeface="Arial" pitchFamily="34" charset="0"/>
              </a:rPr>
              <a:t>QH</a:t>
            </a:r>
            <a:r>
              <a:rPr lang="en-US" sz="2200" baseline="-25000" dirty="0">
                <a:latin typeface="Arial" pitchFamily="34" charset="0"/>
                <a:cs typeface="Arial" pitchFamily="34" charset="0"/>
              </a:rPr>
              <a:t>2</a:t>
            </a:r>
            <a:r>
              <a:rPr lang="en-US" sz="2200" dirty="0">
                <a:latin typeface="Arial" pitchFamily="34" charset="0"/>
                <a:cs typeface="Arial" pitchFamily="34" charset="0"/>
              </a:rPr>
              <a:t> leaves the enzyme for the Q pool in the hydrophobic interior of the inner mitochondrial membrane.</a:t>
            </a:r>
          </a:p>
          <a:p>
            <a:pPr>
              <a:spcBef>
                <a:spcPts val="624"/>
              </a:spcBef>
              <a:spcAft>
                <a:spcPts val="600"/>
              </a:spcAft>
            </a:pPr>
            <a:r>
              <a:rPr lang="en-US" sz="2200" dirty="0">
                <a:latin typeface="Arial" pitchFamily="34" charset="0"/>
                <a:cs typeface="Arial" pitchFamily="34" charset="0"/>
              </a:rPr>
              <a:t>The electron carriers between NADH and Q  include </a:t>
            </a:r>
            <a:r>
              <a:rPr lang="en-US" sz="2200" dirty="0" err="1">
                <a:latin typeface="Arial" pitchFamily="34" charset="0"/>
                <a:cs typeface="Arial" pitchFamily="34" charset="0"/>
              </a:rPr>
              <a:t>flavin</a:t>
            </a:r>
            <a:r>
              <a:rPr lang="en-US" sz="2200" dirty="0">
                <a:latin typeface="Arial" pitchFamily="34" charset="0"/>
                <a:cs typeface="Arial" pitchFamily="34" charset="0"/>
              </a:rPr>
              <a:t> mononucleotide (FMN) and several iron–sulfur proteins.</a:t>
            </a:r>
          </a:p>
          <a:p>
            <a:pPr>
              <a:spcBef>
                <a:spcPts val="624"/>
              </a:spcBef>
              <a:spcAft>
                <a:spcPts val="600"/>
              </a:spcAft>
            </a:pPr>
            <a:r>
              <a:rPr lang="en-US" sz="2200" dirty="0">
                <a:latin typeface="Arial" pitchFamily="34" charset="0"/>
                <a:cs typeface="Arial" pitchFamily="34" charset="0"/>
              </a:rPr>
              <a:t>Four protons are simultaneously pumped out of the mitochondrial matrix by Complex I.</a:t>
            </a:r>
          </a:p>
        </p:txBody>
      </p:sp>
      <p:pic>
        <p:nvPicPr>
          <p:cNvPr id="8" name="Picture 2" descr="The structure of reduced ubiquinone (Q 2 minus) is shown. Reduced ubiquinone has a central six membered ring that has the following substituents: the ring has double bonds between C 1 and C 6 and between C 4 and C 5; C 1 and C 4 are each double bonded to oxygen; C 5 and C 6 are each bonded to a methoxy group; C 2 is bonded to a methyl group; and C 3 is bonded to an R group."/>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5850903" y="2302080"/>
            <a:ext cx="3181765" cy="20840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Placeholder 12" descr="An equation shows the formation of N A D plus, Q H 2, and a proton. N A D H, Q, five H superscript plus subscript matrix reacts to form N A D superscript plus, Q H subscript 2, and four H superscript plus subscript intermembrane space."/>
          <p:cNvPicPr>
            <a:picLocks noGrp="1" noChangeAspect="1"/>
          </p:cNvPicPr>
          <p:nvPr>
            <p:ph type="pic" sz="quarter" idx="13"/>
          </p:nvPr>
        </p:nvPicPr>
        <p:blipFill>
          <a:blip r:embed="rId3"/>
          <a:stretch>
            <a:fillRect/>
          </a:stretch>
        </p:blipFill>
        <p:spPr>
          <a:xfrm>
            <a:off x="457200" y="6154440"/>
            <a:ext cx="6782610" cy="481756"/>
          </a:xfrm>
          <a:prstGeom prst="rect">
            <a:avLst/>
          </a:prstGeom>
          <a:noFill/>
          <a:ln>
            <a:noFill/>
          </a:ln>
        </p:spPr>
      </p:pic>
    </p:spTree>
    <p:extLst>
      <p:ext uri="{BB962C8B-B14F-4D97-AF65-F5344CB8AC3E}">
        <p14:creationId xmlns:p14="http://schemas.microsoft.com/office/powerpoint/2010/main" val="2806474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Oxidation </a:t>
            </a:r>
            <a:r>
              <a:rPr lang="en-US" dirty="0" smtClean="0">
                <a:solidFill>
                  <a:srgbClr val="843C0C"/>
                </a:solidFill>
                <a:latin typeface="Arial" pitchFamily="34" charset="0"/>
                <a:cs typeface="Arial" pitchFamily="34" charset="0"/>
              </a:rPr>
              <a:t>States </a:t>
            </a:r>
            <a:r>
              <a:rPr lang="en-US" dirty="0">
                <a:solidFill>
                  <a:srgbClr val="843C0C"/>
                </a:solidFill>
                <a:latin typeface="Arial" pitchFamily="34" charset="0"/>
                <a:cs typeface="Arial" pitchFamily="34" charset="0"/>
              </a:rPr>
              <a:t>of </a:t>
            </a:r>
            <a:r>
              <a:rPr lang="en-US" dirty="0" err="1" smtClean="0">
                <a:solidFill>
                  <a:srgbClr val="843C0C"/>
                </a:solidFill>
                <a:latin typeface="Arial" pitchFamily="34" charset="0"/>
                <a:cs typeface="Arial" pitchFamily="34" charset="0"/>
              </a:rPr>
              <a:t>Flavins</a:t>
            </a:r>
            <a:endParaRPr lang="en-US" dirty="0">
              <a:solidFill>
                <a:srgbClr val="843C0C"/>
              </a:solidFill>
              <a:latin typeface="Arial" pitchFamily="34" charset="0"/>
              <a:cs typeface="Arial" pitchFamily="34" charset="0"/>
            </a:endParaRPr>
          </a:p>
        </p:txBody>
      </p:sp>
      <p:pic>
        <p:nvPicPr>
          <p:cNvPr id="11" name="Picture 2" descr="An equation shows the reduction of flavin mononucleotide. The structure of flavin mononucleotide (oxidized) has an anthracene ring system that has the following substituents: the second, fourth, ninth, and tenth positions in the ring are occupied by nitrogen atoms, nitrogen in third position is bonded to H, the C 1 and C 3 carbons are each double bonded to oxygen, the C 6 and C 7 carbons are each bonded to a methyl group, the third ring has three alternate double bonds, the second ring has a double bond between N 9 and C 9, the first ring has a double bond between C 4 a and N 40, and nitrogen in tenth position has a green highlighted five carbon side chain. The five-carbon side chain is depicted in a Fischer projection that has the following substituents: C 1 is bonded to two H; C 2, C 3, and C 4 are each bonded to H on the left and O H on the right; and C 5 is bonded to two H and a phosphate anion. Flavin mononucleotide (oxidized) (F M N) reacts with 2 electrons and 2 protons that are both highlighted in purple and forms flavin mononucleotide (reduced) (F M N H 2). The structure of flavin mononucleotide (reduced) is similar structure to flavin mononucleotide, but the nitrogens in the fourth and ninth positions are each bonded to the incoming purple highlighted H and the side chain bonded to N in the tenth position is represented as a green highlighted 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09745" y="1682893"/>
            <a:ext cx="8358941" cy="452902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70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Ch.18 Learning Objectives</a:t>
            </a:r>
          </a:p>
        </p:txBody>
      </p:sp>
      <p:sp>
        <p:nvSpPr>
          <p:cNvPr id="4" name="Content Placeholder 3"/>
          <p:cNvSpPr>
            <a:spLocks noGrp="1"/>
          </p:cNvSpPr>
          <p:nvPr>
            <p:ph idx="1"/>
          </p:nvPr>
        </p:nvSpPr>
        <p:spPr/>
        <p:txBody>
          <a:bodyPr>
            <a:normAutofit/>
          </a:bodyPr>
          <a:lstStyle/>
          <a:p>
            <a:pPr marL="0" indent="0">
              <a:lnSpc>
                <a:spcPct val="100000"/>
              </a:lnSpc>
              <a:spcBef>
                <a:spcPts val="624"/>
              </a:spcBef>
              <a:spcAft>
                <a:spcPts val="1200"/>
              </a:spcAft>
              <a:buNone/>
            </a:pPr>
            <a:r>
              <a:rPr lang="en-US" i="1" dirty="0">
                <a:latin typeface="Arial" pitchFamily="34" charset="0"/>
                <a:cs typeface="Arial" pitchFamily="34" charset="0"/>
              </a:rPr>
              <a:t>By the end of this chapter, you should be able to:</a:t>
            </a:r>
            <a:endParaRPr lang="en-US" dirty="0">
              <a:latin typeface="Arial" pitchFamily="34" charset="0"/>
              <a:cs typeface="Arial" pitchFamily="34" charset="0"/>
            </a:endParaRPr>
          </a:p>
          <a:p>
            <a:pPr marL="457200" indent="-457200">
              <a:lnSpc>
                <a:spcPct val="100000"/>
              </a:lnSpc>
              <a:spcBef>
                <a:spcPts val="624"/>
              </a:spcBef>
              <a:buFont typeface="+mj-lt"/>
              <a:buAutoNum type="arabicPeriod"/>
            </a:pPr>
            <a:r>
              <a:rPr lang="en-US" b="1" dirty="0">
                <a:latin typeface="Arial" pitchFamily="34" charset="0"/>
                <a:cs typeface="Arial" pitchFamily="34" charset="0"/>
              </a:rPr>
              <a:t>Describe the key components of the electron-transport chain and how they are arranged.</a:t>
            </a:r>
          </a:p>
          <a:p>
            <a:pPr marL="457200" indent="-457200">
              <a:lnSpc>
                <a:spcPct val="100000"/>
              </a:lnSpc>
              <a:spcBef>
                <a:spcPts val="624"/>
              </a:spcBef>
              <a:buFont typeface="+mj-lt"/>
              <a:buAutoNum type="arabicPeriod"/>
            </a:pPr>
            <a:r>
              <a:rPr lang="en-US" b="1" dirty="0">
                <a:latin typeface="Arial" pitchFamily="34" charset="0"/>
                <a:cs typeface="Arial" pitchFamily="34" charset="0"/>
              </a:rPr>
              <a:t>Explain the benefits of having the electron-transport chain located in a membrane.</a:t>
            </a:r>
          </a:p>
          <a:p>
            <a:pPr marL="457200" indent="-457200">
              <a:lnSpc>
                <a:spcPct val="100000"/>
              </a:lnSpc>
              <a:spcBef>
                <a:spcPts val="624"/>
              </a:spcBef>
              <a:buFont typeface="+mj-lt"/>
              <a:buAutoNum type="arabicPeriod"/>
            </a:pPr>
            <a:r>
              <a:rPr lang="en-US" b="1" dirty="0">
                <a:latin typeface="Arial" pitchFamily="34" charset="0"/>
                <a:cs typeface="Arial" pitchFamily="34" charset="0"/>
              </a:rPr>
              <a:t>Describe how the proton-motive force is converted into ATP.</a:t>
            </a:r>
          </a:p>
          <a:p>
            <a:pPr marL="457200" indent="-457200">
              <a:lnSpc>
                <a:spcPct val="100000"/>
              </a:lnSpc>
              <a:spcBef>
                <a:spcPts val="624"/>
              </a:spcBef>
              <a:buFont typeface="+mj-lt"/>
              <a:buAutoNum type="arabicPeriod"/>
            </a:pPr>
            <a:r>
              <a:rPr lang="en-US" b="1" dirty="0">
                <a:latin typeface="Arial" pitchFamily="34" charset="0"/>
                <a:cs typeface="Arial" pitchFamily="34" charset="0"/>
              </a:rPr>
              <a:t>Identify the ultimate determinant of the rate of cellular respiration.</a:t>
            </a:r>
          </a:p>
        </p:txBody>
      </p:sp>
    </p:spTree>
    <p:extLst>
      <p:ext uri="{BB962C8B-B14F-4D97-AF65-F5344CB8AC3E}">
        <p14:creationId xmlns:p14="http://schemas.microsoft.com/office/powerpoint/2010/main" val="1748709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Coupled </a:t>
            </a:r>
            <a:r>
              <a:rPr lang="en-US" dirty="0" smtClean="0">
                <a:solidFill>
                  <a:srgbClr val="843C0C"/>
                </a:solidFill>
                <a:latin typeface="Arial" pitchFamily="34" charset="0"/>
                <a:cs typeface="Arial" pitchFamily="34" charset="0"/>
              </a:rPr>
              <a:t>Electron–proton Transfer Reactions </a:t>
            </a:r>
            <a:r>
              <a:rPr lang="en-US" dirty="0">
                <a:solidFill>
                  <a:srgbClr val="843C0C"/>
                </a:solidFill>
                <a:latin typeface="Arial" pitchFamily="34" charset="0"/>
                <a:cs typeface="Arial" pitchFamily="34" charset="0"/>
              </a:rPr>
              <a:t>through NADH-Q </a:t>
            </a:r>
            <a:r>
              <a:rPr lang="en-US" dirty="0" smtClean="0">
                <a:solidFill>
                  <a:srgbClr val="843C0C"/>
                </a:solidFill>
                <a:latin typeface="Arial" pitchFamily="34" charset="0"/>
                <a:cs typeface="Arial" pitchFamily="34" charset="0"/>
              </a:rPr>
              <a:t>Oxidoreductase</a:t>
            </a:r>
            <a:endParaRPr lang="en-US" dirty="0">
              <a:solidFill>
                <a:srgbClr val="843C0C"/>
              </a:solidFill>
              <a:latin typeface="Arial" pitchFamily="34" charset="0"/>
              <a:cs typeface="Arial" pitchFamily="34" charset="0"/>
            </a:endParaRPr>
          </a:p>
        </p:txBody>
      </p:sp>
      <p:pic>
        <p:nvPicPr>
          <p:cNvPr id="11" name="Picture 2" descr="A schematic diagram shows the coupled electron-proton transfer reactions through N A D H-Q oxidoreductase. Five adjacent complexes are shown spanning a mitochondrial membrane. One of the complexes has a large component on its surface that projects into the matrix side of the membrane. Several iron-sulfur clusters are shown on the part projecting into the matrix. A small shape labeled Q projects into a gap in the complex. Electrons are shown being passed from N A D H to F M N, then via the iron-sulfur clusters and via Q into the membrane-spanning part of the first complex in the chain. The electrons are passed along a chain of glutamate, lysine and histidine residues. A proton from the matrix enters the complex at the point at which the electron is passed to the last glutamate residue in the chain. The electron is passed to the next membrane-spanning complex, where it is passed to a glutamate residue, and a proton is released from the complex into the inner-membrane space. The electron is passed via another glutamate residue to the next membrane-spanning complex, then passed to a lysine or histidine residue, and a proton is moved into the membrane-spanning complex from the matrix. The electron is passed to two more lysine or histidine residues, and as it is passed to the second, a proton is released into the inner membrane space from the complex. The electron is passed via another glutamate residue to the next membrane-spanning complex, then passed to a lysine or histidine residue, and a proton is moved into the membrane-spanning complex from the matrix. The electron is passed to one more lysine or histidine residue, then to a glutamate residue, and a proton is released into the inner membrane space from the complex. The electron is passed via another glutamate residue to the final membrane-spanning complex, then passed to a lysine or histidine residue, and a proton is moved into the membrane-spanning complex from the matrix. The electron is passed to two more lysine or histidine residues. As it is passed to the second, a proton is released into the inner membrane space from the complex. The last three membrane-spanning complexes in the chain are labeled beta 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77628" y="1699535"/>
            <a:ext cx="8113106" cy="47056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479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686800" cy="1143000"/>
          </a:xfrm>
        </p:spPr>
        <p:txBody>
          <a:bodyPr>
            <a:noAutofit/>
          </a:bodyPr>
          <a:lstStyle/>
          <a:p>
            <a:pPr>
              <a:lnSpc>
                <a:spcPct val="100000"/>
              </a:lnSpc>
            </a:pPr>
            <a:r>
              <a:rPr lang="en-US" dirty="0" err="1">
                <a:solidFill>
                  <a:srgbClr val="843C0C"/>
                </a:solidFill>
                <a:latin typeface="Arial" pitchFamily="34" charset="0"/>
                <a:cs typeface="Arial" pitchFamily="34" charset="0"/>
              </a:rPr>
              <a:t>Ubiquinol</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Is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Entry Point </a:t>
            </a:r>
            <a:r>
              <a:rPr lang="en-US" dirty="0">
                <a:solidFill>
                  <a:srgbClr val="843C0C"/>
                </a:solidFill>
                <a:latin typeface="Arial" pitchFamily="34" charset="0"/>
                <a:cs typeface="Arial" pitchFamily="34" charset="0"/>
              </a:rPr>
              <a:t>for </a:t>
            </a:r>
            <a:r>
              <a:rPr lang="en-US" dirty="0" smtClean="0">
                <a:solidFill>
                  <a:srgbClr val="843C0C"/>
                </a:solidFill>
                <a:latin typeface="Arial" pitchFamily="34" charset="0"/>
                <a:cs typeface="Arial" pitchFamily="34" charset="0"/>
              </a:rPr>
              <a:t>Electrons </a:t>
            </a:r>
            <a:r>
              <a:rPr lang="en-US" dirty="0">
                <a:solidFill>
                  <a:srgbClr val="843C0C"/>
                </a:solidFill>
                <a:latin typeface="Arial" pitchFamily="34" charset="0"/>
                <a:cs typeface="Arial" pitchFamily="34" charset="0"/>
              </a:rPr>
              <a:t>from FADH</a:t>
            </a:r>
            <a:r>
              <a:rPr lang="en-US" baseline="-25000" dirty="0">
                <a:solidFill>
                  <a:srgbClr val="843C0C"/>
                </a:solidFill>
                <a:latin typeface="Arial" pitchFamily="34" charset="0"/>
                <a:cs typeface="Arial" pitchFamily="34" charset="0"/>
              </a:rPr>
              <a:t>2</a:t>
            </a:r>
            <a:r>
              <a:rPr lang="en-US" dirty="0">
                <a:solidFill>
                  <a:srgbClr val="843C0C"/>
                </a:solidFill>
                <a:latin typeface="Arial" pitchFamily="34" charset="0"/>
                <a:cs typeface="Arial" pitchFamily="34" charset="0"/>
              </a:rPr>
              <a:t> of </a:t>
            </a:r>
            <a:r>
              <a:rPr lang="en-US" dirty="0" err="1" smtClean="0">
                <a:solidFill>
                  <a:srgbClr val="843C0C"/>
                </a:solidFill>
                <a:latin typeface="Arial" pitchFamily="34" charset="0"/>
                <a:cs typeface="Arial" pitchFamily="34" charset="0"/>
              </a:rPr>
              <a:t>Flavoproteins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878496"/>
            <a:ext cx="8229600" cy="2852530"/>
          </a:xfrm>
        </p:spPr>
        <p:txBody>
          <a:bodyPr>
            <a:normAutofit/>
          </a:bodyPr>
          <a:lstStyle/>
          <a:p>
            <a:pPr>
              <a:lnSpc>
                <a:spcPct val="100000"/>
              </a:lnSpc>
              <a:spcBef>
                <a:spcPts val="624"/>
              </a:spcBef>
              <a:spcAft>
                <a:spcPts val="1200"/>
              </a:spcAft>
            </a:pPr>
            <a:r>
              <a:rPr lang="en-US" dirty="0">
                <a:latin typeface="Arial" pitchFamily="34" charset="0"/>
                <a:cs typeface="Arial" pitchFamily="34" charset="0"/>
              </a:rPr>
              <a:t>Succinate dehydrogenase of the citric acid cycle is a part of the succinate-Q reductase complex (Complex II).</a:t>
            </a:r>
          </a:p>
          <a:p>
            <a:pPr>
              <a:lnSpc>
                <a:spcPct val="100000"/>
              </a:lnSpc>
              <a:spcBef>
                <a:spcPts val="624"/>
              </a:spcBef>
              <a:spcAft>
                <a:spcPts val="1200"/>
              </a:spcAft>
            </a:pPr>
            <a:r>
              <a:rPr lang="en-US" dirty="0">
                <a:latin typeface="Arial" pitchFamily="34" charset="0"/>
                <a:cs typeface="Arial" pitchFamily="34" charset="0"/>
              </a:rPr>
              <a:t>The FADH</a:t>
            </a:r>
            <a:r>
              <a:rPr lang="en-US" baseline="-25000" dirty="0">
                <a:latin typeface="Arial" pitchFamily="34" charset="0"/>
                <a:cs typeface="Arial" pitchFamily="34" charset="0"/>
              </a:rPr>
              <a:t>2</a:t>
            </a:r>
            <a:r>
              <a:rPr lang="en-US" dirty="0">
                <a:latin typeface="Arial" pitchFamily="34" charset="0"/>
                <a:cs typeface="Arial" pitchFamily="34" charset="0"/>
              </a:rPr>
              <a:t> generated in the citric acid cycle reduces Q to QH</a:t>
            </a:r>
            <a:r>
              <a:rPr lang="en-US" baseline="-25000" dirty="0">
                <a:latin typeface="Arial" pitchFamily="34" charset="0"/>
                <a:cs typeface="Arial" pitchFamily="34" charset="0"/>
              </a:rPr>
              <a:t>2</a:t>
            </a:r>
            <a:r>
              <a:rPr lang="en-US" dirty="0">
                <a:latin typeface="Arial" pitchFamily="34" charset="0"/>
                <a:cs typeface="Arial" pitchFamily="34" charset="0"/>
              </a:rPr>
              <a:t>, which then enters the Q pool.</a:t>
            </a:r>
          </a:p>
          <a:p>
            <a:pPr>
              <a:lnSpc>
                <a:spcPct val="100000"/>
              </a:lnSpc>
              <a:spcBef>
                <a:spcPts val="624"/>
              </a:spcBef>
              <a:spcAft>
                <a:spcPts val="1200"/>
              </a:spcAft>
            </a:pPr>
            <a:r>
              <a:rPr lang="en-US" dirty="0">
                <a:latin typeface="Arial" pitchFamily="34" charset="0"/>
                <a:cs typeface="Arial" pitchFamily="34" charset="0"/>
              </a:rPr>
              <a:t>Complex II is not a proton pump.</a:t>
            </a:r>
          </a:p>
        </p:txBody>
      </p:sp>
    </p:spTree>
    <p:extLst>
      <p:ext uri="{BB962C8B-B14F-4D97-AF65-F5344CB8AC3E}">
        <p14:creationId xmlns:p14="http://schemas.microsoft.com/office/powerpoint/2010/main" val="3361174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rPr>
              <a:t>Electrons </a:t>
            </a:r>
            <a:r>
              <a:rPr lang="en-US" dirty="0" smtClean="0">
                <a:solidFill>
                  <a:srgbClr val="843C0C"/>
                </a:solidFill>
              </a:rPr>
              <a:t>Flow </a:t>
            </a:r>
            <a:r>
              <a:rPr lang="en-US" dirty="0">
                <a:solidFill>
                  <a:srgbClr val="843C0C"/>
                </a:solidFill>
              </a:rPr>
              <a:t>from </a:t>
            </a:r>
            <a:r>
              <a:rPr lang="en-US" dirty="0" err="1" smtClean="0">
                <a:solidFill>
                  <a:srgbClr val="843C0C"/>
                </a:solidFill>
              </a:rPr>
              <a:t>Ubiquinol</a:t>
            </a:r>
            <a:r>
              <a:rPr lang="en-US" dirty="0" smtClean="0">
                <a:solidFill>
                  <a:srgbClr val="843C0C"/>
                </a:solidFill>
              </a:rPr>
              <a:t> </a:t>
            </a:r>
            <a:r>
              <a:rPr lang="en-US" dirty="0">
                <a:solidFill>
                  <a:srgbClr val="843C0C"/>
                </a:solidFill>
              </a:rPr>
              <a:t>to </a:t>
            </a:r>
            <a:r>
              <a:rPr lang="en-US" dirty="0" smtClean="0">
                <a:solidFill>
                  <a:srgbClr val="843C0C"/>
                </a:solidFill>
              </a:rPr>
              <a:t>Cytochrome </a:t>
            </a:r>
            <a:r>
              <a:rPr lang="en-US" i="1" dirty="0">
                <a:solidFill>
                  <a:srgbClr val="843C0C"/>
                </a:solidFill>
              </a:rPr>
              <a:t>c</a:t>
            </a:r>
            <a:r>
              <a:rPr lang="en-US" dirty="0">
                <a:solidFill>
                  <a:srgbClr val="843C0C"/>
                </a:solidFill>
              </a:rPr>
              <a:t> through Q-cytochrome </a:t>
            </a:r>
            <a:r>
              <a:rPr lang="en-US" i="1" dirty="0">
                <a:solidFill>
                  <a:srgbClr val="843C0C"/>
                </a:solidFill>
              </a:rPr>
              <a:t>c</a:t>
            </a:r>
            <a:r>
              <a:rPr lang="en-US" dirty="0" smtClean="0">
                <a:solidFill>
                  <a:srgbClr val="843C0C"/>
                </a:solidFill>
              </a:rPr>
              <a:t> Oxidoreductase</a:t>
            </a:r>
            <a:endParaRPr lang="en-US" dirty="0">
              <a:solidFill>
                <a:srgbClr val="843C0C"/>
              </a:solidFill>
            </a:endParaRPr>
          </a:p>
        </p:txBody>
      </p:sp>
      <p:sp>
        <p:nvSpPr>
          <p:cNvPr id="3" name="Content Placeholder 2"/>
          <p:cNvSpPr>
            <a:spLocks noGrp="1"/>
          </p:cNvSpPr>
          <p:nvPr>
            <p:ph idx="1"/>
          </p:nvPr>
        </p:nvSpPr>
        <p:spPr>
          <a:xfrm>
            <a:off x="457200" y="1908313"/>
            <a:ext cx="8229600" cy="2657007"/>
          </a:xfrm>
        </p:spPr>
        <p:txBody>
          <a:bodyPr>
            <a:normAutofit/>
          </a:bodyPr>
          <a:lstStyle/>
          <a:p>
            <a:pPr>
              <a:spcBef>
                <a:spcPts val="624"/>
              </a:spcBef>
              <a:spcAft>
                <a:spcPts val="1200"/>
              </a:spcAft>
            </a:pPr>
            <a:r>
              <a:rPr lang="en-US" dirty="0">
                <a:latin typeface="Arial" pitchFamily="34" charset="0"/>
                <a:cs typeface="Arial" pitchFamily="34" charset="0"/>
              </a:rPr>
              <a:t>Electrons from QH</a:t>
            </a:r>
            <a:r>
              <a:rPr lang="en-US" baseline="-25000" dirty="0">
                <a:latin typeface="Arial" pitchFamily="34" charset="0"/>
                <a:cs typeface="Arial" pitchFamily="34" charset="0"/>
              </a:rPr>
              <a:t>2</a:t>
            </a:r>
            <a:r>
              <a:rPr lang="en-US" dirty="0">
                <a:latin typeface="Arial" pitchFamily="34" charset="0"/>
                <a:cs typeface="Arial" pitchFamily="34" charset="0"/>
              </a:rPr>
              <a:t> are used to reduce two molecules of cytochrome </a:t>
            </a:r>
            <a:r>
              <a:rPr lang="en-US" i="1" dirty="0">
                <a:latin typeface="Arial" pitchFamily="34" charset="0"/>
                <a:cs typeface="Arial" pitchFamily="34" charset="0"/>
              </a:rPr>
              <a:t>c</a:t>
            </a:r>
            <a:r>
              <a:rPr lang="en-US" dirty="0">
                <a:latin typeface="Arial" pitchFamily="34" charset="0"/>
                <a:cs typeface="Arial" pitchFamily="34" charset="0"/>
              </a:rPr>
              <a:t> in a reaction catalyzed by the Q-cytochrome </a:t>
            </a:r>
            <a:r>
              <a:rPr lang="en-US" i="1" dirty="0">
                <a:latin typeface="Arial" pitchFamily="34" charset="0"/>
                <a:cs typeface="Arial" pitchFamily="34" charset="0"/>
              </a:rPr>
              <a:t>c</a:t>
            </a:r>
            <a:r>
              <a:rPr lang="en-US" dirty="0">
                <a:latin typeface="Arial" pitchFamily="34" charset="0"/>
                <a:cs typeface="Arial" pitchFamily="34" charset="0"/>
              </a:rPr>
              <a:t> oxidoreductase, or Complex III. Complex III is also a proton pump.</a:t>
            </a:r>
          </a:p>
          <a:p>
            <a:pPr>
              <a:spcBef>
                <a:spcPts val="624"/>
              </a:spcBef>
              <a:spcAft>
                <a:spcPts val="1200"/>
              </a:spcAft>
            </a:pPr>
            <a:r>
              <a:rPr lang="en-US" dirty="0">
                <a:latin typeface="Arial" pitchFamily="34" charset="0"/>
                <a:cs typeface="Arial" pitchFamily="34" charset="0"/>
              </a:rPr>
              <a:t>Complex III contains two types of cytochromes named </a:t>
            </a:r>
            <a:r>
              <a:rPr lang="en-US" i="1" dirty="0">
                <a:latin typeface="Arial" pitchFamily="34" charset="0"/>
                <a:cs typeface="Arial" pitchFamily="34" charset="0"/>
              </a:rPr>
              <a:t>b</a:t>
            </a:r>
            <a:r>
              <a:rPr lang="en-US" dirty="0">
                <a:latin typeface="Arial" pitchFamily="34" charset="0"/>
                <a:cs typeface="Arial" pitchFamily="34" charset="0"/>
              </a:rPr>
              <a:t> and </a:t>
            </a:r>
            <a:r>
              <a:rPr lang="en-US" i="1" dirty="0">
                <a:latin typeface="Arial" pitchFamily="34" charset="0"/>
                <a:cs typeface="Arial" pitchFamily="34" charset="0"/>
              </a:rPr>
              <a:t>c</a:t>
            </a:r>
            <a:r>
              <a:rPr lang="en-US" baseline="-25000" dirty="0">
                <a:latin typeface="Arial" pitchFamily="34" charset="0"/>
                <a:cs typeface="Arial" pitchFamily="34" charset="0"/>
              </a:rPr>
              <a:t>1</a:t>
            </a:r>
            <a:r>
              <a:rPr lang="en-US" dirty="0">
                <a:latin typeface="Arial" pitchFamily="34" charset="0"/>
                <a:cs typeface="Arial" pitchFamily="34" charset="0"/>
              </a:rPr>
              <a:t>.</a:t>
            </a:r>
          </a:p>
        </p:txBody>
      </p:sp>
      <p:pic>
        <p:nvPicPr>
          <p:cNvPr id="11" name="Picture Placeholder 10" descr="An equation is shown. The equation reads, Q H subscript 2, two molecules of cyt subscript lowercase C subscript oxidation (lowercase O lowercase X), two molecules of H superscript plus subscript matrix reacts to form Q, two molecules of cyt subscript lowercase C subscript reduction (lowercase R lowercase E lowercase D), four molecules of H superscript plus subscript intermembrane space."/>
          <p:cNvPicPr>
            <a:picLocks noGrp="1" noChangeAspect="1"/>
          </p:cNvPicPr>
          <p:nvPr>
            <p:ph type="pic" sz="quarter" idx="13"/>
          </p:nvPr>
        </p:nvPicPr>
        <p:blipFill>
          <a:blip r:embed="rId2"/>
          <a:stretch>
            <a:fillRect/>
          </a:stretch>
        </p:blipFill>
        <p:spPr>
          <a:xfrm>
            <a:off x="617915" y="4870063"/>
            <a:ext cx="7916209" cy="530695"/>
          </a:xfrm>
          <a:prstGeom prst="rect">
            <a:avLst/>
          </a:prstGeom>
          <a:noFill/>
          <a:ln>
            <a:noFill/>
          </a:ln>
        </p:spPr>
      </p:pic>
    </p:spTree>
    <p:extLst>
      <p:ext uri="{BB962C8B-B14F-4D97-AF65-F5344CB8AC3E}">
        <p14:creationId xmlns:p14="http://schemas.microsoft.com/office/powerpoint/2010/main" val="1548496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Structure of Q-cytochrome </a:t>
            </a:r>
            <a:r>
              <a:rPr lang="en-US" i="1" dirty="0">
                <a:solidFill>
                  <a:srgbClr val="843C0C"/>
                </a:solidFill>
                <a:latin typeface="Arial" pitchFamily="34" charset="0"/>
                <a:cs typeface="Arial" pitchFamily="34" charset="0"/>
              </a:rPr>
              <a:t>c</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Oxidoreductase</a:t>
            </a:r>
            <a:endParaRPr lang="en-US" dirty="0">
              <a:solidFill>
                <a:srgbClr val="843C0C"/>
              </a:solidFill>
              <a:latin typeface="Arial" pitchFamily="34" charset="0"/>
              <a:cs typeface="Arial" pitchFamily="34" charset="0"/>
            </a:endParaRPr>
          </a:p>
        </p:txBody>
      </p:sp>
      <p:pic>
        <p:nvPicPr>
          <p:cNvPr id="11" name="Picture 2" descr="A ribbon diagram shows the structure of cytochrome c oxidase. The enzyme is shown in pipes and planks form with several prosthetic groups magnified and shown in ball and stick form. The enzyme consists of a large central part, with many alpha helices arranged vertically. Amongst these helices, there is a central group of helices, shown in red, with a yellow group of helices on either side. The yellow parts are joined to several short yellow helices on top of the enzyme, and several short helices and beta strands on the bottom of the enzyme, above and below the long, vertical helices each side of the red helices, respectively. There is a central part of the enzyme shown in blue, that contains alpha helices and beta strands. It can be seen in the center of the red group of helices, protruding slightly above the red helices surrounding it. Heme a is shown in ball and stick form, attached to two histidine residues, amongst the red helices. Heme a 3 - copper B is also shown in the center of the red helices. It contains a heme group attached to one histidine residue, and a copper-centered prosthetic group attached to three histidine resides and a tyrosine residue.  The C u A C u A prosthetic group is shown at the top of the red helices. It contains two copper ions and is attached to two histidine residues, two cysteine residues and a carbonyl group from the peptide backbo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14381" y="1594713"/>
            <a:ext cx="4579636" cy="500845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660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7488"/>
            <a:ext cx="8229600" cy="1257300"/>
          </a:xfrm>
        </p:spPr>
        <p:txBody>
          <a:bodyPr>
            <a:noAutofit/>
          </a:bodyPr>
          <a:lstStyle/>
          <a:p>
            <a:pPr>
              <a:lnSpc>
                <a:spcPct val="100000"/>
              </a:lnSpc>
            </a:pPr>
            <a:r>
              <a:rPr lang="en-US" dirty="0">
                <a:solidFill>
                  <a:srgbClr val="843C0C"/>
                </a:solidFill>
                <a:latin typeface="Arial" pitchFamily="34" charset="0"/>
                <a:cs typeface="Arial" pitchFamily="34" charset="0"/>
              </a:rPr>
              <a:t>The Q </a:t>
            </a:r>
            <a:r>
              <a:rPr lang="en-US" dirty="0" smtClean="0">
                <a:solidFill>
                  <a:srgbClr val="843C0C"/>
                </a:solidFill>
                <a:latin typeface="Arial" pitchFamily="34" charset="0"/>
                <a:cs typeface="Arial" pitchFamily="34" charset="0"/>
              </a:rPr>
              <a:t>Cycle Funnels Electrons </a:t>
            </a:r>
            <a:r>
              <a:rPr lang="en-US" dirty="0">
                <a:solidFill>
                  <a:srgbClr val="843C0C"/>
                </a:solidFill>
                <a:latin typeface="Arial" pitchFamily="34" charset="0"/>
                <a:cs typeface="Arial" pitchFamily="34" charset="0"/>
              </a:rPr>
              <a:t>from a </a:t>
            </a:r>
            <a:r>
              <a:rPr lang="en-US" dirty="0" smtClean="0">
                <a:solidFill>
                  <a:srgbClr val="843C0C"/>
                </a:solidFill>
                <a:latin typeface="Arial" pitchFamily="34" charset="0"/>
                <a:cs typeface="Arial" pitchFamily="34" charset="0"/>
              </a:rPr>
              <a:t>Two-electron Carrier </a:t>
            </a:r>
            <a:r>
              <a:rPr lang="en-US" dirty="0">
                <a:solidFill>
                  <a:srgbClr val="843C0C"/>
                </a:solidFill>
                <a:latin typeface="Arial" pitchFamily="34" charset="0"/>
                <a:cs typeface="Arial" pitchFamily="34" charset="0"/>
              </a:rPr>
              <a:t>to a </a:t>
            </a:r>
            <a:r>
              <a:rPr lang="en-US" dirty="0" smtClean="0">
                <a:solidFill>
                  <a:srgbClr val="843C0C"/>
                </a:solidFill>
                <a:latin typeface="Arial" pitchFamily="34" charset="0"/>
                <a:cs typeface="Arial" pitchFamily="34" charset="0"/>
              </a:rPr>
              <a:t>One-electron Carrier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Pumps Protons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700776"/>
            <a:ext cx="8229600" cy="4274316"/>
          </a:xfrm>
        </p:spPr>
        <p:txBody>
          <a:bodyPr>
            <a:normAutofit/>
          </a:bodyPr>
          <a:lstStyle/>
          <a:p>
            <a:pPr>
              <a:spcBef>
                <a:spcPts val="624"/>
              </a:spcBef>
              <a:spcAft>
                <a:spcPts val="1200"/>
              </a:spcAft>
            </a:pPr>
            <a:r>
              <a:rPr lang="en-US" dirty="0">
                <a:latin typeface="Arial" pitchFamily="34" charset="0"/>
                <a:cs typeface="Arial" pitchFamily="34" charset="0"/>
              </a:rPr>
              <a:t>QH</a:t>
            </a:r>
            <a:r>
              <a:rPr lang="en-US" baseline="-25000" dirty="0">
                <a:latin typeface="Arial" pitchFamily="34" charset="0"/>
                <a:cs typeface="Arial" pitchFamily="34" charset="0"/>
              </a:rPr>
              <a:t>2</a:t>
            </a:r>
            <a:r>
              <a:rPr lang="en-US" dirty="0">
                <a:latin typeface="Arial" pitchFamily="34" charset="0"/>
                <a:cs typeface="Arial" pitchFamily="34" charset="0"/>
              </a:rPr>
              <a:t> carries two electrons, whereas cytochrome </a:t>
            </a:r>
            <a:r>
              <a:rPr lang="en-US" i="1" dirty="0">
                <a:latin typeface="Arial" pitchFamily="34" charset="0"/>
                <a:cs typeface="Arial" pitchFamily="34" charset="0"/>
              </a:rPr>
              <a:t>c</a:t>
            </a:r>
            <a:r>
              <a:rPr lang="en-US" dirty="0">
                <a:latin typeface="Arial" pitchFamily="34" charset="0"/>
                <a:cs typeface="Arial" pitchFamily="34" charset="0"/>
              </a:rPr>
              <a:t> carries only one electron.</a:t>
            </a:r>
          </a:p>
          <a:p>
            <a:pPr>
              <a:spcBef>
                <a:spcPts val="624"/>
              </a:spcBef>
              <a:spcAft>
                <a:spcPts val="1200"/>
              </a:spcAft>
            </a:pPr>
            <a:r>
              <a:rPr lang="en-US" dirty="0">
                <a:latin typeface="Arial" pitchFamily="34" charset="0"/>
                <a:cs typeface="Arial" pitchFamily="34" charset="0"/>
              </a:rPr>
              <a:t>The mechanism for coupling electron transfer from QH</a:t>
            </a:r>
            <a:r>
              <a:rPr lang="en-US" baseline="-25000" dirty="0">
                <a:latin typeface="Arial" pitchFamily="34" charset="0"/>
                <a:cs typeface="Arial" pitchFamily="34" charset="0"/>
              </a:rPr>
              <a:t>2</a:t>
            </a:r>
            <a:r>
              <a:rPr lang="en-US" dirty="0">
                <a:latin typeface="Arial" pitchFamily="34" charset="0"/>
                <a:cs typeface="Arial" pitchFamily="34" charset="0"/>
              </a:rPr>
              <a:t> to cytochrome </a:t>
            </a:r>
            <a:r>
              <a:rPr lang="en-US" i="1" dirty="0">
                <a:latin typeface="Arial" pitchFamily="34" charset="0"/>
                <a:cs typeface="Arial" pitchFamily="34" charset="0"/>
              </a:rPr>
              <a:t>c</a:t>
            </a:r>
            <a:r>
              <a:rPr lang="en-US" dirty="0">
                <a:latin typeface="Arial" pitchFamily="34" charset="0"/>
                <a:cs typeface="Arial" pitchFamily="34" charset="0"/>
              </a:rPr>
              <a:t> is called the Q cycle. In the first half  of the Q cycle, one electron from QH</a:t>
            </a:r>
            <a:r>
              <a:rPr lang="en-US" baseline="-25000" dirty="0">
                <a:latin typeface="Arial" pitchFamily="34" charset="0"/>
                <a:cs typeface="Arial" pitchFamily="34" charset="0"/>
              </a:rPr>
              <a:t>2</a:t>
            </a:r>
            <a:r>
              <a:rPr lang="en-US" dirty="0">
                <a:latin typeface="Arial" pitchFamily="34" charset="0"/>
                <a:cs typeface="Arial" pitchFamily="34" charset="0"/>
              </a:rPr>
              <a:t> reduces cytochrome </a:t>
            </a:r>
            <a:r>
              <a:rPr lang="en-US" i="1" dirty="0">
                <a:latin typeface="Arial" pitchFamily="34" charset="0"/>
                <a:cs typeface="Arial" pitchFamily="34" charset="0"/>
              </a:rPr>
              <a:t>c</a:t>
            </a:r>
            <a:r>
              <a:rPr lang="en-US" dirty="0">
                <a:latin typeface="Arial" pitchFamily="34" charset="0"/>
                <a:cs typeface="Arial" pitchFamily="34" charset="0"/>
              </a:rPr>
              <a:t> and one reacts with Q to form Q</a:t>
            </a:r>
            <a:r>
              <a:rPr lang="en-US" baseline="-4000" dirty="0">
                <a:latin typeface="Arial" pitchFamily="34" charset="0"/>
                <a:cs typeface="Arial" pitchFamily="34" charset="0"/>
                <a:sym typeface="Wingdings" charset="0"/>
              </a:rPr>
              <a:t></a:t>
            </a:r>
            <a:r>
              <a:rPr lang="en-US" baseline="30000" dirty="0">
                <a:latin typeface="Arial" pitchFamily="34" charset="0"/>
                <a:cs typeface="Arial" pitchFamily="34" charset="0"/>
              </a:rPr>
              <a:t>−</a:t>
            </a:r>
            <a:r>
              <a:rPr lang="en-US" dirty="0">
                <a:latin typeface="Arial" pitchFamily="34" charset="0"/>
                <a:cs typeface="Arial" pitchFamily="34" charset="0"/>
              </a:rPr>
              <a:t>. In the second half of the cycle, another QH</a:t>
            </a:r>
            <a:r>
              <a:rPr lang="en-US" baseline="-25000" dirty="0">
                <a:latin typeface="Arial" pitchFamily="34" charset="0"/>
                <a:cs typeface="Arial" pitchFamily="34" charset="0"/>
              </a:rPr>
              <a:t>2</a:t>
            </a:r>
            <a:r>
              <a:rPr lang="en-US" dirty="0">
                <a:latin typeface="Arial" pitchFamily="34" charset="0"/>
                <a:cs typeface="Arial" pitchFamily="34" charset="0"/>
              </a:rPr>
              <a:t> reduces cytochrome </a:t>
            </a:r>
            <a:r>
              <a:rPr lang="en-US" i="1" dirty="0">
                <a:latin typeface="Arial" pitchFamily="34" charset="0"/>
                <a:cs typeface="Arial" pitchFamily="34" charset="0"/>
              </a:rPr>
              <a:t>c</a:t>
            </a:r>
            <a:r>
              <a:rPr lang="en-US" dirty="0">
                <a:latin typeface="Arial" pitchFamily="34" charset="0"/>
                <a:cs typeface="Arial" pitchFamily="34" charset="0"/>
              </a:rPr>
              <a:t> and Q</a:t>
            </a:r>
            <a:r>
              <a:rPr lang="en-US" baseline="-4000" dirty="0">
                <a:latin typeface="Arial" pitchFamily="34" charset="0"/>
                <a:cs typeface="Arial" pitchFamily="34" charset="0"/>
                <a:sym typeface="Wingdings" charset="0"/>
              </a:rPr>
              <a:t></a:t>
            </a:r>
            <a:r>
              <a:rPr lang="en-US" baseline="30000" dirty="0">
                <a:latin typeface="Arial" pitchFamily="34" charset="0"/>
                <a:cs typeface="Arial" pitchFamily="34" charset="0"/>
              </a:rPr>
              <a:t>−</a:t>
            </a:r>
            <a:r>
              <a:rPr lang="en-US" dirty="0">
                <a:latin typeface="Arial" pitchFamily="34" charset="0"/>
                <a:cs typeface="Arial" pitchFamily="34" charset="0"/>
              </a:rPr>
              <a:t>.</a:t>
            </a:r>
          </a:p>
          <a:p>
            <a:pPr>
              <a:spcBef>
                <a:spcPts val="624"/>
              </a:spcBef>
              <a:spcAft>
                <a:spcPts val="1200"/>
              </a:spcAft>
            </a:pPr>
            <a:r>
              <a:rPr lang="en-US" dirty="0">
                <a:latin typeface="Arial" pitchFamily="34" charset="0"/>
                <a:cs typeface="Arial" pitchFamily="34" charset="0"/>
              </a:rPr>
              <a:t>In one cycle, four protons are pumped out of the mitochondrial matrix and two additional ones are removed from the matrix.</a:t>
            </a:r>
          </a:p>
        </p:txBody>
      </p:sp>
      <p:pic>
        <p:nvPicPr>
          <p:cNvPr id="11" name="Picture Placeholder 10" descr="An equation is shown. Two molecules of Q H subscript 2, two molecules of Cyt lowercase C subscript oxidation (lowercase O X), two molecules of H superscript plus subscript matrix reacts to form two molecules of Q, Q H subscript 2, two molecules of Cyt lowercase C subscript reduction (lowercase R lowercase E lowercase D), four molecules of H superscript plus subscript intermembrane space."/>
          <p:cNvPicPr>
            <a:picLocks noGrp="1" noChangeAspect="1"/>
          </p:cNvPicPr>
          <p:nvPr>
            <p:ph type="pic" sz="quarter" idx="13"/>
          </p:nvPr>
        </p:nvPicPr>
        <p:blipFill>
          <a:blip r:embed="rId2"/>
          <a:stretch>
            <a:fillRect/>
          </a:stretch>
        </p:blipFill>
        <p:spPr>
          <a:xfrm>
            <a:off x="564251" y="5975092"/>
            <a:ext cx="8174854" cy="523874"/>
          </a:xfrm>
          <a:prstGeom prst="rect">
            <a:avLst/>
          </a:prstGeom>
          <a:noFill/>
          <a:ln>
            <a:noFill/>
          </a:ln>
        </p:spPr>
      </p:pic>
    </p:spTree>
    <p:extLst>
      <p:ext uri="{BB962C8B-B14F-4D97-AF65-F5344CB8AC3E}">
        <p14:creationId xmlns:p14="http://schemas.microsoft.com/office/powerpoint/2010/main" val="778136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Q </a:t>
            </a:r>
            <a:r>
              <a:rPr lang="en-US" dirty="0" smtClean="0">
                <a:solidFill>
                  <a:srgbClr val="843C0C"/>
                </a:solidFill>
              </a:rPr>
              <a:t>Cycle</a:t>
            </a:r>
            <a:endParaRPr lang="en-US" dirty="0">
              <a:solidFill>
                <a:srgbClr val="843C0C"/>
              </a:solidFill>
            </a:endParaRPr>
          </a:p>
        </p:txBody>
      </p:sp>
      <p:pic>
        <p:nvPicPr>
          <p:cNvPr id="12" name="Picture 2" descr="A schematic diagram shows the two halves of the Q cycle. Complex 3 is shown as a shape with cytochrome c attached to the top of it. A small circle labeled cytochrome c 1 is inside complex 3, just below cytochrome c.  Electrons from a shape labeled Q pool are shown entering complex 3 in the first half of the Q cycle. Q H 2 transfers one electron to cytochrome c, via cytochrome c 1. It transfers another electron to Q, to form a semiquinone radical anion. Two protons are released from Q H 2, out of the complex, and Q is formed from Q H 2. Q enters the Q pool. In the second half of the cycle, Q H 2 transfers one electron to cytochrome c, via cytochrome c 1. It transfers another electron to the semiquinone radical anion, to form a second Q H 2, for which two protons from the matrix are also required. Two protons are released from Q H 2, out of the complex, and Q is formed from the first Q H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79765" y="1961311"/>
            <a:ext cx="8358941" cy="382231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752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5400" y="291446"/>
            <a:ext cx="8613201" cy="1109384"/>
          </a:xfrm>
        </p:spPr>
        <p:txBody>
          <a:bodyPr>
            <a:noAutofit/>
          </a:bodyPr>
          <a:lstStyle/>
          <a:p>
            <a:pPr>
              <a:lnSpc>
                <a:spcPct val="100000"/>
              </a:lnSpc>
            </a:pPr>
            <a:r>
              <a:rPr lang="en-US" dirty="0">
                <a:solidFill>
                  <a:srgbClr val="843C0C"/>
                </a:solidFill>
                <a:latin typeface="Arial" pitchFamily="34" charset="0"/>
                <a:cs typeface="Arial" pitchFamily="34" charset="0"/>
              </a:rPr>
              <a:t>Cytochrome </a:t>
            </a:r>
            <a:r>
              <a:rPr lang="en-US" i="1" dirty="0">
                <a:solidFill>
                  <a:srgbClr val="843C0C"/>
                </a:solidFill>
                <a:latin typeface="Arial" pitchFamily="34" charset="0"/>
                <a:cs typeface="Arial" pitchFamily="34" charset="0"/>
              </a:rPr>
              <a:t>c</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Oxidase Catalyzes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Reduction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Molecular Oxygen </a:t>
            </a:r>
            <a:r>
              <a:rPr lang="en-US" dirty="0">
                <a:solidFill>
                  <a:srgbClr val="843C0C"/>
                </a:solidFill>
                <a:latin typeface="Arial" pitchFamily="34" charset="0"/>
                <a:cs typeface="Arial" pitchFamily="34" charset="0"/>
              </a:rPr>
              <a:t>to </a:t>
            </a:r>
            <a:r>
              <a:rPr lang="en-US" dirty="0" smtClean="0">
                <a:solidFill>
                  <a:srgbClr val="843C0C"/>
                </a:solidFill>
                <a:latin typeface="Arial" pitchFamily="34" charset="0"/>
                <a:cs typeface="Arial" pitchFamily="34" charset="0"/>
              </a:rPr>
              <a:t>Water </a:t>
            </a:r>
            <a:r>
              <a:rPr lang="en-US" dirty="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1/2</a:t>
            </a:r>
            <a:r>
              <a:rPr lang="en-US" dirty="0">
                <a:solidFill>
                  <a:srgbClr val="843C0C"/>
                </a:solidFill>
                <a:latin typeface="Arial" pitchFamily="34" charset="0"/>
                <a:cs typeface="Arial" pitchFamily="34" charset="0"/>
              </a:rPr>
              <a:t>)</a:t>
            </a:r>
          </a:p>
        </p:txBody>
      </p:sp>
      <p:sp>
        <p:nvSpPr>
          <p:cNvPr id="4" name="Content Placeholder 3"/>
          <p:cNvSpPr>
            <a:spLocks noGrp="1"/>
          </p:cNvSpPr>
          <p:nvPr>
            <p:ph idx="1"/>
          </p:nvPr>
        </p:nvSpPr>
        <p:spPr>
          <a:xfrm>
            <a:off x="457200" y="2117036"/>
            <a:ext cx="8229600" cy="2951922"/>
          </a:xfrm>
        </p:spPr>
        <p:txBody>
          <a:bodyPr>
            <a:noAutofit/>
          </a:bodyPr>
          <a:lstStyle/>
          <a:p>
            <a:pPr>
              <a:lnSpc>
                <a:spcPct val="100000"/>
              </a:lnSpc>
              <a:spcAft>
                <a:spcPts val="600"/>
              </a:spcAft>
            </a:pPr>
            <a:r>
              <a:rPr lang="en-US" dirty="0">
                <a:latin typeface="Arial" pitchFamily="34" charset="0"/>
                <a:cs typeface="Arial" pitchFamily="34" charset="0"/>
              </a:rPr>
              <a:t>Cytochrome </a:t>
            </a:r>
            <a:r>
              <a:rPr lang="en-US" i="1" dirty="0">
                <a:latin typeface="Arial" pitchFamily="34" charset="0"/>
                <a:cs typeface="Arial" pitchFamily="34" charset="0"/>
              </a:rPr>
              <a:t>c</a:t>
            </a:r>
            <a:r>
              <a:rPr lang="en-US" dirty="0">
                <a:latin typeface="Arial" pitchFamily="34" charset="0"/>
                <a:cs typeface="Arial" pitchFamily="34" charset="0"/>
              </a:rPr>
              <a:t> oxidase accepts four electrons from four molecules of cytochrome </a:t>
            </a:r>
            <a:r>
              <a:rPr lang="en-US" i="1" dirty="0">
                <a:latin typeface="Arial" pitchFamily="34" charset="0"/>
                <a:cs typeface="Arial" pitchFamily="34" charset="0"/>
              </a:rPr>
              <a:t>c</a:t>
            </a:r>
            <a:r>
              <a:rPr lang="en-US" dirty="0">
                <a:latin typeface="Arial" pitchFamily="34" charset="0"/>
                <a:cs typeface="Arial" pitchFamily="34" charset="0"/>
              </a:rPr>
              <a:t> in order to catalyze the reduction of O</a:t>
            </a:r>
            <a:r>
              <a:rPr lang="en-US" baseline="-25000" dirty="0">
                <a:latin typeface="Arial" pitchFamily="34" charset="0"/>
                <a:cs typeface="Arial" pitchFamily="34" charset="0"/>
              </a:rPr>
              <a:t>2</a:t>
            </a:r>
            <a:r>
              <a:rPr lang="en-US" dirty="0">
                <a:latin typeface="Arial" pitchFamily="34" charset="0"/>
                <a:cs typeface="Arial" pitchFamily="34" charset="0"/>
              </a:rPr>
              <a:t> to two molecules of H</a:t>
            </a:r>
            <a:r>
              <a:rPr lang="en-US" baseline="-25000" dirty="0">
                <a:latin typeface="Arial" pitchFamily="34" charset="0"/>
                <a:cs typeface="Arial" pitchFamily="34" charset="0"/>
              </a:rPr>
              <a:t>2</a:t>
            </a:r>
            <a:r>
              <a:rPr lang="en-US" dirty="0">
                <a:latin typeface="Arial" pitchFamily="34" charset="0"/>
                <a:cs typeface="Arial" pitchFamily="34" charset="0"/>
              </a:rPr>
              <a:t>O</a:t>
            </a:r>
          </a:p>
          <a:p>
            <a:pPr>
              <a:lnSpc>
                <a:spcPct val="100000"/>
              </a:lnSpc>
              <a:spcAft>
                <a:spcPts val="600"/>
              </a:spcAft>
            </a:pPr>
            <a:r>
              <a:rPr lang="en-US" dirty="0">
                <a:latin typeface="Arial" pitchFamily="34" charset="0"/>
                <a:cs typeface="Arial" pitchFamily="34" charset="0"/>
              </a:rPr>
              <a:t>In the cytochrome </a:t>
            </a:r>
            <a:r>
              <a:rPr lang="en-US" i="1" dirty="0">
                <a:latin typeface="Arial" pitchFamily="34" charset="0"/>
                <a:cs typeface="Arial" pitchFamily="34" charset="0"/>
              </a:rPr>
              <a:t>c</a:t>
            </a:r>
            <a:r>
              <a:rPr lang="en-US" dirty="0">
                <a:latin typeface="Arial" pitchFamily="34" charset="0"/>
                <a:cs typeface="Arial" pitchFamily="34" charset="0"/>
              </a:rPr>
              <a:t> oxidase reaction, eight protons are removed from the matrix. Four protons, called chemical protons, are used to reduce oxygen. In addition, four protons are pumped into the </a:t>
            </a:r>
            <a:r>
              <a:rPr lang="en-US" dirty="0" err="1">
                <a:latin typeface="Arial" pitchFamily="34" charset="0"/>
                <a:cs typeface="Arial" pitchFamily="34" charset="0"/>
              </a:rPr>
              <a:t>intermembrane</a:t>
            </a:r>
            <a:r>
              <a:rPr lang="en-US" dirty="0">
                <a:latin typeface="Arial" pitchFamily="34" charset="0"/>
                <a:cs typeface="Arial" pitchFamily="34" charset="0"/>
              </a:rPr>
              <a:t> space</a:t>
            </a:r>
          </a:p>
        </p:txBody>
      </p:sp>
      <p:pic>
        <p:nvPicPr>
          <p:cNvPr id="11" name="Picture Placeholder 10" descr="An equation is shown. The equation reads, four molecules of subscript lowercase C subscript reduction (lowercase R lowercase E lowercase D), eight molecules of H superscript plus subscript matrix, oxygen atom (O subscript 2) reacts to form four molecules of cyt subscript lowercase C subscript oxidation (lowercase O lowercase X), two molecules of water (H subscript 2 0), and four molecules of H superscript plus subscript intermembrane space."/>
          <p:cNvPicPr>
            <a:picLocks noGrp="1" noChangeAspect="1"/>
          </p:cNvPicPr>
          <p:nvPr>
            <p:ph type="pic" sz="quarter" idx="13"/>
          </p:nvPr>
        </p:nvPicPr>
        <p:blipFill>
          <a:blip r:embed="rId2"/>
          <a:stretch>
            <a:fillRect/>
          </a:stretch>
        </p:blipFill>
        <p:spPr>
          <a:xfrm>
            <a:off x="330029" y="5665915"/>
            <a:ext cx="8476386" cy="589661"/>
          </a:xfrm>
          <a:prstGeom prst="rect">
            <a:avLst/>
          </a:prstGeom>
          <a:noFill/>
          <a:ln>
            <a:noFill/>
          </a:ln>
        </p:spPr>
      </p:pic>
    </p:spTree>
    <p:extLst>
      <p:ext uri="{BB962C8B-B14F-4D97-AF65-F5344CB8AC3E}">
        <p14:creationId xmlns:p14="http://schemas.microsoft.com/office/powerpoint/2010/main" val="3935561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Structure of </a:t>
            </a:r>
            <a:r>
              <a:rPr lang="en-US" dirty="0" smtClean="0">
                <a:solidFill>
                  <a:srgbClr val="843C0C"/>
                </a:solidFill>
                <a:latin typeface="Arial" pitchFamily="34" charset="0"/>
                <a:cs typeface="Arial" pitchFamily="34" charset="0"/>
              </a:rPr>
              <a:t>Cytochrome </a:t>
            </a:r>
            <a:r>
              <a:rPr lang="en-US" i="1" dirty="0">
                <a:solidFill>
                  <a:srgbClr val="843C0C"/>
                </a:solidFill>
                <a:latin typeface="Arial" pitchFamily="34" charset="0"/>
                <a:cs typeface="Arial" pitchFamily="34" charset="0"/>
              </a:rPr>
              <a:t>c</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Oxidase</a:t>
            </a:r>
            <a:endParaRPr lang="en-US" dirty="0">
              <a:solidFill>
                <a:srgbClr val="843C0C"/>
              </a:solidFill>
              <a:latin typeface="Arial" pitchFamily="34" charset="0"/>
              <a:cs typeface="Arial" pitchFamily="34" charset="0"/>
            </a:endParaRPr>
          </a:p>
        </p:txBody>
      </p:sp>
      <p:pic>
        <p:nvPicPr>
          <p:cNvPr id="11" name="Picture 2" descr="A ribbon diagram shows the structure of cytochrome c oxidase. The enzyme is shown in pipes and planks form with several prosthetic groups magnified and shown in ball and stick form. The enzyme consists of a large central part, with many alpha helices arranged vertically. Amongst these helices, there is a central group of helices, shown in red, with a yellow group of helices on either side. The yellow parts are joined to several short yellow helices on top of the enzyme, and several short helices and beta strands on the bottom of the enzyme, above and below the long, vertical helices each side of the red helices, respectively. There is a central part of the enzyme shown in blue, that contains alpha helices and beta strands. It can be seen in the center of the red group of helices, protruding slightly above the red helices surrounding it. Heme a is shown in ball and stick form, attached to two histidine residues, amongst the red helices. Heme a 3 - copper B is also shown in the center of the red helices. It contains a heme group attached to one histidine residue, and a copper-centered prosthetic group attached to three histidine resides and a tyrosine residue.  The C u A C u A prosthetic group is shown at the top of the red helices. It contains two copper ions and is attached to two histidine residues, two cysteine residues and a carbonyl group from the peptide backbo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736338" y="1584145"/>
            <a:ext cx="6095496" cy="48763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261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1334"/>
            <a:ext cx="9144000" cy="1131683"/>
          </a:xfrm>
        </p:spPr>
        <p:txBody>
          <a:bodyPr>
            <a:noAutofit/>
          </a:bodyPr>
          <a:lstStyle/>
          <a:p>
            <a:pPr>
              <a:lnSpc>
                <a:spcPct val="100000"/>
              </a:lnSpc>
            </a:pPr>
            <a:r>
              <a:rPr lang="en-US" sz="3200" dirty="0">
                <a:solidFill>
                  <a:srgbClr val="843C0C"/>
                </a:solidFill>
              </a:rPr>
              <a:t>Cytochrome </a:t>
            </a:r>
            <a:r>
              <a:rPr lang="en-US" sz="3200" i="1" dirty="0">
                <a:solidFill>
                  <a:srgbClr val="843C0C"/>
                </a:solidFill>
              </a:rPr>
              <a:t>c</a:t>
            </a:r>
            <a:r>
              <a:rPr lang="en-US" sz="3200" dirty="0">
                <a:solidFill>
                  <a:srgbClr val="843C0C"/>
                </a:solidFill>
              </a:rPr>
              <a:t> Oxidase Catalyzes the Reduction of Molecular Oxygen to Water </a:t>
            </a:r>
            <a:r>
              <a:rPr lang="en-US" sz="3200" dirty="0" smtClean="0">
                <a:solidFill>
                  <a:srgbClr val="843C0C"/>
                </a:solidFill>
              </a:rPr>
              <a:t>(2/2</a:t>
            </a:r>
            <a:r>
              <a:rPr lang="en-US" sz="3200" dirty="0">
                <a:solidFill>
                  <a:srgbClr val="843C0C"/>
                </a:solidFill>
              </a:rPr>
              <a:t>)</a:t>
            </a:r>
            <a:endParaRPr lang="en-US" sz="3200" dirty="0"/>
          </a:p>
        </p:txBody>
      </p:sp>
      <p:sp>
        <p:nvSpPr>
          <p:cNvPr id="4" name="Content Placeholder 3"/>
          <p:cNvSpPr>
            <a:spLocks noGrp="1"/>
          </p:cNvSpPr>
          <p:nvPr>
            <p:ph idx="1"/>
          </p:nvPr>
        </p:nvSpPr>
        <p:spPr>
          <a:xfrm>
            <a:off x="304801" y="1243017"/>
            <a:ext cx="6225208" cy="5545409"/>
          </a:xfrm>
        </p:spPr>
        <p:txBody>
          <a:bodyPr>
            <a:noAutofit/>
          </a:bodyPr>
          <a:lstStyle/>
          <a:p>
            <a:pPr>
              <a:lnSpc>
                <a:spcPct val="110000"/>
              </a:lnSpc>
              <a:spcBef>
                <a:spcPts val="624"/>
              </a:spcBef>
              <a:spcAft>
                <a:spcPts val="600"/>
              </a:spcAft>
            </a:pPr>
            <a:r>
              <a:rPr lang="en-US" sz="2000" dirty="0">
                <a:latin typeface="Arial" pitchFamily="34" charset="0"/>
                <a:cs typeface="Arial" pitchFamily="34" charset="0"/>
              </a:rPr>
              <a:t>Cytochrome </a:t>
            </a:r>
            <a:r>
              <a:rPr lang="en-US" sz="2000" i="1" dirty="0">
                <a:latin typeface="Arial" pitchFamily="34" charset="0"/>
                <a:cs typeface="Arial" pitchFamily="34" charset="0"/>
              </a:rPr>
              <a:t>c</a:t>
            </a:r>
            <a:r>
              <a:rPr lang="en-US" sz="2000" dirty="0">
                <a:latin typeface="Arial" pitchFamily="34" charset="0"/>
                <a:cs typeface="Arial" pitchFamily="34" charset="0"/>
              </a:rPr>
              <a:t> oxidase consists of 13 subunits. The enzyme requires two </a:t>
            </a:r>
            <a:r>
              <a:rPr lang="en-US" sz="2000" dirty="0" err="1">
                <a:latin typeface="Arial" pitchFamily="34" charset="0"/>
                <a:cs typeface="Arial" pitchFamily="34" charset="0"/>
              </a:rPr>
              <a:t>heme</a:t>
            </a:r>
            <a:r>
              <a:rPr lang="en-US" sz="2000" dirty="0">
                <a:latin typeface="Arial" pitchFamily="34" charset="0"/>
                <a:cs typeface="Arial" pitchFamily="34" charset="0"/>
              </a:rPr>
              <a:t> A moieties, designated </a:t>
            </a:r>
            <a:r>
              <a:rPr lang="en-US" sz="2000" dirty="0" err="1">
                <a:latin typeface="Arial" pitchFamily="34" charset="0"/>
                <a:cs typeface="Arial" pitchFamily="34" charset="0"/>
              </a:rPr>
              <a:t>heme</a:t>
            </a:r>
            <a:r>
              <a:rPr lang="en-US" sz="2000" dirty="0">
                <a:latin typeface="Arial" pitchFamily="34" charset="0"/>
                <a:cs typeface="Arial" pitchFamily="34" charset="0"/>
              </a:rPr>
              <a:t> </a:t>
            </a:r>
            <a:r>
              <a:rPr lang="en-US" sz="2000" i="1" dirty="0">
                <a:latin typeface="Arial" pitchFamily="34" charset="0"/>
                <a:cs typeface="Arial" pitchFamily="34" charset="0"/>
              </a:rPr>
              <a:t>a</a:t>
            </a:r>
            <a:r>
              <a:rPr lang="en-US" sz="2000" dirty="0">
                <a:latin typeface="Arial" pitchFamily="34" charset="0"/>
                <a:cs typeface="Arial" pitchFamily="34" charset="0"/>
              </a:rPr>
              <a:t> and </a:t>
            </a:r>
            <a:r>
              <a:rPr lang="en-US" sz="2000" dirty="0" err="1">
                <a:latin typeface="Arial" pitchFamily="34" charset="0"/>
                <a:cs typeface="Arial" pitchFamily="34" charset="0"/>
              </a:rPr>
              <a:t>heme</a:t>
            </a:r>
            <a:r>
              <a:rPr lang="en-US" sz="2000" dirty="0">
                <a:latin typeface="Arial" pitchFamily="34" charset="0"/>
                <a:cs typeface="Arial" pitchFamily="34" charset="0"/>
              </a:rPr>
              <a:t> </a:t>
            </a:r>
            <a:r>
              <a:rPr lang="en-US" sz="2000" i="1" dirty="0">
                <a:latin typeface="Arial" pitchFamily="34" charset="0"/>
                <a:cs typeface="Arial" pitchFamily="34" charset="0"/>
              </a:rPr>
              <a:t>a</a:t>
            </a:r>
            <a:r>
              <a:rPr lang="en-US" sz="2000" i="1" baseline="-25000" dirty="0">
                <a:latin typeface="Arial" pitchFamily="34" charset="0"/>
                <a:cs typeface="Arial" pitchFamily="34" charset="0"/>
              </a:rPr>
              <a:t>3</a:t>
            </a:r>
            <a:r>
              <a:rPr lang="en-US" sz="2000" dirty="0">
                <a:latin typeface="Arial" pitchFamily="34" charset="0"/>
                <a:cs typeface="Arial" pitchFamily="34" charset="0"/>
              </a:rPr>
              <a:t>, and two copper centers. Copper center A contains two copper ions, whereas center B is coordinated to three histidine residues, one of which is covalently linked to tyrosine.</a:t>
            </a:r>
          </a:p>
          <a:p>
            <a:pPr>
              <a:lnSpc>
                <a:spcPct val="110000"/>
              </a:lnSpc>
              <a:spcBef>
                <a:spcPts val="624"/>
              </a:spcBef>
              <a:spcAft>
                <a:spcPts val="600"/>
              </a:spcAft>
            </a:pPr>
            <a:r>
              <a:rPr lang="en-US" sz="2000" dirty="0">
                <a:latin typeface="Arial" pitchFamily="34" charset="0"/>
                <a:cs typeface="Arial" pitchFamily="34" charset="0"/>
              </a:rPr>
              <a:t>Two electrons flow according to the pattern: cytochrome c </a:t>
            </a:r>
            <a:r>
              <a:rPr lang="en-US" sz="2000" dirty="0">
                <a:latin typeface="Arial" pitchFamily="34" charset="0"/>
                <a:cs typeface="Arial" pitchFamily="34" charset="0"/>
                <a:sym typeface="Wingdings"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Cu</a:t>
            </a:r>
            <a:r>
              <a:rPr lang="en-US" sz="2000" baseline="-25000" dirty="0" err="1">
                <a:latin typeface="Arial" pitchFamily="34" charset="0"/>
                <a:cs typeface="Arial" pitchFamily="34" charset="0"/>
              </a:rPr>
              <a:t>A</a:t>
            </a:r>
            <a:r>
              <a:rPr lang="en-US" sz="2000" dirty="0">
                <a:latin typeface="Arial" pitchFamily="34" charset="0"/>
                <a:cs typeface="Arial" pitchFamily="34" charset="0"/>
              </a:rPr>
              <a:t>/</a:t>
            </a:r>
            <a:r>
              <a:rPr lang="en-US" sz="2000" dirty="0" err="1">
                <a:latin typeface="Arial" pitchFamily="34" charset="0"/>
                <a:cs typeface="Arial" pitchFamily="34" charset="0"/>
              </a:rPr>
              <a:t>Cu</a:t>
            </a:r>
            <a:r>
              <a:rPr lang="en-US" sz="2000" baseline="-25000" dirty="0" err="1">
                <a:latin typeface="Arial" pitchFamily="34" charset="0"/>
                <a:cs typeface="Arial" pitchFamily="34" charset="0"/>
              </a:rPr>
              <a:t>A</a:t>
            </a:r>
            <a:r>
              <a:rPr lang="en-US" sz="2000" dirty="0">
                <a:latin typeface="Arial" pitchFamily="34" charset="0"/>
                <a:cs typeface="Arial" pitchFamily="34" charset="0"/>
              </a:rPr>
              <a:t> </a:t>
            </a:r>
            <a:r>
              <a:rPr lang="en-US" sz="2000" dirty="0">
                <a:latin typeface="Arial" pitchFamily="34" charset="0"/>
                <a:cs typeface="Arial" pitchFamily="34" charset="0"/>
                <a:sym typeface="Wingdings" charset="0"/>
              </a:rPr>
              <a:t> </a:t>
            </a:r>
            <a:r>
              <a:rPr lang="en-US" sz="2000" dirty="0" err="1">
                <a:latin typeface="Arial" pitchFamily="34" charset="0"/>
                <a:cs typeface="Arial" pitchFamily="34" charset="0"/>
              </a:rPr>
              <a:t>heme</a:t>
            </a:r>
            <a:r>
              <a:rPr lang="en-US" sz="2000" dirty="0">
                <a:latin typeface="Arial" pitchFamily="34" charset="0"/>
                <a:cs typeface="Arial" pitchFamily="34" charset="0"/>
              </a:rPr>
              <a:t> </a:t>
            </a:r>
            <a:r>
              <a:rPr lang="en-US" sz="2000" i="1" dirty="0">
                <a:latin typeface="Arial" pitchFamily="34" charset="0"/>
                <a:cs typeface="Arial" pitchFamily="34" charset="0"/>
              </a:rPr>
              <a:t>a </a:t>
            </a:r>
            <a:r>
              <a:rPr lang="en-US" sz="2000" dirty="0">
                <a:latin typeface="Arial" pitchFamily="34" charset="0"/>
                <a:cs typeface="Arial" pitchFamily="34" charset="0"/>
                <a:sym typeface="Wingdings"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heme</a:t>
            </a:r>
            <a:r>
              <a:rPr lang="en-US" sz="2000" dirty="0">
                <a:latin typeface="Arial" pitchFamily="34" charset="0"/>
                <a:cs typeface="Arial" pitchFamily="34" charset="0"/>
              </a:rPr>
              <a:t> </a:t>
            </a:r>
            <a:r>
              <a:rPr lang="en-US" sz="2000" i="1" dirty="0">
                <a:latin typeface="Arial" pitchFamily="34" charset="0"/>
                <a:cs typeface="Arial" pitchFamily="34" charset="0"/>
              </a:rPr>
              <a:t>a</a:t>
            </a:r>
            <a:r>
              <a:rPr lang="en-US" sz="2000" i="1" baseline="-25000" dirty="0">
                <a:latin typeface="Arial" pitchFamily="34" charset="0"/>
                <a:cs typeface="Arial" pitchFamily="34" charset="0"/>
              </a:rPr>
              <a:t>3</a:t>
            </a:r>
            <a:r>
              <a:rPr lang="en-US" sz="2000" dirty="0">
                <a:latin typeface="Arial" pitchFamily="34" charset="0"/>
                <a:cs typeface="Arial" pitchFamily="34" charset="0"/>
              </a:rPr>
              <a:t> </a:t>
            </a:r>
            <a:r>
              <a:rPr lang="en-US" sz="2000" dirty="0">
                <a:latin typeface="Arial" pitchFamily="34" charset="0"/>
                <a:cs typeface="Arial" pitchFamily="34" charset="0"/>
                <a:sym typeface="Wingdings" charset="0"/>
              </a:rPr>
              <a:t> </a:t>
            </a:r>
            <a:r>
              <a:rPr lang="en-US" sz="2000" dirty="0" err="1">
                <a:latin typeface="Arial" pitchFamily="34" charset="0"/>
                <a:cs typeface="Arial" pitchFamily="34" charset="0"/>
              </a:rPr>
              <a:t>Cu</a:t>
            </a:r>
            <a:r>
              <a:rPr lang="en-US" sz="2000" baseline="-25000" dirty="0" err="1">
                <a:latin typeface="Arial" pitchFamily="34" charset="0"/>
                <a:cs typeface="Arial" pitchFamily="34" charset="0"/>
              </a:rPr>
              <a:t>B</a:t>
            </a:r>
            <a:r>
              <a:rPr lang="en-US" sz="2000" dirty="0">
                <a:latin typeface="Arial" pitchFamily="34" charset="0"/>
                <a:cs typeface="Arial" pitchFamily="34" charset="0"/>
              </a:rPr>
              <a:t>.</a:t>
            </a:r>
          </a:p>
          <a:p>
            <a:pPr>
              <a:lnSpc>
                <a:spcPct val="110000"/>
              </a:lnSpc>
              <a:spcBef>
                <a:spcPts val="624"/>
              </a:spcBef>
              <a:spcAft>
                <a:spcPts val="600"/>
              </a:spcAft>
            </a:pPr>
            <a:r>
              <a:rPr lang="en-US" sz="2000" dirty="0">
                <a:latin typeface="Arial" pitchFamily="34" charset="0"/>
                <a:cs typeface="Arial" pitchFamily="34" charset="0"/>
              </a:rPr>
              <a:t>When the Fe of </a:t>
            </a:r>
            <a:r>
              <a:rPr lang="en-US" sz="2000" dirty="0" err="1">
                <a:latin typeface="Arial" pitchFamily="34" charset="0"/>
                <a:cs typeface="Arial" pitchFamily="34" charset="0"/>
              </a:rPr>
              <a:t>heme</a:t>
            </a:r>
            <a:r>
              <a:rPr lang="en-US" sz="2000" dirty="0">
                <a:latin typeface="Arial" pitchFamily="34" charset="0"/>
                <a:cs typeface="Arial" pitchFamily="34" charset="0"/>
              </a:rPr>
              <a:t> </a:t>
            </a:r>
            <a:r>
              <a:rPr lang="en-US" sz="2000" i="1" dirty="0">
                <a:latin typeface="Arial" pitchFamily="34" charset="0"/>
                <a:cs typeface="Arial" pitchFamily="34" charset="0"/>
              </a:rPr>
              <a:t>a</a:t>
            </a:r>
            <a:r>
              <a:rPr lang="en-US" sz="2000" i="1" baseline="-25000" dirty="0">
                <a:latin typeface="Arial" pitchFamily="34" charset="0"/>
                <a:cs typeface="Arial" pitchFamily="34" charset="0"/>
              </a:rPr>
              <a:t>3</a:t>
            </a:r>
            <a:r>
              <a:rPr lang="en-US" sz="2000" dirty="0">
                <a:latin typeface="Arial" pitchFamily="34" charset="0"/>
                <a:cs typeface="Arial" pitchFamily="34" charset="0"/>
              </a:rPr>
              <a:t> and </a:t>
            </a:r>
            <a:r>
              <a:rPr lang="en-US" sz="2000" dirty="0" err="1">
                <a:latin typeface="Arial" pitchFamily="34" charset="0"/>
                <a:cs typeface="Arial" pitchFamily="34" charset="0"/>
              </a:rPr>
              <a:t>Cu</a:t>
            </a:r>
            <a:r>
              <a:rPr lang="en-US" sz="2000" baseline="-25000" dirty="0" err="1">
                <a:latin typeface="Arial" pitchFamily="34" charset="0"/>
                <a:cs typeface="Arial" pitchFamily="34" charset="0"/>
              </a:rPr>
              <a:t>B</a:t>
            </a:r>
            <a:r>
              <a:rPr lang="en-US" sz="2000" dirty="0">
                <a:latin typeface="Arial" pitchFamily="34" charset="0"/>
                <a:cs typeface="Arial" pitchFamily="34" charset="0"/>
              </a:rPr>
              <a:t> are reduced, they bind oxygen as a peroxide bridge between them.</a:t>
            </a:r>
          </a:p>
          <a:p>
            <a:pPr>
              <a:lnSpc>
                <a:spcPct val="110000"/>
              </a:lnSpc>
              <a:spcBef>
                <a:spcPts val="624"/>
              </a:spcBef>
              <a:spcAft>
                <a:spcPts val="600"/>
              </a:spcAft>
            </a:pPr>
            <a:r>
              <a:rPr lang="en-US" sz="2000" dirty="0">
                <a:latin typeface="Arial" pitchFamily="34" charset="0"/>
                <a:cs typeface="Arial" pitchFamily="34" charset="0"/>
              </a:rPr>
              <a:t>The addition of two more electrons and four protons generates two molecules of water.</a:t>
            </a:r>
          </a:p>
        </p:txBody>
      </p:sp>
      <p:pic>
        <p:nvPicPr>
          <p:cNvPr id="11" name="Picture 2" descr="A structure shows the bonding between histidine and tyrosine. The para-methylphenol of tyrosine is bonded to the N 1 of imidazole ring of histidine. N 3 of the imidazole ring is bonded to copper B and C 4 of the imidazole ring is bonded to a methyl group."/>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3160" r="22510"/>
          <a:stretch/>
        </p:blipFill>
        <p:spPr bwMode="auto">
          <a:xfrm>
            <a:off x="6331225" y="3176334"/>
            <a:ext cx="2602577" cy="213116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77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100000"/>
              </a:lnSpc>
            </a:pPr>
            <a:r>
              <a:rPr lang="en-US" dirty="0" err="1">
                <a:solidFill>
                  <a:srgbClr val="843C0C"/>
                </a:solidFill>
                <a:latin typeface="Arial" pitchFamily="34" charset="0"/>
                <a:cs typeface="Arial" pitchFamily="34" charset="0"/>
              </a:rPr>
              <a:t>Heme</a:t>
            </a:r>
            <a:r>
              <a:rPr lang="en-US" dirty="0">
                <a:solidFill>
                  <a:srgbClr val="843C0C"/>
                </a:solidFill>
                <a:latin typeface="Arial" pitchFamily="34" charset="0"/>
                <a:cs typeface="Arial" pitchFamily="34" charset="0"/>
              </a:rPr>
              <a:t> A</a:t>
            </a:r>
          </a:p>
        </p:txBody>
      </p:sp>
      <p:pic>
        <p:nvPicPr>
          <p:cNvPr id="11" name="Picture 2" descr="The structure of heme is shown. Heme has a central porphyrin ring, which is made of four pyrrole rings that are connected by four methine bridges. The porphyrin ring has the following substituents: C 3 is bonded to a highlighted aldehyde group; C 7, C 12, and C 17 are each bonded to a methyl group; C 13 is bonded to a vinyl group, that is, C H double bonded to C H 2; C 2 and C 18 are each bonded to a propionate side chain, that is, C H bonded to C H 2 that is further bonded to a carbonate anion; and C 8 is bonded to a hydroxyl group, H, and a five carbon side chain in which the C 2 to C 5 group is repeated three times and C 4 is bonded to a methyl group. Substituents bonded to C 8 are highligh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7668" y="1768174"/>
            <a:ext cx="8113106" cy="43884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37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Ch.18 Outline</a:t>
            </a:r>
          </a:p>
        </p:txBody>
      </p:sp>
      <p:sp>
        <p:nvSpPr>
          <p:cNvPr id="3" name="Content Placeholder 2"/>
          <p:cNvSpPr>
            <a:spLocks noGrp="1"/>
          </p:cNvSpPr>
          <p:nvPr>
            <p:ph idx="1"/>
          </p:nvPr>
        </p:nvSpPr>
        <p:spPr>
          <a:xfrm>
            <a:off x="457200" y="1311965"/>
            <a:ext cx="8357016" cy="4800600"/>
          </a:xfrm>
        </p:spPr>
        <p:txBody>
          <a:bodyPr>
            <a:noAutofit/>
          </a:bodyPr>
          <a:lstStyle/>
          <a:p>
            <a:pPr>
              <a:spcBef>
                <a:spcPts val="624"/>
              </a:spcBef>
              <a:spcAft>
                <a:spcPts val="1200"/>
              </a:spcAft>
            </a:pPr>
            <a:r>
              <a:rPr lang="en-US" sz="2200" b="1" dirty="0">
                <a:latin typeface="Arial" pitchFamily="34" charset="0"/>
                <a:cs typeface="Arial" pitchFamily="34" charset="0"/>
              </a:rPr>
              <a:t>18.1 Eukaryotic Oxidative Phosphorylation Takes Place in Mitochondria</a:t>
            </a:r>
          </a:p>
          <a:p>
            <a:pPr>
              <a:spcBef>
                <a:spcPts val="624"/>
              </a:spcBef>
              <a:spcAft>
                <a:spcPts val="1200"/>
              </a:spcAft>
            </a:pPr>
            <a:r>
              <a:rPr lang="en-US" sz="2200" b="1" dirty="0">
                <a:latin typeface="Arial" pitchFamily="34" charset="0"/>
                <a:cs typeface="Arial" pitchFamily="34" charset="0"/>
              </a:rPr>
              <a:t>18.2 Oxidative Phosphorylation Depends on Electron Transfer</a:t>
            </a:r>
          </a:p>
          <a:p>
            <a:pPr>
              <a:spcBef>
                <a:spcPts val="624"/>
              </a:spcBef>
              <a:spcAft>
                <a:spcPts val="1200"/>
              </a:spcAft>
            </a:pPr>
            <a:r>
              <a:rPr lang="en-US" sz="2200" b="1" dirty="0">
                <a:latin typeface="Arial" pitchFamily="34" charset="0"/>
                <a:cs typeface="Arial" pitchFamily="34" charset="0"/>
              </a:rPr>
              <a:t>18.3 The Respiratory Chain Consists of Four Complexes: Three Proton Pumps and a Physical Link to the Citric Acid Cycle</a:t>
            </a:r>
          </a:p>
          <a:p>
            <a:pPr>
              <a:spcBef>
                <a:spcPts val="624"/>
              </a:spcBef>
              <a:spcAft>
                <a:spcPts val="1200"/>
              </a:spcAft>
            </a:pPr>
            <a:r>
              <a:rPr lang="en-US" sz="2200" b="1" dirty="0">
                <a:latin typeface="Arial" pitchFamily="34" charset="0"/>
                <a:cs typeface="Arial" pitchFamily="34" charset="0"/>
              </a:rPr>
              <a:t>18.4 A Proton Gradient Powers the Synthesis of ATP</a:t>
            </a:r>
          </a:p>
          <a:p>
            <a:pPr>
              <a:spcBef>
                <a:spcPts val="624"/>
              </a:spcBef>
              <a:spcAft>
                <a:spcPts val="1200"/>
              </a:spcAft>
            </a:pPr>
            <a:r>
              <a:rPr lang="en-US" sz="2200" b="1" dirty="0">
                <a:latin typeface="Arial" pitchFamily="34" charset="0"/>
                <a:cs typeface="Arial" pitchFamily="34" charset="0"/>
              </a:rPr>
              <a:t>18.5 Many Shuttles Allow Movement Across Mitochondrial Membranes</a:t>
            </a:r>
          </a:p>
          <a:p>
            <a:pPr>
              <a:spcBef>
                <a:spcPts val="624"/>
              </a:spcBef>
              <a:spcAft>
                <a:spcPts val="1200"/>
              </a:spcAft>
            </a:pPr>
            <a:r>
              <a:rPr lang="en-US" sz="2200" b="1" dirty="0">
                <a:latin typeface="Arial" pitchFamily="34" charset="0"/>
                <a:cs typeface="Arial" pitchFamily="34" charset="0"/>
              </a:rPr>
              <a:t>18.6 The Regulation of Cellular Respiration Is Governed Primarily by the Need for ATP</a:t>
            </a:r>
          </a:p>
        </p:txBody>
      </p:sp>
    </p:spTree>
    <p:extLst>
      <p:ext uri="{BB962C8B-B14F-4D97-AF65-F5344CB8AC3E}">
        <p14:creationId xmlns:p14="http://schemas.microsoft.com/office/powerpoint/2010/main" val="543247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Cytochrome </a:t>
            </a:r>
            <a:r>
              <a:rPr lang="en-US" i="1" dirty="0">
                <a:solidFill>
                  <a:srgbClr val="843C0C"/>
                </a:solidFill>
              </a:rPr>
              <a:t>c</a:t>
            </a:r>
            <a:r>
              <a:rPr lang="en-US" dirty="0">
                <a:solidFill>
                  <a:srgbClr val="843C0C"/>
                </a:solidFill>
              </a:rPr>
              <a:t> </a:t>
            </a:r>
            <a:r>
              <a:rPr lang="en-US" dirty="0" smtClean="0">
                <a:solidFill>
                  <a:srgbClr val="843C0C"/>
                </a:solidFill>
              </a:rPr>
              <a:t>Oxidase Mechanism</a:t>
            </a:r>
            <a:endParaRPr lang="en-US" dirty="0">
              <a:solidFill>
                <a:srgbClr val="843C0C"/>
              </a:solidFill>
            </a:endParaRPr>
          </a:p>
        </p:txBody>
      </p:sp>
      <p:pic>
        <p:nvPicPr>
          <p:cNvPr id="12" name="Picture 2" descr="A circular flow diagram shows the cytochrome c oxidase mechanism in four steps. Cytochrome c oxidase is shown as a schematic drawing that contains heme a, heme  a 3, C u A / C u A, and C u B. Cytochrome c is shown positioned on top of cytochrome c oxidase when electrons are being passed from cytochrome c, on the opposite side of cytochrome c oxidase to the matrix. In step one, an electron is passed from cytochrome each of two molecules of cytochrome c to C u A / C u A, then to heme A, then to Heme a 3, and C u B, reducing heme a 3 and C u B. In step two, two oxygen atoms of molecular oxygen bonds to heme a 3 and C u B, linking the two compounds. In step 3, two electrons from cytochrome c follow the same pathway through the prosthetic groups as in step one and two protons enter the complex. They combine with the oxygen atoms linking heme a 3 and C u B, so the two oxygen atoms are no longer bonded to each other and each is bonded to H and forms hydroxyl group. In step four, two more protons from the matrix enter the complex. They combine with the two hydroxyl groups to form two molecules of water, which is released, and cytochrome c oxidase returns to its original st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597496" y="1583901"/>
            <a:ext cx="4163305" cy="508680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210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Peroxide </a:t>
            </a:r>
            <a:r>
              <a:rPr lang="en-US" dirty="0" smtClean="0">
                <a:solidFill>
                  <a:srgbClr val="843C0C"/>
                </a:solidFill>
                <a:latin typeface="Arial" pitchFamily="34" charset="0"/>
                <a:cs typeface="Arial" pitchFamily="34" charset="0"/>
              </a:rPr>
              <a:t>Bridge</a:t>
            </a:r>
            <a:endParaRPr lang="en-US" dirty="0">
              <a:solidFill>
                <a:srgbClr val="843C0C"/>
              </a:solidFill>
              <a:latin typeface="Arial" pitchFamily="34" charset="0"/>
              <a:cs typeface="Arial" pitchFamily="34" charset="0"/>
            </a:endParaRPr>
          </a:p>
        </p:txBody>
      </p:sp>
      <p:pic>
        <p:nvPicPr>
          <p:cNvPr id="11" name="Picture 2" descr="A ball and stick model of a peroxide bridge is shown. A heme, with a central iron, and C u B, with a central copper ion are shown. The iron ion and the copper ion are both bonded to an oxygen atom, and the two oxygen atoms are bonded to each other to form a peroxide bridge between the heme and C u B."/>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88225" y="1684495"/>
            <a:ext cx="7215391" cy="482007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973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Proton </a:t>
            </a:r>
            <a:r>
              <a:rPr lang="en-US" dirty="0" smtClean="0">
                <a:solidFill>
                  <a:srgbClr val="843C0C"/>
                </a:solidFill>
                <a:latin typeface="Arial" pitchFamily="34" charset="0"/>
                <a:cs typeface="Arial" pitchFamily="34" charset="0"/>
              </a:rPr>
              <a:t>Transport </a:t>
            </a:r>
            <a:r>
              <a:rPr lang="en-US" dirty="0">
                <a:solidFill>
                  <a:srgbClr val="843C0C"/>
                </a:solidFill>
                <a:latin typeface="Arial" pitchFamily="34" charset="0"/>
                <a:cs typeface="Arial" pitchFamily="34" charset="0"/>
              </a:rPr>
              <a:t>by </a:t>
            </a:r>
            <a:r>
              <a:rPr lang="en-US" dirty="0" smtClean="0">
                <a:solidFill>
                  <a:srgbClr val="843C0C"/>
                </a:solidFill>
                <a:latin typeface="Arial" pitchFamily="34" charset="0"/>
                <a:cs typeface="Arial" pitchFamily="34" charset="0"/>
              </a:rPr>
              <a:t>Cytochrome </a:t>
            </a:r>
            <a:r>
              <a:rPr lang="en-US" i="1" dirty="0">
                <a:solidFill>
                  <a:srgbClr val="843C0C"/>
                </a:solidFill>
                <a:latin typeface="Arial" pitchFamily="34" charset="0"/>
                <a:cs typeface="Arial" pitchFamily="34" charset="0"/>
              </a:rPr>
              <a:t>c</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Oxidase</a:t>
            </a:r>
            <a:endParaRPr lang="en-US" dirty="0">
              <a:solidFill>
                <a:srgbClr val="843C0C"/>
              </a:solidFill>
              <a:latin typeface="Arial" pitchFamily="34" charset="0"/>
              <a:cs typeface="Arial" pitchFamily="34" charset="0"/>
            </a:endParaRPr>
          </a:p>
        </p:txBody>
      </p:sp>
      <p:pic>
        <p:nvPicPr>
          <p:cNvPr id="11" name="Picture 2" descr="A schematic diagram shows the path of proton transport by cytochrome c oxidase. Cytochrome c oxidase is shown as a schematic diagram, with its prosthetic groups inside it. Cytochrome c is shown on the opposite side of cytochrome c oxidase to the matrix. Four protons are shown being pumped through cytochrome c oxidase, from the matrix, to the other side of the membrane, where they oxidize four molecules of cytochrome c. Four chemical protons are shown entering cytochrome c oxidase from the matrix and reacting with O 2 to form two molecules of H 2 O."/>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077847" y="1748057"/>
            <a:ext cx="5136342" cy="484283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09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17488"/>
            <a:ext cx="9052560" cy="1257300"/>
          </a:xfrm>
        </p:spPr>
        <p:txBody>
          <a:bodyPr>
            <a:noAutofit/>
          </a:bodyPr>
          <a:lstStyle/>
          <a:p>
            <a:pPr>
              <a:lnSpc>
                <a:spcPct val="100000"/>
              </a:lnSpc>
            </a:pPr>
            <a:r>
              <a:rPr lang="en-US" dirty="0">
                <a:solidFill>
                  <a:srgbClr val="843C0C"/>
                </a:solidFill>
                <a:latin typeface="Arial" pitchFamily="34" charset="0"/>
                <a:cs typeface="Arial" pitchFamily="34" charset="0"/>
              </a:rPr>
              <a:t>Most of the </a:t>
            </a:r>
            <a:r>
              <a:rPr lang="en-US" dirty="0" smtClean="0">
                <a:solidFill>
                  <a:srgbClr val="843C0C"/>
                </a:solidFill>
                <a:latin typeface="Arial" pitchFamily="34" charset="0"/>
                <a:cs typeface="Arial" pitchFamily="34" charset="0"/>
              </a:rPr>
              <a:t>Electron-transport Chain </a:t>
            </a:r>
            <a:r>
              <a:rPr lang="en-US" dirty="0">
                <a:solidFill>
                  <a:srgbClr val="843C0C"/>
                </a:solidFill>
                <a:latin typeface="Arial" pitchFamily="34" charset="0"/>
                <a:cs typeface="Arial" pitchFamily="34" charset="0"/>
              </a:rPr>
              <a:t>is </a:t>
            </a:r>
            <a:r>
              <a:rPr lang="en-US" dirty="0" smtClean="0">
                <a:solidFill>
                  <a:srgbClr val="843C0C"/>
                </a:solidFill>
                <a:latin typeface="Arial" pitchFamily="34" charset="0"/>
                <a:cs typeface="Arial" pitchFamily="34" charset="0"/>
              </a:rPr>
              <a:t>Organized </a:t>
            </a:r>
            <a:r>
              <a:rPr lang="en-US" dirty="0">
                <a:solidFill>
                  <a:srgbClr val="843C0C"/>
                </a:solidFill>
                <a:latin typeface="Arial" pitchFamily="34" charset="0"/>
                <a:cs typeface="Arial" pitchFamily="34" charset="0"/>
              </a:rPr>
              <a:t>into a </a:t>
            </a:r>
            <a:r>
              <a:rPr lang="en-US" dirty="0" smtClean="0">
                <a:solidFill>
                  <a:srgbClr val="843C0C"/>
                </a:solidFill>
                <a:latin typeface="Arial" pitchFamily="34" charset="0"/>
                <a:cs typeface="Arial" pitchFamily="34" charset="0"/>
              </a:rPr>
              <a:t>Complex Called </a:t>
            </a:r>
            <a:r>
              <a:rPr lang="en-US" dirty="0">
                <a:solidFill>
                  <a:srgbClr val="843C0C"/>
                </a:solidFill>
                <a:latin typeface="Arial" pitchFamily="34" charset="0"/>
                <a:cs typeface="Arial" pitchFamily="34" charset="0"/>
              </a:rPr>
              <a:t>the </a:t>
            </a:r>
            <a:r>
              <a:rPr lang="en-US" dirty="0" err="1" smtClean="0">
                <a:solidFill>
                  <a:srgbClr val="843C0C"/>
                </a:solidFill>
                <a:latin typeface="Arial" pitchFamily="34" charset="0"/>
                <a:cs typeface="Arial" pitchFamily="34" charset="0"/>
              </a:rPr>
              <a:t>Respirasome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387626" y="1709530"/>
            <a:ext cx="8229600" cy="4875551"/>
          </a:xfrm>
        </p:spPr>
        <p:txBody>
          <a:bodyPr>
            <a:normAutofit fontScale="92500" lnSpcReduction="10000"/>
          </a:bodyPr>
          <a:lstStyle/>
          <a:p>
            <a:pPr>
              <a:lnSpc>
                <a:spcPct val="110000"/>
              </a:lnSpc>
              <a:spcBef>
                <a:spcPts val="624"/>
              </a:spcBef>
              <a:spcAft>
                <a:spcPts val="600"/>
              </a:spcAft>
            </a:pPr>
            <a:r>
              <a:rPr lang="en-US" dirty="0">
                <a:latin typeface="Arial" pitchFamily="34" charset="0"/>
                <a:cs typeface="Arial" pitchFamily="34" charset="0"/>
              </a:rPr>
              <a:t>Although the electron transport chain is often depicted as individual units, research suggests that three of the components are arranged in a large complex known as 	the </a:t>
            </a:r>
            <a:r>
              <a:rPr lang="en-US" i="1" dirty="0" err="1">
                <a:latin typeface="Arial" pitchFamily="34" charset="0"/>
                <a:cs typeface="Arial" pitchFamily="34" charset="0"/>
              </a:rPr>
              <a:t>respirasome</a:t>
            </a:r>
            <a:r>
              <a:rPr lang="en-US" dirty="0">
                <a:latin typeface="Arial" pitchFamily="34" charset="0"/>
                <a:cs typeface="Arial" pitchFamily="34" charset="0"/>
              </a:rPr>
              <a:t>.</a:t>
            </a:r>
          </a:p>
          <a:p>
            <a:pPr>
              <a:lnSpc>
                <a:spcPct val="110000"/>
              </a:lnSpc>
              <a:spcBef>
                <a:spcPts val="624"/>
              </a:spcBef>
              <a:spcAft>
                <a:spcPts val="600"/>
              </a:spcAft>
            </a:pPr>
            <a:r>
              <a:rPr lang="en-US" dirty="0">
                <a:latin typeface="Arial" pitchFamily="34" charset="0"/>
                <a:cs typeface="Arial" pitchFamily="34" charset="0"/>
              </a:rPr>
              <a:t>The human </a:t>
            </a:r>
            <a:r>
              <a:rPr lang="en-US" dirty="0" err="1">
                <a:latin typeface="Arial" pitchFamily="34" charset="0"/>
                <a:cs typeface="Arial" pitchFamily="34" charset="0"/>
              </a:rPr>
              <a:t>respirasome</a:t>
            </a:r>
            <a:r>
              <a:rPr lang="en-US" dirty="0">
                <a:latin typeface="Arial" pitchFamily="34" charset="0"/>
                <a:cs typeface="Arial" pitchFamily="34" charset="0"/>
              </a:rPr>
              <a:t> is believed to consist of two copies each of Complex I and Complex IV surrounding two copies of Complex III.</a:t>
            </a:r>
          </a:p>
          <a:p>
            <a:pPr lvl="1">
              <a:lnSpc>
                <a:spcPct val="110000"/>
              </a:lnSpc>
              <a:spcBef>
                <a:spcPts val="624"/>
              </a:spcBef>
              <a:spcAft>
                <a:spcPts val="600"/>
              </a:spcAft>
              <a:buFont typeface="Arial" pitchFamily="34" charset="0"/>
              <a:buChar char="–"/>
            </a:pPr>
            <a:r>
              <a:rPr lang="en-US" sz="2400" dirty="0">
                <a:latin typeface="Arial" pitchFamily="34" charset="0"/>
                <a:cs typeface="Arial" pitchFamily="34" charset="0"/>
              </a:rPr>
              <a:t>Also, two copies of cytochrome </a:t>
            </a:r>
            <a:r>
              <a:rPr lang="en-US" sz="2400" i="1" dirty="0">
                <a:latin typeface="Arial" pitchFamily="34" charset="0"/>
                <a:cs typeface="Arial" pitchFamily="34" charset="0"/>
              </a:rPr>
              <a:t>c </a:t>
            </a:r>
            <a:r>
              <a:rPr lang="en-US" sz="2400" dirty="0">
                <a:latin typeface="Arial" pitchFamily="34" charset="0"/>
                <a:cs typeface="Arial" pitchFamily="34" charset="0"/>
              </a:rPr>
              <a:t>are located on the surface of Complex III.</a:t>
            </a:r>
          </a:p>
          <a:p>
            <a:pPr lvl="1">
              <a:lnSpc>
                <a:spcPct val="110000"/>
              </a:lnSpc>
              <a:spcBef>
                <a:spcPts val="624"/>
              </a:spcBef>
              <a:spcAft>
                <a:spcPts val="600"/>
              </a:spcAft>
              <a:buFont typeface="Arial" pitchFamily="34" charset="0"/>
              <a:buChar char="–"/>
            </a:pPr>
            <a:r>
              <a:rPr lang="en-US" sz="2400" dirty="0">
                <a:latin typeface="Arial" pitchFamily="34" charset="0"/>
                <a:cs typeface="Arial" pitchFamily="34" charset="0"/>
              </a:rPr>
              <a:t>Although not experimentally established to date, the structure allows for Complex II to associate in a gap between Complexes I and IV.</a:t>
            </a:r>
          </a:p>
        </p:txBody>
      </p:sp>
    </p:spTree>
    <p:extLst>
      <p:ext uri="{BB962C8B-B14F-4D97-AF65-F5344CB8AC3E}">
        <p14:creationId xmlns:p14="http://schemas.microsoft.com/office/powerpoint/2010/main" val="2262965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The </a:t>
            </a:r>
            <a:r>
              <a:rPr lang="en-US" dirty="0" smtClean="0">
                <a:solidFill>
                  <a:srgbClr val="843C0C"/>
                </a:solidFill>
              </a:rPr>
              <a:t>Electron Transport Chain </a:t>
            </a:r>
            <a:r>
              <a:rPr lang="en-US" dirty="0">
                <a:solidFill>
                  <a:srgbClr val="843C0C"/>
                </a:solidFill>
              </a:rPr>
              <a:t>(</a:t>
            </a:r>
            <a:r>
              <a:rPr lang="en-US" dirty="0" smtClean="0">
                <a:solidFill>
                  <a:srgbClr val="843C0C"/>
                </a:solidFill>
              </a:rPr>
              <a:t>2/2</a:t>
            </a:r>
            <a:r>
              <a:rPr lang="en-US" dirty="0">
                <a:solidFill>
                  <a:srgbClr val="843C0C"/>
                </a:solidFill>
              </a:rPr>
              <a:t>)</a:t>
            </a:r>
          </a:p>
        </p:txBody>
      </p:sp>
      <p:pic>
        <p:nvPicPr>
          <p:cNvPr id="12" name="Picture 2" descr="A schematic diagram shows the components of the electron-transport chain. A section of mitochondrial membrane is shown with four proteins embedded in it and one protein on the surface of it, labeled cytochrome c, on the side of the intermembrane space. Four of the proteins embedded in the membrane are labeled one to four and one is labeled Q pool; the one labeled Q pool is shown to contain Q and Q H 2. The numbered proteins are arranged sequentially, with the Q pool located between 2 and 3. Cytochrome c is on the surface between 3 and 4. N A D H and F A D H 2 are shown being generated by the citric acid cycle. Protons are shown being moved across the membrane from the matrix to the intermembrane space via complexes 1, 3, and 4. Electrons from N A D H are shown entering complex 1, then being passed via complex 2, then via the Q pool, then via complex 3, to cytochrome c, then to complex 4, where they are used to reduce O 2 to H 2 O. Electrons are also shown entering the chain from F A D H 2 via complex 2 and then following the same path as the electrons from complex 1."/>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47051" y="2190271"/>
            <a:ext cx="8519695" cy="355519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00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The </a:t>
            </a:r>
            <a:r>
              <a:rPr lang="en-US" dirty="0" err="1" smtClean="0">
                <a:solidFill>
                  <a:srgbClr val="843C0C"/>
                </a:solidFill>
                <a:latin typeface="Arial" pitchFamily="34" charset="0"/>
                <a:cs typeface="Arial" pitchFamily="34" charset="0"/>
              </a:rPr>
              <a:t>Respirasome</a:t>
            </a:r>
            <a:endParaRPr lang="en-US" dirty="0">
              <a:solidFill>
                <a:srgbClr val="843C0C"/>
              </a:solidFill>
              <a:latin typeface="Arial" pitchFamily="34" charset="0"/>
              <a:cs typeface="Arial" pitchFamily="34" charset="0"/>
            </a:endParaRPr>
          </a:p>
        </p:txBody>
      </p:sp>
      <p:pic>
        <p:nvPicPr>
          <p:cNvPr id="11" name="Picture 2" descr="A two-part illustration shows the structure of a respirasome. In the first illustration, the side view of the respirasome is shown in which two copies of complex 1 are present at the bottom corner at each sides, two copies of complex 4 are present above complex 1, and complex 3 is sandwiched between the two copies of complex 4. In the second illustration, the top view of the respirasome is shown, which has rough oval shape. In the respirasome, two copies of complex 1 are diagonally opposite to one another and two copies of complex 4 are diagonally opposite one another and beside complex 1. Complex 1 and 4 are at the outer surface and two copies of complex 3 are present at the center, with two units cytochrome C bound to each complex 3."/>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660754" y="1699260"/>
            <a:ext cx="4480190" cy="476058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881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686800" cy="1143000"/>
          </a:xfrm>
        </p:spPr>
        <p:txBody>
          <a:bodyPr>
            <a:noAutofit/>
          </a:bodyPr>
          <a:lstStyle/>
          <a:p>
            <a:pPr>
              <a:lnSpc>
                <a:spcPct val="100000"/>
              </a:lnSpc>
            </a:pPr>
            <a:r>
              <a:rPr lang="en-US" dirty="0" smtClean="0">
                <a:solidFill>
                  <a:srgbClr val="843C0C"/>
                </a:solidFill>
                <a:latin typeface="Arial" pitchFamily="34" charset="0"/>
                <a:cs typeface="Arial" pitchFamily="34" charset="0"/>
              </a:rPr>
              <a:t>Toxic Derivatives of Molecular Oxygen such as Superoxide Radicals </a:t>
            </a:r>
            <a:r>
              <a:rPr lang="en-US" dirty="0" err="1" smtClean="0">
                <a:solidFill>
                  <a:srgbClr val="843C0C"/>
                </a:solidFill>
                <a:latin typeface="Arial" pitchFamily="34" charset="0"/>
                <a:cs typeface="Arial" pitchFamily="34" charset="0"/>
              </a:rPr>
              <a:t>Sre</a:t>
            </a:r>
            <a:r>
              <a:rPr lang="en-US" dirty="0" smtClean="0">
                <a:solidFill>
                  <a:srgbClr val="843C0C"/>
                </a:solidFill>
                <a:latin typeface="Arial" pitchFamily="34" charset="0"/>
                <a:cs typeface="Arial" pitchFamily="34" charset="0"/>
              </a:rPr>
              <a:t> Scavenged by Protective Enzymes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898374"/>
            <a:ext cx="8229600" cy="2926829"/>
          </a:xfrm>
        </p:spPr>
        <p:txBody>
          <a:bodyPr>
            <a:normAutofit/>
          </a:bodyPr>
          <a:lstStyle/>
          <a:p>
            <a:pPr>
              <a:lnSpc>
                <a:spcPct val="100000"/>
              </a:lnSpc>
              <a:spcBef>
                <a:spcPts val="624"/>
              </a:spcBef>
              <a:spcAft>
                <a:spcPts val="1200"/>
              </a:spcAft>
            </a:pPr>
            <a:r>
              <a:rPr lang="en-US" dirty="0">
                <a:latin typeface="Arial" pitchFamily="34" charset="0"/>
                <a:cs typeface="Arial" pitchFamily="34" charset="0"/>
              </a:rPr>
              <a:t>Partial reduction of O</a:t>
            </a:r>
            <a:r>
              <a:rPr lang="en-US" baseline="-25000" dirty="0">
                <a:latin typeface="Arial" pitchFamily="34" charset="0"/>
                <a:cs typeface="Arial" pitchFamily="34" charset="0"/>
              </a:rPr>
              <a:t>2</a:t>
            </a:r>
            <a:r>
              <a:rPr lang="en-US" dirty="0">
                <a:latin typeface="Arial" pitchFamily="34" charset="0"/>
                <a:cs typeface="Arial" pitchFamily="34" charset="0"/>
              </a:rPr>
              <a:t> generates highly reactive oxygen derivatives, called reactive oxygen species (ROS).</a:t>
            </a:r>
          </a:p>
          <a:p>
            <a:pPr>
              <a:lnSpc>
                <a:spcPct val="100000"/>
              </a:lnSpc>
              <a:spcBef>
                <a:spcPts val="624"/>
              </a:spcBef>
              <a:spcAft>
                <a:spcPts val="1200"/>
              </a:spcAft>
            </a:pPr>
            <a:r>
              <a:rPr lang="en-US" dirty="0">
                <a:latin typeface="Arial" pitchFamily="34" charset="0"/>
                <a:cs typeface="Arial" pitchFamily="34" charset="0"/>
              </a:rPr>
              <a:t>ROS are implicated in many pathological conditions.</a:t>
            </a:r>
          </a:p>
          <a:p>
            <a:pPr>
              <a:lnSpc>
                <a:spcPct val="100000"/>
              </a:lnSpc>
              <a:spcBef>
                <a:spcPts val="624"/>
              </a:spcBef>
              <a:spcAft>
                <a:spcPts val="1200"/>
              </a:spcAft>
            </a:pPr>
            <a:r>
              <a:rPr lang="en-US" dirty="0">
                <a:latin typeface="Arial" pitchFamily="34" charset="0"/>
                <a:cs typeface="Arial" pitchFamily="34" charset="0"/>
              </a:rPr>
              <a:t>ROS include superoxide ion, peroxide ion, and hydroxyl radical (OH</a:t>
            </a:r>
            <a:r>
              <a:rPr lang="en-US" dirty="0">
                <a:latin typeface="Arial" pitchFamily="34" charset="0"/>
                <a:cs typeface="Arial" pitchFamily="34" charset="0"/>
                <a:sym typeface="Wingdings" charset="0"/>
              </a:rPr>
              <a:t></a:t>
            </a:r>
            <a:r>
              <a:rPr lang="en-US" dirty="0">
                <a:latin typeface="Arial" pitchFamily="34" charset="0"/>
                <a:cs typeface="Arial" pitchFamily="34" charset="0"/>
              </a:rPr>
              <a:t>).</a:t>
            </a:r>
          </a:p>
        </p:txBody>
      </p:sp>
      <p:pic>
        <p:nvPicPr>
          <p:cNvPr id="11" name="Picture 1" descr="An equation shows the formation of peroxide from molecular oxygen via a superoxide intermediate. Molecular oxygen accepts an electron and forms superoxide ion, which is O 2 with a negative charge and an electron. The superoxide ion further accepts an electron and forms peroxide, which is molecular oxygen with 2 minus charg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181713" y="5053069"/>
            <a:ext cx="4449699" cy="119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841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Pathological </a:t>
            </a:r>
            <a:r>
              <a:rPr lang="en-US" dirty="0" smtClean="0">
                <a:solidFill>
                  <a:srgbClr val="843C0C"/>
                </a:solidFill>
                <a:latin typeface="Arial" pitchFamily="34" charset="0"/>
                <a:cs typeface="Arial" pitchFamily="34" charset="0"/>
              </a:rPr>
              <a:t>Conditions </a:t>
            </a:r>
            <a:r>
              <a:rPr lang="en-US" dirty="0">
                <a:solidFill>
                  <a:srgbClr val="843C0C"/>
                </a:solidFill>
                <a:latin typeface="Arial" pitchFamily="34" charset="0"/>
                <a:cs typeface="Arial" pitchFamily="34" charset="0"/>
              </a:rPr>
              <a:t>that </a:t>
            </a:r>
            <a:r>
              <a:rPr lang="en-US" dirty="0" smtClean="0">
                <a:solidFill>
                  <a:srgbClr val="843C0C"/>
                </a:solidFill>
                <a:latin typeface="Arial" pitchFamily="34" charset="0"/>
                <a:cs typeface="Arial" pitchFamily="34" charset="0"/>
              </a:rPr>
              <a:t>May Entail Free-radical Injury</a:t>
            </a:r>
            <a:endParaRPr lang="en-US" dirty="0">
              <a:solidFill>
                <a:srgbClr val="843C0C"/>
              </a:solidFill>
              <a:latin typeface="Arial" pitchFamily="34" charset="0"/>
              <a:cs typeface="Arial" pitchFamily="34" charset="0"/>
            </a:endParaRPr>
          </a:p>
        </p:txBody>
      </p:sp>
      <p:pic>
        <p:nvPicPr>
          <p:cNvPr id="6" name="Picture 2" descr="A table shows pathological conditions that may entail free-radical injury. The data in the table are as follows:&#10;Row 1: Atherogenesis&#10;Row 2: Emphysema; bronchitis&#10;Row 3: Parkinson disease&#10;Row 4: Duchenne muscular dystrophy&#10;Row 5: Cervical cancer&#10;Row 6: Alcoholic liver disease&#10;Row 7: Diabetes&#10;Row 8: Acute renal failure&#10;Row 9: Down syndrome&#10;Row 10: Retrolental fibroplasia (conversion of retina into a fibrous mass in premature infants)&#10;Row 11: Cerebrovascular disorders&#10;Row 12: Ischemia; reperfusion injur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763725"/>
            <a:ext cx="7375551" cy="477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828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Superoxide </a:t>
            </a:r>
            <a:r>
              <a:rPr lang="en-US" dirty="0" smtClean="0">
                <a:solidFill>
                  <a:srgbClr val="843C0C"/>
                </a:solidFill>
                <a:latin typeface="Arial" pitchFamily="34" charset="0"/>
                <a:cs typeface="Arial" pitchFamily="34" charset="0"/>
              </a:rPr>
              <a:t>Dismutase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236800"/>
            <a:ext cx="8229600" cy="918147"/>
          </a:xfrm>
        </p:spPr>
        <p:txBody>
          <a:bodyPr>
            <a:normAutofit/>
          </a:bodyPr>
          <a:lstStyle/>
          <a:p>
            <a:pPr>
              <a:lnSpc>
                <a:spcPct val="110000"/>
              </a:lnSpc>
            </a:pPr>
            <a:r>
              <a:rPr lang="en-US" dirty="0">
                <a:latin typeface="Arial" pitchFamily="34" charset="0"/>
                <a:cs typeface="Arial" pitchFamily="34" charset="0"/>
              </a:rPr>
              <a:t>Superoxide dismutase (SOD) and catalase help protect against ROS damage.</a:t>
            </a:r>
          </a:p>
        </p:txBody>
      </p:sp>
      <p:pic>
        <p:nvPicPr>
          <p:cNvPr id="12" name="Picture Placeholder 11" descr="An equation shows the formation of water from hydrogen peroxide by the action of catalase. 2 molecules of hydrogen peroxide reacts in the presence of catalase forms molecular oxygen and 2 molecules of water."/>
          <p:cNvPicPr>
            <a:picLocks noGrp="1" noChangeAspect="1"/>
          </p:cNvPicPr>
          <p:nvPr>
            <p:ph type="pic" sz="quarter" idx="13"/>
          </p:nvPr>
        </p:nvPicPr>
        <p:blipFill>
          <a:blip r:embed="rId2"/>
          <a:stretch>
            <a:fillRect/>
          </a:stretch>
        </p:blipFill>
        <p:spPr>
          <a:xfrm>
            <a:off x="1779611" y="2253523"/>
            <a:ext cx="5430399" cy="582925"/>
          </a:xfrm>
          <a:prstGeom prst="rect">
            <a:avLst/>
          </a:prstGeom>
          <a:noFill/>
          <a:ln>
            <a:noFill/>
          </a:ln>
        </p:spPr>
      </p:pic>
      <p:sp>
        <p:nvSpPr>
          <p:cNvPr id="9" name="Content Placeholder 8"/>
          <p:cNvSpPr>
            <a:spLocks noGrp="1"/>
          </p:cNvSpPr>
          <p:nvPr>
            <p:ph sz="quarter" idx="16"/>
          </p:nvPr>
        </p:nvSpPr>
        <p:spPr>
          <a:xfrm>
            <a:off x="457200" y="2880561"/>
            <a:ext cx="8229600" cy="2651974"/>
          </a:xfrm>
        </p:spPr>
        <p:txBody>
          <a:bodyPr>
            <a:noAutofit/>
          </a:bodyPr>
          <a:lstStyle/>
          <a:p>
            <a:pPr lvl="1">
              <a:spcAft>
                <a:spcPts val="1200"/>
              </a:spcAft>
              <a:buFont typeface="Arial" pitchFamily="34" charset="0"/>
              <a:buChar char="–"/>
            </a:pPr>
            <a:r>
              <a:rPr lang="en-US" sz="2400" dirty="0">
                <a:latin typeface="Arial" pitchFamily="34" charset="0"/>
                <a:cs typeface="Arial" pitchFamily="34" charset="0"/>
              </a:rPr>
              <a:t>Eukaryotes express two forms of this enzyme, a manganese-containing mitochondrial form and a copper-and-zinc-dependent cytoplasmic form.</a:t>
            </a:r>
          </a:p>
          <a:p>
            <a:pPr lvl="1">
              <a:spcAft>
                <a:spcPts val="1200"/>
              </a:spcAft>
              <a:buFont typeface="Arial" pitchFamily="34" charset="0"/>
              <a:buChar char="–"/>
            </a:pPr>
            <a:r>
              <a:rPr lang="en-US" sz="2400" dirty="0">
                <a:latin typeface="Arial" pitchFamily="34" charset="0"/>
                <a:cs typeface="Arial" pitchFamily="34" charset="0"/>
              </a:rPr>
              <a:t>Exercise is associated with increased SOD expression.</a:t>
            </a:r>
          </a:p>
          <a:p>
            <a:pPr marL="342900" lvl="1" indent="-342900">
              <a:spcAft>
                <a:spcPts val="1200"/>
              </a:spcAft>
            </a:pPr>
            <a:r>
              <a:rPr lang="en-US" sz="2400" dirty="0">
                <a:latin typeface="Arial" pitchFamily="34" charset="0"/>
                <a:cs typeface="Arial" pitchFamily="34" charset="0"/>
              </a:rPr>
              <a:t>The hydrogen peroxide that is produced by SOD is then scavenged by catalase.</a:t>
            </a:r>
          </a:p>
        </p:txBody>
      </p:sp>
      <p:pic>
        <p:nvPicPr>
          <p:cNvPr id="13" name="Picture Placeholder 12" descr="An equation shows the formation of molecular oxygen and hydrogen peroxide from a superoxide ion and 2 protons. 2 molecules of superoxide ion react with 2 protons in the presence of superoxide dismutase to form molecular oxygen and hydrogen peroxide."/>
          <p:cNvPicPr>
            <a:picLocks noGrp="1" noChangeAspect="1"/>
          </p:cNvPicPr>
          <p:nvPr>
            <p:ph type="pic" sz="quarter" idx="14"/>
          </p:nvPr>
        </p:nvPicPr>
        <p:blipFill>
          <a:blip r:embed="rId3"/>
          <a:stretch>
            <a:fillRect/>
          </a:stretch>
        </p:blipFill>
        <p:spPr>
          <a:xfrm>
            <a:off x="2898534" y="6214036"/>
            <a:ext cx="3346933" cy="599660"/>
          </a:xfrm>
          <a:prstGeom prst="rect">
            <a:avLst/>
          </a:prstGeom>
          <a:noFill/>
          <a:ln>
            <a:noFill/>
          </a:ln>
        </p:spPr>
      </p:pic>
    </p:spTree>
    <p:extLst>
      <p:ext uri="{BB962C8B-B14F-4D97-AF65-F5344CB8AC3E}">
        <p14:creationId xmlns:p14="http://schemas.microsoft.com/office/powerpoint/2010/main" val="2481464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Superoxide </a:t>
            </a:r>
            <a:r>
              <a:rPr lang="en-US" dirty="0" smtClean="0">
                <a:solidFill>
                  <a:srgbClr val="843C0C"/>
                </a:solidFill>
              </a:rPr>
              <a:t>Dismutase Mechanism</a:t>
            </a:r>
            <a:endParaRPr lang="en-US" dirty="0">
              <a:solidFill>
                <a:srgbClr val="843C0C"/>
              </a:solidFill>
            </a:endParaRPr>
          </a:p>
        </p:txBody>
      </p:sp>
      <p:pic>
        <p:nvPicPr>
          <p:cNvPr id="12" name="Picture 2" descr="A schematic diagram shows the superoxide dismutase mechanism. Superoxide dismutase is depicted as a circle with its oxidized form in red and its reduced form in blue. In the first step, the oxidized form of superoxide dismutase reacts with tHe superoxide ion, which is released as molecular oxygen and to give the reduced form of superoxide dismutase. In the second step, the reduced form of superoxide dismutase reacts with another molecule of superoxide ion and 2 protons to give the oxidized form superoxide dismutase. Hydrogen peroxide is released as the reduction produc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325479" y="2048000"/>
            <a:ext cx="6894043" cy="388317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62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Oxidative </a:t>
            </a:r>
            <a:r>
              <a:rPr lang="en-US" dirty="0" smtClean="0">
                <a:solidFill>
                  <a:srgbClr val="843C0C"/>
                </a:solidFill>
                <a:latin typeface="Arial" pitchFamily="34" charset="0"/>
                <a:cs typeface="Arial" pitchFamily="34" charset="0"/>
              </a:rPr>
              <a:t>Phosphorylation</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nSpc>
                <a:spcPct val="100000"/>
              </a:lnSpc>
              <a:spcBef>
                <a:spcPts val="624"/>
              </a:spcBef>
              <a:spcAft>
                <a:spcPts val="1200"/>
              </a:spcAft>
            </a:pPr>
            <a:r>
              <a:rPr lang="en-US" dirty="0">
                <a:latin typeface="Arial" pitchFamily="34" charset="0"/>
                <a:cs typeface="Arial" pitchFamily="34" charset="0"/>
              </a:rPr>
              <a:t>Oxidative phosphorylation captures the energy of high-energy electrons to synthesize ATP.</a:t>
            </a:r>
          </a:p>
          <a:p>
            <a:pPr>
              <a:lnSpc>
                <a:spcPct val="100000"/>
              </a:lnSpc>
              <a:spcBef>
                <a:spcPts val="624"/>
              </a:spcBef>
              <a:spcAft>
                <a:spcPts val="1200"/>
              </a:spcAft>
            </a:pPr>
            <a:r>
              <a:rPr lang="en-US" dirty="0">
                <a:latin typeface="Arial" pitchFamily="34" charset="0"/>
                <a:cs typeface="Arial" pitchFamily="34" charset="0"/>
              </a:rPr>
              <a:t>The flow of electrons from NADH and FADH</a:t>
            </a:r>
            <a:r>
              <a:rPr lang="en-US" baseline="-25000" dirty="0">
                <a:latin typeface="Arial" pitchFamily="34" charset="0"/>
                <a:cs typeface="Arial" pitchFamily="34" charset="0"/>
              </a:rPr>
              <a:t>2</a:t>
            </a:r>
            <a:r>
              <a:rPr lang="en-US" dirty="0">
                <a:latin typeface="Arial" pitchFamily="34" charset="0"/>
                <a:cs typeface="Arial" pitchFamily="34" charset="0"/>
              </a:rPr>
              <a:t> to O</a:t>
            </a:r>
            <a:r>
              <a:rPr lang="en-US" baseline="-25000" dirty="0">
                <a:latin typeface="Arial" pitchFamily="34" charset="0"/>
                <a:cs typeface="Arial" pitchFamily="34" charset="0"/>
              </a:rPr>
              <a:t>2</a:t>
            </a:r>
            <a:r>
              <a:rPr lang="en-US" dirty="0">
                <a:latin typeface="Arial" pitchFamily="34" charset="0"/>
                <a:cs typeface="Arial" pitchFamily="34" charset="0"/>
              </a:rPr>
              <a:t> occurs in the electron-transport chain or respiratory chain.</a:t>
            </a:r>
          </a:p>
          <a:p>
            <a:pPr>
              <a:lnSpc>
                <a:spcPct val="100000"/>
              </a:lnSpc>
              <a:spcBef>
                <a:spcPts val="624"/>
              </a:spcBef>
              <a:spcAft>
                <a:spcPts val="1200"/>
              </a:spcAft>
            </a:pPr>
            <a:r>
              <a:rPr lang="en-US" dirty="0">
                <a:latin typeface="Arial" pitchFamily="34" charset="0"/>
                <a:cs typeface="Arial" pitchFamily="34" charset="0"/>
              </a:rPr>
              <a:t>This exergonic set of oxidation–reduction reactions generates a proton gradient, and then the proton gradient is used to power the synthesis of ATP.</a:t>
            </a:r>
          </a:p>
        </p:txBody>
      </p:sp>
    </p:spTree>
    <p:extLst>
      <p:ext uri="{BB962C8B-B14F-4D97-AF65-F5344CB8AC3E}">
        <p14:creationId xmlns:p14="http://schemas.microsoft.com/office/powerpoint/2010/main" val="3631785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Electrons </a:t>
            </a:r>
            <a:r>
              <a:rPr lang="en-US" dirty="0" smtClean="0">
                <a:solidFill>
                  <a:srgbClr val="843C0C"/>
                </a:solidFill>
                <a:latin typeface="Arial" pitchFamily="34" charset="0"/>
                <a:cs typeface="Arial" pitchFamily="34" charset="0"/>
              </a:rPr>
              <a:t>Can Be Transferred </a:t>
            </a:r>
            <a:r>
              <a:rPr lang="en-US" dirty="0">
                <a:solidFill>
                  <a:srgbClr val="843C0C"/>
                </a:solidFill>
                <a:latin typeface="Arial" pitchFamily="34" charset="0"/>
                <a:cs typeface="Arial" pitchFamily="34" charset="0"/>
              </a:rPr>
              <a:t>between </a:t>
            </a:r>
            <a:r>
              <a:rPr lang="en-US" dirty="0" smtClean="0">
                <a:solidFill>
                  <a:srgbClr val="843C0C"/>
                </a:solidFill>
                <a:latin typeface="Arial" pitchFamily="34" charset="0"/>
                <a:cs typeface="Arial" pitchFamily="34" charset="0"/>
              </a:rPr>
              <a:t>Groups </a:t>
            </a:r>
            <a:r>
              <a:rPr lang="en-US" dirty="0">
                <a:solidFill>
                  <a:srgbClr val="843C0C"/>
                </a:solidFill>
                <a:latin typeface="Arial" pitchFamily="34" charset="0"/>
                <a:cs typeface="Arial" pitchFamily="34" charset="0"/>
              </a:rPr>
              <a:t>that </a:t>
            </a:r>
            <a:r>
              <a:rPr lang="en-US" dirty="0" smtClean="0">
                <a:solidFill>
                  <a:srgbClr val="843C0C"/>
                </a:solidFill>
                <a:latin typeface="Arial" pitchFamily="34" charset="0"/>
                <a:cs typeface="Arial" pitchFamily="34" charset="0"/>
              </a:rPr>
              <a:t>Are Not </a:t>
            </a:r>
            <a:r>
              <a:rPr lang="en-US" dirty="0">
                <a:solidFill>
                  <a:srgbClr val="843C0C"/>
                </a:solidFill>
                <a:latin typeface="Arial" pitchFamily="34" charset="0"/>
                <a:cs typeface="Arial" pitchFamily="34" charset="0"/>
              </a:rPr>
              <a:t>in </a:t>
            </a:r>
            <a:r>
              <a:rPr lang="en-US" dirty="0" smtClean="0">
                <a:solidFill>
                  <a:srgbClr val="843C0C"/>
                </a:solidFill>
                <a:latin typeface="Arial" pitchFamily="34" charset="0"/>
                <a:cs typeface="Arial" pitchFamily="34" charset="0"/>
              </a:rPr>
              <a:t>Contact</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967948"/>
            <a:ext cx="8229600" cy="4525963"/>
          </a:xfrm>
        </p:spPr>
        <p:txBody>
          <a:bodyPr>
            <a:normAutofit/>
          </a:bodyPr>
          <a:lstStyle/>
          <a:p>
            <a:pPr>
              <a:lnSpc>
                <a:spcPct val="100000"/>
              </a:lnSpc>
              <a:spcBef>
                <a:spcPts val="624"/>
              </a:spcBef>
              <a:spcAft>
                <a:spcPts val="1200"/>
              </a:spcAft>
            </a:pPr>
            <a:r>
              <a:rPr lang="en-US" dirty="0">
                <a:latin typeface="Arial" pitchFamily="34" charset="0"/>
                <a:cs typeface="Arial" pitchFamily="34" charset="0"/>
              </a:rPr>
              <a:t>Electrons can move through space, even through a vacuum, although the rate of electron transfer through space falls off rapidly as the electron donor and electron acceptor move apart from each other.</a:t>
            </a:r>
          </a:p>
          <a:p>
            <a:pPr>
              <a:lnSpc>
                <a:spcPct val="100000"/>
              </a:lnSpc>
              <a:spcBef>
                <a:spcPts val="624"/>
              </a:spcBef>
              <a:spcAft>
                <a:spcPts val="1200"/>
              </a:spcAft>
            </a:pPr>
            <a:r>
              <a:rPr lang="en-US" dirty="0">
                <a:latin typeface="Arial" pitchFamily="34" charset="0"/>
                <a:cs typeface="Arial" pitchFamily="34" charset="0"/>
              </a:rPr>
              <a:t>Proteins provide an environment that allows efficient transfer of electrons.</a:t>
            </a:r>
          </a:p>
        </p:txBody>
      </p:sp>
    </p:spTree>
    <p:extLst>
      <p:ext uri="{BB962C8B-B14F-4D97-AF65-F5344CB8AC3E}">
        <p14:creationId xmlns:p14="http://schemas.microsoft.com/office/powerpoint/2010/main" val="4166356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Distance </a:t>
            </a:r>
            <a:r>
              <a:rPr lang="en-US" dirty="0" smtClean="0">
                <a:solidFill>
                  <a:srgbClr val="843C0C"/>
                </a:solidFill>
                <a:latin typeface="Arial" pitchFamily="34" charset="0"/>
                <a:cs typeface="Arial" pitchFamily="34" charset="0"/>
              </a:rPr>
              <a:t>Dependence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Electron-transfer Rate</a:t>
            </a:r>
            <a:endParaRPr lang="en-US" dirty="0">
              <a:solidFill>
                <a:srgbClr val="843C0C"/>
              </a:solidFill>
              <a:latin typeface="Arial" pitchFamily="34" charset="0"/>
              <a:cs typeface="Arial" pitchFamily="34" charset="0"/>
            </a:endParaRPr>
          </a:p>
        </p:txBody>
      </p:sp>
      <p:pic>
        <p:nvPicPr>
          <p:cNvPr id="11" name="Picture 2" descr="A graph shows the relationship between rate of electron transport through proteins and distances between proteins. The horizontal axis is labeled Distance (angstroms) and has a scale from 0 to 25, labeled in increments of five. The vertical axis is labeled Log 10 (rate of electron transfer per second) at optimal driving force and has a scale from 0 to 14, labeled in increments of two. The origin of horizontal axis is labeled Van der Waals contact. There are two linear curves on the graph, drawn as dashed lines. One is labeled Rate through vacuum and the other is labeled, Approximate rate through proteins. Both curves start at 13 on the vertical axis and at 0 on the horizontal axis. The vertical axis value decreases as the horizontal axis value increases for both curves. The curve for the rate through the vacuum has a vertical axis value of about 7 for a horizontal axis value of 5, and a vertical axis value of nearly 0 for a horizontal axis value of 10. The curve for the rate through proteins has a vertical axis value of about 10 for a horizontal axis value of 5, a vertical axis value of about 8 for a horizontal axis value of 10, a vertical axis value of 4 for an horizontal axis value of 15, and a vertical axis value of about 1 for an horizontal axis value of 20. The horizontal axis value is about 22 when the vertical axis value is 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08523" y="1639250"/>
            <a:ext cx="5930681" cy="496522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016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Conformation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Cytochrome </a:t>
            </a:r>
            <a:r>
              <a:rPr lang="en-US" i="1" dirty="0">
                <a:solidFill>
                  <a:srgbClr val="843C0C"/>
                </a:solidFill>
                <a:latin typeface="Arial" pitchFamily="34" charset="0"/>
                <a:cs typeface="Arial" pitchFamily="34" charset="0"/>
              </a:rPr>
              <a:t>c</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Has Remained Essentially Constant </a:t>
            </a:r>
            <a:r>
              <a:rPr lang="en-US" dirty="0">
                <a:solidFill>
                  <a:srgbClr val="843C0C"/>
                </a:solidFill>
                <a:latin typeface="Arial" pitchFamily="34" charset="0"/>
                <a:cs typeface="Arial" pitchFamily="34" charset="0"/>
              </a:rPr>
              <a:t>for </a:t>
            </a:r>
            <a:r>
              <a:rPr lang="en-US" dirty="0" smtClean="0">
                <a:solidFill>
                  <a:srgbClr val="843C0C"/>
                </a:solidFill>
                <a:latin typeface="Arial" pitchFamily="34" charset="0"/>
                <a:cs typeface="Arial" pitchFamily="34" charset="0"/>
              </a:rPr>
              <a:t>More </a:t>
            </a:r>
            <a:r>
              <a:rPr lang="en-US" dirty="0">
                <a:solidFill>
                  <a:srgbClr val="843C0C"/>
                </a:solidFill>
                <a:latin typeface="Arial" pitchFamily="34" charset="0"/>
                <a:cs typeface="Arial" pitchFamily="34" charset="0"/>
              </a:rPr>
              <a:t>than a </a:t>
            </a:r>
            <a:r>
              <a:rPr lang="en-US" dirty="0" smtClean="0">
                <a:solidFill>
                  <a:srgbClr val="843C0C"/>
                </a:solidFill>
                <a:latin typeface="Arial" pitchFamily="34" charset="0"/>
                <a:cs typeface="Arial" pitchFamily="34" charset="0"/>
              </a:rPr>
              <a:t>Billion Years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997766"/>
            <a:ext cx="8229600" cy="3458817"/>
          </a:xfrm>
        </p:spPr>
        <p:txBody>
          <a:bodyPr>
            <a:normAutofit/>
          </a:bodyPr>
          <a:lstStyle/>
          <a:p>
            <a:pPr>
              <a:spcBef>
                <a:spcPts val="624"/>
              </a:spcBef>
              <a:spcAft>
                <a:spcPts val="1200"/>
              </a:spcAft>
            </a:pPr>
            <a:r>
              <a:rPr lang="en-US" dirty="0">
                <a:latin typeface="Arial" pitchFamily="34" charset="0"/>
                <a:cs typeface="Arial" pitchFamily="34" charset="0"/>
              </a:rPr>
              <a:t>Cytochrome </a:t>
            </a:r>
            <a:r>
              <a:rPr lang="en-US" i="1" dirty="0">
                <a:latin typeface="Arial" pitchFamily="34" charset="0"/>
                <a:cs typeface="Arial" pitchFamily="34" charset="0"/>
              </a:rPr>
              <a:t>c</a:t>
            </a:r>
            <a:r>
              <a:rPr lang="en-US" dirty="0">
                <a:latin typeface="Arial" pitchFamily="34" charset="0"/>
                <a:cs typeface="Arial" pitchFamily="34" charset="0"/>
              </a:rPr>
              <a:t> is a highly conserved protein.</a:t>
            </a:r>
          </a:p>
          <a:p>
            <a:pPr>
              <a:spcBef>
                <a:spcPts val="624"/>
              </a:spcBef>
              <a:spcAft>
                <a:spcPts val="1200"/>
              </a:spcAft>
            </a:pPr>
            <a:r>
              <a:rPr lang="en-US" dirty="0">
                <a:latin typeface="Arial" pitchFamily="34" charset="0"/>
                <a:cs typeface="Arial" pitchFamily="34" charset="0"/>
              </a:rPr>
              <a:t>Cytochrome </a:t>
            </a:r>
            <a:r>
              <a:rPr lang="en-US" i="1" dirty="0">
                <a:latin typeface="Arial" pitchFamily="34" charset="0"/>
                <a:cs typeface="Arial" pitchFamily="34" charset="0"/>
              </a:rPr>
              <a:t>c</a:t>
            </a:r>
            <a:r>
              <a:rPr lang="en-US" dirty="0">
                <a:latin typeface="Arial" pitchFamily="34" charset="0"/>
                <a:cs typeface="Arial" pitchFamily="34" charset="0"/>
              </a:rPr>
              <a:t> from any eukaryotic species will react in vitro with the cytochrome </a:t>
            </a:r>
            <a:r>
              <a:rPr lang="en-US" i="1" dirty="0">
                <a:latin typeface="Arial" pitchFamily="34" charset="0"/>
                <a:cs typeface="Arial" pitchFamily="34" charset="0"/>
              </a:rPr>
              <a:t>c</a:t>
            </a:r>
            <a:r>
              <a:rPr lang="en-US" dirty="0">
                <a:latin typeface="Arial" pitchFamily="34" charset="0"/>
                <a:cs typeface="Arial" pitchFamily="34" charset="0"/>
              </a:rPr>
              <a:t> oxidase from any other species.</a:t>
            </a:r>
          </a:p>
          <a:p>
            <a:pPr>
              <a:spcBef>
                <a:spcPts val="624"/>
              </a:spcBef>
              <a:spcAft>
                <a:spcPts val="1200"/>
              </a:spcAft>
            </a:pPr>
            <a:r>
              <a:rPr lang="en-US" dirty="0">
                <a:latin typeface="Arial" pitchFamily="34" charset="0"/>
                <a:cs typeface="Arial" pitchFamily="34" charset="0"/>
              </a:rPr>
              <a:t>Examination of the primary structure of cytochrome </a:t>
            </a:r>
            <a:r>
              <a:rPr lang="en-US" i="1" dirty="0">
                <a:latin typeface="Arial" pitchFamily="34" charset="0"/>
                <a:cs typeface="Arial" pitchFamily="34" charset="0"/>
              </a:rPr>
              <a:t>c</a:t>
            </a:r>
            <a:r>
              <a:rPr lang="en-US" dirty="0">
                <a:latin typeface="Arial" pitchFamily="34" charset="0"/>
                <a:cs typeface="Arial" pitchFamily="34" charset="0"/>
              </a:rPr>
              <a:t> from a variety of species allowed the construction of phylogenetic trees.</a:t>
            </a:r>
          </a:p>
        </p:txBody>
      </p:sp>
    </p:spTree>
    <p:extLst>
      <p:ext uri="{BB962C8B-B14F-4D97-AF65-F5344CB8AC3E}">
        <p14:creationId xmlns:p14="http://schemas.microsoft.com/office/powerpoint/2010/main" val="2345946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Conservation of the </a:t>
            </a:r>
            <a:r>
              <a:rPr lang="en-US" dirty="0" smtClean="0">
                <a:solidFill>
                  <a:srgbClr val="843C0C"/>
                </a:solidFill>
                <a:latin typeface="Arial" pitchFamily="34" charset="0"/>
                <a:cs typeface="Arial" pitchFamily="34" charset="0"/>
              </a:rPr>
              <a:t>Three-dimensional Structure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Cytochrome </a:t>
            </a:r>
            <a:r>
              <a:rPr lang="en-US" i="1" dirty="0">
                <a:solidFill>
                  <a:srgbClr val="843C0C"/>
                </a:solidFill>
                <a:latin typeface="Arial" pitchFamily="34" charset="0"/>
                <a:cs typeface="Arial" pitchFamily="34" charset="0"/>
              </a:rPr>
              <a:t>c</a:t>
            </a:r>
          </a:p>
        </p:txBody>
      </p:sp>
      <p:pic>
        <p:nvPicPr>
          <p:cNvPr id="18" name="Picture 2" descr="An illustration shows three ribbon diagrams of cytochrome C from Tuna, Rhodospirillum rubrum, and Paracoccus denitrificans. The first ribbon diagram shows cytochrome C from Tuna. It is a small protein with several alpha helices arranged around a heme group. 21 residues are shown in ball and stick form. The second ribbon diagram shows cytochrome C from Rhodospirillum rubrum. It has a very similar structure to cytochrome c in tuna, with a similar arrangement of helices. The third ribbon diagram shows cytochrome C from Paracoccus denitrificans. It has a very similar structure to cytochrome c in tuna and Rhodospirillum rubrum, with a similar arrangement of helic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36131" y="2104247"/>
            <a:ext cx="8276179" cy="359637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114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Evolutionary </a:t>
            </a:r>
            <a:r>
              <a:rPr lang="en-US" dirty="0" smtClean="0">
                <a:solidFill>
                  <a:srgbClr val="843C0C"/>
                </a:solidFill>
                <a:latin typeface="Arial" pitchFamily="34" charset="0"/>
                <a:cs typeface="Arial" pitchFamily="34" charset="0"/>
              </a:rPr>
              <a:t>Tree Constructed </a:t>
            </a:r>
            <a:r>
              <a:rPr lang="en-US" dirty="0">
                <a:solidFill>
                  <a:srgbClr val="843C0C"/>
                </a:solidFill>
                <a:latin typeface="Arial" pitchFamily="34" charset="0"/>
                <a:cs typeface="Arial" pitchFamily="34" charset="0"/>
              </a:rPr>
              <a:t>from </a:t>
            </a:r>
            <a:r>
              <a:rPr lang="en-US" dirty="0" smtClean="0">
                <a:solidFill>
                  <a:srgbClr val="843C0C"/>
                </a:solidFill>
                <a:latin typeface="Arial" pitchFamily="34" charset="0"/>
                <a:cs typeface="Arial" pitchFamily="34" charset="0"/>
              </a:rPr>
              <a:t>Sequences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Cytochrome </a:t>
            </a:r>
            <a:r>
              <a:rPr lang="en-US" i="1" dirty="0">
                <a:solidFill>
                  <a:srgbClr val="843C0C"/>
                </a:solidFill>
                <a:latin typeface="Arial" pitchFamily="34" charset="0"/>
                <a:cs typeface="Arial" pitchFamily="34" charset="0"/>
              </a:rPr>
              <a:t>c</a:t>
            </a:r>
          </a:p>
        </p:txBody>
      </p:sp>
      <p:pic>
        <p:nvPicPr>
          <p:cNvPr id="11" name="Picture 2" descr="A phylogenetic tree shows relationships between organisms constructed from sequences of cytochrome C. The tree has several main nodes and many sub nodes. It can be roughly divided into three parts. From node one of the tree, one branch splits into a line labeled Neurospora and a line that divides to two branches labeled Saccharomyces and Candida. The other line branches at a higher point, near where the lines labeled Saccharomyces and Candida branch. One of these branches splits to lines labeled Moth and Screw-worm fly. The other goes to the left, then a line labeled Tuna branches upwards and to the right. A very short distance further along the line, a line labeled Snake branches upwards and to the right. After a short distance, the line branches into two more complex parts. The first part branches to a line labeled turtle and a line with three branches labeled, from first to last along the line, as pigeon, duck, chicken, and penguin. The other part splits to a line that branches near the end to lines labeled monkey and Homo sapiens and to a line that has branches labeled kangaroo, rabbit, dog, pig, donkey, and hor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381284" y="1883433"/>
            <a:ext cx="6559446" cy="427479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889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100000"/>
              </a:lnSpc>
            </a:pPr>
            <a:r>
              <a:rPr lang="en-US" dirty="0" smtClean="0">
                <a:solidFill>
                  <a:srgbClr val="843C0C"/>
                </a:solidFill>
                <a:latin typeface="Arial" pitchFamily="34" charset="0"/>
                <a:cs typeface="Arial" pitchFamily="34" charset="0"/>
              </a:rPr>
              <a:t>Section 18.4 </a:t>
            </a:r>
            <a:r>
              <a:rPr lang="en-US" dirty="0">
                <a:solidFill>
                  <a:srgbClr val="843C0C"/>
                </a:solidFill>
                <a:latin typeface="Arial" pitchFamily="34" charset="0"/>
                <a:cs typeface="Arial" pitchFamily="34" charset="0"/>
              </a:rPr>
              <a:t>A Proton Gradient Powers the Synthesis of ATP</a:t>
            </a:r>
          </a:p>
        </p:txBody>
      </p:sp>
      <p:sp>
        <p:nvSpPr>
          <p:cNvPr id="4" name="Content Placeholder 3"/>
          <p:cNvSpPr>
            <a:spLocks noGrp="1"/>
          </p:cNvSpPr>
          <p:nvPr>
            <p:ph idx="1"/>
          </p:nvPr>
        </p:nvSpPr>
        <p:spPr>
          <a:xfrm>
            <a:off x="457200" y="1838740"/>
            <a:ext cx="8229600" cy="3538330"/>
          </a:xfrm>
        </p:spPr>
        <p:txBody>
          <a:bodyPr>
            <a:normAutofit/>
          </a:bodyPr>
          <a:lstStyle/>
          <a:p>
            <a:pPr>
              <a:lnSpc>
                <a:spcPct val="100000"/>
              </a:lnSpc>
              <a:spcAft>
                <a:spcPts val="1200"/>
              </a:spcAft>
            </a:pPr>
            <a:r>
              <a:rPr lang="en-US" dirty="0">
                <a:latin typeface="Arial" pitchFamily="34" charset="0"/>
                <a:cs typeface="Arial" pitchFamily="34" charset="0"/>
              </a:rPr>
              <a:t>The proton gradient generated by the oxidation of NADH and FADH</a:t>
            </a:r>
            <a:r>
              <a:rPr lang="en-US" baseline="-25000" dirty="0">
                <a:latin typeface="Arial" pitchFamily="34" charset="0"/>
                <a:cs typeface="Arial" pitchFamily="34" charset="0"/>
              </a:rPr>
              <a:t>2</a:t>
            </a:r>
            <a:r>
              <a:rPr lang="en-US" dirty="0">
                <a:latin typeface="Arial" pitchFamily="34" charset="0"/>
                <a:cs typeface="Arial" pitchFamily="34" charset="0"/>
              </a:rPr>
              <a:t> is called the proton-motive force.</a:t>
            </a:r>
          </a:p>
          <a:p>
            <a:pPr>
              <a:lnSpc>
                <a:spcPct val="100000"/>
              </a:lnSpc>
              <a:spcAft>
                <a:spcPts val="1200"/>
              </a:spcAft>
            </a:pPr>
            <a:r>
              <a:rPr lang="en-US" dirty="0">
                <a:latin typeface="Arial" pitchFamily="34" charset="0"/>
                <a:cs typeface="Arial" pitchFamily="34" charset="0"/>
              </a:rPr>
              <a:t>The proton-motive force powers the synthesis of ATP.</a:t>
            </a:r>
          </a:p>
          <a:p>
            <a:pPr>
              <a:lnSpc>
                <a:spcPct val="100000"/>
              </a:lnSpc>
              <a:spcAft>
                <a:spcPts val="1200"/>
              </a:spcAft>
            </a:pPr>
            <a:r>
              <a:rPr lang="en-US" dirty="0">
                <a:latin typeface="Arial" pitchFamily="34" charset="0"/>
                <a:cs typeface="Arial" pitchFamily="34" charset="0"/>
              </a:rPr>
              <a:t>The proton-motive force consists of a chemical gradient and a charge gradient.</a:t>
            </a:r>
          </a:p>
          <a:p>
            <a:pPr>
              <a:lnSpc>
                <a:spcPct val="100000"/>
              </a:lnSpc>
              <a:spcAft>
                <a:spcPts val="1200"/>
              </a:spcAft>
            </a:pPr>
            <a:r>
              <a:rPr lang="en-US" dirty="0">
                <a:latin typeface="Arial" pitchFamily="34" charset="0"/>
                <a:cs typeface="Arial" pitchFamily="34" charset="0"/>
              </a:rPr>
              <a:t>Heterologous experimental systems confirmed that proton gradients can power ATP synthesis.</a:t>
            </a:r>
          </a:p>
        </p:txBody>
      </p:sp>
    </p:spTree>
    <p:extLst>
      <p:ext uri="{BB962C8B-B14F-4D97-AF65-F5344CB8AC3E}">
        <p14:creationId xmlns:p14="http://schemas.microsoft.com/office/powerpoint/2010/main" val="222095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Electron </a:t>
            </a:r>
            <a:r>
              <a:rPr lang="en-US" dirty="0" smtClean="0">
                <a:solidFill>
                  <a:srgbClr val="843C0C"/>
                </a:solidFill>
                <a:latin typeface="Arial" pitchFamily="34" charset="0"/>
                <a:cs typeface="Arial" pitchFamily="34" charset="0"/>
              </a:rPr>
              <a:t>Carrier Oxidation Can Power </a:t>
            </a:r>
            <a:r>
              <a:rPr lang="en-US" dirty="0">
                <a:solidFill>
                  <a:srgbClr val="843C0C"/>
                </a:solidFill>
                <a:latin typeface="Arial" pitchFamily="34" charset="0"/>
                <a:cs typeface="Arial" pitchFamily="34" charset="0"/>
              </a:rPr>
              <a:t>ADP </a:t>
            </a:r>
            <a:r>
              <a:rPr lang="en-US" dirty="0" err="1" smtClean="0">
                <a:solidFill>
                  <a:srgbClr val="843C0C"/>
                </a:solidFill>
                <a:latin typeface="Arial" pitchFamily="34" charset="0"/>
                <a:cs typeface="Arial" pitchFamily="34" charset="0"/>
              </a:rPr>
              <a:t>Rephosphorylation</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25832"/>
            <a:ext cx="8229600" cy="512617"/>
          </a:xfrm>
        </p:spPr>
        <p:txBody>
          <a:bodyPr>
            <a:normAutofit/>
          </a:bodyPr>
          <a:lstStyle/>
          <a:p>
            <a:pPr>
              <a:lnSpc>
                <a:spcPct val="100000"/>
              </a:lnSpc>
            </a:pPr>
            <a:r>
              <a:rPr lang="en-US" dirty="0">
                <a:latin typeface="Arial" pitchFamily="34" charset="0"/>
                <a:cs typeface="Arial" pitchFamily="34" charset="0"/>
              </a:rPr>
              <a:t>NADH oxidation is exceptionally exergonic:</a:t>
            </a:r>
          </a:p>
        </p:txBody>
      </p:sp>
      <p:pic>
        <p:nvPicPr>
          <p:cNvPr id="13" name="Picture 2" descr="A reversible reaction in equilibrium shows the formation of water molecule and N A D plus. N A D H, half (1 over 2) oxygen (O subscript 2), proton (H superscript plus) reacts to form water molecule (H subscript 2 O) and N A D superscript plus. The standard free energy for the reaction is given as: delta uppercase G superscript naught superscript prime equals minus 220 point 1 kilo joule mol with a charge of negative 1. The free energy in terms of kilocalorie is given as: minus 52 point 6 kilocalorie mol with a charge of negative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48971" y="2233295"/>
            <a:ext cx="7993932" cy="90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6"/>
          </p:nvPr>
        </p:nvSpPr>
        <p:spPr>
          <a:xfrm>
            <a:off x="474721" y="3255597"/>
            <a:ext cx="7481455" cy="524794"/>
          </a:xfrm>
        </p:spPr>
        <p:txBody>
          <a:bodyPr>
            <a:normAutofit/>
          </a:bodyPr>
          <a:lstStyle/>
          <a:p>
            <a:r>
              <a:rPr lang="en-US" dirty="0"/>
              <a:t>ADP </a:t>
            </a:r>
            <a:r>
              <a:rPr lang="en-US" dirty="0" err="1"/>
              <a:t>rephosphorylation</a:t>
            </a:r>
            <a:r>
              <a:rPr lang="en-US" dirty="0"/>
              <a:t> is only </a:t>
            </a:r>
            <a:r>
              <a:rPr lang="en-US" i="1" dirty="0"/>
              <a:t>quite</a:t>
            </a:r>
            <a:r>
              <a:rPr lang="en-US" dirty="0"/>
              <a:t> endergonic:</a:t>
            </a:r>
          </a:p>
        </p:txBody>
      </p:sp>
      <p:pic>
        <p:nvPicPr>
          <p:cNvPr id="14" name="Picture 3" descr="A reversible reaction in equilibrium shows the formation of A T P and water molecule. A D P, inorganic phosphate (P subscript lowercase I), proton (H superscript plus) reacts to form A T P and water. The standard free energy for the reaction is given as: delta uppercase G superscript naught superscript prime equals plus 30 point 5 kilo joule mol with a charge of negative 1. The free energy in terms of kilocalorie is given as: plus 7 point 3 kilocalorie mol with a charge of negative 1."/>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48971" y="3853395"/>
            <a:ext cx="7831709" cy="79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8"/>
          </p:nvPr>
        </p:nvSpPr>
        <p:spPr>
          <a:xfrm>
            <a:off x="474721" y="4697171"/>
            <a:ext cx="8056558" cy="671512"/>
          </a:xfrm>
        </p:spPr>
        <p:txBody>
          <a:bodyPr/>
          <a:lstStyle/>
          <a:p>
            <a:r>
              <a:rPr lang="en-US" dirty="0"/>
              <a:t>Proton-motive force is used to drive ATP synthesis:</a:t>
            </a:r>
          </a:p>
        </p:txBody>
      </p:sp>
      <p:pic>
        <p:nvPicPr>
          <p:cNvPr id="15" name="Picture 4" descr="Proton-motive force open parenthesis uppercase delta lowercase P close parenthesis equals chemical gradient open parenthesis uppercase delta lowercase P uppercase H close parenthesis plus charge gradient open parenthesis uppercase delta psi close parentheses."/>
          <p:cNvPicPr>
            <a:picLocks noGrp="1" noChangeAspect="1"/>
          </p:cNvPicPr>
          <p:nvPr>
            <p:ph type="pic" sz="quarter" idx="17"/>
          </p:nvPr>
        </p:nvPicPr>
        <p:blipFill>
          <a:blip r:embed="rId4">
            <a:extLst>
              <a:ext uri="{28A0092B-C50C-407E-A947-70E740481C1C}">
                <a14:useLocalDpi xmlns:a14="http://schemas.microsoft.com/office/drawing/2010/main" val="0"/>
              </a:ext>
            </a:extLst>
          </a:blip>
          <a:stretch>
            <a:fillRect/>
          </a:stretch>
        </p:blipFill>
        <p:spPr bwMode="auto">
          <a:xfrm>
            <a:off x="848971" y="5417599"/>
            <a:ext cx="8089207" cy="10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0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err="1">
                <a:solidFill>
                  <a:srgbClr val="843C0C"/>
                </a:solidFill>
                <a:latin typeface="Arial" pitchFamily="34" charset="0"/>
                <a:cs typeface="Arial" pitchFamily="34" charset="0"/>
              </a:rPr>
              <a:t>Chemiosmotic</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Hypothesis</a:t>
            </a:r>
            <a:endParaRPr lang="en-US" dirty="0">
              <a:solidFill>
                <a:srgbClr val="843C0C"/>
              </a:solidFill>
              <a:latin typeface="Arial" pitchFamily="34" charset="0"/>
              <a:cs typeface="Arial" pitchFamily="34" charset="0"/>
            </a:endParaRPr>
          </a:p>
        </p:txBody>
      </p:sp>
      <p:pic>
        <p:nvPicPr>
          <p:cNvPr id="11" name="Picture 2" descr="A schematic diagram of a mitochondrion illustrates the chemiosmotic hypothesis is shown. A mitochondrion is shown with an oval outer gray line representing the outer membrane and a folded inner membrane shown in yellow. Protons are shown being moved to the inter-membrane space, between the outer and inner membranes, from the matrix. There is a high proton concentration in the inter-membrane space and there is a low concentration of protons in the matri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72204" y="2105950"/>
            <a:ext cx="8323963" cy="344309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8510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Testing the </a:t>
            </a:r>
            <a:r>
              <a:rPr lang="en-US" dirty="0" err="1" smtClean="0">
                <a:solidFill>
                  <a:srgbClr val="843C0C"/>
                </a:solidFill>
                <a:latin typeface="Arial" pitchFamily="34" charset="0"/>
                <a:cs typeface="Arial" pitchFamily="34" charset="0"/>
              </a:rPr>
              <a:t>Chemiosmotic</a:t>
            </a:r>
            <a:r>
              <a:rPr lang="en-US" dirty="0" smtClean="0">
                <a:solidFill>
                  <a:srgbClr val="843C0C"/>
                </a:solidFill>
                <a:latin typeface="Arial" pitchFamily="34" charset="0"/>
                <a:cs typeface="Arial" pitchFamily="34" charset="0"/>
              </a:rPr>
              <a:t> Hypothesis</a:t>
            </a:r>
            <a:endParaRPr lang="en-US" dirty="0">
              <a:solidFill>
                <a:srgbClr val="843C0C"/>
              </a:solidFill>
              <a:latin typeface="Arial" pitchFamily="34" charset="0"/>
              <a:cs typeface="Arial" pitchFamily="34" charset="0"/>
            </a:endParaRPr>
          </a:p>
        </p:txBody>
      </p:sp>
      <p:pic>
        <p:nvPicPr>
          <p:cNvPr id="11" name="Picture 2" descr="A schematic diagram shows the experimental system in which the chemiosmotic hypothesis is tested.  A synthetic vesicle is shown as a ring, representing the membrane around the vesicle. Bacteriorhodopsin is shown spanning one part of the membrane. A T P synthase is shown spanning another part of the membrane. Bacteriorhodopsin pumps protons into the vesicle and A T P synthase pumps them out, forming A T P from A D P and inorganic phosph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411269" y="1833446"/>
            <a:ext cx="6559446" cy="44622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1724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Autofit/>
          </a:bodyPr>
          <a:lstStyle/>
          <a:p>
            <a:pPr>
              <a:lnSpc>
                <a:spcPct val="100000"/>
              </a:lnSpc>
            </a:pPr>
            <a:r>
              <a:rPr lang="en-US" dirty="0">
                <a:solidFill>
                  <a:srgbClr val="843C0C"/>
                </a:solidFill>
                <a:latin typeface="Arial" pitchFamily="34" charset="0"/>
                <a:cs typeface="Arial" pitchFamily="34" charset="0"/>
              </a:rPr>
              <a:t>ATP </a:t>
            </a:r>
            <a:r>
              <a:rPr lang="en-US" dirty="0" smtClean="0">
                <a:solidFill>
                  <a:srgbClr val="843C0C"/>
                </a:solidFill>
                <a:latin typeface="Arial" pitchFamily="34" charset="0"/>
                <a:cs typeface="Arial" pitchFamily="34" charset="0"/>
              </a:rPr>
              <a:t>Synthase </a:t>
            </a:r>
            <a:r>
              <a:rPr lang="en-US" dirty="0">
                <a:solidFill>
                  <a:srgbClr val="843C0C"/>
                </a:solidFill>
                <a:latin typeface="Arial" pitchFamily="34" charset="0"/>
                <a:cs typeface="Arial" pitchFamily="34" charset="0"/>
              </a:rPr>
              <a:t>is </a:t>
            </a:r>
            <a:r>
              <a:rPr lang="en-US" dirty="0" smtClean="0">
                <a:solidFill>
                  <a:srgbClr val="843C0C"/>
                </a:solidFill>
                <a:latin typeface="Arial" pitchFamily="34" charset="0"/>
                <a:cs typeface="Arial" pitchFamily="34" charset="0"/>
              </a:rPr>
              <a:t>Composed </a:t>
            </a:r>
            <a:r>
              <a:rPr lang="en-US" dirty="0">
                <a:solidFill>
                  <a:srgbClr val="843C0C"/>
                </a:solidFill>
                <a:latin typeface="Arial" pitchFamily="34" charset="0"/>
                <a:cs typeface="Arial" pitchFamily="34" charset="0"/>
              </a:rPr>
              <a:t>of a </a:t>
            </a:r>
            <a:r>
              <a:rPr lang="en-US" dirty="0" smtClean="0">
                <a:solidFill>
                  <a:srgbClr val="843C0C"/>
                </a:solidFill>
                <a:latin typeface="Arial" pitchFamily="34" charset="0"/>
                <a:cs typeface="Arial" pitchFamily="34" charset="0"/>
              </a:rPr>
              <a:t>Proton-conducting Unit </a:t>
            </a:r>
            <a:r>
              <a:rPr lang="en-US" dirty="0">
                <a:solidFill>
                  <a:srgbClr val="843C0C"/>
                </a:solidFill>
                <a:latin typeface="Arial" pitchFamily="34" charset="0"/>
                <a:cs typeface="Arial" pitchFamily="34" charset="0"/>
              </a:rPr>
              <a:t>and a </a:t>
            </a:r>
            <a:r>
              <a:rPr lang="en-US" dirty="0" smtClean="0">
                <a:solidFill>
                  <a:srgbClr val="843C0C"/>
                </a:solidFill>
                <a:latin typeface="Arial" pitchFamily="34" charset="0"/>
                <a:cs typeface="Arial" pitchFamily="34" charset="0"/>
              </a:rPr>
              <a:t>Catalytic Unit</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4912592"/>
          </a:xfrm>
        </p:spPr>
        <p:txBody>
          <a:bodyPr>
            <a:noAutofit/>
          </a:bodyPr>
          <a:lstStyle/>
          <a:p>
            <a:pPr>
              <a:spcBef>
                <a:spcPts val="624"/>
              </a:spcBef>
              <a:spcAft>
                <a:spcPts val="600"/>
              </a:spcAft>
            </a:pPr>
            <a:r>
              <a:rPr lang="en-US" dirty="0">
                <a:latin typeface="Arial" pitchFamily="34" charset="0"/>
                <a:cs typeface="Arial" pitchFamily="34" charset="0"/>
              </a:rPr>
              <a:t>ATP synthase is made up of two components:</a:t>
            </a:r>
          </a:p>
          <a:p>
            <a:pPr lvl="1">
              <a:spcBef>
                <a:spcPts val="624"/>
              </a:spcBef>
              <a:spcAft>
                <a:spcPts val="600"/>
              </a:spcAft>
              <a:buFont typeface="Arial" pitchFamily="34" charset="0"/>
              <a:buChar char="–"/>
            </a:pPr>
            <a:r>
              <a:rPr lang="en-US" sz="2400" dirty="0">
                <a:latin typeface="Arial" pitchFamily="34" charset="0"/>
                <a:cs typeface="Arial" pitchFamily="34" charset="0"/>
              </a:rPr>
              <a:t>The F</a:t>
            </a:r>
            <a:r>
              <a:rPr lang="en-US" sz="2400" baseline="-25000" dirty="0">
                <a:latin typeface="Arial" pitchFamily="34" charset="0"/>
                <a:cs typeface="Arial" pitchFamily="34" charset="0"/>
              </a:rPr>
              <a:t>1</a:t>
            </a:r>
            <a:r>
              <a:rPr lang="en-US" sz="2400" dirty="0">
                <a:latin typeface="Arial" pitchFamily="34" charset="0"/>
                <a:cs typeface="Arial" pitchFamily="34" charset="0"/>
              </a:rPr>
              <a:t> component contains the three active sites, located on the three β subunits, and protrudes into the mitochondrial matrix.</a:t>
            </a:r>
          </a:p>
          <a:p>
            <a:pPr lvl="1">
              <a:spcBef>
                <a:spcPts val="624"/>
              </a:spcBef>
              <a:spcAft>
                <a:spcPts val="600"/>
              </a:spcAft>
              <a:buFont typeface="Arial" pitchFamily="34" charset="0"/>
              <a:buChar char="–"/>
            </a:pPr>
            <a:r>
              <a:rPr lang="en-US" sz="2400" dirty="0">
                <a:latin typeface="Arial" pitchFamily="34" charset="0"/>
                <a:cs typeface="Arial" pitchFamily="34" charset="0"/>
              </a:rPr>
              <a:t>The F</a:t>
            </a:r>
            <a:r>
              <a:rPr lang="en-US" sz="2400" baseline="-25000" dirty="0">
                <a:latin typeface="Arial" pitchFamily="34" charset="0"/>
                <a:cs typeface="Arial" pitchFamily="34" charset="0"/>
              </a:rPr>
              <a:t>0</a:t>
            </a:r>
            <a:r>
              <a:rPr lang="en-US" sz="2400" dirty="0">
                <a:latin typeface="Arial" pitchFamily="34" charset="0"/>
                <a:cs typeface="Arial" pitchFamily="34" charset="0"/>
              </a:rPr>
              <a:t> component is embedded in the inner mitochondrial membrane and contains the proton channel.</a:t>
            </a:r>
          </a:p>
          <a:p>
            <a:pPr>
              <a:spcBef>
                <a:spcPts val="624"/>
              </a:spcBef>
              <a:spcAft>
                <a:spcPts val="600"/>
              </a:spcAft>
            </a:pPr>
            <a:r>
              <a:rPr lang="en-US" dirty="0">
                <a:latin typeface="Arial" pitchFamily="34" charset="0"/>
                <a:cs typeface="Arial" pitchFamily="34" charset="0"/>
              </a:rPr>
              <a:t>The γ subunit connects the F</a:t>
            </a:r>
            <a:r>
              <a:rPr lang="en-US" baseline="-25000" dirty="0">
                <a:latin typeface="Arial" pitchFamily="34" charset="0"/>
                <a:cs typeface="Arial" pitchFamily="34" charset="0"/>
              </a:rPr>
              <a:t>1</a:t>
            </a:r>
            <a:r>
              <a:rPr lang="en-US" dirty="0">
                <a:latin typeface="Arial" pitchFamily="34" charset="0"/>
                <a:cs typeface="Arial" pitchFamily="34" charset="0"/>
              </a:rPr>
              <a:t> and F</a:t>
            </a:r>
            <a:r>
              <a:rPr lang="en-US" baseline="-25000" dirty="0">
                <a:latin typeface="Arial" pitchFamily="34" charset="0"/>
                <a:cs typeface="Arial" pitchFamily="34" charset="0"/>
              </a:rPr>
              <a:t>0</a:t>
            </a:r>
            <a:r>
              <a:rPr lang="en-US" dirty="0">
                <a:latin typeface="Arial" pitchFamily="34" charset="0"/>
                <a:cs typeface="Arial" pitchFamily="34" charset="0"/>
              </a:rPr>
              <a:t> components.</a:t>
            </a:r>
          </a:p>
          <a:p>
            <a:pPr>
              <a:spcBef>
                <a:spcPts val="624"/>
              </a:spcBef>
              <a:spcAft>
                <a:spcPts val="600"/>
              </a:spcAft>
            </a:pPr>
            <a:r>
              <a:rPr lang="en-US" dirty="0">
                <a:latin typeface="Arial" pitchFamily="34" charset="0"/>
                <a:cs typeface="Arial" pitchFamily="34" charset="0"/>
              </a:rPr>
              <a:t>Each β subunit is distinct in that each subunit interacts differently with the γ subunit.</a:t>
            </a:r>
          </a:p>
          <a:p>
            <a:pPr>
              <a:spcBef>
                <a:spcPts val="624"/>
              </a:spcBef>
              <a:spcAft>
                <a:spcPts val="600"/>
              </a:spcAft>
            </a:pPr>
            <a:r>
              <a:rPr lang="en-US" dirty="0">
                <a:latin typeface="Arial" pitchFamily="34" charset="0"/>
                <a:cs typeface="Arial" pitchFamily="34" charset="0"/>
              </a:rPr>
              <a:t>The association of synthases with one another facilitates the formation of cristae.</a:t>
            </a:r>
          </a:p>
        </p:txBody>
      </p:sp>
    </p:spTree>
    <p:extLst>
      <p:ext uri="{BB962C8B-B14F-4D97-AF65-F5344CB8AC3E}">
        <p14:creationId xmlns:p14="http://schemas.microsoft.com/office/powerpoint/2010/main" val="1429858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Respiration</a:t>
            </a:r>
          </a:p>
        </p:txBody>
      </p:sp>
      <p:sp>
        <p:nvSpPr>
          <p:cNvPr id="3" name="Content Placeholder 2"/>
          <p:cNvSpPr>
            <a:spLocks noGrp="1"/>
          </p:cNvSpPr>
          <p:nvPr>
            <p:ph idx="1"/>
          </p:nvPr>
        </p:nvSpPr>
        <p:spPr/>
        <p:txBody>
          <a:bodyPr/>
          <a:lstStyle/>
          <a:p>
            <a:pPr>
              <a:lnSpc>
                <a:spcPct val="100000"/>
              </a:lnSpc>
              <a:spcBef>
                <a:spcPts val="624"/>
              </a:spcBef>
              <a:spcAft>
                <a:spcPts val="1200"/>
              </a:spcAft>
            </a:pPr>
            <a:r>
              <a:rPr lang="en-US" dirty="0">
                <a:latin typeface="Arial" pitchFamily="34" charset="0"/>
                <a:cs typeface="Arial" pitchFamily="34" charset="0"/>
              </a:rPr>
              <a:t>Collectively, the citric acid cycle and oxidative phosphorylation are called cellular respiration or simply respiration.</a:t>
            </a:r>
          </a:p>
          <a:p>
            <a:pPr>
              <a:lnSpc>
                <a:spcPct val="100000"/>
              </a:lnSpc>
              <a:spcBef>
                <a:spcPts val="624"/>
              </a:spcBef>
              <a:spcAft>
                <a:spcPts val="1200"/>
              </a:spcAft>
            </a:pPr>
            <a:r>
              <a:rPr lang="en-US" dirty="0">
                <a:latin typeface="Arial" pitchFamily="34" charset="0"/>
                <a:cs typeface="Arial" pitchFamily="34" charset="0"/>
              </a:rPr>
              <a:t>Respiration is defined as an ATP-generating process in which an inorganic compound (e.g., O</a:t>
            </a:r>
            <a:r>
              <a:rPr lang="en-US" baseline="-25000" dirty="0">
                <a:latin typeface="Arial" pitchFamily="34" charset="0"/>
                <a:cs typeface="Arial" pitchFamily="34" charset="0"/>
              </a:rPr>
              <a:t>2</a:t>
            </a:r>
            <a:r>
              <a:rPr lang="en-US" dirty="0">
                <a:latin typeface="Arial" pitchFamily="34" charset="0"/>
                <a:cs typeface="Arial" pitchFamily="34" charset="0"/>
              </a:rPr>
              <a:t>) serves as the ultimate electron acceptor. The electron donor can be either an organic or inorganic compound.</a:t>
            </a:r>
          </a:p>
        </p:txBody>
      </p:sp>
    </p:spTree>
    <p:extLst>
      <p:ext uri="{BB962C8B-B14F-4D97-AF65-F5344CB8AC3E}">
        <p14:creationId xmlns:p14="http://schemas.microsoft.com/office/powerpoint/2010/main" val="1293235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Structure of ATP </a:t>
            </a:r>
            <a:r>
              <a:rPr lang="en-US" dirty="0" smtClean="0">
                <a:solidFill>
                  <a:srgbClr val="843C0C"/>
                </a:solidFill>
                <a:latin typeface="Arial" pitchFamily="34" charset="0"/>
                <a:cs typeface="Arial" pitchFamily="34" charset="0"/>
              </a:rPr>
              <a:t>Synthase</a:t>
            </a:r>
            <a:endParaRPr lang="en-US" dirty="0">
              <a:solidFill>
                <a:srgbClr val="843C0C"/>
              </a:solidFill>
              <a:latin typeface="Arial" pitchFamily="34" charset="0"/>
              <a:cs typeface="Arial" pitchFamily="34" charset="0"/>
            </a:endParaRPr>
          </a:p>
        </p:txBody>
      </p:sp>
      <p:pic>
        <p:nvPicPr>
          <p:cNvPr id="11" name="Picture 2" descr="A diagram shows the structure of A T P synthase. A T P synthase is shown schematically, embedded in the inner mitochondrial membrane, with a component that projects into the matrix. The part embedded in the membrane is labeled F 0; the part extending into the matrix is labeled F 1. Each part is made up from several components; the structures of some components are shown as ribbon diagrams. The part embedded in the membrane contains a ring of long, vertical structures, each of which span the membrane, making a horizontal ring that has its central hole through the membrane. This ring is labeled as the c ring. The structure of one of the units is shown in a ribbon diagram as being two alpha helices. A unit is attached to the base of the ring and projects into the matrix. It is labeled gamma and a very small unit is attached to the bottom of the ring, next to gamma, which is labeled epsilon. The structure of gamma and epsilon are shown. Gamma has three long alpha helices which extend downwards from the c ring, and two beta sheets at the top of its structure. Epsilon is a series of short helices and beta strands positioned at the top of gamma. The long part of gamma is surrounded by six ellipsoid units, arranged vertically around it. There are two types of these ellipsoid units, labeled alpha and beta, and alternating alpha and beta units surround gamma. The structure of each is shown in a ribbon diagram as a globular arrangement of alpha helices and beta strands, forming a beta sheet in the middle and at the bottom of each unit. Another unit, b 2 is shown. It consists of a long pole-like component, with a small round part at the bottom that contacts one side the bottom of the arrangement of alpha and beta units. This small part of b 2 is labeled delta.  b 2 also has a part at the top, that curves around part of one of the sides of the c ring, labeled a. The structure for b 2 is not show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684517" y="1678513"/>
            <a:ext cx="4072900" cy="483206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155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Dimer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Mitochondria </a:t>
            </a:r>
            <a:r>
              <a:rPr lang="en-US" dirty="0">
                <a:solidFill>
                  <a:srgbClr val="843C0C"/>
                </a:solidFill>
                <a:latin typeface="Arial" pitchFamily="34" charset="0"/>
                <a:cs typeface="Arial" pitchFamily="34" charset="0"/>
              </a:rPr>
              <a:t>ATP </a:t>
            </a:r>
            <a:r>
              <a:rPr lang="en-US" dirty="0" smtClean="0">
                <a:solidFill>
                  <a:srgbClr val="843C0C"/>
                </a:solidFill>
                <a:latin typeface="Arial" pitchFamily="34" charset="0"/>
                <a:cs typeface="Arial" pitchFamily="34" charset="0"/>
              </a:rPr>
              <a:t>Synthase</a:t>
            </a:r>
            <a:endParaRPr lang="en-US" dirty="0">
              <a:solidFill>
                <a:srgbClr val="843C0C"/>
              </a:solidFill>
              <a:latin typeface="Arial" pitchFamily="34" charset="0"/>
              <a:cs typeface="Arial" pitchFamily="34" charset="0"/>
            </a:endParaRPr>
          </a:p>
        </p:txBody>
      </p:sp>
      <p:pic>
        <p:nvPicPr>
          <p:cNvPr id="11" name="Picture 2" descr="A diagram shows the structure of dimer of mitochondria A T P synthase. A section of inner mitochondrial membrane is shown, with A T P synthase bound to it and the intermembrane space shown. A T P synthase has two labeled parts. The part embedded in the membrane is labeled F 0 and the part extending into the matrix is labeled F 1. The part embedded in the membrane contains a ring of long, vertical structures, each of which span the membrane, making a horizontal ring that has its central hole through the membrane. The part extending into matrix has three components, alpha, beta, and gamm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01437" y="2011805"/>
            <a:ext cx="7375551" cy="37213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980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ATPase </a:t>
            </a:r>
            <a:r>
              <a:rPr lang="en-US" dirty="0" smtClean="0">
                <a:solidFill>
                  <a:srgbClr val="843C0C"/>
                </a:solidFill>
                <a:latin typeface="Arial" pitchFamily="34" charset="0"/>
                <a:cs typeface="Arial" pitchFamily="34" charset="0"/>
              </a:rPr>
              <a:t>Assists </a:t>
            </a:r>
            <a:r>
              <a:rPr lang="en-US" dirty="0">
                <a:solidFill>
                  <a:srgbClr val="843C0C"/>
                </a:solidFill>
                <a:latin typeface="Arial" pitchFamily="34" charset="0"/>
                <a:cs typeface="Arial" pitchFamily="34" charset="0"/>
              </a:rPr>
              <a:t>in the </a:t>
            </a:r>
            <a:r>
              <a:rPr lang="en-US" dirty="0" smtClean="0">
                <a:solidFill>
                  <a:srgbClr val="843C0C"/>
                </a:solidFill>
                <a:latin typeface="Arial" pitchFamily="34" charset="0"/>
                <a:cs typeface="Arial" pitchFamily="34" charset="0"/>
              </a:rPr>
              <a:t>Formation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Cristae</a:t>
            </a:r>
            <a:endParaRPr lang="en-US" dirty="0">
              <a:solidFill>
                <a:srgbClr val="843C0C"/>
              </a:solidFill>
              <a:latin typeface="Arial" pitchFamily="34" charset="0"/>
              <a:cs typeface="Arial" pitchFamily="34" charset="0"/>
            </a:endParaRPr>
          </a:p>
        </p:txBody>
      </p:sp>
      <p:pic>
        <p:nvPicPr>
          <p:cNvPr id="11" name="Picture 2" descr="A schematic diagram shows how A T P synthase is involved in the formation of cristae. A section of mitochondrial membrane is shown, with the outer membrane and cristae formed by the inner membrane. The crista formed by the projections of the inner membrane into the cytoplasm. There are A T P are pumps embedded in the membrane at the end of the crista, with the F 0 part of the pumps projecting into the matrix. Two cylinders representing electron transport chains are shown embedded in the membrane a little further down the crista. Protons are shown moving into the intermembrane space via the electron transport chain, concentrating in the crista, especially in the end of the crista, and leaving the inter-membrane space via the A T P are pum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35475" y="1716107"/>
            <a:ext cx="6977297" cy="48523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5776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8295" y="274638"/>
            <a:ext cx="8587409" cy="1295082"/>
          </a:xfrm>
        </p:spPr>
        <p:txBody>
          <a:bodyPr>
            <a:noAutofit/>
          </a:bodyPr>
          <a:lstStyle/>
          <a:p>
            <a:pPr>
              <a:lnSpc>
                <a:spcPct val="100000"/>
              </a:lnSpc>
            </a:pPr>
            <a:r>
              <a:rPr lang="en-US" dirty="0">
                <a:solidFill>
                  <a:srgbClr val="843C0C"/>
                </a:solidFill>
                <a:latin typeface="Arial" pitchFamily="34" charset="0"/>
                <a:cs typeface="Arial" pitchFamily="34" charset="0"/>
              </a:rPr>
              <a:t>Proton </a:t>
            </a:r>
            <a:r>
              <a:rPr lang="en-US" dirty="0" smtClean="0">
                <a:solidFill>
                  <a:srgbClr val="843C0C"/>
                </a:solidFill>
                <a:latin typeface="Arial" pitchFamily="34" charset="0"/>
                <a:cs typeface="Arial" pitchFamily="34" charset="0"/>
              </a:rPr>
              <a:t>Flow </a:t>
            </a:r>
            <a:r>
              <a:rPr lang="en-US" dirty="0">
                <a:solidFill>
                  <a:srgbClr val="843C0C"/>
                </a:solidFill>
                <a:latin typeface="Arial" pitchFamily="34" charset="0"/>
                <a:cs typeface="Arial" pitchFamily="34" charset="0"/>
              </a:rPr>
              <a:t>through ATP </a:t>
            </a:r>
            <a:r>
              <a:rPr lang="en-US" dirty="0" smtClean="0">
                <a:solidFill>
                  <a:srgbClr val="843C0C"/>
                </a:solidFill>
                <a:latin typeface="Arial" pitchFamily="34" charset="0"/>
                <a:cs typeface="Arial" pitchFamily="34" charset="0"/>
              </a:rPr>
              <a:t>Synthase Leads </a:t>
            </a:r>
            <a:r>
              <a:rPr lang="en-US" dirty="0">
                <a:solidFill>
                  <a:srgbClr val="843C0C"/>
                </a:solidFill>
                <a:latin typeface="Arial" pitchFamily="34" charset="0"/>
                <a:cs typeface="Arial" pitchFamily="34" charset="0"/>
              </a:rPr>
              <a:t>to the </a:t>
            </a:r>
            <a:r>
              <a:rPr lang="en-US" dirty="0" smtClean="0">
                <a:solidFill>
                  <a:srgbClr val="843C0C"/>
                </a:solidFill>
                <a:latin typeface="Arial" pitchFamily="34" charset="0"/>
                <a:cs typeface="Arial" pitchFamily="34" charset="0"/>
              </a:rPr>
              <a:t>Release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Tightly Bound </a:t>
            </a:r>
            <a:r>
              <a:rPr lang="en-US" dirty="0">
                <a:solidFill>
                  <a:srgbClr val="843C0C"/>
                </a:solidFill>
                <a:latin typeface="Arial" pitchFamily="34" charset="0"/>
                <a:cs typeface="Arial" pitchFamily="34" charset="0"/>
              </a:rPr>
              <a:t>ATP: The </a:t>
            </a:r>
            <a:r>
              <a:rPr lang="en-US" dirty="0" smtClean="0">
                <a:solidFill>
                  <a:srgbClr val="843C0C"/>
                </a:solidFill>
                <a:latin typeface="Arial" pitchFamily="34" charset="0"/>
                <a:cs typeface="Arial" pitchFamily="34" charset="0"/>
              </a:rPr>
              <a:t>Binding-change Mechanism</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859281"/>
            <a:ext cx="8229600" cy="2846070"/>
          </a:xfrm>
        </p:spPr>
        <p:txBody>
          <a:bodyPr>
            <a:normAutofit/>
          </a:bodyPr>
          <a:lstStyle/>
          <a:p>
            <a:pPr marL="342900" lvl="1" indent="-342900">
              <a:spcBef>
                <a:spcPts val="624"/>
              </a:spcBef>
              <a:spcAft>
                <a:spcPts val="1200"/>
              </a:spcAft>
            </a:pPr>
            <a:r>
              <a:rPr lang="en-US" sz="2400" dirty="0">
                <a:latin typeface="Arial" pitchFamily="34" charset="0"/>
                <a:cs typeface="Arial" pitchFamily="34" charset="0"/>
              </a:rPr>
              <a:t>ATP synthase catalyzes the formation of ATP from ADP and P</a:t>
            </a:r>
            <a:r>
              <a:rPr lang="en-US" sz="2400" baseline="-25000" dirty="0">
                <a:latin typeface="Arial" pitchFamily="34" charset="0"/>
                <a:cs typeface="Arial" pitchFamily="34" charset="0"/>
              </a:rPr>
              <a:t>i</a:t>
            </a:r>
            <a:r>
              <a:rPr lang="en-US" sz="2400" dirty="0">
                <a:latin typeface="Arial" pitchFamily="34" charset="0"/>
                <a:cs typeface="Arial" pitchFamily="34" charset="0"/>
              </a:rPr>
              <a:t>.</a:t>
            </a:r>
          </a:p>
          <a:p>
            <a:pPr>
              <a:spcBef>
                <a:spcPts val="624"/>
              </a:spcBef>
              <a:spcAft>
                <a:spcPts val="1200"/>
              </a:spcAft>
            </a:pPr>
            <a:r>
              <a:rPr lang="en-US" dirty="0">
                <a:latin typeface="Arial" pitchFamily="34" charset="0"/>
                <a:cs typeface="Arial" pitchFamily="34" charset="0"/>
              </a:rPr>
              <a:t>ATP and ADP must bind to Mg</a:t>
            </a:r>
            <a:r>
              <a:rPr lang="en-US" baseline="30000" dirty="0">
                <a:latin typeface="Arial" pitchFamily="34" charset="0"/>
                <a:cs typeface="Arial" pitchFamily="34" charset="0"/>
              </a:rPr>
              <a:t>2+</a:t>
            </a:r>
            <a:r>
              <a:rPr lang="en-US" dirty="0">
                <a:latin typeface="Arial" pitchFamily="34" charset="0"/>
                <a:cs typeface="Arial" pitchFamily="34" charset="0"/>
              </a:rPr>
              <a:t> to function as substrates.</a:t>
            </a:r>
          </a:p>
          <a:p>
            <a:pPr>
              <a:spcBef>
                <a:spcPts val="624"/>
              </a:spcBef>
              <a:spcAft>
                <a:spcPts val="1200"/>
              </a:spcAft>
            </a:pPr>
            <a:r>
              <a:rPr lang="en-US" dirty="0">
                <a:latin typeface="Arial" pitchFamily="34" charset="0"/>
                <a:cs typeface="Arial" pitchFamily="34" charset="0"/>
              </a:rPr>
              <a:t>The reaction proceeds through a </a:t>
            </a:r>
            <a:r>
              <a:rPr lang="en-US" dirty="0" err="1">
                <a:latin typeface="Arial" pitchFamily="34" charset="0"/>
                <a:cs typeface="Arial" pitchFamily="34" charset="0"/>
              </a:rPr>
              <a:t>pentacovalent</a:t>
            </a:r>
            <a:r>
              <a:rPr lang="en-US" dirty="0">
                <a:latin typeface="Arial" pitchFamily="34" charset="0"/>
                <a:cs typeface="Arial" pitchFamily="34" charset="0"/>
              </a:rPr>
              <a:t> intermediate.</a:t>
            </a:r>
          </a:p>
        </p:txBody>
      </p:sp>
      <p:pic>
        <p:nvPicPr>
          <p:cNvPr id="11" name="Picture Placeholder 10" descr="A reversible reaction in equilibrium shows the formation of A T P from A D P.  A D P superscript 3 minus, H P O superscript 2 minus subscript 4, H superscript plus reacts to form A T P superscript 4 minus and H subscript 2 O."/>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314994" y="5128708"/>
            <a:ext cx="6371889" cy="65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1308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ATP-synthesis </a:t>
            </a:r>
            <a:r>
              <a:rPr lang="en-US" dirty="0" smtClean="0">
                <a:solidFill>
                  <a:srgbClr val="843C0C"/>
                </a:solidFill>
                <a:latin typeface="Arial" pitchFamily="34" charset="0"/>
                <a:cs typeface="Arial" pitchFamily="34" charset="0"/>
              </a:rPr>
              <a:t>Mechanism</a:t>
            </a:r>
            <a:endParaRPr lang="en-US" dirty="0">
              <a:solidFill>
                <a:srgbClr val="843C0C"/>
              </a:solidFill>
              <a:latin typeface="Arial" pitchFamily="34" charset="0"/>
              <a:cs typeface="Arial" pitchFamily="34" charset="0"/>
            </a:endParaRPr>
          </a:p>
        </p:txBody>
      </p:sp>
      <p:pic>
        <p:nvPicPr>
          <p:cNvPr id="11" name="Picture 2" descr="An equation shows the mechanism involved in the synthesis of A T P. The diphosphate chain in A D P is shown. The terminal phosphate dianion is bonded to three oxygen by delocalized double bonds, of which one of the oxygens is highlighted, and is single bonded to O that is further bonded to the second phosphate anion group. The second phosphate anion group is bonded to two oxygens by delocalized double bonds and single bonded to O, which is further bonded to an R group that depicts the remaining part of A D P. Inorganic phosphate, carrying a 2 minus charge, has a central phosphorus that is bonded to three oxygen atoms by delocalized double bonds that are highlighted in blue and that is single bonded to green highlighted O H group. A D P reacts with inorganic phosphate and a proton, which forms a pentacovalent intermediate. The pentacovalent intermediate is combination of A D P and inorganic phosphate in which the purple highlighted O from A D P bonds with the central phosphorus via a single bond, the three oxygen atoms are bonded to phosphorus via single bonds instead of delocalized double bonds, and the green highlighted O H group is bonded to an incoming H plus. The intermediate carries a 3 minus charge. The intermediate is further converted to A T P and water is released, in which oxygen is highlighted to indicate that it is from inorganic phosphate. A T P has a similar structure to that of A D P, but there is a third phosphate group and the terminal phosphate group is highlighted carrying a charge 2 minu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04082" y="2955369"/>
            <a:ext cx="8575603" cy="127111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303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Proton </a:t>
            </a:r>
            <a:r>
              <a:rPr lang="en-US" dirty="0" smtClean="0">
                <a:solidFill>
                  <a:srgbClr val="843C0C"/>
                </a:solidFill>
                <a:latin typeface="Arial" pitchFamily="34" charset="0"/>
                <a:cs typeface="Arial" pitchFamily="34" charset="0"/>
              </a:rPr>
              <a:t>Flow </a:t>
            </a:r>
            <a:r>
              <a:rPr lang="en-US" dirty="0">
                <a:solidFill>
                  <a:srgbClr val="843C0C"/>
                </a:solidFill>
                <a:latin typeface="Arial" pitchFamily="34" charset="0"/>
                <a:cs typeface="Arial" pitchFamily="34" charset="0"/>
              </a:rPr>
              <a:t>through the ATP </a:t>
            </a:r>
            <a:r>
              <a:rPr lang="en-US" dirty="0" smtClean="0">
                <a:solidFill>
                  <a:srgbClr val="843C0C"/>
                </a:solidFill>
                <a:latin typeface="Arial" pitchFamily="34" charset="0"/>
                <a:cs typeface="Arial" pitchFamily="34" charset="0"/>
              </a:rPr>
              <a:t>Synthase Allows Release </a:t>
            </a:r>
            <a:r>
              <a:rPr lang="en-US" dirty="0">
                <a:solidFill>
                  <a:srgbClr val="843C0C"/>
                </a:solidFill>
                <a:latin typeface="Arial" pitchFamily="34" charset="0"/>
                <a:cs typeface="Arial" pitchFamily="34" charset="0"/>
              </a:rPr>
              <a:t>of the </a:t>
            </a:r>
            <a:r>
              <a:rPr lang="en-US" dirty="0" smtClean="0">
                <a:solidFill>
                  <a:srgbClr val="843C0C"/>
                </a:solidFill>
                <a:latin typeface="Arial" pitchFamily="34" charset="0"/>
                <a:cs typeface="Arial" pitchFamily="34" charset="0"/>
              </a:rPr>
              <a:t>Newly Synthesized </a:t>
            </a:r>
            <a:r>
              <a:rPr lang="en-US" dirty="0">
                <a:solidFill>
                  <a:srgbClr val="843C0C"/>
                </a:solidFill>
                <a:latin typeface="Arial" pitchFamily="34" charset="0"/>
                <a:cs typeface="Arial" pitchFamily="34" charset="0"/>
              </a:rPr>
              <a:t>ATP</a:t>
            </a:r>
          </a:p>
        </p:txBody>
      </p:sp>
      <p:sp>
        <p:nvSpPr>
          <p:cNvPr id="4" name="Content Placeholder 3"/>
          <p:cNvSpPr>
            <a:spLocks noGrp="1"/>
          </p:cNvSpPr>
          <p:nvPr>
            <p:ph idx="1"/>
          </p:nvPr>
        </p:nvSpPr>
        <p:spPr>
          <a:xfrm>
            <a:off x="457200" y="1739348"/>
            <a:ext cx="8229600" cy="4899991"/>
          </a:xfrm>
        </p:spPr>
        <p:txBody>
          <a:bodyPr>
            <a:normAutofit lnSpcReduction="10000"/>
          </a:bodyPr>
          <a:lstStyle/>
          <a:p>
            <a:pPr>
              <a:spcBef>
                <a:spcPts val="624"/>
              </a:spcBef>
              <a:spcAft>
                <a:spcPts val="600"/>
              </a:spcAft>
            </a:pPr>
            <a:r>
              <a:rPr lang="en-US" dirty="0">
                <a:latin typeface="Arial" pitchFamily="34" charset="0"/>
                <a:cs typeface="Arial" pitchFamily="34" charset="0"/>
              </a:rPr>
              <a:t>The binding-change mechanism accounts for the synthesis of ATP in response to proton flow.</a:t>
            </a:r>
          </a:p>
          <a:p>
            <a:pPr>
              <a:spcBef>
                <a:spcPts val="624"/>
              </a:spcBef>
              <a:spcAft>
                <a:spcPts val="600"/>
              </a:spcAft>
            </a:pPr>
            <a:r>
              <a:rPr lang="en-US" dirty="0">
                <a:latin typeface="Arial" pitchFamily="34" charset="0"/>
                <a:cs typeface="Arial" pitchFamily="34" charset="0"/>
              </a:rPr>
              <a:t>The three catalytic β subunits of the F</a:t>
            </a:r>
            <a:r>
              <a:rPr lang="en-US" baseline="-25000" dirty="0">
                <a:latin typeface="Arial" pitchFamily="34" charset="0"/>
                <a:cs typeface="Arial" pitchFamily="34" charset="0"/>
              </a:rPr>
              <a:t>1</a:t>
            </a:r>
            <a:r>
              <a:rPr lang="en-US" dirty="0">
                <a:latin typeface="Arial" pitchFamily="34" charset="0"/>
                <a:cs typeface="Arial" pitchFamily="34" charset="0"/>
              </a:rPr>
              <a:t> component can exist in three conformations:</a:t>
            </a:r>
          </a:p>
          <a:p>
            <a:pPr lvl="1">
              <a:spcBef>
                <a:spcPts val="624"/>
              </a:spcBef>
              <a:spcAft>
                <a:spcPts val="600"/>
              </a:spcAft>
              <a:buFont typeface="Arial" pitchFamily="34" charset="0"/>
              <a:buChar char="–"/>
            </a:pPr>
            <a:r>
              <a:rPr lang="en-US" sz="2400" dirty="0">
                <a:latin typeface="Arial" pitchFamily="34" charset="0"/>
                <a:cs typeface="Arial" pitchFamily="34" charset="0"/>
              </a:rPr>
              <a:t>In the O (open) form, nucleotides can bind to or be released from the β subunit.</a:t>
            </a:r>
          </a:p>
          <a:p>
            <a:pPr lvl="1">
              <a:spcBef>
                <a:spcPts val="624"/>
              </a:spcBef>
              <a:spcAft>
                <a:spcPts val="600"/>
              </a:spcAft>
              <a:buFont typeface="Arial" pitchFamily="34" charset="0"/>
              <a:buChar char="–"/>
            </a:pPr>
            <a:r>
              <a:rPr lang="en-US" sz="2400" dirty="0">
                <a:latin typeface="Arial" pitchFamily="34" charset="0"/>
                <a:cs typeface="Arial" pitchFamily="34" charset="0"/>
              </a:rPr>
              <a:t>In the L (loose) form, nucleotides are trapped in the β subunit.</a:t>
            </a:r>
          </a:p>
          <a:p>
            <a:pPr lvl="1">
              <a:spcBef>
                <a:spcPts val="624"/>
              </a:spcBef>
              <a:spcAft>
                <a:spcPts val="600"/>
              </a:spcAft>
              <a:buFont typeface="Arial" pitchFamily="34" charset="0"/>
              <a:buChar char="–"/>
            </a:pPr>
            <a:r>
              <a:rPr lang="en-US" sz="2400" dirty="0">
                <a:latin typeface="Arial" pitchFamily="34" charset="0"/>
                <a:cs typeface="Arial" pitchFamily="34" charset="0"/>
              </a:rPr>
              <a:t>In the T (tight) form, ATP is synthesized from ADP and P</a:t>
            </a:r>
            <a:r>
              <a:rPr lang="en-US" sz="2400" baseline="-25000" dirty="0">
                <a:latin typeface="Arial" pitchFamily="34" charset="0"/>
                <a:cs typeface="Arial" pitchFamily="34" charset="0"/>
              </a:rPr>
              <a:t>i</a:t>
            </a:r>
            <a:r>
              <a:rPr lang="en-US" sz="2400" dirty="0">
                <a:latin typeface="Arial" pitchFamily="34" charset="0"/>
                <a:cs typeface="Arial" pitchFamily="34" charset="0"/>
              </a:rPr>
              <a:t> in the absence of a proton gradient but cannot be released from the enzyme.</a:t>
            </a:r>
          </a:p>
          <a:p>
            <a:pPr>
              <a:spcBef>
                <a:spcPts val="624"/>
              </a:spcBef>
              <a:spcAft>
                <a:spcPts val="600"/>
              </a:spcAft>
            </a:pPr>
            <a:r>
              <a:rPr lang="en-US" dirty="0">
                <a:latin typeface="Arial" pitchFamily="34" charset="0"/>
                <a:cs typeface="Arial" pitchFamily="34" charset="0"/>
              </a:rPr>
              <a:t>Proton flow releases the newly synthesized ATP.</a:t>
            </a:r>
          </a:p>
        </p:txBody>
      </p:sp>
    </p:spTree>
    <p:extLst>
      <p:ext uri="{BB962C8B-B14F-4D97-AF65-F5344CB8AC3E}">
        <p14:creationId xmlns:p14="http://schemas.microsoft.com/office/powerpoint/2010/main" val="679541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ATP </a:t>
            </a:r>
            <a:r>
              <a:rPr lang="en-US" dirty="0" smtClean="0">
                <a:solidFill>
                  <a:srgbClr val="843C0C"/>
                </a:solidFill>
                <a:latin typeface="Arial" pitchFamily="34" charset="0"/>
                <a:cs typeface="Arial" pitchFamily="34" charset="0"/>
              </a:rPr>
              <a:t>Forms </a:t>
            </a:r>
            <a:r>
              <a:rPr lang="en-US" dirty="0">
                <a:solidFill>
                  <a:srgbClr val="843C0C"/>
                </a:solidFill>
                <a:latin typeface="Arial" pitchFamily="34" charset="0"/>
                <a:cs typeface="Arial" pitchFamily="34" charset="0"/>
              </a:rPr>
              <a:t>without a </a:t>
            </a:r>
            <a:r>
              <a:rPr lang="en-US" dirty="0" smtClean="0">
                <a:solidFill>
                  <a:srgbClr val="843C0C"/>
                </a:solidFill>
                <a:latin typeface="Arial" pitchFamily="34" charset="0"/>
                <a:cs typeface="Arial" pitchFamily="34" charset="0"/>
              </a:rPr>
              <a:t>Proton-motive Force </a:t>
            </a:r>
            <a:r>
              <a:rPr lang="en-US" dirty="0">
                <a:solidFill>
                  <a:srgbClr val="843C0C"/>
                </a:solidFill>
                <a:latin typeface="Arial" pitchFamily="34" charset="0"/>
                <a:cs typeface="Arial" pitchFamily="34" charset="0"/>
              </a:rPr>
              <a:t>but </a:t>
            </a:r>
            <a:r>
              <a:rPr lang="en-US" dirty="0" smtClean="0">
                <a:solidFill>
                  <a:srgbClr val="843C0C"/>
                </a:solidFill>
                <a:latin typeface="Arial" pitchFamily="34" charset="0"/>
                <a:cs typeface="Arial" pitchFamily="34" charset="0"/>
              </a:rPr>
              <a:t>Is Not Released</a:t>
            </a:r>
            <a:endParaRPr lang="en-US" dirty="0">
              <a:solidFill>
                <a:srgbClr val="843C0C"/>
              </a:solidFill>
              <a:latin typeface="Arial" pitchFamily="34" charset="0"/>
              <a:cs typeface="Arial" pitchFamily="34" charset="0"/>
            </a:endParaRPr>
          </a:p>
        </p:txBody>
      </p:sp>
      <p:pic>
        <p:nvPicPr>
          <p:cNvPr id="11" name="Picture 2" descr="An equation shows the formation of A T P from A D P and inorganic phosphate in the absence of proton motive force. The diphosphate chain in A D P is shown, in which the terminal phosphate dianion is bonded to three oxygens by delocalized double bonds and also single bonded to an O that is further bonded to the second phosphate anion group. The second phosphate anion group is bonded to two oxygens by delocalized double bonds and single bonded to an O that is further bonded to an R group that depicts the remaining part of A D P. Inorganic phosphate, carrying a 2 minus charge, has a central phosphorus that is bonded to three oxygen atoms by delocalized double bonds and single bonded to an O H group. A D P reacts with inorganic phosphate, which is in equilibrium, in the presence of a proton, which releases a water molecule and forms A T P. A T P has a similar structure to A D P, but has a one more phosphate anion with a similar linkage to those in A D P. A T P reacts with water in which oxygen is isotopically labeled with O 18. It releases water and forms A D P and inorganic phosphate in which the isotopically labeled oxygen from water is the hydroxyl oxyge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4246" y="3041083"/>
            <a:ext cx="8741997" cy="112337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5208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ATP </a:t>
            </a:r>
            <a:r>
              <a:rPr lang="en-US" dirty="0" smtClean="0">
                <a:solidFill>
                  <a:srgbClr val="843C0C"/>
                </a:solidFill>
                <a:latin typeface="Arial" pitchFamily="34" charset="0"/>
                <a:cs typeface="Arial" pitchFamily="34" charset="0"/>
              </a:rPr>
              <a:t>Synthase Nucleotide-binding Sites Are Not Equivalent</a:t>
            </a:r>
            <a:endParaRPr lang="en-US" dirty="0">
              <a:solidFill>
                <a:srgbClr val="843C0C"/>
              </a:solidFill>
              <a:latin typeface="Arial" pitchFamily="34" charset="0"/>
              <a:cs typeface="Arial" pitchFamily="34" charset="0"/>
            </a:endParaRPr>
          </a:p>
        </p:txBody>
      </p:sp>
      <p:pic>
        <p:nvPicPr>
          <p:cNvPr id="11" name="Picture 2" descr="A schematic diagram shows the different A T P synthase nucleotide-binding sites. The gamma subunit of A T P synthase is shown at the center with three beta subunits and three alpha subunits, alternating alpha and beta subunits. The gamma subunit is a round shape, with a short projection into one of the beta subunits, changing the shape of the beta subunit to fit around it. This beta subunit is shown catalyzing a reaction to produce A T P from A D P and inorganic phosphate and it is labeled as T to indicate it as the tight form. The gamma subunit has an indentation next to another beta subunit, which the beta subunit itself extends into. This beta subunit is shown binding A D P plus inorganic phosphate and this beta unit is labeled as O form. The gamma subunit has a flat surface against the third beta subunit, which is shown binding to A D P and inorganic phosphate and this beta unit is labeled as L form. The interface of the gamma subunit with the alpha subunits is shown as the same for each alpha subuni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61362" y="1674410"/>
            <a:ext cx="6559446" cy="48102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2620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01625"/>
            <a:ext cx="8686800" cy="1143000"/>
          </a:xfrm>
        </p:spPr>
        <p:txBody>
          <a:bodyPr>
            <a:noAutofit/>
          </a:bodyPr>
          <a:lstStyle/>
          <a:p>
            <a:pPr>
              <a:lnSpc>
                <a:spcPct val="100000"/>
              </a:lnSpc>
            </a:pPr>
            <a:r>
              <a:rPr lang="en-US" dirty="0">
                <a:solidFill>
                  <a:srgbClr val="843C0C"/>
                </a:solidFill>
                <a:latin typeface="Arial" pitchFamily="34" charset="0"/>
                <a:cs typeface="Arial" pitchFamily="34" charset="0"/>
              </a:rPr>
              <a:t>Progressive </a:t>
            </a:r>
            <a:r>
              <a:rPr lang="en-US" dirty="0" smtClean="0">
                <a:solidFill>
                  <a:srgbClr val="843C0C"/>
                </a:solidFill>
                <a:latin typeface="Arial" pitchFamily="34" charset="0"/>
                <a:cs typeface="Arial" pitchFamily="34" charset="0"/>
              </a:rPr>
              <a:t>Alteration </a:t>
            </a:r>
            <a:r>
              <a:rPr lang="en-US" dirty="0">
                <a:solidFill>
                  <a:srgbClr val="843C0C"/>
                </a:solidFill>
                <a:latin typeface="Arial" pitchFamily="34" charset="0"/>
                <a:cs typeface="Arial" pitchFamily="34" charset="0"/>
              </a:rPr>
              <a:t>of the </a:t>
            </a:r>
            <a:r>
              <a:rPr lang="en-US" dirty="0" smtClean="0">
                <a:solidFill>
                  <a:srgbClr val="843C0C"/>
                </a:solidFill>
                <a:latin typeface="Arial" pitchFamily="34" charset="0"/>
                <a:cs typeface="Arial" pitchFamily="34" charset="0"/>
              </a:rPr>
              <a:t>Forms </a:t>
            </a:r>
            <a:r>
              <a:rPr lang="en-US" dirty="0">
                <a:solidFill>
                  <a:srgbClr val="843C0C"/>
                </a:solidFill>
                <a:latin typeface="Arial" pitchFamily="34" charset="0"/>
                <a:cs typeface="Arial" pitchFamily="34" charset="0"/>
              </a:rPr>
              <a:t>of the </a:t>
            </a:r>
            <a:r>
              <a:rPr lang="en-US" dirty="0" smtClean="0">
                <a:solidFill>
                  <a:srgbClr val="843C0C"/>
                </a:solidFill>
                <a:latin typeface="Arial" pitchFamily="34" charset="0"/>
                <a:cs typeface="Arial" pitchFamily="34" charset="0"/>
              </a:rPr>
              <a:t>Three Active Sites </a:t>
            </a:r>
            <a:r>
              <a:rPr lang="en-US" dirty="0">
                <a:solidFill>
                  <a:srgbClr val="843C0C"/>
                </a:solidFill>
                <a:latin typeface="Arial" pitchFamily="34" charset="0"/>
                <a:cs typeface="Arial" pitchFamily="34" charset="0"/>
              </a:rPr>
              <a:t>of ATP </a:t>
            </a:r>
            <a:r>
              <a:rPr lang="en-US" dirty="0" smtClean="0">
                <a:solidFill>
                  <a:srgbClr val="843C0C"/>
                </a:solidFill>
                <a:latin typeface="Arial" pitchFamily="34" charset="0"/>
                <a:cs typeface="Arial" pitchFamily="34" charset="0"/>
              </a:rPr>
              <a:t>Synthase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835172"/>
            <a:ext cx="8229600" cy="2597046"/>
          </a:xfrm>
        </p:spPr>
        <p:txBody>
          <a:bodyPr>
            <a:noAutofit/>
          </a:bodyPr>
          <a:lstStyle/>
          <a:p>
            <a:pPr>
              <a:lnSpc>
                <a:spcPct val="100000"/>
              </a:lnSpc>
              <a:spcBef>
                <a:spcPts val="624"/>
              </a:spcBef>
              <a:spcAft>
                <a:spcPts val="1200"/>
              </a:spcAft>
            </a:pPr>
            <a:r>
              <a:rPr lang="en-US" dirty="0">
                <a:latin typeface="Arial" pitchFamily="34" charset="0"/>
                <a:cs typeface="Arial" pitchFamily="34" charset="0"/>
              </a:rPr>
              <a:t>No two subunits are ever in the same conformation.</a:t>
            </a:r>
          </a:p>
          <a:p>
            <a:pPr>
              <a:lnSpc>
                <a:spcPct val="100000"/>
              </a:lnSpc>
              <a:spcBef>
                <a:spcPts val="624"/>
              </a:spcBef>
              <a:spcAft>
                <a:spcPts val="1200"/>
              </a:spcAft>
            </a:pPr>
            <a:r>
              <a:rPr lang="en-US" dirty="0">
                <a:latin typeface="Arial" pitchFamily="34" charset="0"/>
                <a:cs typeface="Arial" pitchFamily="34" charset="0"/>
              </a:rPr>
              <a:t>Each subunit cycles through the three conformations.</a:t>
            </a:r>
          </a:p>
          <a:p>
            <a:pPr>
              <a:lnSpc>
                <a:spcPct val="100000"/>
              </a:lnSpc>
              <a:spcBef>
                <a:spcPts val="624"/>
              </a:spcBef>
              <a:spcAft>
                <a:spcPts val="1200"/>
              </a:spcAft>
            </a:pPr>
            <a:r>
              <a:rPr lang="en-US" dirty="0">
                <a:latin typeface="Arial" pitchFamily="34" charset="0"/>
                <a:cs typeface="Arial" pitchFamily="34" charset="0"/>
              </a:rPr>
              <a:t>The movement of the γ subunit in response to proton flow powers the interconversion of the forms.</a:t>
            </a:r>
          </a:p>
        </p:txBody>
      </p:sp>
      <p:pic>
        <p:nvPicPr>
          <p:cNvPr id="7" name="Picture 2" descr="An illustration shows three active sites of A T P synthase. The active sites of A T P synthase are as follows: Subunit 1 L right arrow T right arrow O right arrow L right arrow T right arrow O&#10;Subunit 2 O right arrow L right arrow T right arrow O right arrow L right arrow T&#10;Subunit 3 T right arrow O right arrow L right arrow T right arrow O right arrow L"/>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603535" y="4439224"/>
            <a:ext cx="7936930" cy="213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868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Binding-change </a:t>
            </a:r>
            <a:r>
              <a:rPr lang="en-US" dirty="0" smtClean="0">
                <a:solidFill>
                  <a:srgbClr val="843C0C"/>
                </a:solidFill>
                <a:latin typeface="Arial" pitchFamily="34" charset="0"/>
                <a:cs typeface="Arial" pitchFamily="34" charset="0"/>
              </a:rPr>
              <a:t>Mechanism </a:t>
            </a:r>
            <a:r>
              <a:rPr lang="en-US" dirty="0">
                <a:solidFill>
                  <a:srgbClr val="843C0C"/>
                </a:solidFill>
                <a:latin typeface="Arial" pitchFamily="34" charset="0"/>
                <a:cs typeface="Arial" pitchFamily="34" charset="0"/>
              </a:rPr>
              <a:t>for ATP </a:t>
            </a:r>
            <a:r>
              <a:rPr lang="en-US" dirty="0" smtClean="0">
                <a:solidFill>
                  <a:srgbClr val="843C0C"/>
                </a:solidFill>
                <a:latin typeface="Arial" pitchFamily="34" charset="0"/>
                <a:cs typeface="Arial" pitchFamily="34" charset="0"/>
              </a:rPr>
              <a:t>Synthase</a:t>
            </a:r>
            <a:endParaRPr lang="en-US" dirty="0">
              <a:solidFill>
                <a:srgbClr val="843C0C"/>
              </a:solidFill>
              <a:latin typeface="Arial" pitchFamily="34" charset="0"/>
              <a:cs typeface="Arial" pitchFamily="34" charset="0"/>
            </a:endParaRPr>
          </a:p>
        </p:txBody>
      </p:sp>
      <p:pic>
        <p:nvPicPr>
          <p:cNvPr id="11" name="Picture 2" descr="A schematic diagram shows the rotation of the gamma subunit of A T P synthase, and the binding-change mechanism for A T P, in four steps. The gamma subunit of A T P synthase at the center is shown with three beta subunits and three alpha subunits, surrounding it, with alternating alpha and beta subunits. The gamma subunit has a round shape, with a short projection into one of the beta subunits that is colored yellow, shown catalyzing a reaction to produce A T P from A D P and inorganic phosphate. It has an indentation next to another beta subunit, colored green, which the beta subunit itself extends into. This beta subunit is shown binding A D P plus inorganic phosphate. It has a flat surface against the third beta subunit, colored blue, which is shown binding to A D P and inorganic phosphate. The gamma subunit rotates 120 counterclockwise so the short projection extends into the blue subunit, the flat surface is against the green subunit, and the indentation is next to the yellow subunit. Now that the short projection extends into the blue subunit to change its shape slightly, the blue subunit catalyzes the reaction to create A T P from A D P and inorganic phosphate, A T P is shown bound to the yellow subunit, and A D P and inorganic phosphate are bonded to the green subunit. A T P is then released from the yellow subunit, and new molecules of A D P and inorganic phosphate can bind to the yellow subunit, ready for the next rea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51466" y="2521293"/>
            <a:ext cx="8490695" cy="200668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392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Overview of </a:t>
            </a:r>
            <a:r>
              <a:rPr lang="en-US" dirty="0" smtClean="0">
                <a:solidFill>
                  <a:srgbClr val="843C0C"/>
                </a:solidFill>
                <a:latin typeface="Arial" pitchFamily="34" charset="0"/>
                <a:cs typeface="Arial" pitchFamily="34" charset="0"/>
              </a:rPr>
              <a:t>Oxidative Phosphorylation </a:t>
            </a:r>
            <a:r>
              <a:rPr lang="en-US" dirty="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1/2</a:t>
            </a:r>
            <a:r>
              <a:rPr lang="en-US" dirty="0">
                <a:solidFill>
                  <a:srgbClr val="843C0C"/>
                </a:solidFill>
                <a:latin typeface="Arial" pitchFamily="34" charset="0"/>
                <a:cs typeface="Arial" pitchFamily="34" charset="0"/>
              </a:rPr>
              <a:t>)</a:t>
            </a:r>
          </a:p>
        </p:txBody>
      </p:sp>
      <p:pic>
        <p:nvPicPr>
          <p:cNvPr id="11" name="Picture 2" descr="A schematic diagram shows the processes involved in oxidative phosphorylation. A gray oval represents the membrane of a mitochondrion and the space inside is labeled the matrix. A yellow cylinder representing the electron transport chain and a red structure representing A T P synthase are shown spanning the membrane. A hydrogen ion is shown being pumped from the matrix and across the membrane via the electron transport chain in a reaction in which water is produced from oxygen. Electrons from the citric acid cycle are used in the process of pumping the hydrogen atoms out of the mitochondria. As a result of protons being moved out of the cell, there is a positive charge outside of the mitochondrion and a negative charge inside of the mitochondrion. Hydrogen atoms move back into the mitochondrion via A T P synthase, which creates A T P from A D P and inorganic phosphate in a reaction that uses carbon dioxide produced from the citric acid cyc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47647" y="2078840"/>
            <a:ext cx="8113106" cy="32304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4300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Rotational </a:t>
            </a:r>
            <a:r>
              <a:rPr lang="en-US" dirty="0" smtClean="0">
                <a:solidFill>
                  <a:srgbClr val="843C0C"/>
                </a:solidFill>
                <a:latin typeface="Arial" pitchFamily="34" charset="0"/>
                <a:cs typeface="Arial" pitchFamily="34" charset="0"/>
              </a:rPr>
              <a:t>Catalysis </a:t>
            </a:r>
            <a:r>
              <a:rPr lang="en-US" dirty="0">
                <a:solidFill>
                  <a:srgbClr val="843C0C"/>
                </a:solidFill>
                <a:latin typeface="Arial" pitchFamily="34" charset="0"/>
                <a:cs typeface="Arial" pitchFamily="34" charset="0"/>
              </a:rPr>
              <a:t>is the </a:t>
            </a:r>
            <a:r>
              <a:rPr lang="en-US" dirty="0" smtClean="0">
                <a:solidFill>
                  <a:srgbClr val="843C0C"/>
                </a:solidFill>
                <a:latin typeface="Arial" pitchFamily="34" charset="0"/>
                <a:cs typeface="Arial" pitchFamily="34" charset="0"/>
              </a:rPr>
              <a:t>World’s Smallest Molecular Motor</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749287"/>
            <a:ext cx="8229600" cy="3299791"/>
          </a:xfrm>
        </p:spPr>
        <p:txBody>
          <a:bodyPr>
            <a:normAutofit/>
          </a:bodyPr>
          <a:lstStyle/>
          <a:p>
            <a:pPr>
              <a:lnSpc>
                <a:spcPct val="100000"/>
              </a:lnSpc>
              <a:spcBef>
                <a:spcPts val="624"/>
              </a:spcBef>
              <a:spcAft>
                <a:spcPts val="1200"/>
              </a:spcAft>
            </a:pPr>
            <a:r>
              <a:rPr lang="en-US" dirty="0">
                <a:latin typeface="Arial" pitchFamily="34" charset="0"/>
                <a:cs typeface="Arial" pitchFamily="34" charset="0"/>
              </a:rPr>
              <a:t>It is possible to observe the rotation of the γ subunit directly.</a:t>
            </a:r>
          </a:p>
          <a:p>
            <a:pPr>
              <a:lnSpc>
                <a:spcPct val="100000"/>
              </a:lnSpc>
              <a:spcBef>
                <a:spcPts val="624"/>
              </a:spcBef>
              <a:spcAft>
                <a:spcPts val="1200"/>
              </a:spcAft>
            </a:pPr>
            <a:r>
              <a:rPr lang="en-US" dirty="0">
                <a:latin typeface="Arial" pitchFamily="34" charset="0"/>
                <a:cs typeface="Arial" pitchFamily="34" charset="0"/>
              </a:rPr>
              <a:t>Cloned α</a:t>
            </a:r>
            <a:r>
              <a:rPr lang="en-US" baseline="-25000" dirty="0">
                <a:latin typeface="Arial" pitchFamily="34" charset="0"/>
                <a:cs typeface="Arial" pitchFamily="34" charset="0"/>
              </a:rPr>
              <a:t>3</a:t>
            </a:r>
            <a:r>
              <a:rPr lang="en-US" dirty="0">
                <a:latin typeface="Arial" pitchFamily="34" charset="0"/>
                <a:cs typeface="Arial" pitchFamily="34" charset="0"/>
              </a:rPr>
              <a:t>β</a:t>
            </a:r>
            <a:r>
              <a:rPr lang="en-US" baseline="-25000" dirty="0">
                <a:latin typeface="Arial" pitchFamily="34" charset="0"/>
                <a:cs typeface="Arial" pitchFamily="34" charset="0"/>
              </a:rPr>
              <a:t>3</a:t>
            </a:r>
            <a:r>
              <a:rPr lang="en-US" dirty="0">
                <a:latin typeface="Arial" pitchFamily="34" charset="0"/>
                <a:cs typeface="Arial" pitchFamily="34" charset="0"/>
              </a:rPr>
              <a:t>γ subunits were attached to a glass slide that allowed the movement of the γ subunit to be visualized as a result of ATP hydrolysis.</a:t>
            </a:r>
          </a:p>
          <a:p>
            <a:pPr>
              <a:lnSpc>
                <a:spcPct val="100000"/>
              </a:lnSpc>
              <a:spcBef>
                <a:spcPts val="624"/>
              </a:spcBef>
              <a:spcAft>
                <a:spcPts val="1200"/>
              </a:spcAft>
            </a:pPr>
            <a:r>
              <a:rPr lang="en-US" dirty="0">
                <a:latin typeface="Arial" pitchFamily="34" charset="0"/>
                <a:cs typeface="Arial" pitchFamily="34" charset="0"/>
              </a:rPr>
              <a:t>The hydrolysis of a single ATP powered the rotation of the γ subunit 120°.</a:t>
            </a:r>
          </a:p>
        </p:txBody>
      </p:sp>
    </p:spTree>
    <p:extLst>
      <p:ext uri="{BB962C8B-B14F-4D97-AF65-F5344CB8AC3E}">
        <p14:creationId xmlns:p14="http://schemas.microsoft.com/office/powerpoint/2010/main" val="4725216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Direct </a:t>
            </a:r>
            <a:r>
              <a:rPr lang="en-US" dirty="0" smtClean="0">
                <a:solidFill>
                  <a:srgbClr val="843C0C"/>
                </a:solidFill>
                <a:latin typeface="Arial" pitchFamily="34" charset="0"/>
                <a:cs typeface="Arial" pitchFamily="34" charset="0"/>
              </a:rPr>
              <a:t>Observation </a:t>
            </a:r>
            <a:r>
              <a:rPr lang="en-US" dirty="0">
                <a:solidFill>
                  <a:srgbClr val="843C0C"/>
                </a:solidFill>
                <a:latin typeface="Arial" pitchFamily="34" charset="0"/>
                <a:cs typeface="Arial" pitchFamily="34" charset="0"/>
              </a:rPr>
              <a:t>of ATP-driven </a:t>
            </a:r>
            <a:r>
              <a:rPr lang="en-US" dirty="0" smtClean="0">
                <a:solidFill>
                  <a:srgbClr val="843C0C"/>
                </a:solidFill>
                <a:latin typeface="Arial" pitchFamily="34" charset="0"/>
                <a:cs typeface="Arial" pitchFamily="34" charset="0"/>
              </a:rPr>
              <a:t>Rotation </a:t>
            </a:r>
            <a:r>
              <a:rPr lang="en-US" dirty="0">
                <a:solidFill>
                  <a:srgbClr val="843C0C"/>
                </a:solidFill>
                <a:latin typeface="Arial" pitchFamily="34" charset="0"/>
                <a:cs typeface="Arial" pitchFamily="34" charset="0"/>
              </a:rPr>
              <a:t>in ATP </a:t>
            </a:r>
            <a:r>
              <a:rPr lang="en-US" dirty="0" smtClean="0">
                <a:solidFill>
                  <a:srgbClr val="843C0C"/>
                </a:solidFill>
                <a:latin typeface="Arial" pitchFamily="34" charset="0"/>
                <a:cs typeface="Arial" pitchFamily="34" charset="0"/>
              </a:rPr>
              <a:t>Synthase</a:t>
            </a:r>
            <a:endParaRPr lang="en-US" dirty="0">
              <a:solidFill>
                <a:srgbClr val="843C0C"/>
              </a:solidFill>
              <a:latin typeface="Arial" pitchFamily="34" charset="0"/>
              <a:cs typeface="Arial" pitchFamily="34" charset="0"/>
            </a:endParaRPr>
          </a:p>
        </p:txBody>
      </p:sp>
      <p:pic>
        <p:nvPicPr>
          <p:cNvPr id="11" name="Picture 2" descr="A schematic diagram shows the experimental set-up used to observe the rotation of the gamma subunit in A T P synthase. A T P synthase is shown over a flat surface. A T P synthase has three subunits, alpha, beta, and gamma, in which alpha and beta are placed alternatively and gamma subunit is present at the center with a chain of actin filaments attached from its top. A T P and water enters beta subunit and forms A D P and inorganic phosphate, which leaves the beta subunit. A curved arrow indicates that whole A T P synthase is rotated clockwi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99453" y="1749316"/>
            <a:ext cx="7003187" cy="48402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0768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Proton </a:t>
            </a:r>
            <a:r>
              <a:rPr lang="en-US" dirty="0" smtClean="0">
                <a:solidFill>
                  <a:srgbClr val="843C0C"/>
                </a:solidFill>
                <a:latin typeface="Arial" pitchFamily="34" charset="0"/>
                <a:cs typeface="Arial" pitchFamily="34" charset="0"/>
              </a:rPr>
              <a:t>Flow </a:t>
            </a:r>
            <a:r>
              <a:rPr lang="en-US" dirty="0">
                <a:solidFill>
                  <a:srgbClr val="843C0C"/>
                </a:solidFill>
                <a:latin typeface="Arial" pitchFamily="34" charset="0"/>
                <a:cs typeface="Arial" pitchFamily="34" charset="0"/>
              </a:rPr>
              <a:t>around the c </a:t>
            </a:r>
            <a:r>
              <a:rPr lang="en-US" dirty="0" smtClean="0">
                <a:solidFill>
                  <a:srgbClr val="843C0C"/>
                </a:solidFill>
                <a:latin typeface="Arial" pitchFamily="34" charset="0"/>
                <a:cs typeface="Arial" pitchFamily="34" charset="0"/>
              </a:rPr>
              <a:t>Ring Powers </a:t>
            </a:r>
            <a:r>
              <a:rPr lang="en-US" dirty="0">
                <a:solidFill>
                  <a:srgbClr val="843C0C"/>
                </a:solidFill>
                <a:latin typeface="Arial" pitchFamily="34" charset="0"/>
                <a:cs typeface="Arial" pitchFamily="34" charset="0"/>
              </a:rPr>
              <a:t>ATP </a:t>
            </a:r>
            <a:r>
              <a:rPr lang="en-US" dirty="0" smtClean="0">
                <a:solidFill>
                  <a:srgbClr val="843C0C"/>
                </a:solidFill>
                <a:latin typeface="Arial" pitchFamily="34" charset="0"/>
                <a:cs typeface="Arial" pitchFamily="34" charset="0"/>
              </a:rPr>
              <a:t>Synthesis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199" y="1600200"/>
            <a:ext cx="8448261" cy="4897824"/>
          </a:xfrm>
        </p:spPr>
        <p:txBody>
          <a:bodyPr>
            <a:noAutofit/>
          </a:bodyPr>
          <a:lstStyle/>
          <a:p>
            <a:pPr>
              <a:spcBef>
                <a:spcPts val="624"/>
              </a:spcBef>
              <a:spcAft>
                <a:spcPts val="600"/>
              </a:spcAft>
            </a:pPr>
            <a:r>
              <a:rPr lang="en-US" sz="2200" dirty="0">
                <a:latin typeface="Arial" pitchFamily="34" charset="0"/>
                <a:cs typeface="Arial" pitchFamily="34" charset="0"/>
              </a:rPr>
              <a:t>Proton flow occurs through the </a:t>
            </a:r>
            <a:r>
              <a:rPr lang="en-US" sz="2200" dirty="0" err="1">
                <a:latin typeface="Arial" pitchFamily="34" charset="0"/>
                <a:cs typeface="Arial" pitchFamily="34" charset="0"/>
              </a:rPr>
              <a:t>F</a:t>
            </a:r>
            <a:r>
              <a:rPr lang="en-US" sz="2200" baseline="-25000" dirty="0" err="1">
                <a:latin typeface="Arial" pitchFamily="34" charset="0"/>
                <a:cs typeface="Arial" pitchFamily="34" charset="0"/>
              </a:rPr>
              <a:t>o</a:t>
            </a:r>
            <a:r>
              <a:rPr lang="en-US" sz="2200" dirty="0">
                <a:latin typeface="Arial" pitchFamily="34" charset="0"/>
                <a:cs typeface="Arial" pitchFamily="34" charset="0"/>
              </a:rPr>
              <a:t> component of the ATP synthase.</a:t>
            </a:r>
          </a:p>
          <a:p>
            <a:pPr>
              <a:spcBef>
                <a:spcPts val="624"/>
              </a:spcBef>
              <a:spcAft>
                <a:spcPts val="600"/>
              </a:spcAft>
            </a:pPr>
            <a:r>
              <a:rPr lang="en-US" sz="2200" dirty="0">
                <a:latin typeface="Arial" pitchFamily="34" charset="0"/>
                <a:cs typeface="Arial" pitchFamily="34" charset="0"/>
              </a:rPr>
              <a:t>Subunit </a:t>
            </a:r>
            <a:r>
              <a:rPr lang="en-US" sz="2200" b="1" dirty="0">
                <a:latin typeface="Arial" pitchFamily="34" charset="0"/>
                <a:cs typeface="Arial" pitchFamily="34" charset="0"/>
              </a:rPr>
              <a:t>a</a:t>
            </a:r>
            <a:r>
              <a:rPr lang="en-US" sz="2200" dirty="0">
                <a:latin typeface="Arial" pitchFamily="34" charset="0"/>
                <a:cs typeface="Arial" pitchFamily="34" charset="0"/>
              </a:rPr>
              <a:t>, which abuts the </a:t>
            </a:r>
            <a:r>
              <a:rPr lang="en-US" sz="2200" b="1" dirty="0">
                <a:latin typeface="Arial" pitchFamily="34" charset="0"/>
                <a:cs typeface="Arial" pitchFamily="34" charset="0"/>
              </a:rPr>
              <a:t>c</a:t>
            </a:r>
            <a:r>
              <a:rPr lang="en-US" sz="2200" dirty="0">
                <a:latin typeface="Arial" pitchFamily="34" charset="0"/>
                <a:cs typeface="Arial" pitchFamily="34" charset="0"/>
              </a:rPr>
              <a:t> ring, has two channels that reach halfway into the </a:t>
            </a:r>
            <a:r>
              <a:rPr lang="en-US" sz="2200" b="1" dirty="0">
                <a:latin typeface="Arial" pitchFamily="34" charset="0"/>
                <a:cs typeface="Arial" pitchFamily="34" charset="0"/>
              </a:rPr>
              <a:t>a</a:t>
            </a:r>
            <a:r>
              <a:rPr lang="en-US" sz="2200" dirty="0">
                <a:latin typeface="Arial" pitchFamily="34" charset="0"/>
                <a:cs typeface="Arial" pitchFamily="34" charset="0"/>
              </a:rPr>
              <a:t> subunit. One half-channel opens to the intermembrane space and the other to the matrix.</a:t>
            </a:r>
          </a:p>
          <a:p>
            <a:pPr>
              <a:spcBef>
                <a:spcPts val="624"/>
              </a:spcBef>
              <a:spcAft>
                <a:spcPts val="600"/>
              </a:spcAft>
            </a:pPr>
            <a:r>
              <a:rPr lang="en-US" sz="2200" dirty="0">
                <a:latin typeface="Arial" pitchFamily="34" charset="0"/>
                <a:cs typeface="Arial" pitchFamily="34" charset="0"/>
              </a:rPr>
              <a:t>Protons enter the half-channel facing the proton-rich intermembrane space, bind to a glutamate or aspartate residue on one of the subunits of the </a:t>
            </a:r>
            <a:r>
              <a:rPr lang="en-US" sz="2200" b="1" dirty="0">
                <a:latin typeface="Arial" pitchFamily="34" charset="0"/>
                <a:cs typeface="Arial" pitchFamily="34" charset="0"/>
              </a:rPr>
              <a:t>c</a:t>
            </a:r>
            <a:r>
              <a:rPr lang="en-US" sz="2200" dirty="0">
                <a:latin typeface="Arial" pitchFamily="34" charset="0"/>
                <a:cs typeface="Arial" pitchFamily="34" charset="0"/>
              </a:rPr>
              <a:t> ring, and then leave the </a:t>
            </a:r>
            <a:r>
              <a:rPr lang="en-US" sz="2200" b="1" dirty="0">
                <a:latin typeface="Arial" pitchFamily="34" charset="0"/>
                <a:cs typeface="Arial" pitchFamily="34" charset="0"/>
              </a:rPr>
              <a:t>c</a:t>
            </a:r>
            <a:r>
              <a:rPr lang="en-US" sz="2200" dirty="0">
                <a:latin typeface="Arial" pitchFamily="34" charset="0"/>
                <a:cs typeface="Arial" pitchFamily="34" charset="0"/>
              </a:rPr>
              <a:t> subunit once it rotates around to face the matrix half-channel.</a:t>
            </a:r>
          </a:p>
          <a:p>
            <a:pPr>
              <a:spcBef>
                <a:spcPts val="624"/>
              </a:spcBef>
              <a:spcAft>
                <a:spcPts val="600"/>
              </a:spcAft>
            </a:pPr>
            <a:r>
              <a:rPr lang="en-US" sz="2200" dirty="0">
                <a:latin typeface="Arial" pitchFamily="34" charset="0"/>
                <a:cs typeface="Arial" pitchFamily="34" charset="0"/>
              </a:rPr>
              <a:t>The force of the proton gradient powers rotation of the </a:t>
            </a:r>
            <a:r>
              <a:rPr lang="en-US" sz="2200" b="1" dirty="0">
                <a:latin typeface="Arial" pitchFamily="34" charset="0"/>
                <a:cs typeface="Arial" pitchFamily="34" charset="0"/>
              </a:rPr>
              <a:t>c</a:t>
            </a:r>
            <a:r>
              <a:rPr lang="en-US" sz="2200" dirty="0">
                <a:latin typeface="Arial" pitchFamily="34" charset="0"/>
                <a:cs typeface="Arial" pitchFamily="34" charset="0"/>
              </a:rPr>
              <a:t> ring.</a:t>
            </a:r>
          </a:p>
          <a:p>
            <a:pPr>
              <a:spcBef>
                <a:spcPts val="624"/>
              </a:spcBef>
              <a:spcAft>
                <a:spcPts val="600"/>
              </a:spcAft>
            </a:pPr>
            <a:r>
              <a:rPr lang="en-US" sz="2200" dirty="0">
                <a:latin typeface="Arial" pitchFamily="34" charset="0"/>
                <a:cs typeface="Arial" pitchFamily="34" charset="0"/>
              </a:rPr>
              <a:t>The rotation of the </a:t>
            </a:r>
            <a:r>
              <a:rPr lang="en-US" sz="2200" b="1" dirty="0">
                <a:latin typeface="Arial" pitchFamily="34" charset="0"/>
                <a:cs typeface="Arial" pitchFamily="34" charset="0"/>
              </a:rPr>
              <a:t>c</a:t>
            </a:r>
            <a:r>
              <a:rPr lang="en-US" sz="2200" dirty="0">
                <a:latin typeface="Arial" pitchFamily="34" charset="0"/>
                <a:cs typeface="Arial" pitchFamily="34" charset="0"/>
              </a:rPr>
              <a:t> rings powers the movement of the γ subunit, which in turn alters the conformation of the β subunits.</a:t>
            </a:r>
          </a:p>
        </p:txBody>
      </p:sp>
    </p:spTree>
    <p:extLst>
      <p:ext uri="{BB962C8B-B14F-4D97-AF65-F5344CB8AC3E}">
        <p14:creationId xmlns:p14="http://schemas.microsoft.com/office/powerpoint/2010/main" val="32838459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Components of the </a:t>
            </a:r>
            <a:r>
              <a:rPr lang="en-US" dirty="0" smtClean="0">
                <a:solidFill>
                  <a:srgbClr val="843C0C"/>
                </a:solidFill>
                <a:latin typeface="Arial" pitchFamily="34" charset="0"/>
                <a:cs typeface="Arial" pitchFamily="34" charset="0"/>
              </a:rPr>
              <a:t>Proton-Conducting Unit </a:t>
            </a:r>
            <a:r>
              <a:rPr lang="en-US" dirty="0">
                <a:solidFill>
                  <a:srgbClr val="843C0C"/>
                </a:solidFill>
                <a:latin typeface="Arial" pitchFamily="34" charset="0"/>
                <a:cs typeface="Arial" pitchFamily="34" charset="0"/>
              </a:rPr>
              <a:t>of ATP </a:t>
            </a:r>
            <a:r>
              <a:rPr lang="en-US" dirty="0" smtClean="0">
                <a:solidFill>
                  <a:srgbClr val="843C0C"/>
                </a:solidFill>
                <a:latin typeface="Arial" pitchFamily="34" charset="0"/>
                <a:cs typeface="Arial" pitchFamily="34" charset="0"/>
              </a:rPr>
              <a:t>Synthase</a:t>
            </a:r>
            <a:endParaRPr lang="en-US" dirty="0">
              <a:solidFill>
                <a:srgbClr val="843C0C"/>
              </a:solidFill>
              <a:latin typeface="Arial" pitchFamily="34" charset="0"/>
              <a:cs typeface="Arial" pitchFamily="34" charset="0"/>
            </a:endParaRPr>
          </a:p>
        </p:txBody>
      </p:sp>
      <p:pic>
        <p:nvPicPr>
          <p:cNvPr id="11" name="Picture 2" descr="An illustration shows the structure of subunit c and subunit a. A ribbon diagram of subunit c is shown. It contains two long, almost vertical alpha helices, and an aspartic acid residue about half way along one of them. A schematic diagram of subunit a is shown. Subunit a is a prism with a crescent-shaped base, arranged vertically. It contains two channels inside it, each of which is just over half the height of the prism. One is arranged towards the top of the shape, with the entrance at the top, towards one point of the crescent, and labeled Cytoplasmic half-channel. The other is arranged towards the bottom of the shape, with the entrance at the bottom, towards the other point of the crescent, and labeled Matrix half-channel."/>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487432" y="1653515"/>
            <a:ext cx="4480190" cy="48520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3605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Proton </a:t>
            </a:r>
            <a:r>
              <a:rPr lang="en-US" dirty="0" smtClean="0">
                <a:solidFill>
                  <a:srgbClr val="843C0C"/>
                </a:solidFill>
                <a:latin typeface="Arial" pitchFamily="34" charset="0"/>
                <a:cs typeface="Arial" pitchFamily="34" charset="0"/>
              </a:rPr>
              <a:t>Motion </a:t>
            </a:r>
            <a:r>
              <a:rPr lang="en-US" dirty="0">
                <a:solidFill>
                  <a:srgbClr val="843C0C"/>
                </a:solidFill>
                <a:latin typeface="Arial" pitchFamily="34" charset="0"/>
                <a:cs typeface="Arial" pitchFamily="34" charset="0"/>
              </a:rPr>
              <a:t>across the </a:t>
            </a:r>
            <a:r>
              <a:rPr lang="en-US" dirty="0" smtClean="0">
                <a:solidFill>
                  <a:srgbClr val="843C0C"/>
                </a:solidFill>
                <a:latin typeface="Arial" pitchFamily="34" charset="0"/>
                <a:cs typeface="Arial" pitchFamily="34" charset="0"/>
              </a:rPr>
              <a:t>Membrane Drives Rotation </a:t>
            </a:r>
            <a:r>
              <a:rPr lang="en-US" dirty="0">
                <a:solidFill>
                  <a:srgbClr val="843C0C"/>
                </a:solidFill>
                <a:latin typeface="Arial" pitchFamily="34" charset="0"/>
                <a:cs typeface="Arial" pitchFamily="34" charset="0"/>
              </a:rPr>
              <a:t>of the </a:t>
            </a:r>
            <a:r>
              <a:rPr lang="en-US" i="1" dirty="0">
                <a:solidFill>
                  <a:srgbClr val="843C0C"/>
                </a:solidFill>
                <a:latin typeface="Arial" pitchFamily="34" charset="0"/>
                <a:cs typeface="Arial" pitchFamily="34" charset="0"/>
              </a:rPr>
              <a:t>c</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Ring</a:t>
            </a:r>
            <a:endParaRPr lang="en-US" dirty="0">
              <a:solidFill>
                <a:srgbClr val="843C0C"/>
              </a:solidFill>
              <a:latin typeface="Arial" pitchFamily="34" charset="0"/>
              <a:cs typeface="Arial" pitchFamily="34" charset="0"/>
            </a:endParaRPr>
          </a:p>
        </p:txBody>
      </p:sp>
      <p:pic>
        <p:nvPicPr>
          <p:cNvPr id="11" name="Picture 2" descr="A schematic diagram shows the proton motion across the membrane driving the movement of the c ring. The c ring is shown embedded in a section of inner mitochondrial membrane, with subunit a next to it, with its cytoplasmic and matrix half channels shown. The half-channels each have a negative charge. The units of the c ring are bonded to protons, except for those next to the subunit a. There are more protons on the intermembrane space side of the membrane than there are on the matrix side of the membrane. In its initial state, no protons are present in either channel and a caption reads: Cannot rotate in either direction. A proton is shown entering the cytoplasmic half-channel. The proton is highlighted inside the half-channel, which is no longer negatively charged. A caption reads: Can rotate clockwise. The c-ring rotates clockwise, moving the proton in the cytoplasmic half channel onto the c ring, rotating it away, out of the channel. A proton attached to another c ring unit moves into the matrix half-channel as the ring rotates. The proton is released into the matrix, and the process can start aga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22877" y="1785786"/>
            <a:ext cx="7598518" cy="45674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4552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dirty="0">
                <a:solidFill>
                  <a:srgbClr val="843C0C"/>
                </a:solidFill>
                <a:latin typeface="Arial" pitchFamily="34" charset="0"/>
                <a:cs typeface="Arial" pitchFamily="34" charset="0"/>
              </a:rPr>
              <a:t>Proton </a:t>
            </a:r>
            <a:r>
              <a:rPr lang="en-US" dirty="0" smtClean="0">
                <a:solidFill>
                  <a:srgbClr val="843C0C"/>
                </a:solidFill>
                <a:latin typeface="Arial" pitchFamily="34" charset="0"/>
                <a:cs typeface="Arial" pitchFamily="34" charset="0"/>
              </a:rPr>
              <a:t>Path </a:t>
            </a:r>
            <a:r>
              <a:rPr lang="en-US" dirty="0">
                <a:solidFill>
                  <a:srgbClr val="843C0C"/>
                </a:solidFill>
                <a:latin typeface="Arial" pitchFamily="34" charset="0"/>
                <a:cs typeface="Arial" pitchFamily="34" charset="0"/>
              </a:rPr>
              <a:t>through the </a:t>
            </a:r>
            <a:r>
              <a:rPr lang="en-US" dirty="0" smtClean="0">
                <a:solidFill>
                  <a:srgbClr val="843C0C"/>
                </a:solidFill>
                <a:latin typeface="Arial" pitchFamily="34" charset="0"/>
                <a:cs typeface="Arial" pitchFamily="34" charset="0"/>
              </a:rPr>
              <a:t>Membrane</a:t>
            </a:r>
            <a:endParaRPr lang="en-US" dirty="0">
              <a:solidFill>
                <a:srgbClr val="843C0C"/>
              </a:solidFill>
              <a:latin typeface="Arial" pitchFamily="34" charset="0"/>
              <a:cs typeface="Arial" pitchFamily="34" charset="0"/>
            </a:endParaRPr>
          </a:p>
        </p:txBody>
      </p:sp>
      <p:pic>
        <p:nvPicPr>
          <p:cNvPr id="11" name="Picture 2" descr="A schematic diagram shows the proton path through the membrane. The c ring is shown as a ring of 10 units that are long and arranged vertically. It has a binding site for a proton. Subunit a rests against one side of the ring, spanning two of the vertical units, with its half-channels aligned with each of the two units. Protons are not bound to the two units next to the half-channels. Arrows show that protons enter the cytoplasmic half-channel from the intermembrane space. The c ring rotates, moving the proton away from subunit a. After the c ring has rotated almost all the way around, the proton which entered from the intermembrane space is aligned with the matrix half-channel, and can exit the c ring and enter the matri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86411" y="1745806"/>
            <a:ext cx="6559446" cy="466747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2170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Overview of </a:t>
            </a:r>
            <a:r>
              <a:rPr lang="en-US" dirty="0" smtClean="0">
                <a:solidFill>
                  <a:srgbClr val="843C0C"/>
                </a:solidFill>
                <a:latin typeface="Arial" pitchFamily="34" charset="0"/>
                <a:cs typeface="Arial" pitchFamily="34" charset="0"/>
              </a:rPr>
              <a:t>Oxidative Phosphorylation</a:t>
            </a:r>
            <a:endParaRPr lang="en-US" dirty="0">
              <a:solidFill>
                <a:srgbClr val="843C0C"/>
              </a:solidFill>
              <a:latin typeface="Arial" pitchFamily="34" charset="0"/>
              <a:cs typeface="Arial" pitchFamily="34" charset="0"/>
            </a:endParaRPr>
          </a:p>
        </p:txBody>
      </p:sp>
      <p:pic>
        <p:nvPicPr>
          <p:cNvPr id="11" name="Picture 2" descr="A schematic diagram shows an overview of oxidative phosphorylation. A mitochondrion is shown as a schematic diagram and a magnified view of one of the cristae on the inner membrane is shown to illustrate the processes of oxidative phosphorylation. The four complexes in the electron transport chain are shown embedded along one side of the crista and A T P synthase is shown embedded in the membrane at the end of the crista. Protons enter the intermembrane space, inside the crista from the matric through complexes 1, 3, and 4 in the electron transport chain. Water is formed from O 2 at complex 4 as protons move through it. Protons move out of the intermembrane space into the matrix via A T P synthase, generating A T P from A D P and inorganic phosphate with proton-motive forc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46809" y="1730676"/>
            <a:ext cx="8490695" cy="440773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562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ATP </a:t>
            </a:r>
            <a:r>
              <a:rPr lang="en-US" dirty="0" smtClean="0">
                <a:solidFill>
                  <a:srgbClr val="843C0C"/>
                </a:solidFill>
                <a:latin typeface="Arial" pitchFamily="34" charset="0"/>
                <a:cs typeface="Arial" pitchFamily="34" charset="0"/>
              </a:rPr>
              <a:t>Synthase </a:t>
            </a:r>
            <a:r>
              <a:rPr lang="en-US" dirty="0">
                <a:solidFill>
                  <a:srgbClr val="843C0C"/>
                </a:solidFill>
                <a:latin typeface="Arial" pitchFamily="34" charset="0"/>
                <a:cs typeface="Arial" pitchFamily="34" charset="0"/>
              </a:rPr>
              <a:t>and G </a:t>
            </a:r>
            <a:r>
              <a:rPr lang="en-US" dirty="0" smtClean="0">
                <a:solidFill>
                  <a:srgbClr val="843C0C"/>
                </a:solidFill>
                <a:latin typeface="Arial" pitchFamily="34" charset="0"/>
                <a:cs typeface="Arial" pitchFamily="34" charset="0"/>
              </a:rPr>
              <a:t>Proteins Have Several Common Features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908314"/>
            <a:ext cx="8229600" cy="2445026"/>
          </a:xfrm>
        </p:spPr>
        <p:txBody>
          <a:bodyPr>
            <a:normAutofit/>
          </a:bodyPr>
          <a:lstStyle/>
          <a:p>
            <a:pPr>
              <a:lnSpc>
                <a:spcPct val="100000"/>
              </a:lnSpc>
              <a:spcBef>
                <a:spcPts val="624"/>
              </a:spcBef>
              <a:spcAft>
                <a:spcPts val="1200"/>
              </a:spcAft>
            </a:pPr>
            <a:r>
              <a:rPr lang="en-US" dirty="0">
                <a:latin typeface="Arial" pitchFamily="34" charset="0"/>
                <a:cs typeface="Arial" pitchFamily="34" charset="0"/>
              </a:rPr>
              <a:t>ATP synthase and the G</a:t>
            </a:r>
            <a:r>
              <a:rPr lang="en-US" baseline="-25000" dirty="0">
                <a:latin typeface="Arial" pitchFamily="34" charset="0"/>
                <a:cs typeface="Arial" pitchFamily="34" charset="0"/>
              </a:rPr>
              <a:t>α</a:t>
            </a:r>
            <a:r>
              <a:rPr lang="en-US" dirty="0">
                <a:latin typeface="Arial" pitchFamily="34" charset="0"/>
                <a:cs typeface="Arial" pitchFamily="34" charset="0"/>
              </a:rPr>
              <a:t> subunit of heterotrimeric G proteins are members of the P-loop </a:t>
            </a:r>
            <a:r>
              <a:rPr lang="en-US" dirty="0" err="1">
                <a:latin typeface="Arial" pitchFamily="34" charset="0"/>
                <a:cs typeface="Arial" pitchFamily="34" charset="0"/>
              </a:rPr>
              <a:t>NTPase</a:t>
            </a:r>
            <a:r>
              <a:rPr lang="en-US" dirty="0">
                <a:latin typeface="Arial" pitchFamily="34" charset="0"/>
                <a:cs typeface="Arial" pitchFamily="34" charset="0"/>
              </a:rPr>
              <a:t> family of proteins.</a:t>
            </a:r>
          </a:p>
          <a:p>
            <a:pPr>
              <a:lnSpc>
                <a:spcPct val="100000"/>
              </a:lnSpc>
              <a:spcBef>
                <a:spcPts val="624"/>
              </a:spcBef>
              <a:spcAft>
                <a:spcPts val="1200"/>
              </a:spcAft>
            </a:pPr>
            <a:r>
              <a:rPr lang="en-US" dirty="0">
                <a:latin typeface="Arial" pitchFamily="34" charset="0"/>
                <a:cs typeface="Arial" pitchFamily="34" charset="0"/>
              </a:rPr>
              <a:t>They do not exchange nucleotides unless they are stimulated to do so by interaction with other proteins.</a:t>
            </a:r>
          </a:p>
        </p:txBody>
      </p:sp>
    </p:spTree>
    <p:extLst>
      <p:ext uri="{BB962C8B-B14F-4D97-AF65-F5344CB8AC3E}">
        <p14:creationId xmlns:p14="http://schemas.microsoft.com/office/powerpoint/2010/main" val="20621364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1143000"/>
          </a:xfrm>
        </p:spPr>
        <p:txBody>
          <a:bodyPr>
            <a:noAutofit/>
          </a:bodyPr>
          <a:lstStyle/>
          <a:p>
            <a:pPr>
              <a:lnSpc>
                <a:spcPct val="100000"/>
              </a:lnSpc>
            </a:pPr>
            <a:r>
              <a:rPr lang="en-US" dirty="0" smtClean="0">
                <a:solidFill>
                  <a:srgbClr val="843C0C"/>
                </a:solidFill>
                <a:latin typeface="Arial" pitchFamily="34" charset="0"/>
                <a:cs typeface="Arial" pitchFamily="34" charset="0"/>
              </a:rPr>
              <a:t>Section 18.5 </a:t>
            </a:r>
            <a:r>
              <a:rPr lang="en-US" dirty="0">
                <a:solidFill>
                  <a:srgbClr val="843C0C"/>
                </a:solidFill>
                <a:latin typeface="Arial" pitchFamily="34" charset="0"/>
                <a:cs typeface="Arial" pitchFamily="34" charset="0"/>
              </a:rPr>
              <a:t>Many Shuttles Allow Movement Across Mitochondrial Membranes</a:t>
            </a:r>
          </a:p>
        </p:txBody>
      </p:sp>
      <p:sp>
        <p:nvSpPr>
          <p:cNvPr id="3" name="Content Placeholder 2"/>
          <p:cNvSpPr>
            <a:spLocks noGrp="1"/>
          </p:cNvSpPr>
          <p:nvPr>
            <p:ph idx="1"/>
          </p:nvPr>
        </p:nvSpPr>
        <p:spPr>
          <a:xfrm>
            <a:off x="457199" y="1600200"/>
            <a:ext cx="6042992" cy="4815589"/>
          </a:xfrm>
        </p:spPr>
        <p:txBody>
          <a:bodyPr>
            <a:noAutofit/>
          </a:bodyPr>
          <a:lstStyle/>
          <a:p>
            <a:pPr>
              <a:spcBef>
                <a:spcPts val="624"/>
              </a:spcBef>
              <a:spcAft>
                <a:spcPts val="600"/>
              </a:spcAft>
            </a:pPr>
            <a:r>
              <a:rPr lang="en-US" sz="2000" dirty="0">
                <a:latin typeface="Arial" pitchFamily="34" charset="0"/>
                <a:cs typeface="Arial" pitchFamily="34" charset="0"/>
              </a:rPr>
              <a:t>One function of the respiratory chain is to regenerate NAD</a:t>
            </a:r>
            <a:r>
              <a:rPr lang="en-US" sz="2000" baseline="30000" dirty="0">
                <a:latin typeface="Arial" pitchFamily="34" charset="0"/>
                <a:cs typeface="Arial" pitchFamily="34" charset="0"/>
              </a:rPr>
              <a:t>+</a:t>
            </a:r>
            <a:r>
              <a:rPr lang="en-US" sz="2000" dirty="0">
                <a:latin typeface="Arial" pitchFamily="34" charset="0"/>
                <a:cs typeface="Arial" pitchFamily="34" charset="0"/>
              </a:rPr>
              <a:t> for use in glycolysis, but the inner mitochondrial membrane is impermeable to NADH and NAD</a:t>
            </a:r>
            <a:r>
              <a:rPr lang="en-US" sz="2000" baseline="30000" dirty="0">
                <a:latin typeface="Arial" pitchFamily="34" charset="0"/>
                <a:cs typeface="Arial" pitchFamily="34" charset="0"/>
              </a:rPr>
              <a:t>+</a:t>
            </a:r>
            <a:r>
              <a:rPr lang="en-US" sz="2000" dirty="0">
                <a:latin typeface="Arial" pitchFamily="34" charset="0"/>
                <a:cs typeface="Arial" pitchFamily="34" charset="0"/>
              </a:rPr>
              <a:t>.</a:t>
            </a:r>
          </a:p>
          <a:p>
            <a:pPr>
              <a:spcBef>
                <a:spcPts val="624"/>
              </a:spcBef>
              <a:spcAft>
                <a:spcPts val="600"/>
              </a:spcAft>
            </a:pPr>
            <a:r>
              <a:rPr lang="en-US" sz="2000" dirty="0">
                <a:latin typeface="Arial" pitchFamily="34" charset="0"/>
                <a:cs typeface="Arial" pitchFamily="34" charset="0"/>
              </a:rPr>
              <a:t>A solution: in muscle, </a:t>
            </a:r>
            <a:r>
              <a:rPr lang="en-US" sz="2000" i="1" dirty="0">
                <a:latin typeface="Arial" pitchFamily="34" charset="0"/>
                <a:cs typeface="Arial" pitchFamily="34" charset="0"/>
              </a:rPr>
              <a:t>electrons</a:t>
            </a:r>
            <a:r>
              <a:rPr lang="en-US" sz="2000" dirty="0">
                <a:latin typeface="Arial" pitchFamily="34" charset="0"/>
                <a:cs typeface="Arial" pitchFamily="34" charset="0"/>
              </a:rPr>
              <a:t> from cytoplasmic NADH can enter the electron-transport chain using the glycerol 3-phosphate shuttle.</a:t>
            </a:r>
          </a:p>
          <a:p>
            <a:pPr>
              <a:spcBef>
                <a:spcPts val="624"/>
              </a:spcBef>
              <a:spcAft>
                <a:spcPts val="600"/>
              </a:spcAft>
            </a:pPr>
            <a:r>
              <a:rPr lang="en-US" sz="2000" dirty="0">
                <a:latin typeface="Arial" pitchFamily="34" charset="0"/>
                <a:cs typeface="Arial" pitchFamily="34" charset="0"/>
              </a:rPr>
              <a:t>In that example, the electrons are transferred from NADH to FADH</a:t>
            </a:r>
            <a:r>
              <a:rPr lang="en-US" sz="2000" baseline="-25000" dirty="0">
                <a:latin typeface="Arial" pitchFamily="34" charset="0"/>
                <a:cs typeface="Arial" pitchFamily="34" charset="0"/>
              </a:rPr>
              <a:t>2</a:t>
            </a:r>
            <a:r>
              <a:rPr lang="en-US" sz="2000" dirty="0">
                <a:latin typeface="Arial" pitchFamily="34" charset="0"/>
                <a:cs typeface="Arial" pitchFamily="34" charset="0"/>
              </a:rPr>
              <a:t> and subsequently to Q to form QH</a:t>
            </a:r>
            <a:r>
              <a:rPr lang="en-US" sz="2000" baseline="-25000" dirty="0">
                <a:latin typeface="Arial" pitchFamily="34" charset="0"/>
                <a:cs typeface="Arial" pitchFamily="34" charset="0"/>
              </a:rPr>
              <a:t>2</a:t>
            </a:r>
            <a:r>
              <a:rPr lang="en-US" sz="2000" dirty="0">
                <a:latin typeface="Arial" pitchFamily="34" charset="0"/>
                <a:cs typeface="Arial" pitchFamily="34" charset="0"/>
              </a:rPr>
              <a:t>.</a:t>
            </a:r>
          </a:p>
          <a:p>
            <a:pPr>
              <a:spcBef>
                <a:spcPts val="624"/>
              </a:spcBef>
              <a:spcAft>
                <a:spcPts val="600"/>
              </a:spcAft>
            </a:pPr>
            <a:r>
              <a:rPr lang="en-US" sz="2000" dirty="0">
                <a:latin typeface="Arial" pitchFamily="34" charset="0"/>
                <a:cs typeface="Arial" pitchFamily="34" charset="0"/>
              </a:rPr>
              <a:t>When cytoplasmic NADH transported by this shuttle is oxidized by the respiratory chain, 1.5 rather than 2.5 molecules of ATP are formed, because FAD rather than NAD</a:t>
            </a:r>
            <a:r>
              <a:rPr lang="en-US" sz="2000" baseline="30000" dirty="0">
                <a:latin typeface="Arial" pitchFamily="34" charset="0"/>
                <a:cs typeface="Arial" pitchFamily="34" charset="0"/>
              </a:rPr>
              <a:t>+ </a:t>
            </a:r>
            <a:r>
              <a:rPr lang="en-US" sz="2000" dirty="0">
                <a:latin typeface="Arial" pitchFamily="34" charset="0"/>
                <a:cs typeface="Arial" pitchFamily="34" charset="0"/>
              </a:rPr>
              <a:t>is the electron acceptor</a:t>
            </a:r>
            <a:r>
              <a:rPr lang="en-US" sz="1800" dirty="0">
                <a:latin typeface="Arial" pitchFamily="34" charset="0"/>
                <a:cs typeface="Arial" pitchFamily="34" charset="0"/>
              </a:rPr>
              <a:t>.</a:t>
            </a:r>
          </a:p>
        </p:txBody>
      </p:sp>
      <p:pic>
        <p:nvPicPr>
          <p:cNvPr id="11" name="Picture 2" descr="An equation shows the glycerol 3-phosphate shuttle. N A D H from the cytoplasm, in which H is highlighted, reacts with a highlighted proton and E-F A D from the mitochondria to form N A D plus in the cytoplasm and E-F A D H 2 in the mitochondria in which H 2 is highlighted to indicate it is transferred from N A D H and incoming proton."/>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3056" r="21374"/>
          <a:stretch/>
        </p:blipFill>
        <p:spPr bwMode="auto">
          <a:xfrm>
            <a:off x="6500191" y="3146928"/>
            <a:ext cx="2544418" cy="17608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3764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Glycerol 3-phosphate </a:t>
            </a:r>
            <a:r>
              <a:rPr lang="en-US" dirty="0" smtClean="0">
                <a:solidFill>
                  <a:srgbClr val="843C0C"/>
                </a:solidFill>
                <a:latin typeface="Arial" pitchFamily="34" charset="0"/>
                <a:cs typeface="Arial" pitchFamily="34" charset="0"/>
              </a:rPr>
              <a:t>Shuttle</a:t>
            </a:r>
            <a:endParaRPr lang="en-US" dirty="0">
              <a:solidFill>
                <a:srgbClr val="843C0C"/>
              </a:solidFill>
              <a:latin typeface="Arial" pitchFamily="34" charset="0"/>
              <a:cs typeface="Arial" pitchFamily="34" charset="0"/>
            </a:endParaRPr>
          </a:p>
        </p:txBody>
      </p:sp>
      <p:pic>
        <p:nvPicPr>
          <p:cNvPr id="11" name="Picture 2" descr="A schematic diagram shows the glycerol 3-phosphate shuttle. Part of an inner mitochondrial membrane is shown with mitochondrial glycerol 3-phosphate dehydrogenase shown bound to the cytoplasmic side of the membrane, slightly embedded in the membrane. Glycerol 3-phosphate is converted to dihydroxyacetone phosphate by mitochondrial glycerol 3-phosphate dehydrogenase, in a reaction in which E-F A D is reduced to E-F A D H 2. E-F A D H 2 is restored to E- F A D in a reaction in which Q is reduced to Q H 2. Glycerol 3-phosphate is a three carbon chain molecule, arranged vertically that has the following substituents: C 1 is bonded to two H and an O H, C 2 is bonded to highlighted H and O H, in which H is highlighted, and C 3 is bonded to two H and a phosphate anion. The two highlighted hydrogen atoms are removed and used to reduce E-F A D to E-F A D H 2. Dihydroxyacetone phosphate has a similar structure to that of glycerol 3-phophate, but C 2 is double bonded to an oxygen atom. Dihydroxyacetone phosphate is converted to glycerol 3-phosphate in a reaction catalyzed by cytoplasmic glycerol 3-phosphate dehydrogenase, using a highlighted proton and a highlighted proton from N A D H, oxidizing it to N A D plus. The highlighted hydrogen atoms are shown as part of  glycerol-3-phosphate. One is part of a hydroxyl group that bonds to the central carbon and the other bonds directly to the central carb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91378" y="1614638"/>
            <a:ext cx="7375551" cy="448567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984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Coupling of </a:t>
            </a:r>
            <a:r>
              <a:rPr lang="en-US" dirty="0" smtClean="0">
                <a:solidFill>
                  <a:srgbClr val="843C0C"/>
                </a:solidFill>
                <a:latin typeface="Arial" pitchFamily="34" charset="0"/>
                <a:cs typeface="Arial" pitchFamily="34" charset="0"/>
              </a:rPr>
              <a:t>Electron Carrier Oxidation </a:t>
            </a:r>
            <a:r>
              <a:rPr lang="en-US" dirty="0">
                <a:solidFill>
                  <a:srgbClr val="843C0C"/>
                </a:solidFill>
                <a:latin typeface="Arial" pitchFamily="34" charset="0"/>
                <a:cs typeface="Arial" pitchFamily="34" charset="0"/>
              </a:rPr>
              <a:t>and ADP </a:t>
            </a:r>
            <a:r>
              <a:rPr lang="en-US" dirty="0" smtClean="0">
                <a:solidFill>
                  <a:srgbClr val="843C0C"/>
                </a:solidFill>
                <a:latin typeface="Arial" pitchFamily="34" charset="0"/>
                <a:cs typeface="Arial" pitchFamily="34" charset="0"/>
              </a:rPr>
              <a:t>Phosphorylation</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918147"/>
          </a:xfrm>
        </p:spPr>
        <p:txBody>
          <a:bodyPr>
            <a:normAutofit/>
          </a:bodyPr>
          <a:lstStyle/>
          <a:p>
            <a:pPr>
              <a:lnSpc>
                <a:spcPct val="100000"/>
              </a:lnSpc>
            </a:pPr>
            <a:r>
              <a:rPr lang="en-US" sz="2200" dirty="0">
                <a:latin typeface="Arial" pitchFamily="34" charset="0"/>
                <a:cs typeface="Arial" pitchFamily="34" charset="0"/>
              </a:rPr>
              <a:t>The flow of electrons from reduced carriers such as NADH is highly exergonic.</a:t>
            </a:r>
          </a:p>
        </p:txBody>
      </p:sp>
      <p:pic>
        <p:nvPicPr>
          <p:cNvPr id="12" name="Picture 2" descr="An equation shows the reaction of N A D H, half molecular oxygen, 1 over 2 uppercase O subscript 2 end subscript and a proton, H superscript plus to form water and N A D superscript plus. The standard free energy change in kilojoules per mole is negative 220 point 1 and in kilocalories per mole is negative 52 point 6. "/>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602961" y="2518348"/>
            <a:ext cx="8083839" cy="94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6"/>
          </p:nvPr>
        </p:nvSpPr>
        <p:spPr>
          <a:xfrm>
            <a:off x="457200" y="3638960"/>
            <a:ext cx="8229600" cy="779295"/>
          </a:xfrm>
        </p:spPr>
        <p:txBody>
          <a:bodyPr>
            <a:normAutofit/>
          </a:bodyPr>
          <a:lstStyle/>
          <a:p>
            <a:r>
              <a:rPr lang="en-US" sz="2200" dirty="0"/>
              <a:t>This is sufficient to power the </a:t>
            </a:r>
            <a:r>
              <a:rPr lang="en-US" sz="2200" dirty="0" err="1"/>
              <a:t>rephosphorylation</a:t>
            </a:r>
            <a:r>
              <a:rPr lang="en-US" sz="2200" dirty="0"/>
              <a:t> of multiple copies of ADP.</a:t>
            </a:r>
          </a:p>
        </p:txBody>
      </p:sp>
      <p:pic>
        <p:nvPicPr>
          <p:cNvPr id="13" name="Picture 3" descr="An equation shows the formation of A T P and water molecule. A D P, inorganic phosphate (uppercase P subscript lowercase I), proton (H superscript plus) reacts to form A T P and water. The standard free energy for the reaction is given as, delta uppercase G naught prime equals plus30 point 5 kilo joule mol with a charge of negative 1. The standard free energy in terms of kilocalories is given as, plus7 point 3 kilocalorie per mole.&#10;"/>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464036" y="4436496"/>
            <a:ext cx="8570634" cy="105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64036" y="5420308"/>
            <a:ext cx="8222764" cy="1076565"/>
          </a:xfrm>
        </p:spPr>
        <p:txBody>
          <a:bodyPr>
            <a:noAutofit/>
          </a:bodyPr>
          <a:lstStyle/>
          <a:p>
            <a:r>
              <a:rPr lang="en-US" sz="2200" dirty="0"/>
              <a:t>The coupling of electron carrier oxidation with ADP </a:t>
            </a:r>
            <a:r>
              <a:rPr lang="en-US" sz="2200" dirty="0" err="1"/>
              <a:t>rephosphorylation</a:t>
            </a:r>
            <a:r>
              <a:rPr lang="en-US" sz="2200" dirty="0"/>
              <a:t> occurs with the participation of the inner mitochondrial membrane.</a:t>
            </a:r>
          </a:p>
        </p:txBody>
      </p:sp>
    </p:spTree>
    <p:extLst>
      <p:ext uri="{BB962C8B-B14F-4D97-AF65-F5344CB8AC3E}">
        <p14:creationId xmlns:p14="http://schemas.microsoft.com/office/powerpoint/2010/main" val="12012327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Malate–aspartate Shuttle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199" y="1600200"/>
            <a:ext cx="4729397" cy="4710659"/>
          </a:xfrm>
        </p:spPr>
        <p:txBody>
          <a:bodyPr>
            <a:noAutofit/>
          </a:bodyPr>
          <a:lstStyle/>
          <a:p>
            <a:pPr>
              <a:lnSpc>
                <a:spcPct val="100000"/>
              </a:lnSpc>
              <a:spcAft>
                <a:spcPts val="1200"/>
              </a:spcAft>
            </a:pPr>
            <a:r>
              <a:rPr lang="en-US" dirty="0">
                <a:latin typeface="Arial" pitchFamily="34" charset="0"/>
                <a:cs typeface="Arial" pitchFamily="34" charset="0"/>
              </a:rPr>
              <a:t>In heart and liver, electrons from cytoplasmic NADH are used to generate mitochondrial NADH in the malate-aspartate shuttle.</a:t>
            </a:r>
          </a:p>
          <a:p>
            <a:pPr>
              <a:lnSpc>
                <a:spcPct val="100000"/>
              </a:lnSpc>
              <a:spcAft>
                <a:spcPts val="1200"/>
              </a:spcAft>
            </a:pPr>
            <a:r>
              <a:rPr lang="en-US" dirty="0">
                <a:latin typeface="Arial" pitchFamily="34" charset="0"/>
                <a:cs typeface="Arial" pitchFamily="34" charset="0"/>
              </a:rPr>
              <a:t>The malate-aspartate shuttle consists of two membrane transporters and four enzymes.</a:t>
            </a:r>
          </a:p>
        </p:txBody>
      </p:sp>
      <p:pic>
        <p:nvPicPr>
          <p:cNvPr id="11" name="Picture 2" descr="An equation shows the malate-aspartate shuttle.  N A D H from the cytoplasm, in which H is highlighted, reacts with N A D plus from the mitochondria to form N A D plus is cytoplasm and N A D H in the mitochondria, in which the H is highlighted to indicate it is transferred from N A D H in cytoplasm. Equilibrium is maintained in the reaction."/>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8333" r="27532"/>
          <a:stretch/>
        </p:blipFill>
        <p:spPr bwMode="auto">
          <a:xfrm>
            <a:off x="5705060" y="2533423"/>
            <a:ext cx="2481354" cy="218766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4346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Malate–aspartate </a:t>
            </a:r>
            <a:r>
              <a:rPr lang="en-US" dirty="0" smtClean="0">
                <a:solidFill>
                  <a:srgbClr val="843C0C"/>
                </a:solidFill>
                <a:latin typeface="Arial" pitchFamily="34" charset="0"/>
                <a:cs typeface="Arial" pitchFamily="34" charset="0"/>
              </a:rPr>
              <a:t>Shuttle</a:t>
            </a:r>
            <a:endParaRPr lang="en-US" dirty="0">
              <a:solidFill>
                <a:srgbClr val="843C0C"/>
              </a:solidFill>
              <a:latin typeface="Arial" pitchFamily="34" charset="0"/>
              <a:cs typeface="Arial" pitchFamily="34" charset="0"/>
            </a:endParaRPr>
          </a:p>
        </p:txBody>
      </p:sp>
      <p:pic>
        <p:nvPicPr>
          <p:cNvPr id="11" name="Picture 2" descr="A schematic diagram shows the malate-aspartate shuttle. A section of inner mitochondrial membrane is shown with two protein complexes embedded in it, one to the left and the other to the right. Two cyclical pathways are shown through the complexes. The pathways converge at some points. Oxaloacetate is converted to malate in a reaction in which N A D plus is formed from a molecule of N A D H on the cytoplasmic side of the membrane. Malate moves through the first complex from the cytoplasmic side to the matrix. Malate is converted back to oxaloacetate in the matrix in a reaction in which N A D plus is reduced to N A D H. Oxaloacetate is converted to alpha-ketoglutarate in a reaction that converges with the other cyclical pathway. Alpha ketoglutarate moves back through the complex, from the matrix to the cytoplasm, and is converted to oxaloacetate in a reaction that converges with the other cyclical pathway. The second cyclical pathway has a reaction in which aspartate is converted to glutamate, which converges with the reaction in which alpha-ketoglutarate is converted to oxaloacetate in the first pathway. Glutamate moves from the cytoplasmic side of the membrane into the matrix through the second complex. In the matrix, aspartate is formed from glutamate in a reaction which converges with the reaction in which alpha-ketoglutarate is formed from oxaloacetate, in the first pathway. Aspartate moves back through the complex from the matrix, to the cytoplasmic side of the membra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36476" y="1868262"/>
            <a:ext cx="8490695" cy="350299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026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Entry </a:t>
            </a:r>
            <a:r>
              <a:rPr lang="en-US" dirty="0">
                <a:solidFill>
                  <a:srgbClr val="843C0C"/>
                </a:solidFill>
                <a:latin typeface="Arial" pitchFamily="34" charset="0"/>
                <a:cs typeface="Arial" pitchFamily="34" charset="0"/>
              </a:rPr>
              <a:t>of ADP into </a:t>
            </a:r>
            <a:r>
              <a:rPr lang="en-US" dirty="0" smtClean="0">
                <a:solidFill>
                  <a:srgbClr val="843C0C"/>
                </a:solidFill>
                <a:latin typeface="Arial" pitchFamily="34" charset="0"/>
                <a:cs typeface="Arial" pitchFamily="34" charset="0"/>
              </a:rPr>
              <a:t>Mitochondria Is Coupled </a:t>
            </a:r>
            <a:r>
              <a:rPr lang="en-US" dirty="0">
                <a:solidFill>
                  <a:srgbClr val="843C0C"/>
                </a:solidFill>
                <a:latin typeface="Arial" pitchFamily="34" charset="0"/>
                <a:cs typeface="Arial" pitchFamily="34" charset="0"/>
              </a:rPr>
              <a:t>to the </a:t>
            </a:r>
            <a:r>
              <a:rPr lang="en-US" dirty="0" smtClean="0">
                <a:solidFill>
                  <a:srgbClr val="843C0C"/>
                </a:solidFill>
                <a:latin typeface="Arial" pitchFamily="34" charset="0"/>
                <a:cs typeface="Arial" pitchFamily="34" charset="0"/>
              </a:rPr>
              <a:t>Exit </a:t>
            </a:r>
            <a:r>
              <a:rPr lang="en-US" dirty="0">
                <a:solidFill>
                  <a:srgbClr val="843C0C"/>
                </a:solidFill>
                <a:latin typeface="Arial" pitchFamily="34" charset="0"/>
                <a:cs typeface="Arial" pitchFamily="34" charset="0"/>
              </a:rPr>
              <a:t>of ATP by ATP-ADP </a:t>
            </a:r>
            <a:r>
              <a:rPr lang="en-US" dirty="0" smtClean="0">
                <a:solidFill>
                  <a:srgbClr val="843C0C"/>
                </a:solidFill>
                <a:latin typeface="Arial" pitchFamily="34" charset="0"/>
                <a:cs typeface="Arial" pitchFamily="34" charset="0"/>
              </a:rPr>
              <a:t>Translocase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790494"/>
            <a:ext cx="8229600" cy="3676337"/>
          </a:xfrm>
        </p:spPr>
        <p:txBody>
          <a:bodyPr>
            <a:noAutofit/>
          </a:bodyPr>
          <a:lstStyle/>
          <a:p>
            <a:pPr>
              <a:spcBef>
                <a:spcPts val="624"/>
              </a:spcBef>
              <a:spcAft>
                <a:spcPts val="1200"/>
              </a:spcAft>
            </a:pPr>
            <a:r>
              <a:rPr lang="en-US" dirty="0">
                <a:latin typeface="Arial" pitchFamily="34" charset="0"/>
                <a:cs typeface="Arial" pitchFamily="34" charset="0"/>
              </a:rPr>
              <a:t>The ATP-ADP translocase, which constitutes 15% of the protein of the inner mitochondrial membrane, enables the exchange of cytoplasmic ADP for mitochondrial ATP.</a:t>
            </a:r>
          </a:p>
          <a:p>
            <a:pPr>
              <a:spcBef>
                <a:spcPts val="624"/>
              </a:spcBef>
              <a:spcAft>
                <a:spcPts val="1200"/>
              </a:spcAft>
            </a:pPr>
            <a:r>
              <a:rPr lang="en-US" dirty="0">
                <a:latin typeface="Arial" pitchFamily="34" charset="0"/>
                <a:cs typeface="Arial" pitchFamily="34" charset="0"/>
              </a:rPr>
              <a:t>ADP must enter the mitochondria for ATP to leave.</a:t>
            </a:r>
          </a:p>
          <a:p>
            <a:pPr>
              <a:spcBef>
                <a:spcPts val="624"/>
              </a:spcBef>
              <a:spcAft>
                <a:spcPts val="1200"/>
              </a:spcAft>
            </a:pPr>
            <a:r>
              <a:rPr lang="en-US" dirty="0">
                <a:latin typeface="Arial" pitchFamily="34" charset="0"/>
                <a:cs typeface="Arial" pitchFamily="34" charset="0"/>
              </a:rPr>
              <a:t>Neither ATP nor ADP is bound to Mg</a:t>
            </a:r>
            <a:r>
              <a:rPr lang="en-US" baseline="30000" dirty="0">
                <a:latin typeface="Arial" pitchFamily="34" charset="0"/>
                <a:cs typeface="Arial" pitchFamily="34" charset="0"/>
              </a:rPr>
              <a:t>2+</a:t>
            </a:r>
            <a:r>
              <a:rPr lang="en-US" dirty="0">
                <a:latin typeface="Arial" pitchFamily="34" charset="0"/>
                <a:cs typeface="Arial" pitchFamily="34" charset="0"/>
              </a:rPr>
              <a:t>.</a:t>
            </a:r>
          </a:p>
          <a:p>
            <a:pPr>
              <a:spcBef>
                <a:spcPts val="624"/>
              </a:spcBef>
              <a:spcAft>
                <a:spcPts val="1200"/>
              </a:spcAft>
            </a:pPr>
            <a:r>
              <a:rPr lang="en-US" dirty="0">
                <a:latin typeface="Arial" pitchFamily="34" charset="0"/>
                <a:cs typeface="Arial" pitchFamily="34" charset="0"/>
              </a:rPr>
              <a:t>The ATP-ADP exchange is energetically expensive. Approximately 25% of the proton-motive force generated by the respiratory chain is consumed by this exchange process.</a:t>
            </a:r>
          </a:p>
        </p:txBody>
      </p:sp>
      <p:pic>
        <p:nvPicPr>
          <p:cNvPr id="11" name="Picture 3" descr="An equation is shown. A D P superscript 3 minus subscript cytoplasm reacts with A T P superscript 4 minus subscript matrix to fom A D P superscript 3 minus subscript matrix and A T P superscript 4 minus subscript cytoplasm.&#10;S&#10;"/>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949588" y="5945050"/>
            <a:ext cx="7603586" cy="68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8447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Mechanism of </a:t>
            </a:r>
            <a:r>
              <a:rPr lang="en-US" dirty="0" smtClean="0">
                <a:solidFill>
                  <a:srgbClr val="843C0C"/>
                </a:solidFill>
                <a:latin typeface="Arial" pitchFamily="34" charset="0"/>
                <a:cs typeface="Arial" pitchFamily="34" charset="0"/>
              </a:rPr>
              <a:t>Mitochondrial </a:t>
            </a:r>
            <a:r>
              <a:rPr lang="en-US" dirty="0">
                <a:solidFill>
                  <a:srgbClr val="843C0C"/>
                </a:solidFill>
                <a:latin typeface="Arial" pitchFamily="34" charset="0"/>
                <a:cs typeface="Arial" pitchFamily="34" charset="0"/>
              </a:rPr>
              <a:t>ATP-ADP </a:t>
            </a:r>
            <a:r>
              <a:rPr lang="en-US" dirty="0" smtClean="0">
                <a:solidFill>
                  <a:srgbClr val="843C0C"/>
                </a:solidFill>
                <a:latin typeface="Arial" pitchFamily="34" charset="0"/>
                <a:cs typeface="Arial" pitchFamily="34" charset="0"/>
              </a:rPr>
              <a:t>Translocase</a:t>
            </a:r>
            <a:endParaRPr lang="en-US" dirty="0">
              <a:solidFill>
                <a:srgbClr val="843C0C"/>
              </a:solidFill>
              <a:latin typeface="Arial" pitchFamily="34" charset="0"/>
              <a:cs typeface="Arial" pitchFamily="34" charset="0"/>
            </a:endParaRPr>
          </a:p>
        </p:txBody>
      </p:sp>
      <p:pic>
        <p:nvPicPr>
          <p:cNvPr id="11" name="Picture 2" descr="A schematic diagram shows the mechanism of mitochondrial A T P-A D P translocase in six steps. A section of inner mitochondrial membrane is shown with A T P-A D P translocase embedded in it. It spans the membrane and has a large groove on the cytoplasmic side. In step one, the groove is empty. In step two, a molecule of A D P bonds in the cytoplasmic side of the groove. In step three, eversion takes place and the enzyme inverts, so the groove with the bound A D P is on the matrix side of the membrane. In step four, the A D P is released to the matrix. In step five, a molecule of A T P binds to the groove of the enzyme on the matrix side. In step six, the enzyme undergoes eversion again, releasing A T P to the cytoplasmic side of the membrane so the process can start aga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61526" y="2127921"/>
            <a:ext cx="8490695" cy="34333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194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Mitochondrial </a:t>
            </a:r>
            <a:r>
              <a:rPr lang="en-US" dirty="0" smtClean="0">
                <a:solidFill>
                  <a:srgbClr val="843C0C"/>
                </a:solidFill>
                <a:latin typeface="Arial" pitchFamily="34" charset="0"/>
                <a:cs typeface="Arial" pitchFamily="34" charset="0"/>
              </a:rPr>
              <a:t>Transporters </a:t>
            </a:r>
            <a:r>
              <a:rPr lang="en-US" dirty="0">
                <a:solidFill>
                  <a:srgbClr val="843C0C"/>
                </a:solidFill>
                <a:latin typeface="Arial" pitchFamily="34" charset="0"/>
                <a:cs typeface="Arial" pitchFamily="34" charset="0"/>
              </a:rPr>
              <a:t>for </a:t>
            </a:r>
            <a:r>
              <a:rPr lang="en-US" dirty="0" smtClean="0">
                <a:solidFill>
                  <a:srgbClr val="843C0C"/>
                </a:solidFill>
                <a:latin typeface="Arial" pitchFamily="34" charset="0"/>
                <a:cs typeface="Arial" pitchFamily="34" charset="0"/>
              </a:rPr>
              <a:t>Metabolites </a:t>
            </a:r>
            <a:r>
              <a:rPr lang="en-US" dirty="0">
                <a:solidFill>
                  <a:srgbClr val="843C0C"/>
                </a:solidFill>
              </a:rPr>
              <a:t>H</a:t>
            </a:r>
            <a:r>
              <a:rPr lang="en-US" dirty="0" smtClean="0">
                <a:solidFill>
                  <a:srgbClr val="843C0C"/>
                </a:solidFill>
                <a:latin typeface="Arial" pitchFamily="34" charset="0"/>
                <a:cs typeface="Arial" pitchFamily="34" charset="0"/>
              </a:rPr>
              <a:t>ave </a:t>
            </a:r>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Common Tripartite Structure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987826"/>
            <a:ext cx="8229600" cy="3260035"/>
          </a:xfrm>
        </p:spPr>
        <p:txBody>
          <a:bodyPr>
            <a:normAutofit/>
          </a:bodyPr>
          <a:lstStyle/>
          <a:p>
            <a:pPr>
              <a:lnSpc>
                <a:spcPct val="100000"/>
              </a:lnSpc>
              <a:spcAft>
                <a:spcPts val="1200"/>
              </a:spcAft>
            </a:pPr>
            <a:r>
              <a:rPr lang="en-US" dirty="0">
                <a:latin typeface="Arial" pitchFamily="34" charset="0"/>
                <a:cs typeface="Arial" pitchFamily="34" charset="0"/>
              </a:rPr>
              <a:t>The ATP-ADP translocase is composed of three tandem repeats of a 100-amino acid domain, with each domain containing two transmembrane segments.</a:t>
            </a:r>
          </a:p>
          <a:p>
            <a:pPr>
              <a:lnSpc>
                <a:spcPct val="100000"/>
              </a:lnSpc>
              <a:spcAft>
                <a:spcPts val="1200"/>
              </a:spcAft>
            </a:pPr>
            <a:r>
              <a:rPr lang="en-US" dirty="0">
                <a:latin typeface="Arial" pitchFamily="34" charset="0"/>
                <a:cs typeface="Arial" pitchFamily="34" charset="0"/>
              </a:rPr>
              <a:t>In addition to the translocase,  the inner mitochondrial membrane has many transporters, or carriers, to enable the exchange of ions or charged molecules between the mitochondrial matrix and cytoplasm.</a:t>
            </a:r>
          </a:p>
        </p:txBody>
      </p:sp>
    </p:spTree>
    <p:extLst>
      <p:ext uri="{BB962C8B-B14F-4D97-AF65-F5344CB8AC3E}">
        <p14:creationId xmlns:p14="http://schemas.microsoft.com/office/powerpoint/2010/main" val="15374842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Structure of </a:t>
            </a:r>
            <a:r>
              <a:rPr lang="en-US" dirty="0" smtClean="0">
                <a:solidFill>
                  <a:srgbClr val="843C0C"/>
                </a:solidFill>
                <a:latin typeface="Arial" pitchFamily="34" charset="0"/>
                <a:cs typeface="Arial" pitchFamily="34" charset="0"/>
              </a:rPr>
              <a:t>Mitochondrial Transporters</a:t>
            </a:r>
            <a:endParaRPr lang="en-US" dirty="0">
              <a:solidFill>
                <a:srgbClr val="843C0C"/>
              </a:solidFill>
              <a:latin typeface="Arial" pitchFamily="34" charset="0"/>
              <a:cs typeface="Arial" pitchFamily="34" charset="0"/>
            </a:endParaRPr>
          </a:p>
        </p:txBody>
      </p:sp>
      <p:pic>
        <p:nvPicPr>
          <p:cNvPr id="11" name="Picture 2" descr="A diagram shows the structure of A T P-A T D translocase. A T P-A T D translocase is shown in pipes and planks form. It contains three units, each with long, diagonal helices at the top, with more of a vertical than a horizontal angle and several shorter helices at the bottom. The long helices are arranged splaying outwards. A molecule of inhibitor is shown as a space filling model, in the center, between the long helices splaying outward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901872" y="1736573"/>
            <a:ext cx="5398347" cy="468591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7234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Mitochondrial </a:t>
            </a:r>
            <a:r>
              <a:rPr lang="en-US" dirty="0" smtClean="0">
                <a:solidFill>
                  <a:srgbClr val="843C0C"/>
                </a:solidFill>
                <a:latin typeface="Arial" pitchFamily="34" charset="0"/>
                <a:cs typeface="Arial" pitchFamily="34" charset="0"/>
              </a:rPr>
              <a:t>Transporters</a:t>
            </a:r>
            <a:endParaRPr lang="en-US" dirty="0">
              <a:solidFill>
                <a:srgbClr val="843C0C"/>
              </a:solidFill>
              <a:latin typeface="Arial" pitchFamily="34" charset="0"/>
              <a:cs typeface="Arial" pitchFamily="34" charset="0"/>
            </a:endParaRPr>
          </a:p>
        </p:txBody>
      </p:sp>
      <p:pic>
        <p:nvPicPr>
          <p:cNvPr id="11" name="Picture 2" descr="A schematic diagram shows four different mitochondrial transporters. Four transporters are shown spanning a section of mitochondrial membrane with the molecules they transport and the directions of transport shown by arrows. A T P-A D P translocase transports A T P from the matrix to the cytoplasm and A D P from the cytoplasm to the matrix. Dicarboxylate carrier transports malate from the matrix to the cytoplasm and phosphate from the cytoplasm to the matrix.  Tricarboxylate carrier transports citrate plus a proton from the matrix to the cytoplasm and malate from the cytoplasm to the matrix. Phosphate carrier transports O H minus from the matrix to the cytoplasm and phosphate from the cytoplasm to the matri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94250" y="2096749"/>
            <a:ext cx="8159949" cy="373132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5877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100000"/>
              </a:lnSpc>
            </a:pPr>
            <a:r>
              <a:rPr lang="en-US" dirty="0" smtClean="0">
                <a:solidFill>
                  <a:srgbClr val="843C0C"/>
                </a:solidFill>
                <a:latin typeface="Arial" pitchFamily="34" charset="0"/>
                <a:cs typeface="Arial" pitchFamily="34" charset="0"/>
              </a:rPr>
              <a:t>Section 18.6 </a:t>
            </a:r>
            <a:r>
              <a:rPr lang="en-US" dirty="0">
                <a:solidFill>
                  <a:srgbClr val="843C0C"/>
                </a:solidFill>
                <a:latin typeface="Arial" pitchFamily="34" charset="0"/>
                <a:cs typeface="Arial" pitchFamily="34" charset="0"/>
              </a:rPr>
              <a:t>The Regulation of Cellular Respiration Is Governed Primarily by the Need for ATP</a:t>
            </a:r>
          </a:p>
        </p:txBody>
      </p:sp>
      <p:sp>
        <p:nvSpPr>
          <p:cNvPr id="4" name="Content Placeholder 3"/>
          <p:cNvSpPr>
            <a:spLocks noGrp="1"/>
          </p:cNvSpPr>
          <p:nvPr>
            <p:ph idx="1"/>
          </p:nvPr>
        </p:nvSpPr>
        <p:spPr>
          <a:xfrm>
            <a:off x="457200" y="2017644"/>
            <a:ext cx="8229600" cy="3399183"/>
          </a:xfrm>
        </p:spPr>
        <p:txBody>
          <a:bodyPr>
            <a:normAutofit/>
          </a:bodyPr>
          <a:lstStyle/>
          <a:p>
            <a:pPr>
              <a:lnSpc>
                <a:spcPct val="100000"/>
              </a:lnSpc>
              <a:spcBef>
                <a:spcPts val="624"/>
              </a:spcBef>
              <a:spcAft>
                <a:spcPts val="1200"/>
              </a:spcAft>
            </a:pPr>
            <a:r>
              <a:rPr lang="en-US" dirty="0">
                <a:latin typeface="Arial" pitchFamily="34" charset="0"/>
                <a:cs typeface="Arial" pitchFamily="34" charset="0"/>
              </a:rPr>
              <a:t>Of the approximately 30 molecules of ATP formed by the complete combustion of glucose, 26 are formed in oxidative phosphorylation.</a:t>
            </a:r>
          </a:p>
          <a:p>
            <a:pPr>
              <a:lnSpc>
                <a:spcPct val="100000"/>
              </a:lnSpc>
              <a:spcBef>
                <a:spcPts val="624"/>
              </a:spcBef>
              <a:spcAft>
                <a:spcPts val="1200"/>
              </a:spcAft>
            </a:pPr>
            <a:r>
              <a:rPr lang="en-US" dirty="0">
                <a:latin typeface="Arial" pitchFamily="34" charset="0"/>
                <a:cs typeface="Arial" pitchFamily="34" charset="0"/>
              </a:rPr>
              <a:t>The metabolism of glucose to two molecules of pyruvate in glycolysis yields the remaining four ATP.</a:t>
            </a:r>
          </a:p>
          <a:p>
            <a:pPr>
              <a:lnSpc>
                <a:spcPct val="100000"/>
              </a:lnSpc>
              <a:spcBef>
                <a:spcPts val="624"/>
              </a:spcBef>
              <a:spcAft>
                <a:spcPts val="1200"/>
              </a:spcAft>
            </a:pPr>
            <a:r>
              <a:rPr lang="en-US" dirty="0">
                <a:latin typeface="Arial" pitchFamily="34" charset="0"/>
                <a:cs typeface="Arial" pitchFamily="34" charset="0"/>
              </a:rPr>
              <a:t>When glucose undergoes fermentation, only two molecules of ATP are generated per glucose molecule.</a:t>
            </a:r>
          </a:p>
        </p:txBody>
      </p:sp>
    </p:spTree>
    <p:extLst>
      <p:ext uri="{BB962C8B-B14F-4D97-AF65-F5344CB8AC3E}">
        <p14:creationId xmlns:p14="http://schemas.microsoft.com/office/powerpoint/2010/main" val="23787664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ATP </a:t>
            </a:r>
            <a:r>
              <a:rPr lang="en-US" dirty="0" smtClean="0">
                <a:solidFill>
                  <a:srgbClr val="843C0C"/>
                </a:solidFill>
                <a:latin typeface="Arial" pitchFamily="34" charset="0"/>
                <a:cs typeface="Arial" pitchFamily="34" charset="0"/>
              </a:rPr>
              <a:t>Yield </a:t>
            </a:r>
            <a:r>
              <a:rPr lang="en-US" dirty="0">
                <a:solidFill>
                  <a:srgbClr val="843C0C"/>
                </a:solidFill>
                <a:latin typeface="Arial" pitchFamily="34" charset="0"/>
                <a:cs typeface="Arial" pitchFamily="34" charset="0"/>
              </a:rPr>
              <a:t>from the </a:t>
            </a:r>
            <a:r>
              <a:rPr lang="en-US" dirty="0">
                <a:solidFill>
                  <a:srgbClr val="843C0C"/>
                </a:solidFill>
              </a:rPr>
              <a:t>C</a:t>
            </a:r>
            <a:r>
              <a:rPr lang="en-US" dirty="0" smtClean="0">
                <a:solidFill>
                  <a:srgbClr val="843C0C"/>
                </a:solidFill>
                <a:latin typeface="Arial" pitchFamily="34" charset="0"/>
                <a:cs typeface="Arial" pitchFamily="34" charset="0"/>
              </a:rPr>
              <a:t>omplete Oxidation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Glucose</a:t>
            </a:r>
            <a:endParaRPr lang="en-US" dirty="0">
              <a:solidFill>
                <a:srgbClr val="843C0C"/>
              </a:solidFill>
              <a:latin typeface="Arial" pitchFamily="34" charset="0"/>
              <a:cs typeface="Arial" pitchFamily="34" charset="0"/>
            </a:endParaRPr>
          </a:p>
        </p:txBody>
      </p:sp>
      <p:pic>
        <p:nvPicPr>
          <p:cNvPr id="6" name="Picture 2" descr="A table shows A T P yield from the oxidation of glucose. The table has two columns and four further subdivided rows. The column headers are: reaction sequence and A T P yield per glucose molecule. A note below the table reads, the current value of 30 molecules of A T P per molecule of glucose supersedes the earlier value of 36 molecules of A T P. The stoichiometries of proton pumping, A T P synthesis, and metabolite transport should be regarded as estimates. About 2 more molecules of A T P are formed per molecule of glucose oxidized when the malate-aspartate shuttle rather than the glycerol 3 dash phosphate shuttle is used. &#10;The data are as follows (row-wise)&#10;Row 1: glycolysis: conversion of glucose in to pyruvate (in the cytoplasm)&#10;Reaction sequence: phosphorylation of glucose; A T P yield per glucose molecule: minus 1.&#10;Reaction sequence: phosphorylation of fructose 6- phosphate; A T P yield per glucose molecule: minus 1.&#10;Reaction sequence: dephosphorylation of 2 molecules of 1, 3- B P G; A T P yield per glucose molecule: plus 2.&#10;Reaction sequence: dephosphorylation of 2 molecules of phosphoenolpyruvate; A T P yield per glucose molecule: plus 2.&#10;Reaction sequence: 2 molecules of N A D H are formed in the oxidation of 2 molecules of glyceraldehyde 3-phosphate; A T P yield per glucose molecule: blank.&#10;Row 2: conversion of pyruvate in to acetyl coenzyme A (inside mitochondria).&#10;Reaction sequence: 2 molecules of N A D H are formed; A T P yield per glucose molecule: blank.&#10;Row 3: citric acid cycle (inside mitochondria) &#10;Reaction sequence: 2 molecules adenosine triphosphate are formed from 2 molecules of succinyl coenzyme A; A T P yield per glucose molecule: plus 2.&#10;Reaction sequence: 6 molecules of N A D H are formed in the oxidation of 2 molecules each of isocitrate, alpha ketoglutarate, and malate; A T P yield per glucose molecule: blank.&#10;Reaction sequence: 2 molecules of F A D H subscript 2 are formed in the oxidation of 2 molecules of succinate; A T P yield per glucose molecule: blank.&#10;Row 4: oxidative phosphorylation (inside mitochondria)&#10;Reaction sequence: 2 molecules of N A D H formed in glycolysis; each yields 1 point 5 molecules of A T P (assuming transport of N A D H by the glycerol 3- phosphate shuttle); A T P yield per glucose molecule: plus 3.&#10;Reaction sequence: 2 molecules of N A D H formed in the oxidative decarboxylation of pyruvate; each yields 2 point 5 molecules of A T P; A T P yield per glucose molecule: plus 5.&#10;Reaction sequence: 2 molecules of F A D H subscript 2 formed in the citric acid cycle; each yields 1 point 5 molecules of A T P; A T P yield per glucose molecule: plus 3.&#10;Reaction sequence: 6 molecules of N A D H formed in the citric acid cycle; each yields 2 point 5 molecules of A T P; A T P yield per glucose molecule: plus 15.&#10;Net yield per molecule of glucose equals plus 3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641551" y="1739905"/>
            <a:ext cx="3860898" cy="501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6948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Rate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Oxidative Phosphorylation Is Determined </a:t>
            </a:r>
            <a:r>
              <a:rPr lang="en-US" dirty="0">
                <a:solidFill>
                  <a:srgbClr val="843C0C"/>
                </a:solidFill>
                <a:latin typeface="Arial" pitchFamily="34" charset="0"/>
                <a:cs typeface="Arial" pitchFamily="34" charset="0"/>
              </a:rPr>
              <a:t>by the </a:t>
            </a:r>
            <a:r>
              <a:rPr lang="en-US" dirty="0" smtClean="0">
                <a:solidFill>
                  <a:srgbClr val="843C0C"/>
                </a:solidFill>
                <a:latin typeface="Arial" pitchFamily="34" charset="0"/>
                <a:cs typeface="Arial" pitchFamily="34" charset="0"/>
              </a:rPr>
              <a:t>Need </a:t>
            </a:r>
            <a:r>
              <a:rPr lang="en-US" dirty="0">
                <a:solidFill>
                  <a:srgbClr val="843C0C"/>
                </a:solidFill>
                <a:latin typeface="Arial" pitchFamily="34" charset="0"/>
                <a:cs typeface="Arial" pitchFamily="34" charset="0"/>
              </a:rPr>
              <a:t>for ATP</a:t>
            </a:r>
          </a:p>
        </p:txBody>
      </p:sp>
      <p:sp>
        <p:nvSpPr>
          <p:cNvPr id="4" name="Content Placeholder 3"/>
          <p:cNvSpPr>
            <a:spLocks noGrp="1"/>
          </p:cNvSpPr>
          <p:nvPr>
            <p:ph idx="1"/>
          </p:nvPr>
        </p:nvSpPr>
        <p:spPr>
          <a:xfrm>
            <a:off x="536713" y="2017644"/>
            <a:ext cx="8229600" cy="3031435"/>
          </a:xfrm>
        </p:spPr>
        <p:txBody>
          <a:bodyPr>
            <a:normAutofit/>
          </a:bodyPr>
          <a:lstStyle/>
          <a:p>
            <a:pPr>
              <a:lnSpc>
                <a:spcPct val="100000"/>
              </a:lnSpc>
              <a:spcAft>
                <a:spcPts val="1200"/>
              </a:spcAft>
            </a:pPr>
            <a:r>
              <a:rPr lang="en-US" dirty="0">
                <a:latin typeface="Arial" pitchFamily="34" charset="0"/>
                <a:cs typeface="Arial" pitchFamily="34" charset="0"/>
              </a:rPr>
              <a:t>Electrons do not flow through the electron-transport chain unless ADP is available to be converted into ATP.</a:t>
            </a:r>
          </a:p>
          <a:p>
            <a:pPr>
              <a:lnSpc>
                <a:spcPct val="100000"/>
              </a:lnSpc>
              <a:spcAft>
                <a:spcPts val="1200"/>
              </a:spcAft>
            </a:pPr>
            <a:r>
              <a:rPr lang="en-US" dirty="0">
                <a:latin typeface="Arial" pitchFamily="34" charset="0"/>
                <a:cs typeface="Arial" pitchFamily="34" charset="0"/>
              </a:rPr>
              <a:t>The regulation of oxidative phosphorylation by ADP is called respiratory (or acceptor) control.</a:t>
            </a:r>
          </a:p>
          <a:p>
            <a:pPr>
              <a:lnSpc>
                <a:spcPct val="100000"/>
              </a:lnSpc>
              <a:spcAft>
                <a:spcPts val="1200"/>
              </a:spcAft>
            </a:pPr>
            <a:r>
              <a:rPr lang="en-US" dirty="0">
                <a:latin typeface="Arial" pitchFamily="34" charset="0"/>
                <a:cs typeface="Arial" pitchFamily="34" charset="0"/>
              </a:rPr>
              <a:t>Respiratory control is an example of control of metabolism by energy charge.</a:t>
            </a:r>
          </a:p>
        </p:txBody>
      </p:sp>
    </p:spTree>
    <p:extLst>
      <p:ext uri="{BB962C8B-B14F-4D97-AF65-F5344CB8AC3E}">
        <p14:creationId xmlns:p14="http://schemas.microsoft.com/office/powerpoint/2010/main" val="234612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3299"/>
            <a:ext cx="8229600" cy="1143000"/>
          </a:xfrm>
        </p:spPr>
        <p:txBody>
          <a:bodyPr>
            <a:noAutofit/>
          </a:bodyPr>
          <a:lstStyle/>
          <a:p>
            <a:pPr>
              <a:lnSpc>
                <a:spcPct val="100000"/>
              </a:lnSpc>
            </a:pPr>
            <a:r>
              <a:rPr lang="en-US" dirty="0" smtClean="0">
                <a:solidFill>
                  <a:srgbClr val="843C0C"/>
                </a:solidFill>
                <a:latin typeface="Arial" pitchFamily="34" charset="0"/>
                <a:cs typeface="Arial" pitchFamily="34" charset="0"/>
              </a:rPr>
              <a:t>Section 18.1 </a:t>
            </a:r>
            <a:r>
              <a:rPr lang="en-US" dirty="0">
                <a:solidFill>
                  <a:srgbClr val="843C0C"/>
                </a:solidFill>
                <a:latin typeface="Arial" pitchFamily="34" charset="0"/>
                <a:cs typeface="Arial" pitchFamily="34" charset="0"/>
              </a:rPr>
              <a:t>Eukaryotic Oxidative Phosphorylation Takes Place in Mitochondria</a:t>
            </a:r>
          </a:p>
        </p:txBody>
      </p:sp>
      <p:sp>
        <p:nvSpPr>
          <p:cNvPr id="3" name="Content Placeholder 2"/>
          <p:cNvSpPr>
            <a:spLocks noGrp="1"/>
          </p:cNvSpPr>
          <p:nvPr>
            <p:ph idx="1"/>
          </p:nvPr>
        </p:nvSpPr>
        <p:spPr>
          <a:xfrm>
            <a:off x="457200" y="2445026"/>
            <a:ext cx="8229600" cy="2276061"/>
          </a:xfrm>
        </p:spPr>
        <p:txBody>
          <a:bodyPr>
            <a:normAutofit/>
          </a:bodyPr>
          <a:lstStyle/>
          <a:p>
            <a:pPr>
              <a:lnSpc>
                <a:spcPct val="100000"/>
              </a:lnSpc>
              <a:spcBef>
                <a:spcPts val="624"/>
              </a:spcBef>
              <a:spcAft>
                <a:spcPts val="1200"/>
              </a:spcAft>
            </a:pPr>
            <a:r>
              <a:rPr lang="en-US" dirty="0">
                <a:latin typeface="Arial" pitchFamily="34" charset="0"/>
                <a:cs typeface="Arial" pitchFamily="34" charset="0"/>
              </a:rPr>
              <a:t>The electron-transport chain and ATP synthesis occur in the mitochondria.</a:t>
            </a:r>
          </a:p>
          <a:p>
            <a:pPr>
              <a:lnSpc>
                <a:spcPct val="100000"/>
              </a:lnSpc>
              <a:spcBef>
                <a:spcPts val="624"/>
              </a:spcBef>
              <a:spcAft>
                <a:spcPts val="1200"/>
              </a:spcAft>
            </a:pPr>
            <a:r>
              <a:rPr lang="en-US" dirty="0">
                <a:latin typeface="Arial" pitchFamily="34" charset="0"/>
                <a:cs typeface="Arial" pitchFamily="34" charset="0"/>
              </a:rPr>
              <a:t>Recall that the citric acid cycle occurs in the mitochondrial matrix.</a:t>
            </a:r>
          </a:p>
        </p:txBody>
      </p:sp>
    </p:spTree>
    <p:extLst>
      <p:ext uri="{BB962C8B-B14F-4D97-AF65-F5344CB8AC3E}">
        <p14:creationId xmlns:p14="http://schemas.microsoft.com/office/powerpoint/2010/main" val="20150212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Respiratory </a:t>
            </a:r>
            <a:r>
              <a:rPr lang="en-US" dirty="0" smtClean="0">
                <a:solidFill>
                  <a:srgbClr val="843C0C"/>
                </a:solidFill>
                <a:latin typeface="Arial" pitchFamily="34" charset="0"/>
                <a:cs typeface="Arial" pitchFamily="34" charset="0"/>
              </a:rPr>
              <a:t>Control</a:t>
            </a:r>
            <a:endParaRPr lang="en-US" dirty="0">
              <a:solidFill>
                <a:srgbClr val="843C0C"/>
              </a:solidFill>
              <a:latin typeface="Arial" pitchFamily="34" charset="0"/>
              <a:cs typeface="Arial" pitchFamily="34" charset="0"/>
            </a:endParaRPr>
          </a:p>
        </p:txBody>
      </p:sp>
      <p:pic>
        <p:nvPicPr>
          <p:cNvPr id="11" name="Picture 2" descr="A graph shows oxygen consumption over time. The horizontal axis is labeled Time and has an increasing scale from the origin. The vertical axis is labeled O 2 consumed and has an increasing scale from the origin. A curve is plotted on the graph. The curve starts at the origin and the values for vertical axis increase as the values for horizontal axis increase. The curve has a sigmoidal shape, with an initial shallow increase from the origin, followed by a steep increase, followed by another shallow increase in vertical axis value as horizontal axis values increase. The start of the steep increase is labeled A D P added. The end of the steep increase is labeled Supply of A D P nearly exhaus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53311" y="1847654"/>
            <a:ext cx="7215391" cy="40739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7031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Integration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Cellular Respiration</a:t>
            </a:r>
            <a:endParaRPr lang="en-US" dirty="0">
              <a:solidFill>
                <a:srgbClr val="843C0C"/>
              </a:solidFill>
              <a:latin typeface="Arial" pitchFamily="34" charset="0"/>
              <a:cs typeface="Arial" pitchFamily="34" charset="0"/>
            </a:endParaRPr>
          </a:p>
        </p:txBody>
      </p:sp>
      <p:pic>
        <p:nvPicPr>
          <p:cNvPr id="11" name="Picture 2" descr="A schematic diagram shows the manner in which energy charge regulates the use of fuels. A schematic representation of a crista from a mitochondrion is shown with the intermembrane space on one side of the membrane and the matrix on the other. Several reactions are shown taking place and the movement of several ions and atoms is shown. Acetyl coenzyme A is fed into the citric acid cycle in the matrix, which provides eight electrons to reduce F A D and N A D plus to F A D H 2 and N A D H. The electrons are passed from F A D H 2 and N A D H through the membrane to form a proton gradient as protons are moved from the matrix into the intermembrane space as a result of electrons being moved through the membrane. During this transport of electrons, a molecule of H 2 O is produced from a molecule of O 2. F A D H 2 and N A D H are reduced again to N A D plus and F A D, then fed back into the citric acid cycle. Protons that have been moved into the intermembrane space move out through A T P synthase, forming A T P from A D P and inorganic phosphate in the matrix. A D P is moved into the matrix from the intermembrane space via a transporter that spans the membrane in order for this reaction to take place, and A T P is moved back into the intermembrane space once it is formed. Inorganic phosphate is also moved out from the matrix, along with O H minus ions via a different transporter that spans the membrane, to be used in the production of A T 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85489" y="1708413"/>
            <a:ext cx="8323395" cy="390585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2842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ct val="100000"/>
              </a:lnSpc>
            </a:pPr>
            <a:r>
              <a:rPr lang="en-US" dirty="0">
                <a:solidFill>
                  <a:srgbClr val="843C0C"/>
                </a:solidFill>
                <a:latin typeface="Arial" pitchFamily="34" charset="0"/>
                <a:cs typeface="Arial" pitchFamily="34" charset="0"/>
              </a:rPr>
              <a:t>ATP </a:t>
            </a:r>
            <a:r>
              <a:rPr lang="en-US" dirty="0" smtClean="0">
                <a:solidFill>
                  <a:srgbClr val="843C0C"/>
                </a:solidFill>
                <a:latin typeface="Arial" pitchFamily="34" charset="0"/>
                <a:cs typeface="Arial" pitchFamily="34" charset="0"/>
              </a:rPr>
              <a:t>Synthase Can Be Regulated</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3260035"/>
          </a:xfrm>
        </p:spPr>
        <p:txBody>
          <a:bodyPr>
            <a:normAutofit/>
          </a:bodyPr>
          <a:lstStyle/>
          <a:p>
            <a:pPr>
              <a:lnSpc>
                <a:spcPct val="100000"/>
              </a:lnSpc>
              <a:spcAft>
                <a:spcPts val="1200"/>
              </a:spcAft>
            </a:pPr>
            <a:r>
              <a:rPr lang="en-US" dirty="0">
                <a:latin typeface="Arial" pitchFamily="34" charset="0"/>
                <a:cs typeface="Arial" pitchFamily="34" charset="0"/>
              </a:rPr>
              <a:t>Inhibitory factor 1 (IF1) is a conserved protein that inhibits the hydrolytic ability of ATP synthase. IF1 is believed to prevent ATP hydrolysis when oxygen is not available to accept the electron of the electron transport chain.</a:t>
            </a:r>
          </a:p>
          <a:p>
            <a:pPr>
              <a:lnSpc>
                <a:spcPct val="100000"/>
              </a:lnSpc>
              <a:spcAft>
                <a:spcPts val="1200"/>
              </a:spcAft>
            </a:pPr>
            <a:r>
              <a:rPr lang="en-US" dirty="0">
                <a:latin typeface="Arial" pitchFamily="34" charset="0"/>
                <a:cs typeface="Arial" pitchFamily="34" charset="0"/>
              </a:rPr>
              <a:t>Overexpression of IF1 in some cancers facilitates the induction of aerobic glycolysis.</a:t>
            </a:r>
          </a:p>
        </p:txBody>
      </p:sp>
    </p:spTree>
    <p:extLst>
      <p:ext uri="{BB962C8B-B14F-4D97-AF65-F5344CB8AC3E}">
        <p14:creationId xmlns:p14="http://schemas.microsoft.com/office/powerpoint/2010/main" val="29000347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Regulated </a:t>
            </a:r>
            <a:r>
              <a:rPr lang="en-US" dirty="0" smtClean="0">
                <a:solidFill>
                  <a:srgbClr val="843C0C"/>
                </a:solidFill>
                <a:latin typeface="Arial" pitchFamily="34" charset="0"/>
                <a:cs typeface="Arial" pitchFamily="34" charset="0"/>
              </a:rPr>
              <a:t>Uncoupling Leads </a:t>
            </a:r>
            <a:r>
              <a:rPr lang="en-US" dirty="0">
                <a:solidFill>
                  <a:srgbClr val="843C0C"/>
                </a:solidFill>
                <a:latin typeface="Arial" pitchFamily="34" charset="0"/>
                <a:cs typeface="Arial" pitchFamily="34" charset="0"/>
              </a:rPr>
              <a:t>to the </a:t>
            </a:r>
            <a:r>
              <a:rPr lang="en-US" dirty="0" smtClean="0">
                <a:solidFill>
                  <a:srgbClr val="843C0C"/>
                </a:solidFill>
                <a:latin typeface="Arial" pitchFamily="34" charset="0"/>
                <a:cs typeface="Arial" pitchFamily="34" charset="0"/>
              </a:rPr>
              <a:t>Generation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Heat</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740639"/>
          </a:xfrm>
        </p:spPr>
        <p:txBody>
          <a:bodyPr>
            <a:noAutofit/>
          </a:bodyPr>
          <a:lstStyle/>
          <a:p>
            <a:pPr>
              <a:spcBef>
                <a:spcPts val="624"/>
              </a:spcBef>
              <a:spcAft>
                <a:spcPts val="600"/>
              </a:spcAft>
            </a:pPr>
            <a:r>
              <a:rPr lang="en-US" sz="2200" dirty="0">
                <a:latin typeface="Arial" pitchFamily="34" charset="0"/>
                <a:cs typeface="Arial" pitchFamily="34" charset="0"/>
              </a:rPr>
              <a:t>If electron transport is uncoupled from ATP synthesis, heat is generated, a process called </a:t>
            </a:r>
            <a:r>
              <a:rPr lang="en-US" sz="2200" dirty="0" err="1">
                <a:latin typeface="Arial" pitchFamily="34" charset="0"/>
                <a:cs typeface="Arial" pitchFamily="34" charset="0"/>
              </a:rPr>
              <a:t>nonshivering</a:t>
            </a:r>
            <a:r>
              <a:rPr lang="en-US" sz="2200" dirty="0">
                <a:latin typeface="Arial" pitchFamily="34" charset="0"/>
                <a:cs typeface="Arial" pitchFamily="34" charset="0"/>
              </a:rPr>
              <a:t> thermogenesis</a:t>
            </a:r>
          </a:p>
          <a:p>
            <a:pPr>
              <a:spcBef>
                <a:spcPts val="624"/>
              </a:spcBef>
              <a:spcAft>
                <a:spcPts val="600"/>
              </a:spcAft>
            </a:pPr>
            <a:r>
              <a:rPr lang="en-US" sz="2200" dirty="0">
                <a:latin typeface="Arial" pitchFamily="34" charset="0"/>
                <a:cs typeface="Arial" pitchFamily="34" charset="0"/>
              </a:rPr>
              <a:t>Such uncoupling is facilitated in a regulated fashion by uncoupling protein 1 (UCP-1; also called </a:t>
            </a:r>
            <a:r>
              <a:rPr lang="en-US" sz="2200" dirty="0" err="1">
                <a:latin typeface="Arial" pitchFamily="34" charset="0"/>
                <a:cs typeface="Arial" pitchFamily="34" charset="0"/>
              </a:rPr>
              <a:t>thermogenin</a:t>
            </a:r>
            <a:r>
              <a:rPr lang="en-US" sz="2200" dirty="0">
                <a:latin typeface="Arial" pitchFamily="34" charset="0"/>
                <a:cs typeface="Arial" pitchFamily="34" charset="0"/>
              </a:rPr>
              <a:t>), an integral protein of the inner mitochondria membrane.</a:t>
            </a:r>
          </a:p>
          <a:p>
            <a:pPr>
              <a:spcBef>
                <a:spcPts val="624"/>
              </a:spcBef>
              <a:spcAft>
                <a:spcPts val="600"/>
              </a:spcAft>
            </a:pPr>
            <a:r>
              <a:rPr lang="en-US" sz="2200" dirty="0">
                <a:latin typeface="Arial" pitchFamily="34" charset="0"/>
                <a:cs typeface="Arial" pitchFamily="34" charset="0"/>
              </a:rPr>
              <a:t>Adult humans display </a:t>
            </a:r>
            <a:r>
              <a:rPr lang="en-US" sz="2200" dirty="0" err="1">
                <a:latin typeface="Arial" pitchFamily="34" charset="0"/>
                <a:cs typeface="Arial" pitchFamily="34" charset="0"/>
              </a:rPr>
              <a:t>nonshivering</a:t>
            </a:r>
            <a:r>
              <a:rPr lang="en-US" sz="2200" dirty="0">
                <a:latin typeface="Arial" pitchFamily="34" charset="0"/>
                <a:cs typeface="Arial" pitchFamily="34" charset="0"/>
              </a:rPr>
              <a:t> thermogenesis, which occurs in brown adipose tissue (BAT). BAT is very rich in mitochondria, and uncoupling occurs here.</a:t>
            </a:r>
          </a:p>
          <a:p>
            <a:pPr>
              <a:spcBef>
                <a:spcPts val="624"/>
              </a:spcBef>
              <a:spcAft>
                <a:spcPts val="600"/>
              </a:spcAft>
            </a:pPr>
            <a:r>
              <a:rPr lang="en-US" sz="2200" dirty="0">
                <a:latin typeface="Arial" pitchFamily="34" charset="0"/>
                <a:cs typeface="Arial" pitchFamily="34" charset="0"/>
              </a:rPr>
              <a:t>Obesity leads to a decrease in BAT.</a:t>
            </a:r>
          </a:p>
          <a:p>
            <a:pPr>
              <a:spcBef>
                <a:spcPts val="624"/>
              </a:spcBef>
              <a:spcAft>
                <a:spcPts val="600"/>
              </a:spcAft>
            </a:pPr>
            <a:r>
              <a:rPr lang="en-US" sz="2200" dirty="0">
                <a:latin typeface="Arial" pitchFamily="34" charset="0"/>
                <a:cs typeface="Arial" pitchFamily="34" charset="0"/>
              </a:rPr>
              <a:t>The homologs UCP-2 and UCP-3 also play a role in energy homeostasis and may also be important in regulation of body weight.</a:t>
            </a:r>
          </a:p>
        </p:txBody>
      </p:sp>
    </p:spTree>
    <p:extLst>
      <p:ext uri="{BB962C8B-B14F-4D97-AF65-F5344CB8AC3E}">
        <p14:creationId xmlns:p14="http://schemas.microsoft.com/office/powerpoint/2010/main" val="27698703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dirty="0">
                <a:solidFill>
                  <a:srgbClr val="843C0C"/>
                </a:solidFill>
                <a:latin typeface="Arial" pitchFamily="34" charset="0"/>
                <a:cs typeface="Arial" pitchFamily="34" charset="0"/>
              </a:rPr>
              <a:t>Action of an </a:t>
            </a:r>
            <a:r>
              <a:rPr lang="en-US" dirty="0" smtClean="0">
                <a:solidFill>
                  <a:srgbClr val="843C0C"/>
                </a:solidFill>
                <a:latin typeface="Arial" pitchFamily="34" charset="0"/>
                <a:cs typeface="Arial" pitchFamily="34" charset="0"/>
              </a:rPr>
              <a:t>Uncoupling Protein</a:t>
            </a:r>
            <a:endParaRPr lang="en-US" dirty="0">
              <a:solidFill>
                <a:srgbClr val="843C0C"/>
              </a:solidFill>
              <a:latin typeface="Arial" pitchFamily="34" charset="0"/>
              <a:cs typeface="Arial" pitchFamily="34" charset="0"/>
            </a:endParaRPr>
          </a:p>
        </p:txBody>
      </p:sp>
      <p:pic>
        <p:nvPicPr>
          <p:cNvPr id="11" name="Picture 2" descr="A schematic diagram shows the proton path through the membrane. A section of membrane is shown with three complexes embedded in it and with the first one labeled as U C P-1. Protons are shown moving through U C P-1 into the matrix from the cytoplasmic side of the membrane. The second complex represents the electron transport chain. Protons are shown moving from the matrix, through the electron transport chain to the cytoplasmic side of the membrane. The third complex is A T P synthase. No protons move through A T P synthase. The production of A T P from A D P and inorganic phosphate is shown to be block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77631" y="2372973"/>
            <a:ext cx="8113106" cy="317886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0194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Brown </a:t>
            </a:r>
            <a:r>
              <a:rPr lang="en-US" dirty="0" smtClean="0">
                <a:solidFill>
                  <a:srgbClr val="843C0C"/>
                </a:solidFill>
                <a:latin typeface="Arial" pitchFamily="34" charset="0"/>
                <a:cs typeface="Arial" pitchFamily="34" charset="0"/>
              </a:rPr>
              <a:t>Adipose Tissue </a:t>
            </a:r>
            <a:r>
              <a:rPr lang="en-US" dirty="0">
                <a:solidFill>
                  <a:srgbClr val="843C0C"/>
                </a:solidFill>
                <a:latin typeface="Arial" pitchFamily="34" charset="0"/>
                <a:cs typeface="Arial" pitchFamily="34" charset="0"/>
              </a:rPr>
              <a:t>is </a:t>
            </a:r>
            <a:r>
              <a:rPr lang="en-US" dirty="0" smtClean="0">
                <a:solidFill>
                  <a:srgbClr val="843C0C"/>
                </a:solidFill>
                <a:latin typeface="Arial" pitchFamily="34" charset="0"/>
                <a:cs typeface="Arial" pitchFamily="34" charset="0"/>
              </a:rPr>
              <a:t>Revealed </a:t>
            </a:r>
            <a:r>
              <a:rPr lang="en-US" dirty="0">
                <a:solidFill>
                  <a:srgbClr val="843C0C"/>
                </a:solidFill>
                <a:latin typeface="Arial" pitchFamily="34" charset="0"/>
                <a:cs typeface="Arial" pitchFamily="34" charset="0"/>
              </a:rPr>
              <a:t>on </a:t>
            </a:r>
            <a:r>
              <a:rPr lang="en-US" dirty="0" smtClean="0">
                <a:solidFill>
                  <a:srgbClr val="843C0C"/>
                </a:solidFill>
                <a:latin typeface="Arial" pitchFamily="34" charset="0"/>
                <a:cs typeface="Arial" pitchFamily="34" charset="0"/>
              </a:rPr>
              <a:t>Exposure </a:t>
            </a:r>
            <a:r>
              <a:rPr lang="en-US" dirty="0">
                <a:solidFill>
                  <a:srgbClr val="843C0C"/>
                </a:solidFill>
                <a:latin typeface="Arial" pitchFamily="34" charset="0"/>
                <a:cs typeface="Arial" pitchFamily="34" charset="0"/>
              </a:rPr>
              <a:t>to </a:t>
            </a:r>
            <a:r>
              <a:rPr lang="en-US" dirty="0" smtClean="0">
                <a:solidFill>
                  <a:srgbClr val="843C0C"/>
                </a:solidFill>
                <a:latin typeface="Arial" pitchFamily="34" charset="0"/>
                <a:cs typeface="Arial" pitchFamily="34" charset="0"/>
              </a:rPr>
              <a:t>Cold</a:t>
            </a:r>
            <a:endParaRPr lang="en-US" dirty="0">
              <a:solidFill>
                <a:srgbClr val="843C0C"/>
              </a:solidFill>
              <a:latin typeface="Arial" pitchFamily="34" charset="0"/>
              <a:cs typeface="Arial" pitchFamily="34" charset="0"/>
            </a:endParaRPr>
          </a:p>
        </p:txBody>
      </p:sp>
      <p:pic>
        <p:nvPicPr>
          <p:cNvPr id="11" name="Picture 2" descr="A two-part illustration shows brown adipose tissue under thermoneutral conditions and after exposure to cold. The left illustration is labelled pre and the right illustration is labeled post. In the first PET - C T scan for brown adipose tissue under thermoneutral conditions, patterns of F D G are visible as black regions against a gray silhouette. Small black regions are shown near the shoulders, indicated with arrows. In the second PET - C T scan for brown adipose tissue after exposure to cold, patterns of F D G are visible as black regions against a gray silhouette. Multiple black regions are shown near the shoulders, neck, and armpits and are indicated with arrow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12589" y="1565160"/>
            <a:ext cx="7953246" cy="497439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7334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Reintroduction of UCP-1 into </a:t>
            </a:r>
            <a:r>
              <a:rPr lang="en-US" dirty="0" smtClean="0">
                <a:solidFill>
                  <a:srgbClr val="843C0C"/>
                </a:solidFill>
                <a:latin typeface="Arial" pitchFamily="34" charset="0"/>
                <a:cs typeface="Arial" pitchFamily="34" charset="0"/>
              </a:rPr>
              <a:t>Pigs May Be Economically Valuable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798982"/>
            <a:ext cx="8229600" cy="4035287"/>
          </a:xfrm>
        </p:spPr>
        <p:txBody>
          <a:bodyPr>
            <a:normAutofit/>
          </a:bodyPr>
          <a:lstStyle/>
          <a:p>
            <a:pPr>
              <a:lnSpc>
                <a:spcPct val="100000"/>
              </a:lnSpc>
              <a:spcAft>
                <a:spcPts val="1200"/>
              </a:spcAft>
            </a:pPr>
            <a:r>
              <a:rPr lang="en-US" dirty="0">
                <a:latin typeface="Arial" pitchFamily="34" charset="0"/>
                <a:cs typeface="Arial" pitchFamily="34" charset="0"/>
              </a:rPr>
              <a:t>As pigs evolved, they lost the ability to express UCP-1. They do not undergo </a:t>
            </a:r>
            <a:r>
              <a:rPr lang="en-US" dirty="0" err="1">
                <a:latin typeface="Arial" pitchFamily="34" charset="0"/>
                <a:cs typeface="Arial" pitchFamily="34" charset="0"/>
              </a:rPr>
              <a:t>nonshivering</a:t>
            </a:r>
            <a:r>
              <a:rPr lang="en-US" dirty="0">
                <a:latin typeface="Arial" pitchFamily="34" charset="0"/>
                <a:cs typeface="Arial" pitchFamily="34" charset="0"/>
              </a:rPr>
              <a:t> thermogenesis and must use other means to retain heat (e.g., nesting, large litter size, and shivering).</a:t>
            </a:r>
          </a:p>
          <a:p>
            <a:pPr>
              <a:lnSpc>
                <a:spcPct val="100000"/>
              </a:lnSpc>
              <a:spcAft>
                <a:spcPts val="1200"/>
              </a:spcAft>
            </a:pPr>
            <a:r>
              <a:rPr lang="en-US" dirty="0">
                <a:latin typeface="Arial" pitchFamily="34" charset="0"/>
                <a:cs typeface="Arial" pitchFamily="34" charset="0"/>
              </a:rPr>
              <a:t>In pig farming, infant mortality is high, even when using heat lamps to warm the newborns; the artificial heating cost is also significant.</a:t>
            </a:r>
          </a:p>
          <a:p>
            <a:pPr>
              <a:lnSpc>
                <a:spcPct val="100000"/>
              </a:lnSpc>
              <a:spcAft>
                <a:spcPts val="1200"/>
              </a:spcAft>
            </a:pPr>
            <a:r>
              <a:rPr lang="en-US" dirty="0">
                <a:latin typeface="Arial" pitchFamily="34" charset="0"/>
                <a:cs typeface="Arial" pitchFamily="34" charset="0"/>
              </a:rPr>
              <a:t>Use of a technique (CRISPR) to insert the UCP-1 back into this mammal’s genome have been successful.</a:t>
            </a:r>
          </a:p>
        </p:txBody>
      </p:sp>
    </p:spTree>
    <p:extLst>
      <p:ext uri="{BB962C8B-B14F-4D97-AF65-F5344CB8AC3E}">
        <p14:creationId xmlns:p14="http://schemas.microsoft.com/office/powerpoint/2010/main" val="6992075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Oxidative </a:t>
            </a:r>
            <a:r>
              <a:rPr lang="en-US" dirty="0" smtClean="0">
                <a:solidFill>
                  <a:srgbClr val="843C0C"/>
                </a:solidFill>
                <a:latin typeface="Arial" pitchFamily="34" charset="0"/>
                <a:cs typeface="Arial" pitchFamily="34" charset="0"/>
              </a:rPr>
              <a:t>Phosphorylation Can Be Inhibited </a:t>
            </a:r>
            <a:r>
              <a:rPr lang="en-US" dirty="0">
                <a:solidFill>
                  <a:srgbClr val="843C0C"/>
                </a:solidFill>
                <a:latin typeface="Arial" pitchFamily="34" charset="0"/>
                <a:cs typeface="Arial" pitchFamily="34" charset="0"/>
              </a:rPr>
              <a:t>at </a:t>
            </a:r>
            <a:r>
              <a:rPr lang="en-US" dirty="0" smtClean="0">
                <a:solidFill>
                  <a:srgbClr val="843C0C"/>
                </a:solidFill>
                <a:latin typeface="Arial" pitchFamily="34" charset="0"/>
                <a:cs typeface="Arial" pitchFamily="34" charset="0"/>
              </a:rPr>
              <a:t>Many Stages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5598826" cy="4920521"/>
          </a:xfrm>
        </p:spPr>
        <p:txBody>
          <a:bodyPr>
            <a:noAutofit/>
          </a:bodyPr>
          <a:lstStyle/>
          <a:p>
            <a:pPr>
              <a:spcBef>
                <a:spcPts val="624"/>
              </a:spcBef>
              <a:spcAft>
                <a:spcPts val="600"/>
              </a:spcAft>
            </a:pPr>
            <a:r>
              <a:rPr lang="en-US" sz="2000" dirty="0">
                <a:latin typeface="Arial" pitchFamily="34" charset="0"/>
                <a:cs typeface="Arial" pitchFamily="34" charset="0"/>
              </a:rPr>
              <a:t>Many potent and lethal poisons exert their effect by inhibiting oxidative phosphorylation in one of the following ways:</a:t>
            </a:r>
          </a:p>
          <a:p>
            <a:pPr lvl="1">
              <a:spcBef>
                <a:spcPts val="624"/>
              </a:spcBef>
              <a:spcAft>
                <a:spcPts val="600"/>
              </a:spcAft>
              <a:buFont typeface="+mj-lt"/>
              <a:buAutoNum type="arabicPeriod"/>
            </a:pPr>
            <a:r>
              <a:rPr lang="en-US" sz="2000" dirty="0">
                <a:latin typeface="Arial" pitchFamily="34" charset="0"/>
                <a:cs typeface="Arial" pitchFamily="34" charset="0"/>
              </a:rPr>
              <a:t>Inhibition of the electron-transport chain by preventing generation of the proton-motive force</a:t>
            </a:r>
          </a:p>
          <a:p>
            <a:pPr lvl="1">
              <a:spcBef>
                <a:spcPts val="624"/>
              </a:spcBef>
              <a:spcAft>
                <a:spcPts val="600"/>
              </a:spcAft>
              <a:buFont typeface="+mj-lt"/>
              <a:buAutoNum type="arabicPeriod"/>
            </a:pPr>
            <a:r>
              <a:rPr lang="en-US" sz="2000" dirty="0">
                <a:latin typeface="Arial" pitchFamily="34" charset="0"/>
                <a:cs typeface="Arial" pitchFamily="34" charset="0"/>
              </a:rPr>
              <a:t>Inhibition of ATP synthase</a:t>
            </a:r>
          </a:p>
          <a:p>
            <a:pPr lvl="1">
              <a:spcBef>
                <a:spcPts val="624"/>
              </a:spcBef>
              <a:spcAft>
                <a:spcPts val="600"/>
              </a:spcAft>
              <a:buFont typeface="+mj-lt"/>
              <a:buAutoNum type="arabicPeriod"/>
            </a:pPr>
            <a:r>
              <a:rPr lang="en-US" sz="2000" dirty="0">
                <a:latin typeface="Arial" pitchFamily="34" charset="0"/>
                <a:cs typeface="Arial" pitchFamily="34" charset="0"/>
              </a:rPr>
              <a:t>Uncoupling of electron-transport chain function from ATP synthesis. 2,4-dinitrophenol is an example of this; it carries protons across the inner mitochondrial membrane down their concentration gradient, bypassing ATP synthase.</a:t>
            </a:r>
          </a:p>
          <a:p>
            <a:pPr lvl="1">
              <a:spcBef>
                <a:spcPts val="624"/>
              </a:spcBef>
              <a:spcAft>
                <a:spcPts val="600"/>
              </a:spcAft>
              <a:buFont typeface="+mj-lt"/>
              <a:buAutoNum type="arabicPeriod"/>
            </a:pPr>
            <a:r>
              <a:rPr lang="en-US" sz="2000" dirty="0">
                <a:latin typeface="Arial" pitchFamily="34" charset="0"/>
                <a:cs typeface="Arial" pitchFamily="34" charset="0"/>
              </a:rPr>
              <a:t>Inhibition of the ATP export</a:t>
            </a:r>
          </a:p>
        </p:txBody>
      </p:sp>
      <p:pic>
        <p:nvPicPr>
          <p:cNvPr id="11" name="Picture 2" descr="The structure of 2, 4-Dinitrophenol (D N P) is shown. 2, 4-Dinitrophenol has a benzene ring that has the following substituents: C 1 is bonded to O H in which H is highlighted and C 2 and C 4 are each bonded to a nitro group."/>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5696" r="26784"/>
          <a:stretch/>
        </p:blipFill>
        <p:spPr bwMode="auto">
          <a:xfrm>
            <a:off x="6211957" y="3331674"/>
            <a:ext cx="2261975" cy="137947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022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Sites of </a:t>
            </a:r>
            <a:r>
              <a:rPr lang="en-US" dirty="0" smtClean="0">
                <a:solidFill>
                  <a:srgbClr val="843C0C"/>
                </a:solidFill>
                <a:latin typeface="Arial" pitchFamily="34" charset="0"/>
                <a:cs typeface="Arial" pitchFamily="34" charset="0"/>
              </a:rPr>
              <a:t>Action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Some Inhibitors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Electron Transport</a:t>
            </a:r>
            <a:endParaRPr lang="en-US" dirty="0">
              <a:solidFill>
                <a:srgbClr val="843C0C"/>
              </a:solidFill>
              <a:latin typeface="Arial" pitchFamily="34" charset="0"/>
              <a:cs typeface="Arial" pitchFamily="34" charset="0"/>
            </a:endParaRPr>
          </a:p>
        </p:txBody>
      </p:sp>
      <p:pic>
        <p:nvPicPr>
          <p:cNvPr id="11" name="Picture 2" descr="A flow diagram shows the sites of action of inhibitors of electron transport. Electrons from N A D H are transported to N A D H-Q oxidoreductase. They are then transported to Q H 2. Transport to Q H 2 is blocked by rotenone and amytal. They are transported to Q-cytochrome c oxidoreductase. From Q-cytochrome c oxidoreductase, they are transported to cytochrome c. Transport to cytochrome c can be blocked by antimycin A. From cytochrome c, they are transported to cytochrome c oxidase. From cytochrome C oxidase, they combine with O 2. This part of the transport chain can be blocked by cyanide, azide, and carbon monoxid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774192" y="1638226"/>
            <a:ext cx="3593742" cy="497256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9647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100000"/>
              </a:lnSpc>
            </a:pPr>
            <a:r>
              <a:rPr lang="en-US" dirty="0">
                <a:solidFill>
                  <a:srgbClr val="843C0C"/>
                </a:solidFill>
                <a:latin typeface="Arial" pitchFamily="34" charset="0"/>
                <a:cs typeface="Arial" pitchFamily="34" charset="0"/>
              </a:rPr>
              <a:t>Mitochondrial </a:t>
            </a:r>
            <a:r>
              <a:rPr lang="en-US" dirty="0" smtClean="0">
                <a:solidFill>
                  <a:srgbClr val="843C0C"/>
                </a:solidFill>
                <a:latin typeface="Arial" pitchFamily="34" charset="0"/>
                <a:cs typeface="Arial" pitchFamily="34" charset="0"/>
              </a:rPr>
              <a:t>Diseases Are Being Discovered</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lstStyle/>
          <a:p>
            <a:pPr>
              <a:lnSpc>
                <a:spcPct val="100000"/>
              </a:lnSpc>
              <a:spcBef>
                <a:spcPts val="624"/>
              </a:spcBef>
              <a:spcAft>
                <a:spcPts val="1200"/>
              </a:spcAft>
            </a:pPr>
            <a:r>
              <a:rPr lang="en-US" dirty="0">
                <a:latin typeface="Arial" pitchFamily="34" charset="0"/>
                <a:cs typeface="Arial" pitchFamily="34" charset="0"/>
              </a:rPr>
              <a:t>Disruption of Complex I is the most common cause of mitochondrial disease.</a:t>
            </a:r>
          </a:p>
          <a:p>
            <a:pPr>
              <a:lnSpc>
                <a:spcPct val="100000"/>
              </a:lnSpc>
              <a:spcBef>
                <a:spcPts val="624"/>
              </a:spcBef>
              <a:spcAft>
                <a:spcPts val="1200"/>
              </a:spcAft>
            </a:pPr>
            <a:r>
              <a:rPr lang="en-US" dirty="0">
                <a:latin typeface="Arial" pitchFamily="34" charset="0"/>
                <a:cs typeface="Arial" pitchFamily="34" charset="0"/>
              </a:rPr>
              <a:t>Defects in the components of the electron-transport chain not only reduce ATP synthesis but also increase the amount of reactive oxygen species formed, leading to increased mitochondrial damage.</a:t>
            </a:r>
          </a:p>
        </p:txBody>
      </p:sp>
    </p:spTree>
    <p:extLst>
      <p:ext uri="{BB962C8B-B14F-4D97-AF65-F5344CB8AC3E}">
        <p14:creationId xmlns:p14="http://schemas.microsoft.com/office/powerpoint/2010/main" val="1771383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19202</TotalTime>
  <Words>6980</Words>
  <Application>Microsoft Office PowerPoint</Application>
  <PresentationFormat>On-screen Show (4:3)</PresentationFormat>
  <Paragraphs>388</Paragraphs>
  <Slides>105</Slides>
  <Notes>55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105</vt:i4>
      </vt:variant>
    </vt:vector>
  </HeadingPairs>
  <TitlesOfParts>
    <vt:vector size="115" baseType="lpstr">
      <vt:lpstr>ＭＳ Ｐゴシック</vt:lpstr>
      <vt:lpstr>Arial</vt:lpstr>
      <vt:lpstr>Calibri</vt:lpstr>
      <vt:lpstr>Calibri Light</vt:lpstr>
      <vt:lpstr>Georgia</vt:lpstr>
      <vt:lpstr>Symbol</vt:lpstr>
      <vt:lpstr>Times</vt:lpstr>
      <vt:lpstr>Wingdings</vt:lpstr>
      <vt:lpstr>Office Theme</vt:lpstr>
      <vt:lpstr>1_Office Theme</vt:lpstr>
      <vt:lpstr>PowerPoint Presentation</vt:lpstr>
      <vt:lpstr>Chapter 18 Oxidative Phosphorylation</vt:lpstr>
      <vt:lpstr>Ch.18 Learning Objectives</vt:lpstr>
      <vt:lpstr>Ch.18 Outline</vt:lpstr>
      <vt:lpstr>Oxidative Phosphorylation</vt:lpstr>
      <vt:lpstr>Respiration</vt:lpstr>
      <vt:lpstr>Overview of Oxidative Phosphorylation (1/2)</vt:lpstr>
      <vt:lpstr>Coupling of Electron Carrier Oxidation and ADP Phosphorylation</vt:lpstr>
      <vt:lpstr>Section 18.1 Eukaryotic Oxidative Phosphorylation Takes Place in Mitochondria</vt:lpstr>
      <vt:lpstr>Mitochondria Are Bounded by a Double Membrane</vt:lpstr>
      <vt:lpstr>Mitochondrion</vt:lpstr>
      <vt:lpstr>Mitochondria Are the Result of an Endosymbiotic Event</vt:lpstr>
      <vt:lpstr>Sizes of Mitochondrial Genomes</vt:lpstr>
      <vt:lpstr>Overlapping Gene Complements of Mitochondria</vt:lpstr>
      <vt:lpstr>Section 18.2 Oxidative Phosphorylation Depends on Electron Transfer</vt:lpstr>
      <vt:lpstr>The Electron-transfer Potential of an Electron is Measured as Redox Potential</vt:lpstr>
      <vt:lpstr>Measurement of Redox Potential</vt:lpstr>
      <vt:lpstr>Standard Reduction Potentials of Some Reactions</vt:lpstr>
      <vt:lpstr>Electron Flow from NADH to Molecular Oxygen Powers the Formation of a Proton Gradient (1/2)</vt:lpstr>
      <vt:lpstr>Electron Flow from NADH to Molecular Oxygen Powers the Formation of a Proton Gradient (2/2)</vt:lpstr>
      <vt:lpstr>Section 18.3 The Respiratory Chain Consists of Four Complexes: Three Proton Pumps and a Physical Link to the Citric Acid Cycle</vt:lpstr>
      <vt:lpstr>Components of the Electron-Transport Chain</vt:lpstr>
      <vt:lpstr>Components of the Mitochondrial Electron-transport Chain</vt:lpstr>
      <vt:lpstr>The Electron Transport Chain (1/2)</vt:lpstr>
      <vt:lpstr>Oxidation States of Quinones</vt:lpstr>
      <vt:lpstr>Iron–sulfur Clusters are Common Components of the Electron Transport Chain</vt:lpstr>
      <vt:lpstr>Iron–sulfur Clusters</vt:lpstr>
      <vt:lpstr>The High-potential Electrons of NADH Enter the Respiratory Chain at NADH-Q Oxidoreductase</vt:lpstr>
      <vt:lpstr>Oxidation States of Flavins</vt:lpstr>
      <vt:lpstr>Coupled Electron–proton Transfer Reactions through NADH-Q Oxidoreductase</vt:lpstr>
      <vt:lpstr>Ubiquinol Is the Entry Point for Electrons from FADH2 of Flavoproteins</vt:lpstr>
      <vt:lpstr>Electrons Flow from Ubiquinol to Cytochrome c through Q-cytochrome c Oxidoreductase</vt:lpstr>
      <vt:lpstr>Structure of Q-cytochrome c Oxidoreductase</vt:lpstr>
      <vt:lpstr>The Q Cycle Funnels Electrons from a Two-electron Carrier to a One-electron Carrier and Pumps Protons</vt:lpstr>
      <vt:lpstr>Q Cycle</vt:lpstr>
      <vt:lpstr>Cytochrome c Oxidase Catalyzes the Reduction of Molecular Oxygen to Water (1/2)</vt:lpstr>
      <vt:lpstr>Structure of Cytochrome c Oxidase</vt:lpstr>
      <vt:lpstr>Cytochrome c Oxidase Catalyzes the Reduction of Molecular Oxygen to Water (2/2)</vt:lpstr>
      <vt:lpstr>Heme A</vt:lpstr>
      <vt:lpstr>Cytochrome c Oxidase Mechanism</vt:lpstr>
      <vt:lpstr>Peroxide Bridge</vt:lpstr>
      <vt:lpstr>Proton Transport by Cytochrome c Oxidase</vt:lpstr>
      <vt:lpstr>Most of the Electron-transport Chain is Organized into a Complex Called the Respirasome</vt:lpstr>
      <vt:lpstr>The Electron Transport Chain (2/2)</vt:lpstr>
      <vt:lpstr>The Respirasome</vt:lpstr>
      <vt:lpstr>Toxic Derivatives of Molecular Oxygen such as Superoxide Radicals Sre Scavenged by Protective Enzymes</vt:lpstr>
      <vt:lpstr>Pathological Conditions that May Entail Free-radical Injury</vt:lpstr>
      <vt:lpstr>Superoxide Dismutase</vt:lpstr>
      <vt:lpstr>Superoxide Dismutase Mechanism</vt:lpstr>
      <vt:lpstr>Electrons Can Be Transferred between Groups that Are Not in Contact</vt:lpstr>
      <vt:lpstr>Distance Dependence of Electron-transfer Rate</vt:lpstr>
      <vt:lpstr>The Conformation of Cytochrome c Has Remained Essentially Constant for More than a Billion Years</vt:lpstr>
      <vt:lpstr>Conservation of the Three-dimensional Structure of Cytochrome c</vt:lpstr>
      <vt:lpstr>Evolutionary Tree Constructed from Sequences of Cytochrome c</vt:lpstr>
      <vt:lpstr>Section 18.4 A Proton Gradient Powers the Synthesis of ATP</vt:lpstr>
      <vt:lpstr>Electron Carrier Oxidation Can Power ADP Rephosphorylation</vt:lpstr>
      <vt:lpstr>Chemiosmotic Hypothesis</vt:lpstr>
      <vt:lpstr>Testing the Chemiosmotic Hypothesis</vt:lpstr>
      <vt:lpstr>ATP Synthase is Composed of a Proton-conducting Unit and a Catalytic Unit</vt:lpstr>
      <vt:lpstr>Structure of ATP Synthase</vt:lpstr>
      <vt:lpstr>A Dimer of Mitochondria ATP Synthase</vt:lpstr>
      <vt:lpstr>ATPase Assists in the Formation of Cristae</vt:lpstr>
      <vt:lpstr>Proton Flow through ATP Synthase Leads to the Release of Tightly Bound ATP: The Binding-change Mechanism</vt:lpstr>
      <vt:lpstr>ATP-synthesis Mechanism</vt:lpstr>
      <vt:lpstr>Proton Flow through the ATP Synthase Allows Release of the Newly Synthesized ATP</vt:lpstr>
      <vt:lpstr>ATP Forms without a Proton-motive Force but Is Not Released</vt:lpstr>
      <vt:lpstr>ATP Synthase Nucleotide-binding Sites Are Not Equivalent</vt:lpstr>
      <vt:lpstr>Progressive Alteration of the Forms of the Three Active Sites of ATP Synthase</vt:lpstr>
      <vt:lpstr>Binding-change Mechanism for ATP Synthase</vt:lpstr>
      <vt:lpstr>Rotational Catalysis is the World’s Smallest Molecular Motor</vt:lpstr>
      <vt:lpstr>Direct Observation of ATP-driven Rotation in ATP Synthase</vt:lpstr>
      <vt:lpstr>Proton Flow around the c Ring Powers ATP Synthesis</vt:lpstr>
      <vt:lpstr>Components of the Proton-Conducting Unit of ATP Synthase</vt:lpstr>
      <vt:lpstr>Proton Motion across the Membrane Drives Rotation of the c Ring</vt:lpstr>
      <vt:lpstr>Proton Path through the Membrane</vt:lpstr>
      <vt:lpstr>Overview of Oxidative Phosphorylation</vt:lpstr>
      <vt:lpstr>ATP Synthase and G Proteins Have Several Common Features</vt:lpstr>
      <vt:lpstr>Section 18.5 Many Shuttles Allow Movement Across Mitochondrial Membranes</vt:lpstr>
      <vt:lpstr>Glycerol 3-phosphate Shuttle</vt:lpstr>
      <vt:lpstr>The Malate–aspartate Shuttle</vt:lpstr>
      <vt:lpstr>Malate–aspartate Shuttle</vt:lpstr>
      <vt:lpstr>The Entry of ADP into Mitochondria Is Coupled to the Exit of ATP by ATP-ADP Translocase</vt:lpstr>
      <vt:lpstr>Mechanism of Mitochondrial ATP-ADP Translocase</vt:lpstr>
      <vt:lpstr>Mitochondrial Transporters for Metabolites Have a Common Tripartite Structure</vt:lpstr>
      <vt:lpstr>Structure of Mitochondrial Transporters</vt:lpstr>
      <vt:lpstr>Mitochondrial Transporters</vt:lpstr>
      <vt:lpstr>Section 18.6 The Regulation of Cellular Respiration Is Governed Primarily by the Need for ATP</vt:lpstr>
      <vt:lpstr>ATP Yield from the Complete Oxidation of Glucose</vt:lpstr>
      <vt:lpstr>The Rate of Oxidative Phosphorylation Is Determined by the Need for ATP</vt:lpstr>
      <vt:lpstr>Respiratory Control</vt:lpstr>
      <vt:lpstr>The Integration of Cellular Respiration</vt:lpstr>
      <vt:lpstr>ATP Synthase Can Be Regulated</vt:lpstr>
      <vt:lpstr>Regulated Uncoupling Leads to the Generation of Heat</vt:lpstr>
      <vt:lpstr>Action of an Uncoupling Protein</vt:lpstr>
      <vt:lpstr>Brown Adipose Tissue is Revealed on Exposure to Cold</vt:lpstr>
      <vt:lpstr>Reintroduction of UCP-1 into Pigs May Be Economically Valuable</vt:lpstr>
      <vt:lpstr>Oxidative Phosphorylation Can Be Inhibited at Many Stages</vt:lpstr>
      <vt:lpstr>Sites of Action of Some Inhibitors of Electron Transport</vt:lpstr>
      <vt:lpstr>Mitochondrial Diseases Are Being Discovered</vt:lpstr>
      <vt:lpstr>Mitochondria Play a Key Role in Apoptosis</vt:lpstr>
      <vt:lpstr>Power Transmission by Proton Gradients Is a Central Motif of Bioenergetics</vt:lpstr>
      <vt:lpstr>The Proton Gradient Is an Interconvertible Form of Free Energy</vt:lpstr>
      <vt:lpstr>Leber Hereditary Optic Neuropathy Can Result from Defects in Complex I (1/2)</vt:lpstr>
      <vt:lpstr>Leber Hereditary Optic Neuropathy Can Result from Defects in Complex I (2/2)</vt:lpstr>
      <vt:lpstr>Complex I Mutations and Leber Hereditary Optic Neuropathy</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Oxidative Phosphorylation</dc:title>
  <dc:creator>Berg</dc:creator>
  <cp:lastModifiedBy>Piotrowski, Angela</cp:lastModifiedBy>
  <cp:revision>2106</cp:revision>
  <dcterms:created xsi:type="dcterms:W3CDTF">2015-05-20T13:49:30Z</dcterms:created>
  <dcterms:modified xsi:type="dcterms:W3CDTF">2019-05-01T20:47:37Z</dcterms:modified>
</cp:coreProperties>
</file>