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76"/>
  </p:notesMasterIdLst>
  <p:sldIdLst>
    <p:sldId id="960" r:id="rId3"/>
    <p:sldId id="653" r:id="rId4"/>
    <p:sldId id="781" r:id="rId5"/>
    <p:sldId id="835" r:id="rId6"/>
    <p:sldId id="891" r:id="rId7"/>
    <p:sldId id="892" r:id="rId8"/>
    <p:sldId id="893" r:id="rId9"/>
    <p:sldId id="894" r:id="rId10"/>
    <p:sldId id="895" r:id="rId11"/>
    <p:sldId id="896" r:id="rId12"/>
    <p:sldId id="897" r:id="rId13"/>
    <p:sldId id="898" r:id="rId14"/>
    <p:sldId id="899" r:id="rId15"/>
    <p:sldId id="900" r:id="rId16"/>
    <p:sldId id="901" r:id="rId17"/>
    <p:sldId id="902" r:id="rId18"/>
    <p:sldId id="903" r:id="rId19"/>
    <p:sldId id="904" r:id="rId20"/>
    <p:sldId id="905" r:id="rId21"/>
    <p:sldId id="906" r:id="rId22"/>
    <p:sldId id="907" r:id="rId23"/>
    <p:sldId id="908" r:id="rId24"/>
    <p:sldId id="909" r:id="rId25"/>
    <p:sldId id="910" r:id="rId26"/>
    <p:sldId id="911" r:id="rId27"/>
    <p:sldId id="912" r:id="rId28"/>
    <p:sldId id="913" r:id="rId29"/>
    <p:sldId id="914" r:id="rId30"/>
    <p:sldId id="915" r:id="rId31"/>
    <p:sldId id="916" r:id="rId32"/>
    <p:sldId id="917" r:id="rId33"/>
    <p:sldId id="918" r:id="rId34"/>
    <p:sldId id="919" r:id="rId35"/>
    <p:sldId id="920" r:id="rId36"/>
    <p:sldId id="921" r:id="rId37"/>
    <p:sldId id="922" r:id="rId38"/>
    <p:sldId id="923" r:id="rId39"/>
    <p:sldId id="924" r:id="rId40"/>
    <p:sldId id="925" r:id="rId41"/>
    <p:sldId id="926" r:id="rId42"/>
    <p:sldId id="927" r:id="rId43"/>
    <p:sldId id="928" r:id="rId44"/>
    <p:sldId id="929" r:id="rId45"/>
    <p:sldId id="930" r:id="rId46"/>
    <p:sldId id="931" r:id="rId47"/>
    <p:sldId id="932" r:id="rId48"/>
    <p:sldId id="933" r:id="rId49"/>
    <p:sldId id="934" r:id="rId50"/>
    <p:sldId id="935" r:id="rId51"/>
    <p:sldId id="936" r:id="rId52"/>
    <p:sldId id="937" r:id="rId53"/>
    <p:sldId id="938" r:id="rId54"/>
    <p:sldId id="939" r:id="rId55"/>
    <p:sldId id="940" r:id="rId56"/>
    <p:sldId id="941" r:id="rId57"/>
    <p:sldId id="942" r:id="rId58"/>
    <p:sldId id="943" r:id="rId59"/>
    <p:sldId id="944" r:id="rId60"/>
    <p:sldId id="945" r:id="rId61"/>
    <p:sldId id="946" r:id="rId62"/>
    <p:sldId id="947" r:id="rId63"/>
    <p:sldId id="948" r:id="rId64"/>
    <p:sldId id="949" r:id="rId65"/>
    <p:sldId id="950" r:id="rId66"/>
    <p:sldId id="951" r:id="rId67"/>
    <p:sldId id="952" r:id="rId68"/>
    <p:sldId id="953" r:id="rId69"/>
    <p:sldId id="954" r:id="rId70"/>
    <p:sldId id="955" r:id="rId71"/>
    <p:sldId id="956" r:id="rId72"/>
    <p:sldId id="957" r:id="rId73"/>
    <p:sldId id="958" r:id="rId74"/>
    <p:sldId id="959"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9" autoAdjust="0"/>
    <p:restoredTop sz="78686" autoAdjust="0"/>
  </p:normalViewPr>
  <p:slideViewPr>
    <p:cSldViewPr snapToGrid="0" snapToObjects="1">
      <p:cViewPr varScale="1">
        <p:scale>
          <a:sx n="56" d="100"/>
          <a:sy n="56" d="100"/>
        </p:scale>
        <p:origin x="1344" y="6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4/30/2019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smtClean="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smtClean="0">
                <a:ea typeface="ＭＳ Ｐゴシック" panose="020B0600070205080204" pitchFamily="34" charset="-128"/>
              </a:rPr>
              <a:t>Corresponding Chapters: 1, 2, 8, 9, 10</a:t>
            </a:r>
          </a:p>
          <a:p>
            <a:pPr marL="228600" indent="-228600" eaLnBrk="1" hangingPunct="1">
              <a:spcBef>
                <a:spcPct val="0"/>
              </a:spcBef>
            </a:pP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934782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13</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15</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17.5 Mechanism of the E</a:t>
            </a:r>
            <a:r>
              <a:rPr lang="en-US" sz="1200" b="1" i="0" u="none" strike="noStrike" kern="1200" baseline="-25000" dirty="0">
                <a:solidFill>
                  <a:schemeClr val="tx1"/>
                </a:solidFill>
                <a:latin typeface="+mn-lt"/>
                <a:ea typeface="+mn-ea"/>
                <a:cs typeface="+mn-cs"/>
              </a:rPr>
              <a:t>1</a:t>
            </a:r>
            <a:r>
              <a:rPr lang="en-US" sz="1200" b="1" i="0" u="none" strike="noStrike" kern="1200" baseline="0" dirty="0">
                <a:solidFill>
                  <a:schemeClr val="tx1"/>
                </a:solidFill>
                <a:latin typeface="+mn-lt"/>
                <a:ea typeface="+mn-ea"/>
                <a:cs typeface="+mn-cs"/>
              </a:rPr>
              <a:t> decarboxylation reaction.</a:t>
            </a:r>
            <a:r>
              <a:rPr lang="en-US" sz="1200" b="0" i="0" u="none" strike="noStrike" kern="1200" baseline="0" dirty="0">
                <a:solidFill>
                  <a:schemeClr val="tx1"/>
                </a:solidFill>
                <a:latin typeface="+mn-lt"/>
                <a:ea typeface="+mn-ea"/>
                <a:cs typeface="+mn-cs"/>
              </a:rPr>
              <a:t> E</a:t>
            </a:r>
            <a:r>
              <a:rPr lang="en-US" sz="1200" b="0" i="0" u="none" strike="noStrike" kern="1200" baseline="-25000" dirty="0">
                <a:solidFill>
                  <a:schemeClr val="tx1"/>
                </a:solidFill>
                <a:latin typeface="+mn-lt"/>
                <a:ea typeface="+mn-ea"/>
                <a:cs typeface="+mn-cs"/>
              </a:rPr>
              <a:t>1</a:t>
            </a:r>
            <a:r>
              <a:rPr lang="en-US" sz="1200" b="0" i="0" u="none" strike="noStrike" kern="1200" baseline="0" dirty="0">
                <a:solidFill>
                  <a:schemeClr val="tx1"/>
                </a:solidFill>
                <a:latin typeface="+mn-lt"/>
                <a:ea typeface="+mn-ea"/>
                <a:cs typeface="+mn-cs"/>
              </a:rPr>
              <a:t> is the pyruvate dehydrogenase component of the pyruvate dehydrogenase complex. A key feature of the prosthetic group, TPP, is that the carbon atom between the nitrogen and sulfur atoms in the </a:t>
            </a:r>
            <a:r>
              <a:rPr lang="en-US" sz="1200" b="0" i="0" u="none" strike="noStrike" kern="1200" baseline="0" dirty="0" err="1">
                <a:solidFill>
                  <a:schemeClr val="tx1"/>
                </a:solidFill>
                <a:latin typeface="+mn-lt"/>
                <a:ea typeface="+mn-ea"/>
                <a:cs typeface="+mn-cs"/>
              </a:rPr>
              <a:t>thiazole</a:t>
            </a:r>
            <a:r>
              <a:rPr lang="en-US" sz="1200" b="0" i="0" u="none" strike="noStrike" kern="1200" baseline="0" dirty="0">
                <a:solidFill>
                  <a:schemeClr val="tx1"/>
                </a:solidFill>
                <a:latin typeface="+mn-lt"/>
                <a:ea typeface="+mn-ea"/>
                <a:cs typeface="+mn-cs"/>
              </a:rPr>
              <a:t> ring is much more acidic than most =C— groups, with a </a:t>
            </a:r>
            <a:r>
              <a:rPr lang="en-US" sz="1200" b="0" i="0" u="none" strike="noStrike" kern="1200" baseline="0" dirty="0" err="1">
                <a:solidFill>
                  <a:schemeClr val="tx1"/>
                </a:solidFill>
                <a:latin typeface="+mn-lt"/>
                <a:ea typeface="+mn-ea"/>
                <a:cs typeface="+mn-cs"/>
              </a:rPr>
              <a:t>p</a:t>
            </a:r>
            <a:r>
              <a:rPr lang="en-US" sz="1200" b="0" i="1" u="none" strike="noStrike" kern="1200" baseline="0" dirty="0" err="1">
                <a:solidFill>
                  <a:schemeClr val="tx1"/>
                </a:solidFill>
                <a:latin typeface="+mn-lt"/>
                <a:ea typeface="+mn-ea"/>
                <a:cs typeface="+mn-cs"/>
              </a:rPr>
              <a:t>K</a:t>
            </a:r>
            <a:r>
              <a:rPr lang="en-US" sz="1200" b="0" i="0" u="none" strike="noStrike" kern="1200" baseline="-25000" dirty="0" err="1">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value near 10. (1) This carbon center ionizes to form a </a:t>
            </a:r>
            <a:r>
              <a:rPr lang="en-US" sz="1200" b="0" i="1" u="none" strike="noStrike" kern="1200" baseline="0" dirty="0" err="1">
                <a:solidFill>
                  <a:schemeClr val="tx1"/>
                </a:solidFill>
                <a:latin typeface="+mn-lt"/>
                <a:ea typeface="+mn-ea"/>
                <a:cs typeface="+mn-cs"/>
              </a:rPr>
              <a:t>carbanion</a:t>
            </a:r>
            <a:r>
              <a:rPr lang="en-US" sz="1200" b="0" i="0" u="none" strike="noStrike" kern="1200" baseline="0" dirty="0">
                <a:solidFill>
                  <a:schemeClr val="tx1"/>
                </a:solidFill>
                <a:latin typeface="+mn-lt"/>
                <a:ea typeface="+mn-ea"/>
                <a:cs typeface="+mn-cs"/>
              </a:rPr>
              <a:t>. (2) The </a:t>
            </a:r>
            <a:r>
              <a:rPr lang="en-US" sz="1200" b="0" i="0" u="none" strike="noStrike" kern="1200" baseline="0" dirty="0" err="1">
                <a:solidFill>
                  <a:schemeClr val="tx1"/>
                </a:solidFill>
                <a:latin typeface="+mn-lt"/>
                <a:ea typeface="+mn-ea"/>
                <a:cs typeface="+mn-cs"/>
              </a:rPr>
              <a:t>carbanion</a:t>
            </a:r>
            <a:r>
              <a:rPr lang="en-US" sz="1200" b="0" i="0" u="none" strike="noStrike" kern="1200" baseline="0" dirty="0">
                <a:solidFill>
                  <a:schemeClr val="tx1"/>
                </a:solidFill>
                <a:latin typeface="+mn-lt"/>
                <a:ea typeface="+mn-ea"/>
                <a:cs typeface="+mn-cs"/>
              </a:rPr>
              <a:t> readily adds to the carbonyl group of pyruvate. (3) This addition is followed by the decarboxylation of pyruvate. The positively charged ring of TPP acts as an electron sink that stabilizes the negative charge that is transferred to the ring as part of the decarboxylation. (4) Protonation yields </a:t>
            </a:r>
            <a:r>
              <a:rPr lang="en-US" sz="1200" b="0" i="0" u="none" strike="noStrike" kern="1200" baseline="0" dirty="0" err="1">
                <a:solidFill>
                  <a:schemeClr val="tx1"/>
                </a:solidFill>
                <a:latin typeface="+mn-lt"/>
                <a:ea typeface="+mn-ea"/>
                <a:cs typeface="+mn-cs"/>
              </a:rPr>
              <a:t>hydroxyethyl</a:t>
            </a:r>
            <a:r>
              <a:rPr lang="en-US" sz="1200" b="0" i="0" u="none" strike="noStrike" kern="1200" baseline="0" dirty="0">
                <a:solidFill>
                  <a:schemeClr val="tx1"/>
                </a:solidFill>
                <a:latin typeface="+mn-lt"/>
                <a:ea typeface="+mn-ea"/>
                <a:cs typeface="+mn-cs"/>
              </a:rPr>
              <a:t>-TPP.</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17</a:t>
            </a:fld>
            <a:endParaRPr lang="en-US" dirty="0"/>
          </a:p>
        </p:txBody>
      </p:sp>
    </p:spTree>
    <p:extLst>
      <p:ext uri="{BB962C8B-B14F-4D97-AF65-F5344CB8AC3E}">
        <p14:creationId xmlns:p14="http://schemas.microsoft.com/office/powerpoint/2010/main" val="267063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18</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19</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20</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21</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FIGURE 17.6 Structure of the pyruvate dehydrogenase complex from </a:t>
            </a:r>
            <a:r>
              <a:rPr lang="en-US" sz="1200" b="1" i="1" kern="1200" dirty="0">
                <a:solidFill>
                  <a:schemeClr val="tx1"/>
                </a:solidFill>
                <a:effectLst/>
                <a:latin typeface="+mn-lt"/>
                <a:ea typeface="+mn-ea"/>
                <a:cs typeface="+mn-cs"/>
              </a:rPr>
              <a:t>B. </a:t>
            </a:r>
            <a:r>
              <a:rPr lang="en-US" sz="1200" b="1" i="1" kern="1200" dirty="0" err="1">
                <a:solidFill>
                  <a:schemeClr val="tx1"/>
                </a:solidFill>
                <a:effectLst/>
                <a:latin typeface="+mn-lt"/>
                <a:ea typeface="+mn-ea"/>
                <a:cs typeface="+mn-cs"/>
              </a:rPr>
              <a:t>stearothermophilus</a:t>
            </a:r>
            <a:r>
              <a:rPr lang="en-US" sz="1200" b="1" i="1"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image of the complex, which was derived from </a:t>
            </a:r>
            <a:r>
              <a:rPr lang="en-US" sz="1200" kern="1200" dirty="0" err="1">
                <a:solidFill>
                  <a:schemeClr val="tx1"/>
                </a:solidFill>
                <a:effectLst/>
                <a:latin typeface="+mn-lt"/>
                <a:ea typeface="+mn-ea"/>
                <a:cs typeface="+mn-cs"/>
              </a:rPr>
              <a:t>cryo</a:t>
            </a:r>
            <a:r>
              <a:rPr lang="en-US" sz="1200" kern="1200" dirty="0">
                <a:solidFill>
                  <a:schemeClr val="tx1"/>
                </a:solidFill>
                <a:effectLst/>
                <a:latin typeface="+mn-lt"/>
                <a:ea typeface="+mn-ea"/>
                <a:cs typeface="+mn-cs"/>
              </a:rPr>
              <a:t>-electron microscopic data (Section 3.5), shows an inner core consisting of the E</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enzyme. The shell surrounding the core consists of E</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and E</a:t>
            </a:r>
            <a:r>
              <a:rPr lang="en-US" sz="1200" kern="1200" baseline="-250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enzymes, although only the E</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enzymes are shown in this structure. Two of the 60 </a:t>
            </a:r>
            <a:r>
              <a:rPr lang="en-US" sz="1200" kern="1200" dirty="0" err="1">
                <a:solidFill>
                  <a:schemeClr val="tx1"/>
                </a:solidFill>
                <a:effectLst/>
                <a:latin typeface="+mn-lt"/>
                <a:ea typeface="+mn-ea"/>
                <a:cs typeface="+mn-cs"/>
              </a:rPr>
              <a:t>lipoamide</a:t>
            </a:r>
            <a:r>
              <a:rPr lang="en-US" sz="1200" kern="1200" dirty="0">
                <a:solidFill>
                  <a:schemeClr val="tx1"/>
                </a:solidFill>
                <a:effectLst/>
                <a:latin typeface="+mn-lt"/>
                <a:ea typeface="+mn-ea"/>
                <a:cs typeface="+mn-cs"/>
              </a:rPr>
              <a:t> arms are shown (red and yellow). [Donald Bliss, National Library of Medicine.]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22</a:t>
            </a:fld>
            <a:endParaRPr lang="en-US" dirty="0"/>
          </a:p>
        </p:txBody>
      </p:sp>
    </p:spTree>
    <p:extLst>
      <p:ext uri="{BB962C8B-B14F-4D97-AF65-F5344CB8AC3E}">
        <p14:creationId xmlns:p14="http://schemas.microsoft.com/office/powerpoint/2010/main" val="267063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 17.7 Structure of the </a:t>
            </a:r>
            <a:r>
              <a:rPr lang="en-US" sz="1200" b="1" kern="1200" dirty="0" err="1">
                <a:solidFill>
                  <a:schemeClr val="tx1"/>
                </a:solidFill>
                <a:effectLst/>
                <a:latin typeface="+mn-lt"/>
                <a:ea typeface="+mn-ea"/>
                <a:cs typeface="+mn-cs"/>
              </a:rPr>
              <a:t>transacetylase</a:t>
            </a:r>
            <a:r>
              <a:rPr lang="en-US" sz="1200" b="1" kern="1200" dirty="0">
                <a:solidFill>
                  <a:schemeClr val="tx1"/>
                </a:solidFill>
                <a:effectLst/>
                <a:latin typeface="+mn-lt"/>
                <a:ea typeface="+mn-ea"/>
                <a:cs typeface="+mn-cs"/>
              </a:rPr>
              <a:t> (E</a:t>
            </a:r>
            <a:r>
              <a:rPr lang="en-US" sz="1200" b="1" kern="1200" baseline="-25000" dirty="0">
                <a:solidFill>
                  <a:schemeClr val="tx1"/>
                </a:solidFill>
                <a:effectLst/>
                <a:latin typeface="+mn-lt"/>
                <a:ea typeface="+mn-ea"/>
                <a:cs typeface="+mn-cs"/>
              </a:rPr>
              <a:t>2</a:t>
            </a:r>
            <a:r>
              <a:rPr lang="en-US" sz="1200" b="1" kern="1200" dirty="0">
                <a:solidFill>
                  <a:schemeClr val="tx1"/>
                </a:solidFill>
                <a:effectLst/>
                <a:latin typeface="+mn-lt"/>
                <a:ea typeface="+mn-ea"/>
                <a:cs typeface="+mn-cs"/>
              </a:rPr>
              <a:t>) core. </a:t>
            </a:r>
            <a:r>
              <a:rPr lang="en-US" sz="1200" kern="1200" dirty="0">
                <a:solidFill>
                  <a:schemeClr val="tx1"/>
                </a:solidFill>
                <a:effectLst/>
                <a:latin typeface="+mn-lt"/>
                <a:ea typeface="+mn-ea"/>
                <a:cs typeface="+mn-cs"/>
              </a:rPr>
              <a:t>The figure shows one subunit of the </a:t>
            </a:r>
            <a:r>
              <a:rPr lang="en-US" sz="1200" kern="1200" dirty="0" err="1">
                <a:solidFill>
                  <a:schemeClr val="tx1"/>
                </a:solidFill>
                <a:effectLst/>
                <a:latin typeface="+mn-lt"/>
                <a:ea typeface="+mn-ea"/>
                <a:cs typeface="+mn-cs"/>
              </a:rPr>
              <a:t>transacetylase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trimer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Notice </a:t>
            </a:r>
            <a:r>
              <a:rPr lang="en-US" sz="1200" kern="1200" dirty="0">
                <a:solidFill>
                  <a:schemeClr val="tx1"/>
                </a:solidFill>
                <a:effectLst/>
                <a:latin typeface="+mn-lt"/>
                <a:ea typeface="+mn-ea"/>
                <a:cs typeface="+mn-cs"/>
              </a:rPr>
              <a:t>that each subunit consists of three domains: a </a:t>
            </a:r>
            <a:r>
              <a:rPr lang="en-US" sz="1200" kern="1200" dirty="0" err="1">
                <a:solidFill>
                  <a:schemeClr val="tx1"/>
                </a:solidFill>
                <a:effectLst/>
                <a:latin typeface="+mn-lt"/>
                <a:ea typeface="+mn-ea"/>
                <a:cs typeface="+mn-cs"/>
              </a:rPr>
              <a:t>lipoamide</a:t>
            </a:r>
            <a:r>
              <a:rPr lang="en-US" sz="1200" kern="1200" dirty="0">
                <a:solidFill>
                  <a:schemeClr val="tx1"/>
                </a:solidFill>
                <a:effectLst/>
                <a:latin typeface="+mn-lt"/>
                <a:ea typeface="+mn-ea"/>
                <a:cs typeface="+mn-cs"/>
              </a:rPr>
              <a:t>-binding domain, a small domain that interacts with E</a:t>
            </a:r>
            <a:r>
              <a:rPr lang="en-US" sz="12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and a large </a:t>
            </a:r>
            <a:r>
              <a:rPr lang="en-US" sz="1200" kern="1200" dirty="0" err="1">
                <a:solidFill>
                  <a:schemeClr val="tx1"/>
                </a:solidFill>
                <a:effectLst/>
                <a:latin typeface="+mn-lt"/>
                <a:ea typeface="+mn-ea"/>
                <a:cs typeface="+mn-cs"/>
              </a:rPr>
              <a:t>transacetylase</a:t>
            </a:r>
            <a:r>
              <a:rPr lang="en-US" sz="1200" kern="1200" dirty="0">
                <a:solidFill>
                  <a:schemeClr val="tx1"/>
                </a:solidFill>
                <a:effectLst/>
                <a:latin typeface="+mn-lt"/>
                <a:ea typeface="+mn-ea"/>
                <a:cs typeface="+mn-cs"/>
              </a:rPr>
              <a:t> catalytic domain. The catalytic domains interact with one another to form the catalytic </a:t>
            </a:r>
            <a:r>
              <a:rPr lang="en-US" sz="1200" kern="1200" dirty="0" err="1">
                <a:solidFill>
                  <a:schemeClr val="tx1"/>
                </a:solidFill>
                <a:effectLst/>
                <a:latin typeface="+mn-lt"/>
                <a:ea typeface="+mn-ea"/>
                <a:cs typeface="+mn-cs"/>
              </a:rPr>
              <a:t>trimer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Transacetylase</a:t>
            </a:r>
            <a:r>
              <a:rPr lang="en-US" sz="1200" kern="1200" dirty="0">
                <a:solidFill>
                  <a:schemeClr val="tx1"/>
                </a:solidFill>
                <a:effectLst/>
                <a:latin typeface="+mn-lt"/>
                <a:ea typeface="+mn-ea"/>
                <a:cs typeface="+mn-cs"/>
              </a:rPr>
              <a:t> domains of three identical subunits are shown, with one depicted in red and the others in white in the ribbon representation.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23</a:t>
            </a:fld>
            <a:endParaRPr lang="en-US" dirty="0"/>
          </a:p>
        </p:txBody>
      </p:sp>
    </p:spTree>
    <p:extLst>
      <p:ext uri="{BB962C8B-B14F-4D97-AF65-F5344CB8AC3E}">
        <p14:creationId xmlns:p14="http://schemas.microsoft.com/office/powerpoint/2010/main" val="267063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17.8 Reactions of the pyruvate dehydrogenase complex. </a:t>
            </a:r>
            <a:r>
              <a:rPr lang="en-US" sz="1200" b="0" i="0" u="none" strike="noStrike" kern="1200" baseline="0" dirty="0">
                <a:solidFill>
                  <a:schemeClr val="tx1"/>
                </a:solidFill>
                <a:latin typeface="+mn-lt"/>
                <a:ea typeface="+mn-ea"/>
                <a:cs typeface="+mn-cs"/>
              </a:rPr>
              <a:t>At the top (left), the enzyme (represented by a yellow, a green, and two red spheres) is unmodified and ready for a catalytic cycle. (1) Pyruvate is </a:t>
            </a:r>
            <a:r>
              <a:rPr lang="en-US" sz="1200" b="0" i="0" u="none" strike="noStrike" kern="1200" baseline="0" dirty="0" err="1">
                <a:solidFill>
                  <a:schemeClr val="tx1"/>
                </a:solidFill>
                <a:latin typeface="+mn-lt"/>
                <a:ea typeface="+mn-ea"/>
                <a:cs typeface="+mn-cs"/>
              </a:rPr>
              <a:t>decarboxylated</a:t>
            </a:r>
            <a:r>
              <a:rPr lang="en-US" sz="1200" b="0" i="0" u="none" strike="noStrike" kern="1200" baseline="0" dirty="0">
                <a:solidFill>
                  <a:schemeClr val="tx1"/>
                </a:solidFill>
                <a:latin typeface="+mn-lt"/>
                <a:ea typeface="+mn-ea"/>
                <a:cs typeface="+mn-cs"/>
              </a:rPr>
              <a:t> to form </a:t>
            </a:r>
            <a:r>
              <a:rPr lang="en-US" sz="1200" b="0" i="0" u="none" strike="noStrike" kern="1200" baseline="0" dirty="0" err="1">
                <a:solidFill>
                  <a:schemeClr val="tx1"/>
                </a:solidFill>
                <a:latin typeface="+mn-lt"/>
                <a:ea typeface="+mn-ea"/>
                <a:cs typeface="+mn-cs"/>
              </a:rPr>
              <a:t>hydroxyethyl</a:t>
            </a:r>
            <a:r>
              <a:rPr lang="en-US" sz="1200" b="0" i="0" u="none" strike="noStrike" kern="1200" baseline="0" dirty="0">
                <a:solidFill>
                  <a:schemeClr val="tx1"/>
                </a:solidFill>
                <a:latin typeface="+mn-lt"/>
                <a:ea typeface="+mn-ea"/>
                <a:cs typeface="+mn-cs"/>
              </a:rPr>
              <a:t>-TPP. (2) The </a:t>
            </a:r>
            <a:r>
              <a:rPr lang="en-US" sz="1200" b="0" i="0" u="none" strike="noStrike" kern="1200" baseline="0" dirty="0" err="1">
                <a:solidFill>
                  <a:schemeClr val="tx1"/>
                </a:solidFill>
                <a:latin typeface="+mn-lt"/>
                <a:ea typeface="+mn-ea"/>
                <a:cs typeface="+mn-cs"/>
              </a:rPr>
              <a:t>lipoamide</a:t>
            </a:r>
            <a:r>
              <a:rPr lang="en-US" sz="1200" b="0" i="0" u="none" strike="noStrike" kern="1200" baseline="0" dirty="0">
                <a:solidFill>
                  <a:schemeClr val="tx1"/>
                </a:solidFill>
                <a:latin typeface="+mn-lt"/>
                <a:ea typeface="+mn-ea"/>
                <a:cs typeface="+mn-cs"/>
              </a:rPr>
              <a:t> arm of E</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moves into the active site of E</a:t>
            </a:r>
            <a:r>
              <a:rPr lang="en-US" sz="1200" b="0" i="0" u="none" strike="noStrike" kern="1200" baseline="-25000" dirty="0">
                <a:solidFill>
                  <a:schemeClr val="tx1"/>
                </a:solidFill>
                <a:latin typeface="+mn-lt"/>
                <a:ea typeface="+mn-ea"/>
                <a:cs typeface="+mn-cs"/>
              </a:rPr>
              <a:t>1</a:t>
            </a:r>
            <a:r>
              <a:rPr lang="en-US" sz="1200" b="0" i="0" u="none" strike="noStrike" kern="1200" baseline="0" dirty="0">
                <a:solidFill>
                  <a:schemeClr val="tx1"/>
                </a:solidFill>
                <a:latin typeface="+mn-lt"/>
                <a:ea typeface="+mn-ea"/>
                <a:cs typeface="+mn-cs"/>
              </a:rPr>
              <a:t>. (3) E</a:t>
            </a:r>
            <a:r>
              <a:rPr lang="en-US" sz="1200" b="0" i="0" u="none" strike="noStrike" kern="1200" baseline="-25000" dirty="0">
                <a:solidFill>
                  <a:schemeClr val="tx1"/>
                </a:solidFill>
                <a:latin typeface="+mn-lt"/>
                <a:ea typeface="+mn-ea"/>
                <a:cs typeface="+mn-cs"/>
              </a:rPr>
              <a:t>1</a:t>
            </a:r>
            <a:r>
              <a:rPr lang="en-US" sz="1200" b="0" i="0" u="none" strike="noStrike" kern="1200" baseline="0" dirty="0">
                <a:solidFill>
                  <a:schemeClr val="tx1"/>
                </a:solidFill>
                <a:latin typeface="+mn-lt"/>
                <a:ea typeface="+mn-ea"/>
                <a:cs typeface="+mn-cs"/>
              </a:rPr>
              <a:t> catalyzes the transfer of the two-carbon group to the </a:t>
            </a:r>
            <a:r>
              <a:rPr lang="en-US" sz="1200" b="0" i="0" u="none" strike="noStrike" kern="1200" baseline="0" dirty="0" err="1">
                <a:solidFill>
                  <a:schemeClr val="tx1"/>
                </a:solidFill>
                <a:latin typeface="+mn-lt"/>
                <a:ea typeface="+mn-ea"/>
                <a:cs typeface="+mn-cs"/>
              </a:rPr>
              <a:t>lipoamide</a:t>
            </a:r>
            <a:r>
              <a:rPr lang="en-US" sz="1200" b="0" i="0" u="none" strike="noStrike" kern="1200" baseline="0" dirty="0">
                <a:solidFill>
                  <a:schemeClr val="tx1"/>
                </a:solidFill>
                <a:latin typeface="+mn-lt"/>
                <a:ea typeface="+mn-ea"/>
                <a:cs typeface="+mn-cs"/>
              </a:rPr>
              <a:t> group to form the acetyl–</a:t>
            </a:r>
            <a:r>
              <a:rPr lang="en-US" sz="1200" b="0" i="0" u="none" strike="noStrike" kern="1200" baseline="0" dirty="0" err="1">
                <a:solidFill>
                  <a:schemeClr val="tx1"/>
                </a:solidFill>
                <a:latin typeface="+mn-lt"/>
                <a:ea typeface="+mn-ea"/>
                <a:cs typeface="+mn-cs"/>
              </a:rPr>
              <a:t>lipoamide</a:t>
            </a:r>
            <a:r>
              <a:rPr lang="en-US" sz="1200" b="0" i="0" u="none" strike="noStrike" kern="1200" baseline="0" dirty="0">
                <a:solidFill>
                  <a:schemeClr val="tx1"/>
                </a:solidFill>
                <a:latin typeface="+mn-lt"/>
                <a:ea typeface="+mn-ea"/>
                <a:cs typeface="+mn-cs"/>
              </a:rPr>
              <a:t> complex. (4) E</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catalyzes the transfer of the acetyl moiety to CoA to form the product acetyl CoA. The </a:t>
            </a:r>
            <a:r>
              <a:rPr lang="en-US" sz="1200" b="0" i="0" u="none" strike="noStrike" kern="1200" baseline="0" dirty="0" err="1">
                <a:solidFill>
                  <a:schemeClr val="tx1"/>
                </a:solidFill>
                <a:latin typeface="+mn-lt"/>
                <a:ea typeface="+mn-ea"/>
                <a:cs typeface="+mn-cs"/>
              </a:rPr>
              <a:t>dihydrolipoamide</a:t>
            </a:r>
            <a:r>
              <a:rPr lang="en-US" sz="1200" b="0" i="0" u="none" strike="noStrike" kern="1200" baseline="0" dirty="0">
                <a:solidFill>
                  <a:schemeClr val="tx1"/>
                </a:solidFill>
                <a:latin typeface="+mn-lt"/>
                <a:ea typeface="+mn-ea"/>
                <a:cs typeface="+mn-cs"/>
              </a:rPr>
              <a:t> arm then swings to the active site of E</a:t>
            </a:r>
            <a:r>
              <a:rPr lang="en-US" sz="1200" b="0" i="0" u="none" strike="noStrike" kern="1200" baseline="-25000" dirty="0">
                <a:solidFill>
                  <a:schemeClr val="tx1"/>
                </a:solidFill>
                <a:latin typeface="+mn-lt"/>
                <a:ea typeface="+mn-ea"/>
                <a:cs typeface="+mn-cs"/>
              </a:rPr>
              <a:t>3</a:t>
            </a:r>
            <a:r>
              <a:rPr lang="en-US" sz="1200" b="0" i="0" u="none" strike="noStrike" kern="1200" baseline="0" dirty="0">
                <a:solidFill>
                  <a:schemeClr val="tx1"/>
                </a:solidFill>
                <a:latin typeface="+mn-lt"/>
                <a:ea typeface="+mn-ea"/>
                <a:cs typeface="+mn-cs"/>
              </a:rPr>
              <a:t>. E</a:t>
            </a:r>
            <a:r>
              <a:rPr lang="en-US" sz="1200" b="0" i="0" u="none" strike="noStrike" kern="1200" baseline="-25000" dirty="0">
                <a:solidFill>
                  <a:schemeClr val="tx1"/>
                </a:solidFill>
                <a:latin typeface="+mn-lt"/>
                <a:ea typeface="+mn-ea"/>
                <a:cs typeface="+mn-cs"/>
              </a:rPr>
              <a:t>3</a:t>
            </a:r>
            <a:r>
              <a:rPr lang="en-US" sz="1200" b="0" i="0" u="none" strike="noStrike" kern="1200" baseline="0" dirty="0">
                <a:solidFill>
                  <a:schemeClr val="tx1"/>
                </a:solidFill>
                <a:latin typeface="+mn-lt"/>
                <a:ea typeface="+mn-ea"/>
                <a:cs typeface="+mn-cs"/>
              </a:rPr>
              <a:t> catalyzes (5) the oxidation of the </a:t>
            </a:r>
            <a:r>
              <a:rPr lang="en-US" sz="1200" b="0" i="0" u="none" strike="noStrike" kern="1200" baseline="0" dirty="0" err="1">
                <a:solidFill>
                  <a:schemeClr val="tx1"/>
                </a:solidFill>
                <a:latin typeface="+mn-lt"/>
                <a:ea typeface="+mn-ea"/>
                <a:cs typeface="+mn-cs"/>
              </a:rPr>
              <a:t>dihydrolipoamide</a:t>
            </a:r>
            <a:r>
              <a:rPr lang="en-US" sz="1200" b="0" i="0" u="none" strike="noStrike" kern="1200" baseline="0" dirty="0">
                <a:solidFill>
                  <a:schemeClr val="tx1"/>
                </a:solidFill>
                <a:latin typeface="+mn-lt"/>
                <a:ea typeface="+mn-ea"/>
                <a:cs typeface="+mn-cs"/>
              </a:rPr>
              <a:t> and (6) the transfer of the protons and electrons to NAD</a:t>
            </a:r>
            <a:r>
              <a:rPr lang="en-US" sz="1200" b="0" i="0" u="none" strike="noStrike" kern="1200" baseline="3000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to complete the reaction cycle.</a:t>
            </a:r>
            <a:endParaRPr lang="en-US" dirty="0">
              <a:ea typeface="ＭＳ Ｐゴシック" charset="-128"/>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25</a:t>
            </a:fld>
            <a:endParaRPr lang="en-US" dirty="0"/>
          </a:p>
        </p:txBody>
      </p:sp>
    </p:spTree>
    <p:extLst>
      <p:ext uri="{BB962C8B-B14F-4D97-AF65-F5344CB8AC3E}">
        <p14:creationId xmlns:p14="http://schemas.microsoft.com/office/powerpoint/2010/main" val="26706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Roundabouts, or traffic circles, function as hubs to facilitate traffic flow. The citric acid cycle is the biochemical hub of the cell, oxidizing carbon fuels, usually in the form of acetyl CoA, as well as serving as a source of precursors for biosynthesis. [</a:t>
            </a:r>
            <a:r>
              <a:rPr lang="en-US" sz="1200" kern="1200" dirty="0" err="1">
                <a:solidFill>
                  <a:schemeClr val="tx1"/>
                </a:solidFill>
                <a:effectLst/>
                <a:latin typeface="+mn-lt"/>
                <a:ea typeface="+mn-ea"/>
                <a:cs typeface="+mn-cs"/>
              </a:rPr>
              <a:t>Chalermkiat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Seedokmai</a:t>
            </a:r>
            <a:r>
              <a:rPr lang="en-US" sz="1200" kern="1200" dirty="0">
                <a:solidFill>
                  <a:schemeClr val="tx1"/>
                </a:solidFill>
                <a:effectLst/>
                <a:latin typeface="+mn-lt"/>
                <a:ea typeface="+mn-ea"/>
                <a:cs typeface="+mn-cs"/>
              </a:rPr>
              <a:t>/Getty Images.]</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26</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17.9 Conformational changes in citrate synthase on binding oxaloacetate. </a:t>
            </a:r>
            <a:r>
              <a:rPr lang="en-US" sz="1200" b="0" i="0" u="none" strike="noStrike" kern="1200" baseline="0" dirty="0" smtClean="0">
                <a:solidFill>
                  <a:schemeClr val="tx1"/>
                </a:solidFill>
                <a:latin typeface="+mn-lt"/>
                <a:ea typeface="+mn-ea"/>
                <a:cs typeface="+mn-cs"/>
              </a:rPr>
              <a:t>The small domain of each subunit of the </a:t>
            </a:r>
            <a:r>
              <a:rPr lang="en-US" sz="1200" b="0" i="0" u="none" strike="noStrike" kern="1200" baseline="0" dirty="0" err="1" smtClean="0">
                <a:solidFill>
                  <a:schemeClr val="tx1"/>
                </a:solidFill>
                <a:latin typeface="+mn-lt"/>
                <a:ea typeface="+mn-ea"/>
                <a:cs typeface="+mn-cs"/>
              </a:rPr>
              <a:t>homodimer</a:t>
            </a:r>
            <a:r>
              <a:rPr lang="en-US" sz="1200" b="0" i="0" u="none" strike="noStrike" kern="1200" baseline="0" dirty="0" smtClean="0">
                <a:solidFill>
                  <a:schemeClr val="tx1"/>
                </a:solidFill>
                <a:latin typeface="+mn-lt"/>
                <a:ea typeface="+mn-ea"/>
                <a:cs typeface="+mn-cs"/>
              </a:rPr>
              <a:t> is shown in yellow; the large domains are shown in blue. (Left) Open form of enzyme alone. (Right) Closed form of the oxaloacetate-enzyme complex. [Drawn from 5CSC.pdb and 4CTS.pdb.]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28</a:t>
            </a:fld>
            <a:endParaRPr lang="en-US" dirty="0"/>
          </a:p>
        </p:txBody>
      </p:sp>
    </p:spTree>
    <p:extLst>
      <p:ext uri="{BB962C8B-B14F-4D97-AF65-F5344CB8AC3E}">
        <p14:creationId xmlns:p14="http://schemas.microsoft.com/office/powerpoint/2010/main" val="267063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17.10 Mechanism of synthesis of </a:t>
            </a:r>
            <a:r>
              <a:rPr lang="en-US" sz="1200" b="1" i="0" u="none" strike="noStrike" kern="1200" baseline="0" dirty="0" err="1">
                <a:solidFill>
                  <a:schemeClr val="tx1"/>
                </a:solidFill>
                <a:latin typeface="+mn-lt"/>
                <a:ea typeface="+mn-ea"/>
                <a:cs typeface="+mn-cs"/>
              </a:rPr>
              <a:t>citryl</a:t>
            </a:r>
            <a:r>
              <a:rPr lang="en-US" sz="1200" b="1" i="0" u="none" strike="noStrike" kern="1200" baseline="0" dirty="0">
                <a:solidFill>
                  <a:schemeClr val="tx1"/>
                </a:solidFill>
                <a:latin typeface="+mn-lt"/>
                <a:ea typeface="+mn-ea"/>
                <a:cs typeface="+mn-cs"/>
              </a:rPr>
              <a:t> CoA by citrate synthase. </a:t>
            </a:r>
            <a:r>
              <a:rPr lang="en-US" sz="1200" b="0" i="0" u="none" strike="noStrike" kern="1200" baseline="0" dirty="0">
                <a:solidFill>
                  <a:schemeClr val="tx1"/>
                </a:solidFill>
                <a:latin typeface="+mn-lt"/>
                <a:ea typeface="+mn-ea"/>
                <a:cs typeface="+mn-cs"/>
              </a:rPr>
              <a:t>(1) In the substrate complex (left), His 274 donates a proton to the carbonyl oxygen of acetyl CoA to promote the removal of a methyl proton by Asp 375 to form the </a:t>
            </a:r>
            <a:r>
              <a:rPr lang="en-US" sz="1200" b="0" i="0" u="none" strike="noStrike" kern="1200" baseline="0" dirty="0" err="1">
                <a:solidFill>
                  <a:schemeClr val="tx1"/>
                </a:solidFill>
                <a:latin typeface="+mn-lt"/>
                <a:ea typeface="+mn-ea"/>
                <a:cs typeface="+mn-cs"/>
              </a:rPr>
              <a:t>enol</a:t>
            </a:r>
            <a:r>
              <a:rPr lang="en-US" sz="1200" b="0" i="0" u="none" strike="noStrike" kern="1200" baseline="0" dirty="0">
                <a:solidFill>
                  <a:schemeClr val="tx1"/>
                </a:solidFill>
                <a:latin typeface="+mn-lt"/>
                <a:ea typeface="+mn-ea"/>
                <a:cs typeface="+mn-cs"/>
              </a:rPr>
              <a:t> intermediate (center). (2) Oxaloacetate is activated by the transfer of a proton from His 320 to its carbonyl carbon atom. (3) Simultaneously, the </a:t>
            </a:r>
            <a:r>
              <a:rPr lang="en-US" sz="1200" b="0" i="0" u="none" strike="noStrike" kern="1200" baseline="0" dirty="0" err="1">
                <a:solidFill>
                  <a:schemeClr val="tx1"/>
                </a:solidFill>
                <a:latin typeface="+mn-lt"/>
                <a:ea typeface="+mn-ea"/>
                <a:cs typeface="+mn-cs"/>
              </a:rPr>
              <a:t>enol</a:t>
            </a:r>
            <a:r>
              <a:rPr lang="en-US" sz="1200" b="0" i="0" u="none" strike="noStrike" kern="1200" baseline="0" dirty="0">
                <a:solidFill>
                  <a:schemeClr val="tx1"/>
                </a:solidFill>
                <a:latin typeface="+mn-lt"/>
                <a:ea typeface="+mn-ea"/>
                <a:cs typeface="+mn-cs"/>
              </a:rPr>
              <a:t> of acetyl CoA attacks the carbonyl carbon of oxaloacetate to form a carbon–carbon bond linking acetyl CoA and oxaloacetate. His 274 is </a:t>
            </a:r>
            <a:r>
              <a:rPr lang="en-US" sz="1200" b="0" i="0" u="none" strike="noStrike" kern="1200" baseline="0" dirty="0" err="1">
                <a:solidFill>
                  <a:schemeClr val="tx1"/>
                </a:solidFill>
                <a:latin typeface="+mn-lt"/>
                <a:ea typeface="+mn-ea"/>
                <a:cs typeface="+mn-cs"/>
              </a:rPr>
              <a:t>reprotonated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Citryl</a:t>
            </a:r>
            <a:r>
              <a:rPr lang="en-US" sz="1200" b="0" i="0" u="none" strike="noStrike" kern="1200" baseline="0" dirty="0">
                <a:solidFill>
                  <a:schemeClr val="tx1"/>
                </a:solidFill>
                <a:latin typeface="+mn-lt"/>
                <a:ea typeface="+mn-ea"/>
                <a:cs typeface="+mn-cs"/>
              </a:rPr>
              <a:t> CoA is formed. His 274 participates again as a proton donor to hydrolyze the </a:t>
            </a:r>
            <a:r>
              <a:rPr lang="en-US" sz="1200" b="0" i="0" u="none" strike="noStrike" kern="1200" baseline="0" dirty="0" err="1">
                <a:solidFill>
                  <a:schemeClr val="tx1"/>
                </a:solidFill>
                <a:latin typeface="+mn-lt"/>
                <a:ea typeface="+mn-ea"/>
                <a:cs typeface="+mn-cs"/>
              </a:rPr>
              <a:t>thioester</a:t>
            </a:r>
            <a:r>
              <a:rPr lang="en-US" sz="1200" b="0" i="0" u="none" strike="noStrike" kern="1200" baseline="0" dirty="0">
                <a:solidFill>
                  <a:schemeClr val="tx1"/>
                </a:solidFill>
                <a:latin typeface="+mn-lt"/>
                <a:ea typeface="+mn-ea"/>
                <a:cs typeface="+mn-cs"/>
              </a:rPr>
              <a:t> (not shown), yielding citrate and CoA.</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29</a:t>
            </a:fld>
            <a:endParaRPr lang="en-US" dirty="0"/>
          </a:p>
        </p:txBody>
      </p:sp>
    </p:spTree>
    <p:extLst>
      <p:ext uri="{BB962C8B-B14F-4D97-AF65-F5344CB8AC3E}">
        <p14:creationId xmlns:p14="http://schemas.microsoft.com/office/powerpoint/2010/main" val="267063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30</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17.11 Binding of citrate to the iron–sulfur complex of </a:t>
            </a:r>
            <a:r>
              <a:rPr lang="en-US" sz="1200" b="1" i="0" u="none" strike="noStrike" kern="1200" baseline="0" dirty="0" err="1">
                <a:solidFill>
                  <a:schemeClr val="tx1"/>
                </a:solidFill>
                <a:latin typeface="+mn-lt"/>
                <a:ea typeface="+mn-ea"/>
                <a:cs typeface="+mn-cs"/>
              </a:rPr>
              <a:t>aconitase</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 4Fe-4S iron–sulfur cluster is a component of the active site of </a:t>
            </a:r>
            <a:r>
              <a:rPr lang="en-US" sz="1200" b="0" i="0" u="none" strike="noStrike" kern="1200" baseline="0" dirty="0" err="1">
                <a:solidFill>
                  <a:schemeClr val="tx1"/>
                </a:solidFill>
                <a:latin typeface="+mn-lt"/>
                <a:ea typeface="+mn-ea"/>
                <a:cs typeface="+mn-cs"/>
              </a:rPr>
              <a:t>aconitase</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one of the iron atoms of the cluster binds to a COO</a:t>
            </a:r>
            <a:r>
              <a:rPr lang="en-US" sz="1200" b="0" i="0" u="none" strike="noStrike" kern="1200" baseline="3000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group and an OH group of citrate. [Drawn from 1C96.pdb.]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31</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32</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33</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34</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35</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36</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17.12 Reaction mechanism of </a:t>
            </a:r>
            <a:r>
              <a:rPr lang="en-US" sz="1200" b="1" i="0" u="none" strike="noStrike" kern="1200" baseline="0" dirty="0" err="1">
                <a:solidFill>
                  <a:schemeClr val="tx1"/>
                </a:solidFill>
                <a:latin typeface="+mn-lt"/>
                <a:ea typeface="+mn-ea"/>
                <a:cs typeface="+mn-cs"/>
              </a:rPr>
              <a:t>succinyl</a:t>
            </a:r>
            <a:r>
              <a:rPr lang="en-US" sz="1200" b="1" i="0" u="none" strike="noStrike" kern="1200" baseline="0" dirty="0">
                <a:solidFill>
                  <a:schemeClr val="tx1"/>
                </a:solidFill>
                <a:latin typeface="+mn-lt"/>
                <a:ea typeface="+mn-ea"/>
                <a:cs typeface="+mn-cs"/>
              </a:rPr>
              <a:t> CoA </a:t>
            </a:r>
            <a:r>
              <a:rPr lang="en-US" sz="1200" b="1" i="0" u="none" strike="noStrike" kern="1200" baseline="0" dirty="0" err="1">
                <a:solidFill>
                  <a:schemeClr val="tx1"/>
                </a:solidFill>
                <a:latin typeface="+mn-lt"/>
                <a:ea typeface="+mn-ea"/>
                <a:cs typeface="+mn-cs"/>
              </a:rPr>
              <a:t>synthetase</a:t>
            </a:r>
            <a:r>
              <a:rPr lang="en-US"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The reaction proceeds through a phosphorylated enzyme intermediate. (1) Orthophosphate displaces coenzyme A, which generates another energy-rich compound, </a:t>
            </a:r>
            <a:r>
              <a:rPr lang="en-US" sz="1200" b="0" i="0" u="none" strike="noStrike" kern="1200" baseline="0" dirty="0" err="1">
                <a:solidFill>
                  <a:schemeClr val="tx1"/>
                </a:solidFill>
                <a:latin typeface="+mn-lt"/>
                <a:ea typeface="+mn-ea"/>
                <a:cs typeface="+mn-cs"/>
              </a:rPr>
              <a:t>succinyl</a:t>
            </a:r>
            <a:r>
              <a:rPr lang="en-US" sz="1200" b="0" i="0" u="none" strike="noStrike" kern="1200" baseline="0" dirty="0">
                <a:solidFill>
                  <a:schemeClr val="tx1"/>
                </a:solidFill>
                <a:latin typeface="+mn-lt"/>
                <a:ea typeface="+mn-ea"/>
                <a:cs typeface="+mn-cs"/>
              </a:rPr>
              <a:t> phosphate. (2) A </a:t>
            </a:r>
            <a:r>
              <a:rPr lang="en-US" sz="1200" b="0" i="0" u="none" strike="noStrike" kern="1200" baseline="0" dirty="0" err="1">
                <a:solidFill>
                  <a:schemeClr val="tx1"/>
                </a:solidFill>
                <a:latin typeface="+mn-lt"/>
                <a:ea typeface="+mn-ea"/>
                <a:cs typeface="+mn-cs"/>
              </a:rPr>
              <a:t>histidine</a:t>
            </a:r>
            <a:r>
              <a:rPr lang="en-US" sz="1200" b="0" i="0" u="none" strike="noStrike" kern="1200" baseline="0" dirty="0">
                <a:solidFill>
                  <a:schemeClr val="tx1"/>
                </a:solidFill>
                <a:latin typeface="+mn-lt"/>
                <a:ea typeface="+mn-ea"/>
                <a:cs typeface="+mn-cs"/>
              </a:rPr>
              <a:t> residue removes the </a:t>
            </a:r>
            <a:r>
              <a:rPr lang="en-US" sz="1200" b="0" i="0" u="none" strike="noStrike" kern="1200" baseline="0" dirty="0" err="1">
                <a:solidFill>
                  <a:schemeClr val="tx1"/>
                </a:solidFill>
                <a:latin typeface="+mn-lt"/>
                <a:ea typeface="+mn-ea"/>
                <a:cs typeface="+mn-cs"/>
              </a:rPr>
              <a:t>phosphoryl</a:t>
            </a:r>
            <a:r>
              <a:rPr lang="en-US" sz="1200" b="0" i="0" u="none" strike="noStrike" kern="1200" baseline="0" dirty="0">
                <a:solidFill>
                  <a:schemeClr val="tx1"/>
                </a:solidFill>
                <a:latin typeface="+mn-lt"/>
                <a:ea typeface="+mn-ea"/>
                <a:cs typeface="+mn-cs"/>
              </a:rPr>
              <a:t> group with the concomitant generation of succinate and </a:t>
            </a:r>
            <a:r>
              <a:rPr lang="en-US" sz="1200" b="0" i="0" u="none" strike="noStrike" kern="1200" baseline="0" dirty="0" err="1">
                <a:solidFill>
                  <a:schemeClr val="tx1"/>
                </a:solidFill>
                <a:latin typeface="+mn-lt"/>
                <a:ea typeface="+mn-ea"/>
                <a:cs typeface="+mn-cs"/>
              </a:rPr>
              <a:t>phosphohistidine</a:t>
            </a:r>
            <a:r>
              <a:rPr lang="en-US" sz="1200" b="0" i="0" u="none" strike="noStrike" kern="1200" baseline="0" dirty="0">
                <a:solidFill>
                  <a:schemeClr val="tx1"/>
                </a:solidFill>
                <a:latin typeface="+mn-lt"/>
                <a:ea typeface="+mn-ea"/>
                <a:cs typeface="+mn-cs"/>
              </a:rPr>
              <a:t>. (3) The </a:t>
            </a:r>
            <a:r>
              <a:rPr lang="en-US" sz="1200" b="0" i="0" u="none" strike="noStrike" kern="1200" baseline="0" dirty="0" err="1">
                <a:solidFill>
                  <a:schemeClr val="tx1"/>
                </a:solidFill>
                <a:latin typeface="+mn-lt"/>
                <a:ea typeface="+mn-ea"/>
                <a:cs typeface="+mn-cs"/>
              </a:rPr>
              <a:t>phosphohistidine</a:t>
            </a:r>
            <a:r>
              <a:rPr lang="en-US" sz="1200" b="0" i="0" u="none" strike="noStrike" kern="1200" baseline="0" dirty="0">
                <a:solidFill>
                  <a:schemeClr val="tx1"/>
                </a:solidFill>
                <a:latin typeface="+mn-lt"/>
                <a:ea typeface="+mn-ea"/>
                <a:cs typeface="+mn-cs"/>
              </a:rPr>
              <a:t> residue then swings over to a bound ADP, and (4) the </a:t>
            </a:r>
            <a:r>
              <a:rPr lang="en-US" sz="1200" b="0" i="0" u="none" strike="noStrike" kern="1200" baseline="0" dirty="0" err="1">
                <a:solidFill>
                  <a:schemeClr val="tx1"/>
                </a:solidFill>
                <a:latin typeface="+mn-lt"/>
                <a:ea typeface="+mn-ea"/>
                <a:cs typeface="+mn-cs"/>
              </a:rPr>
              <a:t>phosphoryl</a:t>
            </a:r>
            <a:r>
              <a:rPr lang="en-US" sz="1200" b="0" i="0" u="none" strike="noStrike" kern="1200" baseline="0" dirty="0">
                <a:solidFill>
                  <a:schemeClr val="tx1"/>
                </a:solidFill>
                <a:latin typeface="+mn-lt"/>
                <a:ea typeface="+mn-ea"/>
                <a:cs typeface="+mn-cs"/>
              </a:rPr>
              <a:t> group is transferred to form ATP.</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38</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40</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17.13 The citric acid cycle.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since succinate is a symmetric molecule, the identity of the carbons from the acetyl unit is lost.</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47</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48</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17.14 From glucose to acetyl CoA. </a:t>
            </a:r>
            <a:r>
              <a:rPr lang="en-US" sz="1200" b="0" i="0" u="none" strike="noStrike" kern="1200" baseline="0" dirty="0">
                <a:solidFill>
                  <a:schemeClr val="tx1"/>
                </a:solidFill>
                <a:latin typeface="+mn-lt"/>
                <a:ea typeface="+mn-ea"/>
                <a:cs typeface="+mn-cs"/>
              </a:rPr>
              <a:t>The synthesis of acetyl CoA by the pyruvate dehydrogenase complex is a key irreversible step in the metabolism of glucose.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50</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17.15 Regulation of the pyruvate dehydrogenase complex.</a:t>
            </a:r>
            <a:r>
              <a:rPr lang="en-US" sz="1200" b="0" i="0" u="none" strike="noStrike" kern="1200" baseline="0" dirty="0">
                <a:solidFill>
                  <a:schemeClr val="tx1"/>
                </a:solidFill>
                <a:latin typeface="+mn-lt"/>
                <a:ea typeface="+mn-ea"/>
                <a:cs typeface="+mn-cs"/>
              </a:rPr>
              <a:t> A specific kinase phosphorylates and inactivates pyruvate dehydrogenase (PDH), and a phosphatase activates the dehydrogenase by removing the </a:t>
            </a:r>
            <a:r>
              <a:rPr lang="en-US" sz="1200" b="0" i="0" u="none" strike="noStrike" kern="1200" baseline="0" dirty="0" err="1">
                <a:solidFill>
                  <a:schemeClr val="tx1"/>
                </a:solidFill>
                <a:latin typeface="+mn-lt"/>
                <a:ea typeface="+mn-ea"/>
                <a:cs typeface="+mn-cs"/>
              </a:rPr>
              <a:t>phosphoryl</a:t>
            </a:r>
            <a:r>
              <a:rPr lang="en-US" sz="1200" b="0" i="0" u="none" strike="noStrike" kern="1200" baseline="0" dirty="0">
                <a:solidFill>
                  <a:schemeClr val="tx1"/>
                </a:solidFill>
                <a:latin typeface="+mn-lt"/>
                <a:ea typeface="+mn-ea"/>
                <a:cs typeface="+mn-cs"/>
              </a:rPr>
              <a:t> group. The kinase and the phosphatase also are highly regulated enzymes.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52</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17.16 Response of the pyruvate dehydrogenase complex to the energy charge.</a:t>
            </a:r>
            <a:r>
              <a:rPr lang="en-US" sz="1200" b="0" i="0" u="none" strike="noStrike" kern="1200" baseline="0" dirty="0">
                <a:solidFill>
                  <a:schemeClr val="tx1"/>
                </a:solidFill>
                <a:latin typeface="+mn-lt"/>
                <a:ea typeface="+mn-ea"/>
                <a:cs typeface="+mn-cs"/>
              </a:rPr>
              <a:t> The pyruvate dehydrogenase complex is regulated to respond to the energy charge of the cell. (A) The complex is inhibited by its immediate products, NADH and acetyl CoA, as well as by the ultimate product of cellular respiration, ATP. (B) The complex is activated by pyruvate and ADP, which inhibit the kinase that phosphorylates PDH.</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53</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17.17 Control of the citric acid cycle.</a:t>
            </a:r>
            <a:r>
              <a:rPr lang="en-US" sz="1200" b="0" i="0" u="none" strike="noStrike" kern="1200" baseline="0" dirty="0">
                <a:solidFill>
                  <a:schemeClr val="tx1"/>
                </a:solidFill>
                <a:latin typeface="+mn-lt"/>
                <a:ea typeface="+mn-ea"/>
                <a:cs typeface="+mn-cs"/>
              </a:rPr>
              <a:t> The citric acid cycle is regulated primarily by the concentration of ATP and NADH. The key control points are the enzymes </a:t>
            </a:r>
            <a:r>
              <a:rPr lang="en-US" sz="1200" b="0" i="0" u="none" strike="noStrike" kern="1200" baseline="0" dirty="0" err="1">
                <a:solidFill>
                  <a:schemeClr val="tx1"/>
                </a:solidFill>
                <a:latin typeface="+mn-lt"/>
                <a:ea typeface="+mn-ea"/>
                <a:cs typeface="+mn-cs"/>
              </a:rPr>
              <a:t>isocitrate</a:t>
            </a:r>
            <a:r>
              <a:rPr lang="en-US" sz="1200" b="0" i="0" u="none" strike="noStrike" kern="1200" baseline="0" dirty="0">
                <a:solidFill>
                  <a:schemeClr val="tx1"/>
                </a:solidFill>
                <a:latin typeface="+mn-lt"/>
                <a:ea typeface="+mn-ea"/>
                <a:cs typeface="+mn-cs"/>
              </a:rPr>
              <a:t> dehydrogenase and α-</a:t>
            </a:r>
            <a:r>
              <a:rPr lang="en-US" sz="1200" b="0" i="0" u="none" strike="noStrike" kern="1200" baseline="0" dirty="0" err="1">
                <a:solidFill>
                  <a:schemeClr val="tx1"/>
                </a:solidFill>
                <a:latin typeface="+mn-lt"/>
                <a:ea typeface="+mn-ea"/>
                <a:cs typeface="+mn-cs"/>
              </a:rPr>
              <a:t>ketoglutarate</a:t>
            </a:r>
            <a:r>
              <a:rPr lang="en-US" sz="1200" b="0" i="0" u="none" strike="noStrike" kern="1200" baseline="0" dirty="0">
                <a:solidFill>
                  <a:schemeClr val="tx1"/>
                </a:solidFill>
                <a:latin typeface="+mn-lt"/>
                <a:ea typeface="+mn-ea"/>
                <a:cs typeface="+mn-cs"/>
              </a:rPr>
              <a:t> dehydrogenase.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56</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57</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17.18 Biosynthetic roles of the citric acid cycle.</a:t>
            </a:r>
            <a:r>
              <a:rPr lang="en-US" sz="1200" b="0" i="0" u="none" strike="noStrike" kern="1200" baseline="0" dirty="0">
                <a:solidFill>
                  <a:schemeClr val="tx1"/>
                </a:solidFill>
                <a:latin typeface="+mn-lt"/>
                <a:ea typeface="+mn-ea"/>
                <a:cs typeface="+mn-cs"/>
              </a:rPr>
              <a:t> Intermediates are drawn off for </a:t>
            </a:r>
            <a:r>
              <a:rPr lang="en-US" sz="1200" b="0" i="0" u="none" strike="noStrike" kern="1200" baseline="0" dirty="0" err="1">
                <a:solidFill>
                  <a:schemeClr val="tx1"/>
                </a:solidFill>
                <a:latin typeface="+mn-lt"/>
                <a:ea typeface="+mn-ea"/>
                <a:cs typeface="+mn-cs"/>
              </a:rPr>
              <a:t>biosyntheses</a:t>
            </a:r>
            <a:r>
              <a:rPr lang="en-US" sz="1200" b="0" i="0" u="none" strike="noStrike" kern="1200" baseline="0" dirty="0">
                <a:solidFill>
                  <a:schemeClr val="tx1"/>
                </a:solidFill>
                <a:latin typeface="+mn-lt"/>
                <a:ea typeface="+mn-ea"/>
                <a:cs typeface="+mn-cs"/>
              </a:rPr>
              <a:t> (shown by red arrows) when the energy needs of the cell are met. Intermediates are replenished by the formation of oxaloacetate from pyruvate.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60</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FIGURE 17.1 Mitochondrion. </a:t>
            </a:r>
            <a:r>
              <a:rPr lang="en-US" sz="1200" kern="1200" dirty="0">
                <a:solidFill>
                  <a:schemeClr val="tx1"/>
                </a:solidFill>
                <a:effectLst/>
                <a:latin typeface="+mn-lt"/>
                <a:ea typeface="+mn-ea"/>
                <a:cs typeface="+mn-cs"/>
              </a:rPr>
              <a:t>The double membrane of the mitochondrion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evident in this electron micrograph.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numerous invaginations of the inner mitochondrial membrane are called cristae. The oxidative decarboxylation of pyruvate and the sequence of reactions in the citric acid cycle take place within the matrix. [</a:t>
            </a:r>
            <a:r>
              <a:rPr lang="en-US" sz="1200" kern="1200" dirty="0" err="1">
                <a:solidFill>
                  <a:schemeClr val="tx1"/>
                </a:solidFill>
                <a:effectLst/>
                <a:latin typeface="+mn-lt"/>
                <a:ea typeface="+mn-ea"/>
                <a:cs typeface="+mn-cs"/>
              </a:rPr>
              <a:t>Omikron</a:t>
            </a:r>
            <a:r>
              <a:rPr lang="en-US" sz="1200" kern="1200" dirty="0">
                <a:solidFill>
                  <a:schemeClr val="tx1"/>
                </a:solidFill>
                <a:effectLst/>
                <a:latin typeface="+mn-lt"/>
                <a:ea typeface="+mn-ea"/>
                <a:cs typeface="+mn-cs"/>
              </a:rPr>
              <a:t>/Science Source.]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a:t>
            </a:fld>
            <a:endParaRPr lang="en-US" dirty="0"/>
          </a:p>
        </p:txBody>
      </p:sp>
    </p:spTree>
    <p:extLst>
      <p:ext uri="{BB962C8B-B14F-4D97-AF65-F5344CB8AC3E}">
        <p14:creationId xmlns:p14="http://schemas.microsoft.com/office/powerpoint/2010/main" val="39035906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17.19 PATHWAY INTEGRATION: Metabolic response to exercise after a night’s rest. </a:t>
            </a:r>
            <a:r>
              <a:rPr lang="en-US" sz="1200" b="0" i="0" u="none" strike="noStrike" kern="1200" baseline="0" dirty="0">
                <a:solidFill>
                  <a:schemeClr val="tx1"/>
                </a:solidFill>
                <a:latin typeface="+mn-lt"/>
                <a:ea typeface="+mn-ea"/>
                <a:cs typeface="+mn-cs"/>
              </a:rPr>
              <a:t>The rate of the citric acid cycle increases during exercise, requiring the replenishment of oxaloacetate and acetyl CoA. Oxaloacetate is replenished by its formation from pyruvate. Acetyl CoA may be produced from the metabolism of both pyruvate and fatty acids.</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62</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Sarin</a:t>
            </a:r>
            <a:r>
              <a:rPr lang="en-US" sz="1200" kern="1200" dirty="0">
                <a:solidFill>
                  <a:schemeClr val="tx1"/>
                </a:solidFill>
                <a:effectLst/>
                <a:latin typeface="+mn-lt"/>
                <a:ea typeface="+mn-ea"/>
                <a:cs typeface="+mn-cs"/>
              </a:rPr>
              <a:t> Images/GRANGER—All rights reserved.]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64</a:t>
            </a:fld>
            <a:endParaRPr lang="en-US" dirty="0"/>
          </a:p>
        </p:txBody>
      </p:sp>
    </p:spTree>
    <p:extLst>
      <p:ext uri="{BB962C8B-B14F-4D97-AF65-F5344CB8AC3E}">
        <p14:creationId xmlns:p14="http://schemas.microsoft.com/office/powerpoint/2010/main" val="23658140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17.20 </a:t>
            </a:r>
            <a:r>
              <a:rPr lang="en-US" sz="1200" b="1" i="0" u="none" strike="noStrike" kern="1200" baseline="0" dirty="0" err="1">
                <a:solidFill>
                  <a:schemeClr val="tx1"/>
                </a:solidFill>
                <a:latin typeface="+mn-lt"/>
                <a:ea typeface="+mn-ea"/>
                <a:cs typeface="+mn-cs"/>
              </a:rPr>
              <a:t>Arsenite</a:t>
            </a:r>
            <a:r>
              <a:rPr lang="en-US" sz="1200" b="1" i="0" u="none" strike="noStrike" kern="1200" baseline="0" dirty="0">
                <a:solidFill>
                  <a:schemeClr val="tx1"/>
                </a:solidFill>
                <a:latin typeface="+mn-lt"/>
                <a:ea typeface="+mn-ea"/>
                <a:cs typeface="+mn-cs"/>
              </a:rPr>
              <a:t> poisoning. </a:t>
            </a:r>
            <a:r>
              <a:rPr lang="en-US" sz="1200" b="0" i="0" u="none" strike="noStrike" kern="1200" baseline="0" dirty="0" err="1">
                <a:solidFill>
                  <a:schemeClr val="tx1"/>
                </a:solidFill>
                <a:latin typeface="+mn-lt"/>
                <a:ea typeface="+mn-ea"/>
                <a:cs typeface="+mn-cs"/>
              </a:rPr>
              <a:t>Arsenite</a:t>
            </a:r>
            <a:r>
              <a:rPr lang="en-US" sz="1200" b="0" i="0" u="none" strike="noStrike" kern="1200" baseline="0" dirty="0">
                <a:solidFill>
                  <a:schemeClr val="tx1"/>
                </a:solidFill>
                <a:latin typeface="+mn-lt"/>
                <a:ea typeface="+mn-ea"/>
                <a:cs typeface="+mn-cs"/>
              </a:rPr>
              <a:t> inhibits the pyruvate dehydrogenase complex by inactivating the </a:t>
            </a:r>
            <a:r>
              <a:rPr lang="en-US" sz="1200" b="0" i="0" u="none" strike="noStrike" kern="1200" baseline="0" dirty="0" err="1">
                <a:solidFill>
                  <a:schemeClr val="tx1"/>
                </a:solidFill>
                <a:latin typeface="+mn-lt"/>
                <a:ea typeface="+mn-ea"/>
                <a:cs typeface="+mn-cs"/>
              </a:rPr>
              <a:t>dihydrolipoamide</a:t>
            </a:r>
            <a:r>
              <a:rPr lang="en-US" sz="1200" b="0" i="0" u="none" strike="noStrike" kern="1200" baseline="0" dirty="0">
                <a:solidFill>
                  <a:schemeClr val="tx1"/>
                </a:solidFill>
                <a:latin typeface="+mn-lt"/>
                <a:ea typeface="+mn-ea"/>
                <a:cs typeface="+mn-cs"/>
              </a:rPr>
              <a:t> component of the </a:t>
            </a:r>
            <a:r>
              <a:rPr lang="en-US" sz="1200" b="0" i="0" u="none" strike="noStrike" kern="1200" baseline="0" dirty="0" err="1">
                <a:solidFill>
                  <a:schemeClr val="tx1"/>
                </a:solidFill>
                <a:latin typeface="+mn-lt"/>
                <a:ea typeface="+mn-ea"/>
                <a:cs typeface="+mn-cs"/>
              </a:rPr>
              <a:t>transacetylase</a:t>
            </a:r>
            <a:r>
              <a:rPr lang="en-US" sz="1200" b="0" i="0" u="none" strike="noStrike" kern="1200" baseline="0" dirty="0">
                <a:solidFill>
                  <a:schemeClr val="tx1"/>
                </a:solidFill>
                <a:latin typeface="+mn-lt"/>
                <a:ea typeface="+mn-ea"/>
                <a:cs typeface="+mn-cs"/>
              </a:rPr>
              <a:t>. Some sulfhydryl reagents, such as 2,3-dimercaptoethanol, relieve the inhibition by forming a complex with the </a:t>
            </a:r>
            <a:r>
              <a:rPr lang="en-US" sz="1200" b="0" i="0" u="none" strike="noStrike" kern="1200" baseline="0" dirty="0" err="1">
                <a:solidFill>
                  <a:schemeClr val="tx1"/>
                </a:solidFill>
                <a:latin typeface="+mn-lt"/>
                <a:ea typeface="+mn-ea"/>
                <a:cs typeface="+mn-cs"/>
              </a:rPr>
              <a:t>arsenite</a:t>
            </a:r>
            <a:r>
              <a:rPr lang="en-US" sz="1200" b="0" i="0" u="none" strike="noStrike" kern="1200" baseline="0" dirty="0">
                <a:solidFill>
                  <a:schemeClr val="tx1"/>
                </a:solidFill>
                <a:latin typeface="+mn-lt"/>
                <a:ea typeface="+mn-ea"/>
                <a:cs typeface="+mn-cs"/>
              </a:rPr>
              <a:t> that can be excreted.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65</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17.21 The </a:t>
            </a:r>
            <a:r>
              <a:rPr lang="en-US" sz="1200" b="1" i="0" u="none" strike="noStrike" kern="1200" baseline="0" dirty="0" err="1">
                <a:solidFill>
                  <a:schemeClr val="tx1"/>
                </a:solidFill>
                <a:latin typeface="+mn-lt"/>
                <a:ea typeface="+mn-ea"/>
                <a:cs typeface="+mn-cs"/>
              </a:rPr>
              <a:t>glyoxylate</a:t>
            </a:r>
            <a:r>
              <a:rPr lang="en-US" sz="1200" b="1" i="0" u="none" strike="noStrike" kern="1200" baseline="0" dirty="0">
                <a:solidFill>
                  <a:schemeClr val="tx1"/>
                </a:solidFill>
                <a:latin typeface="+mn-lt"/>
                <a:ea typeface="+mn-ea"/>
                <a:cs typeface="+mn-cs"/>
              </a:rPr>
              <a:t> cycle. </a:t>
            </a:r>
            <a:r>
              <a:rPr lang="en-US" sz="1200" b="0" i="0" u="none" strike="noStrike" kern="1200" baseline="0" dirty="0">
                <a:solidFill>
                  <a:schemeClr val="tx1"/>
                </a:solidFill>
                <a:latin typeface="+mn-lt"/>
                <a:ea typeface="+mn-ea"/>
                <a:cs typeface="+mn-cs"/>
              </a:rPr>
              <a:t>The </a:t>
            </a:r>
            <a:r>
              <a:rPr lang="en-US" sz="1200" b="0" i="0" u="none" strike="noStrike" kern="1200" baseline="0" dirty="0" err="1">
                <a:solidFill>
                  <a:schemeClr val="tx1"/>
                </a:solidFill>
                <a:latin typeface="+mn-lt"/>
                <a:ea typeface="+mn-ea"/>
                <a:cs typeface="+mn-cs"/>
              </a:rPr>
              <a:t>glyoxylate</a:t>
            </a:r>
            <a:r>
              <a:rPr lang="en-US" sz="1200" b="0" i="0" u="none" strike="noStrike" kern="1200" baseline="0" dirty="0">
                <a:solidFill>
                  <a:schemeClr val="tx1"/>
                </a:solidFill>
                <a:latin typeface="+mn-lt"/>
                <a:ea typeface="+mn-ea"/>
                <a:cs typeface="+mn-cs"/>
              </a:rPr>
              <a:t> cycle allows plants and some microorganisms to grow on acetate because the cycle bypasses the decarboxylation steps of the citric acid cycle. The reactions of this cycle are the same as those of the citric acid cycle except for the ones catalyzed by </a:t>
            </a:r>
            <a:r>
              <a:rPr lang="en-US" sz="1200" b="0" i="0" u="none" strike="noStrike" kern="1200" baseline="0" dirty="0" err="1">
                <a:solidFill>
                  <a:schemeClr val="tx1"/>
                </a:solidFill>
                <a:latin typeface="+mn-lt"/>
                <a:ea typeface="+mn-ea"/>
                <a:cs typeface="+mn-cs"/>
              </a:rPr>
              <a:t>isocitrate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lyase</a:t>
            </a:r>
            <a:r>
              <a:rPr lang="en-US" sz="1200" b="0" i="0" u="none" strike="noStrike" kern="1200" baseline="0" dirty="0">
                <a:solidFill>
                  <a:schemeClr val="tx1"/>
                </a:solidFill>
                <a:latin typeface="+mn-lt"/>
                <a:ea typeface="+mn-ea"/>
                <a:cs typeface="+mn-cs"/>
              </a:rPr>
              <a:t> and malate synthase, which are boxed in blue.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68</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17.2 Overview of the citric acid cycle. </a:t>
            </a:r>
            <a:r>
              <a:rPr lang="en-US" sz="1200" b="0" i="0" u="none" strike="noStrike" kern="1200" baseline="0" dirty="0">
                <a:solidFill>
                  <a:schemeClr val="tx1"/>
                </a:solidFill>
                <a:latin typeface="+mn-lt"/>
                <a:ea typeface="+mn-ea"/>
                <a:cs typeface="+mn-cs"/>
              </a:rPr>
              <a:t>The citric acid cycle oxidizes two-carbon units, producing two molecules of CO</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one molecule of ATP, and high-energy electrons in the form of NADH and FADH</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390359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17.3 Cellular respiration. </a:t>
            </a:r>
            <a:r>
              <a:rPr lang="en-US" sz="1200" b="0" i="0" u="none" strike="noStrike" kern="1200" baseline="0" dirty="0">
                <a:solidFill>
                  <a:schemeClr val="tx1"/>
                </a:solidFill>
                <a:latin typeface="+mn-lt"/>
                <a:ea typeface="+mn-ea"/>
                <a:cs typeface="+mn-cs"/>
              </a:rPr>
              <a:t>The citric acid cycle constitutes the first stage in cellular respiration, the removal of high-energy electrons from carbon fuels in the form of NADH and FADH</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(blue pathway). These electrons reduce O</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to generate a proton gradient (red pathway), which is used to synthesize ATP (green pathway). The reduction of O</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and the synthesis of ATP constitute oxidative phosphorylation.</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9</a:t>
            </a:fld>
            <a:endParaRPr lang="en-US" dirty="0"/>
          </a:p>
        </p:txBody>
      </p:sp>
    </p:spTree>
    <p:extLst>
      <p:ext uri="{BB962C8B-B14F-4D97-AF65-F5344CB8AC3E}">
        <p14:creationId xmlns:p14="http://schemas.microsoft.com/office/powerpoint/2010/main" val="3903590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10</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17.4 The link between glycolysis and the citric acid cycle. </a:t>
            </a:r>
            <a:r>
              <a:rPr lang="en-US" sz="1200" b="0" i="0" u="none" strike="noStrike" kern="1200" baseline="0" dirty="0">
                <a:solidFill>
                  <a:schemeClr val="tx1"/>
                </a:solidFill>
                <a:latin typeface="+mn-lt"/>
                <a:ea typeface="+mn-ea"/>
                <a:cs typeface="+mn-cs"/>
              </a:rPr>
              <a:t>Pyruvate produced by glycolysis is converted into acetyl CoA, the fuel of the citric acid cycle.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11</a:t>
            </a:fld>
            <a:endParaRPr lang="en-US" dirty="0"/>
          </a:p>
        </p:txBody>
      </p:sp>
    </p:spTree>
    <p:extLst>
      <p:ext uri="{BB962C8B-B14F-4D97-AF65-F5344CB8AC3E}">
        <p14:creationId xmlns:p14="http://schemas.microsoft.com/office/powerpoint/2010/main" val="3903590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12</a:t>
            </a:fld>
            <a:endParaRPr lang="en-US" dirty="0"/>
          </a:p>
        </p:txBody>
      </p:sp>
    </p:spTree>
    <p:extLst>
      <p:ext uri="{BB962C8B-B14F-4D97-AF65-F5344CB8AC3E}">
        <p14:creationId xmlns:p14="http://schemas.microsoft.com/office/powerpoint/2010/main" val="390359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1855694"/>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
        <p:nvSpPr>
          <p:cNvPr id="4" name="Date Placeholder 3"/>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lvl1pPr>
              <a:defRPr>
                <a:latin typeface="Arial" pitchFamily="34" charset="0"/>
                <a:cs typeface="Arial" pitchFamily="34" charset="0"/>
              </a:defRPr>
            </a:lvl1pPr>
          </a:lstStyle>
          <a:p>
            <a:endParaRPr lang="en-US" dirty="0"/>
          </a:p>
        </p:txBody>
      </p:sp>
      <p:sp>
        <p:nvSpPr>
          <p:cNvPr id="10" name="Picture Placeholder 9"/>
          <p:cNvSpPr>
            <a:spLocks noGrp="1"/>
          </p:cNvSpPr>
          <p:nvPr>
            <p:ph type="pic" sz="quarter" idx="14"/>
          </p:nvPr>
        </p:nvSpPr>
        <p:spPr>
          <a:xfrm>
            <a:off x="4505325" y="3590925"/>
            <a:ext cx="4087813" cy="806450"/>
          </a:xfrm>
        </p:spPr>
        <p:txBody>
          <a:bodyPr/>
          <a:lstStyle>
            <a:lvl1pPr>
              <a:defRPr>
                <a:latin typeface="Arial" pitchFamily="34" charset="0"/>
                <a:cs typeface="Arial" pitchFamily="34" charset="0"/>
              </a:defRPr>
            </a:lvl1pPr>
          </a:lstStyle>
          <a:p>
            <a:endParaRPr lang="en-US" dirty="0"/>
          </a:p>
        </p:txBody>
      </p:sp>
      <p:sp>
        <p:nvSpPr>
          <p:cNvPr id="12" name="Table Placeholder 11"/>
          <p:cNvSpPr>
            <a:spLocks noGrp="1"/>
          </p:cNvSpPr>
          <p:nvPr>
            <p:ph type="tbl" sz="quarter" idx="15"/>
          </p:nvPr>
        </p:nvSpPr>
        <p:spPr>
          <a:xfrm>
            <a:off x="2138363" y="4572281"/>
            <a:ext cx="3979862" cy="739775"/>
          </a:xfrm>
        </p:spPr>
        <p:txBody>
          <a:bodyPr/>
          <a:lstStyle>
            <a:lvl1pPr>
              <a:defRPr>
                <a:latin typeface="Arial" pitchFamily="34" charset="0"/>
                <a:cs typeface="Arial" pitchFamily="34" charset="0"/>
              </a:defRPr>
            </a:lvl1pPr>
          </a:lstStyle>
          <a:p>
            <a:endParaRPr lang="en-US" dirty="0"/>
          </a:p>
        </p:txBody>
      </p:sp>
      <p:sp>
        <p:nvSpPr>
          <p:cNvPr id="14" name="Content Placeholder 13"/>
          <p:cNvSpPr>
            <a:spLocks noGrp="1"/>
          </p:cNvSpPr>
          <p:nvPr>
            <p:ph sz="quarter" idx="16"/>
          </p:nvPr>
        </p:nvSpPr>
        <p:spPr>
          <a:xfrm>
            <a:off x="457200" y="4613556"/>
            <a:ext cx="8229600" cy="698500"/>
          </a:xfrm>
        </p:spPr>
        <p:txBody>
          <a:bodyPr/>
          <a:lstStyle>
            <a:lvl1pPr>
              <a:defRPr>
                <a:latin typeface="Arial" pitchFamily="34" charset="0"/>
                <a:cs typeface="Arial" pitchFamily="34" charset="0"/>
              </a:defRPr>
            </a:lvl1pPr>
            <a:lvl2pPr>
              <a:defRPr/>
            </a:lvl2pPr>
            <a:lvl3pPr>
              <a:defRPr>
                <a:latin typeface="Arial" pitchFamily="34" charset="0"/>
                <a:cs typeface="Arial" pitchFamily="34" charset="0"/>
              </a:defRPr>
            </a:lvl3pPr>
            <a:lvl4pPr>
              <a:defRPr/>
            </a:lvl4pPr>
            <a:lvl5pPr>
              <a:defRPr/>
            </a:lvl5pPr>
          </a:lstStyle>
          <a:p>
            <a:pPr lvl="0"/>
            <a:endParaRPr lang="en-US" dirty="0"/>
          </a:p>
        </p:txBody>
      </p:sp>
      <p:sp>
        <p:nvSpPr>
          <p:cNvPr id="9" name="Picture Placeholder 8"/>
          <p:cNvSpPr>
            <a:spLocks noGrp="1"/>
          </p:cNvSpPr>
          <p:nvPr>
            <p:ph type="pic" sz="quarter" idx="17"/>
          </p:nvPr>
        </p:nvSpPr>
        <p:spPr>
          <a:xfrm>
            <a:off x="6797675" y="4770438"/>
            <a:ext cx="1889125" cy="703262"/>
          </a:xfrm>
        </p:spPr>
        <p:txBody>
          <a:bodyPr/>
          <a:lstStyle>
            <a:lvl1pPr>
              <a:defRPr>
                <a:latin typeface="Arial" pitchFamily="34" charset="0"/>
                <a:cs typeface="Arial" pitchFamily="34" charset="0"/>
              </a:defRPr>
            </a:lvl1pPr>
          </a:lstStyle>
          <a:p>
            <a:endParaRPr lang="en-US" dirty="0"/>
          </a:p>
        </p:txBody>
      </p:sp>
      <p:sp>
        <p:nvSpPr>
          <p:cNvPr id="13" name="Content Placeholder 12"/>
          <p:cNvSpPr>
            <a:spLocks noGrp="1"/>
          </p:cNvSpPr>
          <p:nvPr>
            <p:ph sz="quarter" idx="18"/>
          </p:nvPr>
        </p:nvSpPr>
        <p:spPr>
          <a:xfrm>
            <a:off x="464036" y="5565570"/>
            <a:ext cx="8056558" cy="67151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Tree>
    <p:extLst>
      <p:ext uri="{BB962C8B-B14F-4D97-AF65-F5344CB8AC3E}">
        <p14:creationId xmlns:p14="http://schemas.microsoft.com/office/powerpoint/2010/main" val="3443738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03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467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916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43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070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324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821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6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264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129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44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4/30/2019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4/30/2019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32132857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smtClean="0">
                <a:solidFill>
                  <a:srgbClr val="843C0C"/>
                </a:solidFill>
              </a:rPr>
              <a:t>Chapter </a:t>
            </a:r>
            <a:r>
              <a:rPr lang="en-US" altLang="en-US" sz="3600" b="1" dirty="0" smtClean="0">
                <a:solidFill>
                  <a:srgbClr val="843C0C"/>
                </a:solidFill>
              </a:rPr>
              <a:t>17</a:t>
            </a:r>
            <a:endParaRPr lang="en-US" altLang="en-US" sz="3600" b="1" dirty="0" smtClean="0">
              <a:solidFill>
                <a:srgbClr val="843C0C"/>
              </a:solidFill>
            </a:endParaRPr>
          </a:p>
          <a:p>
            <a:pPr defTabSz="914400">
              <a:buFontTx/>
              <a:buNone/>
            </a:pPr>
            <a:r>
              <a:rPr lang="en-US" altLang="en-US" sz="2800" b="1" dirty="0" smtClean="0">
                <a:solidFill>
                  <a:srgbClr val="843C0C"/>
                </a:solidFill>
              </a:rPr>
              <a:t>The Citric Acid Cycle</a:t>
            </a:r>
            <a:endParaRPr lang="en-US" altLang="en-US" sz="2800" b="1" dirty="0">
              <a:solidFill>
                <a:srgbClr val="843C0C"/>
              </a:solidFill>
            </a:endParaRP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a:t>
            </a:r>
            <a:r>
              <a:rPr lang="en-US" altLang="en-US" sz="1400" b="1" dirty="0" smtClean="0">
                <a:solidFill>
                  <a:srgbClr val="843C0C"/>
                </a:solidFill>
              </a:rPr>
              <a:t>W. H. Freeman and Company</a:t>
            </a:r>
            <a:endParaRPr lang="en-US" altLang="en-US" sz="1400" b="1" dirty="0">
              <a:solidFill>
                <a:srgbClr val="843C0C"/>
              </a:solidFill>
            </a:endParaRP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330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 y="274638"/>
            <a:ext cx="9052560" cy="1143000"/>
          </a:xfrm>
        </p:spPr>
        <p:txBody>
          <a:bodyPr>
            <a:noAutofit/>
          </a:bodyPr>
          <a:lstStyle/>
          <a:p>
            <a:r>
              <a:rPr lang="en-US" sz="3200" dirty="0" smtClean="0">
                <a:solidFill>
                  <a:srgbClr val="843C0C"/>
                </a:solidFill>
              </a:rPr>
              <a:t>Section 17.1 </a:t>
            </a:r>
            <a:r>
              <a:rPr lang="en-US" sz="3200" dirty="0">
                <a:solidFill>
                  <a:srgbClr val="843C0C"/>
                </a:solidFill>
              </a:rPr>
              <a:t>The Pyruvate Dehydrogenase Complex Links Glycolysis to the Citric Acid Cycle</a:t>
            </a:r>
          </a:p>
        </p:txBody>
      </p:sp>
      <p:sp>
        <p:nvSpPr>
          <p:cNvPr id="14" name="Content Placeholder 13"/>
          <p:cNvSpPr>
            <a:spLocks noGrp="1"/>
          </p:cNvSpPr>
          <p:nvPr>
            <p:ph idx="1"/>
          </p:nvPr>
        </p:nvSpPr>
        <p:spPr>
          <a:xfrm>
            <a:off x="457200" y="1600200"/>
            <a:ext cx="8229600" cy="2479431"/>
          </a:xfrm>
        </p:spPr>
        <p:txBody>
          <a:bodyPr>
            <a:noAutofit/>
          </a:bodyPr>
          <a:lstStyle/>
          <a:p>
            <a:pPr>
              <a:spcBef>
                <a:spcPts val="624"/>
              </a:spcBef>
              <a:spcAft>
                <a:spcPts val="1200"/>
              </a:spcAft>
            </a:pPr>
            <a:r>
              <a:rPr lang="en-US" dirty="0"/>
              <a:t>The pyruvate dehydrogenase complex, a component of the mitochondrial matrix, is composed of three distinct enzymes that </a:t>
            </a:r>
            <a:r>
              <a:rPr lang="en-US" dirty="0" err="1"/>
              <a:t>oxidatively</a:t>
            </a:r>
            <a:r>
              <a:rPr lang="en-US" dirty="0"/>
              <a:t> </a:t>
            </a:r>
            <a:r>
              <a:rPr lang="en-US" dirty="0" err="1"/>
              <a:t>decarboxylate</a:t>
            </a:r>
            <a:r>
              <a:rPr lang="en-US" dirty="0"/>
              <a:t> pyruvate to form acetyl CoA.</a:t>
            </a:r>
          </a:p>
          <a:p>
            <a:pPr>
              <a:spcBef>
                <a:spcPts val="624"/>
              </a:spcBef>
              <a:spcAft>
                <a:spcPts val="1200"/>
              </a:spcAft>
            </a:pPr>
            <a:r>
              <a:rPr lang="en-US" dirty="0"/>
              <a:t>This reaction is an irreversible link between glycolysis and the citric acid cycle.</a:t>
            </a:r>
          </a:p>
        </p:txBody>
      </p:sp>
      <p:pic>
        <p:nvPicPr>
          <p:cNvPr id="7" name="Picture 3" descr="A chemical equation shows the formation of acetyl coenzyme A, carbon dioxide, N A D H and a proton by the reaction of pyruvate, coenzyme A and N A D plus. Pyruvate, coenzyme A (uppercase C lowercase O uppercase A), N A D superscript plus reacts to form acetyl coenzyme A (uppercase C lowercase O uppercase A), carbon dioxide (C O subscript 2), N A D H, and H superscript plu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79122" y="5262996"/>
            <a:ext cx="7974321" cy="49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089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a:t>
            </a:r>
            <a:r>
              <a:rPr lang="en-US" dirty="0" smtClean="0">
                <a:solidFill>
                  <a:srgbClr val="843C0C"/>
                </a:solidFill>
              </a:rPr>
              <a:t>Link </a:t>
            </a:r>
            <a:r>
              <a:rPr lang="en-US" dirty="0">
                <a:solidFill>
                  <a:srgbClr val="843C0C"/>
                </a:solidFill>
              </a:rPr>
              <a:t>B</a:t>
            </a:r>
            <a:r>
              <a:rPr lang="en-US" dirty="0" smtClean="0">
                <a:solidFill>
                  <a:srgbClr val="843C0C"/>
                </a:solidFill>
              </a:rPr>
              <a:t>etween </a:t>
            </a:r>
            <a:r>
              <a:rPr lang="en-US" dirty="0">
                <a:solidFill>
                  <a:srgbClr val="843C0C"/>
                </a:solidFill>
              </a:rPr>
              <a:t>G</a:t>
            </a:r>
            <a:r>
              <a:rPr lang="en-US" dirty="0" smtClean="0">
                <a:solidFill>
                  <a:srgbClr val="843C0C"/>
                </a:solidFill>
              </a:rPr>
              <a:t>lycolysis </a:t>
            </a:r>
            <a:r>
              <a:rPr lang="en-US" dirty="0">
                <a:solidFill>
                  <a:srgbClr val="843C0C"/>
                </a:solidFill>
              </a:rPr>
              <a:t>and the </a:t>
            </a:r>
            <a:r>
              <a:rPr lang="en-US" dirty="0">
                <a:solidFill>
                  <a:srgbClr val="843C0C"/>
                </a:solidFill>
              </a:rPr>
              <a:t>C</a:t>
            </a:r>
            <a:r>
              <a:rPr lang="en-US" dirty="0" smtClean="0">
                <a:solidFill>
                  <a:srgbClr val="843C0C"/>
                </a:solidFill>
              </a:rPr>
              <a:t>itric </a:t>
            </a:r>
            <a:r>
              <a:rPr lang="en-US" dirty="0">
                <a:solidFill>
                  <a:srgbClr val="843C0C"/>
                </a:solidFill>
              </a:rPr>
              <a:t>A</a:t>
            </a:r>
            <a:r>
              <a:rPr lang="en-US" dirty="0" smtClean="0">
                <a:solidFill>
                  <a:srgbClr val="843C0C"/>
                </a:solidFill>
              </a:rPr>
              <a:t>cid Cycle</a:t>
            </a:r>
            <a:endParaRPr lang="en-US" dirty="0">
              <a:solidFill>
                <a:srgbClr val="843C0C"/>
              </a:solidFill>
            </a:endParaRPr>
          </a:p>
        </p:txBody>
      </p:sp>
      <p:pic>
        <p:nvPicPr>
          <p:cNvPr id="5" name="Picture 2" descr="A flow diagram highlighting the link between glycolysis and the citric acid cycle is shown. Pyruvate is created from glucose by glycolysis. Acetyl coenzyme A is created from pyruvate in a reaction that produces C O 2 and two electrons. Acetyl coenzyme A enters into the citric acid cycle. The citric acid cycle is a cyclic reaction in which two molecules of C O 2, eight electrons, and A T P are produc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507381" y="1677465"/>
            <a:ext cx="4113629" cy="488038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268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Pyruvate </a:t>
            </a:r>
            <a:r>
              <a:rPr lang="en-US" dirty="0" smtClean="0">
                <a:solidFill>
                  <a:srgbClr val="843C0C"/>
                </a:solidFill>
              </a:rPr>
              <a:t>Dehydrogenase </a:t>
            </a:r>
            <a:r>
              <a:rPr lang="en-US" dirty="0">
                <a:solidFill>
                  <a:srgbClr val="843C0C"/>
                </a:solidFill>
              </a:rPr>
              <a:t>C</a:t>
            </a:r>
            <a:r>
              <a:rPr lang="en-US" dirty="0" smtClean="0">
                <a:solidFill>
                  <a:srgbClr val="843C0C"/>
                </a:solidFill>
              </a:rPr>
              <a:t>omplex </a:t>
            </a:r>
            <a:r>
              <a:rPr lang="en-US" dirty="0">
                <a:solidFill>
                  <a:srgbClr val="843C0C"/>
                </a:solidFill>
              </a:rPr>
              <a:t>of </a:t>
            </a:r>
            <a:r>
              <a:rPr lang="en-US" i="1" dirty="0">
                <a:solidFill>
                  <a:srgbClr val="843C0C"/>
                </a:solidFill>
              </a:rPr>
              <a:t>E. coli</a:t>
            </a:r>
          </a:p>
        </p:txBody>
      </p:sp>
      <p:pic>
        <p:nvPicPr>
          <p:cNvPr id="7" name="Picture 2" descr="A table shows pyruvate dehydrogenase complex of E coli. The table has five columns and three rows. The column headers are: enzyme, abbreviation, number of chains, prosthetic group, and reaction catalyzed.&#10;Row 1: enzyme: pyruvate dehydrogenase component; abbreviation: E subscript 1; number of chains: 24; prosthetic group: T P P; reaction catalyzed: oxidative decarboxylation of pyruvate.&#10;Row 2: enzyme: dihydrolipoyl transacetylase; abbreviation: E subscript 2; number of chains: 24; prosthetic group: lipoamide; reaction catalyzed: transfer of acetyl group to coenzyme A (C lowercase O uppercase A).&#10;Row 3: enzyme: dihydrolipoyl dehydrogenase; abbreviation: E subscript 3; number of chains: 12; prosthetic group: F A D; reaction catalyzed: regeneration of the oxidized form of lipoamid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209811"/>
            <a:ext cx="8113106" cy="3326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18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 y="217488"/>
            <a:ext cx="9052560" cy="1257300"/>
          </a:xfrm>
        </p:spPr>
        <p:txBody>
          <a:bodyPr>
            <a:noAutofit/>
          </a:bodyPr>
          <a:lstStyle/>
          <a:p>
            <a:r>
              <a:rPr lang="en-US" sz="3200" dirty="0">
                <a:solidFill>
                  <a:srgbClr val="843C0C"/>
                </a:solidFill>
              </a:rPr>
              <a:t>Mechanism: The </a:t>
            </a:r>
            <a:r>
              <a:rPr lang="en-US" sz="3200" dirty="0" smtClean="0">
                <a:solidFill>
                  <a:srgbClr val="843C0C"/>
                </a:solidFill>
              </a:rPr>
              <a:t>Synthesis </a:t>
            </a:r>
            <a:r>
              <a:rPr lang="en-US" sz="3200" dirty="0">
                <a:solidFill>
                  <a:srgbClr val="843C0C"/>
                </a:solidFill>
              </a:rPr>
              <a:t>of </a:t>
            </a:r>
            <a:r>
              <a:rPr lang="en-US" sz="3200" dirty="0" smtClean="0">
                <a:solidFill>
                  <a:srgbClr val="843C0C"/>
                </a:solidFill>
              </a:rPr>
              <a:t>Acetyl </a:t>
            </a:r>
            <a:r>
              <a:rPr lang="en-US" sz="3200" dirty="0">
                <a:solidFill>
                  <a:srgbClr val="843C0C"/>
                </a:solidFill>
              </a:rPr>
              <a:t>C</a:t>
            </a:r>
            <a:r>
              <a:rPr lang="en-US" sz="3200" dirty="0" smtClean="0">
                <a:solidFill>
                  <a:srgbClr val="843C0C"/>
                </a:solidFill>
              </a:rPr>
              <a:t>oenzyme </a:t>
            </a:r>
            <a:r>
              <a:rPr lang="en-US" sz="3200" dirty="0">
                <a:solidFill>
                  <a:srgbClr val="843C0C"/>
                </a:solidFill>
              </a:rPr>
              <a:t>A from </a:t>
            </a:r>
            <a:r>
              <a:rPr lang="en-US" sz="3200" dirty="0" smtClean="0">
                <a:solidFill>
                  <a:srgbClr val="843C0C"/>
                </a:solidFill>
              </a:rPr>
              <a:t>Pyruvate </a:t>
            </a:r>
            <a:r>
              <a:rPr lang="en-US" sz="3200" dirty="0">
                <a:solidFill>
                  <a:srgbClr val="843C0C"/>
                </a:solidFill>
              </a:rPr>
              <a:t>R</a:t>
            </a:r>
            <a:r>
              <a:rPr lang="en-US" sz="3200" dirty="0" smtClean="0">
                <a:solidFill>
                  <a:srgbClr val="843C0C"/>
                </a:solidFill>
              </a:rPr>
              <a:t>equires </a:t>
            </a:r>
            <a:r>
              <a:rPr lang="en-US" sz="3200" dirty="0">
                <a:solidFill>
                  <a:srgbClr val="843C0C"/>
                </a:solidFill>
              </a:rPr>
              <a:t>T</a:t>
            </a:r>
            <a:r>
              <a:rPr lang="en-US" sz="3200" dirty="0" smtClean="0">
                <a:solidFill>
                  <a:srgbClr val="843C0C"/>
                </a:solidFill>
              </a:rPr>
              <a:t>hree </a:t>
            </a:r>
            <a:r>
              <a:rPr lang="en-US" sz="3200" dirty="0">
                <a:solidFill>
                  <a:srgbClr val="843C0C"/>
                </a:solidFill>
              </a:rPr>
              <a:t>E</a:t>
            </a:r>
            <a:r>
              <a:rPr lang="en-US" sz="3200" dirty="0" smtClean="0">
                <a:solidFill>
                  <a:srgbClr val="843C0C"/>
                </a:solidFill>
              </a:rPr>
              <a:t>nzymes </a:t>
            </a:r>
            <a:r>
              <a:rPr lang="en-US" sz="3200" dirty="0">
                <a:solidFill>
                  <a:srgbClr val="843C0C"/>
                </a:solidFill>
              </a:rPr>
              <a:t>and </a:t>
            </a:r>
            <a:r>
              <a:rPr lang="en-US" sz="3200" dirty="0" smtClean="0">
                <a:solidFill>
                  <a:srgbClr val="843C0C"/>
                </a:solidFill>
              </a:rPr>
              <a:t>Five </a:t>
            </a:r>
            <a:r>
              <a:rPr lang="en-US" sz="3200" dirty="0">
                <a:solidFill>
                  <a:srgbClr val="843C0C"/>
                </a:solidFill>
              </a:rPr>
              <a:t>C</a:t>
            </a:r>
            <a:r>
              <a:rPr lang="en-US" sz="3200" dirty="0" smtClean="0">
                <a:solidFill>
                  <a:srgbClr val="843C0C"/>
                </a:solidFill>
              </a:rPr>
              <a:t>oenzymes </a:t>
            </a:r>
            <a:r>
              <a:rPr lang="en-US" sz="3200" dirty="0">
                <a:solidFill>
                  <a:srgbClr val="843C0C"/>
                </a:solidFill>
              </a:rPr>
              <a:t>(</a:t>
            </a:r>
            <a:r>
              <a:rPr lang="en-US" sz="3200" dirty="0" smtClean="0">
                <a:solidFill>
                  <a:srgbClr val="843C0C"/>
                </a:solidFill>
              </a:rPr>
              <a:t>1/7</a:t>
            </a:r>
            <a:r>
              <a:rPr lang="en-US" sz="3200" dirty="0">
                <a:solidFill>
                  <a:srgbClr val="843C0C"/>
                </a:solidFill>
              </a:rPr>
              <a:t>)</a:t>
            </a:r>
          </a:p>
        </p:txBody>
      </p:sp>
      <p:sp>
        <p:nvSpPr>
          <p:cNvPr id="14" name="Content Placeholder 13"/>
          <p:cNvSpPr>
            <a:spLocks noGrp="1"/>
          </p:cNvSpPr>
          <p:nvPr>
            <p:ph idx="1"/>
          </p:nvPr>
        </p:nvSpPr>
        <p:spPr>
          <a:xfrm>
            <a:off x="457200" y="1887065"/>
            <a:ext cx="8229600" cy="1638300"/>
          </a:xfrm>
        </p:spPr>
        <p:txBody>
          <a:bodyPr>
            <a:noAutofit/>
          </a:bodyPr>
          <a:lstStyle/>
          <a:p>
            <a:r>
              <a:rPr lang="en-US" sz="2600" dirty="0"/>
              <a:t>The coenzymes thiamine pyrophosphate, </a:t>
            </a:r>
            <a:r>
              <a:rPr lang="en-US" sz="2600" dirty="0" err="1"/>
              <a:t>lipoic</a:t>
            </a:r>
            <a:r>
              <a:rPr lang="en-US" sz="2600" dirty="0"/>
              <a:t> acid, and FAD are </a:t>
            </a:r>
            <a:r>
              <a:rPr lang="en-US" sz="2600" i="1" dirty="0"/>
              <a:t>catalytic</a:t>
            </a:r>
            <a:r>
              <a:rPr lang="en-US" sz="2600" dirty="0"/>
              <a:t> </a:t>
            </a:r>
            <a:r>
              <a:rPr lang="en-US" sz="2600" i="1" dirty="0"/>
              <a:t>cofactors</a:t>
            </a:r>
            <a:r>
              <a:rPr lang="en-US" sz="2600" dirty="0"/>
              <a:t>, whereas CoA and NAD</a:t>
            </a:r>
            <a:r>
              <a:rPr lang="en-US" sz="2600" baseline="30000" dirty="0"/>
              <a:t>+</a:t>
            </a:r>
            <a:r>
              <a:rPr lang="en-US" sz="2600" dirty="0"/>
              <a:t> are </a:t>
            </a:r>
            <a:r>
              <a:rPr lang="en-US" sz="2600" i="1" dirty="0" err="1"/>
              <a:t>stochiometric</a:t>
            </a:r>
            <a:r>
              <a:rPr lang="en-US" sz="2600" i="1" dirty="0"/>
              <a:t> cofactors </a:t>
            </a:r>
            <a:r>
              <a:rPr lang="en-US" sz="2600" dirty="0"/>
              <a:t>(i.e., cofactors that function as substrates)</a:t>
            </a:r>
          </a:p>
        </p:txBody>
      </p:sp>
      <p:pic>
        <p:nvPicPr>
          <p:cNvPr id="7" name="Picture 2" descr="The structural formulas of thiamine pyrophosphate (T P P) and lipoic acid are shown. T P P contains a six-membered ring, a five-membered ring, and two phosphate groups. The molecule is arranged horizontally.  The six-membered ring has alternating double bonds between its vertices. The top left vertex and bottom vertex are both nitrogen atoms and the rest are carbon atoms. The top vertex is bonded to an N H 2 group. The bottom left vertex is bonded to a C H 3 group. The top left vertex is bonded to a carbon atom, which is in turn bonded to the top left vertex of the five-membered ring. The top left vertex of the five-membered ring is a nitrogen atom, and the top right vertex of the five-membered ring is a sulfur atom. The rest of the vertices are carbon atoms. There is a double bond between the top left and the top vertex, and the nitrogen atom at the top left vertex carries a positive charge. The bottom left vertex of the ring is bonded to a C H 3 group. There is a double bond between the bottom left and bottom right vertices. The bottom right vertex is bonded to a chain of two carbon atoms, the second of which is bonded to a phosphate group that is bonded via one of its oxygen atoms to another phosphate group. Lipoic acid contains a five-membered ring with a sulfur atom at the top left and bottom left vertices. The two sulfur atoms and the bond between them are highlighted. The rest of the vertices are carbon atoms. The bottom right vertex is bonded to a hydrogen atom and a chain of five carbon atoms. The end carbon atom in the chain has a double bond to an oxygen atom, and a single bond to a hydroxyl grou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81397" y="4174594"/>
            <a:ext cx="7781206" cy="202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06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17488"/>
            <a:ext cx="9052560" cy="1257300"/>
          </a:xfrm>
        </p:spPr>
        <p:txBody>
          <a:bodyPr>
            <a:noAutofit/>
          </a:bodyPr>
          <a:lstStyle/>
          <a:p>
            <a:r>
              <a:rPr lang="en-US" sz="3200" dirty="0">
                <a:solidFill>
                  <a:srgbClr val="843C0C"/>
                </a:solidFill>
              </a:rPr>
              <a:t>Mechanism: The Synthesis of Acetyl Coenzyme A from Pyruvate Requires Three Enzymes and Five Coenzymes </a:t>
            </a:r>
            <a:r>
              <a:rPr lang="en-US" sz="3200" dirty="0" smtClean="0">
                <a:solidFill>
                  <a:srgbClr val="843C0C"/>
                </a:solidFill>
              </a:rPr>
              <a:t>(2/7</a:t>
            </a:r>
            <a:r>
              <a:rPr lang="en-US" sz="3200" dirty="0">
                <a:solidFill>
                  <a:srgbClr val="843C0C"/>
                </a:solidFill>
              </a:rPr>
              <a:t>)</a:t>
            </a:r>
            <a:endParaRPr lang="en-US" sz="3200" dirty="0"/>
          </a:p>
        </p:txBody>
      </p:sp>
      <p:sp>
        <p:nvSpPr>
          <p:cNvPr id="3" name="Content Placeholder 2"/>
          <p:cNvSpPr>
            <a:spLocks noGrp="1"/>
          </p:cNvSpPr>
          <p:nvPr>
            <p:ph idx="1"/>
          </p:nvPr>
        </p:nvSpPr>
        <p:spPr>
          <a:xfrm>
            <a:off x="457200" y="1600201"/>
            <a:ext cx="8229600" cy="1333499"/>
          </a:xfrm>
        </p:spPr>
        <p:txBody>
          <a:bodyPr/>
          <a:lstStyle/>
          <a:p>
            <a:r>
              <a:rPr lang="en-US" dirty="0"/>
              <a:t>The synthesis of acetyl CoA from pyruvate consists of three steps: a decarboxylation, an oxidation, and the transfer of an acetyl unit to CoA.</a:t>
            </a:r>
          </a:p>
        </p:txBody>
      </p:sp>
      <p:pic>
        <p:nvPicPr>
          <p:cNvPr id="8" name="Picture 2" descr="An equation shows the conversion of pyruvate to acetyl coenzyme A. Pyruvate contains a chain of three carbon atoms, shown arranged horizontally, bent around the middle carbon. The left carbon in the chain forms a methyl group. The middle carbon in the chain has a double bond to an oxygen atom. The right carbon in the chain forms a carboxylate group. The carboxylate group is removed in a decarboxylation reaction and released as C O 2, leaving a molecule with two carbon atoms. One carbon atom has a double bond to an oxygen atom and the other forms a methyl group. The carbon atom with the double bond to the oxygen atom has a negative charge. Two electrons are removed in an oxidation reaction, so the carbon atom with a double bond to the oxygen atom acquires a positive charge. A reaction occurs in which the molecule can be transferred to coenzyme A. Coenzyme A bonds to the positively charged carbon atom via a bond to a sulfur atom on coenzyme A."/>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a:fillRect/>
          </a:stretch>
        </p:blipFill>
        <p:spPr bwMode="auto">
          <a:xfrm>
            <a:off x="887577" y="3267734"/>
            <a:ext cx="7368846" cy="119349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quarter" idx="18"/>
          </p:nvPr>
        </p:nvSpPr>
        <p:spPr>
          <a:xfrm>
            <a:off x="464036" y="4895850"/>
            <a:ext cx="8056558" cy="1341232"/>
          </a:xfrm>
        </p:spPr>
        <p:txBody>
          <a:bodyPr/>
          <a:lstStyle/>
          <a:p>
            <a:r>
              <a:rPr lang="en-US" dirty="0"/>
              <a:t>The steps must be coupled to preserve the free energy derived from the decarboxylation step, since this drives the formation of NADH and acetyl CoA.</a:t>
            </a:r>
          </a:p>
        </p:txBody>
      </p:sp>
    </p:spTree>
    <p:extLst>
      <p:ext uri="{BB962C8B-B14F-4D97-AF65-F5344CB8AC3E}">
        <p14:creationId xmlns:p14="http://schemas.microsoft.com/office/powerpoint/2010/main" val="536854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 y="217488"/>
            <a:ext cx="9052560" cy="1257300"/>
          </a:xfrm>
        </p:spPr>
        <p:txBody>
          <a:bodyPr>
            <a:noAutofit/>
          </a:bodyPr>
          <a:lstStyle/>
          <a:p>
            <a:r>
              <a:rPr lang="en-US" sz="3200" dirty="0">
                <a:solidFill>
                  <a:srgbClr val="843C0C"/>
                </a:solidFill>
              </a:rPr>
              <a:t>Mechanism: The Synthesis of Acetyl Coenzyme A from Pyruvate Requires Three Enzymes and Five Coenzymes </a:t>
            </a:r>
            <a:r>
              <a:rPr lang="en-US" sz="3200" dirty="0" smtClean="0">
                <a:solidFill>
                  <a:srgbClr val="843C0C"/>
                </a:solidFill>
              </a:rPr>
              <a:t>(3/7</a:t>
            </a:r>
            <a:r>
              <a:rPr lang="en-US" sz="3200" dirty="0">
                <a:solidFill>
                  <a:srgbClr val="843C0C"/>
                </a:solidFill>
              </a:rPr>
              <a:t>)</a:t>
            </a:r>
            <a:endParaRPr lang="en-US" sz="3200" dirty="0"/>
          </a:p>
        </p:txBody>
      </p:sp>
      <p:sp>
        <p:nvSpPr>
          <p:cNvPr id="14" name="Content Placeholder 13"/>
          <p:cNvSpPr>
            <a:spLocks noGrp="1"/>
          </p:cNvSpPr>
          <p:nvPr>
            <p:ph idx="1"/>
          </p:nvPr>
        </p:nvSpPr>
        <p:spPr>
          <a:xfrm>
            <a:off x="457200" y="1748790"/>
            <a:ext cx="8229600" cy="2625986"/>
          </a:xfrm>
        </p:spPr>
        <p:txBody>
          <a:bodyPr>
            <a:noAutofit/>
          </a:bodyPr>
          <a:lstStyle/>
          <a:p>
            <a:pPr marL="457200" indent="-457200">
              <a:buFont typeface="+mj-lt"/>
              <a:buAutoNum type="arabicPeriod"/>
              <a:defRPr/>
            </a:pPr>
            <a:r>
              <a:rPr lang="en-US" dirty="0" smtClean="0"/>
              <a:t>The </a:t>
            </a:r>
            <a:r>
              <a:rPr lang="en-US" dirty="0"/>
              <a:t>first step in the reaction that is catalyzed by the pyruvate dehydrogenase complex is the decarboxylation.</a:t>
            </a:r>
          </a:p>
          <a:p>
            <a:pPr lvl="1">
              <a:buFont typeface="Arial" pitchFamily="34" charset="0"/>
              <a:buChar char="–"/>
              <a:defRPr/>
            </a:pPr>
            <a:r>
              <a:rPr lang="en-US" dirty="0"/>
              <a:t>Pyruvate dehydrogenase (E</a:t>
            </a:r>
            <a:r>
              <a:rPr lang="en-US" baseline="-25000" dirty="0"/>
              <a:t>1</a:t>
            </a:r>
            <a:r>
              <a:rPr lang="en-US" dirty="0"/>
              <a:t>), a component of the complex, catalyzes the decarboxylation. Pyruvate combines with the ionized form of the coenzyme thiamine pyrophosphate (TPP).</a:t>
            </a:r>
          </a:p>
        </p:txBody>
      </p:sp>
      <p:pic>
        <p:nvPicPr>
          <p:cNvPr id="9" name="Picture 2" descr="An equation shows the decarboxylation of pyruvate when it reacts with carbanion of T P P to form hydroxyethyl-T P P. The thiazolium ring of carbanion of T P P is shown and has the following substituents: C 2 carries a negative charge, N 3 carries a positive charge and is bonded to an R prime group that represents the pyrimidine ring, C 4 is bonded to a methyl group, and C 5 is bonded to an R group that represents the pyrophosphate functional group. The ring has two double bonds, one between C 2 and N 3 and one between C 4 and C 5.  Pyruvate is a three carbon molecule that has the following substituents: C 1 is bonded to two oxygen atoms and has a delocalized double bond carrying a negative charge, C 2 is double bonded to oxygen, and C 3 is bonded to three hydrogen atoms. C 2, C 3 and their substituents are highlighted in a similar color. The carbanion of T P P and pyruvate react , 2 highlighted protons enter the reaction, and hydroxyethyl-T P P is formed. Hydroxyethyl-T P P has the thiazolium ring of T P P that has a two carbon side chain bonded to C 2 of the ring that is from pyruvate. One of the incoming protons bonds with the C 2 of pyruvate and the other bonds with the O that is double bonded to the C 2 of pyruvate. Hence, the double bond between C and O is converted to a single bon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4618451"/>
            <a:ext cx="8113106" cy="185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408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8" y="217488"/>
            <a:ext cx="8478965" cy="1257300"/>
          </a:xfrm>
        </p:spPr>
        <p:txBody>
          <a:bodyPr>
            <a:noAutofit/>
          </a:bodyPr>
          <a:lstStyle/>
          <a:p>
            <a:r>
              <a:rPr lang="en-US" sz="3200" dirty="0">
                <a:solidFill>
                  <a:srgbClr val="843C0C"/>
                </a:solidFill>
              </a:rPr>
              <a:t>Mechanism: The Synthesis of Acetyl Coenzyme A from Pyruvate Requires Three Enzymes and Five Coenzymes </a:t>
            </a:r>
            <a:r>
              <a:rPr lang="en-US" sz="3200" dirty="0" smtClean="0">
                <a:solidFill>
                  <a:srgbClr val="843C0C"/>
                </a:solidFill>
              </a:rPr>
              <a:t>(4/7</a:t>
            </a:r>
            <a:r>
              <a:rPr lang="en-US" sz="3200" dirty="0">
                <a:solidFill>
                  <a:srgbClr val="843C0C"/>
                </a:solidFill>
              </a:rPr>
              <a:t>)</a:t>
            </a:r>
            <a:endParaRPr lang="en-US" sz="3200" dirty="0"/>
          </a:p>
        </p:txBody>
      </p:sp>
      <p:sp>
        <p:nvSpPr>
          <p:cNvPr id="3" name="Content Placeholder 2"/>
          <p:cNvSpPr>
            <a:spLocks noGrp="1"/>
          </p:cNvSpPr>
          <p:nvPr>
            <p:ph idx="1"/>
          </p:nvPr>
        </p:nvSpPr>
        <p:spPr>
          <a:xfrm>
            <a:off x="457200" y="1817370"/>
            <a:ext cx="8229600" cy="4952424"/>
          </a:xfrm>
        </p:spPr>
        <p:txBody>
          <a:bodyPr>
            <a:noAutofit/>
          </a:bodyPr>
          <a:lstStyle/>
          <a:p>
            <a:pPr>
              <a:spcAft>
                <a:spcPts val="1200"/>
              </a:spcAft>
              <a:defRPr/>
            </a:pPr>
            <a:r>
              <a:rPr lang="en-US" dirty="0"/>
              <a:t>The mechanism of decarboxylation requires four steps:</a:t>
            </a:r>
          </a:p>
          <a:p>
            <a:pPr lvl="1">
              <a:spcAft>
                <a:spcPts val="1200"/>
              </a:spcAft>
              <a:buFontTx/>
              <a:buAutoNum type="arabicPeriod"/>
              <a:defRPr/>
            </a:pPr>
            <a:r>
              <a:rPr lang="en-US" sz="2000" dirty="0"/>
              <a:t>TPP forms a </a:t>
            </a:r>
            <a:r>
              <a:rPr lang="en-US" sz="2000" dirty="0" err="1"/>
              <a:t>carbanion</a:t>
            </a:r>
            <a:r>
              <a:rPr lang="en-US" sz="2000" dirty="0"/>
              <a:t>.</a:t>
            </a:r>
          </a:p>
          <a:p>
            <a:pPr lvl="1">
              <a:spcAft>
                <a:spcPts val="1200"/>
              </a:spcAft>
              <a:buFontTx/>
              <a:buAutoNum type="arabicPeriod"/>
              <a:defRPr/>
            </a:pPr>
            <a:r>
              <a:rPr lang="en-US" sz="2000" dirty="0"/>
              <a:t>The </a:t>
            </a:r>
            <a:r>
              <a:rPr lang="en-US" sz="2000" dirty="0" err="1"/>
              <a:t>carbanion</a:t>
            </a:r>
            <a:r>
              <a:rPr lang="en-US" sz="2000" dirty="0"/>
              <a:t> attacks the carbonyl group of pyruvate.</a:t>
            </a:r>
          </a:p>
          <a:p>
            <a:pPr lvl="1">
              <a:spcAft>
                <a:spcPts val="1200"/>
              </a:spcAft>
              <a:buFontTx/>
              <a:buAutoNum type="arabicPeriod"/>
              <a:defRPr/>
            </a:pPr>
            <a:r>
              <a:rPr lang="en-US" sz="2000" dirty="0"/>
              <a:t>Decarboxylation occurs. The positive charge on the TPP stabilizes the negative charge resulting from the decarboxylation.</a:t>
            </a:r>
          </a:p>
          <a:p>
            <a:pPr lvl="1">
              <a:spcAft>
                <a:spcPts val="1200"/>
              </a:spcAft>
              <a:buFontTx/>
              <a:buAutoNum type="arabicPeriod"/>
              <a:defRPr/>
            </a:pPr>
            <a:r>
              <a:rPr lang="en-US" sz="2000" dirty="0"/>
              <a:t>Protonation occurs to yield the </a:t>
            </a:r>
            <a:r>
              <a:rPr lang="en-US" sz="2000" dirty="0" err="1"/>
              <a:t>hydroxyethyl</a:t>
            </a:r>
            <a:r>
              <a:rPr lang="en-US" sz="2000" dirty="0"/>
              <a:t>-TPP intermediate.</a:t>
            </a:r>
          </a:p>
        </p:txBody>
      </p:sp>
    </p:spTree>
    <p:extLst>
      <p:ext uri="{BB962C8B-B14F-4D97-AF65-F5344CB8AC3E}">
        <p14:creationId xmlns:p14="http://schemas.microsoft.com/office/powerpoint/2010/main" val="2998247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rPr>
              <a:t>Mechanism of the E</a:t>
            </a:r>
            <a:r>
              <a:rPr lang="en-US" baseline="-25000" dirty="0">
                <a:solidFill>
                  <a:srgbClr val="843C0C"/>
                </a:solidFill>
              </a:rPr>
              <a:t>1</a:t>
            </a:r>
            <a:r>
              <a:rPr lang="en-US" dirty="0">
                <a:solidFill>
                  <a:srgbClr val="843C0C"/>
                </a:solidFill>
              </a:rPr>
              <a:t> </a:t>
            </a:r>
            <a:r>
              <a:rPr lang="en-US" dirty="0" smtClean="0">
                <a:solidFill>
                  <a:srgbClr val="843C0C"/>
                </a:solidFill>
              </a:rPr>
              <a:t>Decarboxylation </a:t>
            </a:r>
            <a:r>
              <a:rPr lang="en-US" dirty="0">
                <a:solidFill>
                  <a:srgbClr val="843C0C"/>
                </a:solidFill>
              </a:rPr>
              <a:t>R</a:t>
            </a:r>
            <a:r>
              <a:rPr lang="en-US" dirty="0" smtClean="0">
                <a:solidFill>
                  <a:srgbClr val="843C0C"/>
                </a:solidFill>
              </a:rPr>
              <a:t>eaction</a:t>
            </a:r>
            <a:endParaRPr lang="en-US" dirty="0">
              <a:solidFill>
                <a:srgbClr val="843C0C"/>
              </a:solidFill>
            </a:endParaRPr>
          </a:p>
        </p:txBody>
      </p:sp>
      <p:pic>
        <p:nvPicPr>
          <p:cNvPr id="12" name="Picture 2" descr="An equation shows the mechanism involved in the decarboxylation of pyruvate. The thiazolium ring of the carbanion of T P P is shown and has the following substituents: C 2 is bonded to a highlighted H, N 3 carries a positive charge and is bonded to an R prime group that represents the pyrimidine ring, C 4 is bonded to a methyl group, and C 5 is bonded to an R group that represents the pyrophosphate functional group.&#10;Step 1: T P P loses the highlighted H atom and this step is maintained in equilibrium.  The carbanion of T P P formed in this step has carries a negative charge in the C 2 position. &#10;Step 2: The carbanion of T P P reacts with a highlighted pyruvate, which is a three carbon molecule that has the following substituents: C 1 is bonded to two oxygen atoms and has a delocalized double bond carrying a negative charge, C 2 is double bonded to oxygen, and C 3 is bonded to three hydrogen atoms. Two curved arrows depict the changes that occur in the reaction. The first curved arrow points from the negative charge on the C 2 of T P P to the C 2 of pyruvate and the second arrow points from the double bond between the C 2 and oxygen in pyruvate to the double bonded oxygen. In the second step, a proton is involved in the reaction.&#10;Step 3: An addition compound is formed as a result of the second step. It has a thiazolium ring with the following substituents: C 2 is single bonded to the C 2 of pyruvate, which is bonded O H in which the H is the incoming proton; C 1 is double bonded to O and single bonded to the O carrying a negative charge; C 3 is from the methyl group. Three curved arrows indicate the changes that occur during in the reaction. The first arrow points from the oxygen carrying a negative charge in the side chain to the single bond between it and C. The second arrow points from the single bond between C 1 and C 2 of side chain to the single bond between C 2 of side chain and C 2 of T P P ring. The third arrow points from the double bond between C 2 and N 3 in the T P P ring to N 3 of the T P P ring. C 1 of the side chain is removed as carbon dioxide in this step.&#10;The product formed undergoes resonance to give a stable product. The product of the third step has the thiazole ring of T P P, which has the following changes in its structure: N 3 does not carry a positive charge; C 2 of the ring is double bonded to C 2 of the side chain and is bonded to the O H group. This molecule undergoes resonance to give a structure that has a double bond between C 2 and N 3 of the ring, a positive charge on N 3, and a negative charge on C 2 of the side chain. This resonance structure undergoes the fourth step of the reaction. &#10;Step 4: A proton is added to the above resonance structure in the final step and the product formed is hydroxyethyl-T P P. The incoming hydrogen bonds to the carbon carrying a negative charg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65299" y="2557647"/>
            <a:ext cx="8490695" cy="29462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80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 y="217488"/>
            <a:ext cx="9052560" cy="1257300"/>
          </a:xfrm>
        </p:spPr>
        <p:txBody>
          <a:bodyPr>
            <a:noAutofit/>
          </a:bodyPr>
          <a:lstStyle/>
          <a:p>
            <a:r>
              <a:rPr lang="en-US" sz="3200" dirty="0">
                <a:solidFill>
                  <a:srgbClr val="843C0C"/>
                </a:solidFill>
              </a:rPr>
              <a:t>Mechanism: The Synthesis of Acetyl Coenzyme A from Pyruvate Requires Three Enzymes and Five Coenzymes </a:t>
            </a:r>
            <a:r>
              <a:rPr lang="en-US" sz="3200" dirty="0" smtClean="0">
                <a:solidFill>
                  <a:srgbClr val="843C0C"/>
                </a:solidFill>
              </a:rPr>
              <a:t>(5/7</a:t>
            </a:r>
            <a:r>
              <a:rPr lang="en-US" sz="3200" dirty="0">
                <a:solidFill>
                  <a:srgbClr val="843C0C"/>
                </a:solidFill>
              </a:rPr>
              <a:t>)</a:t>
            </a:r>
            <a:endParaRPr lang="en-US" sz="3200" dirty="0"/>
          </a:p>
        </p:txBody>
      </p:sp>
      <p:sp>
        <p:nvSpPr>
          <p:cNvPr id="14" name="Content Placeholder 13"/>
          <p:cNvSpPr>
            <a:spLocks noGrp="1"/>
          </p:cNvSpPr>
          <p:nvPr>
            <p:ph idx="1"/>
          </p:nvPr>
        </p:nvSpPr>
        <p:spPr>
          <a:xfrm>
            <a:off x="457200" y="1863090"/>
            <a:ext cx="8229600" cy="2099309"/>
          </a:xfrm>
        </p:spPr>
        <p:txBody>
          <a:bodyPr>
            <a:noAutofit/>
          </a:bodyPr>
          <a:lstStyle/>
          <a:p>
            <a:pPr marL="514350" indent="-514350">
              <a:spcBef>
                <a:spcPts val="624"/>
              </a:spcBef>
              <a:buFont typeface="+mj-lt"/>
              <a:buAutoNum type="arabicPeriod" startAt="2"/>
              <a:defRPr/>
            </a:pPr>
            <a:r>
              <a:rPr lang="en-US" dirty="0" smtClean="0"/>
              <a:t>The </a:t>
            </a:r>
            <a:r>
              <a:rPr lang="en-US" dirty="0"/>
              <a:t>second step in the reaction that is catalyzed by the pyruvate dehydrogenase complex is the oxidation.</a:t>
            </a:r>
          </a:p>
          <a:p>
            <a:pPr lvl="1">
              <a:spcBef>
                <a:spcPts val="624"/>
              </a:spcBef>
              <a:buFont typeface="Arial" pitchFamily="34" charset="0"/>
              <a:buChar char="–"/>
              <a:defRPr/>
            </a:pPr>
            <a:r>
              <a:rPr lang="en-US" sz="2000" dirty="0"/>
              <a:t>The two-carbon fragment is oxidized and transferred to </a:t>
            </a:r>
            <a:r>
              <a:rPr lang="en-US" sz="2000" dirty="0" err="1"/>
              <a:t>dihydrolipoamide</a:t>
            </a:r>
            <a:r>
              <a:rPr lang="en-US" sz="2000" dirty="0"/>
              <a:t> to form </a:t>
            </a:r>
            <a:r>
              <a:rPr lang="en-US" sz="2000" dirty="0" err="1"/>
              <a:t>acetyllipoamide</a:t>
            </a:r>
            <a:r>
              <a:rPr lang="en-US" sz="2000" dirty="0"/>
              <a:t> on E</a:t>
            </a:r>
            <a:r>
              <a:rPr lang="en-US" sz="2000" baseline="-25000" dirty="0"/>
              <a:t>2</a:t>
            </a:r>
            <a:r>
              <a:rPr lang="en-US" sz="2000" dirty="0"/>
              <a:t> in a reaction also catalyzed by E</a:t>
            </a:r>
            <a:r>
              <a:rPr lang="en-US" sz="2000" baseline="-25000" dirty="0"/>
              <a:t>1</a:t>
            </a:r>
            <a:endParaRPr lang="en-US" sz="2000" dirty="0"/>
          </a:p>
        </p:txBody>
      </p:sp>
      <p:pic>
        <p:nvPicPr>
          <p:cNvPr id="7" name="Picture 2" descr="An equation shows the formation of acetyllipoamide by the reaction of hydroxyethyl-T P P and lipoamide. The thiazolium ring of hydroxyethyl- T P P (ionized form) is shown and is a five-membered ring with the following substituents: C 2 of the ring is bonded to C 1 of a two carbon side chain, N 3 carries a positive charge and is bonded to an R prime group that represents the pyrimidine ring, C 4 is bonded to a methyl group, and C 5 is bonded to an R group that represents the pyrophosphate functional group. The ring has two double bonds, one between C 2 and N 3 and one between C 4 and C 5. C 1 of the side chain carries a negative charge and is bonded to O H and to a methyl group. This side chain is highlighted to indicate that it is the transferable group. Lipoamide has a five membered ring structure that has the following substituents: the first and second positions are occupied by sulfur, the fourth and fifth positions are occupied by carbon, and C in the third position is hash bonded to an R group and wedge bonded to H. The single bond between two sulfur atoms is highlighted to indicate it as the site for cleavage. Hydroxyethyl-T P P and lipoamide react to form a carbanion of T P P and acetyllipoamide. The carbanion of T P P has a similar structure to hydroxyethyl- T P P, but the two-carbon side chain is cleaved off and C 2 of the ring carries a negative charge. Acetyllipoamide has a propanedithiol side chain, in which one of the sulfur is bonded to H and the other sulfur is bonded to a carbon double bonded to oxygen and single bonded to a methyl group, which is the transferable grou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30353" y="4412440"/>
            <a:ext cx="8358941" cy="191495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315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 y="217488"/>
            <a:ext cx="9052560" cy="1257300"/>
          </a:xfrm>
        </p:spPr>
        <p:txBody>
          <a:bodyPr>
            <a:noAutofit/>
          </a:bodyPr>
          <a:lstStyle/>
          <a:p>
            <a:r>
              <a:rPr lang="en-US" sz="3200" dirty="0">
                <a:solidFill>
                  <a:srgbClr val="843C0C"/>
                </a:solidFill>
              </a:rPr>
              <a:t>Mechanism: The Synthesis of Acetyl Coenzyme A from Pyruvate Requires Three Enzymes and Five Coenzymes </a:t>
            </a:r>
            <a:r>
              <a:rPr lang="en-US" sz="3200" dirty="0" smtClean="0">
                <a:solidFill>
                  <a:srgbClr val="843C0C"/>
                </a:solidFill>
              </a:rPr>
              <a:t>(6/7</a:t>
            </a:r>
            <a:r>
              <a:rPr lang="en-US" sz="3200" dirty="0">
                <a:solidFill>
                  <a:srgbClr val="843C0C"/>
                </a:solidFill>
              </a:rPr>
              <a:t>)</a:t>
            </a:r>
            <a:endParaRPr lang="en-US" sz="3200" dirty="0"/>
          </a:p>
        </p:txBody>
      </p:sp>
      <p:sp>
        <p:nvSpPr>
          <p:cNvPr id="14" name="Content Placeholder 13"/>
          <p:cNvSpPr>
            <a:spLocks noGrp="1"/>
          </p:cNvSpPr>
          <p:nvPr>
            <p:ph idx="1"/>
          </p:nvPr>
        </p:nvSpPr>
        <p:spPr>
          <a:xfrm>
            <a:off x="457200" y="1771650"/>
            <a:ext cx="8229600" cy="2190749"/>
          </a:xfrm>
        </p:spPr>
        <p:txBody>
          <a:bodyPr>
            <a:noAutofit/>
          </a:bodyPr>
          <a:lstStyle/>
          <a:p>
            <a:pPr marL="514350" indent="-514350">
              <a:spcBef>
                <a:spcPts val="624"/>
              </a:spcBef>
              <a:buFont typeface="+mj-lt"/>
              <a:buAutoNum type="arabicPeriod" startAt="3"/>
              <a:defRPr/>
            </a:pPr>
            <a:r>
              <a:rPr lang="en-US" dirty="0" smtClean="0"/>
              <a:t>The </a:t>
            </a:r>
            <a:r>
              <a:rPr lang="en-US" dirty="0"/>
              <a:t>third step in the reaction that is catalyzed by the pyruvate dehydrogenase complex is the linkage to CoA.</a:t>
            </a:r>
          </a:p>
          <a:p>
            <a:pPr lvl="1">
              <a:spcBef>
                <a:spcPts val="624"/>
              </a:spcBef>
              <a:buFont typeface="Arial" pitchFamily="34" charset="0"/>
              <a:buChar char="–"/>
              <a:defRPr/>
            </a:pPr>
            <a:r>
              <a:rPr lang="en-US" sz="2000" dirty="0"/>
              <a:t>E</a:t>
            </a:r>
            <a:r>
              <a:rPr lang="en-US" sz="2000" baseline="-25000" dirty="0"/>
              <a:t>2</a:t>
            </a:r>
            <a:r>
              <a:rPr lang="en-US" sz="2000" dirty="0"/>
              <a:t> catalyzes the transfer of the acetyl group from </a:t>
            </a:r>
            <a:r>
              <a:rPr lang="en-US" sz="2000" dirty="0" err="1"/>
              <a:t>acetyllipoamide</a:t>
            </a:r>
            <a:r>
              <a:rPr lang="en-US" sz="2000" dirty="0"/>
              <a:t> to coenzyme A to form acetyl CoA.</a:t>
            </a:r>
          </a:p>
        </p:txBody>
      </p:sp>
      <p:pic>
        <p:nvPicPr>
          <p:cNvPr id="6" name="Picture 2" descr="An equation shows the formation of acetyl Co-A from coenzyme A and acetyllipoamide. Coenzyme A is shown as C o A- S H and acetyllipoamide has a propanedithiol side chain. In the side chain, one of the sulfurs is bonded to H and the other is bonded to a carbon that is double bonded to oxygen and single bonded to a methyl group that is highlighted to indicate as the transferable group. Coenzyme A reacts with acetyllipoamide to form acetyl CoA and dihydrolipoamide. The transferable group from acetyllipoamide replaces H from the thiol group in coenzyme A and forms acetyl CoA. The replaced H bonds with the second sulfur atom and forms dihydrolipoamid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45670" y="4545439"/>
            <a:ext cx="7751778" cy="166310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909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623"/>
            <a:ext cx="8229600" cy="1383030"/>
          </a:xfrm>
        </p:spPr>
        <p:txBody>
          <a:bodyPr>
            <a:normAutofit/>
          </a:bodyPr>
          <a:lstStyle/>
          <a:p>
            <a:r>
              <a:rPr lang="en-US" dirty="0" smtClean="0">
                <a:solidFill>
                  <a:srgbClr val="843C0C"/>
                </a:solidFill>
                <a:latin typeface="Arial" panose="020B0604020202020204" pitchFamily="34" charset="0"/>
                <a:cs typeface="Arial" panose="020B0604020202020204" pitchFamily="34" charset="0"/>
              </a:rPr>
              <a:t>CHAPTER </a:t>
            </a:r>
            <a:r>
              <a:rPr lang="en-US" dirty="0" smtClean="0">
                <a:solidFill>
                  <a:srgbClr val="843C0C"/>
                </a:solidFill>
                <a:latin typeface="Arial" panose="020B0604020202020204" pitchFamily="34" charset="0"/>
                <a:cs typeface="Arial" panose="020B0604020202020204" pitchFamily="34" charset="0"/>
              </a:rPr>
              <a:t>17</a:t>
            </a:r>
            <a:r>
              <a:rPr lang="en-US" dirty="0">
                <a:solidFill>
                  <a:srgbClr val="843C0C"/>
                </a:solidFill>
                <a:latin typeface="Arial" panose="020B0604020202020204" pitchFamily="34" charset="0"/>
                <a:cs typeface="Arial" panose="020B0604020202020204" pitchFamily="34" charset="0"/>
              </a:rPr>
              <a:t/>
            </a:r>
            <a:br>
              <a:rPr lang="en-US" dirty="0">
                <a:solidFill>
                  <a:srgbClr val="843C0C"/>
                </a:solidFill>
                <a:latin typeface="Arial" panose="020B0604020202020204" pitchFamily="34" charset="0"/>
                <a:cs typeface="Arial" panose="020B0604020202020204" pitchFamily="34" charset="0"/>
              </a:rPr>
            </a:br>
            <a:r>
              <a:rPr lang="en-US" dirty="0">
                <a:solidFill>
                  <a:srgbClr val="843C0C"/>
                </a:solidFill>
                <a:latin typeface="Arial" panose="020B0604020202020204" pitchFamily="34" charset="0"/>
                <a:cs typeface="Arial" panose="020B0604020202020204" pitchFamily="34" charset="0"/>
              </a:rPr>
              <a:t>The Citric Acid </a:t>
            </a:r>
            <a:r>
              <a:rPr lang="en-US" dirty="0" smtClean="0">
                <a:solidFill>
                  <a:srgbClr val="843C0C"/>
                </a:solidFill>
                <a:latin typeface="Arial" panose="020B0604020202020204" pitchFamily="34" charset="0"/>
                <a:cs typeface="Arial" panose="020B0604020202020204" pitchFamily="34" charset="0"/>
              </a:rPr>
              <a:t>Cycle</a:t>
            </a:r>
            <a:endParaRPr lang="en-US" dirty="0">
              <a:solidFill>
                <a:srgbClr val="843C0C"/>
              </a:solidFill>
              <a:effectLst/>
              <a:latin typeface="Arial" panose="020B0604020202020204" pitchFamily="34" charset="0"/>
              <a:cs typeface="Arial" panose="020B0604020202020204" pitchFamily="34" charset="0"/>
            </a:endParaRPr>
          </a:p>
        </p:txBody>
      </p:sp>
      <p:pic>
        <p:nvPicPr>
          <p:cNvPr id="5" name="Picture 2" descr="A photograph of a traffic roundabout is shown. A schematic representation of the citric acid cycle is shown. In the citric acid cycle, acetyl coenzyme A feeds in and the following molecules are released during the cycle: first two molecules of C O 2, then eight electrons, and then A T P."/>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88785" y="1905552"/>
            <a:ext cx="8575602" cy="435809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3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 y="217488"/>
            <a:ext cx="9052560" cy="1257300"/>
          </a:xfrm>
        </p:spPr>
        <p:txBody>
          <a:bodyPr>
            <a:noAutofit/>
          </a:bodyPr>
          <a:lstStyle/>
          <a:p>
            <a:r>
              <a:rPr lang="en-US" sz="3200" dirty="0">
                <a:solidFill>
                  <a:srgbClr val="843C0C"/>
                </a:solidFill>
              </a:rPr>
              <a:t>Mechanism: The Synthesis of Acetyl Coenzyme A from Pyruvate Requires Three Enzymes and Five Coenzymes </a:t>
            </a:r>
            <a:r>
              <a:rPr lang="en-US" sz="3200" dirty="0" smtClean="0">
                <a:solidFill>
                  <a:srgbClr val="843C0C"/>
                </a:solidFill>
              </a:rPr>
              <a:t>(7/7</a:t>
            </a:r>
            <a:r>
              <a:rPr lang="en-US" sz="3200" dirty="0">
                <a:solidFill>
                  <a:srgbClr val="843C0C"/>
                </a:solidFill>
              </a:rPr>
              <a:t>)</a:t>
            </a:r>
            <a:endParaRPr lang="en-US" sz="3200" dirty="0"/>
          </a:p>
        </p:txBody>
      </p:sp>
      <p:sp>
        <p:nvSpPr>
          <p:cNvPr id="14" name="Content Placeholder 13"/>
          <p:cNvSpPr>
            <a:spLocks noGrp="1"/>
          </p:cNvSpPr>
          <p:nvPr>
            <p:ph idx="1"/>
          </p:nvPr>
        </p:nvSpPr>
        <p:spPr>
          <a:xfrm>
            <a:off x="457200" y="1874520"/>
            <a:ext cx="8229600" cy="2670918"/>
          </a:xfrm>
        </p:spPr>
        <p:txBody>
          <a:bodyPr>
            <a:noAutofit/>
          </a:bodyPr>
          <a:lstStyle/>
          <a:p>
            <a:pPr marL="514350" indent="-514350">
              <a:spcBef>
                <a:spcPts val="624"/>
              </a:spcBef>
              <a:buFont typeface="+mj-lt"/>
              <a:buAutoNum type="arabicPeriod" startAt="4"/>
              <a:defRPr/>
            </a:pPr>
            <a:r>
              <a:rPr lang="en-US" dirty="0" smtClean="0"/>
              <a:t>The </a:t>
            </a:r>
            <a:r>
              <a:rPr lang="en-US" dirty="0"/>
              <a:t>final step in the reaction that is catalyzed by the pyruvate dehydrogenase complex is the regeneration of oxidized </a:t>
            </a:r>
            <a:r>
              <a:rPr lang="en-US" dirty="0" err="1"/>
              <a:t>lipoamide</a:t>
            </a:r>
            <a:r>
              <a:rPr lang="en-US" dirty="0"/>
              <a:t>.</a:t>
            </a:r>
          </a:p>
          <a:p>
            <a:pPr lvl="1">
              <a:buFont typeface="Arial" pitchFamily="34" charset="0"/>
              <a:buChar char="–"/>
            </a:pPr>
            <a:r>
              <a:rPr lang="en-US" sz="2000" dirty="0"/>
              <a:t>To participate in another reaction cycle, </a:t>
            </a:r>
            <a:r>
              <a:rPr lang="en-US" sz="2000" dirty="0" err="1"/>
              <a:t>dihydrolipoamide</a:t>
            </a:r>
            <a:r>
              <a:rPr lang="en-US" sz="2000" dirty="0"/>
              <a:t> must be </a:t>
            </a:r>
            <a:r>
              <a:rPr lang="en-US" sz="2000" dirty="0" err="1"/>
              <a:t>reoxidized</a:t>
            </a:r>
            <a:r>
              <a:rPr lang="en-US" sz="2000" dirty="0"/>
              <a:t>. This reaction is catalyzed by </a:t>
            </a:r>
            <a:r>
              <a:rPr lang="en-US" sz="2000" dirty="0" err="1"/>
              <a:t>dihydrolipoyl</a:t>
            </a:r>
            <a:r>
              <a:rPr lang="en-US" sz="2000" dirty="0"/>
              <a:t> dehydrogenase (E</a:t>
            </a:r>
            <a:r>
              <a:rPr lang="en-US" sz="2000" baseline="-25000" dirty="0"/>
              <a:t>3</a:t>
            </a:r>
            <a:r>
              <a:rPr lang="en-US" sz="2000" dirty="0"/>
              <a:t>), and it also regenerates NADH.</a:t>
            </a:r>
          </a:p>
        </p:txBody>
      </p:sp>
      <p:pic>
        <p:nvPicPr>
          <p:cNvPr id="7" name="Picture 2" descr="An equation shows the regeneration of lipoamide by the reaction of dihydrolipoamide with F A D. Dihydrolipoamide has a propanedithiol side chain, in which both sulfur atoms are bonded to H and the sulfur atoms are highlighted. Dihydrolipoamide reacts with F A D and forms lipoamide, in which the two hydrogen atoms bonded to sulfur atoms are removed and a single bond is formed between the sulfur atoms, giving a five membered cyclic molecule. The two removed hydrogens bond with F A D to give F A D H 2. F A D H 2 reacts with a highlighted N A D plus to form F A D, highlighted N A D H, and a prot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01526" y="4707305"/>
            <a:ext cx="8276179" cy="168533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813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4299" y="217488"/>
            <a:ext cx="8753881" cy="1257300"/>
          </a:xfrm>
        </p:spPr>
        <p:txBody>
          <a:bodyPr>
            <a:noAutofit/>
          </a:bodyPr>
          <a:lstStyle/>
          <a:p>
            <a:r>
              <a:rPr lang="en-US" dirty="0">
                <a:solidFill>
                  <a:srgbClr val="843C0C"/>
                </a:solidFill>
              </a:rPr>
              <a:t>Flexible </a:t>
            </a:r>
            <a:r>
              <a:rPr lang="en-US" dirty="0" smtClean="0">
                <a:solidFill>
                  <a:srgbClr val="843C0C"/>
                </a:solidFill>
              </a:rPr>
              <a:t>Linkages </a:t>
            </a:r>
            <a:r>
              <a:rPr lang="en-US" dirty="0">
                <a:solidFill>
                  <a:srgbClr val="843C0C"/>
                </a:solidFill>
              </a:rPr>
              <a:t>A</a:t>
            </a:r>
            <a:r>
              <a:rPr lang="en-US" dirty="0" smtClean="0">
                <a:solidFill>
                  <a:srgbClr val="843C0C"/>
                </a:solidFill>
              </a:rPr>
              <a:t>llow </a:t>
            </a:r>
            <a:r>
              <a:rPr lang="en-US" dirty="0">
                <a:solidFill>
                  <a:srgbClr val="843C0C"/>
                </a:solidFill>
              </a:rPr>
              <a:t>L</a:t>
            </a:r>
            <a:r>
              <a:rPr lang="en-US" dirty="0" smtClean="0">
                <a:solidFill>
                  <a:srgbClr val="843C0C"/>
                </a:solidFill>
              </a:rPr>
              <a:t>ipoamide </a:t>
            </a:r>
            <a:r>
              <a:rPr lang="en-US" dirty="0">
                <a:solidFill>
                  <a:srgbClr val="843C0C"/>
                </a:solidFill>
              </a:rPr>
              <a:t>to </a:t>
            </a:r>
            <a:r>
              <a:rPr lang="en-US" dirty="0">
                <a:solidFill>
                  <a:srgbClr val="843C0C"/>
                </a:solidFill>
              </a:rPr>
              <a:t>M</a:t>
            </a:r>
            <a:r>
              <a:rPr lang="en-US" dirty="0" smtClean="0">
                <a:solidFill>
                  <a:srgbClr val="843C0C"/>
                </a:solidFill>
              </a:rPr>
              <a:t>ove </a:t>
            </a:r>
            <a:r>
              <a:rPr lang="en-US" dirty="0">
                <a:solidFill>
                  <a:srgbClr val="843C0C"/>
                </a:solidFill>
              </a:rPr>
              <a:t>B</a:t>
            </a:r>
            <a:r>
              <a:rPr lang="en-US" dirty="0" smtClean="0">
                <a:solidFill>
                  <a:srgbClr val="843C0C"/>
                </a:solidFill>
              </a:rPr>
              <a:t>etween </a:t>
            </a:r>
            <a:r>
              <a:rPr lang="en-US" dirty="0">
                <a:solidFill>
                  <a:srgbClr val="843C0C"/>
                </a:solidFill>
              </a:rPr>
              <a:t>D</a:t>
            </a:r>
            <a:r>
              <a:rPr lang="en-US" dirty="0" smtClean="0">
                <a:solidFill>
                  <a:srgbClr val="843C0C"/>
                </a:solidFill>
              </a:rPr>
              <a:t>ifferent Active </a:t>
            </a:r>
            <a:r>
              <a:rPr lang="en-US" dirty="0">
                <a:solidFill>
                  <a:srgbClr val="843C0C"/>
                </a:solidFill>
              </a:rPr>
              <a:t>S</a:t>
            </a:r>
            <a:r>
              <a:rPr lang="en-US" dirty="0" smtClean="0">
                <a:solidFill>
                  <a:srgbClr val="843C0C"/>
                </a:solidFill>
              </a:rPr>
              <a:t>ites</a:t>
            </a:r>
            <a:endParaRPr lang="en-US" dirty="0">
              <a:solidFill>
                <a:srgbClr val="843C0C"/>
              </a:solidFill>
            </a:endParaRPr>
          </a:p>
        </p:txBody>
      </p:sp>
      <p:sp>
        <p:nvSpPr>
          <p:cNvPr id="14" name="Content Placeholder 13"/>
          <p:cNvSpPr>
            <a:spLocks noGrp="1"/>
          </p:cNvSpPr>
          <p:nvPr>
            <p:ph idx="1"/>
          </p:nvPr>
        </p:nvSpPr>
        <p:spPr>
          <a:xfrm>
            <a:off x="457200" y="1600199"/>
            <a:ext cx="5334000" cy="4933951"/>
          </a:xfrm>
        </p:spPr>
        <p:txBody>
          <a:bodyPr>
            <a:noAutofit/>
          </a:bodyPr>
          <a:lstStyle/>
          <a:p>
            <a:pPr>
              <a:spcBef>
                <a:spcPts val="624"/>
              </a:spcBef>
            </a:pPr>
            <a:r>
              <a:rPr lang="en-US" sz="2200" dirty="0"/>
              <a:t>The three enzymes of the pyruvate dehydrogenase complex are structurally integrated, and the </a:t>
            </a:r>
            <a:r>
              <a:rPr lang="en-US" sz="2200" dirty="0" err="1"/>
              <a:t>lipoamide</a:t>
            </a:r>
            <a:r>
              <a:rPr lang="en-US" sz="2200" dirty="0"/>
              <a:t> arm allows rapid movement of substrates and products from one active site of the complex to another.</a:t>
            </a:r>
          </a:p>
          <a:p>
            <a:pPr>
              <a:spcBef>
                <a:spcPts val="624"/>
              </a:spcBef>
            </a:pPr>
            <a:r>
              <a:rPr lang="en-US" sz="2200" dirty="0" err="1"/>
              <a:t>Dihydrolipoamide</a:t>
            </a:r>
            <a:r>
              <a:rPr lang="en-US" sz="2200" dirty="0"/>
              <a:t> is formed by the attachment of the vitamin </a:t>
            </a:r>
            <a:r>
              <a:rPr lang="en-US" sz="2200" dirty="0" err="1"/>
              <a:t>lipoic</a:t>
            </a:r>
            <a:r>
              <a:rPr lang="en-US" sz="2200" dirty="0"/>
              <a:t> acid to a lysine residue in </a:t>
            </a:r>
            <a:r>
              <a:rPr lang="en-US" sz="2200" dirty="0" err="1"/>
              <a:t>dihydrolipoyl</a:t>
            </a:r>
            <a:r>
              <a:rPr lang="en-US" sz="2200" dirty="0"/>
              <a:t> </a:t>
            </a:r>
            <a:r>
              <a:rPr lang="en-US" sz="2200" dirty="0" err="1"/>
              <a:t>transacetylase</a:t>
            </a:r>
            <a:r>
              <a:rPr lang="en-US" sz="2200" dirty="0"/>
              <a:t> (E</a:t>
            </a:r>
            <a:r>
              <a:rPr lang="en-US" sz="2200" baseline="-25000" dirty="0"/>
              <a:t>2</a:t>
            </a:r>
            <a:r>
              <a:rPr lang="en-US" sz="2200" dirty="0"/>
              <a:t>).</a:t>
            </a:r>
          </a:p>
          <a:p>
            <a:pPr>
              <a:spcBef>
                <a:spcPts val="624"/>
              </a:spcBef>
            </a:pPr>
            <a:r>
              <a:rPr lang="en-US" sz="2200" dirty="0"/>
              <a:t>The core of the pyruvate dehydrogenase complex is formed by 60 molecules of E</a:t>
            </a:r>
            <a:r>
              <a:rPr lang="en-US" sz="2200" baseline="-25000" dirty="0"/>
              <a:t>2</a:t>
            </a:r>
            <a:r>
              <a:rPr lang="en-US" sz="2200" dirty="0"/>
              <a:t>, the </a:t>
            </a:r>
            <a:r>
              <a:rPr lang="en-US" sz="2200" dirty="0" err="1"/>
              <a:t>transacetylase</a:t>
            </a:r>
            <a:r>
              <a:rPr lang="en-US" sz="2200" dirty="0"/>
              <a:t>.</a:t>
            </a:r>
          </a:p>
        </p:txBody>
      </p:sp>
      <p:pic>
        <p:nvPicPr>
          <p:cNvPr id="6" name="Picture 2" descr="The structural formula of lipoamide is shown. Lipoamide has a five membered ring structure that has the following substituents: the first and second positions in the ring are occupied by sulfur, the fourth and fifth positions are occupied by carbon, in which C 5 is hash bonded to an R group and wedge bonded to H. The single bond between two sulfur atoms is highlighted to indicate it as the reactive disulfide bond. The R group on C 5 is a five carbon side chain. The first carbon of the side chain is double bonded to oxygen and single bonded to N of N H and the second, third, fourth, and fifth carbon atoms are C H 2 groups. The N H group bonded to C 1 is from a lysine side chain. Lysine has a six carbon backbone. The first carbon is a carbonyl carbon and the second carbon is bonded to N H. There are four more carbons. The sixth carbon is bonded to an amino group. The lysine side chain is highlight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086336" y="2536022"/>
            <a:ext cx="2781845" cy="306570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27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solidFill>
                  <a:srgbClr val="843C0C"/>
                </a:solidFill>
              </a:rPr>
              <a:t>Structure of the </a:t>
            </a:r>
            <a:r>
              <a:rPr lang="en-US" sz="3200" dirty="0" smtClean="0">
                <a:solidFill>
                  <a:srgbClr val="843C0C"/>
                </a:solidFill>
              </a:rPr>
              <a:t>Pyruvate </a:t>
            </a:r>
            <a:r>
              <a:rPr lang="en-US" sz="3200" dirty="0">
                <a:solidFill>
                  <a:srgbClr val="843C0C"/>
                </a:solidFill>
              </a:rPr>
              <a:t>D</a:t>
            </a:r>
            <a:r>
              <a:rPr lang="en-US" sz="3200" dirty="0" smtClean="0">
                <a:solidFill>
                  <a:srgbClr val="843C0C"/>
                </a:solidFill>
              </a:rPr>
              <a:t>ehydrogenase </a:t>
            </a:r>
            <a:r>
              <a:rPr lang="en-US" sz="3200" dirty="0">
                <a:solidFill>
                  <a:srgbClr val="843C0C"/>
                </a:solidFill>
              </a:rPr>
              <a:t>C</a:t>
            </a:r>
            <a:r>
              <a:rPr lang="en-US" sz="3200" dirty="0" smtClean="0">
                <a:solidFill>
                  <a:srgbClr val="843C0C"/>
                </a:solidFill>
              </a:rPr>
              <a:t>omplex </a:t>
            </a:r>
            <a:r>
              <a:rPr lang="en-US" sz="3200" dirty="0">
                <a:solidFill>
                  <a:srgbClr val="843C0C"/>
                </a:solidFill>
              </a:rPr>
              <a:t>from </a:t>
            </a:r>
            <a:r>
              <a:rPr lang="en-US" sz="3200" i="1" dirty="0">
                <a:solidFill>
                  <a:srgbClr val="843C0C"/>
                </a:solidFill>
              </a:rPr>
              <a:t>B. </a:t>
            </a:r>
            <a:r>
              <a:rPr lang="en-US" sz="3200" i="1" dirty="0" err="1">
                <a:solidFill>
                  <a:srgbClr val="843C0C"/>
                </a:solidFill>
              </a:rPr>
              <a:t>stearothermophilus</a:t>
            </a:r>
            <a:endParaRPr lang="en-US" sz="3200" i="1" dirty="0">
              <a:solidFill>
                <a:srgbClr val="843C0C"/>
              </a:solidFill>
            </a:endParaRPr>
          </a:p>
        </p:txBody>
      </p:sp>
      <p:pic>
        <p:nvPicPr>
          <p:cNvPr id="5" name="Picture 2" descr="A three-dimensional schematic diagram shows the structure of the pyruvate dehydrogenase complex. The pyruvate dehydrogenase complex is represented with different colored spheres, representing different subunits of the complex. There is a core of red spheres, labeled E 2 (alpha 3). These are surrounded by a layer of green and yellow spheres. The resulting shape is three dimensional and has six faces at right angles to each other, like a cube. Each face consists of a ring of eight yellow spheres, two on each edge. They are labeled E 1 (alpha 2 beta 2). Inside each ring of yellow spheres, there are two green spheres labeled E 3 (alpha bet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334979" y="1775395"/>
            <a:ext cx="5963133" cy="460824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095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rPr>
              <a:t>Structure of the </a:t>
            </a:r>
            <a:r>
              <a:rPr lang="en-US" dirty="0" err="1">
                <a:solidFill>
                  <a:srgbClr val="843C0C"/>
                </a:solidFill>
              </a:rPr>
              <a:t>T</a:t>
            </a:r>
            <a:r>
              <a:rPr lang="en-US" dirty="0" err="1" smtClean="0">
                <a:solidFill>
                  <a:srgbClr val="843C0C"/>
                </a:solidFill>
              </a:rPr>
              <a:t>ransacetylase</a:t>
            </a:r>
            <a:r>
              <a:rPr lang="en-US" dirty="0" smtClean="0">
                <a:solidFill>
                  <a:srgbClr val="843C0C"/>
                </a:solidFill>
              </a:rPr>
              <a:t> </a:t>
            </a:r>
            <a:r>
              <a:rPr lang="en-US" dirty="0">
                <a:solidFill>
                  <a:srgbClr val="843C0C"/>
                </a:solidFill>
              </a:rPr>
              <a:t>(E</a:t>
            </a:r>
            <a:r>
              <a:rPr lang="en-US" baseline="-25000" dirty="0">
                <a:solidFill>
                  <a:srgbClr val="843C0C"/>
                </a:solidFill>
              </a:rPr>
              <a:t>2</a:t>
            </a:r>
            <a:r>
              <a:rPr lang="en-US" dirty="0">
                <a:solidFill>
                  <a:srgbClr val="843C0C"/>
                </a:solidFill>
              </a:rPr>
              <a:t>) </a:t>
            </a:r>
            <a:r>
              <a:rPr lang="en-US" dirty="0" smtClean="0">
                <a:solidFill>
                  <a:srgbClr val="843C0C"/>
                </a:solidFill>
              </a:rPr>
              <a:t>Core</a:t>
            </a:r>
            <a:endParaRPr lang="en-US" dirty="0">
              <a:solidFill>
                <a:srgbClr val="843C0C"/>
              </a:solidFill>
            </a:endParaRPr>
          </a:p>
        </p:txBody>
      </p:sp>
      <p:pic>
        <p:nvPicPr>
          <p:cNvPr id="6" name="Picture 2" descr="A ribbon diagram shows the structure of the transacetylase or E 2 core. A ribbon diagram shows the trimer in detail. The trimer includes a large transacetylase domain consisting of beta strands and alpha helices. The second domain is a small domain interacting with the E 3 component that is shown positioned above the transacetylase domain and consists of two alpha helices. The third domain is small lipoamide domain, arranged above the domain interacting with the E 3 component, consisting of several short beta strands, and bound to a molecule of lipoamide that is shown as a ball and stick model."/>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931600" y="1729796"/>
            <a:ext cx="5242147" cy="480371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436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8" y="217488"/>
            <a:ext cx="8478965" cy="1257300"/>
          </a:xfrm>
        </p:spPr>
        <p:txBody>
          <a:bodyPr>
            <a:noAutofit/>
          </a:bodyPr>
          <a:lstStyle/>
          <a:p>
            <a:r>
              <a:rPr lang="en-US" dirty="0">
                <a:solidFill>
                  <a:srgbClr val="843C0C"/>
                </a:solidFill>
              </a:rPr>
              <a:t>Steps in the </a:t>
            </a:r>
            <a:r>
              <a:rPr lang="en-US" dirty="0" smtClean="0">
                <a:solidFill>
                  <a:srgbClr val="843C0C"/>
                </a:solidFill>
              </a:rPr>
              <a:t>Pyruvate </a:t>
            </a:r>
            <a:r>
              <a:rPr lang="en-US" dirty="0">
                <a:solidFill>
                  <a:srgbClr val="843C0C"/>
                </a:solidFill>
              </a:rPr>
              <a:t>D</a:t>
            </a:r>
            <a:r>
              <a:rPr lang="en-US" dirty="0" smtClean="0">
                <a:solidFill>
                  <a:srgbClr val="843C0C"/>
                </a:solidFill>
              </a:rPr>
              <a:t>ehydrogenase </a:t>
            </a:r>
            <a:r>
              <a:rPr lang="en-US" dirty="0">
                <a:solidFill>
                  <a:srgbClr val="843C0C"/>
                </a:solidFill>
              </a:rPr>
              <a:t>M</a:t>
            </a:r>
            <a:r>
              <a:rPr lang="en-US" dirty="0" smtClean="0">
                <a:solidFill>
                  <a:srgbClr val="843C0C"/>
                </a:solidFill>
              </a:rPr>
              <a:t>echanism</a:t>
            </a:r>
            <a:endParaRPr lang="en-US" b="0" dirty="0">
              <a:solidFill>
                <a:srgbClr val="843C0C"/>
              </a:solidFill>
            </a:endParaRPr>
          </a:p>
        </p:txBody>
      </p:sp>
      <p:sp>
        <p:nvSpPr>
          <p:cNvPr id="3" name="Content Placeholder 2"/>
          <p:cNvSpPr>
            <a:spLocks noGrp="1"/>
          </p:cNvSpPr>
          <p:nvPr>
            <p:ph idx="1"/>
          </p:nvPr>
        </p:nvSpPr>
        <p:spPr>
          <a:xfrm>
            <a:off x="457200" y="1581150"/>
            <a:ext cx="8229600" cy="5188644"/>
          </a:xfrm>
        </p:spPr>
        <p:txBody>
          <a:bodyPr>
            <a:noAutofit/>
          </a:bodyPr>
          <a:lstStyle/>
          <a:p>
            <a:pPr marL="457200" indent="-457200">
              <a:spcBef>
                <a:spcPts val="640"/>
              </a:spcBef>
              <a:spcAft>
                <a:spcPts val="1200"/>
              </a:spcAft>
              <a:buFont typeface="+mj-lt"/>
              <a:buAutoNum type="arabicPeriod"/>
            </a:pPr>
            <a:r>
              <a:rPr lang="en-US" sz="1800" dirty="0"/>
              <a:t>Pyruvate is </a:t>
            </a:r>
            <a:r>
              <a:rPr lang="en-US" sz="1800" dirty="0" err="1"/>
              <a:t>decarboxylated</a:t>
            </a:r>
            <a:r>
              <a:rPr lang="en-US" sz="1800" dirty="0"/>
              <a:t> at the active site of E</a:t>
            </a:r>
            <a:r>
              <a:rPr lang="en-US" sz="1800" baseline="-25000" dirty="0"/>
              <a:t>1</a:t>
            </a:r>
            <a:r>
              <a:rPr lang="en-US" sz="1800" dirty="0"/>
              <a:t>, forming the </a:t>
            </a:r>
            <a:r>
              <a:rPr lang="en-US" sz="1800" dirty="0" err="1"/>
              <a:t>hydroxyethyl</a:t>
            </a:r>
            <a:r>
              <a:rPr lang="en-US" sz="1800" dirty="0"/>
              <a:t>-TPP intermediate. CO</a:t>
            </a:r>
            <a:r>
              <a:rPr lang="en-US" sz="1800" baseline="-25000" dirty="0"/>
              <a:t>2</a:t>
            </a:r>
            <a:r>
              <a:rPr lang="en-US" sz="1800" dirty="0"/>
              <a:t> leaves as the first product.</a:t>
            </a:r>
          </a:p>
          <a:p>
            <a:pPr marL="457200" indent="-457200">
              <a:spcBef>
                <a:spcPts val="640"/>
              </a:spcBef>
              <a:spcAft>
                <a:spcPts val="1200"/>
              </a:spcAft>
              <a:buFont typeface="+mj-lt"/>
              <a:buAutoNum type="arabicPeriod"/>
            </a:pPr>
            <a:r>
              <a:rPr lang="en-US" sz="1800" dirty="0"/>
              <a:t>E</a:t>
            </a:r>
            <a:r>
              <a:rPr lang="en-US" sz="1800" baseline="-25000" dirty="0"/>
              <a:t>2</a:t>
            </a:r>
            <a:r>
              <a:rPr lang="en-US" sz="1800" dirty="0"/>
              <a:t> inserts the </a:t>
            </a:r>
            <a:r>
              <a:rPr lang="en-US" sz="1800" dirty="0" err="1"/>
              <a:t>lipoamide</a:t>
            </a:r>
            <a:r>
              <a:rPr lang="en-US" sz="1800" dirty="0"/>
              <a:t> arm of the </a:t>
            </a:r>
            <a:r>
              <a:rPr lang="en-US" sz="1800" dirty="0" err="1"/>
              <a:t>lipoamide</a:t>
            </a:r>
            <a:r>
              <a:rPr lang="en-US" sz="1800" dirty="0"/>
              <a:t> domain into the deep channel in E</a:t>
            </a:r>
            <a:r>
              <a:rPr lang="en-US" sz="1800" baseline="-25000" dirty="0"/>
              <a:t>1</a:t>
            </a:r>
            <a:r>
              <a:rPr lang="en-US" sz="1800" dirty="0"/>
              <a:t> leading to the active site.</a:t>
            </a:r>
          </a:p>
          <a:p>
            <a:pPr marL="457200" indent="-457200">
              <a:spcBef>
                <a:spcPts val="640"/>
              </a:spcBef>
              <a:spcAft>
                <a:spcPts val="1200"/>
              </a:spcAft>
              <a:buFont typeface="+mj-lt"/>
              <a:buAutoNum type="arabicPeriod"/>
            </a:pPr>
            <a:r>
              <a:rPr lang="en-US" sz="1800" dirty="0"/>
              <a:t>E</a:t>
            </a:r>
            <a:r>
              <a:rPr lang="en-US" sz="1800" baseline="-25000" dirty="0"/>
              <a:t>1</a:t>
            </a:r>
            <a:r>
              <a:rPr lang="en-US" sz="1800" dirty="0"/>
              <a:t> catalyzes the transfer of the acetyl group to the </a:t>
            </a:r>
            <a:r>
              <a:rPr lang="en-US" sz="1800" dirty="0" err="1"/>
              <a:t>lipoamide</a:t>
            </a:r>
            <a:r>
              <a:rPr lang="en-US" sz="1800" dirty="0"/>
              <a:t>. The acetylated arm then leaves E</a:t>
            </a:r>
            <a:r>
              <a:rPr lang="en-US" sz="1800" baseline="-25000" dirty="0"/>
              <a:t>1</a:t>
            </a:r>
            <a:r>
              <a:rPr lang="en-US" sz="1800" dirty="0"/>
              <a:t> and enters the E</a:t>
            </a:r>
            <a:r>
              <a:rPr lang="en-US" sz="1800" baseline="-25000" dirty="0"/>
              <a:t>2</a:t>
            </a:r>
            <a:r>
              <a:rPr lang="en-US" sz="1800" dirty="0"/>
              <a:t> cube to visit the active site of E</a:t>
            </a:r>
            <a:r>
              <a:rPr lang="en-US" sz="1800" baseline="-25000" dirty="0"/>
              <a:t>2</a:t>
            </a:r>
            <a:r>
              <a:rPr lang="en-US" sz="1800" dirty="0"/>
              <a:t>, located deep in the cube at the subunit interface.</a:t>
            </a:r>
          </a:p>
          <a:p>
            <a:pPr marL="457200" indent="-457200">
              <a:spcBef>
                <a:spcPts val="640"/>
              </a:spcBef>
              <a:spcAft>
                <a:spcPts val="1200"/>
              </a:spcAft>
              <a:buFont typeface="+mj-lt"/>
              <a:buAutoNum type="arabicPeriod"/>
            </a:pPr>
            <a:r>
              <a:rPr lang="en-US" sz="1800" dirty="0"/>
              <a:t>The acetyl group is then transferred to CoA, and the second product, acetyl CoA, leaves. The reduced </a:t>
            </a:r>
            <a:r>
              <a:rPr lang="en-US" sz="1800" dirty="0" err="1"/>
              <a:t>lipoamide</a:t>
            </a:r>
            <a:r>
              <a:rPr lang="en-US" sz="1800" dirty="0"/>
              <a:t> arm then swings to the active site of E</a:t>
            </a:r>
            <a:r>
              <a:rPr lang="en-US" sz="1800" baseline="-25000" dirty="0"/>
              <a:t>3</a:t>
            </a:r>
            <a:r>
              <a:rPr lang="en-US" sz="1800" dirty="0"/>
              <a:t>.</a:t>
            </a:r>
          </a:p>
          <a:p>
            <a:pPr marL="457200" indent="-457200">
              <a:spcBef>
                <a:spcPts val="640"/>
              </a:spcBef>
              <a:spcAft>
                <a:spcPts val="1200"/>
              </a:spcAft>
              <a:buFont typeface="+mj-lt"/>
              <a:buAutoNum type="arabicPeriod"/>
            </a:pPr>
            <a:r>
              <a:rPr lang="en-US" sz="1800" dirty="0"/>
              <a:t>At the E</a:t>
            </a:r>
            <a:r>
              <a:rPr lang="en-US" sz="1800" baseline="-25000" dirty="0"/>
              <a:t>3</a:t>
            </a:r>
            <a:r>
              <a:rPr lang="en-US" sz="1800" dirty="0"/>
              <a:t> active site, the </a:t>
            </a:r>
            <a:r>
              <a:rPr lang="en-US" sz="1800" dirty="0" err="1"/>
              <a:t>lipoamide</a:t>
            </a:r>
            <a:r>
              <a:rPr lang="en-US" sz="1800" dirty="0"/>
              <a:t> is oxidized by FAD. The reactivated </a:t>
            </a:r>
            <a:r>
              <a:rPr lang="en-US" sz="1800" dirty="0" err="1"/>
              <a:t>lipoamide</a:t>
            </a:r>
            <a:r>
              <a:rPr lang="en-US" sz="1800" dirty="0"/>
              <a:t> is ready to begin another reaction cycle.</a:t>
            </a:r>
          </a:p>
          <a:p>
            <a:pPr marL="457200" indent="-457200">
              <a:spcBef>
                <a:spcPts val="640"/>
              </a:spcBef>
              <a:spcAft>
                <a:spcPts val="1200"/>
              </a:spcAft>
              <a:buFont typeface="+mj-lt"/>
              <a:buAutoNum type="arabicPeriod"/>
            </a:pPr>
            <a:r>
              <a:rPr lang="en-US" sz="1800" dirty="0"/>
              <a:t>The final product, NADH, is produced with the </a:t>
            </a:r>
            <a:r>
              <a:rPr lang="en-US" sz="1800" dirty="0" err="1"/>
              <a:t>reoxidation</a:t>
            </a:r>
            <a:r>
              <a:rPr lang="en-US" sz="1800" dirty="0"/>
              <a:t> of FADH</a:t>
            </a:r>
            <a:r>
              <a:rPr lang="en-US" sz="1800" baseline="-25000" dirty="0"/>
              <a:t>2</a:t>
            </a:r>
            <a:r>
              <a:rPr lang="en-US" sz="1800" dirty="0"/>
              <a:t>.</a:t>
            </a:r>
          </a:p>
        </p:txBody>
      </p:sp>
    </p:spTree>
    <p:extLst>
      <p:ext uri="{BB962C8B-B14F-4D97-AF65-F5344CB8AC3E}">
        <p14:creationId xmlns:p14="http://schemas.microsoft.com/office/powerpoint/2010/main" val="3197378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rPr>
              <a:t>Reactions of the </a:t>
            </a:r>
            <a:r>
              <a:rPr lang="en-US" dirty="0">
                <a:solidFill>
                  <a:srgbClr val="843C0C"/>
                </a:solidFill>
              </a:rPr>
              <a:t>P</a:t>
            </a:r>
            <a:r>
              <a:rPr lang="en-US" dirty="0" smtClean="0">
                <a:solidFill>
                  <a:srgbClr val="843C0C"/>
                </a:solidFill>
              </a:rPr>
              <a:t>yruvate </a:t>
            </a:r>
            <a:r>
              <a:rPr lang="en-US" dirty="0">
                <a:solidFill>
                  <a:srgbClr val="843C0C"/>
                </a:solidFill>
              </a:rPr>
              <a:t>D</a:t>
            </a:r>
            <a:r>
              <a:rPr lang="en-US" dirty="0" smtClean="0">
                <a:solidFill>
                  <a:srgbClr val="843C0C"/>
                </a:solidFill>
              </a:rPr>
              <a:t>ehydrogenase Complex</a:t>
            </a:r>
            <a:endParaRPr lang="en-US" dirty="0">
              <a:solidFill>
                <a:srgbClr val="843C0C"/>
              </a:solidFill>
            </a:endParaRPr>
          </a:p>
        </p:txBody>
      </p:sp>
      <p:pic>
        <p:nvPicPr>
          <p:cNvPr id="5" name="Picture 2" descr="A circular flow diagram shows the reactions of the pyruvate dehydrogenase complex in six steps.&#10;The pyruvate dehydrogenase complex is shown in schematic form, with two red circles representing the E 2 core and a yellow circle and a green circle representing the E 1 and E 3 subunits, respectively. A five-membered ring with two highlighted adjacent sulfur atoms connected by a disulfide bond is shown attached by a chain to one of the E 2 subunits. The E 1 subunit contains T P P and the E 3 subunit contains E 3. In step one, a pyruvate molecule is used and a C O 2 molecule is released. A hydroxyethyl side chain is attached to T P P. In step two, the five-membered ring attached to the E 2 subunit moves to the E 1 subunit, remaining attached to the E 2 subunit by a chain. In step three, the disulfide bond between the two sulfur atoms in the five-membered ring is broken. One of the sulfur atoms is bonded to a hydrogen atom. The two-carbon unit attached to T P P is removed from T P P, and the carbon atom becomes bonded to the sulfur atom that is not bonded to a hydrogen atom. The two-carbon unit becomes an acetyl group, in which one carbon is double bonded to oxygen and the other forms a methyl group. The molecule containing the two sulfur atoms bonded to the acetyl group moves to the other E 2 subunit, but is still bonded by a chain to the first subunit. In step four, the acetyl group is removed and combines with coenzyme A to form acetyl coenzyme A. The chain containing the two sulfur atoms moves to the E 3 subunit and each of the sulfur atoms bonds to a hydrogen atom. In step five, the two hydrogen atoms bonded to sulfur atoms are dissociated and combine with F A D to reduce it to F A D H 2. The disulfide bond reforms between the two sulfur atoms, forming a five-membered ring. In step six, the two hydrogen atoms are dissociated from F A D H 2. One hydrogen atom is used to reduce N A D plus to N A D H and the other is released as a dissociated proton, so the complex returns to its original st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66105" y="1659634"/>
            <a:ext cx="7448797" cy="489463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808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smtClean="0">
                <a:solidFill>
                  <a:srgbClr val="843C0C"/>
                </a:solidFill>
              </a:rPr>
              <a:t>Section 17.2 </a:t>
            </a:r>
            <a:r>
              <a:rPr lang="en-US" dirty="0">
                <a:solidFill>
                  <a:srgbClr val="843C0C"/>
                </a:solidFill>
              </a:rPr>
              <a:t>The Citric Acid Cycle Oxidizes Two-Carbon Units</a:t>
            </a:r>
          </a:p>
        </p:txBody>
      </p:sp>
      <p:sp>
        <p:nvSpPr>
          <p:cNvPr id="14" name="Content Placeholder 13"/>
          <p:cNvSpPr>
            <a:spLocks noGrp="1"/>
          </p:cNvSpPr>
          <p:nvPr>
            <p:ph idx="1"/>
          </p:nvPr>
        </p:nvSpPr>
        <p:spPr>
          <a:xfrm>
            <a:off x="457200" y="1600199"/>
            <a:ext cx="8229600" cy="3210598"/>
          </a:xfrm>
        </p:spPr>
        <p:txBody>
          <a:bodyPr>
            <a:noAutofit/>
          </a:bodyPr>
          <a:lstStyle/>
          <a:p>
            <a:pPr>
              <a:spcBef>
                <a:spcPts val="624"/>
              </a:spcBef>
              <a:spcAft>
                <a:spcPts val="1200"/>
              </a:spcAft>
            </a:pPr>
            <a:r>
              <a:rPr lang="en-US" dirty="0"/>
              <a:t>Citrate synthase catalyzes the condensation of acetyl CoA and oxaloacetate to form citrate.</a:t>
            </a:r>
          </a:p>
          <a:p>
            <a:pPr>
              <a:spcBef>
                <a:spcPts val="624"/>
              </a:spcBef>
              <a:spcAft>
                <a:spcPts val="1200"/>
              </a:spcAft>
            </a:pPr>
            <a:r>
              <a:rPr lang="en-US" dirty="0" err="1"/>
              <a:t>Citryl</a:t>
            </a:r>
            <a:r>
              <a:rPr lang="en-US" dirty="0"/>
              <a:t> CoA is first formed. The favorable hydrolysis of the </a:t>
            </a:r>
            <a:r>
              <a:rPr lang="en-US" dirty="0" err="1"/>
              <a:t>thioester</a:t>
            </a:r>
            <a:r>
              <a:rPr lang="en-US" dirty="0"/>
              <a:t> to release CoA drives what would otherwise be a relatively unfavorable lengthening of the carbon chain.</a:t>
            </a:r>
          </a:p>
          <a:p>
            <a:pPr>
              <a:spcBef>
                <a:spcPts val="624"/>
              </a:spcBef>
              <a:spcAft>
                <a:spcPts val="1200"/>
              </a:spcAft>
            </a:pPr>
            <a:r>
              <a:rPr lang="en-US" dirty="0"/>
              <a:t>The enzyme is referred to as a </a:t>
            </a:r>
            <a:r>
              <a:rPr lang="en-US" i="1" dirty="0"/>
              <a:t>synthase</a:t>
            </a:r>
            <a:r>
              <a:rPr lang="en-US" dirty="0"/>
              <a:t> since it joins two units without direct participation of an NTP.</a:t>
            </a:r>
          </a:p>
        </p:txBody>
      </p:sp>
      <p:pic>
        <p:nvPicPr>
          <p:cNvPr id="6" name="Picture 2" descr="An equation shows the reaction between oxaloacetate and acetyl CoA to form citrate. Oxaloacetate is a four-carbon molecule that has the following substituents: C 1 and C 4 are carboxylate anion carbons, C 2 is double bonded to oxygen, and C 3 is bonded to two hydrogens. Acetyl CoA has a central carbon that double bonded to oxygen, single bonded to a methyl group on one side, and single bonded to an S on the other side that is further bonded to CoA. Oxaloacetate and acetyl CoA react to give citryl CoA, which is a six-carbon molecule. C 2 of oxaloacetate is bonded to the methyl group carbon of acetyl CoA and an O H group. The remaining groups are similar to those of the reactants. Citryl CoA is converted to citrate and water is converted to CoA during the reaction. Citrate has a similar structure to citryl CoA, but the carbon double bonded to O is converted to a carboxylate anion group.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392078" y="4819742"/>
            <a:ext cx="6130690" cy="178904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986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8" y="217488"/>
            <a:ext cx="8478965" cy="1257300"/>
          </a:xfrm>
        </p:spPr>
        <p:txBody>
          <a:bodyPr>
            <a:noAutofit/>
          </a:bodyPr>
          <a:lstStyle/>
          <a:p>
            <a:r>
              <a:rPr lang="en-US" sz="3200" dirty="0">
                <a:solidFill>
                  <a:srgbClr val="843C0C"/>
                </a:solidFill>
              </a:rPr>
              <a:t>Mechanism: The </a:t>
            </a:r>
            <a:r>
              <a:rPr lang="en-US" sz="3200" dirty="0" smtClean="0">
                <a:solidFill>
                  <a:srgbClr val="843C0C"/>
                </a:solidFill>
              </a:rPr>
              <a:t>Mechanism </a:t>
            </a:r>
            <a:r>
              <a:rPr lang="en-US" sz="3200" dirty="0">
                <a:solidFill>
                  <a:srgbClr val="843C0C"/>
                </a:solidFill>
              </a:rPr>
              <a:t>of </a:t>
            </a:r>
            <a:r>
              <a:rPr lang="en-US" sz="3200" dirty="0" smtClean="0">
                <a:solidFill>
                  <a:srgbClr val="843C0C"/>
                </a:solidFill>
              </a:rPr>
              <a:t>Citrate </a:t>
            </a:r>
            <a:r>
              <a:rPr lang="en-US" sz="3200" dirty="0">
                <a:solidFill>
                  <a:srgbClr val="843C0C"/>
                </a:solidFill>
              </a:rPr>
              <a:t>S</a:t>
            </a:r>
            <a:r>
              <a:rPr lang="en-US" sz="3200" dirty="0" smtClean="0">
                <a:solidFill>
                  <a:srgbClr val="843C0C"/>
                </a:solidFill>
              </a:rPr>
              <a:t>ynthase </a:t>
            </a:r>
            <a:r>
              <a:rPr lang="en-US" sz="3200" dirty="0">
                <a:solidFill>
                  <a:srgbClr val="843C0C"/>
                </a:solidFill>
              </a:rPr>
              <a:t>P</a:t>
            </a:r>
            <a:r>
              <a:rPr lang="en-US" sz="3200" dirty="0" smtClean="0">
                <a:solidFill>
                  <a:srgbClr val="843C0C"/>
                </a:solidFill>
              </a:rPr>
              <a:t>revents </a:t>
            </a:r>
            <a:r>
              <a:rPr lang="en-US" sz="3200" dirty="0">
                <a:solidFill>
                  <a:srgbClr val="843C0C"/>
                </a:solidFill>
              </a:rPr>
              <a:t>U</a:t>
            </a:r>
            <a:r>
              <a:rPr lang="en-US" sz="3200" dirty="0" smtClean="0">
                <a:solidFill>
                  <a:srgbClr val="843C0C"/>
                </a:solidFill>
              </a:rPr>
              <a:t>ndesirable Reactions</a:t>
            </a:r>
            <a:endParaRPr lang="en-US" sz="3200" dirty="0">
              <a:solidFill>
                <a:srgbClr val="843C0C"/>
              </a:solidFill>
            </a:endParaRPr>
          </a:p>
        </p:txBody>
      </p:sp>
      <p:sp>
        <p:nvSpPr>
          <p:cNvPr id="3" name="Content Placeholder 2"/>
          <p:cNvSpPr>
            <a:spLocks noGrp="1"/>
          </p:cNvSpPr>
          <p:nvPr>
            <p:ph idx="1"/>
          </p:nvPr>
        </p:nvSpPr>
        <p:spPr>
          <a:xfrm>
            <a:off x="457200" y="1581150"/>
            <a:ext cx="8229600" cy="5188644"/>
          </a:xfrm>
        </p:spPr>
        <p:txBody>
          <a:bodyPr>
            <a:noAutofit/>
          </a:bodyPr>
          <a:lstStyle/>
          <a:p>
            <a:pPr>
              <a:spcBef>
                <a:spcPts val="624"/>
              </a:spcBef>
              <a:spcAft>
                <a:spcPts val="1200"/>
              </a:spcAft>
            </a:pPr>
            <a:r>
              <a:rPr lang="en-US" dirty="0"/>
              <a:t>Citrate synthase exhibits induced fit, since oxaloacetate binding induces structural changes in the enzyme that lead to the formation of the acetyl CoA binding site.</a:t>
            </a:r>
          </a:p>
          <a:p>
            <a:pPr lvl="1">
              <a:spcBef>
                <a:spcPts val="624"/>
              </a:spcBef>
              <a:spcAft>
                <a:spcPts val="1200"/>
              </a:spcAft>
              <a:buFont typeface="Arial" pitchFamily="34" charset="0"/>
              <a:buChar char="–"/>
            </a:pPr>
            <a:r>
              <a:rPr lang="en-US" dirty="0"/>
              <a:t>This also indicates that it is an example of “ordered sequential” kinetics.</a:t>
            </a:r>
          </a:p>
          <a:p>
            <a:pPr>
              <a:spcBef>
                <a:spcPts val="624"/>
              </a:spcBef>
              <a:spcAft>
                <a:spcPts val="1200"/>
              </a:spcAft>
            </a:pPr>
            <a:r>
              <a:rPr lang="en-US" dirty="0"/>
              <a:t>The formation of the reaction intermediate </a:t>
            </a:r>
            <a:r>
              <a:rPr lang="en-US" dirty="0" err="1"/>
              <a:t>citryl</a:t>
            </a:r>
            <a:r>
              <a:rPr lang="en-US" dirty="0"/>
              <a:t> CoA causes a dramatic structural change that completes active site formation, enabling cleavage of the </a:t>
            </a:r>
            <a:r>
              <a:rPr lang="en-US" dirty="0" err="1"/>
              <a:t>thioester</a:t>
            </a:r>
            <a:r>
              <a:rPr lang="en-US" dirty="0"/>
              <a:t> linkage.</a:t>
            </a:r>
          </a:p>
          <a:p>
            <a:pPr>
              <a:spcBef>
                <a:spcPts val="624"/>
              </a:spcBef>
              <a:spcAft>
                <a:spcPts val="1200"/>
              </a:spcAft>
            </a:pPr>
            <a:r>
              <a:rPr lang="en-US" dirty="0" err="1"/>
              <a:t>Citryl</a:t>
            </a:r>
            <a:r>
              <a:rPr lang="en-US" dirty="0"/>
              <a:t> CoA is then cleaved to form citrate and CoA.</a:t>
            </a:r>
          </a:p>
        </p:txBody>
      </p:sp>
    </p:spTree>
    <p:extLst>
      <p:ext uri="{BB962C8B-B14F-4D97-AF65-F5344CB8AC3E}">
        <p14:creationId xmlns:p14="http://schemas.microsoft.com/office/powerpoint/2010/main" val="730531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rPr>
              <a:t>Conformational </a:t>
            </a:r>
            <a:r>
              <a:rPr lang="en-US" dirty="0" smtClean="0">
                <a:solidFill>
                  <a:srgbClr val="843C0C"/>
                </a:solidFill>
              </a:rPr>
              <a:t>Changes </a:t>
            </a:r>
            <a:r>
              <a:rPr lang="en-US" dirty="0">
                <a:solidFill>
                  <a:srgbClr val="843C0C"/>
                </a:solidFill>
              </a:rPr>
              <a:t>in </a:t>
            </a:r>
            <a:r>
              <a:rPr lang="en-US" dirty="0" smtClean="0">
                <a:solidFill>
                  <a:srgbClr val="843C0C"/>
                </a:solidFill>
              </a:rPr>
              <a:t>Citrate </a:t>
            </a:r>
            <a:r>
              <a:rPr lang="en-US" dirty="0">
                <a:solidFill>
                  <a:srgbClr val="843C0C"/>
                </a:solidFill>
              </a:rPr>
              <a:t>S</a:t>
            </a:r>
            <a:r>
              <a:rPr lang="en-US" dirty="0" smtClean="0">
                <a:solidFill>
                  <a:srgbClr val="843C0C"/>
                </a:solidFill>
              </a:rPr>
              <a:t>ynthase </a:t>
            </a:r>
            <a:r>
              <a:rPr lang="en-US" dirty="0">
                <a:solidFill>
                  <a:srgbClr val="843C0C"/>
                </a:solidFill>
              </a:rPr>
              <a:t>on </a:t>
            </a:r>
            <a:r>
              <a:rPr lang="en-US" dirty="0">
                <a:solidFill>
                  <a:srgbClr val="843C0C"/>
                </a:solidFill>
              </a:rPr>
              <a:t>B</a:t>
            </a:r>
            <a:r>
              <a:rPr lang="en-US" dirty="0" smtClean="0">
                <a:solidFill>
                  <a:srgbClr val="843C0C"/>
                </a:solidFill>
              </a:rPr>
              <a:t>inding Oxaloacetate</a:t>
            </a:r>
            <a:endParaRPr lang="en-US" dirty="0">
              <a:solidFill>
                <a:srgbClr val="843C0C"/>
              </a:solidFill>
            </a:endParaRPr>
          </a:p>
        </p:txBody>
      </p:sp>
      <p:pic>
        <p:nvPicPr>
          <p:cNvPr id="6" name="Picture 2" descr="An illustration shows the space filling model of citrate synthase and depicts the conformational changes that it undergoes on oxaloacetate binding.&#10;Unbound citrate synthase has two small domains that are each connected to a larger domain and there is a small gap between each of the small domains and the larger domain. Oxaloacetate bonds in these gaps, and, upon this binding, the gaps close around the oxaloacetate. Two oxaloacetate binding sites are highlight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79995" y="1875052"/>
            <a:ext cx="8575602" cy="40066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677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rPr>
              <a:t>Mechanism of </a:t>
            </a:r>
            <a:r>
              <a:rPr lang="en-US" dirty="0" smtClean="0">
                <a:solidFill>
                  <a:srgbClr val="843C0C"/>
                </a:solidFill>
              </a:rPr>
              <a:t>Synthesis </a:t>
            </a:r>
            <a:r>
              <a:rPr lang="en-US" dirty="0">
                <a:solidFill>
                  <a:srgbClr val="843C0C"/>
                </a:solidFill>
              </a:rPr>
              <a:t>of </a:t>
            </a:r>
            <a:r>
              <a:rPr lang="en-US" dirty="0" err="1">
                <a:solidFill>
                  <a:srgbClr val="843C0C"/>
                </a:solidFill>
              </a:rPr>
              <a:t>C</a:t>
            </a:r>
            <a:r>
              <a:rPr lang="en-US" dirty="0" err="1" smtClean="0">
                <a:solidFill>
                  <a:srgbClr val="843C0C"/>
                </a:solidFill>
              </a:rPr>
              <a:t>itryl</a:t>
            </a:r>
            <a:r>
              <a:rPr lang="en-US" dirty="0" smtClean="0">
                <a:solidFill>
                  <a:srgbClr val="843C0C"/>
                </a:solidFill>
              </a:rPr>
              <a:t> </a:t>
            </a:r>
            <a:r>
              <a:rPr lang="en-US" dirty="0">
                <a:solidFill>
                  <a:srgbClr val="843C0C"/>
                </a:solidFill>
              </a:rPr>
              <a:t>CoA by </a:t>
            </a:r>
            <a:r>
              <a:rPr lang="en-US" dirty="0">
                <a:solidFill>
                  <a:srgbClr val="843C0C"/>
                </a:solidFill>
              </a:rPr>
              <a:t>C</a:t>
            </a:r>
            <a:r>
              <a:rPr lang="en-US" dirty="0" smtClean="0">
                <a:solidFill>
                  <a:srgbClr val="843C0C"/>
                </a:solidFill>
              </a:rPr>
              <a:t>itrate Synthase</a:t>
            </a:r>
            <a:endParaRPr lang="en-US" dirty="0">
              <a:solidFill>
                <a:srgbClr val="843C0C"/>
              </a:solidFill>
            </a:endParaRPr>
          </a:p>
        </p:txBody>
      </p:sp>
      <p:pic>
        <p:nvPicPr>
          <p:cNvPr id="5" name="Picture 2" descr="A schematic diagram shows the synthesis of citryl coenzyme A by citrate synthase in three steps. Citrate synthase is shown as a thin, curved shape. Two histidine side chains from histidine 320 and 274 and an aspartate side chain from aspartate 375, are attached to the concave side of the curve. It is shown first as a substrate complex. The aspartate side chain is between the two histidine side chains. &#10;&#10;The histidine side chains contain a five-membered ring and the aspartate side chain contains a carboxylate group. The histidine residues have nitrogen atoms at two of their vertices. If the vertices are numbered from one to five clockwise from the point of attachment to the rest of the histidine residue, then the nitrogen atoms are at vertices three and five. Histidine 320 has a hydrogen atom bonded to each of the nitrogen vertices and there is a delocalized double bond between the two nitrogen atoms. The ring has a net positive charge. There is a double bond between vertices one and two.&#10; The side chain of histidine 274 has one hydrogen atom bonded to the nitrogen at vertex five, and double bonds between vertices one and two and between vertices three and four. Oxaloacetate and acetyl coenzyme A are shown interacting with the side chains of the enzyme. Oxaloacetate has a chain of four carbon atoms, of which the top carbon atom forms a carboxylate group, the second has a double bond to an oxygen atom that forms a carbonyl group, the third forms a methylene group, and the fourth forms a carboxylate group. The oxygen in the carbonyl group has a hydrogen bond to the hydrogen atom at vertex three of histidine 320. Coenzyme A has an acetyl group bonded via a sulfur atom to coenzyme A. A hydrogen atom from the methyl group in the acetyl group has a hydrogen bond to one of the oxygens in the carboxylate group of aspartate 375, and the oxygen in the acetyl group has a hydrogen bond to the hydrogen atom at vertex three of histidine 274. &#10;In step one, the substrate complex is converted to an enol intermediate. The hydrogen atom from vertex three of the histidine 274 side chain bonds to the oxygen from the carbonyl group in acetyl coenzyme A, forming a hydroxyl group, and the double bond between the carbon and the oxygen atom in acetyl coenzyme A becomes a single bond. A hydrogen atom from the methyl group of acetyl coenzyme A is removed, forming a methylene group, and bonds with an oxygen atom on the aspartate 375 side chain. As a result, the aspartate 375 side chain contains a carbon atom with a double bond to an oxygen atom and a single bond to a hydroxyl group. A double bond forms between the two carbon atoms in acetyl coenzyme A to form an enol group.&#10;In step two, the hydrogen atom at vertex three of the histidine 320 side chain bonds to the oxygen in the carbonyl group of oxaloacetate, forming a hydroxyl group. &#10;In step three, the carbon atom in the methylene group of coenzyme A forms a bond with the second carbon in oxaloacetate. A double bond forms between the carbon and the oxygen atom in acetyl coenzyme A, forming a carbonyl group. The hydrogen atom from the hydroxyl group of coenzyme A returns to the carbon at vertex five on the side chain of histidine 274. The second carbon in oxaloacetate no longer has a carbonyl group after step two and three and is bonded to a hydroxyl group instead. The hydroxyl group forms a hydrogen bond with the nitrogen at vertex three of histidine 320. The resulting complex, in which the second carbon atom in oxaloacetate is bonded to a methylene group in acetyl coenzyme A with hydrogen bonds to the side chains in the enzyme, is a citryl coenzyme A comple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06099" y="2426694"/>
            <a:ext cx="8323395" cy="400819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802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rPr>
              <a:t>Ch.17 Learning Objectives</a:t>
            </a:r>
          </a:p>
        </p:txBody>
      </p:sp>
      <p:sp>
        <p:nvSpPr>
          <p:cNvPr id="4" name="Content Placeholder 3"/>
          <p:cNvSpPr>
            <a:spLocks noGrp="1"/>
          </p:cNvSpPr>
          <p:nvPr>
            <p:ph idx="1"/>
          </p:nvPr>
        </p:nvSpPr>
        <p:spPr>
          <a:xfrm>
            <a:off x="457200" y="1600199"/>
            <a:ext cx="8229600" cy="4962311"/>
          </a:xfrm>
        </p:spPr>
        <p:txBody>
          <a:bodyPr>
            <a:noAutofit/>
          </a:bodyPr>
          <a:lstStyle/>
          <a:p>
            <a:pPr marL="0" indent="0">
              <a:spcBef>
                <a:spcPts val="624"/>
              </a:spcBef>
              <a:spcAft>
                <a:spcPts val="1200"/>
              </a:spcAft>
              <a:buNone/>
            </a:pPr>
            <a:r>
              <a:rPr lang="en-US" sz="2000" i="1" dirty="0"/>
              <a:t>By the end of this chapter, you should be able to:</a:t>
            </a:r>
            <a:endParaRPr lang="en-US" sz="2000" dirty="0"/>
          </a:p>
          <a:p>
            <a:pPr marL="457200" indent="-457200">
              <a:buFont typeface="+mj-lt"/>
              <a:buAutoNum type="arabicPeriod"/>
            </a:pPr>
            <a:r>
              <a:rPr lang="en-US" sz="2000" b="1" dirty="0"/>
              <a:t>Explain why the reaction catalyzed by the pyruvate dehydrogenase complex is a crucial juncture in metabolism.</a:t>
            </a:r>
          </a:p>
          <a:p>
            <a:pPr marL="457200" indent="-457200">
              <a:buFont typeface="+mj-lt"/>
              <a:buAutoNum type="arabicPeriod"/>
            </a:pPr>
            <a:r>
              <a:rPr lang="en-US" sz="2000" b="1" dirty="0"/>
              <a:t>Identify the means by which the pyruvate dehydrogenase complex is regulated.</a:t>
            </a:r>
          </a:p>
          <a:p>
            <a:pPr marL="457200" indent="-457200">
              <a:buFont typeface="+mj-lt"/>
              <a:buAutoNum type="arabicPeriod"/>
            </a:pPr>
            <a:r>
              <a:rPr lang="en-US" sz="2000" b="1" dirty="0"/>
              <a:t>Identify the primary catabolic purpose of the citric acid cycle.</a:t>
            </a:r>
          </a:p>
          <a:p>
            <a:pPr marL="457200" indent="-457200">
              <a:buFont typeface="+mj-lt"/>
              <a:buAutoNum type="arabicPeriod"/>
            </a:pPr>
            <a:r>
              <a:rPr lang="en-US" sz="2000" b="1" dirty="0"/>
              <a:t>Explain the efficiency of using the citric acid cycle to oxidize acetyl CoA.</a:t>
            </a:r>
          </a:p>
          <a:p>
            <a:pPr marL="457200" indent="-457200">
              <a:buFont typeface="+mj-lt"/>
              <a:buAutoNum type="arabicPeriod"/>
            </a:pPr>
            <a:r>
              <a:rPr lang="en-US" sz="2000" b="1" dirty="0"/>
              <a:t>Describe how the citric acid cycle is regulated.</a:t>
            </a:r>
          </a:p>
          <a:p>
            <a:pPr marL="457200" indent="-457200">
              <a:buFont typeface="+mj-lt"/>
              <a:buAutoNum type="arabicPeriod"/>
            </a:pPr>
            <a:r>
              <a:rPr lang="en-US" sz="2000" b="1" dirty="0"/>
              <a:t>Describe the role of the citric acid cycle in anabolism.</a:t>
            </a:r>
          </a:p>
          <a:p>
            <a:pPr marL="457200" indent="-457200">
              <a:buFont typeface="+mj-lt"/>
              <a:buAutoNum type="arabicPeriod"/>
            </a:pPr>
            <a:r>
              <a:rPr lang="en-US" sz="2000" b="1" dirty="0"/>
              <a:t>Identify the biochemical advantages that the </a:t>
            </a:r>
            <a:r>
              <a:rPr lang="en-US" sz="2000" b="1" dirty="0" err="1"/>
              <a:t>glyoxylate</a:t>
            </a:r>
            <a:r>
              <a:rPr lang="en-US" sz="2000" b="1" dirty="0"/>
              <a:t> cycle provides.</a:t>
            </a:r>
          </a:p>
        </p:txBody>
      </p:sp>
    </p:spTree>
    <p:extLst>
      <p:ext uri="{BB962C8B-B14F-4D97-AF65-F5344CB8AC3E}">
        <p14:creationId xmlns:p14="http://schemas.microsoft.com/office/powerpoint/2010/main" val="27360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a:solidFill>
                  <a:srgbClr val="843C0C"/>
                </a:solidFill>
              </a:rPr>
              <a:t>Citrate is </a:t>
            </a:r>
            <a:r>
              <a:rPr lang="en-US" dirty="0" smtClean="0">
                <a:solidFill>
                  <a:srgbClr val="843C0C"/>
                </a:solidFill>
              </a:rPr>
              <a:t>Isomerized </a:t>
            </a:r>
            <a:r>
              <a:rPr lang="en-US" dirty="0">
                <a:solidFill>
                  <a:srgbClr val="843C0C"/>
                </a:solidFill>
              </a:rPr>
              <a:t>into </a:t>
            </a:r>
            <a:r>
              <a:rPr lang="en-US" dirty="0" err="1">
                <a:solidFill>
                  <a:srgbClr val="843C0C"/>
                </a:solidFill>
              </a:rPr>
              <a:t>I</a:t>
            </a:r>
            <a:r>
              <a:rPr lang="en-US" dirty="0" err="1" smtClean="0">
                <a:solidFill>
                  <a:srgbClr val="843C0C"/>
                </a:solidFill>
              </a:rPr>
              <a:t>socitrate</a:t>
            </a:r>
            <a:endParaRPr lang="en-US" dirty="0">
              <a:solidFill>
                <a:srgbClr val="843C0C"/>
              </a:solidFill>
            </a:endParaRPr>
          </a:p>
        </p:txBody>
      </p:sp>
      <p:sp>
        <p:nvSpPr>
          <p:cNvPr id="14" name="Content Placeholder 13"/>
          <p:cNvSpPr>
            <a:spLocks noGrp="1"/>
          </p:cNvSpPr>
          <p:nvPr>
            <p:ph idx="1"/>
          </p:nvPr>
        </p:nvSpPr>
        <p:spPr>
          <a:xfrm>
            <a:off x="457200" y="1600199"/>
            <a:ext cx="8229600" cy="1981201"/>
          </a:xfrm>
        </p:spPr>
        <p:txBody>
          <a:bodyPr>
            <a:noAutofit/>
          </a:bodyPr>
          <a:lstStyle/>
          <a:p>
            <a:pPr>
              <a:spcBef>
                <a:spcPts val="624"/>
              </a:spcBef>
              <a:spcAft>
                <a:spcPts val="1200"/>
              </a:spcAft>
            </a:pPr>
            <a:r>
              <a:rPr lang="en-US" dirty="0" err="1"/>
              <a:t>Aconitase</a:t>
            </a:r>
            <a:r>
              <a:rPr lang="en-US" dirty="0"/>
              <a:t>, an iron–sulfur protein (also referred to as a non-</a:t>
            </a:r>
            <a:r>
              <a:rPr lang="en-US" dirty="0" err="1"/>
              <a:t>heme</a:t>
            </a:r>
            <a:r>
              <a:rPr lang="en-US" dirty="0"/>
              <a:t> iron protein), catalyzes the formation of </a:t>
            </a:r>
            <a:r>
              <a:rPr lang="en-US" dirty="0" err="1"/>
              <a:t>isocitrate</a:t>
            </a:r>
            <a:r>
              <a:rPr lang="en-US" dirty="0"/>
              <a:t> from citrate.</a:t>
            </a:r>
          </a:p>
          <a:p>
            <a:pPr>
              <a:spcBef>
                <a:spcPts val="624"/>
              </a:spcBef>
              <a:spcAft>
                <a:spcPts val="1200"/>
              </a:spcAft>
            </a:pPr>
            <a:r>
              <a:rPr lang="en-US" dirty="0"/>
              <a:t>It catalyzes a dehydration followed by a hydration.</a:t>
            </a:r>
          </a:p>
        </p:txBody>
      </p:sp>
      <p:pic>
        <p:nvPicPr>
          <p:cNvPr id="7" name="Picture 2" descr="A two-step equation shows the isomerization of citrate to isocitrate. A Fischer projection of citrate is shown. Citrate is a six carbon molecule that has the following substituents: C 1 and C 5 are carboxylate anion carbons, C 2 is bonded to H on each side with the H to the right highlighted, C 3 is bonded to a carboxylate anion to the left and a highlighted O H to the right, and C 4 is bonded to two hydrogen atoms. Citrate is converted to cis-Aconitate and water is released in this step. Cis-Aconitate has a similar structure to of citrate, but a double bond is formed between C 2 and C 3 and the highlighted H and O H have been removed as water. Cis-Aconitate is converted to isocitrate and a water molecule is added during the reaction. Isocitrate has a similar structure to citrate, but differs in that C 2 is bonded to a highlighted O H on the right and C 3 is bonded to a highlighted H on the right. The O H and H are highlighted in the same color as the water that was added to indicate their origi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59970" y="3925283"/>
            <a:ext cx="7480606" cy="203336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971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a:solidFill>
                  <a:srgbClr val="843C0C"/>
                </a:solidFill>
              </a:rPr>
              <a:t>Binding of </a:t>
            </a:r>
            <a:r>
              <a:rPr lang="en-US" dirty="0" smtClean="0">
                <a:solidFill>
                  <a:srgbClr val="843C0C"/>
                </a:solidFill>
              </a:rPr>
              <a:t>Citrate </a:t>
            </a:r>
            <a:r>
              <a:rPr lang="en-US" dirty="0">
                <a:solidFill>
                  <a:srgbClr val="843C0C"/>
                </a:solidFill>
              </a:rPr>
              <a:t>to the </a:t>
            </a:r>
            <a:r>
              <a:rPr lang="en-US" dirty="0" smtClean="0">
                <a:solidFill>
                  <a:srgbClr val="843C0C"/>
                </a:solidFill>
              </a:rPr>
              <a:t>Iron–Sulfur </a:t>
            </a:r>
            <a:r>
              <a:rPr lang="en-US" dirty="0">
                <a:solidFill>
                  <a:srgbClr val="843C0C"/>
                </a:solidFill>
              </a:rPr>
              <a:t>C</a:t>
            </a:r>
            <a:r>
              <a:rPr lang="en-US" dirty="0" smtClean="0">
                <a:solidFill>
                  <a:srgbClr val="843C0C"/>
                </a:solidFill>
              </a:rPr>
              <a:t>omplex </a:t>
            </a:r>
            <a:r>
              <a:rPr lang="en-US" dirty="0">
                <a:solidFill>
                  <a:srgbClr val="843C0C"/>
                </a:solidFill>
              </a:rPr>
              <a:t>of </a:t>
            </a:r>
            <a:r>
              <a:rPr lang="en-US" dirty="0" err="1">
                <a:solidFill>
                  <a:srgbClr val="843C0C"/>
                </a:solidFill>
              </a:rPr>
              <a:t>A</a:t>
            </a:r>
            <a:r>
              <a:rPr lang="en-US" dirty="0" err="1" smtClean="0">
                <a:solidFill>
                  <a:srgbClr val="843C0C"/>
                </a:solidFill>
              </a:rPr>
              <a:t>conitase</a:t>
            </a:r>
            <a:endParaRPr lang="en-US" dirty="0">
              <a:solidFill>
                <a:srgbClr val="843C0C"/>
              </a:solidFill>
            </a:endParaRPr>
          </a:p>
        </p:txBody>
      </p:sp>
      <p:pic>
        <p:nvPicPr>
          <p:cNvPr id="8" name="Picture 2" descr="A ribbon diagram of aconitase and a magnified image of ball and stick model of the iron-sulfur complex of its active site are shown. The ribbon diagram of aconitase contains alpha helices and beta strands, some of which are arranged in beta sheets. The iron sulfur complex is shown in ball and stick form at the center of aconitase with a bound molecule of citrate. The iron-sulfur cluster contains four iron and four sulfur atoms arranged in a cube. Three of the iron atoms are bonded to sulfur atoms in three cysteine residues. The fourth iron atom is bonded to a molecule of citrate via a carboxylate group and a hydroxyl group or wat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10960" y="1783554"/>
            <a:ext cx="7302526" cy="46537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787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err="1">
                <a:solidFill>
                  <a:srgbClr val="843C0C"/>
                </a:solidFill>
              </a:rPr>
              <a:t>Isocitrate</a:t>
            </a:r>
            <a:r>
              <a:rPr lang="en-US" dirty="0">
                <a:solidFill>
                  <a:srgbClr val="843C0C"/>
                </a:solidFill>
              </a:rPr>
              <a:t> is </a:t>
            </a:r>
            <a:r>
              <a:rPr lang="en-US" dirty="0" smtClean="0">
                <a:solidFill>
                  <a:srgbClr val="843C0C"/>
                </a:solidFill>
              </a:rPr>
              <a:t>Oxidized </a:t>
            </a:r>
            <a:r>
              <a:rPr lang="en-US" dirty="0">
                <a:solidFill>
                  <a:srgbClr val="843C0C"/>
                </a:solidFill>
              </a:rPr>
              <a:t>and </a:t>
            </a:r>
            <a:r>
              <a:rPr lang="en-US" dirty="0" err="1">
                <a:solidFill>
                  <a:srgbClr val="843C0C"/>
                </a:solidFill>
              </a:rPr>
              <a:t>D</a:t>
            </a:r>
            <a:r>
              <a:rPr lang="en-US" dirty="0" err="1" smtClean="0">
                <a:solidFill>
                  <a:srgbClr val="843C0C"/>
                </a:solidFill>
              </a:rPr>
              <a:t>ecarboxylated</a:t>
            </a:r>
            <a:r>
              <a:rPr lang="en-US" dirty="0" smtClean="0">
                <a:solidFill>
                  <a:srgbClr val="843C0C"/>
                </a:solidFill>
              </a:rPr>
              <a:t> </a:t>
            </a:r>
            <a:r>
              <a:rPr lang="en-US" dirty="0">
                <a:solidFill>
                  <a:srgbClr val="843C0C"/>
                </a:solidFill>
              </a:rPr>
              <a:t>to </a:t>
            </a:r>
            <a:r>
              <a:rPr lang="en-US" dirty="0" smtClean="0">
                <a:solidFill>
                  <a:srgbClr val="843C0C"/>
                </a:solidFill>
              </a:rPr>
              <a:t>Alpha-ketoglutarate</a:t>
            </a:r>
            <a:endParaRPr lang="en-US" dirty="0">
              <a:solidFill>
                <a:srgbClr val="843C0C"/>
              </a:solidFill>
            </a:endParaRPr>
          </a:p>
        </p:txBody>
      </p:sp>
      <p:sp>
        <p:nvSpPr>
          <p:cNvPr id="14" name="Content Placeholder 13"/>
          <p:cNvSpPr>
            <a:spLocks noGrp="1"/>
          </p:cNvSpPr>
          <p:nvPr>
            <p:ph idx="1"/>
          </p:nvPr>
        </p:nvSpPr>
        <p:spPr>
          <a:xfrm>
            <a:off x="457200" y="1600199"/>
            <a:ext cx="8229600" cy="2343151"/>
          </a:xfrm>
        </p:spPr>
        <p:txBody>
          <a:bodyPr>
            <a:noAutofit/>
          </a:bodyPr>
          <a:lstStyle/>
          <a:p>
            <a:pPr>
              <a:spcBef>
                <a:spcPts val="624"/>
              </a:spcBef>
              <a:spcAft>
                <a:spcPts val="1200"/>
              </a:spcAft>
            </a:pPr>
            <a:r>
              <a:rPr lang="en-US" dirty="0" err="1"/>
              <a:t>Isocitrate</a:t>
            </a:r>
            <a:r>
              <a:rPr lang="en-US" dirty="0"/>
              <a:t> dehydrogenase catalyzes the oxidative decarboxylation of </a:t>
            </a:r>
            <a:r>
              <a:rPr lang="en-US" dirty="0" err="1"/>
              <a:t>isocitrate</a:t>
            </a:r>
            <a:r>
              <a:rPr lang="en-US" dirty="0"/>
              <a:t>, forming α-</a:t>
            </a:r>
            <a:r>
              <a:rPr lang="en-US" dirty="0" err="1"/>
              <a:t>ketoglutarate</a:t>
            </a:r>
            <a:r>
              <a:rPr lang="en-US" dirty="0"/>
              <a:t> and capturing high-energy electrons as NADH.</a:t>
            </a:r>
          </a:p>
          <a:p>
            <a:pPr>
              <a:spcBef>
                <a:spcPts val="624"/>
              </a:spcBef>
              <a:spcAft>
                <a:spcPts val="1200"/>
              </a:spcAft>
            </a:pPr>
            <a:r>
              <a:rPr lang="en-US" dirty="0"/>
              <a:t>The first of two CO</a:t>
            </a:r>
            <a:r>
              <a:rPr lang="en-US" baseline="-25000" dirty="0"/>
              <a:t>2</a:t>
            </a:r>
            <a:r>
              <a:rPr lang="en-US" dirty="0"/>
              <a:t> molecules released in the citric acid cycle is produced here.</a:t>
            </a:r>
          </a:p>
        </p:txBody>
      </p:sp>
      <p:pic>
        <p:nvPicPr>
          <p:cNvPr id="6" name="Picture 2" descr="An equation shows the oxidative decarboxylation of isocitrate to form alpha-ketoglutarate. Step 1: Isocitrate is converted to oxalosuccinate and N A D plus is converted to N A D H and H plus during the reaction. Isocitrate is a six-carbon molecule shown in a Fischer projection. It has the following substituents: C 1 and C 5 are carboxylate anion carbons, C 2 is bonded to purple highlighted H to the left and purple highlighted O H to the right, C 3 is bonded to a green highlighted carboxylate anion to the left and H to the right, and C 4 is bonded to two hydrogen atoms. Highlighted H in the hydroxyl group of C 2 is removed as H plus and highlighted H that was bonded to C 2 bonds with N A D plus and is removed as N A D H.&#10;Step 2: Oxalosuccinate is converted to alpha- ketoglutarate and H plus is converted to carbon dioxide during the reaction. Oxalosuccinate has a structure similar to of isocitrate except that C 2 is double bonded to purple highlighted oxygen. The carboxylate group bonded to C 3 is removed as carbon dioxide in the second step. Alpha- ketoglutarate has a similar structure except that C 3 has two hydrogen atom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40561" y="4284379"/>
            <a:ext cx="8100424" cy="220920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679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sz="2800" dirty="0" err="1">
                <a:solidFill>
                  <a:srgbClr val="843C0C"/>
                </a:solidFill>
              </a:rPr>
              <a:t>Succinyl</a:t>
            </a:r>
            <a:r>
              <a:rPr lang="en-US" sz="2800" dirty="0">
                <a:solidFill>
                  <a:srgbClr val="843C0C"/>
                </a:solidFill>
              </a:rPr>
              <a:t> </a:t>
            </a:r>
            <a:r>
              <a:rPr lang="en-US" sz="2800" dirty="0" smtClean="0">
                <a:solidFill>
                  <a:srgbClr val="843C0C"/>
                </a:solidFill>
              </a:rPr>
              <a:t>Coenzyme </a:t>
            </a:r>
            <a:r>
              <a:rPr lang="en-US" sz="2800" dirty="0">
                <a:solidFill>
                  <a:srgbClr val="843C0C"/>
                </a:solidFill>
              </a:rPr>
              <a:t>A is </a:t>
            </a:r>
            <a:r>
              <a:rPr lang="en-US" sz="2800" dirty="0" smtClean="0">
                <a:solidFill>
                  <a:srgbClr val="843C0C"/>
                </a:solidFill>
              </a:rPr>
              <a:t>Formed </a:t>
            </a:r>
            <a:r>
              <a:rPr lang="en-US" sz="2800" dirty="0">
                <a:solidFill>
                  <a:srgbClr val="843C0C"/>
                </a:solidFill>
              </a:rPr>
              <a:t>by the </a:t>
            </a:r>
            <a:r>
              <a:rPr lang="en-US" sz="2800" dirty="0" smtClean="0">
                <a:solidFill>
                  <a:srgbClr val="843C0C"/>
                </a:solidFill>
              </a:rPr>
              <a:t>Oxidative </a:t>
            </a:r>
            <a:r>
              <a:rPr lang="en-US" sz="2800" dirty="0">
                <a:solidFill>
                  <a:srgbClr val="843C0C"/>
                </a:solidFill>
              </a:rPr>
              <a:t>D</a:t>
            </a:r>
            <a:r>
              <a:rPr lang="en-US" sz="2800" dirty="0" smtClean="0">
                <a:solidFill>
                  <a:srgbClr val="843C0C"/>
                </a:solidFill>
              </a:rPr>
              <a:t>ecarboxylation </a:t>
            </a:r>
            <a:r>
              <a:rPr lang="en-US" sz="2800" dirty="0">
                <a:solidFill>
                  <a:srgbClr val="843C0C"/>
                </a:solidFill>
              </a:rPr>
              <a:t>of  </a:t>
            </a:r>
            <a:r>
              <a:rPr lang="en-US" sz="2800" dirty="0" smtClean="0">
                <a:solidFill>
                  <a:srgbClr val="843C0C"/>
                </a:solidFill>
              </a:rPr>
              <a:t>Alpha-ketoglutarate </a:t>
            </a:r>
            <a:r>
              <a:rPr lang="en-US" sz="2800" dirty="0">
                <a:solidFill>
                  <a:srgbClr val="843C0C"/>
                </a:solidFill>
              </a:rPr>
              <a:t>(</a:t>
            </a:r>
            <a:r>
              <a:rPr lang="en-US" sz="2800" dirty="0" smtClean="0">
                <a:solidFill>
                  <a:srgbClr val="843C0C"/>
                </a:solidFill>
              </a:rPr>
              <a:t>1/2</a:t>
            </a:r>
            <a:r>
              <a:rPr lang="en-US" sz="2800" dirty="0">
                <a:solidFill>
                  <a:srgbClr val="843C0C"/>
                </a:solidFill>
              </a:rPr>
              <a:t>)</a:t>
            </a:r>
          </a:p>
        </p:txBody>
      </p:sp>
      <p:sp>
        <p:nvSpPr>
          <p:cNvPr id="14" name="Content Placeholder 13"/>
          <p:cNvSpPr>
            <a:spLocks noGrp="1"/>
          </p:cNvSpPr>
          <p:nvPr>
            <p:ph idx="1"/>
          </p:nvPr>
        </p:nvSpPr>
        <p:spPr>
          <a:xfrm>
            <a:off x="457200" y="1600199"/>
            <a:ext cx="8229600" cy="1860177"/>
          </a:xfrm>
        </p:spPr>
        <p:txBody>
          <a:bodyPr>
            <a:noAutofit/>
          </a:bodyPr>
          <a:lstStyle/>
          <a:p>
            <a:r>
              <a:rPr lang="en-US" dirty="0"/>
              <a:t>The α-</a:t>
            </a:r>
            <a:r>
              <a:rPr lang="en-US" dirty="0" err="1"/>
              <a:t>ketoglutarate</a:t>
            </a:r>
            <a:r>
              <a:rPr lang="en-US" dirty="0"/>
              <a:t> dehydrogenase complex catalyzes the synthesis of </a:t>
            </a:r>
            <a:r>
              <a:rPr lang="en-US" dirty="0" err="1"/>
              <a:t>succinyl</a:t>
            </a:r>
            <a:r>
              <a:rPr lang="en-US" dirty="0"/>
              <a:t> CoA from α-</a:t>
            </a:r>
            <a:r>
              <a:rPr lang="en-US" dirty="0" err="1"/>
              <a:t>ketoglutarate</a:t>
            </a:r>
            <a:r>
              <a:rPr lang="en-US" dirty="0"/>
              <a:t>, generating another molecule of NADH.</a:t>
            </a:r>
          </a:p>
        </p:txBody>
      </p:sp>
      <p:pic>
        <p:nvPicPr>
          <p:cNvPr id="7" name="Picture 2" descr="An equation shows the conversion of alpha-ketoglutarate to succinyl CoA. Alpha-ketoglutarate reacts with N A D plus and coenzyme A to form succinyl coenzyme A, carbon dioxide, and N A D H. Alpha-ketoglutarate is a five-carbon molecule given in Fischer projection. It has the following substituents: C 1 is from a highlighted carboxylate anion, C 2 is double bonded to oxygen, C 3 and C 4 are each bonded to two hydrogen atoms, and C 5 is from a carboxylate anion. Succinyl coenzyme A has a similar structure to alpha-ketoglutarate except that the C 1 carboxylate anion has been removed as highlighted carbon dioxide and C 2 is bonded to S, which is further bonded to coenzyme 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66984" y="3802479"/>
            <a:ext cx="8276179" cy="214428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871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sz="2800" dirty="0" err="1">
                <a:solidFill>
                  <a:srgbClr val="843C0C"/>
                </a:solidFill>
              </a:rPr>
              <a:t>Succinyl</a:t>
            </a:r>
            <a:r>
              <a:rPr lang="en-US" sz="2800" dirty="0">
                <a:solidFill>
                  <a:srgbClr val="843C0C"/>
                </a:solidFill>
              </a:rPr>
              <a:t> Coenzyme A is Formed by the Oxidative Decarboxylation of  Alpha-ketoglutarate </a:t>
            </a:r>
            <a:r>
              <a:rPr lang="en-US" sz="2800" dirty="0" smtClean="0">
                <a:solidFill>
                  <a:srgbClr val="843C0C"/>
                </a:solidFill>
              </a:rPr>
              <a:t>(2/2</a:t>
            </a:r>
            <a:r>
              <a:rPr lang="en-US" sz="2800" dirty="0">
                <a:solidFill>
                  <a:srgbClr val="843C0C"/>
                </a:solidFill>
              </a:rPr>
              <a:t>)</a:t>
            </a:r>
            <a:endParaRPr lang="en-US" sz="2800" dirty="0"/>
          </a:p>
        </p:txBody>
      </p:sp>
      <p:sp>
        <p:nvSpPr>
          <p:cNvPr id="14" name="Content Placeholder 13"/>
          <p:cNvSpPr>
            <a:spLocks noGrp="1"/>
          </p:cNvSpPr>
          <p:nvPr>
            <p:ph idx="1"/>
          </p:nvPr>
        </p:nvSpPr>
        <p:spPr>
          <a:xfrm>
            <a:off x="457200" y="1600199"/>
            <a:ext cx="8229600" cy="2343151"/>
          </a:xfrm>
        </p:spPr>
        <p:txBody>
          <a:bodyPr>
            <a:noAutofit/>
          </a:bodyPr>
          <a:lstStyle/>
          <a:p>
            <a:pPr>
              <a:spcBef>
                <a:spcPts val="624"/>
              </a:spcBef>
              <a:spcAft>
                <a:spcPts val="1200"/>
              </a:spcAft>
            </a:pPr>
            <a:r>
              <a:rPr lang="en-US" dirty="0"/>
              <a:t>The enzyme is actually an organized assembly of three kinds of enzymes that is homologous to the pyruvate dehydrogenase complex.</a:t>
            </a:r>
          </a:p>
          <a:p>
            <a:pPr>
              <a:spcBef>
                <a:spcPts val="624"/>
              </a:spcBef>
              <a:spcAft>
                <a:spcPts val="1200"/>
              </a:spcAft>
            </a:pPr>
            <a:r>
              <a:rPr lang="en-US" dirty="0"/>
              <a:t>Moreover, the E</a:t>
            </a:r>
            <a:r>
              <a:rPr lang="en-US" baseline="-25000" dirty="0"/>
              <a:t>3</a:t>
            </a:r>
            <a:r>
              <a:rPr lang="en-US" dirty="0"/>
              <a:t> component is identical in both enzymes, and both substrates are alpha-</a:t>
            </a:r>
            <a:r>
              <a:rPr lang="en-US" dirty="0" err="1"/>
              <a:t>ketoacids</a:t>
            </a:r>
            <a:r>
              <a:rPr lang="en-US" dirty="0"/>
              <a:t>.</a:t>
            </a:r>
          </a:p>
        </p:txBody>
      </p:sp>
      <p:pic>
        <p:nvPicPr>
          <p:cNvPr id="6" name="Picture Placeholder 5" descr="A two-part equation shows the acetyl coenzyme and succinyl coenzyme from pyruvate and alpha-ketoglutarate, respectively. In the first equation, pyruvate reacts with coenzyme A and N A D plus in the presence of pyruvate dehydrogenase complex to form acetyl coenzyme A, carbon dioxide, N A D H, and a proton. In the second equation, alpha-ketoglutarate reacts coenzyme A and N A D plus in the presence of alpha-ketoglutarate dehydrogenase complex to form succinyl coenzyme A, carbon dioxide, and N A D H."/>
          <p:cNvPicPr>
            <a:picLocks noGrp="1" noChangeAspect="1"/>
          </p:cNvPicPr>
          <p:nvPr>
            <p:ph type="pic" sz="quarter" idx="13"/>
          </p:nvPr>
        </p:nvPicPr>
        <p:blipFill>
          <a:blip r:embed="rId3"/>
          <a:stretch>
            <a:fillRect/>
          </a:stretch>
        </p:blipFill>
        <p:spPr>
          <a:xfrm>
            <a:off x="520412" y="4285949"/>
            <a:ext cx="8179377" cy="2031652"/>
          </a:xfrm>
          <a:prstGeom prst="rect">
            <a:avLst/>
          </a:prstGeom>
          <a:noFill/>
          <a:ln>
            <a:noFill/>
          </a:ln>
        </p:spPr>
      </p:pic>
    </p:spTree>
    <p:extLst>
      <p:ext uri="{BB962C8B-B14F-4D97-AF65-F5344CB8AC3E}">
        <p14:creationId xmlns:p14="http://schemas.microsoft.com/office/powerpoint/2010/main" val="2246203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sz="2800" dirty="0">
                <a:solidFill>
                  <a:srgbClr val="843C0C"/>
                </a:solidFill>
              </a:rPr>
              <a:t>A </a:t>
            </a:r>
            <a:r>
              <a:rPr lang="en-US" sz="2800" dirty="0" smtClean="0">
                <a:solidFill>
                  <a:srgbClr val="843C0C"/>
                </a:solidFill>
              </a:rPr>
              <a:t>Compound </a:t>
            </a:r>
            <a:r>
              <a:rPr lang="en-US" sz="2800" dirty="0">
                <a:solidFill>
                  <a:srgbClr val="843C0C"/>
                </a:solidFill>
              </a:rPr>
              <a:t>with </a:t>
            </a:r>
            <a:r>
              <a:rPr lang="en-US" sz="2800" dirty="0" smtClean="0">
                <a:solidFill>
                  <a:srgbClr val="843C0C"/>
                </a:solidFill>
              </a:rPr>
              <a:t>High </a:t>
            </a:r>
            <a:r>
              <a:rPr lang="en-US" sz="2800" dirty="0">
                <a:solidFill>
                  <a:srgbClr val="843C0C"/>
                </a:solidFill>
              </a:rPr>
              <a:t>P</a:t>
            </a:r>
            <a:r>
              <a:rPr lang="en-US" sz="2800" dirty="0" smtClean="0">
                <a:solidFill>
                  <a:srgbClr val="843C0C"/>
                </a:solidFill>
              </a:rPr>
              <a:t>hosphoryl-transfer </a:t>
            </a:r>
            <a:r>
              <a:rPr lang="en-US" sz="2800" dirty="0">
                <a:solidFill>
                  <a:srgbClr val="843C0C"/>
                </a:solidFill>
              </a:rPr>
              <a:t>P</a:t>
            </a:r>
            <a:r>
              <a:rPr lang="en-US" sz="2800" dirty="0" smtClean="0">
                <a:solidFill>
                  <a:srgbClr val="843C0C"/>
                </a:solidFill>
              </a:rPr>
              <a:t>otential </a:t>
            </a:r>
            <a:r>
              <a:rPr lang="en-US" sz="2800" dirty="0">
                <a:solidFill>
                  <a:srgbClr val="843C0C"/>
                </a:solidFill>
              </a:rPr>
              <a:t>is </a:t>
            </a:r>
            <a:r>
              <a:rPr lang="en-US" sz="2800" dirty="0" smtClean="0">
                <a:solidFill>
                  <a:srgbClr val="843C0C"/>
                </a:solidFill>
              </a:rPr>
              <a:t>Generated </a:t>
            </a:r>
            <a:r>
              <a:rPr lang="en-US" sz="2800" dirty="0">
                <a:solidFill>
                  <a:srgbClr val="843C0C"/>
                </a:solidFill>
              </a:rPr>
              <a:t>from </a:t>
            </a:r>
            <a:r>
              <a:rPr lang="en-US" sz="2800" dirty="0" err="1">
                <a:solidFill>
                  <a:srgbClr val="843C0C"/>
                </a:solidFill>
              </a:rPr>
              <a:t>S</a:t>
            </a:r>
            <a:r>
              <a:rPr lang="en-US" sz="2800" dirty="0" err="1" smtClean="0">
                <a:solidFill>
                  <a:srgbClr val="843C0C"/>
                </a:solidFill>
              </a:rPr>
              <a:t>uccinyl</a:t>
            </a:r>
            <a:r>
              <a:rPr lang="en-US" sz="2800" dirty="0" smtClean="0">
                <a:solidFill>
                  <a:srgbClr val="843C0C"/>
                </a:solidFill>
              </a:rPr>
              <a:t> Coenzyme </a:t>
            </a:r>
            <a:r>
              <a:rPr lang="en-US" sz="2800" dirty="0">
                <a:solidFill>
                  <a:srgbClr val="843C0C"/>
                </a:solidFill>
              </a:rPr>
              <a:t>A</a:t>
            </a:r>
          </a:p>
        </p:txBody>
      </p:sp>
      <p:sp>
        <p:nvSpPr>
          <p:cNvPr id="14" name="Content Placeholder 13"/>
          <p:cNvSpPr>
            <a:spLocks noGrp="1"/>
          </p:cNvSpPr>
          <p:nvPr>
            <p:ph idx="1"/>
          </p:nvPr>
        </p:nvSpPr>
        <p:spPr>
          <a:xfrm>
            <a:off x="457200" y="1600199"/>
            <a:ext cx="8229600" cy="2595283"/>
          </a:xfrm>
        </p:spPr>
        <p:txBody>
          <a:bodyPr>
            <a:noAutofit/>
          </a:bodyPr>
          <a:lstStyle/>
          <a:p>
            <a:pPr>
              <a:spcBef>
                <a:spcPts val="624"/>
              </a:spcBef>
              <a:spcAft>
                <a:spcPts val="1200"/>
              </a:spcAft>
            </a:pPr>
            <a:r>
              <a:rPr lang="en-US" dirty="0" err="1"/>
              <a:t>Succinyl</a:t>
            </a:r>
            <a:r>
              <a:rPr lang="en-US" dirty="0"/>
              <a:t> CoA </a:t>
            </a:r>
            <a:r>
              <a:rPr lang="en-US" dirty="0" err="1"/>
              <a:t>synthetase</a:t>
            </a:r>
            <a:r>
              <a:rPr lang="en-US" dirty="0"/>
              <a:t> catalyzes the cleavage of a </a:t>
            </a:r>
            <a:r>
              <a:rPr lang="en-US" dirty="0" err="1"/>
              <a:t>thioester</a:t>
            </a:r>
            <a:r>
              <a:rPr lang="en-US" dirty="0"/>
              <a:t> linkage and concomitantly forms ATP.</a:t>
            </a:r>
          </a:p>
          <a:p>
            <a:pPr>
              <a:spcBef>
                <a:spcPts val="624"/>
              </a:spcBef>
              <a:spcAft>
                <a:spcPts val="1200"/>
              </a:spcAft>
            </a:pPr>
            <a:r>
              <a:rPr lang="en-US" dirty="0"/>
              <a:t>The formation of ATP by </a:t>
            </a:r>
            <a:r>
              <a:rPr lang="en-US" dirty="0" err="1"/>
              <a:t>succinyl</a:t>
            </a:r>
            <a:r>
              <a:rPr lang="en-US" dirty="0"/>
              <a:t> CoA </a:t>
            </a:r>
            <a:r>
              <a:rPr lang="en-US" dirty="0" err="1"/>
              <a:t>synthetase</a:t>
            </a:r>
            <a:r>
              <a:rPr lang="en-US" dirty="0"/>
              <a:t> is an example of a substrate-level phosphorylation because </a:t>
            </a:r>
            <a:r>
              <a:rPr lang="en-US" dirty="0" err="1"/>
              <a:t>succinyl</a:t>
            </a:r>
            <a:r>
              <a:rPr lang="en-US" dirty="0"/>
              <a:t> phosphate, a high </a:t>
            </a:r>
            <a:r>
              <a:rPr lang="en-US" dirty="0" err="1"/>
              <a:t>phosphoryl</a:t>
            </a:r>
            <a:r>
              <a:rPr lang="en-US" dirty="0"/>
              <a:t>-transfer potential compound, donates a phosphate to ADP.</a:t>
            </a:r>
          </a:p>
        </p:txBody>
      </p:sp>
      <p:pic>
        <p:nvPicPr>
          <p:cNvPr id="7" name="Picture 2" descr="An equation shows the conversion of succinyl coenzyme A to succinate.&#10;Succinyl coenzyme A is a four-carbon chain molecule, shown in Fischer projection. It has the following substituents: C 1 is double bonded to oxygen, single bonded to S that is further bonded to coenzyme A, which is highlighted in purple to indicate it as the transferable group. Succinyl Co A reacts with inorganic phosphate and A D P, which are highlighted in green, to form succinate, purple highlighted coenzyme A, and green highlighted A T P. Succinate has a similar structure to succinyl coenzyme A, but the highlighted group in succinyl coenzyme A has been removed and C 1 forms a carboxylate grou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52092" y="4634945"/>
            <a:ext cx="6839817" cy="17721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351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a:solidFill>
                  <a:srgbClr val="843C0C"/>
                </a:solidFill>
              </a:rPr>
              <a:t>ATP or GTP </a:t>
            </a:r>
            <a:r>
              <a:rPr lang="en-US" dirty="0" smtClean="0">
                <a:solidFill>
                  <a:srgbClr val="843C0C"/>
                </a:solidFill>
              </a:rPr>
              <a:t>May </a:t>
            </a:r>
            <a:r>
              <a:rPr lang="en-US" dirty="0">
                <a:solidFill>
                  <a:srgbClr val="843C0C"/>
                </a:solidFill>
              </a:rPr>
              <a:t>be </a:t>
            </a:r>
            <a:r>
              <a:rPr lang="en-US" dirty="0" smtClean="0">
                <a:solidFill>
                  <a:srgbClr val="843C0C"/>
                </a:solidFill>
              </a:rPr>
              <a:t>Produced </a:t>
            </a:r>
            <a:r>
              <a:rPr lang="en-US" dirty="0">
                <a:solidFill>
                  <a:srgbClr val="843C0C"/>
                </a:solidFill>
              </a:rPr>
              <a:t>at this </a:t>
            </a:r>
            <a:r>
              <a:rPr lang="en-US" dirty="0" smtClean="0">
                <a:solidFill>
                  <a:srgbClr val="843C0C"/>
                </a:solidFill>
              </a:rPr>
              <a:t>Step</a:t>
            </a:r>
            <a:endParaRPr lang="en-US" dirty="0">
              <a:solidFill>
                <a:srgbClr val="843C0C"/>
              </a:solidFill>
            </a:endParaRPr>
          </a:p>
        </p:txBody>
      </p:sp>
      <p:sp>
        <p:nvSpPr>
          <p:cNvPr id="14" name="Content Placeholder 13"/>
          <p:cNvSpPr>
            <a:spLocks noGrp="1"/>
          </p:cNvSpPr>
          <p:nvPr>
            <p:ph idx="1"/>
          </p:nvPr>
        </p:nvSpPr>
        <p:spPr>
          <a:xfrm>
            <a:off x="457200" y="1600199"/>
            <a:ext cx="8229600" cy="4191001"/>
          </a:xfrm>
        </p:spPr>
        <p:txBody>
          <a:bodyPr>
            <a:noAutofit/>
          </a:bodyPr>
          <a:lstStyle/>
          <a:p>
            <a:pPr>
              <a:spcAft>
                <a:spcPts val="1200"/>
              </a:spcAft>
            </a:pPr>
            <a:r>
              <a:rPr lang="en-US" sz="2200" dirty="0"/>
              <a:t>In mammals, there are two </a:t>
            </a:r>
            <a:r>
              <a:rPr lang="en-US" sz="2200" dirty="0" err="1"/>
              <a:t>isozymic</a:t>
            </a:r>
            <a:r>
              <a:rPr lang="en-US" sz="2200" dirty="0"/>
              <a:t> forms of the enzyme, one specific for ADP and one for GDP.</a:t>
            </a:r>
          </a:p>
          <a:p>
            <a:pPr lvl="1">
              <a:spcAft>
                <a:spcPts val="1200"/>
              </a:spcAft>
              <a:buFont typeface="Arial" pitchFamily="34" charset="0"/>
              <a:buChar char="–"/>
            </a:pPr>
            <a:r>
              <a:rPr lang="en-US" sz="2000" dirty="0"/>
              <a:t>In tissues that perform large amounts of cellular respiration (e.g., skeletal and heart muscle), the ADP-requiring </a:t>
            </a:r>
            <a:r>
              <a:rPr lang="en-US" sz="2000" dirty="0" err="1"/>
              <a:t>isozyme</a:t>
            </a:r>
            <a:r>
              <a:rPr lang="en-US" sz="2000" dirty="0"/>
              <a:t> predominates.</a:t>
            </a:r>
          </a:p>
          <a:p>
            <a:pPr lvl="1">
              <a:spcAft>
                <a:spcPts val="1200"/>
              </a:spcAft>
              <a:buFont typeface="Arial" pitchFamily="34" charset="0"/>
              <a:buChar char="–"/>
            </a:pPr>
            <a:r>
              <a:rPr lang="en-US" sz="2000" dirty="0"/>
              <a:t>In tissues that perform many anabolic reactions (e.g., liver), the GDP-requiring enzyme is common and can work in reverse so that GTP is used to power </a:t>
            </a:r>
            <a:r>
              <a:rPr lang="en-US" sz="2000" dirty="0" err="1"/>
              <a:t>succinyl</a:t>
            </a:r>
            <a:r>
              <a:rPr lang="en-US" sz="2000" dirty="0"/>
              <a:t> CoA synthesis. </a:t>
            </a:r>
            <a:r>
              <a:rPr lang="en-US" sz="2000" dirty="0" err="1"/>
              <a:t>Succinyl</a:t>
            </a:r>
            <a:r>
              <a:rPr lang="en-US" sz="2000" dirty="0"/>
              <a:t> CoA is then used in </a:t>
            </a:r>
            <a:r>
              <a:rPr lang="en-US" sz="2000" dirty="0" err="1"/>
              <a:t>heme</a:t>
            </a:r>
            <a:r>
              <a:rPr lang="en-US" sz="2000" dirty="0"/>
              <a:t> synthesis.</a:t>
            </a:r>
          </a:p>
          <a:p>
            <a:pPr>
              <a:spcAft>
                <a:spcPts val="1200"/>
              </a:spcAft>
            </a:pPr>
            <a:r>
              <a:rPr lang="en-US" sz="2200" dirty="0"/>
              <a:t>If one NTP accumulates but the other is needed, they can be readily interconverted by nucleoside </a:t>
            </a:r>
            <a:r>
              <a:rPr lang="en-US" sz="2200" dirty="0" err="1"/>
              <a:t>diphosphokinase</a:t>
            </a:r>
            <a:r>
              <a:rPr lang="en-US" sz="2200" dirty="0"/>
              <a:t>.</a:t>
            </a:r>
          </a:p>
        </p:txBody>
      </p:sp>
      <p:pic>
        <p:nvPicPr>
          <p:cNvPr id="6" name="Picture Placeholder 5" descr="A reversible reaction in equilibrium shows the formation of G D P and A T P by the reaction between G T P and A D P."/>
          <p:cNvPicPr>
            <a:picLocks noGrp="1" noChangeAspect="1"/>
          </p:cNvPicPr>
          <p:nvPr>
            <p:ph type="pic" sz="quarter" idx="13"/>
          </p:nvPr>
        </p:nvPicPr>
        <p:blipFill>
          <a:blip r:embed="rId3"/>
          <a:stretch>
            <a:fillRect/>
          </a:stretch>
        </p:blipFill>
        <p:spPr>
          <a:xfrm>
            <a:off x="1865939" y="5952328"/>
            <a:ext cx="5258586" cy="618658"/>
          </a:xfrm>
          <a:prstGeom prst="rect">
            <a:avLst/>
          </a:prstGeom>
          <a:noFill/>
          <a:ln>
            <a:noFill/>
          </a:ln>
        </p:spPr>
      </p:pic>
    </p:spTree>
    <p:extLst>
      <p:ext uri="{BB962C8B-B14F-4D97-AF65-F5344CB8AC3E}">
        <p14:creationId xmlns:p14="http://schemas.microsoft.com/office/powerpoint/2010/main" val="2848982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8" y="217488"/>
            <a:ext cx="8478965" cy="1257300"/>
          </a:xfrm>
        </p:spPr>
        <p:txBody>
          <a:bodyPr>
            <a:noAutofit/>
          </a:bodyPr>
          <a:lstStyle/>
          <a:p>
            <a:r>
              <a:rPr lang="en-US" sz="2800" dirty="0">
                <a:solidFill>
                  <a:srgbClr val="843C0C"/>
                </a:solidFill>
              </a:rPr>
              <a:t>Mechanism: </a:t>
            </a:r>
            <a:r>
              <a:rPr lang="en-US" sz="2800" dirty="0" err="1">
                <a:solidFill>
                  <a:srgbClr val="843C0C"/>
                </a:solidFill>
              </a:rPr>
              <a:t>Succinyl</a:t>
            </a:r>
            <a:r>
              <a:rPr lang="en-US" sz="2800" dirty="0">
                <a:solidFill>
                  <a:srgbClr val="843C0C"/>
                </a:solidFill>
              </a:rPr>
              <a:t> </a:t>
            </a:r>
            <a:r>
              <a:rPr lang="en-US" sz="2800" dirty="0" smtClean="0">
                <a:solidFill>
                  <a:srgbClr val="843C0C"/>
                </a:solidFill>
              </a:rPr>
              <a:t>Coenzyme </a:t>
            </a:r>
            <a:r>
              <a:rPr lang="en-US" sz="2800" dirty="0">
                <a:solidFill>
                  <a:srgbClr val="843C0C"/>
                </a:solidFill>
              </a:rPr>
              <a:t>A </a:t>
            </a:r>
            <a:r>
              <a:rPr lang="en-US" sz="2800" dirty="0" err="1">
                <a:solidFill>
                  <a:srgbClr val="843C0C"/>
                </a:solidFill>
              </a:rPr>
              <a:t>S</a:t>
            </a:r>
            <a:r>
              <a:rPr lang="en-US" sz="2800" dirty="0" err="1" smtClean="0">
                <a:solidFill>
                  <a:srgbClr val="843C0C"/>
                </a:solidFill>
              </a:rPr>
              <a:t>ynthetase</a:t>
            </a:r>
            <a:r>
              <a:rPr lang="en-US" sz="2800" dirty="0" smtClean="0">
                <a:solidFill>
                  <a:srgbClr val="843C0C"/>
                </a:solidFill>
              </a:rPr>
              <a:t> </a:t>
            </a:r>
            <a:r>
              <a:rPr lang="en-US" sz="2800" dirty="0">
                <a:solidFill>
                  <a:srgbClr val="843C0C"/>
                </a:solidFill>
              </a:rPr>
              <a:t>T</a:t>
            </a:r>
            <a:r>
              <a:rPr lang="en-US" sz="2800" dirty="0" smtClean="0">
                <a:solidFill>
                  <a:srgbClr val="843C0C"/>
                </a:solidFill>
              </a:rPr>
              <a:t>ransforms Types </a:t>
            </a:r>
            <a:r>
              <a:rPr lang="en-US" sz="2800" dirty="0">
                <a:solidFill>
                  <a:srgbClr val="843C0C"/>
                </a:solidFill>
              </a:rPr>
              <a:t>of </a:t>
            </a:r>
            <a:r>
              <a:rPr lang="en-US" sz="2800" dirty="0">
                <a:solidFill>
                  <a:srgbClr val="843C0C"/>
                </a:solidFill>
              </a:rPr>
              <a:t>B</a:t>
            </a:r>
            <a:r>
              <a:rPr lang="en-US" sz="2800" dirty="0" smtClean="0">
                <a:solidFill>
                  <a:srgbClr val="843C0C"/>
                </a:solidFill>
              </a:rPr>
              <a:t>iochemical Energy</a:t>
            </a:r>
            <a:endParaRPr lang="en-US" sz="2800" dirty="0">
              <a:solidFill>
                <a:srgbClr val="843C0C"/>
              </a:solidFill>
            </a:endParaRPr>
          </a:p>
        </p:txBody>
      </p:sp>
      <p:sp>
        <p:nvSpPr>
          <p:cNvPr id="3" name="Content Placeholder 2"/>
          <p:cNvSpPr>
            <a:spLocks noGrp="1"/>
          </p:cNvSpPr>
          <p:nvPr>
            <p:ph idx="1"/>
          </p:nvPr>
        </p:nvSpPr>
        <p:spPr>
          <a:xfrm>
            <a:off x="457200" y="1581150"/>
            <a:ext cx="8229600" cy="5188644"/>
          </a:xfrm>
        </p:spPr>
        <p:txBody>
          <a:bodyPr>
            <a:noAutofit/>
          </a:bodyPr>
          <a:lstStyle/>
          <a:p>
            <a:pPr>
              <a:spcBef>
                <a:spcPts val="624"/>
              </a:spcBef>
              <a:spcAft>
                <a:spcPts val="1200"/>
              </a:spcAft>
              <a:defRPr/>
            </a:pPr>
            <a:r>
              <a:rPr lang="en-US" dirty="0"/>
              <a:t>The </a:t>
            </a:r>
            <a:r>
              <a:rPr lang="en-US" dirty="0" err="1"/>
              <a:t>succinyl</a:t>
            </a:r>
            <a:r>
              <a:rPr lang="en-US" dirty="0"/>
              <a:t> coenzyme A </a:t>
            </a:r>
            <a:r>
              <a:rPr lang="en-US" dirty="0" err="1"/>
              <a:t>synthetase</a:t>
            </a:r>
            <a:r>
              <a:rPr lang="en-US" dirty="0"/>
              <a:t>-catalyzed reaction occurs in four steps:</a:t>
            </a:r>
          </a:p>
          <a:p>
            <a:pPr lvl="1">
              <a:spcBef>
                <a:spcPts val="624"/>
              </a:spcBef>
              <a:spcAft>
                <a:spcPts val="1200"/>
              </a:spcAft>
              <a:buFontTx/>
              <a:buAutoNum type="arabicPeriod"/>
              <a:defRPr/>
            </a:pPr>
            <a:r>
              <a:rPr lang="en-US" dirty="0"/>
              <a:t>Phosphate attacks </a:t>
            </a:r>
            <a:r>
              <a:rPr lang="en-US" dirty="0" err="1"/>
              <a:t>succinyl</a:t>
            </a:r>
            <a:r>
              <a:rPr lang="en-US" dirty="0"/>
              <a:t> CoA, displacing the CoA and forming </a:t>
            </a:r>
            <a:r>
              <a:rPr lang="en-US" dirty="0" err="1"/>
              <a:t>succinyl</a:t>
            </a:r>
            <a:r>
              <a:rPr lang="en-US" dirty="0"/>
              <a:t> phosphate, a molecule with high </a:t>
            </a:r>
            <a:r>
              <a:rPr lang="en-US" dirty="0" err="1"/>
              <a:t>phosphoryl</a:t>
            </a:r>
            <a:r>
              <a:rPr lang="en-US" dirty="0"/>
              <a:t>-transfer potential.</a:t>
            </a:r>
          </a:p>
          <a:p>
            <a:pPr lvl="1">
              <a:spcBef>
                <a:spcPts val="624"/>
              </a:spcBef>
              <a:spcAft>
                <a:spcPts val="1200"/>
              </a:spcAft>
              <a:buFontTx/>
              <a:buAutoNum type="arabicPeriod"/>
              <a:defRPr/>
            </a:pPr>
            <a:r>
              <a:rPr lang="en-US" dirty="0" err="1"/>
              <a:t>Histidine</a:t>
            </a:r>
            <a:r>
              <a:rPr lang="en-US" dirty="0"/>
              <a:t> removes the </a:t>
            </a:r>
            <a:r>
              <a:rPr lang="en-US" dirty="0" err="1"/>
              <a:t>phosphoryl</a:t>
            </a:r>
            <a:r>
              <a:rPr lang="en-US" dirty="0"/>
              <a:t> group, forming </a:t>
            </a:r>
            <a:r>
              <a:rPr lang="en-US" dirty="0" err="1"/>
              <a:t>phosphohistidine</a:t>
            </a:r>
            <a:r>
              <a:rPr lang="en-US" dirty="0"/>
              <a:t> and succinate.</a:t>
            </a:r>
          </a:p>
          <a:p>
            <a:pPr lvl="1">
              <a:spcBef>
                <a:spcPts val="624"/>
              </a:spcBef>
              <a:spcAft>
                <a:spcPts val="1200"/>
              </a:spcAft>
              <a:buFontTx/>
              <a:buAutoNum type="arabicPeriod"/>
              <a:defRPr/>
            </a:pPr>
            <a:r>
              <a:rPr lang="en-US" dirty="0"/>
              <a:t>The </a:t>
            </a:r>
            <a:r>
              <a:rPr lang="en-US" dirty="0" err="1"/>
              <a:t>phosphohistidine</a:t>
            </a:r>
            <a:r>
              <a:rPr lang="en-US" dirty="0"/>
              <a:t> reorients to approach the bound ADP.</a:t>
            </a:r>
          </a:p>
          <a:p>
            <a:pPr lvl="1">
              <a:spcBef>
                <a:spcPts val="624"/>
              </a:spcBef>
              <a:spcAft>
                <a:spcPts val="1200"/>
              </a:spcAft>
              <a:buFontTx/>
              <a:buAutoNum type="arabicPeriod"/>
              <a:defRPr/>
            </a:pPr>
            <a:r>
              <a:rPr lang="en-US" dirty="0"/>
              <a:t>The </a:t>
            </a:r>
            <a:r>
              <a:rPr lang="en-US" dirty="0" err="1"/>
              <a:t>phosphoryl</a:t>
            </a:r>
            <a:r>
              <a:rPr lang="en-US" dirty="0"/>
              <a:t> group is transferred to ADP to form ATP.</a:t>
            </a:r>
          </a:p>
        </p:txBody>
      </p:sp>
    </p:spTree>
    <p:extLst>
      <p:ext uri="{BB962C8B-B14F-4D97-AF65-F5344CB8AC3E}">
        <p14:creationId xmlns:p14="http://schemas.microsoft.com/office/powerpoint/2010/main" val="1827700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a:solidFill>
                  <a:srgbClr val="843C0C"/>
                </a:solidFill>
              </a:rPr>
              <a:t>Reaction </a:t>
            </a:r>
            <a:r>
              <a:rPr lang="en-US" dirty="0" smtClean="0">
                <a:solidFill>
                  <a:srgbClr val="843C0C"/>
                </a:solidFill>
              </a:rPr>
              <a:t>Mechanism </a:t>
            </a:r>
            <a:r>
              <a:rPr lang="en-US" dirty="0">
                <a:solidFill>
                  <a:srgbClr val="843C0C"/>
                </a:solidFill>
              </a:rPr>
              <a:t>of </a:t>
            </a:r>
            <a:r>
              <a:rPr lang="en-US" dirty="0" err="1">
                <a:solidFill>
                  <a:srgbClr val="843C0C"/>
                </a:solidFill>
              </a:rPr>
              <a:t>S</a:t>
            </a:r>
            <a:r>
              <a:rPr lang="en-US" dirty="0" err="1" smtClean="0">
                <a:solidFill>
                  <a:srgbClr val="843C0C"/>
                </a:solidFill>
              </a:rPr>
              <a:t>uccinyl</a:t>
            </a:r>
            <a:r>
              <a:rPr lang="en-US" dirty="0" smtClean="0">
                <a:solidFill>
                  <a:srgbClr val="843C0C"/>
                </a:solidFill>
              </a:rPr>
              <a:t> </a:t>
            </a:r>
            <a:r>
              <a:rPr lang="en-US" dirty="0">
                <a:solidFill>
                  <a:srgbClr val="843C0C"/>
                </a:solidFill>
              </a:rPr>
              <a:t>CoA </a:t>
            </a:r>
            <a:r>
              <a:rPr lang="en-US" dirty="0" err="1">
                <a:solidFill>
                  <a:srgbClr val="843C0C"/>
                </a:solidFill>
              </a:rPr>
              <a:t>S</a:t>
            </a:r>
            <a:r>
              <a:rPr lang="en-US" dirty="0" err="1" smtClean="0">
                <a:solidFill>
                  <a:srgbClr val="843C0C"/>
                </a:solidFill>
              </a:rPr>
              <a:t>ynthetase</a:t>
            </a:r>
            <a:endParaRPr lang="en-US" dirty="0">
              <a:solidFill>
                <a:srgbClr val="843C0C"/>
              </a:solidFill>
            </a:endParaRPr>
          </a:p>
        </p:txBody>
      </p:sp>
      <p:pic>
        <p:nvPicPr>
          <p:cNvPr id="5" name="Picture 2" descr="A schematic diagram shows the reaction mechanism of succinyl coenzyme A synthetase in four steps.&#10;Succinyl coenzyme A synthetase is shown as a thin, curved shape, with a histidine side chain attached to one end of the concave side of the curve. The histidine residue has a five-membered ring with nitrogen atoms forming two of the vertices. If the vertices were numbered one to five, clockwise from the point at which the side chain is bonded to the enzyme, the nitrogen atoms would form vertices three and five. There are double bonds between vertices one and two and between vertices three and four. There is a hydrogen atom bonded to the nitrogen at vertex five. In step one, a molecule of succinyl coenzyme A reacts with a molecule of orthophosphate to form succinyl phosphate. Succinyl coenzyme A contains a chain of four carbon atoms, of which the top carbon atom is bonded to coenzyme A via a sulfur atom in coenzyme A and has a double bond to an oxygen atom that forms a carbonyl group, the second and third carbon atoms form methylene groups, and the fourth carbon atom forms a carboxylate group. The molecule of orthophosphate is a phosphorus atom bonded to three oxygen atoms via dissociated double bonds, with a single bond to a hydroxyl group, and with a net negative charge of minus two. Coenzyme A is removed from the top carbon atom of succinyl coenzyme A and replaced with a phosphate group, from the molecule of orthophosphate. The hydrogen atom dissociates from the hydroxyl group in orthophosphate and the remaining oxygen atom bonds to the top carbon atom of succinyl Co A to form succinyl phosphate. In step two, a phosphoryl group, which is a phosphorus atom with three oxygen atoms with dissociated double bonds between them and a net negative charge of minus two, is removed from succinyl phosphate, leaving succinate. Succinate is similar in structure to succinyl phosphate, but has a carboxylate group bonded to the top carbon atom instead of having a double bond to oxygen and a phosphate group. Succinate is released from the enzyme. The phosphoryl group bonds to the nitrogen atom at vertex three of the histidine side chain. The two nitrogen atoms in the histidine side chain now have a dissected double bond between them, and the ring has a net positive charge. In step three, the end of the curved shape to which the phosphorylated histidine residue is attached folds outwards, so that the side chain is no longer facing up from the concave part of the enzyme, but instead lies in a plane following the curve of the enzyme. In step four, the phosphoryl group is removed from the histidine residue, which returns to its original state, and the phosphoryl group combines with a molecule of A D P to form A T 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97490" y="2160710"/>
            <a:ext cx="8575602" cy="37781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350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8" y="217488"/>
            <a:ext cx="8478965" cy="1257300"/>
          </a:xfrm>
        </p:spPr>
        <p:txBody>
          <a:bodyPr>
            <a:noAutofit/>
          </a:bodyPr>
          <a:lstStyle/>
          <a:p>
            <a:r>
              <a:rPr lang="en-US" dirty="0">
                <a:solidFill>
                  <a:srgbClr val="843C0C"/>
                </a:solidFill>
              </a:rPr>
              <a:t>Oxaloacetate is </a:t>
            </a:r>
            <a:r>
              <a:rPr lang="en-US" dirty="0" smtClean="0">
                <a:solidFill>
                  <a:srgbClr val="843C0C"/>
                </a:solidFill>
              </a:rPr>
              <a:t>Regenerated </a:t>
            </a:r>
            <a:r>
              <a:rPr lang="en-US" dirty="0">
                <a:solidFill>
                  <a:srgbClr val="843C0C"/>
                </a:solidFill>
              </a:rPr>
              <a:t>by the </a:t>
            </a:r>
            <a:r>
              <a:rPr lang="en-US" dirty="0" smtClean="0">
                <a:solidFill>
                  <a:srgbClr val="843C0C"/>
                </a:solidFill>
              </a:rPr>
              <a:t>Oxidation </a:t>
            </a:r>
            <a:r>
              <a:rPr lang="en-US" dirty="0">
                <a:solidFill>
                  <a:srgbClr val="843C0C"/>
                </a:solidFill>
              </a:rPr>
              <a:t>of </a:t>
            </a:r>
            <a:r>
              <a:rPr lang="en-US" dirty="0" smtClean="0">
                <a:solidFill>
                  <a:srgbClr val="843C0C"/>
                </a:solidFill>
              </a:rPr>
              <a:t>Succinate </a:t>
            </a:r>
            <a:r>
              <a:rPr lang="en-US" dirty="0">
                <a:solidFill>
                  <a:srgbClr val="843C0C"/>
                </a:solidFill>
              </a:rPr>
              <a:t>(</a:t>
            </a:r>
            <a:r>
              <a:rPr lang="en-US" dirty="0" smtClean="0">
                <a:solidFill>
                  <a:srgbClr val="843C0C"/>
                </a:solidFill>
              </a:rPr>
              <a:t>1/4</a:t>
            </a:r>
            <a:r>
              <a:rPr lang="en-US" dirty="0">
                <a:solidFill>
                  <a:srgbClr val="843C0C"/>
                </a:solidFill>
              </a:rPr>
              <a:t>)</a:t>
            </a:r>
          </a:p>
        </p:txBody>
      </p:sp>
      <p:sp>
        <p:nvSpPr>
          <p:cNvPr id="3" name="Content Placeholder 2"/>
          <p:cNvSpPr>
            <a:spLocks noGrp="1"/>
          </p:cNvSpPr>
          <p:nvPr>
            <p:ph idx="1"/>
          </p:nvPr>
        </p:nvSpPr>
        <p:spPr>
          <a:xfrm>
            <a:off x="457200" y="1581150"/>
            <a:ext cx="8229600" cy="5188644"/>
          </a:xfrm>
        </p:spPr>
        <p:txBody>
          <a:bodyPr>
            <a:noAutofit/>
          </a:bodyPr>
          <a:lstStyle/>
          <a:p>
            <a:pPr>
              <a:spcBef>
                <a:spcPts val="624"/>
              </a:spcBef>
              <a:spcAft>
                <a:spcPts val="1200"/>
              </a:spcAft>
            </a:pPr>
            <a:r>
              <a:rPr lang="en-US" sz="2600" dirty="0"/>
              <a:t>Succinate dehydrogenase, </a:t>
            </a:r>
            <a:r>
              <a:rPr lang="en-US" sz="2600" dirty="0" err="1"/>
              <a:t>fumarase</a:t>
            </a:r>
            <a:r>
              <a:rPr lang="en-US" sz="2600" dirty="0"/>
              <a:t>, and malate dehydrogenase catalyze successive reactions to regenerate oxaloacetate.</a:t>
            </a:r>
          </a:p>
          <a:p>
            <a:pPr>
              <a:spcBef>
                <a:spcPts val="624"/>
              </a:spcBef>
              <a:spcAft>
                <a:spcPts val="1200"/>
              </a:spcAft>
            </a:pPr>
            <a:r>
              <a:rPr lang="en-US" sz="2600" dirty="0"/>
              <a:t>FADH</a:t>
            </a:r>
            <a:r>
              <a:rPr lang="en-US" sz="2600" baseline="-25000" dirty="0"/>
              <a:t>2</a:t>
            </a:r>
            <a:r>
              <a:rPr lang="en-US" sz="2600" dirty="0"/>
              <a:t> and NADH are generated.</a:t>
            </a:r>
          </a:p>
          <a:p>
            <a:pPr>
              <a:spcBef>
                <a:spcPts val="624"/>
              </a:spcBef>
              <a:spcAft>
                <a:spcPts val="1200"/>
              </a:spcAft>
            </a:pPr>
            <a:r>
              <a:rPr lang="en-US" sz="2600" dirty="0"/>
              <a:t>Oxaloacetate can condense with another acetyl CoA to initiate another cycle.</a:t>
            </a:r>
          </a:p>
        </p:txBody>
      </p:sp>
    </p:spTree>
    <p:extLst>
      <p:ext uri="{BB962C8B-B14F-4D97-AF65-F5344CB8AC3E}">
        <p14:creationId xmlns:p14="http://schemas.microsoft.com/office/powerpoint/2010/main" val="200777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Ch.17 Outline</a:t>
            </a:r>
          </a:p>
        </p:txBody>
      </p:sp>
      <p:sp>
        <p:nvSpPr>
          <p:cNvPr id="3" name="Content Placeholder 2"/>
          <p:cNvSpPr>
            <a:spLocks noGrp="1"/>
          </p:cNvSpPr>
          <p:nvPr>
            <p:ph idx="1"/>
          </p:nvPr>
        </p:nvSpPr>
        <p:spPr>
          <a:xfrm>
            <a:off x="457200" y="1417637"/>
            <a:ext cx="8229600" cy="5352157"/>
          </a:xfrm>
        </p:spPr>
        <p:txBody>
          <a:bodyPr>
            <a:normAutofit/>
          </a:bodyPr>
          <a:lstStyle/>
          <a:p>
            <a:pPr>
              <a:spcBef>
                <a:spcPts val="624"/>
              </a:spcBef>
              <a:spcAft>
                <a:spcPts val="1200"/>
              </a:spcAft>
            </a:pPr>
            <a:r>
              <a:rPr lang="en-US" b="1" dirty="0"/>
              <a:t>17.1 The Pyruvate Dehydrogenase Complex Links Glycolysis to the Citric Acid Cycle</a:t>
            </a:r>
          </a:p>
          <a:p>
            <a:pPr>
              <a:spcBef>
                <a:spcPts val="624"/>
              </a:spcBef>
              <a:spcAft>
                <a:spcPts val="1200"/>
              </a:spcAft>
            </a:pPr>
            <a:r>
              <a:rPr lang="en-US" b="1" dirty="0"/>
              <a:t>17.2 The Citric Acid Cycle Oxidizes Two-Carbon Units</a:t>
            </a:r>
          </a:p>
          <a:p>
            <a:pPr>
              <a:spcBef>
                <a:spcPts val="624"/>
              </a:spcBef>
              <a:spcAft>
                <a:spcPts val="1200"/>
              </a:spcAft>
            </a:pPr>
            <a:r>
              <a:rPr lang="en-US" b="1" dirty="0"/>
              <a:t>17.3 Entry to the Citric Acid Cycle and Metabolism Through It Are Controlled</a:t>
            </a:r>
          </a:p>
          <a:p>
            <a:pPr>
              <a:spcBef>
                <a:spcPts val="624"/>
              </a:spcBef>
              <a:spcAft>
                <a:spcPts val="1200"/>
              </a:spcAft>
            </a:pPr>
            <a:r>
              <a:rPr lang="en-US" b="1" dirty="0"/>
              <a:t>17.4 The Citric Acid Cycle Is a Source of Biosynthetic Precursors</a:t>
            </a:r>
          </a:p>
          <a:p>
            <a:pPr>
              <a:spcBef>
                <a:spcPts val="624"/>
              </a:spcBef>
              <a:spcAft>
                <a:spcPts val="1200"/>
              </a:spcAft>
            </a:pPr>
            <a:r>
              <a:rPr lang="en-US" b="1" dirty="0"/>
              <a:t>17.5 The </a:t>
            </a:r>
            <a:r>
              <a:rPr lang="en-US" b="1" dirty="0" err="1"/>
              <a:t>Glyoxylate</a:t>
            </a:r>
            <a:r>
              <a:rPr lang="en-US" b="1" dirty="0"/>
              <a:t> Cycle Enables Plants and Bacteria to Grow on Acetate</a:t>
            </a:r>
          </a:p>
        </p:txBody>
      </p:sp>
    </p:spTree>
    <p:extLst>
      <p:ext uri="{BB962C8B-B14F-4D97-AF65-F5344CB8AC3E}">
        <p14:creationId xmlns:p14="http://schemas.microsoft.com/office/powerpoint/2010/main" val="1850038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a:solidFill>
                  <a:srgbClr val="843C0C"/>
                </a:solidFill>
              </a:rPr>
              <a:t>Oxaloacetate is Regenerated by the Oxidation of Succinate </a:t>
            </a:r>
            <a:r>
              <a:rPr lang="en-US" dirty="0" smtClean="0">
                <a:solidFill>
                  <a:srgbClr val="843C0C"/>
                </a:solidFill>
              </a:rPr>
              <a:t>(2/4</a:t>
            </a:r>
            <a:r>
              <a:rPr lang="en-US" dirty="0">
                <a:solidFill>
                  <a:srgbClr val="843C0C"/>
                </a:solidFill>
              </a:rPr>
              <a:t>)</a:t>
            </a:r>
            <a:endParaRPr lang="en-US" dirty="0"/>
          </a:p>
        </p:txBody>
      </p:sp>
      <p:pic>
        <p:nvPicPr>
          <p:cNvPr id="6" name="Picture 2" descr="An equation shows the three-step reaction in the regeneration of oxaloacetate from succinate.&#10;Succinate is a four-carbon chain molecule, in which the first and fourth carbon form carboxylate anions and C 2 and C 3 are each bonded to two H, of which both of the H on the left  are highlighted. In step 1, succinate is converted to fumarate and F A D is converted to F A D H 2. The two H in F A D H 2 are highlighted to show that they are from C 2 and C 3. Fumarate contains a chain of four carbon atoms, in which C 1 and C 4 form carboxylate anions, C 2 is double bonded to C 3, and C 2 and C 3 are each bonded to an H. Fumarate is converted to malate and a red highlighted water molecule is used during the reaction. Malate is a four carbon chain molecule that has the following substituents: C 1 and C 4 form carboxylate anions, C 2 is bonded to red highlighted O H from water on the left and H on the right, and C 3 is bonded to two H of which the left H is highlighted in red to indicate it is from water. Malate is converted to oxaloacetate and N A D plus is converted to N A D H and a red highlighted proton. Oxaloacetate is a four-carbon chain molecule, arranged vertically. C1 and C 4 form carboxylate anions, C 2 is double bonded to a red highlighted O, and C 3 is bonded to two H, of which the left H is highlight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60646" y="3011043"/>
            <a:ext cx="8575602" cy="12359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4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Oxaloacetate is Regenerated by the Oxidation of Succinate </a:t>
            </a:r>
            <a:r>
              <a:rPr lang="en-US" dirty="0" smtClean="0">
                <a:solidFill>
                  <a:srgbClr val="843C0C"/>
                </a:solidFill>
              </a:rPr>
              <a:t>(3/4</a:t>
            </a:r>
            <a:r>
              <a:rPr lang="en-US" dirty="0">
                <a:solidFill>
                  <a:srgbClr val="843C0C"/>
                </a:solidFill>
              </a:rPr>
              <a:t>)</a:t>
            </a:r>
            <a:endParaRPr lang="en-US" dirty="0"/>
          </a:p>
        </p:txBody>
      </p:sp>
      <p:sp>
        <p:nvSpPr>
          <p:cNvPr id="3" name="Content Placeholder 2"/>
          <p:cNvSpPr>
            <a:spLocks noGrp="1"/>
          </p:cNvSpPr>
          <p:nvPr>
            <p:ph idx="1"/>
          </p:nvPr>
        </p:nvSpPr>
        <p:spPr>
          <a:xfrm>
            <a:off x="457200" y="1600200"/>
            <a:ext cx="8458200" cy="2209799"/>
          </a:xfrm>
        </p:spPr>
        <p:txBody>
          <a:bodyPr>
            <a:noAutofit/>
          </a:bodyPr>
          <a:lstStyle/>
          <a:p>
            <a:pPr>
              <a:spcBef>
                <a:spcPts val="624"/>
              </a:spcBef>
              <a:spcAft>
                <a:spcPts val="600"/>
              </a:spcAft>
            </a:pPr>
            <a:r>
              <a:rPr lang="en-US" sz="2200" dirty="0"/>
              <a:t>Succinate dehydrogenase is associated with the electron-transport chain. The electrons pass </a:t>
            </a:r>
            <a:r>
              <a:rPr lang="en-US" sz="2200" i="1" dirty="0"/>
              <a:t>directly</a:t>
            </a:r>
            <a:r>
              <a:rPr lang="en-US" sz="2200" dirty="0"/>
              <a:t> from FADH</a:t>
            </a:r>
            <a:r>
              <a:rPr lang="en-US" sz="2200" baseline="-25000" dirty="0"/>
              <a:t>2</a:t>
            </a:r>
            <a:r>
              <a:rPr lang="en-US" sz="2200" dirty="0"/>
              <a:t> to coenzyme Q.</a:t>
            </a:r>
          </a:p>
          <a:p>
            <a:pPr lvl="1">
              <a:spcBef>
                <a:spcPts val="624"/>
              </a:spcBef>
              <a:spcAft>
                <a:spcPts val="600"/>
              </a:spcAft>
              <a:buFont typeface="Arial" pitchFamily="34" charset="0"/>
              <a:buChar char="–"/>
            </a:pPr>
            <a:r>
              <a:rPr lang="en-US" sz="2000" dirty="0"/>
              <a:t>The acceptor needs to be FAD, because the free energy change for this reaction would have been insufficient to reduce NAD</a:t>
            </a:r>
            <a:r>
              <a:rPr lang="en-US" sz="2000" baseline="30000" dirty="0"/>
              <a:t>+</a:t>
            </a:r>
            <a:r>
              <a:rPr lang="en-US" sz="2000" dirty="0"/>
              <a:t>.</a:t>
            </a:r>
          </a:p>
        </p:txBody>
      </p:sp>
      <p:pic>
        <p:nvPicPr>
          <p:cNvPr id="10" name="Picture Placeholder 9" descr="A reversible reaction in equilibrium shows the formation of G D P and A T P by the reaction between G T P and A D P."/>
          <p:cNvPicPr>
            <a:picLocks noGrp="1" noChangeAspect="1"/>
          </p:cNvPicPr>
          <p:nvPr>
            <p:ph type="pic" sz="quarter" idx="13"/>
          </p:nvPr>
        </p:nvPicPr>
        <p:blipFill>
          <a:blip r:embed="rId2"/>
          <a:stretch>
            <a:fillRect/>
          </a:stretch>
        </p:blipFill>
        <p:spPr>
          <a:xfrm>
            <a:off x="1418149" y="3947946"/>
            <a:ext cx="5838235" cy="467058"/>
          </a:xfrm>
          <a:prstGeom prst="rect">
            <a:avLst/>
          </a:prstGeom>
          <a:noFill/>
          <a:ln>
            <a:noFill/>
          </a:ln>
        </p:spPr>
      </p:pic>
      <p:sp>
        <p:nvSpPr>
          <p:cNvPr id="7" name="Content Placeholder 6"/>
          <p:cNvSpPr>
            <a:spLocks noGrp="1"/>
          </p:cNvSpPr>
          <p:nvPr>
            <p:ph sz="quarter" idx="16"/>
          </p:nvPr>
        </p:nvSpPr>
        <p:spPr>
          <a:xfrm>
            <a:off x="419100" y="4550056"/>
            <a:ext cx="8229600" cy="810838"/>
          </a:xfrm>
        </p:spPr>
        <p:txBody>
          <a:bodyPr>
            <a:normAutofit fontScale="92500"/>
          </a:bodyPr>
          <a:lstStyle/>
          <a:p>
            <a:r>
              <a:rPr lang="en-US" dirty="0"/>
              <a:t>Malate dehydrogenase catalyzes the stereospecific addition of H</a:t>
            </a:r>
            <a:r>
              <a:rPr lang="en-US" baseline="30000" dirty="0"/>
              <a:t>+</a:t>
            </a:r>
            <a:r>
              <a:rPr lang="en-US" dirty="0"/>
              <a:t> and OH</a:t>
            </a:r>
            <a:r>
              <a:rPr lang="en-US" baseline="30000" dirty="0"/>
              <a:t>−</a:t>
            </a:r>
            <a:r>
              <a:rPr lang="en-US" dirty="0"/>
              <a:t>, yielding only the L-isomer of malate.</a:t>
            </a:r>
          </a:p>
        </p:txBody>
      </p:sp>
      <p:pic>
        <p:nvPicPr>
          <p:cNvPr id="11" name="Picture 2" descr="An equation shows hydration of fumarate to form L-malate. Fumarate is a four-carbon molecule, in which C 2 is double bonded to C 3, hash bonded to C 1 of a carboxylate anion, and wedge bonded to H; C3 is wedge bonded to a carboxylate anion and hash bonded to an H. An arrow points from H plus to C 3 and another arrow points from a hydroxyl group to C 2. L-Malate has a similar structure to that of fumarate, but C 2 is single bonded to C3 and C 2 is additionally bonded to O H group and C 3 is additionally bonded to H."/>
          <p:cNvPicPr>
            <a:picLocks noGrp="1" noChangeAspect="1" noChangeArrowheads="1"/>
          </p:cNvPicPr>
          <p:nvPr>
            <p:ph type="pic" sz="quarter" idx="17"/>
          </p:nvPr>
        </p:nvPicPr>
        <p:blipFill>
          <a:blip r:embed="rId3">
            <a:extLst>
              <a:ext uri="{28A0092B-C50C-407E-A947-70E740481C1C}">
                <a14:useLocalDpi xmlns:a14="http://schemas.microsoft.com/office/drawing/2010/main" val="0"/>
              </a:ext>
            </a:extLst>
          </a:blip>
          <a:stretch>
            <a:fillRect/>
          </a:stretch>
        </p:blipFill>
        <p:spPr bwMode="auto">
          <a:xfrm>
            <a:off x="1846507" y="5523368"/>
            <a:ext cx="5037600" cy="121818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120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Oxaloacetate is Regenerated by the Oxidation of Succinate </a:t>
            </a:r>
            <a:r>
              <a:rPr lang="en-US" dirty="0" smtClean="0">
                <a:solidFill>
                  <a:srgbClr val="843C0C"/>
                </a:solidFill>
              </a:rPr>
              <a:t>(4/4</a:t>
            </a:r>
            <a:r>
              <a:rPr lang="en-US" dirty="0">
                <a:solidFill>
                  <a:srgbClr val="843C0C"/>
                </a:solidFill>
              </a:rPr>
              <a:t>)</a:t>
            </a:r>
            <a:endParaRPr lang="en-US" dirty="0"/>
          </a:p>
        </p:txBody>
      </p:sp>
      <p:sp>
        <p:nvSpPr>
          <p:cNvPr id="3" name="Content Placeholder 2"/>
          <p:cNvSpPr>
            <a:spLocks noGrp="1"/>
          </p:cNvSpPr>
          <p:nvPr>
            <p:ph idx="1"/>
          </p:nvPr>
        </p:nvSpPr>
        <p:spPr>
          <a:xfrm>
            <a:off x="457200" y="1600201"/>
            <a:ext cx="8458200" cy="914400"/>
          </a:xfrm>
        </p:spPr>
        <p:txBody>
          <a:bodyPr>
            <a:noAutofit/>
          </a:bodyPr>
          <a:lstStyle/>
          <a:p>
            <a:r>
              <a:rPr lang="en-US" dirty="0"/>
              <a:t>In the final step, malate is oxidized to oxaloacetate, producing another molecule of NADH.</a:t>
            </a:r>
          </a:p>
        </p:txBody>
      </p:sp>
      <p:pic>
        <p:nvPicPr>
          <p:cNvPr id="9" name="Picture Placeholder 8" descr="A reversible reaction in equilibrium shows oxidation malate by N A D superscript plus and forms oxaloacetate, N A D H, and a proton. "/>
          <p:cNvPicPr>
            <a:picLocks noGrp="1" noChangeAspect="1"/>
          </p:cNvPicPr>
          <p:nvPr>
            <p:ph type="pic" sz="quarter" idx="13"/>
          </p:nvPr>
        </p:nvPicPr>
        <p:blipFill>
          <a:blip r:embed="rId2"/>
          <a:stretch>
            <a:fillRect/>
          </a:stretch>
        </p:blipFill>
        <p:spPr>
          <a:xfrm>
            <a:off x="674423" y="2945521"/>
            <a:ext cx="7823441" cy="678033"/>
          </a:xfrm>
          <a:prstGeom prst="rect">
            <a:avLst/>
          </a:prstGeom>
          <a:noFill/>
          <a:ln>
            <a:noFill/>
          </a:ln>
        </p:spPr>
      </p:pic>
      <p:sp>
        <p:nvSpPr>
          <p:cNvPr id="7" name="Content Placeholder 6"/>
          <p:cNvSpPr>
            <a:spLocks noGrp="1"/>
          </p:cNvSpPr>
          <p:nvPr>
            <p:ph sz="quarter" idx="16"/>
          </p:nvPr>
        </p:nvSpPr>
        <p:spPr>
          <a:xfrm>
            <a:off x="438150" y="3994108"/>
            <a:ext cx="8229600" cy="1568492"/>
          </a:xfrm>
        </p:spPr>
        <p:txBody>
          <a:bodyPr>
            <a:noAutofit/>
          </a:bodyPr>
          <a:lstStyle/>
          <a:p>
            <a:r>
              <a:rPr lang="en-US" sz="2200" dirty="0"/>
              <a:t>This reaction is extremely endergonic under standard conditions. The actual </a:t>
            </a:r>
            <a:r>
              <a:rPr lang="el-GR" sz="2200" dirty="0" smtClean="0"/>
              <a:t>Δ</a:t>
            </a:r>
            <a:r>
              <a:rPr lang="en-US" sz="2200" dirty="0" smtClean="0"/>
              <a:t>G </a:t>
            </a:r>
            <a:r>
              <a:rPr lang="en-US" sz="2200" dirty="0"/>
              <a:t>becomes favorable because of the use of the products: oxaloacetate in the first step of the citric acid cycle and NADH in the electron transport chain.</a:t>
            </a:r>
          </a:p>
        </p:txBody>
      </p:sp>
    </p:spTree>
    <p:extLst>
      <p:ext uri="{BB962C8B-B14F-4D97-AF65-F5344CB8AC3E}">
        <p14:creationId xmlns:p14="http://schemas.microsoft.com/office/powerpoint/2010/main" val="790082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623"/>
            <a:ext cx="8229600" cy="1383030"/>
          </a:xfrm>
        </p:spPr>
        <p:txBody>
          <a:bodyPr>
            <a:noAutofit/>
          </a:bodyPr>
          <a:lstStyle/>
          <a:p>
            <a:r>
              <a:rPr lang="en-US" sz="3200" dirty="0">
                <a:solidFill>
                  <a:srgbClr val="843C0C"/>
                </a:solidFill>
              </a:rPr>
              <a:t>The </a:t>
            </a:r>
            <a:r>
              <a:rPr lang="en-US" sz="3200" dirty="0" smtClean="0">
                <a:solidFill>
                  <a:srgbClr val="843C0C"/>
                </a:solidFill>
              </a:rPr>
              <a:t>Citric Acid </a:t>
            </a:r>
            <a:r>
              <a:rPr lang="en-US" sz="3200" dirty="0">
                <a:solidFill>
                  <a:srgbClr val="843C0C"/>
                </a:solidFill>
              </a:rPr>
              <a:t>C</a:t>
            </a:r>
            <a:r>
              <a:rPr lang="en-US" sz="3200" dirty="0" smtClean="0">
                <a:solidFill>
                  <a:srgbClr val="843C0C"/>
                </a:solidFill>
              </a:rPr>
              <a:t>ycle </a:t>
            </a:r>
            <a:r>
              <a:rPr lang="en-US" sz="3200" dirty="0">
                <a:solidFill>
                  <a:srgbClr val="843C0C"/>
                </a:solidFill>
              </a:rPr>
              <a:t>P</a:t>
            </a:r>
            <a:r>
              <a:rPr lang="en-US" sz="3200" dirty="0" smtClean="0">
                <a:solidFill>
                  <a:srgbClr val="843C0C"/>
                </a:solidFill>
              </a:rPr>
              <a:t>roduces </a:t>
            </a:r>
            <a:r>
              <a:rPr lang="en-US" sz="3200" dirty="0">
                <a:solidFill>
                  <a:srgbClr val="843C0C"/>
                </a:solidFill>
              </a:rPr>
              <a:t>H</a:t>
            </a:r>
            <a:r>
              <a:rPr lang="en-US" sz="3200" dirty="0" smtClean="0">
                <a:solidFill>
                  <a:srgbClr val="843C0C"/>
                </a:solidFill>
              </a:rPr>
              <a:t>igh-transfer-potential </a:t>
            </a:r>
            <a:r>
              <a:rPr lang="en-US" sz="3200" dirty="0">
                <a:solidFill>
                  <a:srgbClr val="843C0C"/>
                </a:solidFill>
              </a:rPr>
              <a:t>E</a:t>
            </a:r>
            <a:r>
              <a:rPr lang="en-US" sz="3200" dirty="0" smtClean="0">
                <a:solidFill>
                  <a:srgbClr val="843C0C"/>
                </a:solidFill>
              </a:rPr>
              <a:t>lectrons</a:t>
            </a:r>
            <a:r>
              <a:rPr lang="en-US" sz="3200" dirty="0">
                <a:solidFill>
                  <a:srgbClr val="843C0C"/>
                </a:solidFill>
              </a:rPr>
              <a:t>, ATP, and CO</a:t>
            </a:r>
            <a:r>
              <a:rPr lang="en-US" sz="3200" baseline="-25000" dirty="0">
                <a:solidFill>
                  <a:srgbClr val="843C0C"/>
                </a:solidFill>
              </a:rPr>
              <a:t>2 </a:t>
            </a:r>
            <a:r>
              <a:rPr lang="en-US" sz="3200" dirty="0" smtClean="0">
                <a:solidFill>
                  <a:srgbClr val="843C0C"/>
                </a:solidFill>
              </a:rPr>
              <a:t>(</a:t>
            </a:r>
            <a:r>
              <a:rPr lang="en-US" sz="3200" dirty="0" smtClean="0">
                <a:solidFill>
                  <a:srgbClr val="843C0C"/>
                </a:solidFill>
              </a:rPr>
              <a:t>1/</a:t>
            </a:r>
            <a:r>
              <a:rPr lang="en-US" sz="3200" dirty="0" smtClean="0">
                <a:solidFill>
                  <a:srgbClr val="843C0C"/>
                </a:solidFill>
              </a:rPr>
              <a:t>4</a:t>
            </a:r>
            <a:r>
              <a:rPr lang="en-US" sz="3200" dirty="0">
                <a:solidFill>
                  <a:srgbClr val="843C0C"/>
                </a:solidFill>
              </a:rPr>
              <a:t>)</a:t>
            </a:r>
          </a:p>
        </p:txBody>
      </p:sp>
      <p:sp>
        <p:nvSpPr>
          <p:cNvPr id="3" name="Content Placeholder 2"/>
          <p:cNvSpPr>
            <a:spLocks noGrp="1"/>
          </p:cNvSpPr>
          <p:nvPr>
            <p:ph idx="1"/>
          </p:nvPr>
        </p:nvSpPr>
        <p:spPr>
          <a:xfrm>
            <a:off x="457200" y="1924049"/>
            <a:ext cx="8458200" cy="590551"/>
          </a:xfrm>
        </p:spPr>
        <p:txBody>
          <a:bodyPr>
            <a:noAutofit/>
          </a:bodyPr>
          <a:lstStyle/>
          <a:p>
            <a:r>
              <a:rPr lang="en-US" dirty="0"/>
              <a:t>The net reaction of the citric acid cycle is</a:t>
            </a:r>
          </a:p>
        </p:txBody>
      </p:sp>
      <p:pic>
        <p:nvPicPr>
          <p:cNvPr id="8" name="Picture Placeholder 7" descr="An equation is shown. The equation reads, acetyl uppercase C lowercase O uppercase A, 3 N A D superscript plus, F A D, A D P, P subscript lowercase I, and 2 H subscript 2 O reacts to form 2 C O subscript 2, 3 N A D H, F A D H subscript 2, A T P, 2 H superscript plus, and uppercase C lowercase O uppercase A."/>
          <p:cNvPicPr>
            <a:picLocks noGrp="1" noChangeAspect="1"/>
          </p:cNvPicPr>
          <p:nvPr>
            <p:ph type="pic" sz="quarter" idx="13"/>
          </p:nvPr>
        </p:nvPicPr>
        <p:blipFill>
          <a:blip r:embed="rId2"/>
          <a:stretch>
            <a:fillRect/>
          </a:stretch>
        </p:blipFill>
        <p:spPr>
          <a:xfrm>
            <a:off x="356976" y="2775349"/>
            <a:ext cx="8486354" cy="850102"/>
          </a:xfrm>
          <a:prstGeom prst="rect">
            <a:avLst/>
          </a:prstGeom>
          <a:noFill/>
          <a:ln>
            <a:noFill/>
          </a:ln>
        </p:spPr>
      </p:pic>
      <p:sp>
        <p:nvSpPr>
          <p:cNvPr id="7" name="Content Placeholder 6"/>
          <p:cNvSpPr>
            <a:spLocks noGrp="1"/>
          </p:cNvSpPr>
          <p:nvPr>
            <p:ph sz="quarter" idx="16"/>
          </p:nvPr>
        </p:nvSpPr>
        <p:spPr>
          <a:xfrm>
            <a:off x="438150" y="3994108"/>
            <a:ext cx="8362950" cy="2501942"/>
          </a:xfrm>
        </p:spPr>
        <p:txBody>
          <a:bodyPr>
            <a:noAutofit/>
          </a:bodyPr>
          <a:lstStyle/>
          <a:p>
            <a:pPr>
              <a:spcBef>
                <a:spcPts val="624"/>
              </a:spcBef>
              <a:spcAft>
                <a:spcPts val="1200"/>
              </a:spcAft>
            </a:pPr>
            <a:r>
              <a:rPr lang="en-US" dirty="0"/>
              <a:t>Each pair of electrons from NADH will generate ~2.5 ATP when used to reduce oxygen in the electron-transport chain.</a:t>
            </a:r>
          </a:p>
          <a:p>
            <a:pPr>
              <a:spcBef>
                <a:spcPts val="624"/>
              </a:spcBef>
              <a:spcAft>
                <a:spcPts val="1200"/>
              </a:spcAft>
            </a:pPr>
            <a:r>
              <a:rPr lang="en-US" dirty="0"/>
              <a:t>Each pair of electrons from FADH</a:t>
            </a:r>
            <a:r>
              <a:rPr lang="en-US" baseline="-25000" dirty="0"/>
              <a:t>2</a:t>
            </a:r>
            <a:r>
              <a:rPr lang="en-US" dirty="0"/>
              <a:t> will power the synthesis of ~1.5 ATP with the reduction of oxygen in the electron-transport chain.</a:t>
            </a:r>
          </a:p>
        </p:txBody>
      </p:sp>
    </p:spTree>
    <p:extLst>
      <p:ext uri="{BB962C8B-B14F-4D97-AF65-F5344CB8AC3E}">
        <p14:creationId xmlns:p14="http://schemas.microsoft.com/office/powerpoint/2010/main" val="2803326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8"/>
            <a:ext cx="8229600" cy="1257300"/>
          </a:xfrm>
        </p:spPr>
        <p:txBody>
          <a:bodyPr>
            <a:noAutofit/>
          </a:bodyPr>
          <a:lstStyle/>
          <a:p>
            <a:r>
              <a:rPr lang="en-US" sz="3200" dirty="0">
                <a:solidFill>
                  <a:srgbClr val="843C0C"/>
                </a:solidFill>
              </a:rPr>
              <a:t>The Citric Acid Cycle Produces High-transfer-potential Electrons, ATP, and CO</a:t>
            </a:r>
            <a:r>
              <a:rPr lang="en-US" sz="3200" baseline="-25000" dirty="0">
                <a:solidFill>
                  <a:srgbClr val="843C0C"/>
                </a:solidFill>
              </a:rPr>
              <a:t>2 </a:t>
            </a:r>
            <a:r>
              <a:rPr lang="en-US" sz="3200" dirty="0" smtClean="0">
                <a:solidFill>
                  <a:srgbClr val="843C0C"/>
                </a:solidFill>
              </a:rPr>
              <a:t>(2/4</a:t>
            </a:r>
            <a:r>
              <a:rPr lang="en-US" sz="3200" dirty="0">
                <a:solidFill>
                  <a:srgbClr val="843C0C"/>
                </a:solidFill>
              </a:rPr>
              <a:t>)</a:t>
            </a:r>
            <a:endParaRPr lang="en-US" sz="3200" dirty="0"/>
          </a:p>
        </p:txBody>
      </p:sp>
      <p:sp>
        <p:nvSpPr>
          <p:cNvPr id="3" name="Content Placeholder 2"/>
          <p:cNvSpPr>
            <a:spLocks noGrp="1"/>
          </p:cNvSpPr>
          <p:nvPr>
            <p:ph idx="1"/>
          </p:nvPr>
        </p:nvSpPr>
        <p:spPr>
          <a:xfrm>
            <a:off x="457200" y="1581150"/>
            <a:ext cx="8229600" cy="5188644"/>
          </a:xfrm>
        </p:spPr>
        <p:txBody>
          <a:bodyPr>
            <a:noAutofit/>
          </a:bodyPr>
          <a:lstStyle/>
          <a:p>
            <a:pPr>
              <a:spcBef>
                <a:spcPts val="624"/>
              </a:spcBef>
              <a:spcAft>
                <a:spcPts val="1200"/>
              </a:spcAft>
            </a:pPr>
            <a:r>
              <a:rPr lang="en-US" dirty="0"/>
              <a:t>Evidence suggests that there is a physical association of all of the enzymes of the citric acid cycle into a </a:t>
            </a:r>
            <a:r>
              <a:rPr lang="en-US" dirty="0" err="1"/>
              <a:t>supramolecular</a:t>
            </a:r>
            <a:r>
              <a:rPr lang="en-US" dirty="0"/>
              <a:t> complex. This close arrangement of enzymes enhances the efficiency of the citric acid cycle by the strategy of </a:t>
            </a:r>
            <a:r>
              <a:rPr lang="en-US" i="1" dirty="0"/>
              <a:t>substrate channeling</a:t>
            </a:r>
            <a:r>
              <a:rPr lang="en-US" dirty="0"/>
              <a:t>.</a:t>
            </a:r>
          </a:p>
          <a:p>
            <a:pPr>
              <a:spcBef>
                <a:spcPts val="624"/>
              </a:spcBef>
              <a:spcAft>
                <a:spcPts val="1200"/>
              </a:spcAft>
            </a:pPr>
            <a:r>
              <a:rPr lang="en-US" dirty="0"/>
              <a:t>Unlike glycolysis, which has anaerobic strategies (fermentation) for replenishing NAD</a:t>
            </a:r>
            <a:r>
              <a:rPr lang="en-US" baseline="30000" dirty="0"/>
              <a:t>+</a:t>
            </a:r>
            <a:r>
              <a:rPr lang="en-US" dirty="0"/>
              <a:t> if needed, the citric acid cycle can only proceed if there is enough O</a:t>
            </a:r>
            <a:r>
              <a:rPr lang="en-US" baseline="-25000" dirty="0"/>
              <a:t>2</a:t>
            </a:r>
            <a:r>
              <a:rPr lang="en-US" dirty="0"/>
              <a:t> for the electron transport chain to proceed, using NADH and FADH</a:t>
            </a:r>
            <a:r>
              <a:rPr lang="en-US" baseline="-25000" dirty="0"/>
              <a:t>2</a:t>
            </a:r>
            <a:r>
              <a:rPr lang="en-US" dirty="0"/>
              <a:t> and releasing the oxidized form of these carriers.</a:t>
            </a:r>
          </a:p>
        </p:txBody>
      </p:sp>
    </p:spTree>
    <p:extLst>
      <p:ext uri="{BB962C8B-B14F-4D97-AF65-F5344CB8AC3E}">
        <p14:creationId xmlns:p14="http://schemas.microsoft.com/office/powerpoint/2010/main" val="1912144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 y="154623"/>
            <a:ext cx="8194263" cy="1383030"/>
          </a:xfrm>
        </p:spPr>
        <p:txBody>
          <a:bodyPr>
            <a:noAutofit/>
          </a:bodyPr>
          <a:lstStyle/>
          <a:p>
            <a:r>
              <a:rPr lang="en-US" sz="3200" dirty="0">
                <a:solidFill>
                  <a:srgbClr val="843C0C"/>
                </a:solidFill>
              </a:rPr>
              <a:t>The Citric Acid Cycle Produces High-transfer-potential Electrons, ATP, and CO</a:t>
            </a:r>
            <a:r>
              <a:rPr lang="en-US" sz="3200" baseline="-25000" dirty="0">
                <a:solidFill>
                  <a:srgbClr val="843C0C"/>
                </a:solidFill>
              </a:rPr>
              <a:t>2 </a:t>
            </a:r>
            <a:r>
              <a:rPr lang="en-US" sz="3200" dirty="0" smtClean="0">
                <a:solidFill>
                  <a:srgbClr val="843C0C"/>
                </a:solidFill>
              </a:rPr>
              <a:t>(3/4</a:t>
            </a:r>
            <a:r>
              <a:rPr lang="en-US" sz="3200" dirty="0">
                <a:solidFill>
                  <a:srgbClr val="843C0C"/>
                </a:solidFill>
              </a:rPr>
              <a:t>)</a:t>
            </a:r>
            <a:endParaRPr lang="en-US" sz="3200" dirty="0"/>
          </a:p>
        </p:txBody>
      </p:sp>
      <p:sp>
        <p:nvSpPr>
          <p:cNvPr id="3" name="Content Placeholder 2"/>
          <p:cNvSpPr>
            <a:spLocks noGrp="1"/>
          </p:cNvSpPr>
          <p:nvPr>
            <p:ph idx="1"/>
          </p:nvPr>
        </p:nvSpPr>
        <p:spPr>
          <a:xfrm>
            <a:off x="457200" y="1581150"/>
            <a:ext cx="8229600" cy="5188644"/>
          </a:xfrm>
        </p:spPr>
        <p:txBody>
          <a:bodyPr>
            <a:noAutofit/>
          </a:bodyPr>
          <a:lstStyle/>
          <a:p>
            <a:pPr>
              <a:spcBef>
                <a:spcPts val="624"/>
              </a:spcBef>
              <a:spcAft>
                <a:spcPts val="1200"/>
              </a:spcAft>
            </a:pPr>
            <a:r>
              <a:rPr lang="en-US" dirty="0"/>
              <a:t>Evidence suggests that there is a physical association of all of the enzymes of the citric acid cycle into a </a:t>
            </a:r>
            <a:r>
              <a:rPr lang="en-US" dirty="0" err="1"/>
              <a:t>supramolecular</a:t>
            </a:r>
            <a:r>
              <a:rPr lang="en-US" dirty="0"/>
              <a:t> complex. The close arrangement of enzymes enhances the efficiency of the citric acid cycle because a reaction product can pass directly from one active site to the next through connecting channels.</a:t>
            </a:r>
          </a:p>
          <a:p>
            <a:pPr>
              <a:spcBef>
                <a:spcPts val="624"/>
              </a:spcBef>
              <a:spcAft>
                <a:spcPts val="1200"/>
              </a:spcAft>
            </a:pPr>
            <a:r>
              <a:rPr lang="en-US" dirty="0"/>
              <a:t>Unlike glycolysis, which has anaerobic strategies (fermentation) for replenishing NAD</a:t>
            </a:r>
            <a:r>
              <a:rPr lang="en-US" baseline="30000" dirty="0"/>
              <a:t>+</a:t>
            </a:r>
            <a:r>
              <a:rPr lang="en-US" dirty="0"/>
              <a:t> if needed, the citric acid cycle can only proceed if there is enough O</a:t>
            </a:r>
            <a:r>
              <a:rPr lang="en-US" baseline="-25000" dirty="0"/>
              <a:t>2</a:t>
            </a:r>
            <a:r>
              <a:rPr lang="en-US" dirty="0"/>
              <a:t> for the electron transport chain to proceed, using NADH and FADH</a:t>
            </a:r>
            <a:r>
              <a:rPr lang="en-US" baseline="-25000" dirty="0"/>
              <a:t>2</a:t>
            </a:r>
            <a:r>
              <a:rPr lang="en-US" dirty="0"/>
              <a:t> and releasing the oxidized form of these carriers</a:t>
            </a:r>
          </a:p>
        </p:txBody>
      </p:sp>
    </p:spTree>
    <p:extLst>
      <p:ext uri="{BB962C8B-B14F-4D97-AF65-F5344CB8AC3E}">
        <p14:creationId xmlns:p14="http://schemas.microsoft.com/office/powerpoint/2010/main" val="989076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54623"/>
            <a:ext cx="8132590" cy="1383030"/>
          </a:xfrm>
        </p:spPr>
        <p:txBody>
          <a:bodyPr>
            <a:noAutofit/>
          </a:bodyPr>
          <a:lstStyle/>
          <a:p>
            <a:r>
              <a:rPr lang="en-US" sz="3200" dirty="0">
                <a:solidFill>
                  <a:srgbClr val="843C0C"/>
                </a:solidFill>
              </a:rPr>
              <a:t>The Citric Acid Cycle Produces High-transfer-potential Electrons, ATP, and CO</a:t>
            </a:r>
            <a:r>
              <a:rPr lang="en-US" sz="3200" baseline="-25000" dirty="0">
                <a:solidFill>
                  <a:srgbClr val="843C0C"/>
                </a:solidFill>
              </a:rPr>
              <a:t>2 </a:t>
            </a:r>
            <a:r>
              <a:rPr lang="en-US" sz="3200" dirty="0" smtClean="0">
                <a:solidFill>
                  <a:srgbClr val="843C0C"/>
                </a:solidFill>
              </a:rPr>
              <a:t>(4/4</a:t>
            </a:r>
            <a:r>
              <a:rPr lang="en-US" sz="3200" dirty="0">
                <a:solidFill>
                  <a:srgbClr val="843C0C"/>
                </a:solidFill>
              </a:rPr>
              <a:t>)</a:t>
            </a:r>
            <a:endParaRPr lang="en-US" sz="3200" dirty="0"/>
          </a:p>
        </p:txBody>
      </p:sp>
      <p:sp>
        <p:nvSpPr>
          <p:cNvPr id="3" name="Content Placeholder 2"/>
          <p:cNvSpPr>
            <a:spLocks noGrp="1"/>
          </p:cNvSpPr>
          <p:nvPr>
            <p:ph idx="1"/>
          </p:nvPr>
        </p:nvSpPr>
        <p:spPr>
          <a:xfrm>
            <a:off x="457200" y="1581150"/>
            <a:ext cx="8229600" cy="5188644"/>
          </a:xfrm>
        </p:spPr>
        <p:txBody>
          <a:bodyPr>
            <a:noAutofit/>
          </a:bodyPr>
          <a:lstStyle/>
          <a:p>
            <a:pPr>
              <a:spcBef>
                <a:spcPts val="624"/>
              </a:spcBef>
              <a:spcAft>
                <a:spcPts val="1200"/>
              </a:spcAft>
            </a:pPr>
            <a:r>
              <a:rPr lang="en-US" dirty="0"/>
              <a:t>Two carbon atoms enter in the form of an acetyl unit, and two carbons leave in the form of CO</a:t>
            </a:r>
            <a:r>
              <a:rPr lang="en-US" baseline="-25000" dirty="0"/>
              <a:t>2</a:t>
            </a:r>
            <a:r>
              <a:rPr lang="en-US" dirty="0"/>
              <a:t> molecules (though isotope labeling studies indicate that they are not the same carbon atoms that immediately leave).</a:t>
            </a:r>
          </a:p>
          <a:p>
            <a:pPr>
              <a:spcBef>
                <a:spcPts val="624"/>
              </a:spcBef>
              <a:spcAft>
                <a:spcPts val="1200"/>
              </a:spcAft>
            </a:pPr>
            <a:r>
              <a:rPr lang="en-US" dirty="0"/>
              <a:t>Four pairs of electrons leave on the reduced form of electron carriers (three NADH and one FADH</a:t>
            </a:r>
            <a:r>
              <a:rPr lang="en-US" baseline="-25000" dirty="0"/>
              <a:t>2</a:t>
            </a:r>
            <a:r>
              <a:rPr lang="en-US" dirty="0"/>
              <a:t>).</a:t>
            </a:r>
          </a:p>
          <a:p>
            <a:pPr>
              <a:spcBef>
                <a:spcPts val="624"/>
              </a:spcBef>
              <a:spcAft>
                <a:spcPts val="1200"/>
              </a:spcAft>
            </a:pPr>
            <a:r>
              <a:rPr lang="en-US" dirty="0"/>
              <a:t>One NTP (usually ATP) is generated.</a:t>
            </a:r>
          </a:p>
          <a:p>
            <a:pPr>
              <a:spcBef>
                <a:spcPts val="624"/>
              </a:spcBef>
              <a:spcAft>
                <a:spcPts val="1200"/>
              </a:spcAft>
            </a:pPr>
            <a:r>
              <a:rPr lang="en-US" dirty="0"/>
              <a:t>Two water molecules are consumed: one in the synthesis of citrate by the hydrolysis of </a:t>
            </a:r>
            <a:r>
              <a:rPr lang="en-US" dirty="0" err="1"/>
              <a:t>citryl</a:t>
            </a:r>
            <a:r>
              <a:rPr lang="en-US" dirty="0"/>
              <a:t> CoA and the other in the hydration of </a:t>
            </a:r>
            <a:r>
              <a:rPr lang="en-US" dirty="0" err="1"/>
              <a:t>fumarate</a:t>
            </a:r>
            <a:r>
              <a:rPr lang="en-US" dirty="0"/>
              <a:t>.</a:t>
            </a:r>
          </a:p>
        </p:txBody>
      </p:sp>
    </p:spTree>
    <p:extLst>
      <p:ext uri="{BB962C8B-B14F-4D97-AF65-F5344CB8AC3E}">
        <p14:creationId xmlns:p14="http://schemas.microsoft.com/office/powerpoint/2010/main" val="2734810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sz="4000" dirty="0">
                <a:solidFill>
                  <a:srgbClr val="843C0C"/>
                </a:solidFill>
              </a:rPr>
              <a:t>The </a:t>
            </a:r>
            <a:r>
              <a:rPr lang="en-US" sz="4000" dirty="0" smtClean="0">
                <a:solidFill>
                  <a:srgbClr val="843C0C"/>
                </a:solidFill>
              </a:rPr>
              <a:t>Citric </a:t>
            </a:r>
            <a:r>
              <a:rPr lang="en-US" sz="4000" dirty="0">
                <a:solidFill>
                  <a:srgbClr val="843C0C"/>
                </a:solidFill>
              </a:rPr>
              <a:t>A</a:t>
            </a:r>
            <a:r>
              <a:rPr lang="en-US" sz="4000" dirty="0" smtClean="0">
                <a:solidFill>
                  <a:srgbClr val="843C0C"/>
                </a:solidFill>
              </a:rPr>
              <a:t>cid </a:t>
            </a:r>
            <a:r>
              <a:rPr lang="en-US" sz="4000" dirty="0" smtClean="0">
                <a:solidFill>
                  <a:srgbClr val="843C0C"/>
                </a:solidFill>
              </a:rPr>
              <a:t>Cy</a:t>
            </a:r>
            <a:r>
              <a:rPr lang="en-US" sz="4000" dirty="0" smtClean="0">
                <a:solidFill>
                  <a:srgbClr val="843C0C"/>
                </a:solidFill>
              </a:rPr>
              <a:t>cle</a:t>
            </a:r>
            <a:endParaRPr lang="en-US" sz="4000" dirty="0">
              <a:solidFill>
                <a:srgbClr val="843C0C"/>
              </a:solidFill>
            </a:endParaRPr>
          </a:p>
        </p:txBody>
      </p:sp>
      <p:pic>
        <p:nvPicPr>
          <p:cNvPr id="5" name="Picture 2" descr="A circular flow diagram shows the reactions of the citric acid cycle and the structural formula of each molecule is shown. &#10;Oxaloacetate is a four-carbon chain molecule, arranged vertically. C1 and C 4 form carboxylate anions, C 2 is double bonded to O, and C 3 is bonded to two H.&#10;Step 1: Oxaloacetate undergoes a reaction in which it combines with the acetyl group from acetyl coenzyme A, catalyzed by citrate synthase, to form citrate. The acetyl group on coenzyme A is a carbon atom double bonded to O and a single bond to a methyl group. A molecule of water is used in the reaction and coenzyme A is released. The acetyl group is shown in green and forms a single bond with the third carbon in oxaloacetate to form citrate. Citrate is a five-carbon chain molecule arranged vertically that has the following substituents: C 1 and C 5 form carboxylate anions, C 2 and C 4 are each bonded to two H, and C 3 is bonded to a carboxylate anion on the left and to H on the right.&#10;Step 2: Citrate undergoes a reaction catalyzed by aconitase to form isocitrate, which has a similar structure to citrate but with C 2 bonded to H on the left and O H on the right.&#10;Step 3: Isocitrate undergoes a reaction catalyzed by isocitrate dehydrogenase in which a molecule of N A D plus is reduced to N A D H and carbon dioxide is released. The product of the reaction is alpha-ketoglutarate. Alpha ketoglutarate has a similar structure to isocitrate, but the second carbon is double bonded to O and the third carbon has two H. &#10;Step 4: Alpha-ketoglutarate undergoes a reaction in which it combines with coenzyme A, catalyzed by alpha-ketoglutarate dehydrogenase complex. N A D plus and coenzyme A react to give N A D H and carbon dioxide. The product of the reaction is succinyl coenzyme A, which has a similar structure to alpha-ketoglutarate, but the carboxylate group of C 1 is replaced with coenzyme A, which is bonded to C 2 via a sulfur atom. &#10;Step 5: Succinyl coenzyme A undergoes a reaction catalyzed by succinyl coenzyme A synthetase in which coenzyme A is removed from the top carbon atom to form succinate. A molecule of A D P combines with a molecule of inorganic phosphate to produce A T P during this reaction. The structure of succinate is similar to succinyl coenzyme A, but C 1 forms a carboxylate anion group. Succinate has four carbon atoms in a chain, the top and bottom carbon atoms forming carboxylate groups and the middle two carbon atoms forming methylene groups. &#10;Step 6: Succinate undergoes a reaction catalyzed by succinate dehydrogenase in which F A D is reduced to F A D H 2. The product of the reaction is fumarate. Fumarate contains a chain of four carbon atoms in which C 1 and C 4 form carboxylate anion, C 2 is double bonded to C 3, and C 2 and C 3 are each bonded to H. &#10;Step 7: Fumarate undergoes a reaction catalyzed by fumarase, in which a molecule of H 2 O is used, to form malate. Malate has a similar structure to that of fumarate, but C 2 is single bonded to C 3, C 2 is bonded to O H on the left and to H on the right, and C 3 is bonded to two H. &#10;Step 8: Malate undergoes a reaction catalyzed by malate dehydrogenase in which N A D plus is reduced to N A D H and a proton is released. The product of the reaction is oxaloacet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357830" y="1731629"/>
            <a:ext cx="6610432" cy="482687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623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sz="4000" dirty="0">
                <a:solidFill>
                  <a:srgbClr val="843C0C"/>
                </a:solidFill>
              </a:rPr>
              <a:t>Citric </a:t>
            </a:r>
            <a:r>
              <a:rPr lang="en-US" sz="4000" dirty="0" smtClean="0">
                <a:solidFill>
                  <a:srgbClr val="843C0C"/>
                </a:solidFill>
              </a:rPr>
              <a:t>Acid </a:t>
            </a:r>
            <a:r>
              <a:rPr lang="en-US" sz="4000" dirty="0" smtClean="0">
                <a:solidFill>
                  <a:srgbClr val="843C0C"/>
                </a:solidFill>
              </a:rPr>
              <a:t>C</a:t>
            </a:r>
            <a:r>
              <a:rPr lang="en-US" sz="4000" dirty="0" smtClean="0">
                <a:solidFill>
                  <a:srgbClr val="843C0C"/>
                </a:solidFill>
              </a:rPr>
              <a:t>ycle Kinetics</a:t>
            </a:r>
            <a:endParaRPr lang="en-US" sz="4000" dirty="0">
              <a:solidFill>
                <a:srgbClr val="843C0C"/>
              </a:solidFill>
            </a:endParaRPr>
          </a:p>
        </p:txBody>
      </p:sp>
      <p:pic>
        <p:nvPicPr>
          <p:cNvPr id="7" name="Picture 2" descr="A table shows citric acid cycle. The table has seven columns and nine rows. The column headers are: step, reaction, enzyme, prosthetic group, type superscript asterisk, and delta uppercase G naught prime: kilojoules per mole, and kilocalorie per mole (kilojoules per mole, and kilocalorie per mole are shown under the heading delta uppercase G naught prime). A note below the table depicts what asterisk stands for, reaction type, a is condensation, b is dehydration, c is hydration, d is decarboxylation, e is oxidation, and f is substrate dash level phosphorylation. &#10;Row 1: step: 1; reaction: acetyl coenzyme A, oxaloacetate, water (H subscript 2 O) reacts to form citrate, coenzyme A and proton (H superscript plus); enzyme: citrate synthase; prosthetic group: not given; type: a; kilojoules per mole: minus 31 point 4; kilocalorie per mole: minus 7 point 5.&#10;Row 2: step: 2a; reaction: A reversible reaction in equilibrium shows the formation of cis-aconitate and water by the reaction of citrate; enzyme: aconitase; prosthetic group: uppercase F lowercase e- uppercase S ; type: b; kilojoules per mole: plus 8 point 4; kilocalorie per mole: plus 2 point 0.&#10;Row 3: step: 2b; reaction: a reversible reaction in equilibrium shows the formation of isocitrate by the reaction of cis-aconitate and water; enzyme: aconitase; prosthetic group: Fe-S (uppercase F lowercase E uppercase S); type: c; kilojoules per mole: minus 2 point 1; kilocalorie per mole: minus 0 point 5.&#10;Row 4: step: 3; reaction: a reversible reaction in equilibrium shows the formation of alpha ketoglutarate, carbon dioxide (C O subscript 2), N A D H by the reaction between isocitrate and N A D superscript plus; enzyme: isocitrate dehydrogenase; prosthetic group: not given; type: lowercase D plus lowercase E; kilojoules per mole: minus 8 point 4; kilocalorie per mole: minus 2 point 0.&#10;Row 5: step: 4; reaction: a reversible reaction in equilibrium shows the formation of succinyl coenzyme A, carbon dioxide, N A D H by the reaction between alpha ketoglutarate, N A D plus, coenzyme a; enzyme: alpha ketoglutarate dehydrogenase complex; prosthetic group: lipoic acid, F A D, T P P; type: d plus e; kilojoules per mole: minus 30 point 1; kilocalorie per mole: minus 7 point 2.&#10;Row 6: step: 5; reaction: a reversible reaction in equilibrium shows the formation of succinate, A T P, coenzyme A by the reaction between succinyl coenzyme A, inorganic phosphate (uppercase P subscript lowercase I), A D P; enzyme: succinyl coenzyme synthase; prosthetic group: not given; type f; kilojoules per mole: minus 3 point 3; kilocalorie per mole: minus 0 point 8.&#10;Row 7: step: 6; reaction: a reversible reaction in equilibrium shows the formation of fumarate, F A D H subscript 2 (enzyme bound) by the reaction between succinate, F A D (enzyme bound); enzyme: succinate dehydrogenase; prosthetic group: F A D, F lowercase E-S; type: e; kilojoules per mole: 0; kilocalorie per mole: 0.&#10;Row 8: step: 7; reaction: a reversible reaction in equilibrium shows the formation of L- malate by the reaction between fumarate and water; enzyme: fumarase; prosthetic group: not given; type: c; kilojoules per mole: minus 3 point 8; kilocalorie per mole: minus 0 point 9.&#10;Row 9: step: 8; reaction: a reversible reaction in equilibrium shows the formation of oxaloacetate, N A D H and proton (H superscript plus); enzyme: malate dehydrogenase; prosthetic group: not given; type: e; kilojoules per mole: plus 29 point 7; kilocalorie per mole: plus 7 point 1."/>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1605001"/>
            <a:ext cx="8112552" cy="4699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615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8" y="217488"/>
            <a:ext cx="8478965" cy="1257300"/>
          </a:xfrm>
        </p:spPr>
        <p:txBody>
          <a:bodyPr>
            <a:noAutofit/>
          </a:bodyPr>
          <a:lstStyle/>
          <a:p>
            <a:r>
              <a:rPr lang="en-US" sz="3200" dirty="0" smtClean="0">
                <a:solidFill>
                  <a:srgbClr val="843C0C"/>
                </a:solidFill>
              </a:rPr>
              <a:t>Section 17.3 </a:t>
            </a:r>
            <a:r>
              <a:rPr lang="en-US" sz="3200" dirty="0">
                <a:solidFill>
                  <a:srgbClr val="843C0C"/>
                </a:solidFill>
              </a:rPr>
              <a:t>Entry to the Citric Acid Cycle and Metabolism Through It Are Controlled</a:t>
            </a:r>
          </a:p>
        </p:txBody>
      </p:sp>
      <p:sp>
        <p:nvSpPr>
          <p:cNvPr id="3" name="Content Placeholder 2"/>
          <p:cNvSpPr>
            <a:spLocks noGrp="1"/>
          </p:cNvSpPr>
          <p:nvPr>
            <p:ph idx="1"/>
          </p:nvPr>
        </p:nvSpPr>
        <p:spPr>
          <a:xfrm>
            <a:off x="457200" y="1581150"/>
            <a:ext cx="8229600" cy="5188644"/>
          </a:xfrm>
        </p:spPr>
        <p:txBody>
          <a:bodyPr>
            <a:noAutofit/>
          </a:bodyPr>
          <a:lstStyle/>
          <a:p>
            <a:pPr>
              <a:spcBef>
                <a:spcPts val="624"/>
              </a:spcBef>
              <a:spcAft>
                <a:spcPts val="1200"/>
              </a:spcAft>
            </a:pPr>
            <a:r>
              <a:rPr lang="en-US" dirty="0"/>
              <a:t>The formation of acetyl CoA from pyruvate is irreversible in animal cells.</a:t>
            </a:r>
          </a:p>
          <a:p>
            <a:pPr>
              <a:spcBef>
                <a:spcPts val="624"/>
              </a:spcBef>
              <a:spcAft>
                <a:spcPts val="1200"/>
              </a:spcAft>
            </a:pPr>
            <a:r>
              <a:rPr lang="en-US" dirty="0"/>
              <a:t>Acetyl CoA has two principal fates: metabolism by the citric acid cycle or incorporation into fatty acids.</a:t>
            </a:r>
          </a:p>
          <a:p>
            <a:pPr>
              <a:spcBef>
                <a:spcPts val="624"/>
              </a:spcBef>
              <a:spcAft>
                <a:spcPts val="1200"/>
              </a:spcAft>
            </a:pPr>
            <a:r>
              <a:rPr lang="en-US" dirty="0"/>
              <a:t>Therefore, the pyruvate dehydrogenase complex must be carefully regulated in order to meet the cell’s needs. The regulatory strategies include both allosteric regulation and reversible phosphorylation.</a:t>
            </a:r>
          </a:p>
        </p:txBody>
      </p:sp>
    </p:spTree>
    <p:extLst>
      <p:ext uri="{BB962C8B-B14F-4D97-AF65-F5344CB8AC3E}">
        <p14:creationId xmlns:p14="http://schemas.microsoft.com/office/powerpoint/2010/main" val="2545718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r>
              <a:rPr lang="en-US" dirty="0">
                <a:solidFill>
                  <a:srgbClr val="843C0C"/>
                </a:solidFill>
              </a:rPr>
              <a:t>Acetyl CoA is the </a:t>
            </a:r>
            <a:r>
              <a:rPr lang="en-US" dirty="0" smtClean="0">
                <a:solidFill>
                  <a:srgbClr val="843C0C"/>
                </a:solidFill>
              </a:rPr>
              <a:t>Main </a:t>
            </a:r>
            <a:r>
              <a:rPr lang="en-US" dirty="0">
                <a:solidFill>
                  <a:srgbClr val="843C0C"/>
                </a:solidFill>
              </a:rPr>
              <a:t>E</a:t>
            </a:r>
            <a:r>
              <a:rPr lang="en-US" dirty="0" smtClean="0">
                <a:solidFill>
                  <a:srgbClr val="843C0C"/>
                </a:solidFill>
              </a:rPr>
              <a:t>ntry </a:t>
            </a:r>
            <a:r>
              <a:rPr lang="en-US" dirty="0">
                <a:solidFill>
                  <a:srgbClr val="843C0C"/>
                </a:solidFill>
              </a:rPr>
              <a:t>P</a:t>
            </a:r>
            <a:r>
              <a:rPr lang="en-US" dirty="0" smtClean="0">
                <a:solidFill>
                  <a:srgbClr val="843C0C"/>
                </a:solidFill>
              </a:rPr>
              <a:t>oint </a:t>
            </a:r>
            <a:r>
              <a:rPr lang="en-US" dirty="0">
                <a:solidFill>
                  <a:srgbClr val="843C0C"/>
                </a:solidFill>
              </a:rPr>
              <a:t>to the </a:t>
            </a:r>
            <a:r>
              <a:rPr lang="en-US" dirty="0">
                <a:solidFill>
                  <a:srgbClr val="843C0C"/>
                </a:solidFill>
              </a:rPr>
              <a:t>C</a:t>
            </a:r>
            <a:r>
              <a:rPr lang="en-US" dirty="0" smtClean="0">
                <a:solidFill>
                  <a:srgbClr val="843C0C"/>
                </a:solidFill>
              </a:rPr>
              <a:t>itric </a:t>
            </a:r>
            <a:r>
              <a:rPr lang="en-US" dirty="0">
                <a:solidFill>
                  <a:srgbClr val="843C0C"/>
                </a:solidFill>
              </a:rPr>
              <a:t>A</a:t>
            </a:r>
            <a:r>
              <a:rPr lang="en-US" dirty="0" smtClean="0">
                <a:solidFill>
                  <a:srgbClr val="843C0C"/>
                </a:solidFill>
              </a:rPr>
              <a:t>cid Cycle</a:t>
            </a:r>
            <a:endParaRPr lang="en-US" dirty="0">
              <a:solidFill>
                <a:srgbClr val="843C0C"/>
              </a:solidFill>
            </a:endParaRPr>
          </a:p>
        </p:txBody>
      </p:sp>
      <p:sp>
        <p:nvSpPr>
          <p:cNvPr id="14" name="Content Placeholder 13"/>
          <p:cNvSpPr>
            <a:spLocks noGrp="1"/>
          </p:cNvSpPr>
          <p:nvPr>
            <p:ph idx="1"/>
          </p:nvPr>
        </p:nvSpPr>
        <p:spPr>
          <a:xfrm>
            <a:off x="457200" y="1600200"/>
            <a:ext cx="8229600" cy="2479431"/>
          </a:xfrm>
        </p:spPr>
        <p:txBody>
          <a:bodyPr>
            <a:noAutofit/>
          </a:bodyPr>
          <a:lstStyle/>
          <a:p>
            <a:pPr>
              <a:spcBef>
                <a:spcPts val="624"/>
              </a:spcBef>
              <a:spcAft>
                <a:spcPts val="1200"/>
              </a:spcAft>
            </a:pPr>
            <a:r>
              <a:rPr lang="en-US" dirty="0"/>
              <a:t>Under aerobic conditions,  pyruvate enters the mitochondria where it is converted into acetyl CoA.</a:t>
            </a:r>
          </a:p>
          <a:p>
            <a:pPr>
              <a:spcBef>
                <a:spcPts val="624"/>
              </a:spcBef>
              <a:spcAft>
                <a:spcPts val="1200"/>
              </a:spcAft>
            </a:pPr>
            <a:r>
              <a:rPr lang="en-US" dirty="0"/>
              <a:t>Acetyl CoA is the fuel for the citric acid cycle, which processes the two-carbon acetyl unit to two molecules of CO</a:t>
            </a:r>
            <a:r>
              <a:rPr lang="en-US" baseline="-25000" dirty="0"/>
              <a:t>2</a:t>
            </a:r>
            <a:r>
              <a:rPr lang="en-US" dirty="0"/>
              <a:t> while harvesting high-energy electrons that can be used to form ATP.</a:t>
            </a:r>
          </a:p>
        </p:txBody>
      </p:sp>
      <p:pic>
        <p:nvPicPr>
          <p:cNvPr id="6" name="Picture 2" descr="The structural formula of acetyl coenzyme A is shown. Acetyl coenzyme A has a central ribose ring that has the following substituents:  C 1 prime is bonded to the N 9 of adenine, C 2 prime is hash bonded to O H, C 3 prime is has bonded to a phosphate dianion, C 4 prime is wedge bonded to C 5 prime, C 5 prime is bonded to 2 H and a diphosphate anion that is further bonded to the O of O H of pantothenic acid. Pantothenic acid has a nine atom chain backbone that has the following substituents: the first position is occupied by O, the second position is occupied by C of C H 2, the third position is occupied by C which is bonded to two methyl groups, the fourth position is occupied by C which is hash bonded O H and wedge bonded to H, the fifth position is occupied by C which is double bonded to O, the sixth position is occupied by N of N H, the seventh and eighth positions are occupied by C of a C H 2 group, and the ninth position is occupied by C double bonded to O. The ninth carbon of pantothenic acid is further bonded to N of N H in beta-mercaptoethylamine chain. Beta-mercaptoethylamine has the following groups: the ethyl chain is bonded to S on one end and to N H on the other end. The S of the beta-mercaptoethylamine chain is bonded to an acetyl group in which C double is bonded to O and single bonded to a methyl group. The acetyl group is highlight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202540" y="4336701"/>
            <a:ext cx="4357367" cy="233317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910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sz="4000" dirty="0">
                <a:solidFill>
                  <a:srgbClr val="843C0C"/>
                </a:solidFill>
              </a:rPr>
              <a:t>From </a:t>
            </a:r>
            <a:r>
              <a:rPr lang="en-US" sz="4000" dirty="0" smtClean="0">
                <a:solidFill>
                  <a:srgbClr val="843C0C"/>
                </a:solidFill>
              </a:rPr>
              <a:t>Glucose </a:t>
            </a:r>
            <a:r>
              <a:rPr lang="en-US" sz="4000" dirty="0">
                <a:solidFill>
                  <a:srgbClr val="843C0C"/>
                </a:solidFill>
              </a:rPr>
              <a:t>to </a:t>
            </a:r>
            <a:r>
              <a:rPr lang="en-US" sz="4000" dirty="0" smtClean="0">
                <a:solidFill>
                  <a:srgbClr val="843C0C"/>
                </a:solidFill>
              </a:rPr>
              <a:t>Acetyl </a:t>
            </a:r>
            <a:r>
              <a:rPr lang="en-US" sz="4000" dirty="0">
                <a:solidFill>
                  <a:srgbClr val="843C0C"/>
                </a:solidFill>
              </a:rPr>
              <a:t>CoA</a:t>
            </a:r>
          </a:p>
        </p:txBody>
      </p:sp>
      <p:pic>
        <p:nvPicPr>
          <p:cNvPr id="5" name="Picture 2" descr="A flow diagram shows the steps in the synthesis of acetyl coenzyme A from glucose. Glucose can be converted to pyruvate and pyruvate can be converted back to glucose. Pyruvate can be converted to acetyl coenzyme A in a reaction catalyzed by the pyruvate dehydrogenase complex. Acetyl coenzyme A can produce carbon dioxide and fatty acids. Fatty acids can be converted back to acetyl coenzyme 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949090" y="1714370"/>
            <a:ext cx="3573111" cy="485165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6514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06" y="217488"/>
            <a:ext cx="8874189" cy="1257300"/>
          </a:xfrm>
        </p:spPr>
        <p:txBody>
          <a:bodyPr>
            <a:noAutofit/>
          </a:bodyPr>
          <a:lstStyle/>
          <a:p>
            <a:r>
              <a:rPr lang="en-US" sz="2800" dirty="0">
                <a:solidFill>
                  <a:srgbClr val="843C0C"/>
                </a:solidFill>
              </a:rPr>
              <a:t>The </a:t>
            </a:r>
            <a:r>
              <a:rPr lang="en-US" sz="2800" dirty="0" smtClean="0">
                <a:solidFill>
                  <a:srgbClr val="843C0C"/>
                </a:solidFill>
              </a:rPr>
              <a:t>Pyruvate </a:t>
            </a:r>
            <a:r>
              <a:rPr lang="en-US" sz="2800" dirty="0">
                <a:solidFill>
                  <a:srgbClr val="843C0C"/>
                </a:solidFill>
              </a:rPr>
              <a:t>D</a:t>
            </a:r>
            <a:r>
              <a:rPr lang="en-US" sz="2800" dirty="0" smtClean="0">
                <a:solidFill>
                  <a:srgbClr val="843C0C"/>
                </a:solidFill>
              </a:rPr>
              <a:t>ehydrogenase </a:t>
            </a:r>
            <a:r>
              <a:rPr lang="en-US" sz="2800" dirty="0">
                <a:solidFill>
                  <a:srgbClr val="843C0C"/>
                </a:solidFill>
              </a:rPr>
              <a:t>C</a:t>
            </a:r>
            <a:r>
              <a:rPr lang="en-US" sz="2800" dirty="0" smtClean="0">
                <a:solidFill>
                  <a:srgbClr val="843C0C"/>
                </a:solidFill>
              </a:rPr>
              <a:t>omplex </a:t>
            </a:r>
            <a:r>
              <a:rPr lang="en-US" sz="2800" dirty="0">
                <a:solidFill>
                  <a:srgbClr val="843C0C"/>
                </a:solidFill>
              </a:rPr>
              <a:t>is </a:t>
            </a:r>
            <a:r>
              <a:rPr lang="en-US" sz="2800" dirty="0">
                <a:solidFill>
                  <a:srgbClr val="843C0C"/>
                </a:solidFill>
              </a:rPr>
              <a:t>R</a:t>
            </a:r>
            <a:r>
              <a:rPr lang="en-US" sz="2800" dirty="0" smtClean="0">
                <a:solidFill>
                  <a:srgbClr val="843C0C"/>
                </a:solidFill>
              </a:rPr>
              <a:t>egulated Allosterically </a:t>
            </a:r>
            <a:r>
              <a:rPr lang="en-US" sz="2800" dirty="0">
                <a:solidFill>
                  <a:srgbClr val="843C0C"/>
                </a:solidFill>
              </a:rPr>
              <a:t>and by </a:t>
            </a:r>
            <a:r>
              <a:rPr lang="en-US" sz="2800" dirty="0" smtClean="0">
                <a:solidFill>
                  <a:srgbClr val="843C0C"/>
                </a:solidFill>
              </a:rPr>
              <a:t>Reversible </a:t>
            </a:r>
            <a:r>
              <a:rPr lang="en-US" sz="2800" dirty="0">
                <a:solidFill>
                  <a:srgbClr val="843C0C"/>
                </a:solidFill>
              </a:rPr>
              <a:t>P</a:t>
            </a:r>
            <a:r>
              <a:rPr lang="en-US" sz="2800" dirty="0" smtClean="0">
                <a:solidFill>
                  <a:srgbClr val="843C0C"/>
                </a:solidFill>
              </a:rPr>
              <a:t>hosphorylation</a:t>
            </a:r>
            <a:endParaRPr lang="en-US" sz="2800" dirty="0">
              <a:solidFill>
                <a:srgbClr val="843C0C"/>
              </a:solidFill>
            </a:endParaRPr>
          </a:p>
        </p:txBody>
      </p:sp>
      <p:sp>
        <p:nvSpPr>
          <p:cNvPr id="3" name="Content Placeholder 2"/>
          <p:cNvSpPr>
            <a:spLocks noGrp="1"/>
          </p:cNvSpPr>
          <p:nvPr>
            <p:ph idx="1"/>
          </p:nvPr>
        </p:nvSpPr>
        <p:spPr>
          <a:xfrm>
            <a:off x="457200" y="1581150"/>
            <a:ext cx="8229600" cy="5188644"/>
          </a:xfrm>
        </p:spPr>
        <p:txBody>
          <a:bodyPr>
            <a:noAutofit/>
          </a:bodyPr>
          <a:lstStyle/>
          <a:p>
            <a:pPr>
              <a:spcBef>
                <a:spcPts val="624"/>
              </a:spcBef>
              <a:spcAft>
                <a:spcPts val="600"/>
              </a:spcAft>
            </a:pPr>
            <a:r>
              <a:rPr lang="en-US" sz="2200" dirty="0"/>
              <a:t>The key means of regulating the complex is covalent modification. The kinase </a:t>
            </a:r>
            <a:r>
              <a:rPr lang="en-US" sz="2200" i="1" dirty="0"/>
              <a:t>pyruvate dehydrogenase kinase </a:t>
            </a:r>
            <a:r>
              <a:rPr lang="en-US" sz="2200" dirty="0"/>
              <a:t>(PDK), which in mammals is associated with the complex, phosphorylates and inactivates the complex.</a:t>
            </a:r>
          </a:p>
          <a:p>
            <a:pPr>
              <a:spcBef>
                <a:spcPts val="624"/>
              </a:spcBef>
              <a:spcAft>
                <a:spcPts val="600"/>
              </a:spcAft>
            </a:pPr>
            <a:r>
              <a:rPr lang="en-US" sz="2200" dirty="0"/>
              <a:t>The phosphatase </a:t>
            </a:r>
            <a:r>
              <a:rPr lang="en-US" sz="2200" i="1" dirty="0"/>
              <a:t>pyruvate dehydrogenase phosphatase </a:t>
            </a:r>
            <a:r>
              <a:rPr lang="en-US" sz="2200" dirty="0"/>
              <a:t>(PDP), also associated with the complex, removes the phosphate and reactivates the enzyme.</a:t>
            </a:r>
          </a:p>
          <a:p>
            <a:pPr>
              <a:spcBef>
                <a:spcPts val="624"/>
              </a:spcBef>
              <a:spcAft>
                <a:spcPts val="600"/>
              </a:spcAft>
            </a:pPr>
            <a:r>
              <a:rPr lang="en-US" sz="2200" dirty="0"/>
              <a:t>High ratios of NADH/NAD</a:t>
            </a:r>
            <a:r>
              <a:rPr lang="en-US" sz="2200" baseline="30000" dirty="0"/>
              <a:t>+</a:t>
            </a:r>
            <a:r>
              <a:rPr lang="en-US" sz="2200" dirty="0"/>
              <a:t>, acetyl CoA/ CoA, and ATP/ADP promote phosphorylation and inactivation of the complex by activating PDK.</a:t>
            </a:r>
          </a:p>
          <a:p>
            <a:pPr lvl="1">
              <a:spcBef>
                <a:spcPts val="624"/>
              </a:spcBef>
              <a:spcAft>
                <a:spcPts val="600"/>
              </a:spcAft>
              <a:buFont typeface="Arial" pitchFamily="34" charset="0"/>
              <a:buChar char="–"/>
            </a:pPr>
            <a:r>
              <a:rPr lang="en-US" sz="2000" dirty="0"/>
              <a:t>This means that high concentrations of immediate (acetyl CoA and NADH) and ultimate (ATP) products inhibit the complex.</a:t>
            </a:r>
          </a:p>
          <a:p>
            <a:pPr>
              <a:spcBef>
                <a:spcPts val="624"/>
              </a:spcBef>
              <a:spcAft>
                <a:spcPts val="600"/>
              </a:spcAft>
            </a:pPr>
            <a:r>
              <a:rPr lang="en-US" sz="2200" dirty="0"/>
              <a:t>Conversely, high ADP and pyruvate stimulate the complex.</a:t>
            </a:r>
          </a:p>
        </p:txBody>
      </p:sp>
    </p:spTree>
    <p:extLst>
      <p:ext uri="{BB962C8B-B14F-4D97-AF65-F5344CB8AC3E}">
        <p14:creationId xmlns:p14="http://schemas.microsoft.com/office/powerpoint/2010/main" val="14428363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a:solidFill>
                  <a:srgbClr val="843C0C"/>
                </a:solidFill>
              </a:rPr>
              <a:t>Regulation of the </a:t>
            </a:r>
            <a:r>
              <a:rPr lang="en-US" dirty="0" smtClean="0">
                <a:solidFill>
                  <a:srgbClr val="843C0C"/>
                </a:solidFill>
              </a:rPr>
              <a:t>Pyruvate </a:t>
            </a:r>
            <a:r>
              <a:rPr lang="en-US" dirty="0">
                <a:solidFill>
                  <a:srgbClr val="843C0C"/>
                </a:solidFill>
              </a:rPr>
              <a:t>D</a:t>
            </a:r>
            <a:r>
              <a:rPr lang="en-US" dirty="0" smtClean="0">
                <a:solidFill>
                  <a:srgbClr val="843C0C"/>
                </a:solidFill>
              </a:rPr>
              <a:t>ehydrogenase </a:t>
            </a:r>
            <a:r>
              <a:rPr lang="en-US" dirty="0">
                <a:solidFill>
                  <a:srgbClr val="843C0C"/>
                </a:solidFill>
              </a:rPr>
              <a:t>C</a:t>
            </a:r>
            <a:r>
              <a:rPr lang="en-US" dirty="0" smtClean="0">
                <a:solidFill>
                  <a:srgbClr val="843C0C"/>
                </a:solidFill>
              </a:rPr>
              <a:t>omplex </a:t>
            </a:r>
            <a:r>
              <a:rPr lang="en-US" dirty="0">
                <a:solidFill>
                  <a:srgbClr val="843C0C"/>
                </a:solidFill>
              </a:rPr>
              <a:t>(</a:t>
            </a:r>
            <a:r>
              <a:rPr lang="en-US" dirty="0" smtClean="0">
                <a:solidFill>
                  <a:srgbClr val="843C0C"/>
                </a:solidFill>
              </a:rPr>
              <a:t>1/2</a:t>
            </a:r>
            <a:r>
              <a:rPr lang="en-US" dirty="0">
                <a:solidFill>
                  <a:srgbClr val="843C0C"/>
                </a:solidFill>
              </a:rPr>
              <a:t>)</a:t>
            </a:r>
          </a:p>
        </p:txBody>
      </p:sp>
      <p:pic>
        <p:nvPicPr>
          <p:cNvPr id="6" name="Picture 2" descr="A circular flow diagram shows the regulation of the pyruvate dehydrogenase complex. Active P D H can be phosphorylated by a kinase to produce inactive P D H in a reaction in which A T P is hydrolyzed to A D P. Inactive P D H can be dephosphorylated by a phosphatase to become active P D H, in a reaction using a water molecule and producing a molecule of inorganic phosph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034723" y="2014874"/>
            <a:ext cx="7287545" cy="424363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1866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a:solidFill>
                  <a:srgbClr val="843C0C"/>
                </a:solidFill>
              </a:rPr>
              <a:t>Regulation of the </a:t>
            </a:r>
            <a:r>
              <a:rPr lang="en-US" dirty="0" smtClean="0">
                <a:solidFill>
                  <a:srgbClr val="843C0C"/>
                </a:solidFill>
              </a:rPr>
              <a:t>Pyruvate </a:t>
            </a:r>
            <a:r>
              <a:rPr lang="en-US" dirty="0">
                <a:solidFill>
                  <a:srgbClr val="843C0C"/>
                </a:solidFill>
              </a:rPr>
              <a:t>D</a:t>
            </a:r>
            <a:r>
              <a:rPr lang="en-US" dirty="0" smtClean="0">
                <a:solidFill>
                  <a:srgbClr val="843C0C"/>
                </a:solidFill>
              </a:rPr>
              <a:t>ehydrogenase Complex </a:t>
            </a:r>
            <a:r>
              <a:rPr lang="en-US" dirty="0">
                <a:solidFill>
                  <a:srgbClr val="843C0C"/>
                </a:solidFill>
              </a:rPr>
              <a:t>(</a:t>
            </a:r>
            <a:r>
              <a:rPr lang="en-US" dirty="0" smtClean="0">
                <a:solidFill>
                  <a:srgbClr val="843C0C"/>
                </a:solidFill>
              </a:rPr>
              <a:t>2/2</a:t>
            </a:r>
            <a:r>
              <a:rPr lang="en-US" dirty="0">
                <a:solidFill>
                  <a:srgbClr val="843C0C"/>
                </a:solidFill>
              </a:rPr>
              <a:t>)</a:t>
            </a:r>
          </a:p>
        </p:txBody>
      </p:sp>
      <p:pic>
        <p:nvPicPr>
          <p:cNvPr id="5" name="Picture 2" descr="A two-part illustration shows the response of pyruvate dehydrogenase to a high energy charge and a low energy charge of the cell.&#10;In the high energy charge on the left, pyruvate is converted to acetyl coenzyme A by P D H in a reaction that produces N A D H from N A D plus. Acetyl coenzyme a feeds into the citric acid cycle to produce A T P from A D P. A T P, acetyl coenzyme A, and N A D H inhibit the activity of P D H.&#10;In the low energy charge on the right, pyruvate is converted to acetyl coenzyme A by P D H in a reaction that produces N A D H from N A D plus. Acetyl coenzyme a feeds into the citric acid cycle to produce A T P from A D P. Pyruvate and A D P stimulate the activity of P D H."/>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469596" y="1944969"/>
            <a:ext cx="6303499" cy="445961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217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06" y="217488"/>
            <a:ext cx="8874189" cy="1257300"/>
          </a:xfrm>
        </p:spPr>
        <p:txBody>
          <a:bodyPr>
            <a:noAutofit/>
          </a:bodyPr>
          <a:lstStyle/>
          <a:p>
            <a:r>
              <a:rPr lang="en-US" dirty="0">
                <a:solidFill>
                  <a:srgbClr val="843C0C"/>
                </a:solidFill>
              </a:rPr>
              <a:t>Pyruvate </a:t>
            </a:r>
            <a:r>
              <a:rPr lang="en-US" dirty="0" smtClean="0">
                <a:solidFill>
                  <a:srgbClr val="843C0C"/>
                </a:solidFill>
              </a:rPr>
              <a:t>Dehydrogenase </a:t>
            </a:r>
            <a:r>
              <a:rPr lang="en-US" dirty="0">
                <a:solidFill>
                  <a:srgbClr val="843C0C"/>
                </a:solidFill>
              </a:rPr>
              <a:t>P</a:t>
            </a:r>
            <a:r>
              <a:rPr lang="en-US" dirty="0" smtClean="0">
                <a:solidFill>
                  <a:srgbClr val="843C0C"/>
                </a:solidFill>
              </a:rPr>
              <a:t>hosphatase </a:t>
            </a:r>
            <a:r>
              <a:rPr lang="en-US" dirty="0">
                <a:solidFill>
                  <a:srgbClr val="843C0C"/>
                </a:solidFill>
              </a:rPr>
              <a:t>D</a:t>
            </a:r>
            <a:r>
              <a:rPr lang="en-US" dirty="0" smtClean="0">
                <a:solidFill>
                  <a:srgbClr val="843C0C"/>
                </a:solidFill>
              </a:rPr>
              <a:t>eficiency</a:t>
            </a:r>
            <a:endParaRPr lang="en-US" dirty="0">
              <a:solidFill>
                <a:srgbClr val="843C0C"/>
              </a:solidFill>
            </a:endParaRPr>
          </a:p>
        </p:txBody>
      </p:sp>
      <p:sp>
        <p:nvSpPr>
          <p:cNvPr id="3" name="Content Placeholder 2"/>
          <p:cNvSpPr>
            <a:spLocks noGrp="1"/>
          </p:cNvSpPr>
          <p:nvPr>
            <p:ph idx="1"/>
          </p:nvPr>
        </p:nvSpPr>
        <p:spPr>
          <a:xfrm>
            <a:off x="457200" y="1581150"/>
            <a:ext cx="8229600" cy="5188644"/>
          </a:xfrm>
        </p:spPr>
        <p:txBody>
          <a:bodyPr>
            <a:noAutofit/>
          </a:bodyPr>
          <a:lstStyle/>
          <a:p>
            <a:pPr>
              <a:spcAft>
                <a:spcPts val="1200"/>
              </a:spcAft>
            </a:pPr>
            <a:r>
              <a:rPr lang="en-US" dirty="0"/>
              <a:t>Individuals with pyruvate dehydrogenase phosphatase deficiency have a pyruvate dehydrogenase complex that is always phosphorylated (i.e., inactive).</a:t>
            </a:r>
          </a:p>
          <a:p>
            <a:pPr>
              <a:spcAft>
                <a:spcPts val="1200"/>
              </a:spcAft>
            </a:pPr>
            <a:r>
              <a:rPr lang="en-US" dirty="0"/>
              <a:t>In these individuals, glucose is processed to lactate rather than to acetyl CoA, and high blood lactic acid results.</a:t>
            </a:r>
          </a:p>
          <a:p>
            <a:pPr>
              <a:spcAft>
                <a:spcPts val="1200"/>
              </a:spcAft>
            </a:pPr>
            <a:r>
              <a:rPr lang="en-US" dirty="0"/>
              <a:t>Many systems malfunction in the acidified environment, particularly the central nervous system.</a:t>
            </a:r>
          </a:p>
        </p:txBody>
      </p:sp>
    </p:spTree>
    <p:extLst>
      <p:ext uri="{BB962C8B-B14F-4D97-AF65-F5344CB8AC3E}">
        <p14:creationId xmlns:p14="http://schemas.microsoft.com/office/powerpoint/2010/main" val="24918630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06" y="217488"/>
            <a:ext cx="8874189" cy="1257300"/>
          </a:xfrm>
        </p:spPr>
        <p:txBody>
          <a:bodyPr>
            <a:noAutofit/>
          </a:bodyPr>
          <a:lstStyle/>
          <a:p>
            <a:r>
              <a:rPr lang="en-US" dirty="0">
                <a:solidFill>
                  <a:srgbClr val="843C0C"/>
                </a:solidFill>
              </a:rPr>
              <a:t>The </a:t>
            </a:r>
            <a:r>
              <a:rPr lang="en-US" dirty="0" smtClean="0">
                <a:solidFill>
                  <a:srgbClr val="843C0C"/>
                </a:solidFill>
              </a:rPr>
              <a:t>Citric </a:t>
            </a:r>
            <a:r>
              <a:rPr lang="en-US" dirty="0">
                <a:solidFill>
                  <a:srgbClr val="843C0C"/>
                </a:solidFill>
              </a:rPr>
              <a:t>A</a:t>
            </a:r>
            <a:r>
              <a:rPr lang="en-US" dirty="0" smtClean="0">
                <a:solidFill>
                  <a:srgbClr val="843C0C"/>
                </a:solidFill>
              </a:rPr>
              <a:t>cid </a:t>
            </a:r>
            <a:r>
              <a:rPr lang="en-US" dirty="0">
                <a:solidFill>
                  <a:srgbClr val="843C0C"/>
                </a:solidFill>
              </a:rPr>
              <a:t>C</a:t>
            </a:r>
            <a:r>
              <a:rPr lang="en-US" dirty="0" smtClean="0">
                <a:solidFill>
                  <a:srgbClr val="843C0C"/>
                </a:solidFill>
              </a:rPr>
              <a:t>ycle </a:t>
            </a:r>
            <a:r>
              <a:rPr lang="en-US" dirty="0">
                <a:solidFill>
                  <a:srgbClr val="843C0C"/>
                </a:solidFill>
              </a:rPr>
              <a:t>is </a:t>
            </a:r>
            <a:r>
              <a:rPr lang="en-US" dirty="0" smtClean="0">
                <a:solidFill>
                  <a:srgbClr val="843C0C"/>
                </a:solidFill>
              </a:rPr>
              <a:t>Controlled </a:t>
            </a:r>
            <a:r>
              <a:rPr lang="en-US" dirty="0">
                <a:solidFill>
                  <a:srgbClr val="843C0C"/>
                </a:solidFill>
              </a:rPr>
              <a:t>at </a:t>
            </a:r>
            <a:r>
              <a:rPr lang="en-US" dirty="0">
                <a:solidFill>
                  <a:srgbClr val="843C0C"/>
                </a:solidFill>
              </a:rPr>
              <a:t>S</a:t>
            </a:r>
            <a:r>
              <a:rPr lang="en-US" dirty="0" smtClean="0">
                <a:solidFill>
                  <a:srgbClr val="843C0C"/>
                </a:solidFill>
              </a:rPr>
              <a:t>everal Points</a:t>
            </a:r>
            <a:endParaRPr lang="en-US" dirty="0">
              <a:solidFill>
                <a:srgbClr val="843C0C"/>
              </a:solidFill>
            </a:endParaRPr>
          </a:p>
        </p:txBody>
      </p:sp>
      <p:sp>
        <p:nvSpPr>
          <p:cNvPr id="3" name="Content Placeholder 2"/>
          <p:cNvSpPr>
            <a:spLocks noGrp="1"/>
          </p:cNvSpPr>
          <p:nvPr>
            <p:ph idx="1"/>
          </p:nvPr>
        </p:nvSpPr>
        <p:spPr>
          <a:xfrm>
            <a:off x="457200" y="1581150"/>
            <a:ext cx="8229600" cy="5188644"/>
          </a:xfrm>
        </p:spPr>
        <p:txBody>
          <a:bodyPr>
            <a:noAutofit/>
          </a:bodyPr>
          <a:lstStyle/>
          <a:p>
            <a:pPr>
              <a:spcAft>
                <a:spcPts val="1200"/>
              </a:spcAft>
            </a:pPr>
            <a:r>
              <a:rPr lang="en-US" dirty="0"/>
              <a:t>The key control points in the citric acid cycle are the reactions catalyzed by the allosteric enzymes </a:t>
            </a:r>
            <a:r>
              <a:rPr lang="en-US" dirty="0" err="1"/>
              <a:t>isocitrate</a:t>
            </a:r>
            <a:r>
              <a:rPr lang="en-US" dirty="0"/>
              <a:t> dehydrogenase and α-</a:t>
            </a:r>
            <a:r>
              <a:rPr lang="en-US" dirty="0" err="1"/>
              <a:t>ketoglutarate</a:t>
            </a:r>
            <a:r>
              <a:rPr lang="en-US" dirty="0"/>
              <a:t> dehydrogenase.</a:t>
            </a:r>
          </a:p>
          <a:p>
            <a:pPr>
              <a:spcAft>
                <a:spcPts val="1200"/>
              </a:spcAft>
            </a:pPr>
            <a:r>
              <a:rPr lang="en-US" dirty="0"/>
              <a:t>These are the first two enzymes that harvest high-energy electrons in the cycle.</a:t>
            </a:r>
          </a:p>
          <a:p>
            <a:pPr>
              <a:spcAft>
                <a:spcPts val="1200"/>
              </a:spcAft>
            </a:pPr>
            <a:r>
              <a:rPr lang="en-US" dirty="0"/>
              <a:t>Some aspects of the control of α-</a:t>
            </a:r>
            <a:r>
              <a:rPr lang="en-US" dirty="0" err="1"/>
              <a:t>ketoglutarate</a:t>
            </a:r>
            <a:r>
              <a:rPr lang="en-US" dirty="0"/>
              <a:t> dehydrogenase are similar to that of pyruvate dehydrogenase. Recall that these two are evolutionarily related.</a:t>
            </a:r>
          </a:p>
        </p:txBody>
      </p:sp>
    </p:spTree>
    <p:extLst>
      <p:ext uri="{BB962C8B-B14F-4D97-AF65-F5344CB8AC3E}">
        <p14:creationId xmlns:p14="http://schemas.microsoft.com/office/powerpoint/2010/main" val="505366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a:solidFill>
                  <a:srgbClr val="843C0C"/>
                </a:solidFill>
              </a:rPr>
              <a:t>Control of the </a:t>
            </a:r>
            <a:r>
              <a:rPr lang="en-US" dirty="0">
                <a:solidFill>
                  <a:srgbClr val="843C0C"/>
                </a:solidFill>
              </a:rPr>
              <a:t>C</a:t>
            </a:r>
            <a:r>
              <a:rPr lang="en-US" dirty="0" smtClean="0">
                <a:solidFill>
                  <a:srgbClr val="843C0C"/>
                </a:solidFill>
              </a:rPr>
              <a:t>itric </a:t>
            </a:r>
            <a:r>
              <a:rPr lang="en-US" dirty="0">
                <a:solidFill>
                  <a:srgbClr val="843C0C"/>
                </a:solidFill>
              </a:rPr>
              <a:t>A</a:t>
            </a:r>
            <a:r>
              <a:rPr lang="en-US" dirty="0" smtClean="0">
                <a:solidFill>
                  <a:srgbClr val="843C0C"/>
                </a:solidFill>
              </a:rPr>
              <a:t>cid </a:t>
            </a:r>
            <a:r>
              <a:rPr lang="en-US" dirty="0">
                <a:solidFill>
                  <a:srgbClr val="843C0C"/>
                </a:solidFill>
              </a:rPr>
              <a:t>C</a:t>
            </a:r>
            <a:r>
              <a:rPr lang="en-US" dirty="0" smtClean="0">
                <a:solidFill>
                  <a:srgbClr val="843C0C"/>
                </a:solidFill>
              </a:rPr>
              <a:t>ycle</a:t>
            </a:r>
            <a:endParaRPr lang="en-US" dirty="0">
              <a:solidFill>
                <a:srgbClr val="843C0C"/>
              </a:solidFill>
            </a:endParaRPr>
          </a:p>
        </p:txBody>
      </p:sp>
      <p:pic>
        <p:nvPicPr>
          <p:cNvPr id="6" name="Picture 2" descr="A circular flow diagram shows the points of regulation in the citric acid cycle. Pyruvate is converted to acetyl coenzyme A. This step in the citric acid cycle is inhibited by A T P, acetyl coenzyme A, and N A D H and is stimulated by A D P and pyruvate. Acetyl coenzyme A combines with oxaloacetate and is converted to citrate, which is converted to isocitrate. Isocitrate is converted to alpha-ketoglutarate in a step that is inhibited by A T P and N A D H and stimulated by A D P. Alpha-ketoglutarate is converted to succinyl coenzyme A. This step is inhibited by A T P, succinyl coenzyme A, and N A D H. Succinyl coenzyme A is converted to succinate, then fumarate, then malate, and then oxaloacetate, which combines with a new acetyl coenzyme A entering the cycle to form citr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09504" y="1698725"/>
            <a:ext cx="4524992" cy="487590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271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sz="3200" dirty="0">
                <a:solidFill>
                  <a:srgbClr val="843C0C"/>
                </a:solidFill>
              </a:rPr>
              <a:t>Defects in the </a:t>
            </a:r>
            <a:r>
              <a:rPr lang="en-US" sz="3200" dirty="0" smtClean="0">
                <a:solidFill>
                  <a:srgbClr val="843C0C"/>
                </a:solidFill>
              </a:rPr>
              <a:t>Citric </a:t>
            </a:r>
            <a:r>
              <a:rPr lang="en-US" sz="3200" dirty="0">
                <a:solidFill>
                  <a:srgbClr val="843C0C"/>
                </a:solidFill>
              </a:rPr>
              <a:t>A</a:t>
            </a:r>
            <a:r>
              <a:rPr lang="en-US" sz="3200" dirty="0" smtClean="0">
                <a:solidFill>
                  <a:srgbClr val="843C0C"/>
                </a:solidFill>
              </a:rPr>
              <a:t>cid </a:t>
            </a:r>
            <a:r>
              <a:rPr lang="en-US" sz="3200" dirty="0">
                <a:solidFill>
                  <a:srgbClr val="843C0C"/>
                </a:solidFill>
              </a:rPr>
              <a:t>C</a:t>
            </a:r>
            <a:r>
              <a:rPr lang="en-US" sz="3200" dirty="0" smtClean="0">
                <a:solidFill>
                  <a:srgbClr val="843C0C"/>
                </a:solidFill>
              </a:rPr>
              <a:t>ycle </a:t>
            </a:r>
            <a:r>
              <a:rPr lang="en-US" sz="3200" dirty="0">
                <a:solidFill>
                  <a:srgbClr val="843C0C"/>
                </a:solidFill>
              </a:rPr>
              <a:t>C</a:t>
            </a:r>
            <a:r>
              <a:rPr lang="en-US" sz="3200" dirty="0" smtClean="0">
                <a:solidFill>
                  <a:srgbClr val="843C0C"/>
                </a:solidFill>
              </a:rPr>
              <a:t>ontribute </a:t>
            </a:r>
            <a:r>
              <a:rPr lang="en-US" sz="3200" dirty="0">
                <a:solidFill>
                  <a:srgbClr val="843C0C"/>
                </a:solidFill>
              </a:rPr>
              <a:t>to the </a:t>
            </a:r>
            <a:r>
              <a:rPr lang="en-US" sz="3200" dirty="0" smtClean="0">
                <a:solidFill>
                  <a:srgbClr val="843C0C"/>
                </a:solidFill>
              </a:rPr>
              <a:t>Development </a:t>
            </a:r>
            <a:r>
              <a:rPr lang="en-US" sz="3200" dirty="0">
                <a:solidFill>
                  <a:srgbClr val="843C0C"/>
                </a:solidFill>
              </a:rPr>
              <a:t>of </a:t>
            </a:r>
            <a:r>
              <a:rPr lang="en-US" sz="3200" dirty="0" smtClean="0">
                <a:solidFill>
                  <a:srgbClr val="843C0C"/>
                </a:solidFill>
              </a:rPr>
              <a:t>Cancer</a:t>
            </a:r>
            <a:endParaRPr lang="en-US" sz="3200" dirty="0">
              <a:solidFill>
                <a:srgbClr val="843C0C"/>
              </a:solidFill>
            </a:endParaRPr>
          </a:p>
        </p:txBody>
      </p:sp>
      <p:sp>
        <p:nvSpPr>
          <p:cNvPr id="14" name="Content Placeholder 13"/>
          <p:cNvSpPr>
            <a:spLocks noGrp="1"/>
          </p:cNvSpPr>
          <p:nvPr>
            <p:ph idx="1"/>
          </p:nvPr>
        </p:nvSpPr>
        <p:spPr>
          <a:xfrm>
            <a:off x="457200" y="1600199"/>
            <a:ext cx="5124450" cy="4873626"/>
          </a:xfrm>
        </p:spPr>
        <p:txBody>
          <a:bodyPr>
            <a:noAutofit/>
          </a:bodyPr>
          <a:lstStyle/>
          <a:p>
            <a:pPr>
              <a:spcBef>
                <a:spcPts val="624"/>
              </a:spcBef>
              <a:spcAft>
                <a:spcPts val="1200"/>
              </a:spcAft>
            </a:pPr>
            <a:r>
              <a:rPr lang="en-US" sz="2000" dirty="0"/>
              <a:t>The defects in the enzymes succinate dehydrogenase, </a:t>
            </a:r>
            <a:r>
              <a:rPr lang="en-US" sz="2000" dirty="0" err="1"/>
              <a:t>fumarase</a:t>
            </a:r>
            <a:r>
              <a:rPr lang="en-US" sz="2000" dirty="0"/>
              <a:t>, pyruvate dehydrogenase kinase, and </a:t>
            </a:r>
            <a:r>
              <a:rPr lang="en-US" sz="2000" dirty="0" err="1"/>
              <a:t>isocitrate</a:t>
            </a:r>
            <a:r>
              <a:rPr lang="en-US" sz="2000" dirty="0"/>
              <a:t> dehydrogenase contribute to cancer growth.</a:t>
            </a:r>
          </a:p>
          <a:p>
            <a:pPr>
              <a:spcBef>
                <a:spcPts val="624"/>
              </a:spcBef>
              <a:spcAft>
                <a:spcPts val="1200"/>
              </a:spcAft>
            </a:pPr>
            <a:r>
              <a:rPr lang="en-US" sz="2000" dirty="0"/>
              <a:t>Mutations in the first three of these enzymes activate HIF-1, leading to enhanced aerobic glycolysis.</a:t>
            </a:r>
          </a:p>
          <a:p>
            <a:pPr>
              <a:spcBef>
                <a:spcPts val="624"/>
              </a:spcBef>
              <a:spcAft>
                <a:spcPts val="1200"/>
              </a:spcAft>
            </a:pPr>
            <a:r>
              <a:rPr lang="en-US" sz="2000" dirty="0"/>
              <a:t>Mutations in </a:t>
            </a:r>
            <a:r>
              <a:rPr lang="en-US" sz="2000" dirty="0" err="1"/>
              <a:t>isocitrate</a:t>
            </a:r>
            <a:r>
              <a:rPr lang="en-US" sz="2000" dirty="0"/>
              <a:t> dehydrogenase result in the synthesis of 2-hydroxyglutarate, which modifies methylation patterns in DNA. These modifications can alter gene expression and promote rapid cell growth.</a:t>
            </a:r>
          </a:p>
        </p:txBody>
      </p:sp>
      <p:pic>
        <p:nvPicPr>
          <p:cNvPr id="6" name="Picture 2" descr="The structure of 2-hydroxyglutarate is shown. 2-hydroxyglutarate is a five-carbon chain molecule, arranged vertically, that has the following substituents: C 1 and C 5 form carboxylate anions, C 2 is bonded to H on the left and O H on the right, and C 3 and C 4 are each bonded to two H."/>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536969" y="3178519"/>
            <a:ext cx="3366033" cy="141052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511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3200" dirty="0">
                <a:solidFill>
                  <a:srgbClr val="843C0C"/>
                </a:solidFill>
              </a:rPr>
              <a:t>An </a:t>
            </a:r>
            <a:r>
              <a:rPr lang="en-US" sz="3200" dirty="0" smtClean="0">
                <a:solidFill>
                  <a:srgbClr val="843C0C"/>
                </a:solidFill>
              </a:rPr>
              <a:t>Enzyme </a:t>
            </a:r>
            <a:r>
              <a:rPr lang="en-US" sz="3200" dirty="0">
                <a:solidFill>
                  <a:srgbClr val="843C0C"/>
                </a:solidFill>
              </a:rPr>
              <a:t>in </a:t>
            </a:r>
            <a:r>
              <a:rPr lang="en-US" sz="3200" dirty="0" smtClean="0">
                <a:solidFill>
                  <a:srgbClr val="843C0C"/>
                </a:solidFill>
              </a:rPr>
              <a:t>Lipid </a:t>
            </a:r>
            <a:r>
              <a:rPr lang="en-US" sz="3200" dirty="0">
                <a:solidFill>
                  <a:srgbClr val="843C0C"/>
                </a:solidFill>
              </a:rPr>
              <a:t>M</a:t>
            </a:r>
            <a:r>
              <a:rPr lang="en-US" sz="3200" dirty="0" smtClean="0">
                <a:solidFill>
                  <a:srgbClr val="843C0C"/>
                </a:solidFill>
              </a:rPr>
              <a:t>etabolism </a:t>
            </a:r>
            <a:r>
              <a:rPr lang="en-US" sz="3200" dirty="0">
                <a:solidFill>
                  <a:srgbClr val="843C0C"/>
                </a:solidFill>
              </a:rPr>
              <a:t>is </a:t>
            </a:r>
            <a:r>
              <a:rPr lang="en-US" sz="3200" dirty="0">
                <a:solidFill>
                  <a:srgbClr val="843C0C"/>
                </a:solidFill>
              </a:rPr>
              <a:t>H</a:t>
            </a:r>
            <a:r>
              <a:rPr lang="en-US" sz="3200" dirty="0" smtClean="0">
                <a:solidFill>
                  <a:srgbClr val="843C0C"/>
                </a:solidFill>
              </a:rPr>
              <a:t>ijacked </a:t>
            </a:r>
            <a:r>
              <a:rPr lang="en-US" sz="3200" dirty="0">
                <a:solidFill>
                  <a:srgbClr val="843C0C"/>
                </a:solidFill>
              </a:rPr>
              <a:t>to </a:t>
            </a:r>
            <a:r>
              <a:rPr lang="en-US" sz="3200" dirty="0">
                <a:solidFill>
                  <a:srgbClr val="843C0C"/>
                </a:solidFill>
              </a:rPr>
              <a:t>I</a:t>
            </a:r>
            <a:r>
              <a:rPr lang="en-US" sz="3200" dirty="0" smtClean="0">
                <a:solidFill>
                  <a:srgbClr val="843C0C"/>
                </a:solidFill>
              </a:rPr>
              <a:t>nhibit </a:t>
            </a:r>
            <a:r>
              <a:rPr lang="en-US" sz="3200" dirty="0">
                <a:solidFill>
                  <a:srgbClr val="843C0C"/>
                </a:solidFill>
              </a:rPr>
              <a:t>P</a:t>
            </a:r>
            <a:r>
              <a:rPr lang="en-US" sz="3200" dirty="0" smtClean="0">
                <a:solidFill>
                  <a:srgbClr val="843C0C"/>
                </a:solidFill>
              </a:rPr>
              <a:t>yruvate </a:t>
            </a:r>
            <a:r>
              <a:rPr lang="en-US" sz="3200" dirty="0">
                <a:solidFill>
                  <a:srgbClr val="843C0C"/>
                </a:solidFill>
              </a:rPr>
              <a:t>D</a:t>
            </a:r>
            <a:r>
              <a:rPr lang="en-US" sz="3200" dirty="0" smtClean="0">
                <a:solidFill>
                  <a:srgbClr val="843C0C"/>
                </a:solidFill>
              </a:rPr>
              <a:t>ehydrogenase Activity</a:t>
            </a:r>
            <a:endParaRPr lang="en-US" sz="3200" dirty="0">
              <a:solidFill>
                <a:srgbClr val="843C0C"/>
              </a:solidFill>
            </a:endParaRPr>
          </a:p>
        </p:txBody>
      </p:sp>
      <p:sp>
        <p:nvSpPr>
          <p:cNvPr id="3" name="Content Placeholder 2"/>
          <p:cNvSpPr>
            <a:spLocks noGrp="1"/>
          </p:cNvSpPr>
          <p:nvPr>
            <p:ph idx="1"/>
          </p:nvPr>
        </p:nvSpPr>
        <p:spPr>
          <a:xfrm>
            <a:off x="457200" y="1924049"/>
            <a:ext cx="8458200" cy="1504951"/>
          </a:xfrm>
        </p:spPr>
        <p:txBody>
          <a:bodyPr>
            <a:noAutofit/>
          </a:bodyPr>
          <a:lstStyle/>
          <a:p>
            <a:pPr>
              <a:spcBef>
                <a:spcPts val="624"/>
              </a:spcBef>
              <a:spcAft>
                <a:spcPts val="1200"/>
              </a:spcAft>
            </a:pPr>
            <a:r>
              <a:rPr lang="en-US" sz="2000" dirty="0"/>
              <a:t>New findings suggest another metabolic feature of cancer cells.</a:t>
            </a:r>
          </a:p>
          <a:p>
            <a:pPr>
              <a:spcBef>
                <a:spcPts val="624"/>
              </a:spcBef>
              <a:spcAft>
                <a:spcPts val="1200"/>
              </a:spcAft>
            </a:pPr>
            <a:r>
              <a:rPr lang="en-US" sz="2000" dirty="0"/>
              <a:t>Normally, the mitochondrial enzyme acetyl CoA </a:t>
            </a:r>
            <a:r>
              <a:rPr lang="en-US" sz="2000" dirty="0" err="1"/>
              <a:t>acetyltransferase</a:t>
            </a:r>
            <a:r>
              <a:rPr lang="en-US" sz="2000" dirty="0"/>
              <a:t> synthesizes </a:t>
            </a:r>
            <a:r>
              <a:rPr lang="en-US" sz="2000" i="1" dirty="0"/>
              <a:t>ketone bodies </a:t>
            </a:r>
            <a:r>
              <a:rPr lang="en-US" sz="2000" dirty="0"/>
              <a:t>(e.g., acetoacetate), which serve as a fuel source for various tissues.</a:t>
            </a:r>
          </a:p>
        </p:txBody>
      </p:sp>
      <p:pic>
        <p:nvPicPr>
          <p:cNvPr id="9" name="Picture Placeholder 8" descr="An equation shows the synthesis of acetoacetate from acetyl coenzyme A. 2 molecules of acetyl coenzyme A react with water in the presence of acetyl coenzyme A transferase to form acetoacetate and 2 molecules of coenzyme A."/>
          <p:cNvPicPr>
            <a:picLocks noGrp="1" noChangeAspect="1"/>
          </p:cNvPicPr>
          <p:nvPr>
            <p:ph type="pic" sz="quarter" idx="13"/>
          </p:nvPr>
        </p:nvPicPr>
        <p:blipFill>
          <a:blip r:embed="rId2"/>
          <a:stretch>
            <a:fillRect/>
          </a:stretch>
        </p:blipFill>
        <p:spPr>
          <a:xfrm>
            <a:off x="1980248" y="3524250"/>
            <a:ext cx="5469255" cy="639128"/>
          </a:xfrm>
          <a:prstGeom prst="rect">
            <a:avLst/>
          </a:prstGeom>
          <a:noFill/>
          <a:ln>
            <a:noFill/>
          </a:ln>
        </p:spPr>
      </p:pic>
      <p:sp>
        <p:nvSpPr>
          <p:cNvPr id="7" name="Content Placeholder 6"/>
          <p:cNvSpPr>
            <a:spLocks noGrp="1"/>
          </p:cNvSpPr>
          <p:nvPr>
            <p:ph sz="quarter" idx="16"/>
          </p:nvPr>
        </p:nvSpPr>
        <p:spPr>
          <a:xfrm>
            <a:off x="457200" y="4241758"/>
            <a:ext cx="8362950" cy="2501942"/>
          </a:xfrm>
        </p:spPr>
        <p:txBody>
          <a:bodyPr>
            <a:noAutofit/>
          </a:bodyPr>
          <a:lstStyle/>
          <a:p>
            <a:pPr>
              <a:spcBef>
                <a:spcPts val="624"/>
              </a:spcBef>
              <a:spcAft>
                <a:spcPts val="1200"/>
              </a:spcAft>
            </a:pPr>
            <a:r>
              <a:rPr lang="en-US" sz="2000" dirty="0"/>
              <a:t>However, in some cancers, the enzyme becomes phosphorylated, which changes its activity so that it acts as a protein </a:t>
            </a:r>
            <a:r>
              <a:rPr lang="en-US" sz="2000" dirty="0" err="1"/>
              <a:t>acetyltransferase</a:t>
            </a:r>
            <a:r>
              <a:rPr lang="en-US" sz="2000" dirty="0"/>
              <a:t> instead.</a:t>
            </a:r>
          </a:p>
          <a:p>
            <a:pPr>
              <a:spcBef>
                <a:spcPts val="624"/>
              </a:spcBef>
              <a:spcAft>
                <a:spcPts val="1200"/>
              </a:spcAft>
            </a:pPr>
            <a:r>
              <a:rPr lang="en-US" sz="2000" dirty="0"/>
              <a:t>It can then acetylate both pyruvate dehydrogenase and pyruvate dehydrogenase phosphatase. That acetylation inhibits those enzymes and facilitates the metabolic switch from oxidative phosphorylation to aerobic glycolysis (known as the Warburg effect). </a:t>
            </a:r>
          </a:p>
        </p:txBody>
      </p:sp>
    </p:spTree>
    <p:extLst>
      <p:ext uri="{BB962C8B-B14F-4D97-AF65-F5344CB8AC3E}">
        <p14:creationId xmlns:p14="http://schemas.microsoft.com/office/powerpoint/2010/main" val="549728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06" y="217488"/>
            <a:ext cx="8874189" cy="1257300"/>
          </a:xfrm>
        </p:spPr>
        <p:txBody>
          <a:bodyPr>
            <a:noAutofit/>
          </a:bodyPr>
          <a:lstStyle/>
          <a:p>
            <a:r>
              <a:rPr lang="en-US" dirty="0" smtClean="0">
                <a:solidFill>
                  <a:srgbClr val="843C0C"/>
                </a:solidFill>
              </a:rPr>
              <a:t>Section 17.4 </a:t>
            </a:r>
            <a:r>
              <a:rPr lang="en-US" dirty="0">
                <a:solidFill>
                  <a:srgbClr val="843C0C"/>
                </a:solidFill>
              </a:rPr>
              <a:t>The Citric Acid Cycle Is a Source of Biosynthetic Precursors</a:t>
            </a:r>
          </a:p>
        </p:txBody>
      </p:sp>
      <p:sp>
        <p:nvSpPr>
          <p:cNvPr id="3" name="Content Placeholder 2"/>
          <p:cNvSpPr>
            <a:spLocks noGrp="1"/>
          </p:cNvSpPr>
          <p:nvPr>
            <p:ph idx="1"/>
          </p:nvPr>
        </p:nvSpPr>
        <p:spPr>
          <a:xfrm>
            <a:off x="457200" y="1581150"/>
            <a:ext cx="8229600" cy="5188644"/>
          </a:xfrm>
        </p:spPr>
        <p:txBody>
          <a:bodyPr>
            <a:noAutofit/>
          </a:bodyPr>
          <a:lstStyle/>
          <a:p>
            <a:pPr>
              <a:spcAft>
                <a:spcPts val="1200"/>
              </a:spcAft>
            </a:pPr>
            <a:r>
              <a:rPr lang="en-US" sz="2600" dirty="0"/>
              <a:t>Many of the components of the citric acid cycle are precursors for biosynthesis of key biomolecules.</a:t>
            </a:r>
          </a:p>
          <a:p>
            <a:pPr>
              <a:spcAft>
                <a:spcPts val="1200"/>
              </a:spcAft>
            </a:pPr>
            <a:r>
              <a:rPr lang="en-US" sz="2600" dirty="0"/>
              <a:t>As a major metabolic hub of the cell, the citric acid cycle integrates many of the cell’s other metabolic pathways, including those that involve the synthesis and degradation of carbohydrates, fats, amino acids, and other important molecules.</a:t>
            </a:r>
          </a:p>
        </p:txBody>
      </p:sp>
    </p:spTree>
    <p:extLst>
      <p:ext uri="{BB962C8B-B14F-4D97-AF65-F5344CB8AC3E}">
        <p14:creationId xmlns:p14="http://schemas.microsoft.com/office/powerpoint/2010/main" val="1317078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Mitochondrion</a:t>
            </a:r>
          </a:p>
        </p:txBody>
      </p:sp>
      <p:pic>
        <p:nvPicPr>
          <p:cNvPr id="10" name="Picture 2" descr="A two part illustration shows a scanning electron micrograph image of a mitochondrion and a schematic diagram of a mitochondrion. In the scanning electron micrograph image, the mitochondrion is a slightly irregular, oval-shaped structure that is bent upwards on the left. It is surrounded by a membrane, of which two layers can clearly be seen. Long, thin sections of membrane project into the inner compartment of the mitochondrion. Dark circles are visible within the mitochondrial matrix. In the schematic diagram, the mitochondrion has an outer membrane that surrounds the entire organelle and an inner membrane that is just inside the outer membrane. The space inside the inner membrane is the matrix. The inner membrane has several invaginations, which create membrane projections into the matri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68453" y="2246484"/>
            <a:ext cx="8358941" cy="33131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6669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a:solidFill>
                  <a:srgbClr val="843C0C"/>
                </a:solidFill>
              </a:rPr>
              <a:t>Biosynthetic </a:t>
            </a:r>
            <a:r>
              <a:rPr lang="en-US" dirty="0" smtClean="0">
                <a:solidFill>
                  <a:srgbClr val="843C0C"/>
                </a:solidFill>
              </a:rPr>
              <a:t>Roles </a:t>
            </a:r>
            <a:r>
              <a:rPr lang="en-US" dirty="0">
                <a:solidFill>
                  <a:srgbClr val="843C0C"/>
                </a:solidFill>
              </a:rPr>
              <a:t>of the </a:t>
            </a:r>
            <a:r>
              <a:rPr lang="en-US" dirty="0" smtClean="0">
                <a:solidFill>
                  <a:srgbClr val="843C0C"/>
                </a:solidFill>
              </a:rPr>
              <a:t>Citric </a:t>
            </a:r>
            <a:r>
              <a:rPr lang="en-US" dirty="0">
                <a:solidFill>
                  <a:srgbClr val="843C0C"/>
                </a:solidFill>
              </a:rPr>
              <a:t>A</a:t>
            </a:r>
            <a:r>
              <a:rPr lang="en-US" dirty="0" smtClean="0">
                <a:solidFill>
                  <a:srgbClr val="843C0C"/>
                </a:solidFill>
              </a:rPr>
              <a:t>cid Cycle</a:t>
            </a:r>
            <a:endParaRPr lang="en-US" dirty="0">
              <a:solidFill>
                <a:srgbClr val="843C0C"/>
              </a:solidFill>
            </a:endParaRPr>
          </a:p>
        </p:txBody>
      </p:sp>
      <p:pic>
        <p:nvPicPr>
          <p:cNvPr id="9" name="Picture 2" descr="A circular flow diagram shows the intermediates drawn off from the citric acid cycle for use in other biosynthetic processes. Pyruvate is converted to acetyl coenzyme A, which feeds into the citric acid cycle and combines with oxaloacetate to form citrate. Citrate can be drawn off from the citric acid cycle and used to form fatty acids and sterols. Citrate is converted to alpha-ketoglutarate, which can be drawn off from the citric acid cycle to form glutamate, which can form other amino acids, which can in turn form purines. Alpha-ketoglutarate is converted to succinyl coenzyme A, which can be drawn off from the citric acid cycle and used to produce porphyrins, heme, and chlorophyll. Succinyl coenzyme A undergoes several reactions to convert it to oxaloacetate. Oxaloacetate can be drawn off the citric acid cycle to form glucose, as well as aspartate, from which other amino acids, purines, and pyrimidines can be formed. Oxaloacetate can be formed from pyruv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074752" y="1748434"/>
            <a:ext cx="7368846" cy="472705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6248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dirty="0">
                <a:solidFill>
                  <a:srgbClr val="843C0C"/>
                </a:solidFill>
              </a:rPr>
              <a:t>The </a:t>
            </a:r>
            <a:r>
              <a:rPr lang="en-US" dirty="0" smtClean="0">
                <a:solidFill>
                  <a:srgbClr val="843C0C"/>
                </a:solidFill>
              </a:rPr>
              <a:t>Citric </a:t>
            </a:r>
            <a:r>
              <a:rPr lang="en-US" dirty="0">
                <a:solidFill>
                  <a:srgbClr val="843C0C"/>
                </a:solidFill>
              </a:rPr>
              <a:t>A</a:t>
            </a:r>
            <a:r>
              <a:rPr lang="en-US" dirty="0" smtClean="0">
                <a:solidFill>
                  <a:srgbClr val="843C0C"/>
                </a:solidFill>
              </a:rPr>
              <a:t>cid </a:t>
            </a:r>
            <a:r>
              <a:rPr lang="en-US" dirty="0">
                <a:solidFill>
                  <a:srgbClr val="843C0C"/>
                </a:solidFill>
              </a:rPr>
              <a:t>C</a:t>
            </a:r>
            <a:r>
              <a:rPr lang="en-US" dirty="0" smtClean="0">
                <a:solidFill>
                  <a:srgbClr val="843C0C"/>
                </a:solidFill>
              </a:rPr>
              <a:t>ycle </a:t>
            </a:r>
            <a:r>
              <a:rPr lang="en-US" dirty="0">
                <a:solidFill>
                  <a:srgbClr val="843C0C"/>
                </a:solidFill>
              </a:rPr>
              <a:t>M</a:t>
            </a:r>
            <a:r>
              <a:rPr lang="en-US" dirty="0" smtClean="0">
                <a:solidFill>
                  <a:srgbClr val="843C0C"/>
                </a:solidFill>
              </a:rPr>
              <a:t>ust </a:t>
            </a:r>
            <a:r>
              <a:rPr lang="en-US" dirty="0">
                <a:solidFill>
                  <a:srgbClr val="843C0C"/>
                </a:solidFill>
              </a:rPr>
              <a:t>be </a:t>
            </a:r>
            <a:r>
              <a:rPr lang="en-US" dirty="0" smtClean="0">
                <a:solidFill>
                  <a:srgbClr val="843C0C"/>
                </a:solidFill>
              </a:rPr>
              <a:t>Capable </a:t>
            </a:r>
            <a:r>
              <a:rPr lang="en-US" dirty="0">
                <a:solidFill>
                  <a:srgbClr val="843C0C"/>
                </a:solidFill>
              </a:rPr>
              <a:t>of </a:t>
            </a:r>
            <a:r>
              <a:rPr lang="en-US" dirty="0">
                <a:solidFill>
                  <a:srgbClr val="843C0C"/>
                </a:solidFill>
              </a:rPr>
              <a:t>B</a:t>
            </a:r>
            <a:r>
              <a:rPr lang="en-US" dirty="0" smtClean="0">
                <a:solidFill>
                  <a:srgbClr val="843C0C"/>
                </a:solidFill>
              </a:rPr>
              <a:t>eing </a:t>
            </a:r>
            <a:r>
              <a:rPr lang="en-US" dirty="0">
                <a:solidFill>
                  <a:srgbClr val="843C0C"/>
                </a:solidFill>
              </a:rPr>
              <a:t>R</a:t>
            </a:r>
            <a:r>
              <a:rPr lang="en-US" dirty="0" smtClean="0">
                <a:solidFill>
                  <a:srgbClr val="843C0C"/>
                </a:solidFill>
              </a:rPr>
              <a:t>apidly Replenished</a:t>
            </a:r>
            <a:endParaRPr lang="en-US" dirty="0">
              <a:solidFill>
                <a:srgbClr val="843C0C"/>
              </a:solidFill>
            </a:endParaRPr>
          </a:p>
        </p:txBody>
      </p:sp>
      <p:sp>
        <p:nvSpPr>
          <p:cNvPr id="3" name="Content Placeholder 2"/>
          <p:cNvSpPr>
            <a:spLocks noGrp="1"/>
          </p:cNvSpPr>
          <p:nvPr>
            <p:ph idx="1"/>
          </p:nvPr>
        </p:nvSpPr>
        <p:spPr>
          <a:xfrm>
            <a:off x="457200" y="1785936"/>
            <a:ext cx="8248650" cy="3910014"/>
          </a:xfrm>
        </p:spPr>
        <p:txBody>
          <a:bodyPr>
            <a:noAutofit/>
          </a:bodyPr>
          <a:lstStyle/>
          <a:p>
            <a:pPr>
              <a:spcBef>
                <a:spcPts val="624"/>
              </a:spcBef>
              <a:spcAft>
                <a:spcPts val="1200"/>
              </a:spcAft>
            </a:pPr>
            <a:r>
              <a:rPr lang="en-US" sz="2000" dirty="0"/>
              <a:t>Citric acid cycle intermediates must be replenished if any are used for anabolic reactions.</a:t>
            </a:r>
          </a:p>
          <a:p>
            <a:pPr>
              <a:spcBef>
                <a:spcPts val="624"/>
              </a:spcBef>
              <a:spcAft>
                <a:spcPts val="1200"/>
              </a:spcAft>
            </a:pPr>
            <a:r>
              <a:rPr lang="en-US" sz="2000" dirty="0"/>
              <a:t>Mammals lack the enzymes for the net conversion of acetyl CoA into oxaloacetate or any other citric acid cycle intermediate.</a:t>
            </a:r>
          </a:p>
          <a:p>
            <a:pPr>
              <a:spcBef>
                <a:spcPts val="624"/>
              </a:spcBef>
              <a:spcAft>
                <a:spcPts val="1200"/>
              </a:spcAft>
            </a:pPr>
            <a:r>
              <a:rPr lang="en-US" sz="2000" dirty="0"/>
              <a:t>Instead, oxaloacetate is formed by the carboxylation of pyruvate; this reaction is catalyzed by pyruvate carboxylase. Recall that this reaction is also used in gluconeogenesis and is dependent on the presence of acetyl CoA.</a:t>
            </a:r>
          </a:p>
          <a:p>
            <a:pPr>
              <a:spcBef>
                <a:spcPts val="624"/>
              </a:spcBef>
              <a:spcAft>
                <a:spcPts val="1200"/>
              </a:spcAft>
            </a:pPr>
            <a:r>
              <a:rPr lang="en-US" sz="2000" dirty="0"/>
              <a:t>This is an example of an </a:t>
            </a:r>
            <a:r>
              <a:rPr lang="en-US" sz="2000" i="1" dirty="0" err="1"/>
              <a:t>anapleurotic</a:t>
            </a:r>
            <a:r>
              <a:rPr lang="en-US" sz="2000" dirty="0"/>
              <a:t> (“filling up”) reaction, since it replenishes the supply of a critical citric acid cycle intermediate.</a:t>
            </a:r>
          </a:p>
        </p:txBody>
      </p:sp>
      <p:pic>
        <p:nvPicPr>
          <p:cNvPr id="8" name="Picture 5" descr="A chemical equation shows the formation of oxaloacetate, A D P, inorganic phosphate and two molecules of proton. Pyruvate, carbon dioxide (C O subscript 2), A T P, water (H subscript 2 O) reacts to form oxaloacetate, A D P, inorganic phosphate (uppercase P subscript lowercase I), 2 H superscript plu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418587" y="6014207"/>
            <a:ext cx="8261102" cy="37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8013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217488"/>
            <a:ext cx="9144000" cy="1257300"/>
          </a:xfrm>
        </p:spPr>
        <p:txBody>
          <a:bodyPr>
            <a:noAutofit/>
          </a:bodyPr>
          <a:lstStyle/>
          <a:p>
            <a:r>
              <a:rPr lang="en-US" sz="3400" dirty="0">
                <a:solidFill>
                  <a:srgbClr val="843C0C"/>
                </a:solidFill>
              </a:rPr>
              <a:t>PATHWAY INTEGRATION: Metabolic </a:t>
            </a:r>
            <a:r>
              <a:rPr lang="en-US" sz="3400" dirty="0" smtClean="0">
                <a:solidFill>
                  <a:srgbClr val="843C0C"/>
                </a:solidFill>
              </a:rPr>
              <a:t>Response </a:t>
            </a:r>
            <a:r>
              <a:rPr lang="en-US" sz="3400" dirty="0">
                <a:solidFill>
                  <a:srgbClr val="843C0C"/>
                </a:solidFill>
              </a:rPr>
              <a:t>to </a:t>
            </a:r>
            <a:r>
              <a:rPr lang="en-US" sz="3400" dirty="0" smtClean="0">
                <a:solidFill>
                  <a:srgbClr val="843C0C"/>
                </a:solidFill>
              </a:rPr>
              <a:t>Exercise </a:t>
            </a:r>
            <a:r>
              <a:rPr lang="en-US" sz="3400" dirty="0">
                <a:solidFill>
                  <a:srgbClr val="843C0C"/>
                </a:solidFill>
              </a:rPr>
              <a:t>A</a:t>
            </a:r>
            <a:r>
              <a:rPr lang="en-US" sz="3400" dirty="0" smtClean="0">
                <a:solidFill>
                  <a:srgbClr val="843C0C"/>
                </a:solidFill>
              </a:rPr>
              <a:t>fter </a:t>
            </a:r>
            <a:r>
              <a:rPr lang="en-US" sz="3400" dirty="0">
                <a:solidFill>
                  <a:srgbClr val="843C0C"/>
                </a:solidFill>
              </a:rPr>
              <a:t>a </a:t>
            </a:r>
            <a:r>
              <a:rPr lang="en-US" sz="3400" dirty="0" smtClean="0">
                <a:solidFill>
                  <a:srgbClr val="843C0C"/>
                </a:solidFill>
              </a:rPr>
              <a:t>Night’s </a:t>
            </a:r>
            <a:r>
              <a:rPr lang="en-US" sz="3400" dirty="0">
                <a:solidFill>
                  <a:srgbClr val="843C0C"/>
                </a:solidFill>
              </a:rPr>
              <a:t>R</a:t>
            </a:r>
            <a:r>
              <a:rPr lang="en-US" sz="3400" dirty="0" smtClean="0">
                <a:solidFill>
                  <a:srgbClr val="843C0C"/>
                </a:solidFill>
              </a:rPr>
              <a:t>est</a:t>
            </a:r>
            <a:endParaRPr lang="en-US" sz="3400" dirty="0">
              <a:solidFill>
                <a:srgbClr val="843C0C"/>
              </a:solidFill>
            </a:endParaRPr>
          </a:p>
        </p:txBody>
      </p:sp>
      <p:pic>
        <p:nvPicPr>
          <p:cNvPr id="5" name="Picture 2" descr="A circular flow diagram shows the different pathways that integrate with the citric acid cycle. Some steps in the citric acid cycle are shown and different pathways feeding into the cycle at different points are indicated. Low A T P stimulates the citric acid cycle. Glucose is converted to pyruvate by glycolysis, which feeds into the cycle at this point. Pyruvate is converted to acetyl coenzyme A, which combines with oxaloacetate to form citrate. Acetyl coenzyme A can be produced from fatty acids, which feed into the pathway at this point. Citrate is converted to alpha ketoglutarate, which is converted to succinyl coenzyme A in a reaction that produces carbon dioxide and water. Water is used in oxidative phosphorylation, which integrates with the citric acid cycle at this point. Succinyl coenzyme A undergoes several reactions to convert it to oxaloacetate. Different chapters are referenced for the different pathways. Glycolysis is discussed in chapter 16. The citric acid cycle is discussed in chapter 17. Oxidative phosphorylation is discussed in chapter 18. Fatty acid oxidation is discussed in chapter 22."/>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972570" y="1799594"/>
            <a:ext cx="3488050" cy="475039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66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93" y="249873"/>
            <a:ext cx="8395015" cy="1383030"/>
          </a:xfrm>
        </p:spPr>
        <p:txBody>
          <a:bodyPr>
            <a:noAutofit/>
          </a:bodyPr>
          <a:lstStyle/>
          <a:p>
            <a:r>
              <a:rPr lang="en-US" sz="2800" dirty="0">
                <a:solidFill>
                  <a:srgbClr val="843C0C"/>
                </a:solidFill>
              </a:rPr>
              <a:t>The </a:t>
            </a:r>
            <a:r>
              <a:rPr lang="en-US" sz="2800" dirty="0" smtClean="0">
                <a:solidFill>
                  <a:srgbClr val="843C0C"/>
                </a:solidFill>
              </a:rPr>
              <a:t>Disruption of Pyruvate </a:t>
            </a:r>
            <a:r>
              <a:rPr lang="en-US" sz="2800" dirty="0">
                <a:solidFill>
                  <a:srgbClr val="843C0C"/>
                </a:solidFill>
              </a:rPr>
              <a:t>M</a:t>
            </a:r>
            <a:r>
              <a:rPr lang="en-US" sz="2800" dirty="0" smtClean="0">
                <a:solidFill>
                  <a:srgbClr val="843C0C"/>
                </a:solidFill>
              </a:rPr>
              <a:t>etabolism </a:t>
            </a:r>
            <a:r>
              <a:rPr lang="en-US" sz="2800" dirty="0">
                <a:solidFill>
                  <a:srgbClr val="843C0C"/>
                </a:solidFill>
              </a:rPr>
              <a:t>is the </a:t>
            </a:r>
            <a:r>
              <a:rPr lang="en-US" sz="2800" dirty="0" smtClean="0">
                <a:solidFill>
                  <a:srgbClr val="843C0C"/>
                </a:solidFill>
              </a:rPr>
              <a:t>Cause </a:t>
            </a:r>
            <a:r>
              <a:rPr lang="en-US" sz="2800" dirty="0">
                <a:solidFill>
                  <a:srgbClr val="843C0C"/>
                </a:solidFill>
              </a:rPr>
              <a:t>of </a:t>
            </a:r>
            <a:r>
              <a:rPr lang="en-US" sz="2800" dirty="0" smtClean="0">
                <a:solidFill>
                  <a:srgbClr val="843C0C"/>
                </a:solidFill>
              </a:rPr>
              <a:t>Beriberi </a:t>
            </a:r>
            <a:r>
              <a:rPr lang="en-US" sz="2800" dirty="0">
                <a:solidFill>
                  <a:srgbClr val="843C0C"/>
                </a:solidFill>
              </a:rPr>
              <a:t>and </a:t>
            </a:r>
            <a:r>
              <a:rPr lang="en-US" sz="2800" dirty="0" smtClean="0">
                <a:solidFill>
                  <a:srgbClr val="843C0C"/>
                </a:solidFill>
              </a:rPr>
              <a:t>Poisoning </a:t>
            </a:r>
            <a:r>
              <a:rPr lang="en-US" sz="2800" dirty="0">
                <a:solidFill>
                  <a:srgbClr val="843C0C"/>
                </a:solidFill>
              </a:rPr>
              <a:t>by </a:t>
            </a:r>
            <a:r>
              <a:rPr lang="en-US" sz="2800" dirty="0" smtClean="0">
                <a:solidFill>
                  <a:srgbClr val="843C0C"/>
                </a:solidFill>
              </a:rPr>
              <a:t>Mercury </a:t>
            </a:r>
            <a:r>
              <a:rPr lang="en-US" sz="2800" dirty="0">
                <a:solidFill>
                  <a:srgbClr val="843C0C"/>
                </a:solidFill>
              </a:rPr>
              <a:t>and </a:t>
            </a:r>
            <a:r>
              <a:rPr lang="en-US" sz="2800" dirty="0" smtClean="0">
                <a:solidFill>
                  <a:srgbClr val="843C0C"/>
                </a:solidFill>
              </a:rPr>
              <a:t>Arsenic </a:t>
            </a:r>
            <a:r>
              <a:rPr lang="en-US" sz="2800" dirty="0">
                <a:solidFill>
                  <a:srgbClr val="843C0C"/>
                </a:solidFill>
              </a:rPr>
              <a:t>(</a:t>
            </a:r>
            <a:r>
              <a:rPr lang="en-US" sz="2800" dirty="0" smtClean="0">
                <a:solidFill>
                  <a:srgbClr val="843C0C"/>
                </a:solidFill>
              </a:rPr>
              <a:t>1/2</a:t>
            </a:r>
            <a:r>
              <a:rPr lang="en-US" sz="2800" dirty="0">
                <a:solidFill>
                  <a:srgbClr val="843C0C"/>
                </a:solidFill>
              </a:rPr>
              <a:t>)</a:t>
            </a:r>
          </a:p>
        </p:txBody>
      </p:sp>
      <p:sp>
        <p:nvSpPr>
          <p:cNvPr id="3" name="Content Placeholder 2"/>
          <p:cNvSpPr>
            <a:spLocks noGrp="1"/>
          </p:cNvSpPr>
          <p:nvPr>
            <p:ph idx="1"/>
          </p:nvPr>
        </p:nvSpPr>
        <p:spPr>
          <a:xfrm>
            <a:off x="457200" y="1905000"/>
            <a:ext cx="8229600" cy="4864794"/>
          </a:xfrm>
        </p:spPr>
        <p:txBody>
          <a:bodyPr>
            <a:noAutofit/>
          </a:bodyPr>
          <a:lstStyle/>
          <a:p>
            <a:pPr>
              <a:spcBef>
                <a:spcPts val="624"/>
              </a:spcBef>
              <a:spcAft>
                <a:spcPts val="1200"/>
              </a:spcAft>
            </a:pPr>
            <a:r>
              <a:rPr lang="en-US" dirty="0"/>
              <a:t>Thiamine deficiency results in insufficient activity of pyruvate dehydrogenase and α-</a:t>
            </a:r>
            <a:r>
              <a:rPr lang="en-US" dirty="0" err="1"/>
              <a:t>ketoglutarate</a:t>
            </a:r>
            <a:r>
              <a:rPr lang="en-US" dirty="0"/>
              <a:t> dehydrogenase, as well as an enzyme in the pentose phosphate pathway (</a:t>
            </a:r>
            <a:r>
              <a:rPr lang="en-US" dirty="0" err="1"/>
              <a:t>transketolase</a:t>
            </a:r>
            <a:r>
              <a:rPr lang="en-US" dirty="0"/>
              <a:t>).</a:t>
            </a:r>
          </a:p>
          <a:p>
            <a:pPr>
              <a:spcBef>
                <a:spcPts val="624"/>
              </a:spcBef>
              <a:spcAft>
                <a:spcPts val="1200"/>
              </a:spcAft>
            </a:pPr>
            <a:r>
              <a:rPr lang="en-US" dirty="0"/>
              <a:t>Thymine is the precursor of the cofactor thiamine pyrophosphate (TPP), and its absence prevents the functioning of those enzymes. The neurologic and cardiovascular disorder beriberi can result.</a:t>
            </a:r>
          </a:p>
          <a:p>
            <a:pPr>
              <a:spcBef>
                <a:spcPts val="624"/>
              </a:spcBef>
              <a:spcAft>
                <a:spcPts val="1200"/>
              </a:spcAft>
            </a:pPr>
            <a:r>
              <a:rPr lang="en-US" dirty="0"/>
              <a:t>The vitamin thiamine is found in brown rice but not in white (polished) rice.</a:t>
            </a:r>
          </a:p>
        </p:txBody>
      </p:sp>
    </p:spTree>
    <p:extLst>
      <p:ext uri="{BB962C8B-B14F-4D97-AF65-F5344CB8AC3E}">
        <p14:creationId xmlns:p14="http://schemas.microsoft.com/office/powerpoint/2010/main" val="11285830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93" y="293688"/>
            <a:ext cx="8395015" cy="1306512"/>
          </a:xfrm>
        </p:spPr>
        <p:txBody>
          <a:bodyPr>
            <a:noAutofit/>
          </a:bodyPr>
          <a:lstStyle/>
          <a:p>
            <a:r>
              <a:rPr lang="en-US" sz="2800" dirty="0">
                <a:solidFill>
                  <a:srgbClr val="843C0C"/>
                </a:solidFill>
              </a:rPr>
              <a:t>The Disruption of Pyruvate Metabolism is the Cause of Beriberi and Poisoning by Mercury and Arsenic </a:t>
            </a:r>
            <a:r>
              <a:rPr lang="en-US" sz="2800" dirty="0" smtClean="0">
                <a:solidFill>
                  <a:srgbClr val="843C0C"/>
                </a:solidFill>
              </a:rPr>
              <a:t>(2/2</a:t>
            </a:r>
            <a:r>
              <a:rPr lang="en-US" sz="2800" dirty="0">
                <a:solidFill>
                  <a:srgbClr val="843C0C"/>
                </a:solidFill>
              </a:rPr>
              <a:t>)</a:t>
            </a:r>
            <a:endParaRPr lang="en-US" sz="2800" dirty="0"/>
          </a:p>
        </p:txBody>
      </p:sp>
      <p:sp>
        <p:nvSpPr>
          <p:cNvPr id="3" name="Content Placeholder 2"/>
          <p:cNvSpPr>
            <a:spLocks noGrp="1"/>
          </p:cNvSpPr>
          <p:nvPr>
            <p:ph idx="1"/>
          </p:nvPr>
        </p:nvSpPr>
        <p:spPr>
          <a:xfrm>
            <a:off x="457200" y="1785936"/>
            <a:ext cx="4838700" cy="4691064"/>
          </a:xfrm>
        </p:spPr>
        <p:txBody>
          <a:bodyPr>
            <a:noAutofit/>
          </a:bodyPr>
          <a:lstStyle/>
          <a:p>
            <a:pPr>
              <a:spcBef>
                <a:spcPts val="624"/>
              </a:spcBef>
              <a:spcAft>
                <a:spcPts val="1200"/>
              </a:spcAft>
            </a:pPr>
            <a:r>
              <a:rPr lang="en-US" sz="2000" dirty="0"/>
              <a:t>Pyruvate dehydrogenase complex activity can also be inhibited by mercury and </a:t>
            </a:r>
            <a:r>
              <a:rPr lang="en-US" sz="2000" dirty="0" err="1"/>
              <a:t>arsenite</a:t>
            </a:r>
            <a:r>
              <a:rPr lang="en-US" sz="2000" dirty="0"/>
              <a:t>, which bind to the two sulfurs of </a:t>
            </a:r>
            <a:r>
              <a:rPr lang="en-US" sz="2000" dirty="0" err="1"/>
              <a:t>dihydrolipoamide</a:t>
            </a:r>
            <a:r>
              <a:rPr lang="en-US" sz="2000" dirty="0"/>
              <a:t>.</a:t>
            </a:r>
          </a:p>
          <a:p>
            <a:pPr>
              <a:spcBef>
                <a:spcPts val="624"/>
              </a:spcBef>
              <a:spcAft>
                <a:spcPts val="1200"/>
              </a:spcAft>
            </a:pPr>
            <a:r>
              <a:rPr lang="en-US" sz="2000" dirty="0"/>
              <a:t>2, 3-Dimercaptopropanol can counter the effects of </a:t>
            </a:r>
            <a:r>
              <a:rPr lang="en-US" sz="2000" dirty="0" err="1"/>
              <a:t>arsenite</a:t>
            </a:r>
            <a:r>
              <a:rPr lang="en-US" sz="2000" dirty="0"/>
              <a:t> poisoning by forming a complex with the </a:t>
            </a:r>
            <a:r>
              <a:rPr lang="en-US" sz="2000" dirty="0" err="1"/>
              <a:t>arsenite</a:t>
            </a:r>
            <a:r>
              <a:rPr lang="en-US" sz="2000" dirty="0"/>
              <a:t> that can be excreted.</a:t>
            </a:r>
          </a:p>
          <a:p>
            <a:pPr>
              <a:spcBef>
                <a:spcPts val="624"/>
              </a:spcBef>
              <a:spcAft>
                <a:spcPts val="1200"/>
              </a:spcAft>
            </a:pPr>
            <a:r>
              <a:rPr lang="en-US" sz="2000" dirty="0"/>
              <a:t>Early hatters (</a:t>
            </a:r>
            <a:r>
              <a:rPr lang="en-US" sz="2000" dirty="0" err="1"/>
              <a:t>hatmakers</a:t>
            </a:r>
            <a:r>
              <a:rPr lang="en-US" sz="2000" dirty="0"/>
              <a:t>) used mercury to make felt, which inhibited activity of the pyruvate dehydrogenase complex in the brain, often leading to strange behavior.</a:t>
            </a:r>
          </a:p>
        </p:txBody>
      </p:sp>
      <p:pic>
        <p:nvPicPr>
          <p:cNvPr id="6" name="Picture 2" descr="A cartoon shows the tea party scene from the book Alice in Wonderlan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78317" y="2640494"/>
            <a:ext cx="3702636" cy="23827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3286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err="1">
                <a:solidFill>
                  <a:srgbClr val="843C0C"/>
                </a:solidFill>
              </a:rPr>
              <a:t>Arsenite</a:t>
            </a:r>
            <a:r>
              <a:rPr lang="en-US" dirty="0">
                <a:solidFill>
                  <a:srgbClr val="843C0C"/>
                </a:solidFill>
              </a:rPr>
              <a:t> </a:t>
            </a:r>
            <a:r>
              <a:rPr lang="en-US" dirty="0" smtClean="0">
                <a:solidFill>
                  <a:srgbClr val="843C0C"/>
                </a:solidFill>
              </a:rPr>
              <a:t>Poisoning</a:t>
            </a:r>
            <a:endParaRPr lang="en-US" dirty="0">
              <a:solidFill>
                <a:srgbClr val="843C0C"/>
              </a:solidFill>
            </a:endParaRPr>
          </a:p>
        </p:txBody>
      </p:sp>
      <p:pic>
        <p:nvPicPr>
          <p:cNvPr id="6" name="Picture 2" descr="An equation shows the inhibition of pyruvate dehydrogenase by arsenite and reversal of the inhibition. Dihydrolipoamide from pyruvate dehydrogenase component E 3 is shown. It contains a chain of five atoms, in which the first and fifth positions in the chain are sulfur atoms that are each bonded to H. The second, third and fourth positions in the chain are occupied by carbon atoms. C 4 is bonded to H and to an R group. Dihydrolipoamide undergoes a reaction with arsenite, which has a central arsenic atom that is bonded to two hydroxyl groups and a negatively charged oxygen atom. In the reaction, the arsenic atom forms a single bond to each sulfur atom in dihydrolipoamide and the hydrogen atoms bonded to S and two hydroxyl groups bonded to arsenic are removed as two molecules of water. The result is an arsenic chelate on the enzyme, in which the two sulfur atoms in dihydrolipoamide both bonded to an arsenic atom to form a six membered ring and the arsenic is bonded to an oxygen atom with a negative charge. 2, 3-dimercaptopropanol, abbreviated to B A L, can be used to chelate and excrete the arsenic. B A L contains a chain of three carbon atoms, in which C 1 and C 2 are each bonded to sulfur atoms that are each bonded to H and C 3 is bonded to O H. Two sulfur atoms in C 1 and C 2 bond with arsenic in a similar manner as dihydrolipoamide, resulting in a five membered ring structure that is excreted while the initial enzyme is restor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11806" y="2221347"/>
            <a:ext cx="8490695" cy="308541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0089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06" y="154623"/>
            <a:ext cx="8874189" cy="1383030"/>
          </a:xfrm>
        </p:spPr>
        <p:txBody>
          <a:bodyPr>
            <a:noAutofit/>
          </a:bodyPr>
          <a:lstStyle/>
          <a:p>
            <a:r>
              <a:rPr lang="en-US" dirty="0">
                <a:solidFill>
                  <a:srgbClr val="843C0C"/>
                </a:solidFill>
              </a:rPr>
              <a:t>The </a:t>
            </a:r>
            <a:r>
              <a:rPr lang="en-US" dirty="0" smtClean="0">
                <a:solidFill>
                  <a:srgbClr val="843C0C"/>
                </a:solidFill>
              </a:rPr>
              <a:t>Citric </a:t>
            </a:r>
            <a:r>
              <a:rPr lang="en-US" dirty="0">
                <a:solidFill>
                  <a:srgbClr val="843C0C"/>
                </a:solidFill>
              </a:rPr>
              <a:t>A</a:t>
            </a:r>
            <a:r>
              <a:rPr lang="en-US" dirty="0" smtClean="0">
                <a:solidFill>
                  <a:srgbClr val="843C0C"/>
                </a:solidFill>
              </a:rPr>
              <a:t>cid </a:t>
            </a:r>
            <a:r>
              <a:rPr lang="en-US" dirty="0">
                <a:solidFill>
                  <a:srgbClr val="843C0C"/>
                </a:solidFill>
              </a:rPr>
              <a:t>C</a:t>
            </a:r>
            <a:r>
              <a:rPr lang="en-US" dirty="0" smtClean="0">
                <a:solidFill>
                  <a:srgbClr val="843C0C"/>
                </a:solidFill>
              </a:rPr>
              <a:t>ycle </a:t>
            </a:r>
            <a:r>
              <a:rPr lang="en-US" dirty="0">
                <a:solidFill>
                  <a:srgbClr val="843C0C"/>
                </a:solidFill>
              </a:rPr>
              <a:t>may have </a:t>
            </a:r>
            <a:r>
              <a:rPr lang="en-US" dirty="0" smtClean="0">
                <a:solidFill>
                  <a:srgbClr val="843C0C"/>
                </a:solidFill>
              </a:rPr>
              <a:t>Evolved </a:t>
            </a:r>
            <a:r>
              <a:rPr lang="en-US" dirty="0">
                <a:solidFill>
                  <a:srgbClr val="843C0C"/>
                </a:solidFill>
              </a:rPr>
              <a:t>from </a:t>
            </a:r>
            <a:r>
              <a:rPr lang="en-US" dirty="0">
                <a:solidFill>
                  <a:srgbClr val="843C0C"/>
                </a:solidFill>
              </a:rPr>
              <a:t>P</a:t>
            </a:r>
            <a:r>
              <a:rPr lang="en-US" dirty="0" smtClean="0">
                <a:solidFill>
                  <a:srgbClr val="843C0C"/>
                </a:solidFill>
              </a:rPr>
              <a:t>reexisting Pathways</a:t>
            </a:r>
            <a:endParaRPr lang="en-US" dirty="0">
              <a:solidFill>
                <a:srgbClr val="843C0C"/>
              </a:solidFill>
            </a:endParaRPr>
          </a:p>
        </p:txBody>
      </p:sp>
      <p:sp>
        <p:nvSpPr>
          <p:cNvPr id="3" name="Content Placeholder 2"/>
          <p:cNvSpPr>
            <a:spLocks noGrp="1"/>
          </p:cNvSpPr>
          <p:nvPr>
            <p:ph idx="1"/>
          </p:nvPr>
        </p:nvSpPr>
        <p:spPr>
          <a:xfrm>
            <a:off x="457200" y="1581150"/>
            <a:ext cx="8229600" cy="5188644"/>
          </a:xfrm>
        </p:spPr>
        <p:txBody>
          <a:bodyPr>
            <a:noAutofit/>
          </a:bodyPr>
          <a:lstStyle/>
          <a:p>
            <a:pPr>
              <a:spcBef>
                <a:spcPts val="624"/>
              </a:spcBef>
              <a:spcAft>
                <a:spcPts val="1200"/>
              </a:spcAft>
            </a:pPr>
            <a:r>
              <a:rPr lang="en-US" sz="2600" dirty="0"/>
              <a:t>The citric acid cycle may have evolved from other pathways or combinations of other pathways.</a:t>
            </a:r>
          </a:p>
          <a:p>
            <a:pPr>
              <a:spcBef>
                <a:spcPts val="624"/>
              </a:spcBef>
              <a:spcAft>
                <a:spcPts val="1200"/>
              </a:spcAft>
            </a:pPr>
            <a:r>
              <a:rPr lang="en-US" sz="2600" dirty="0"/>
              <a:t>Compounds such as pyruvate, α-</a:t>
            </a:r>
            <a:r>
              <a:rPr lang="en-US" sz="2600" dirty="0" err="1"/>
              <a:t>ketoglutarate</a:t>
            </a:r>
            <a:r>
              <a:rPr lang="en-US" sz="2600" dirty="0"/>
              <a:t>, and oxaloacetate were likely present early in evolution for biosynthetic purposes.</a:t>
            </a:r>
          </a:p>
          <a:p>
            <a:pPr>
              <a:spcBef>
                <a:spcPts val="624"/>
              </a:spcBef>
              <a:spcAft>
                <a:spcPts val="1200"/>
              </a:spcAft>
            </a:pPr>
            <a:r>
              <a:rPr lang="en-US" sz="2600" dirty="0"/>
              <a:t>The oxidative decarboxylation of these α-</a:t>
            </a:r>
            <a:r>
              <a:rPr lang="en-US" sz="2600" dirty="0" err="1"/>
              <a:t>ketoacids</a:t>
            </a:r>
            <a:r>
              <a:rPr lang="en-US" sz="2600" dirty="0"/>
              <a:t> is quite favorable thermodynamically and can be used to drive the synthesis of both acyl CoA derivatives and NADH.</a:t>
            </a:r>
          </a:p>
        </p:txBody>
      </p:sp>
    </p:spTree>
    <p:extLst>
      <p:ext uri="{BB962C8B-B14F-4D97-AF65-F5344CB8AC3E}">
        <p14:creationId xmlns:p14="http://schemas.microsoft.com/office/powerpoint/2010/main" val="17068024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dirty="0" smtClean="0">
                <a:solidFill>
                  <a:srgbClr val="843C0C"/>
                </a:solidFill>
              </a:rPr>
              <a:t>Section 17.5 </a:t>
            </a:r>
            <a:r>
              <a:rPr lang="en-US" dirty="0">
                <a:solidFill>
                  <a:srgbClr val="843C0C"/>
                </a:solidFill>
              </a:rPr>
              <a:t>The </a:t>
            </a:r>
            <a:r>
              <a:rPr lang="en-US" dirty="0" err="1">
                <a:solidFill>
                  <a:srgbClr val="843C0C"/>
                </a:solidFill>
              </a:rPr>
              <a:t>Glyoxylate</a:t>
            </a:r>
            <a:r>
              <a:rPr lang="en-US" dirty="0">
                <a:solidFill>
                  <a:srgbClr val="843C0C"/>
                </a:solidFill>
              </a:rPr>
              <a:t> Cycle Enables Plants and Bacteria to Grow on Acetate</a:t>
            </a:r>
          </a:p>
        </p:txBody>
      </p:sp>
      <p:sp>
        <p:nvSpPr>
          <p:cNvPr id="3" name="Content Placeholder 2"/>
          <p:cNvSpPr>
            <a:spLocks noGrp="1"/>
          </p:cNvSpPr>
          <p:nvPr>
            <p:ph idx="1"/>
          </p:nvPr>
        </p:nvSpPr>
        <p:spPr>
          <a:xfrm>
            <a:off x="457200" y="1785936"/>
            <a:ext cx="8248650" cy="3910014"/>
          </a:xfrm>
        </p:spPr>
        <p:txBody>
          <a:bodyPr>
            <a:noAutofit/>
          </a:bodyPr>
          <a:lstStyle/>
          <a:p>
            <a:pPr>
              <a:spcBef>
                <a:spcPts val="624"/>
              </a:spcBef>
              <a:spcAft>
                <a:spcPts val="1200"/>
              </a:spcAft>
            </a:pPr>
            <a:r>
              <a:rPr lang="en-US" dirty="0"/>
              <a:t>The </a:t>
            </a:r>
            <a:r>
              <a:rPr lang="en-US" dirty="0" err="1"/>
              <a:t>glyoxylate</a:t>
            </a:r>
            <a:r>
              <a:rPr lang="en-US" dirty="0"/>
              <a:t> cycle is similar to the citric acid cycle but bypasses the two decarboxylation steps, allowing the synthesis of carbohydrates from fats.</a:t>
            </a:r>
          </a:p>
          <a:p>
            <a:pPr>
              <a:spcBef>
                <a:spcPts val="624"/>
              </a:spcBef>
              <a:spcAft>
                <a:spcPts val="1200"/>
              </a:spcAft>
            </a:pPr>
            <a:r>
              <a:rPr lang="en-US" dirty="0"/>
              <a:t>Succinate can be converted into oxaloacetate and then into glucose.</a:t>
            </a:r>
          </a:p>
          <a:p>
            <a:pPr>
              <a:spcBef>
                <a:spcPts val="624"/>
              </a:spcBef>
              <a:spcAft>
                <a:spcPts val="1200"/>
              </a:spcAft>
            </a:pPr>
            <a:r>
              <a:rPr lang="en-US" dirty="0"/>
              <a:t>The </a:t>
            </a:r>
            <a:r>
              <a:rPr lang="en-US" dirty="0" err="1"/>
              <a:t>glyoxylate</a:t>
            </a:r>
            <a:r>
              <a:rPr lang="en-US" dirty="0"/>
              <a:t> cycle, which occurs in organelles called </a:t>
            </a:r>
            <a:r>
              <a:rPr lang="en-US" dirty="0" err="1"/>
              <a:t>glyoxysomes</a:t>
            </a:r>
            <a:r>
              <a:rPr lang="en-US" dirty="0"/>
              <a:t>, is prominent in oil-rich seeds such as sunflower seeds.</a:t>
            </a:r>
          </a:p>
        </p:txBody>
      </p:sp>
      <p:pic>
        <p:nvPicPr>
          <p:cNvPr id="6" name="Picture Placeholder 5" descr="A chemical equation shows the formation of succinate, coenzyme A, N A D H and proton. Two molecules of acetyl coenzyme A, N A D superscript plus, two molecules of water reacts to form succinate, two molecules of coenzyme A, N A D H, and two molecules of proton (H superscript plus)."/>
          <p:cNvPicPr>
            <a:picLocks noGrp="1" noChangeAspect="1"/>
          </p:cNvPicPr>
          <p:nvPr>
            <p:ph type="pic" sz="quarter" idx="13"/>
          </p:nvPr>
        </p:nvPicPr>
        <p:blipFill>
          <a:blip r:embed="rId2"/>
          <a:stretch>
            <a:fillRect/>
          </a:stretch>
        </p:blipFill>
        <p:spPr>
          <a:xfrm>
            <a:off x="842097" y="5825483"/>
            <a:ext cx="7254045" cy="687084"/>
          </a:xfrm>
          <a:prstGeom prst="rect">
            <a:avLst/>
          </a:prstGeom>
          <a:noFill/>
          <a:ln>
            <a:noFill/>
          </a:ln>
        </p:spPr>
      </p:pic>
    </p:spTree>
    <p:extLst>
      <p:ext uri="{BB962C8B-B14F-4D97-AF65-F5344CB8AC3E}">
        <p14:creationId xmlns:p14="http://schemas.microsoft.com/office/powerpoint/2010/main" val="36116077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a:solidFill>
                  <a:srgbClr val="843C0C"/>
                </a:solidFill>
              </a:rPr>
              <a:t>The </a:t>
            </a:r>
            <a:r>
              <a:rPr lang="en-US" dirty="0" err="1">
                <a:solidFill>
                  <a:srgbClr val="843C0C"/>
                </a:solidFill>
              </a:rPr>
              <a:t>G</a:t>
            </a:r>
            <a:r>
              <a:rPr lang="en-US" dirty="0" err="1" smtClean="0">
                <a:solidFill>
                  <a:srgbClr val="843C0C"/>
                </a:solidFill>
              </a:rPr>
              <a:t>lyoxylate</a:t>
            </a:r>
            <a:r>
              <a:rPr lang="en-US" dirty="0" smtClean="0">
                <a:solidFill>
                  <a:srgbClr val="843C0C"/>
                </a:solidFill>
              </a:rPr>
              <a:t> </a:t>
            </a:r>
            <a:r>
              <a:rPr lang="en-US" dirty="0">
                <a:solidFill>
                  <a:srgbClr val="843C0C"/>
                </a:solidFill>
              </a:rPr>
              <a:t>C</a:t>
            </a:r>
            <a:r>
              <a:rPr lang="en-US" dirty="0" smtClean="0">
                <a:solidFill>
                  <a:srgbClr val="843C0C"/>
                </a:solidFill>
              </a:rPr>
              <a:t>ycle</a:t>
            </a:r>
            <a:endParaRPr lang="en-US" dirty="0">
              <a:solidFill>
                <a:srgbClr val="843C0C"/>
              </a:solidFill>
            </a:endParaRPr>
          </a:p>
        </p:txBody>
      </p:sp>
      <p:pic>
        <p:nvPicPr>
          <p:cNvPr id="5" name="Picture 2" descr="A circular flow diagram shows the reactions in the glyoxylate cycle and structural formula of each molecule is shown.&#10;Oxaloacetate is a four-carbon chain molecule, arranged vertically. C1 and C 4 form carboxylate anions, C 2 is double bonded to O, and C 3 is bonded to two H.&#10;&#10;Step 1: Oxaloacetate is converted to citrate by citrate synthase, in a reaction that converts acetyl coenzyme A and water into coenzyme A. Citrate is a five carbon chain molecule arranged vertically that has the following substituents: C 1 and C 5 form carboxylate anions, C 2 and C 4 are each bonded to two H, and C 3 is bonded to C 6 of carboxylate anion on the left and H on the right.&#10;Step 2: Aconitase converts citrate to isocitrate. Isocitrate is similar in structure to citrate, but C 2 is bonded to H on the left and O H on the right. &#10;Step 3: Isocitrate lyase catalyzes a reaction in which the four-carbon succinate is removed from isocitrate, forming glyoxylate. Glyoxylate is a two carbon molecule in which the first carbon forms the carboxylate anion and C 2 is double bonded to O and single bonded to H. &#10;Step 4: Malate synthase catalyzes a reaction in which glyoxylate is converted to malate in a reaction that converts acetyl coenzyme A and water into coenzyme A. Malate is a four carbon chain molecule that has the following substituents: C 1 and C 4 form carboxylate anions, C 2 is bonded to O H on the left and H on the right, and C 3 is bonded to two H.   &#10;Step 5: Malate dehydrogenase catalyzes a reaction in which malate is converted to oxaloacetate while a molecule of N A D plus is reduced to N A D H and a proton is releas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12007" y="1724090"/>
            <a:ext cx="4392940" cy="477302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1586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06" y="154623"/>
            <a:ext cx="8874189" cy="1383030"/>
          </a:xfrm>
        </p:spPr>
        <p:txBody>
          <a:bodyPr>
            <a:noAutofit/>
          </a:bodyPr>
          <a:lstStyle/>
          <a:p>
            <a:r>
              <a:rPr lang="en-US" sz="3200" dirty="0">
                <a:solidFill>
                  <a:srgbClr val="843C0C"/>
                </a:solidFill>
              </a:rPr>
              <a:t>Diabetic </a:t>
            </a:r>
            <a:r>
              <a:rPr lang="en-US" sz="3200" dirty="0" smtClean="0">
                <a:solidFill>
                  <a:srgbClr val="843C0C"/>
                </a:solidFill>
              </a:rPr>
              <a:t>Neuropathy </a:t>
            </a:r>
            <a:r>
              <a:rPr lang="en-US" sz="3200" dirty="0">
                <a:solidFill>
                  <a:srgbClr val="843C0C"/>
                </a:solidFill>
              </a:rPr>
              <a:t>may </a:t>
            </a:r>
            <a:r>
              <a:rPr lang="en-US" sz="3200" dirty="0" smtClean="0">
                <a:solidFill>
                  <a:srgbClr val="843C0C"/>
                </a:solidFill>
              </a:rPr>
              <a:t>Result </a:t>
            </a:r>
            <a:r>
              <a:rPr lang="en-US" sz="3200" dirty="0">
                <a:solidFill>
                  <a:srgbClr val="843C0C"/>
                </a:solidFill>
              </a:rPr>
              <a:t>from </a:t>
            </a:r>
            <a:r>
              <a:rPr lang="en-US" sz="3200" dirty="0" smtClean="0">
                <a:solidFill>
                  <a:srgbClr val="843C0C"/>
                </a:solidFill>
              </a:rPr>
              <a:t>Inhibition </a:t>
            </a:r>
            <a:r>
              <a:rPr lang="en-US" sz="3200" dirty="0">
                <a:solidFill>
                  <a:srgbClr val="843C0C"/>
                </a:solidFill>
              </a:rPr>
              <a:t>of the </a:t>
            </a:r>
            <a:r>
              <a:rPr lang="en-US" sz="3200" dirty="0" smtClean="0">
                <a:solidFill>
                  <a:srgbClr val="843C0C"/>
                </a:solidFill>
              </a:rPr>
              <a:t>Pyruvate </a:t>
            </a:r>
            <a:r>
              <a:rPr lang="en-US" sz="3200" dirty="0">
                <a:solidFill>
                  <a:srgbClr val="843C0C"/>
                </a:solidFill>
              </a:rPr>
              <a:t>D</a:t>
            </a:r>
            <a:r>
              <a:rPr lang="en-US" sz="3200" dirty="0" smtClean="0">
                <a:solidFill>
                  <a:srgbClr val="843C0C"/>
                </a:solidFill>
              </a:rPr>
              <a:t>ehydrogenase </a:t>
            </a:r>
            <a:r>
              <a:rPr lang="en-US" sz="3200" dirty="0">
                <a:solidFill>
                  <a:srgbClr val="843C0C"/>
                </a:solidFill>
              </a:rPr>
              <a:t>C</a:t>
            </a:r>
            <a:r>
              <a:rPr lang="en-US" sz="3200" dirty="0" smtClean="0">
                <a:solidFill>
                  <a:srgbClr val="843C0C"/>
                </a:solidFill>
              </a:rPr>
              <a:t>omplex </a:t>
            </a:r>
            <a:r>
              <a:rPr lang="en-US" sz="3200" dirty="0">
                <a:solidFill>
                  <a:srgbClr val="843C0C"/>
                </a:solidFill>
              </a:rPr>
              <a:t>(</a:t>
            </a:r>
            <a:r>
              <a:rPr lang="en-US" sz="3200" dirty="0" smtClean="0">
                <a:solidFill>
                  <a:srgbClr val="843C0C"/>
                </a:solidFill>
              </a:rPr>
              <a:t>1/2</a:t>
            </a:r>
            <a:r>
              <a:rPr lang="en-US" sz="3200" dirty="0">
                <a:solidFill>
                  <a:srgbClr val="843C0C"/>
                </a:solidFill>
              </a:rPr>
              <a:t>)</a:t>
            </a:r>
          </a:p>
        </p:txBody>
      </p:sp>
      <p:sp>
        <p:nvSpPr>
          <p:cNvPr id="3" name="Content Placeholder 2"/>
          <p:cNvSpPr>
            <a:spLocks noGrp="1"/>
          </p:cNvSpPr>
          <p:nvPr>
            <p:ph idx="1"/>
          </p:nvPr>
        </p:nvSpPr>
        <p:spPr>
          <a:xfrm>
            <a:off x="457200" y="1581150"/>
            <a:ext cx="8229600" cy="5188644"/>
          </a:xfrm>
        </p:spPr>
        <p:txBody>
          <a:bodyPr>
            <a:noAutofit/>
          </a:bodyPr>
          <a:lstStyle/>
          <a:p>
            <a:pPr>
              <a:spcAft>
                <a:spcPts val="1200"/>
              </a:spcAft>
            </a:pPr>
            <a:r>
              <a:rPr lang="en-US" sz="2600" dirty="0"/>
              <a:t>Diabetic neuropathy (DN), a numbness, tingling, or pain in the limbs and digits, is a common complication of both type 1 and type 2 diabetes.</a:t>
            </a:r>
          </a:p>
          <a:p>
            <a:pPr>
              <a:spcAft>
                <a:spcPts val="1200"/>
              </a:spcAft>
            </a:pPr>
            <a:r>
              <a:rPr lang="en-US" sz="2600" dirty="0"/>
              <a:t>The symptoms may be caused by overproduction of lactic acid by cells in the dorsal root ganglion, a part of the nervous system responsible for pain perception.</a:t>
            </a:r>
          </a:p>
          <a:p>
            <a:pPr>
              <a:spcAft>
                <a:spcPts val="1200"/>
              </a:spcAft>
            </a:pPr>
            <a:r>
              <a:rPr lang="en-US" sz="2600" dirty="0"/>
              <a:t>Lactate is a common fuel for neurons, which import the lactate and convert it to pyruvate for use in cellular respiration.</a:t>
            </a:r>
          </a:p>
        </p:txBody>
      </p:sp>
    </p:spTree>
    <p:extLst>
      <p:ext uri="{BB962C8B-B14F-4D97-AF65-F5344CB8AC3E}">
        <p14:creationId xmlns:p14="http://schemas.microsoft.com/office/powerpoint/2010/main" val="230437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a:t>
            </a:r>
            <a:r>
              <a:rPr lang="en-US" dirty="0" smtClean="0">
                <a:solidFill>
                  <a:srgbClr val="843C0C"/>
                </a:solidFill>
              </a:rPr>
              <a:t>Citric </a:t>
            </a:r>
            <a:r>
              <a:rPr lang="en-US" dirty="0">
                <a:solidFill>
                  <a:srgbClr val="843C0C"/>
                </a:solidFill>
              </a:rPr>
              <a:t>A</a:t>
            </a:r>
            <a:r>
              <a:rPr lang="en-US" dirty="0" smtClean="0">
                <a:solidFill>
                  <a:srgbClr val="843C0C"/>
                </a:solidFill>
              </a:rPr>
              <a:t>cid </a:t>
            </a:r>
            <a:r>
              <a:rPr lang="en-US" dirty="0">
                <a:solidFill>
                  <a:srgbClr val="843C0C"/>
                </a:solidFill>
              </a:rPr>
              <a:t>C</a:t>
            </a:r>
            <a:r>
              <a:rPr lang="en-US" dirty="0" smtClean="0">
                <a:solidFill>
                  <a:srgbClr val="843C0C"/>
                </a:solidFill>
              </a:rPr>
              <a:t>ycle </a:t>
            </a:r>
            <a:r>
              <a:rPr lang="en-US" dirty="0">
                <a:solidFill>
                  <a:srgbClr val="843C0C"/>
                </a:solidFill>
              </a:rPr>
              <a:t>H</a:t>
            </a:r>
            <a:r>
              <a:rPr lang="en-US" dirty="0" smtClean="0">
                <a:solidFill>
                  <a:srgbClr val="843C0C"/>
                </a:solidFill>
              </a:rPr>
              <a:t>arvests </a:t>
            </a:r>
            <a:r>
              <a:rPr lang="en-US" dirty="0">
                <a:solidFill>
                  <a:srgbClr val="843C0C"/>
                </a:solidFill>
              </a:rPr>
              <a:t>H</a:t>
            </a:r>
            <a:r>
              <a:rPr lang="en-US" dirty="0" smtClean="0">
                <a:solidFill>
                  <a:srgbClr val="843C0C"/>
                </a:solidFill>
              </a:rPr>
              <a:t>igh-energy </a:t>
            </a:r>
            <a:r>
              <a:rPr lang="en-US" dirty="0">
                <a:solidFill>
                  <a:srgbClr val="843C0C"/>
                </a:solidFill>
              </a:rPr>
              <a:t>E</a:t>
            </a:r>
            <a:r>
              <a:rPr lang="en-US" dirty="0" smtClean="0">
                <a:solidFill>
                  <a:srgbClr val="843C0C"/>
                </a:solidFill>
              </a:rPr>
              <a:t>lectrons</a:t>
            </a:r>
            <a:endParaRPr lang="en-US" dirty="0">
              <a:solidFill>
                <a:srgbClr val="843C0C"/>
              </a:solidFill>
            </a:endParaRPr>
          </a:p>
        </p:txBody>
      </p:sp>
      <p:sp>
        <p:nvSpPr>
          <p:cNvPr id="3" name="Content Placeholder 2"/>
          <p:cNvSpPr>
            <a:spLocks noGrp="1"/>
          </p:cNvSpPr>
          <p:nvPr>
            <p:ph idx="1"/>
          </p:nvPr>
        </p:nvSpPr>
        <p:spPr>
          <a:xfrm>
            <a:off x="457200" y="1600200"/>
            <a:ext cx="8229600" cy="5169594"/>
          </a:xfrm>
        </p:spPr>
        <p:txBody>
          <a:bodyPr>
            <a:noAutofit/>
          </a:bodyPr>
          <a:lstStyle/>
          <a:p>
            <a:pPr>
              <a:spcBef>
                <a:spcPts val="624"/>
              </a:spcBef>
              <a:spcAft>
                <a:spcPts val="1200"/>
              </a:spcAft>
            </a:pPr>
            <a:r>
              <a:rPr lang="en-US" dirty="0"/>
              <a:t>A key function of the citric acid cycle is to harvest high-energy electrons in the form of NADH and FADH</a:t>
            </a:r>
            <a:r>
              <a:rPr lang="en-US" baseline="-25000" dirty="0"/>
              <a:t>2</a:t>
            </a:r>
            <a:r>
              <a:rPr lang="en-US" dirty="0"/>
              <a:t>.</a:t>
            </a:r>
          </a:p>
          <a:p>
            <a:pPr>
              <a:spcBef>
                <a:spcPts val="624"/>
              </a:spcBef>
              <a:spcAft>
                <a:spcPts val="1200"/>
              </a:spcAft>
            </a:pPr>
            <a:r>
              <a:rPr lang="en-US" dirty="0"/>
              <a:t>The two-carbon acetyl unit from acetyl CoA condenses with oxaloacetate to form citrate, which is subsequently oxidized.</a:t>
            </a:r>
          </a:p>
          <a:p>
            <a:pPr>
              <a:spcBef>
                <a:spcPts val="624"/>
              </a:spcBef>
              <a:spcAft>
                <a:spcPts val="1200"/>
              </a:spcAft>
            </a:pPr>
            <a:r>
              <a:rPr lang="en-US" dirty="0"/>
              <a:t>The high-energy electrons are used later in the electron transport chain and eventually reduce O</a:t>
            </a:r>
            <a:r>
              <a:rPr lang="en-US" baseline="-25000" dirty="0"/>
              <a:t>2</a:t>
            </a:r>
            <a:r>
              <a:rPr lang="en-US" dirty="0"/>
              <a:t> to H</a:t>
            </a:r>
            <a:r>
              <a:rPr lang="en-US" baseline="-25000" dirty="0"/>
              <a:t>2</a:t>
            </a:r>
            <a:r>
              <a:rPr lang="en-US" dirty="0"/>
              <a:t>O. During the passage of electrons through the transport chain, proton pumps generate a proton gradient that is used to synthesize ATP.</a:t>
            </a:r>
          </a:p>
        </p:txBody>
      </p:sp>
    </p:spTree>
    <p:extLst>
      <p:ext uri="{BB962C8B-B14F-4D97-AF65-F5344CB8AC3E}">
        <p14:creationId xmlns:p14="http://schemas.microsoft.com/office/powerpoint/2010/main" val="18177283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06" y="154623"/>
            <a:ext cx="8874189" cy="1383030"/>
          </a:xfrm>
        </p:spPr>
        <p:txBody>
          <a:bodyPr>
            <a:noAutofit/>
          </a:bodyPr>
          <a:lstStyle/>
          <a:p>
            <a:r>
              <a:rPr lang="en-US" sz="3200" dirty="0">
                <a:solidFill>
                  <a:srgbClr val="843C0C"/>
                </a:solidFill>
              </a:rPr>
              <a:t>Diabetic Neuropathy may Result from Inhibition of the Pyruvate Dehydrogenase Complex (1/2)</a:t>
            </a:r>
            <a:endParaRPr lang="en-US" sz="3200" dirty="0"/>
          </a:p>
        </p:txBody>
      </p:sp>
      <p:sp>
        <p:nvSpPr>
          <p:cNvPr id="3" name="Content Placeholder 2"/>
          <p:cNvSpPr>
            <a:spLocks noGrp="1"/>
          </p:cNvSpPr>
          <p:nvPr>
            <p:ph idx="1"/>
          </p:nvPr>
        </p:nvSpPr>
        <p:spPr>
          <a:xfrm>
            <a:off x="457200" y="1581150"/>
            <a:ext cx="8229600" cy="5188644"/>
          </a:xfrm>
        </p:spPr>
        <p:txBody>
          <a:bodyPr>
            <a:noAutofit/>
          </a:bodyPr>
          <a:lstStyle/>
          <a:p>
            <a:pPr>
              <a:spcBef>
                <a:spcPts val="624"/>
              </a:spcBef>
              <a:spcAft>
                <a:spcPts val="600"/>
              </a:spcAft>
            </a:pPr>
            <a:r>
              <a:rPr lang="en-US" dirty="0"/>
              <a:t>The increase in lactic acid in diabetics may be due to hyperglycemia (high glucose), the defining feature of diabetes.</a:t>
            </a:r>
          </a:p>
          <a:p>
            <a:pPr>
              <a:spcBef>
                <a:spcPts val="624"/>
              </a:spcBef>
              <a:spcAft>
                <a:spcPts val="600"/>
              </a:spcAft>
            </a:pPr>
            <a:r>
              <a:rPr lang="en-US" dirty="0"/>
              <a:t>This increases pyruvate dehydrogenase kinase activity in the cells of the dorsal root ganglion. This kinase then phosphorylates and inhibits the pyruvate dehydrogenase complex.</a:t>
            </a:r>
          </a:p>
          <a:p>
            <a:pPr>
              <a:spcBef>
                <a:spcPts val="624"/>
              </a:spcBef>
              <a:spcAft>
                <a:spcPts val="600"/>
              </a:spcAft>
            </a:pPr>
            <a:r>
              <a:rPr lang="en-US" dirty="0" err="1"/>
              <a:t>Glycolytically</a:t>
            </a:r>
            <a:r>
              <a:rPr lang="en-US" dirty="0"/>
              <a:t> produced pyruvate is then converted to lactate, and excess lactate leads to an increase in acid-sensing pain receptors.</a:t>
            </a:r>
          </a:p>
          <a:p>
            <a:pPr>
              <a:spcBef>
                <a:spcPts val="624"/>
              </a:spcBef>
              <a:spcAft>
                <a:spcPts val="600"/>
              </a:spcAft>
            </a:pPr>
            <a:r>
              <a:rPr lang="en-US" dirty="0"/>
              <a:t>These findings may lead to new therapeutic interventions.</a:t>
            </a:r>
          </a:p>
        </p:txBody>
      </p:sp>
    </p:spTree>
    <p:extLst>
      <p:ext uri="{BB962C8B-B14F-4D97-AF65-F5344CB8AC3E}">
        <p14:creationId xmlns:p14="http://schemas.microsoft.com/office/powerpoint/2010/main" val="13459702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New </a:t>
            </a:r>
            <a:r>
              <a:rPr lang="en-US" dirty="0" smtClean="0">
                <a:solidFill>
                  <a:srgbClr val="843C0C"/>
                </a:solidFill>
              </a:rPr>
              <a:t>Treatments </a:t>
            </a:r>
            <a:r>
              <a:rPr lang="en-US" dirty="0">
                <a:solidFill>
                  <a:srgbClr val="843C0C"/>
                </a:solidFill>
              </a:rPr>
              <a:t>for </a:t>
            </a:r>
            <a:r>
              <a:rPr lang="en-US" dirty="0" smtClean="0">
                <a:solidFill>
                  <a:srgbClr val="843C0C"/>
                </a:solidFill>
              </a:rPr>
              <a:t>Tuberculosis </a:t>
            </a:r>
            <a:r>
              <a:rPr lang="en-US" dirty="0">
                <a:solidFill>
                  <a:srgbClr val="843C0C"/>
                </a:solidFill>
              </a:rPr>
              <a:t>may be on the </a:t>
            </a:r>
            <a:r>
              <a:rPr lang="en-US" dirty="0" smtClean="0">
                <a:solidFill>
                  <a:srgbClr val="843C0C"/>
                </a:solidFill>
              </a:rPr>
              <a:t>Horizon </a:t>
            </a:r>
            <a:r>
              <a:rPr lang="en-US" dirty="0">
                <a:solidFill>
                  <a:srgbClr val="843C0C"/>
                </a:solidFill>
              </a:rPr>
              <a:t>(</a:t>
            </a:r>
            <a:r>
              <a:rPr lang="en-US" dirty="0" smtClean="0">
                <a:solidFill>
                  <a:srgbClr val="843C0C"/>
                </a:solidFill>
              </a:rPr>
              <a:t>1/3</a:t>
            </a:r>
            <a:r>
              <a:rPr lang="en-US" dirty="0">
                <a:solidFill>
                  <a:srgbClr val="843C0C"/>
                </a:solidFill>
              </a:rPr>
              <a:t>)</a:t>
            </a:r>
          </a:p>
        </p:txBody>
      </p:sp>
      <p:sp>
        <p:nvSpPr>
          <p:cNvPr id="3" name="Content Placeholder 2"/>
          <p:cNvSpPr>
            <a:spLocks noGrp="1"/>
          </p:cNvSpPr>
          <p:nvPr>
            <p:ph idx="1"/>
          </p:nvPr>
        </p:nvSpPr>
        <p:spPr/>
        <p:txBody>
          <a:bodyPr>
            <a:noAutofit/>
          </a:bodyPr>
          <a:lstStyle/>
          <a:p>
            <a:pPr>
              <a:spcBef>
                <a:spcPts val="624"/>
              </a:spcBef>
              <a:spcAft>
                <a:spcPts val="1200"/>
              </a:spcAft>
            </a:pPr>
            <a:r>
              <a:rPr lang="en-US" dirty="0"/>
              <a:t>The bacterium responsible for tuberculosis (TB), </a:t>
            </a:r>
            <a:r>
              <a:rPr lang="en-US" i="1" dirty="0"/>
              <a:t>Mycobacterium tuberculosis</a:t>
            </a:r>
            <a:r>
              <a:rPr lang="en-US" dirty="0"/>
              <a:t>, is transmitted by people with active lung infections by coughing and sneezing.</a:t>
            </a:r>
          </a:p>
          <a:p>
            <a:pPr>
              <a:spcBef>
                <a:spcPts val="624"/>
              </a:spcBef>
              <a:spcAft>
                <a:spcPts val="1200"/>
              </a:spcAft>
            </a:pPr>
            <a:r>
              <a:rPr lang="en-US" dirty="0"/>
              <a:t>A common treatment for TB is the antibiotic rifampicin, which acts as an inhibitor of bacterial protein translation. However, as resistant bacterial strains emerge, new treatments are needed.</a:t>
            </a:r>
          </a:p>
          <a:p>
            <a:pPr>
              <a:spcBef>
                <a:spcPts val="624"/>
              </a:spcBef>
              <a:spcAft>
                <a:spcPts val="1200"/>
              </a:spcAft>
            </a:pPr>
            <a:r>
              <a:rPr lang="en-US" dirty="0"/>
              <a:t>The bacteria are dependent on the </a:t>
            </a:r>
            <a:r>
              <a:rPr lang="en-US" dirty="0" err="1"/>
              <a:t>glyoxylate</a:t>
            </a:r>
            <a:r>
              <a:rPr lang="en-US" dirty="0"/>
              <a:t> cycle (which allows conversion of fats to glucose), especially when they are in a latent state in the lungs.</a:t>
            </a:r>
          </a:p>
        </p:txBody>
      </p:sp>
    </p:spTree>
    <p:extLst>
      <p:ext uri="{BB962C8B-B14F-4D97-AF65-F5344CB8AC3E}">
        <p14:creationId xmlns:p14="http://schemas.microsoft.com/office/powerpoint/2010/main" val="10749670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New Treatments for Tuberculosis may be on the Horizon </a:t>
            </a:r>
            <a:r>
              <a:rPr lang="en-US" dirty="0" smtClean="0">
                <a:solidFill>
                  <a:srgbClr val="843C0C"/>
                </a:solidFill>
              </a:rPr>
              <a:t>(2/3</a:t>
            </a:r>
            <a:r>
              <a:rPr lang="en-US" dirty="0">
                <a:solidFill>
                  <a:srgbClr val="843C0C"/>
                </a:solidFill>
              </a:rPr>
              <a:t>)</a:t>
            </a:r>
            <a:endParaRPr lang="en-US" dirty="0"/>
          </a:p>
        </p:txBody>
      </p:sp>
      <p:sp>
        <p:nvSpPr>
          <p:cNvPr id="3" name="Content Placeholder 2"/>
          <p:cNvSpPr>
            <a:spLocks noGrp="1"/>
          </p:cNvSpPr>
          <p:nvPr>
            <p:ph idx="1"/>
          </p:nvPr>
        </p:nvSpPr>
        <p:spPr>
          <a:xfrm>
            <a:off x="419100" y="1600201"/>
            <a:ext cx="8686800" cy="533400"/>
          </a:xfrm>
        </p:spPr>
        <p:txBody>
          <a:bodyPr>
            <a:noAutofit/>
          </a:bodyPr>
          <a:lstStyle/>
          <a:p>
            <a:r>
              <a:rPr lang="en-US" sz="2600" dirty="0"/>
              <a:t>A key enzyme in the </a:t>
            </a:r>
            <a:r>
              <a:rPr lang="en-US" sz="2600" dirty="0" err="1"/>
              <a:t>glyoxylate</a:t>
            </a:r>
            <a:r>
              <a:rPr lang="en-US" sz="2600" dirty="0"/>
              <a:t> cycle is </a:t>
            </a:r>
            <a:r>
              <a:rPr lang="en-US" sz="2600" dirty="0" err="1"/>
              <a:t>isocitrate</a:t>
            </a:r>
            <a:r>
              <a:rPr lang="en-US" sz="2600" dirty="0"/>
              <a:t> </a:t>
            </a:r>
            <a:r>
              <a:rPr lang="en-US" sz="2600" dirty="0" err="1"/>
              <a:t>lyase</a:t>
            </a:r>
            <a:r>
              <a:rPr lang="en-US" sz="2600" dirty="0"/>
              <a:t>.</a:t>
            </a:r>
          </a:p>
        </p:txBody>
      </p:sp>
      <p:pic>
        <p:nvPicPr>
          <p:cNvPr id="9" name="Picture 2" descr="An equation shows formation of glyoxylate and succinate from isocitrate. The structure of isocitrate is shown vertically as a six carbon chain molecule that has the following substituents: C 1 and C 5 form carboxylate anions, C 2 is bonded to H on the left and O H on the right, C 3 is bonded to a carboxylate anion on the left and H on the right, and C 4 is bonded to two H. Isocitrate is cleaved into glyoxylate and succinate by isocitrate lyase. Glyoxylate is a two-carbon molecule in which the first carbon forms a carboxylate anion and C 2 is double bonded to O and single bonded to H. Succinate is a four-carbon chain molecule, in which the first and fourth carbon form carboxylate anions and C 2 and C 3 are each bonded to two H."/>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2830182" y="2407834"/>
            <a:ext cx="3468027" cy="2085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6"/>
          </p:nvPr>
        </p:nvSpPr>
        <p:spPr>
          <a:xfrm>
            <a:off x="419100" y="4550056"/>
            <a:ext cx="8267700" cy="1031594"/>
          </a:xfrm>
        </p:spPr>
        <p:txBody>
          <a:bodyPr>
            <a:noAutofit/>
          </a:bodyPr>
          <a:lstStyle/>
          <a:p>
            <a:r>
              <a:rPr lang="en-US" sz="2600" dirty="0"/>
              <a:t>In the process of catalysis, a reactive </a:t>
            </a:r>
            <a:r>
              <a:rPr lang="en-US" sz="2600" dirty="0" err="1"/>
              <a:t>thiolate</a:t>
            </a:r>
            <a:r>
              <a:rPr lang="en-US" sz="2600" dirty="0"/>
              <a:t> is formed on cysteine 191 in the active site.</a:t>
            </a:r>
          </a:p>
        </p:txBody>
      </p:sp>
      <p:pic>
        <p:nvPicPr>
          <p:cNvPr id="12" name="Picture 3" descr="The structure of thiolate is shown. Cysteine 191 is bonded to sulfur carrying a negative charge."/>
          <p:cNvPicPr>
            <a:picLocks noGrp="1" noChangeAspect="1" noChangeArrowheads="1"/>
          </p:cNvPicPr>
          <p:nvPr>
            <p:ph type="pic" sz="quarter" idx="17"/>
          </p:nvPr>
        </p:nvPicPr>
        <p:blipFill>
          <a:blip r:embed="rId3">
            <a:extLst>
              <a:ext uri="{28A0092B-C50C-407E-A947-70E740481C1C}">
                <a14:useLocalDpi xmlns:a14="http://schemas.microsoft.com/office/drawing/2010/main" val="0"/>
              </a:ext>
            </a:extLst>
          </a:blip>
          <a:stretch>
            <a:fillRect/>
          </a:stretch>
        </p:blipFill>
        <p:spPr bwMode="auto">
          <a:xfrm>
            <a:off x="1010308" y="5811684"/>
            <a:ext cx="6559446" cy="58901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2746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New Treatments for Tuberculosis may be on the Horizon </a:t>
            </a:r>
            <a:r>
              <a:rPr lang="en-US" dirty="0" smtClean="0">
                <a:solidFill>
                  <a:srgbClr val="843C0C"/>
                </a:solidFill>
              </a:rPr>
              <a:t>(3/3</a:t>
            </a:r>
            <a:r>
              <a:rPr lang="en-US" dirty="0">
                <a:solidFill>
                  <a:srgbClr val="843C0C"/>
                </a:solidFill>
              </a:rPr>
              <a:t>)</a:t>
            </a:r>
            <a:endParaRPr lang="en-US" dirty="0"/>
          </a:p>
        </p:txBody>
      </p:sp>
      <p:sp>
        <p:nvSpPr>
          <p:cNvPr id="3" name="Content Placeholder 2"/>
          <p:cNvSpPr>
            <a:spLocks noGrp="1"/>
          </p:cNvSpPr>
          <p:nvPr>
            <p:ph idx="1"/>
          </p:nvPr>
        </p:nvSpPr>
        <p:spPr>
          <a:xfrm>
            <a:off x="419100" y="1600200"/>
            <a:ext cx="5048250" cy="4876799"/>
          </a:xfrm>
        </p:spPr>
        <p:txBody>
          <a:bodyPr>
            <a:noAutofit/>
          </a:bodyPr>
          <a:lstStyle/>
          <a:p>
            <a:pPr>
              <a:spcBef>
                <a:spcPts val="624"/>
              </a:spcBef>
              <a:spcAft>
                <a:spcPts val="1200"/>
              </a:spcAft>
            </a:pPr>
            <a:r>
              <a:rPr lang="en-US" sz="2200" dirty="0"/>
              <a:t>A suicide (or mechanism-based) inhibitor for the </a:t>
            </a:r>
            <a:r>
              <a:rPr lang="en-US" sz="2200" dirty="0" err="1"/>
              <a:t>lyase</a:t>
            </a:r>
            <a:r>
              <a:rPr lang="en-US" sz="2200" dirty="0"/>
              <a:t> has been synthesized.</a:t>
            </a:r>
          </a:p>
          <a:p>
            <a:pPr>
              <a:spcBef>
                <a:spcPts val="624"/>
              </a:spcBef>
              <a:spcAft>
                <a:spcPts val="1200"/>
              </a:spcAft>
            </a:pPr>
            <a:r>
              <a:rPr lang="en-US" sz="2200" dirty="0"/>
              <a:t>When this inhibitor, 2-vinyl-isocitrate, reacts with the </a:t>
            </a:r>
            <a:r>
              <a:rPr lang="en-US" sz="2200" dirty="0" err="1"/>
              <a:t>lyase</a:t>
            </a:r>
            <a:r>
              <a:rPr lang="en-US" sz="2200" dirty="0"/>
              <a:t>, succinate is released as in the normal reaction. However, the cysteine of the </a:t>
            </a:r>
            <a:r>
              <a:rPr lang="en-US" sz="2200" dirty="0" err="1"/>
              <a:t>lyase</a:t>
            </a:r>
            <a:r>
              <a:rPr lang="en-US" sz="2200" dirty="0"/>
              <a:t> remains covalently modified.</a:t>
            </a:r>
          </a:p>
          <a:p>
            <a:pPr>
              <a:spcBef>
                <a:spcPts val="624"/>
              </a:spcBef>
              <a:spcAft>
                <a:spcPts val="1200"/>
              </a:spcAft>
            </a:pPr>
            <a:r>
              <a:rPr lang="en-US" sz="2200" dirty="0"/>
              <a:t>Because this cysteine is conserved in all </a:t>
            </a:r>
            <a:r>
              <a:rPr lang="en-US" sz="2200" i="1" dirty="0"/>
              <a:t>M. tuberculosis </a:t>
            </a:r>
            <a:r>
              <a:rPr lang="en-US" sz="2200" dirty="0"/>
              <a:t>strains, the likelihood of evolving resistance is diminished.</a:t>
            </a:r>
          </a:p>
        </p:txBody>
      </p:sp>
      <p:pic>
        <p:nvPicPr>
          <p:cNvPr id="10" name="Picture 2" descr="The structural formula of 2-vinyl-isocitrate is shown. 2-vinyl-isocitrate is a six carbon molecule that has the following substituents: C 1 and C 5 form carboxylate anions, C 2 is bonded to O H on the left and a vinyl group on the right, C 3 is bonded to H and a carboxylate anion, and C 4 is bonded to 2 H. The vinyl group contains C H double bonded to a C H 2 group."/>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625521" y="2154563"/>
            <a:ext cx="3366033" cy="127771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3" descr="The structural formula of homopyruvoyl-modified isocitrate lyase is shown. Homopyruvoyl-modified isocitrate lyase is a four-carbon molecule that has the following substituents: C 1 forms a carboxylate anion, C 2is double bonded to O, C 3 is bonded to 2 H, and C 4 is bonded to 2 H and a sulfur atom that is further bonded to cysteine 191."/>
          <p:cNvPicPr>
            <a:picLocks noGrp="1" noChangeAspect="1" noChangeArrowheads="1"/>
          </p:cNvPicPr>
          <p:nvPr>
            <p:ph type="pic" sz="quarter" idx="17"/>
          </p:nvPr>
        </p:nvPicPr>
        <p:blipFill>
          <a:blip r:embed="rId3">
            <a:extLst>
              <a:ext uri="{28A0092B-C50C-407E-A947-70E740481C1C}">
                <a14:useLocalDpi xmlns:a14="http://schemas.microsoft.com/office/drawing/2010/main" val="0"/>
              </a:ext>
            </a:extLst>
          </a:blip>
          <a:stretch>
            <a:fillRect/>
          </a:stretch>
        </p:blipFill>
        <p:spPr bwMode="auto">
          <a:xfrm>
            <a:off x="5609666" y="4071135"/>
            <a:ext cx="3366033" cy="138763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39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Overview of the </a:t>
            </a:r>
            <a:r>
              <a:rPr lang="en-US" dirty="0" smtClean="0">
                <a:solidFill>
                  <a:srgbClr val="843C0C"/>
                </a:solidFill>
              </a:rPr>
              <a:t>Citric </a:t>
            </a:r>
            <a:r>
              <a:rPr lang="en-US" dirty="0">
                <a:solidFill>
                  <a:srgbClr val="843C0C"/>
                </a:solidFill>
              </a:rPr>
              <a:t>A</a:t>
            </a:r>
            <a:r>
              <a:rPr lang="en-US" dirty="0" smtClean="0">
                <a:solidFill>
                  <a:srgbClr val="843C0C"/>
                </a:solidFill>
              </a:rPr>
              <a:t>cid </a:t>
            </a:r>
            <a:r>
              <a:rPr lang="en-US" dirty="0">
                <a:solidFill>
                  <a:srgbClr val="843C0C"/>
                </a:solidFill>
              </a:rPr>
              <a:t>C</a:t>
            </a:r>
            <a:r>
              <a:rPr lang="en-US" dirty="0" smtClean="0">
                <a:solidFill>
                  <a:srgbClr val="843C0C"/>
                </a:solidFill>
              </a:rPr>
              <a:t>ycle</a:t>
            </a:r>
            <a:endParaRPr lang="en-US" dirty="0">
              <a:solidFill>
                <a:srgbClr val="843C0C"/>
              </a:solidFill>
            </a:endParaRPr>
          </a:p>
        </p:txBody>
      </p:sp>
      <p:pic>
        <p:nvPicPr>
          <p:cNvPr id="5" name="Picture 2" descr="A circular flow diagram shows an overview of the citric acid cycle. A two carbon molecule reacts with four carbon molecule, producing a product with six carbon atoms. The six carbon molecule is converted to a five carbon molecule with the release of NADH and carbon dioxide. The five carbon molecule is converted into a four carbon molecule with the release of N A D H and carbon dioxide. The four carbon molecule is converted to another four carbon molecule with the release of A T P, F A D H 2, and N A D H are released, respectively. The four carbon molecule again reacts with two carbon molecule and a new cycle start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017335" y="1694073"/>
            <a:ext cx="7360420" cy="465659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05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Cellular </a:t>
            </a:r>
            <a:r>
              <a:rPr lang="en-US" dirty="0" smtClean="0">
                <a:solidFill>
                  <a:srgbClr val="843C0C"/>
                </a:solidFill>
              </a:rPr>
              <a:t>Respiration</a:t>
            </a:r>
            <a:endParaRPr lang="en-US" dirty="0">
              <a:solidFill>
                <a:srgbClr val="843C0C"/>
              </a:solidFill>
            </a:endParaRPr>
          </a:p>
        </p:txBody>
      </p:sp>
      <p:pic>
        <p:nvPicPr>
          <p:cNvPr id="6" name="Picture 2" descr="A schematic diagram shows the reactions in the citric acid cycle and in oxidative phosphorylation of cellular respiration and shows their locations in the mitochondria. Fatty acids, glucose, and amino acids pass through the inner mitochondrial matrix are converted to acetyl coenzyme A and enter into the citric acid cycle, which takes place in the mitochondrial matrix. In the citric acid cycle, two molecules of C O 2 are released into the matrix, N A D H and F A D H 2 are released into the inner mitochondrial membrane, and one molecule of A T P is released into the matrix. N A D H and F A D H 2 are used in the electron transport chain. Oxidative phosphorylation consists of the reactions in the electron transport chain and the formation of a proton gradient across the inner mitochondrial membrane, which is used to create A T P. In the electron transport chain, two molecules of O 2 from the matrix are used to form four molecules of H 2 O in the inner membrane, which are released into the matrix. Protons move from the matrix to the other side of the inner mitochondrial membrane, forming a proton gradient that has a value of approximately 36 H plus. The protons move down the gradient back across the inner mitochondrial membrane, forming A T P from A D P and inorganic phosph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39610" y="2167921"/>
            <a:ext cx="8105731" cy="362139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981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8162</TotalTime>
  <Words>5329</Words>
  <Application>Microsoft Office PowerPoint</Application>
  <PresentationFormat>On-screen Show (4:3)</PresentationFormat>
  <Paragraphs>285</Paragraphs>
  <Slides>73</Slides>
  <Notes>43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73</vt:i4>
      </vt:variant>
    </vt:vector>
  </HeadingPairs>
  <TitlesOfParts>
    <vt:vector size="80" baseType="lpstr">
      <vt:lpstr>ＭＳ Ｐゴシック</vt:lpstr>
      <vt:lpstr>Arial</vt:lpstr>
      <vt:lpstr>Calibri</vt:lpstr>
      <vt:lpstr>Calibri Light</vt:lpstr>
      <vt:lpstr>Georgia</vt:lpstr>
      <vt:lpstr>Office Theme</vt:lpstr>
      <vt:lpstr>1_Office Theme</vt:lpstr>
      <vt:lpstr>PowerPoint Presentation</vt:lpstr>
      <vt:lpstr>CHAPTER 17 The Citric Acid Cycle</vt:lpstr>
      <vt:lpstr>Ch.17 Learning Objectives</vt:lpstr>
      <vt:lpstr>Ch.17 Outline</vt:lpstr>
      <vt:lpstr>Acetyl CoA is the Main Entry Point to the Citric Acid Cycle</vt:lpstr>
      <vt:lpstr>Mitochondrion</vt:lpstr>
      <vt:lpstr>The Citric Acid Cycle Harvests High-energy Electrons</vt:lpstr>
      <vt:lpstr>Overview of the Citric Acid Cycle</vt:lpstr>
      <vt:lpstr>Cellular Respiration</vt:lpstr>
      <vt:lpstr>Section 17.1 The Pyruvate Dehydrogenase Complex Links Glycolysis to the Citric Acid Cycle</vt:lpstr>
      <vt:lpstr>The Link Between Glycolysis and the Citric Acid Cycle</vt:lpstr>
      <vt:lpstr>Pyruvate Dehydrogenase Complex of E. coli</vt:lpstr>
      <vt:lpstr>Mechanism: The Synthesis of Acetyl Coenzyme A from Pyruvate Requires Three Enzymes and Five Coenzymes (1/7)</vt:lpstr>
      <vt:lpstr>Mechanism: The Synthesis of Acetyl Coenzyme A from Pyruvate Requires Three Enzymes and Five Coenzymes (2/7)</vt:lpstr>
      <vt:lpstr>Mechanism: The Synthesis of Acetyl Coenzyme A from Pyruvate Requires Three Enzymes and Five Coenzymes (3/7)</vt:lpstr>
      <vt:lpstr>Mechanism: The Synthesis of Acetyl Coenzyme A from Pyruvate Requires Three Enzymes and Five Coenzymes (4/7)</vt:lpstr>
      <vt:lpstr>Mechanism of the E1 Decarboxylation Reaction</vt:lpstr>
      <vt:lpstr>Mechanism: The Synthesis of Acetyl Coenzyme A from Pyruvate Requires Three Enzymes and Five Coenzymes (5/7)</vt:lpstr>
      <vt:lpstr>Mechanism: The Synthesis of Acetyl Coenzyme A from Pyruvate Requires Three Enzymes and Five Coenzymes (6/7)</vt:lpstr>
      <vt:lpstr>Mechanism: The Synthesis of Acetyl Coenzyme A from Pyruvate Requires Three Enzymes and Five Coenzymes (7/7)</vt:lpstr>
      <vt:lpstr>Flexible Linkages Allow Lipoamide to Move Between Different Active Sites</vt:lpstr>
      <vt:lpstr>Structure of the Pyruvate Dehydrogenase Complex from B. stearothermophilus</vt:lpstr>
      <vt:lpstr>Structure of the Transacetylase (E2) Core</vt:lpstr>
      <vt:lpstr>Steps in the Pyruvate Dehydrogenase Mechanism</vt:lpstr>
      <vt:lpstr>Reactions of the Pyruvate Dehydrogenase Complex</vt:lpstr>
      <vt:lpstr>Section 17.2 The Citric Acid Cycle Oxidizes Two-Carbon Units</vt:lpstr>
      <vt:lpstr>Mechanism: The Mechanism of Citrate Synthase Prevents Undesirable Reactions</vt:lpstr>
      <vt:lpstr>Conformational Changes in Citrate Synthase on Binding Oxaloacetate</vt:lpstr>
      <vt:lpstr>Mechanism of Synthesis of Citryl CoA by Citrate Synthase</vt:lpstr>
      <vt:lpstr>Citrate is Isomerized into Isocitrate</vt:lpstr>
      <vt:lpstr>Binding of Citrate to the Iron–Sulfur Complex of Aconitase</vt:lpstr>
      <vt:lpstr>Isocitrate is Oxidized and Decarboxylated to Alpha-ketoglutarate</vt:lpstr>
      <vt:lpstr>Succinyl Coenzyme A is Formed by the Oxidative Decarboxylation of  Alpha-ketoglutarate (1/2)</vt:lpstr>
      <vt:lpstr>Succinyl Coenzyme A is Formed by the Oxidative Decarboxylation of  Alpha-ketoglutarate (2/2)</vt:lpstr>
      <vt:lpstr>A Compound with High Phosphoryl-transfer Potential is Generated from Succinyl Coenzyme A</vt:lpstr>
      <vt:lpstr>ATP or GTP May be Produced at this Step</vt:lpstr>
      <vt:lpstr>Mechanism: Succinyl Coenzyme A Synthetase Transforms Types of Biochemical Energy</vt:lpstr>
      <vt:lpstr>Reaction Mechanism of Succinyl CoA Synthetase</vt:lpstr>
      <vt:lpstr>Oxaloacetate is Regenerated by the Oxidation of Succinate (1/4)</vt:lpstr>
      <vt:lpstr>Oxaloacetate is Regenerated by the Oxidation of Succinate (2/4)</vt:lpstr>
      <vt:lpstr>Oxaloacetate is Regenerated by the Oxidation of Succinate (3/4)</vt:lpstr>
      <vt:lpstr>Oxaloacetate is Regenerated by the Oxidation of Succinate (4/4)</vt:lpstr>
      <vt:lpstr>The Citric Acid Cycle Produces High-transfer-potential Electrons, ATP, and CO2 (1/4)</vt:lpstr>
      <vt:lpstr>The Citric Acid Cycle Produces High-transfer-potential Electrons, ATP, and CO2 (2/4)</vt:lpstr>
      <vt:lpstr>The Citric Acid Cycle Produces High-transfer-potential Electrons, ATP, and CO2 (3/4)</vt:lpstr>
      <vt:lpstr>The Citric Acid Cycle Produces High-transfer-potential Electrons, ATP, and CO2 (4/4)</vt:lpstr>
      <vt:lpstr>The Citric Acid Cycle</vt:lpstr>
      <vt:lpstr>Citric Acid Cycle Kinetics</vt:lpstr>
      <vt:lpstr>Section 17.3 Entry to the Citric Acid Cycle and Metabolism Through It Are Controlled</vt:lpstr>
      <vt:lpstr>From Glucose to Acetyl CoA</vt:lpstr>
      <vt:lpstr>The Pyruvate Dehydrogenase Complex is Regulated Allosterically and by Reversible Phosphorylation</vt:lpstr>
      <vt:lpstr>Regulation of the Pyruvate Dehydrogenase Complex (1/2)</vt:lpstr>
      <vt:lpstr>Regulation of the Pyruvate Dehydrogenase Complex (2/2)</vt:lpstr>
      <vt:lpstr>Pyruvate Dehydrogenase Phosphatase Deficiency</vt:lpstr>
      <vt:lpstr>The Citric Acid Cycle is Controlled at Several Points</vt:lpstr>
      <vt:lpstr>Control of the Citric Acid Cycle</vt:lpstr>
      <vt:lpstr>Defects in the Citric Acid Cycle Contribute to the Development of Cancer</vt:lpstr>
      <vt:lpstr>An Enzyme in Lipid Metabolism is Hijacked to Inhibit Pyruvate Dehydrogenase Activity</vt:lpstr>
      <vt:lpstr>Section 17.4 The Citric Acid Cycle Is a Source of Biosynthetic Precursors</vt:lpstr>
      <vt:lpstr>Biosynthetic Roles of the Citric Acid Cycle</vt:lpstr>
      <vt:lpstr>The Citric Acid Cycle Must be Capable of Being Rapidly Replenished</vt:lpstr>
      <vt:lpstr>PATHWAY INTEGRATION: Metabolic Response to Exercise After a Night’s Rest</vt:lpstr>
      <vt:lpstr>The Disruption of Pyruvate Metabolism is the Cause of Beriberi and Poisoning by Mercury and Arsenic (1/2)</vt:lpstr>
      <vt:lpstr>The Disruption of Pyruvate Metabolism is the Cause of Beriberi and Poisoning by Mercury and Arsenic (2/2)</vt:lpstr>
      <vt:lpstr>Arsenite Poisoning</vt:lpstr>
      <vt:lpstr>The Citric Acid Cycle may have Evolved from Preexisting Pathways</vt:lpstr>
      <vt:lpstr>Section 17.5 The Glyoxylate Cycle Enables Plants and Bacteria to Grow on Acetate</vt:lpstr>
      <vt:lpstr>The Glyoxylate Cycle</vt:lpstr>
      <vt:lpstr>Diabetic Neuropathy may Result from Inhibition of the Pyruvate Dehydrogenase Complex (1/2)</vt:lpstr>
      <vt:lpstr>Diabetic Neuropathy may Result from Inhibition of the Pyruvate Dehydrogenase Complex (1/2)</vt:lpstr>
      <vt:lpstr>New Treatments for Tuberculosis may be on the Horizon (1/3)</vt:lpstr>
      <vt:lpstr>New Treatments for Tuberculosis may be on the Horizon (2/3)</vt:lpstr>
      <vt:lpstr>New Treatments for Tuberculosis may be on the Horizon (3/3)</vt:lpstr>
    </vt:vector>
  </TitlesOfParts>
  <Company>Carleton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 The Citric Acid Cycle</dc:title>
  <dc:creator>Berg</dc:creator>
  <cp:lastModifiedBy>Piotrowski, Angela</cp:lastModifiedBy>
  <cp:revision>976</cp:revision>
  <dcterms:created xsi:type="dcterms:W3CDTF">2015-05-20T13:49:30Z</dcterms:created>
  <dcterms:modified xsi:type="dcterms:W3CDTF">2019-04-30T14:16:32Z</dcterms:modified>
</cp:coreProperties>
</file>