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115"/>
  </p:notesMasterIdLst>
  <p:sldIdLst>
    <p:sldId id="1005" r:id="rId3"/>
    <p:sldId id="653" r:id="rId4"/>
    <p:sldId id="781" r:id="rId5"/>
    <p:sldId id="835" r:id="rId6"/>
    <p:sldId id="891" r:id="rId7"/>
    <p:sldId id="898" r:id="rId8"/>
    <p:sldId id="899" r:id="rId9"/>
    <p:sldId id="900" r:id="rId10"/>
    <p:sldId id="901" r:id="rId11"/>
    <p:sldId id="902" r:id="rId12"/>
    <p:sldId id="903" r:id="rId13"/>
    <p:sldId id="904" r:id="rId14"/>
    <p:sldId id="905" r:id="rId15"/>
    <p:sldId id="906" r:id="rId16"/>
    <p:sldId id="907" r:id="rId17"/>
    <p:sldId id="908" r:id="rId18"/>
    <p:sldId id="909" r:id="rId19"/>
    <p:sldId id="910" r:id="rId20"/>
    <p:sldId id="911" r:id="rId21"/>
    <p:sldId id="912" r:id="rId22"/>
    <p:sldId id="913" r:id="rId23"/>
    <p:sldId id="914" r:id="rId24"/>
    <p:sldId id="915" r:id="rId25"/>
    <p:sldId id="916" r:id="rId26"/>
    <p:sldId id="917" r:id="rId27"/>
    <p:sldId id="918" r:id="rId28"/>
    <p:sldId id="919" r:id="rId29"/>
    <p:sldId id="920" r:id="rId30"/>
    <p:sldId id="921" r:id="rId31"/>
    <p:sldId id="922" r:id="rId32"/>
    <p:sldId id="923" r:id="rId33"/>
    <p:sldId id="924" r:id="rId34"/>
    <p:sldId id="925" r:id="rId35"/>
    <p:sldId id="926" r:id="rId36"/>
    <p:sldId id="927" r:id="rId37"/>
    <p:sldId id="928" r:id="rId38"/>
    <p:sldId id="929" r:id="rId39"/>
    <p:sldId id="930" r:id="rId40"/>
    <p:sldId id="931" r:id="rId41"/>
    <p:sldId id="932" r:id="rId42"/>
    <p:sldId id="933" r:id="rId43"/>
    <p:sldId id="934" r:id="rId44"/>
    <p:sldId id="935" r:id="rId45"/>
    <p:sldId id="936" r:id="rId46"/>
    <p:sldId id="937" r:id="rId47"/>
    <p:sldId id="938" r:id="rId48"/>
    <p:sldId id="939" r:id="rId49"/>
    <p:sldId id="940" r:id="rId50"/>
    <p:sldId id="941" r:id="rId51"/>
    <p:sldId id="942" r:id="rId52"/>
    <p:sldId id="943" r:id="rId53"/>
    <p:sldId id="944" r:id="rId54"/>
    <p:sldId id="945" r:id="rId55"/>
    <p:sldId id="946" r:id="rId56"/>
    <p:sldId id="947" r:id="rId57"/>
    <p:sldId id="948" r:id="rId58"/>
    <p:sldId id="949" r:id="rId59"/>
    <p:sldId id="950" r:id="rId60"/>
    <p:sldId id="951" r:id="rId61"/>
    <p:sldId id="952" r:id="rId62"/>
    <p:sldId id="953" r:id="rId63"/>
    <p:sldId id="954" r:id="rId64"/>
    <p:sldId id="955" r:id="rId65"/>
    <p:sldId id="956" r:id="rId66"/>
    <p:sldId id="957" r:id="rId67"/>
    <p:sldId id="958" r:id="rId68"/>
    <p:sldId id="959" r:id="rId69"/>
    <p:sldId id="960" r:id="rId70"/>
    <p:sldId id="962" r:id="rId71"/>
    <p:sldId id="961" r:id="rId72"/>
    <p:sldId id="963" r:id="rId73"/>
    <p:sldId id="964" r:id="rId74"/>
    <p:sldId id="965" r:id="rId75"/>
    <p:sldId id="966" r:id="rId76"/>
    <p:sldId id="967" r:id="rId77"/>
    <p:sldId id="968" r:id="rId78"/>
    <p:sldId id="969" r:id="rId79"/>
    <p:sldId id="970" r:id="rId80"/>
    <p:sldId id="971" r:id="rId81"/>
    <p:sldId id="972" r:id="rId82"/>
    <p:sldId id="973" r:id="rId83"/>
    <p:sldId id="974" r:id="rId84"/>
    <p:sldId id="975" r:id="rId85"/>
    <p:sldId id="976" r:id="rId86"/>
    <p:sldId id="977" r:id="rId87"/>
    <p:sldId id="978" r:id="rId88"/>
    <p:sldId id="979" r:id="rId89"/>
    <p:sldId id="980" r:id="rId90"/>
    <p:sldId id="981" r:id="rId91"/>
    <p:sldId id="982" r:id="rId92"/>
    <p:sldId id="983" r:id="rId93"/>
    <p:sldId id="984" r:id="rId94"/>
    <p:sldId id="985" r:id="rId95"/>
    <p:sldId id="986" r:id="rId96"/>
    <p:sldId id="987" r:id="rId97"/>
    <p:sldId id="988" r:id="rId98"/>
    <p:sldId id="989" r:id="rId99"/>
    <p:sldId id="990" r:id="rId100"/>
    <p:sldId id="991" r:id="rId101"/>
    <p:sldId id="992" r:id="rId102"/>
    <p:sldId id="993" r:id="rId103"/>
    <p:sldId id="994" r:id="rId104"/>
    <p:sldId id="995" r:id="rId105"/>
    <p:sldId id="996" r:id="rId106"/>
    <p:sldId id="997" r:id="rId107"/>
    <p:sldId id="998" r:id="rId108"/>
    <p:sldId id="999" r:id="rId109"/>
    <p:sldId id="1000" r:id="rId110"/>
    <p:sldId id="1001" r:id="rId111"/>
    <p:sldId id="1002" r:id="rId112"/>
    <p:sldId id="1003" r:id="rId113"/>
    <p:sldId id="1004" r:id="rId1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p" initials="i" lastIdx="10" clrIdx="0"/>
  <p:cmAuthor id="1" name="ce" initials="ce" lastIdx="1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85613" autoAdjust="0"/>
  </p:normalViewPr>
  <p:slideViewPr>
    <p:cSldViewPr snapToGrid="0" snapToObjects="1">
      <p:cViewPr varScale="1">
        <p:scale>
          <a:sx n="61" d="100"/>
          <a:sy n="61" d="100"/>
        </p:scale>
        <p:origin x="64" y="64"/>
      </p:cViewPr>
      <p:guideLst>
        <p:guide orient="horz" pos="2160"/>
        <p:guide pos="2880"/>
      </p:guideLst>
    </p:cSldViewPr>
  </p:slideViewPr>
  <p:outlineViewPr>
    <p:cViewPr>
      <p:scale>
        <a:sx n="33" d="100"/>
        <a:sy n="33" d="100"/>
      </p:scale>
      <p:origin x="0" y="2124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presProps" Target="pres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7BB6C-5C51-414B-903D-DE25067B214F}" type="datetimeFigureOut">
              <a:rPr lang="en-US" smtClean="0"/>
              <a:t>4/30/2019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DCDAC-7B3A-7D46-A8AA-8684AD4EB5A0}" type="slidenum">
              <a:rPr lang="en-US" smtClean="0"/>
              <a:t>‹#›</a:t>
            </a:fld>
            <a:endParaRPr lang="en-US" dirty="0"/>
          </a:p>
        </p:txBody>
      </p:sp>
    </p:spTree>
    <p:extLst>
      <p:ext uri="{BB962C8B-B14F-4D97-AF65-F5344CB8AC3E}">
        <p14:creationId xmlns:p14="http://schemas.microsoft.com/office/powerpoint/2010/main" val="390567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468036-83ED-4B80-9EC5-9A4332721A3B}" type="slidenum">
              <a:rPr lang="en-US" altLang="en-US" smtClean="0">
                <a:solidFill>
                  <a:srgbClr val="000000"/>
                </a:solidFill>
                <a:latin typeface="Arial" panose="020B0604020202020204" pitchFamily="34" charset="0"/>
              </a:rPr>
              <a:pPr>
                <a:spcBef>
                  <a:spcPct val="0"/>
                </a:spcBef>
              </a:pPr>
              <a:t>1</a:t>
            </a:fld>
            <a:endParaRPr lang="en-US" altLang="en-US" smtClean="0">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en-US" smtClean="0">
                <a:ea typeface="ＭＳ Ｐゴシック" panose="020B0600070205080204" pitchFamily="34" charset="-128"/>
              </a:rPr>
              <a:t>Corresponding Chapters: 1, 2, 8, 9, 10</a:t>
            </a:r>
          </a:p>
          <a:p>
            <a:pPr marL="228600" indent="-228600" eaLnBrk="1" hangingPunct="1">
              <a:spcBef>
                <a:spcPct val="0"/>
              </a:spcBef>
            </a:pPr>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3385636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17</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18</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16.4 Structure of triose phosphate </a:t>
            </a:r>
            <a:r>
              <a:rPr lang="en-US" sz="1200" b="1" i="0" u="none" strike="noStrike" kern="1200" baseline="0" dirty="0" err="1">
                <a:solidFill>
                  <a:schemeClr val="tx1"/>
                </a:solidFill>
                <a:latin typeface="+mn-lt"/>
                <a:ea typeface="+mn-ea"/>
                <a:cs typeface="+mn-cs"/>
              </a:rPr>
              <a:t>isomerase</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This enzyme consists of a central core of eight parallel β strands (orange) surrounded by eight α helices (blue). This structural motif, called an αβ barrel, is also found in the glycolytic enzymes </a:t>
            </a:r>
            <a:r>
              <a:rPr lang="en-US" sz="1200" b="0" i="0" u="none" strike="noStrike" kern="1200" baseline="0" dirty="0" err="1">
                <a:solidFill>
                  <a:schemeClr val="tx1"/>
                </a:solidFill>
                <a:latin typeface="+mn-lt"/>
                <a:ea typeface="+mn-ea"/>
                <a:cs typeface="+mn-cs"/>
              </a:rPr>
              <a:t>aldolase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enolase</a:t>
            </a:r>
            <a:r>
              <a:rPr lang="en-US" sz="1200" b="0" i="0" u="none" strike="noStrike" kern="1200" baseline="0" dirty="0">
                <a:solidFill>
                  <a:schemeClr val="tx1"/>
                </a:solidFill>
                <a:latin typeface="+mn-lt"/>
                <a:ea typeface="+mn-ea"/>
                <a:cs typeface="+mn-cs"/>
              </a:rPr>
              <a:t>, and pyruvate kinase.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95 and glutamate 165, essential components of the active site of triose phosphate </a:t>
            </a:r>
            <a:r>
              <a:rPr lang="en-US" sz="1200" b="0" i="0" u="none" strike="noStrike" kern="1200" baseline="0" dirty="0" err="1">
                <a:solidFill>
                  <a:schemeClr val="tx1"/>
                </a:solidFill>
                <a:latin typeface="+mn-lt"/>
                <a:ea typeface="+mn-ea"/>
                <a:cs typeface="+mn-cs"/>
              </a:rPr>
              <a:t>isomerase</a:t>
            </a:r>
            <a:r>
              <a:rPr lang="en-US" sz="1200" b="0" i="0" u="none" strike="noStrike" kern="1200" baseline="0" dirty="0">
                <a:solidFill>
                  <a:schemeClr val="tx1"/>
                </a:solidFill>
                <a:latin typeface="+mn-lt"/>
                <a:ea typeface="+mn-ea"/>
                <a:cs typeface="+mn-cs"/>
              </a:rPr>
              <a:t>, are located in the barrel. A loop (red) closes off the active site on substrate binding. [Drawn from 2YPI.pdb.]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19</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16.5 Catalytic mechanism of triose phosphate </a:t>
            </a:r>
            <a:r>
              <a:rPr lang="en-US" sz="1200" b="1" i="0" u="none" strike="noStrike" kern="1200" baseline="0" dirty="0" err="1">
                <a:solidFill>
                  <a:schemeClr val="tx1"/>
                </a:solidFill>
                <a:latin typeface="+mn-lt"/>
                <a:ea typeface="+mn-ea"/>
                <a:cs typeface="+mn-cs"/>
              </a:rPr>
              <a:t>isomerase</a:t>
            </a: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(1) Glutamate 165 acts as a general base by abstracting a proton (H</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from carbon 1.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95, acting as a general acid, donates a proton to the oxygen atom bonded to carbon 2, forming the </a:t>
            </a:r>
            <a:r>
              <a:rPr lang="en-US" sz="1200" b="0" i="0" u="none" strike="noStrike" kern="1200" baseline="0" dirty="0" err="1">
                <a:solidFill>
                  <a:schemeClr val="tx1"/>
                </a:solidFill>
                <a:latin typeface="+mn-lt"/>
                <a:ea typeface="+mn-ea"/>
                <a:cs typeface="+mn-cs"/>
              </a:rPr>
              <a:t>enediol</a:t>
            </a:r>
            <a:r>
              <a:rPr lang="en-US" sz="1200" b="0" i="0" u="none" strike="noStrike" kern="1200" baseline="0" dirty="0">
                <a:solidFill>
                  <a:schemeClr val="tx1"/>
                </a:solidFill>
                <a:latin typeface="+mn-lt"/>
                <a:ea typeface="+mn-ea"/>
                <a:cs typeface="+mn-cs"/>
              </a:rPr>
              <a:t> intermediate. (2) Glutamic acid, now acting as a general acid, donates a proton to C-2 while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removes a proton from the OH group of C-1. (3) The product is formed, and glutamate and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are returned to their ionized and neutral forms, respectively.</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21</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22</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Second stage of glycolysis. </a:t>
            </a:r>
            <a:r>
              <a:rPr lang="en-US" sz="1200" kern="1200" dirty="0">
                <a:solidFill>
                  <a:schemeClr val="tx1"/>
                </a:solidFill>
                <a:effectLst/>
                <a:latin typeface="+mn-lt"/>
                <a:ea typeface="+mn-ea"/>
                <a:cs typeface="+mn-cs"/>
              </a:rPr>
              <a:t>The oxidation of three-carbon fragments yields ATP.</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24</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25</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27</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16.6 Free-energy profiles for glyceraldehyde oxidation followed by acyl-phosphate formation. </a:t>
            </a:r>
            <a:r>
              <a:rPr lang="en-US" sz="1200" b="0" i="0" u="none" strike="noStrike" kern="1200" baseline="0" dirty="0">
                <a:solidFill>
                  <a:schemeClr val="tx1"/>
                </a:solidFill>
                <a:latin typeface="+mn-lt"/>
                <a:ea typeface="+mn-ea"/>
                <a:cs typeface="+mn-cs"/>
              </a:rPr>
              <a:t>(A) A hypothetical case with no coupling between the two processes. The second step must have a large activation barrier, making the reaction very slow. (B) The actual case with the two reactions coupled through a </a:t>
            </a:r>
            <a:r>
              <a:rPr lang="en-US" sz="1200" b="0" i="0" u="none" strike="noStrike" kern="1200" baseline="0" dirty="0" err="1">
                <a:solidFill>
                  <a:schemeClr val="tx1"/>
                </a:solidFill>
                <a:latin typeface="+mn-lt"/>
                <a:ea typeface="+mn-ea"/>
                <a:cs typeface="+mn-cs"/>
              </a:rPr>
              <a:t>thioester</a:t>
            </a:r>
            <a:r>
              <a:rPr lang="en-US" sz="1200" b="0" i="0" u="none" strike="noStrike" kern="1200" baseline="0" dirty="0">
                <a:solidFill>
                  <a:schemeClr val="tx1"/>
                </a:solidFill>
                <a:latin typeface="+mn-lt"/>
                <a:ea typeface="+mn-ea"/>
                <a:cs typeface="+mn-cs"/>
              </a:rPr>
              <a:t> intermediate.</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28</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16.7 Structure of glyceraldehyde 3-phosphate dehydrogenase.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the active site includes a cysteine residue and a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residue adjacent to a bound NAD</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molecule. The sulfur atom of cysteine will link with the substrate to form a transitory </a:t>
            </a:r>
            <a:r>
              <a:rPr lang="en-US" sz="1200" b="0" i="0" u="none" strike="noStrike" kern="1200" baseline="0" dirty="0" err="1">
                <a:solidFill>
                  <a:schemeClr val="tx1"/>
                </a:solidFill>
                <a:latin typeface="+mn-lt"/>
                <a:ea typeface="+mn-ea"/>
                <a:cs typeface="+mn-cs"/>
              </a:rPr>
              <a:t>thioester</a:t>
            </a:r>
            <a:r>
              <a:rPr lang="en-US" sz="1200" b="0" i="0" u="none" strike="noStrike" kern="1200" baseline="0" dirty="0">
                <a:solidFill>
                  <a:schemeClr val="tx1"/>
                </a:solidFill>
                <a:latin typeface="+mn-lt"/>
                <a:ea typeface="+mn-ea"/>
                <a:cs typeface="+mn-cs"/>
              </a:rPr>
              <a:t> intermediate. [Drawn from 1GAD.pdb.]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30</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Usain</a:t>
            </a:r>
            <a:r>
              <a:rPr lang="en-US" sz="1200" kern="1200" dirty="0">
                <a:solidFill>
                  <a:schemeClr val="tx1"/>
                </a:solidFill>
                <a:effectLst/>
                <a:latin typeface="+mn-lt"/>
                <a:ea typeface="+mn-ea"/>
                <a:cs typeface="+mn-cs"/>
              </a:rPr>
              <a:t> Bolt sprints to a win in the 200-meter finals at the Olympics in Rio de </a:t>
            </a:r>
            <a:r>
              <a:rPr lang="en-US" sz="1200" kern="1200" dirty="0" err="1">
                <a:solidFill>
                  <a:schemeClr val="tx1"/>
                </a:solidFill>
                <a:effectLst/>
                <a:latin typeface="+mn-lt"/>
                <a:ea typeface="+mn-ea"/>
                <a:cs typeface="+mn-cs"/>
              </a:rPr>
              <a:t>Janerio</a:t>
            </a:r>
            <a:r>
              <a:rPr lang="en-US" sz="1200" kern="1200" dirty="0">
                <a:solidFill>
                  <a:schemeClr val="tx1"/>
                </a:solidFill>
                <a:effectLst/>
                <a:latin typeface="+mn-lt"/>
                <a:ea typeface="+mn-ea"/>
                <a:cs typeface="+mn-cs"/>
              </a:rPr>
              <a:t> in 2016. Glucose metabolism can generate the ATP to power muscle contraction. During a sprint, when the ATP needs outpace oxygen delivery, as would be the case for Bolt, glucose is metabolized to lactate. When oxygen delivery is adequate, glucose is metabolized more efficiently to carbon dioxide and water. [Odd Andersen/Getty Images.]</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a:t>
            </a:fld>
            <a:endParaRPr lang="en-US" dirty="0"/>
          </a:p>
        </p:txBody>
      </p:sp>
    </p:spTree>
    <p:extLst>
      <p:ext uri="{BB962C8B-B14F-4D97-AF65-F5344CB8AC3E}">
        <p14:creationId xmlns:p14="http://schemas.microsoft.com/office/powerpoint/2010/main" val="437901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FIGURE 16.8 Catalytic mechanism of glyceraldehyde 3-phosphate dehydrogenase. </a:t>
            </a:r>
            <a:r>
              <a:rPr lang="en-US" sz="1200" b="0" i="0" u="none" strike="noStrike" kern="1200" baseline="0">
                <a:solidFill>
                  <a:schemeClr val="tx1"/>
                </a:solidFill>
                <a:latin typeface="+mn-lt"/>
                <a:ea typeface="+mn-ea"/>
                <a:cs typeface="+mn-cs"/>
              </a:rPr>
              <a:t>The reaction proceeds through a thioester intermediate, which allows the oxidation of glyceraldehyde to be coupled to the phosphorylation of 3-phosphoglycerate. (1) Cysteine reacts with the aldehyde group of the substrate, forming a hemithioacetal. (2) An oxidation takes place with the transfer of a hydride ion to NAD</a:t>
            </a:r>
            <a:r>
              <a:rPr lang="en-US" sz="1200" b="0" i="0" u="none" strike="noStrike" kern="1200" baseline="30000">
                <a:solidFill>
                  <a:schemeClr val="tx1"/>
                </a:solidFill>
                <a:latin typeface="+mn-lt"/>
                <a:ea typeface="+mn-ea"/>
                <a:cs typeface="+mn-cs"/>
              </a:rPr>
              <a:t>+</a:t>
            </a:r>
            <a:r>
              <a:rPr lang="en-US" sz="1200" b="0" i="0" u="none" strike="noStrike" kern="1200" baseline="0">
                <a:solidFill>
                  <a:schemeClr val="tx1"/>
                </a:solidFill>
                <a:latin typeface="+mn-lt"/>
                <a:ea typeface="+mn-ea"/>
                <a:cs typeface="+mn-cs"/>
              </a:rPr>
              <a:t>, forming a thioester. This reaction is facilitated by the transfer of a proton to histidine. (3) The reduced NADH is exchanged for an NAD</a:t>
            </a:r>
            <a:r>
              <a:rPr lang="en-US" sz="1200" b="0" i="0" u="none" strike="noStrike" kern="1200" baseline="30000">
                <a:solidFill>
                  <a:schemeClr val="tx1"/>
                </a:solidFill>
                <a:latin typeface="+mn-lt"/>
                <a:ea typeface="+mn-ea"/>
                <a:cs typeface="+mn-cs"/>
              </a:rPr>
              <a:t>+</a:t>
            </a:r>
            <a:r>
              <a:rPr lang="en-US" sz="1200" b="0" i="0" u="none" strike="noStrike" kern="1200" baseline="0">
                <a:solidFill>
                  <a:schemeClr val="tx1"/>
                </a:solidFill>
                <a:latin typeface="+mn-lt"/>
                <a:ea typeface="+mn-ea"/>
                <a:cs typeface="+mn-cs"/>
              </a:rPr>
              <a:t> molecule. (4) Orthophosphate attacks the thioester, forming the product 1,3-BPG.</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31</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32</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34</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36</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FIGURE 16.9 Diverse fates of pyruvate. </a:t>
            </a:r>
            <a:r>
              <a:rPr lang="en-US" sz="1200" kern="1200">
                <a:solidFill>
                  <a:schemeClr val="tx1"/>
                </a:solidFill>
                <a:effectLst/>
                <a:latin typeface="+mn-lt"/>
                <a:ea typeface="+mn-ea"/>
                <a:cs typeface="+mn-cs"/>
              </a:rPr>
              <a:t>Ethanol and lactate can be formed by reactions that include NADH. Alternatively,</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 two-carbon unit from pyruvate can be coupled to coenzyme A (Chapter 17) to form acetyl CoA.</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39</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41</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16.10 Active site of alcohol dehydrogenase. </a:t>
            </a:r>
            <a:r>
              <a:rPr lang="en-US" sz="1200" b="0" i="0" u="none" strike="noStrike" kern="1200" baseline="0" dirty="0">
                <a:solidFill>
                  <a:schemeClr val="tx1"/>
                </a:solidFill>
                <a:latin typeface="+mn-lt"/>
                <a:ea typeface="+mn-ea"/>
                <a:cs typeface="+mn-cs"/>
              </a:rPr>
              <a:t>The active site contains a zinc ion bound to two cysteine residues and one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residue.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the zinc ion binds the acetaldehyde substrate through its oxygen atom, polarizing the substrate so that it more easily accepts a hydride from NADH. Only the </a:t>
            </a:r>
            <a:r>
              <a:rPr lang="en-US" sz="1200" b="0" i="0" u="none" strike="noStrike" kern="1200" baseline="0" dirty="0" err="1">
                <a:solidFill>
                  <a:schemeClr val="tx1"/>
                </a:solidFill>
                <a:latin typeface="+mn-lt"/>
                <a:ea typeface="+mn-ea"/>
                <a:cs typeface="+mn-cs"/>
              </a:rPr>
              <a:t>nicotinamide</a:t>
            </a:r>
            <a:r>
              <a:rPr lang="en-US" sz="1200" b="0" i="0" u="none" strike="noStrike" kern="1200" baseline="0" dirty="0">
                <a:solidFill>
                  <a:schemeClr val="tx1"/>
                </a:solidFill>
                <a:latin typeface="+mn-lt"/>
                <a:ea typeface="+mn-ea"/>
                <a:cs typeface="+mn-cs"/>
              </a:rPr>
              <a:t> ring of NADH is shown.</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42</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FIGURE 16.11 Maintaining redox balance.</a:t>
            </a:r>
            <a:r>
              <a:rPr lang="en-US" sz="1200" b="0" i="0" u="none" strike="noStrike" kern="1200" baseline="0">
                <a:solidFill>
                  <a:schemeClr val="tx1"/>
                </a:solidFill>
                <a:latin typeface="+mn-lt"/>
                <a:ea typeface="+mn-ea"/>
                <a:cs typeface="+mn-cs"/>
              </a:rPr>
              <a:t> The NADH produced by the glyceraldehyde 3-phosphate dehydrogenase reaction must be reoxidized to NAD</a:t>
            </a:r>
            <a:r>
              <a:rPr lang="en-US" sz="1200" b="0" i="0" u="none" strike="noStrike" kern="1200" baseline="30000">
                <a:solidFill>
                  <a:schemeClr val="tx1"/>
                </a:solidFill>
                <a:latin typeface="+mn-lt"/>
                <a:ea typeface="+mn-ea"/>
                <a:cs typeface="+mn-cs"/>
              </a:rPr>
              <a:t>+</a:t>
            </a:r>
            <a:r>
              <a:rPr lang="en-US" sz="1200" b="0" i="0" u="none" strike="noStrike" kern="1200" baseline="0">
                <a:solidFill>
                  <a:schemeClr val="tx1"/>
                </a:solidFill>
                <a:latin typeface="+mn-lt"/>
                <a:ea typeface="+mn-ea"/>
                <a:cs typeface="+mn-cs"/>
              </a:rPr>
              <a:t> for the glycolytic pathway to continue. In alcoholic fermentation, alcohol dehydrogenase oxidizes NADH and generates ethanol. In lactic acid fermentation (not shown), lactate dehydrogenase oxidizes NADH while generating lactic acid.</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43</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45</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48</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16.1</a:t>
            </a:r>
            <a:r>
              <a:rPr lang="en-US" dirty="0"/>
              <a:t> </a:t>
            </a:r>
            <a:r>
              <a:rPr lang="en-US" b="1" dirty="0"/>
              <a:t>Some fates of glucose.</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49</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16.12 Entry points in glycolysis for fructose and </a:t>
            </a:r>
            <a:r>
              <a:rPr lang="en-US" b="1" dirty="0" err="1"/>
              <a:t>galactose</a:t>
            </a:r>
            <a:r>
              <a:rPr lang="en-US" b="1" dirty="0"/>
              <a:t>.</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51</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b="1" dirty="0"/>
              <a:t>FIGURE 16.13 Fructose metabolism. </a:t>
            </a:r>
            <a:r>
              <a:rPr lang="en-US" dirty="0"/>
              <a:t>Fructose enters the glycolytic pathway in the liver through the fructose 1-phosphate pathway.</a:t>
            </a:r>
          </a:p>
        </p:txBody>
      </p:sp>
      <p:sp>
        <p:nvSpPr>
          <p:cNvPr id="4" name="Slide Number Placeholder 3"/>
          <p:cNvSpPr>
            <a:spLocks noGrp="1"/>
          </p:cNvSpPr>
          <p:nvPr>
            <p:ph type="sldNum" sz="quarter" idx="10"/>
          </p:nvPr>
        </p:nvSpPr>
        <p:spPr/>
        <p:txBody>
          <a:bodyPr/>
          <a:lstStyle/>
          <a:p>
            <a:fld id="{D40DCDAC-7B3A-7D46-A8AA-8684AD4EB5A0}" type="slidenum">
              <a:rPr lang="en-US" smtClean="0"/>
              <a:t>52</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56</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anaerobic bacterium </a:t>
            </a:r>
            <a:r>
              <a:rPr lang="en-US" sz="1200" i="1" kern="1200" dirty="0">
                <a:solidFill>
                  <a:schemeClr val="tx1"/>
                </a:solidFill>
                <a:effectLst/>
                <a:latin typeface="+mn-lt"/>
                <a:ea typeface="+mn-ea"/>
                <a:cs typeface="+mn-cs"/>
              </a:rPr>
              <a:t>Lactobacillus </a:t>
            </a:r>
            <a:r>
              <a:rPr lang="en-US" sz="1200" kern="1200" dirty="0">
                <a:solidFill>
                  <a:schemeClr val="tx1"/>
                </a:solidFill>
                <a:effectLst/>
                <a:latin typeface="+mn-lt"/>
                <a:ea typeface="+mn-ea"/>
                <a:cs typeface="+mn-cs"/>
              </a:rPr>
              <a:t>is shown here. As suggested by its name, this genus of bacteria ferments glucose into lactic acid and is widely used in the food industry. </a:t>
            </a:r>
            <a:r>
              <a:rPr lang="en-US" sz="1200" i="1" kern="1200" dirty="0">
                <a:solidFill>
                  <a:schemeClr val="tx1"/>
                </a:solidFill>
                <a:effectLst/>
                <a:latin typeface="+mn-lt"/>
                <a:ea typeface="+mn-ea"/>
                <a:cs typeface="+mn-cs"/>
              </a:rPr>
              <a:t>Lactobacillus </a:t>
            </a:r>
            <a:r>
              <a:rPr lang="en-US" sz="1200" kern="1200" dirty="0">
                <a:solidFill>
                  <a:schemeClr val="tx1"/>
                </a:solidFill>
                <a:effectLst/>
                <a:latin typeface="+mn-lt"/>
                <a:ea typeface="+mn-ea"/>
                <a:cs typeface="+mn-cs"/>
              </a:rPr>
              <a:t>is also a component of the normal human bacterial flora of the urogenital tract where, because of its ability to generate an acidic environment, it prevents the growth of harmful bacteria. [SPL/Science Source.]</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58</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16.14 Cataracts are evident as the clouding of the lens. </a:t>
            </a:r>
            <a:r>
              <a:rPr lang="en-US" sz="1200" kern="1200" dirty="0">
                <a:solidFill>
                  <a:schemeClr val="tx1"/>
                </a:solidFill>
                <a:effectLst/>
                <a:latin typeface="+mn-lt"/>
                <a:ea typeface="+mn-ea"/>
                <a:cs typeface="+mn-cs"/>
              </a:rPr>
              <a:t>(A) A healthy eye. (B) An eye with a cataract. [(A) Tim </a:t>
            </a:r>
            <a:r>
              <a:rPr lang="en-US" sz="1200" kern="1200" dirty="0" err="1">
                <a:solidFill>
                  <a:schemeClr val="tx1"/>
                </a:solidFill>
                <a:effectLst/>
                <a:latin typeface="+mn-lt"/>
                <a:ea typeface="+mn-ea"/>
                <a:cs typeface="+mn-cs"/>
              </a:rPr>
              <a:t>Mainiero</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Shutterstock</a:t>
            </a:r>
            <a:r>
              <a:rPr lang="en-US" sz="1200" kern="1200" dirty="0">
                <a:solidFill>
                  <a:schemeClr val="tx1"/>
                </a:solidFill>
                <a:effectLst/>
                <a:latin typeface="+mn-lt"/>
                <a:ea typeface="+mn-ea"/>
                <a:cs typeface="+mn-cs"/>
              </a:rPr>
              <a:t>; (B) SPL/Science Source.]</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61</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16.15 Structure of phosphofructokinase. </a:t>
            </a:r>
            <a:r>
              <a:rPr lang="en-US" sz="1200" b="0" i="0" u="none" strike="noStrike" kern="1200" baseline="0" dirty="0">
                <a:solidFill>
                  <a:schemeClr val="tx1"/>
                </a:solidFill>
                <a:latin typeface="+mn-lt"/>
                <a:ea typeface="+mn-ea"/>
                <a:cs typeface="+mn-cs"/>
              </a:rPr>
              <a:t>The structure of phosphofructokinase from </a:t>
            </a:r>
            <a:r>
              <a:rPr lang="en-US" sz="1200" b="0" i="1" u="none" strike="noStrike" kern="1200" baseline="0" dirty="0">
                <a:solidFill>
                  <a:schemeClr val="tx1"/>
                </a:solidFill>
                <a:latin typeface="+mn-lt"/>
                <a:ea typeface="+mn-ea"/>
                <a:cs typeface="+mn-cs"/>
              </a:rPr>
              <a:t>E. coli </a:t>
            </a:r>
            <a:r>
              <a:rPr lang="en-US" sz="1200" b="0" i="0" u="none" strike="noStrike" kern="1200" baseline="0" dirty="0">
                <a:solidFill>
                  <a:schemeClr val="tx1"/>
                </a:solidFill>
                <a:latin typeface="+mn-lt"/>
                <a:ea typeface="+mn-ea"/>
                <a:cs typeface="+mn-cs"/>
              </a:rPr>
              <a:t>comprises a tetramer of four identical subunits.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the separation of the catalytic and allosteric sites. Each subunit of the human liver enzyme consists of two domains that are similar to the </a:t>
            </a:r>
            <a:r>
              <a:rPr lang="en-US" sz="1200" b="0" i="1" u="none" strike="noStrike" kern="1200" baseline="0" dirty="0">
                <a:solidFill>
                  <a:schemeClr val="tx1"/>
                </a:solidFill>
                <a:latin typeface="+mn-lt"/>
                <a:ea typeface="+mn-ea"/>
                <a:cs typeface="+mn-cs"/>
              </a:rPr>
              <a:t>E. coli </a:t>
            </a:r>
            <a:r>
              <a:rPr lang="en-US" sz="1200" b="0" i="0" u="none" strike="noStrike" kern="1200" baseline="0" dirty="0">
                <a:solidFill>
                  <a:schemeClr val="tx1"/>
                </a:solidFill>
                <a:latin typeface="+mn-lt"/>
                <a:ea typeface="+mn-ea"/>
                <a:cs typeface="+mn-cs"/>
              </a:rPr>
              <a:t>enzyme. [Drawn from 1PFK.pdb.]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64</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16.16 Allosteric regulation of phosphofructokinase.</a:t>
            </a:r>
            <a:r>
              <a:rPr lang="en-US" sz="1200" b="0" i="0" u="none" strike="noStrike" kern="1200" baseline="0" dirty="0">
                <a:solidFill>
                  <a:schemeClr val="tx1"/>
                </a:solidFill>
                <a:latin typeface="+mn-lt"/>
                <a:ea typeface="+mn-ea"/>
                <a:cs typeface="+mn-cs"/>
              </a:rPr>
              <a:t> A high level of ATP inhibits the enzyme by decreasing its affinity for fructose 6-phosphate.</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65</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16.17 Regulation of glycolysis in muscle. </a:t>
            </a:r>
            <a:r>
              <a:rPr lang="en-US" sz="1200" b="0" i="0" u="none" strike="noStrike" kern="1200" baseline="0" dirty="0">
                <a:solidFill>
                  <a:schemeClr val="tx1"/>
                </a:solidFill>
                <a:latin typeface="+mn-lt"/>
                <a:ea typeface="+mn-ea"/>
                <a:cs typeface="+mn-cs"/>
              </a:rPr>
              <a:t>At rest (left), glycolysis is not very active (thin arrows). The high concentration of ATP inhibits phosphofructokinase (PFK), pyruvate kinase, and hexokinase. Glucose 6-phosphate is converted into glycogen (Chapter 21). During exercise (right), the decrease in the ATP/AMP ratio resulting from muscle contraction activates phosphofructokinase and hence glycolysis. The flux down the pathway is increased, as represented by the thick arrows.</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68</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16.18 Regulation of phosphofructokinase by fructose 2,6-bisphosphate. </a:t>
            </a:r>
            <a:r>
              <a:rPr lang="en-US" sz="1200" b="0" i="0" u="none" strike="noStrike" kern="1200" baseline="0" dirty="0">
                <a:solidFill>
                  <a:schemeClr val="tx1"/>
                </a:solidFill>
                <a:latin typeface="+mn-lt"/>
                <a:ea typeface="+mn-ea"/>
                <a:cs typeface="+mn-cs"/>
              </a:rPr>
              <a:t>In high concentrations, fructose 6-phosphate (F-6P) activates the enzyme phosphofructokinase (PFK) through an intermediary, fructose 2,6-bisphosphate (F-2,6-BP).</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70</a:t>
            </a:fld>
            <a:endParaRPr lang="en-US" dirty="0"/>
          </a:p>
        </p:txBody>
      </p:sp>
    </p:spTree>
    <p:extLst>
      <p:ext uri="{BB962C8B-B14F-4D97-AF65-F5344CB8AC3E}">
        <p14:creationId xmlns:p14="http://schemas.microsoft.com/office/powerpoint/2010/main" val="2255309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16.2 Stages of glycolysis. </a:t>
            </a:r>
            <a:r>
              <a:rPr lang="en-US" sz="1200" b="0" i="0" u="none" strike="noStrike" kern="1200" baseline="0" dirty="0">
                <a:solidFill>
                  <a:schemeClr val="tx1"/>
                </a:solidFill>
                <a:latin typeface="+mn-lt"/>
                <a:ea typeface="+mn-ea"/>
                <a:cs typeface="+mn-cs"/>
              </a:rPr>
              <a:t>The glycolytic pathway can be divided into two stages: (1) glucose is trapped, destabilized, and cleaved into two </a:t>
            </a:r>
            <a:r>
              <a:rPr lang="en-US" sz="1200" b="0" i="0" u="none" strike="noStrike" kern="1200" baseline="0" dirty="0" err="1">
                <a:solidFill>
                  <a:schemeClr val="tx1"/>
                </a:solidFill>
                <a:latin typeface="+mn-lt"/>
                <a:ea typeface="+mn-ea"/>
                <a:cs typeface="+mn-cs"/>
              </a:rPr>
              <a:t>interconvertible</a:t>
            </a:r>
            <a:r>
              <a:rPr lang="en-US" sz="1200" b="0" i="0" u="none" strike="noStrike" kern="1200" baseline="0" dirty="0">
                <a:solidFill>
                  <a:schemeClr val="tx1"/>
                </a:solidFill>
                <a:latin typeface="+mn-lt"/>
                <a:ea typeface="+mn-ea"/>
                <a:cs typeface="+mn-cs"/>
              </a:rPr>
              <a:t> three-carbon molecules generated by cleavage of six-carbon fructose; and (2) ATP is generated.</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10</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16.19 Activation of phosphofructokinase by fructose 2,6-bisphosphate.</a:t>
            </a:r>
            <a:r>
              <a:rPr lang="en-US" sz="1200" b="0" i="0" u="none" strike="noStrike" kern="1200" baseline="0" dirty="0">
                <a:solidFill>
                  <a:schemeClr val="tx1"/>
                </a:solidFill>
                <a:latin typeface="+mn-lt"/>
                <a:ea typeface="+mn-ea"/>
                <a:cs typeface="+mn-cs"/>
              </a:rPr>
              <a:t> (A) The sigmoidal dependence of velocity on substrate concentration becomes hyperbolic in the presence of 1 </a:t>
            </a:r>
            <a:r>
              <a:rPr lang="en-US" sz="1200" b="0" i="0" u="none" strike="noStrike" kern="1200" baseline="0" dirty="0" err="1">
                <a:solidFill>
                  <a:schemeClr val="tx1"/>
                </a:solidFill>
                <a:latin typeface="+mn-lt"/>
                <a:ea typeface="+mn-ea"/>
                <a:cs typeface="+mn-cs"/>
              </a:rPr>
              <a:t>μM</a:t>
            </a:r>
            <a:r>
              <a:rPr lang="en-US" sz="1200" b="0" i="0" u="none" strike="noStrike" kern="1200" baseline="0" dirty="0">
                <a:solidFill>
                  <a:schemeClr val="tx1"/>
                </a:solidFill>
                <a:latin typeface="+mn-lt"/>
                <a:ea typeface="+mn-ea"/>
                <a:cs typeface="+mn-cs"/>
              </a:rPr>
              <a:t> fructose 2,6-bisphosphate. (B) ATP, acting as a substrate, initially stimulates the reaction. As the concentration of ATP increases, it acts as an allosteric inhibitor. The inhibitory effect of ATP is reversed by fructose 2,6-bisphosphate. [Data from E. Van </a:t>
            </a:r>
            <a:r>
              <a:rPr lang="en-US" sz="1200" b="0" i="0" u="none" strike="noStrike" kern="1200" baseline="0" dirty="0" err="1">
                <a:solidFill>
                  <a:schemeClr val="tx1"/>
                </a:solidFill>
                <a:latin typeface="+mn-lt"/>
                <a:ea typeface="+mn-ea"/>
                <a:cs typeface="+mn-cs"/>
              </a:rPr>
              <a:t>Schaftingen</a:t>
            </a:r>
            <a:r>
              <a:rPr lang="en-US" sz="1200" b="0" i="0" u="none" strike="noStrike" kern="1200" baseline="0" dirty="0">
                <a:solidFill>
                  <a:schemeClr val="tx1"/>
                </a:solidFill>
                <a:latin typeface="+mn-lt"/>
                <a:ea typeface="+mn-ea"/>
                <a:cs typeface="+mn-cs"/>
              </a:rPr>
              <a:t>, M. F. Jett, L. Hue, and H. G. Hers</a:t>
            </a:r>
            <a:r>
              <a:rPr lang="en-US" sz="1200" b="0" i="1" u="none" strike="noStrike" kern="1200" baseline="0" dirty="0">
                <a:solidFill>
                  <a:schemeClr val="tx1"/>
                </a:solidFill>
                <a:latin typeface="+mn-lt"/>
                <a:ea typeface="+mn-ea"/>
                <a:cs typeface="+mn-cs"/>
              </a:rPr>
              <a:t>, Proc. Natl. Acad. Sci. U. S. A. </a:t>
            </a:r>
            <a:r>
              <a:rPr lang="en-US" sz="1200" b="0" i="0" u="none" strike="noStrike" kern="1200" baseline="0" dirty="0">
                <a:solidFill>
                  <a:schemeClr val="tx1"/>
                </a:solidFill>
                <a:latin typeface="+mn-lt"/>
                <a:ea typeface="+mn-ea"/>
                <a:cs typeface="+mn-cs"/>
              </a:rPr>
              <a:t>78:3483–3486, 1981.]</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71</a:t>
            </a:fld>
            <a:endParaRPr lang="en-US" dirty="0"/>
          </a:p>
        </p:txBody>
      </p:sp>
    </p:spTree>
    <p:extLst>
      <p:ext uri="{BB962C8B-B14F-4D97-AF65-F5344CB8AC3E}">
        <p14:creationId xmlns:p14="http://schemas.microsoft.com/office/powerpoint/2010/main" val="22553093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16.20 Control of the catalytic activity of pyruvate kinase. </a:t>
            </a:r>
            <a:r>
              <a:rPr lang="en-US" sz="1200" b="0" i="0" u="none" strike="noStrike" kern="1200" baseline="0" dirty="0">
                <a:solidFill>
                  <a:schemeClr val="tx1"/>
                </a:solidFill>
                <a:latin typeface="+mn-lt"/>
                <a:ea typeface="+mn-ea"/>
                <a:cs typeface="+mn-cs"/>
              </a:rPr>
              <a:t>Pyruvate kinase is regulated by allosteric effectors and covalent modification. Fructose 1,6-bisphosphate </a:t>
            </a:r>
            <a:r>
              <a:rPr lang="en-US" sz="1200" b="0" i="0" u="none" strike="noStrike" kern="1200" baseline="0" dirty="0" err="1">
                <a:solidFill>
                  <a:schemeClr val="tx1"/>
                </a:solidFill>
                <a:latin typeface="+mn-lt"/>
                <a:ea typeface="+mn-ea"/>
                <a:cs typeface="+mn-cs"/>
              </a:rPr>
              <a:t>allosterically</a:t>
            </a:r>
            <a:r>
              <a:rPr lang="en-US" sz="1200" b="0" i="0" u="none" strike="noStrike" kern="1200" baseline="0" dirty="0">
                <a:solidFill>
                  <a:schemeClr val="tx1"/>
                </a:solidFill>
                <a:latin typeface="+mn-lt"/>
                <a:ea typeface="+mn-ea"/>
                <a:cs typeface="+mn-cs"/>
              </a:rPr>
              <a:t> stimulates the enzyme, while ATP and alanine are allosteric inhibitors. Glucagon, secreted in response to low blood glucose, promotes phosphorylation and inhibition of the enzyme. When blood glucose levels are adequate, the enzyme is dephosphorylated and activated.</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74</a:t>
            </a:fld>
            <a:endParaRPr lang="en-US" dirty="0"/>
          </a:p>
        </p:txBody>
      </p:sp>
    </p:spTree>
    <p:extLst>
      <p:ext uri="{BB962C8B-B14F-4D97-AF65-F5344CB8AC3E}">
        <p14:creationId xmlns:p14="http://schemas.microsoft.com/office/powerpoint/2010/main" val="22553093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16.21 Tumors can be visualized with 2-</a:t>
            </a:r>
            <a:r>
              <a:rPr lang="en-US" sz="1200" b="1" i="0" u="none" strike="noStrike" kern="1200" baseline="30000" dirty="0">
                <a:solidFill>
                  <a:schemeClr val="tx1"/>
                </a:solidFill>
                <a:latin typeface="+mn-lt"/>
                <a:ea typeface="+mn-ea"/>
                <a:cs typeface="+mn-cs"/>
              </a:rPr>
              <a:t>18</a:t>
            </a:r>
            <a:r>
              <a:rPr lang="en-US" sz="1200" b="1" i="0" u="none" strike="noStrike" kern="1200" baseline="0" dirty="0">
                <a:solidFill>
                  <a:schemeClr val="tx1"/>
                </a:solidFill>
                <a:latin typeface="+mn-lt"/>
                <a:ea typeface="+mn-ea"/>
                <a:cs typeface="+mn-cs"/>
              </a:rPr>
              <a:t>F-2-</a:t>
            </a:r>
            <a:r>
              <a:rPr lang="en-US" sz="1200" b="1" cap="small" dirty="0">
                <a:effectLst/>
                <a:latin typeface="Arial"/>
                <a:ea typeface="Times"/>
                <a:cs typeface="Times New Roman"/>
              </a:rPr>
              <a:t>d</a:t>
            </a:r>
            <a:r>
              <a:rPr lang="en-US" sz="1200" b="1" i="0" u="none" strike="noStrike" kern="1200" baseline="0" dirty="0">
                <a:solidFill>
                  <a:schemeClr val="tx1"/>
                </a:solidFill>
                <a:latin typeface="+mn-lt"/>
                <a:ea typeface="+mn-ea"/>
                <a:cs typeface="+mn-cs"/>
              </a:rPr>
              <a:t>-deoxyglucose (FDG) and positron emission tomography. </a:t>
            </a:r>
            <a:r>
              <a:rPr lang="en-US" sz="1200" b="0" i="0" u="none" strike="noStrike" kern="1200" baseline="0" dirty="0">
                <a:solidFill>
                  <a:schemeClr val="tx1"/>
                </a:solidFill>
                <a:latin typeface="+mn-lt"/>
                <a:ea typeface="+mn-ea"/>
                <a:cs typeface="+mn-cs"/>
              </a:rPr>
              <a:t>(A) A </a:t>
            </a:r>
            <a:r>
              <a:rPr lang="en-US" sz="1200" b="0" i="0" u="none" strike="noStrike" kern="1200" baseline="0" dirty="0" err="1">
                <a:solidFill>
                  <a:schemeClr val="tx1"/>
                </a:solidFill>
                <a:latin typeface="+mn-lt"/>
                <a:ea typeface="+mn-ea"/>
                <a:cs typeface="+mn-cs"/>
              </a:rPr>
              <a:t>nonmetabolizable</a:t>
            </a:r>
            <a:r>
              <a:rPr lang="en-US" sz="1200" b="0" i="0" u="none" strike="noStrike" kern="1200" baseline="0" dirty="0">
                <a:solidFill>
                  <a:schemeClr val="tx1"/>
                </a:solidFill>
                <a:latin typeface="+mn-lt"/>
                <a:ea typeface="+mn-ea"/>
                <a:cs typeface="+mn-cs"/>
              </a:rPr>
              <a:t> glucose analog infused into a patient and detected by a combination of positron emission and computer-aided tomography reveals the presence of a malignant tumor (T). (B) After 4 weeks of treatment with a tyrosine kinase inhibitor (Section 14.5), the tumor shows no uptake of FDG, indicating decreased metabolism. Excess FDG, which is excreted in the urine, also visualizes the kidneys (K) and bladder (B). [Courtesy of A. D. Van den </a:t>
            </a:r>
            <a:r>
              <a:rPr lang="en-US" sz="1200" b="0" i="0" u="none" strike="noStrike" kern="1200" baseline="0" dirty="0" err="1">
                <a:solidFill>
                  <a:schemeClr val="tx1"/>
                </a:solidFill>
                <a:latin typeface="+mn-lt"/>
                <a:ea typeface="+mn-ea"/>
                <a:cs typeface="+mn-cs"/>
              </a:rPr>
              <a:t>Abbeele</a:t>
            </a:r>
            <a:r>
              <a:rPr lang="en-US" sz="1200" b="0" i="0" u="none" strike="noStrike" kern="1200" baseline="0" dirty="0">
                <a:solidFill>
                  <a:schemeClr val="tx1"/>
                </a:solidFill>
                <a:latin typeface="+mn-lt"/>
                <a:ea typeface="+mn-ea"/>
                <a:cs typeface="+mn-cs"/>
              </a:rPr>
              <a:t>, Dana-Farber Cancer Institute, Boston.]</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77</a:t>
            </a:fld>
            <a:endParaRPr lang="en-US" dirty="0"/>
          </a:p>
        </p:txBody>
      </p:sp>
    </p:spTree>
    <p:extLst>
      <p:ext uri="{BB962C8B-B14F-4D97-AF65-F5344CB8AC3E}">
        <p14:creationId xmlns:p14="http://schemas.microsoft.com/office/powerpoint/2010/main" val="9281712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16.22 Alteration of gene expression in tumors owing to hypoxia.</a:t>
            </a:r>
            <a:r>
              <a:rPr lang="en-US" sz="1200" b="0" i="0" u="none" strike="noStrike" kern="1200" baseline="0" dirty="0">
                <a:solidFill>
                  <a:schemeClr val="tx1"/>
                </a:solidFill>
                <a:latin typeface="+mn-lt"/>
                <a:ea typeface="+mn-ea"/>
                <a:cs typeface="+mn-cs"/>
              </a:rPr>
              <a:t> The hypoxic conditions inside a tumor mass lead to the activation of the hypoxia-inducible transcription factor (HIF-1), which induces metabolic adaptation (an increase in glycolytic enzymes) and activates </a:t>
            </a:r>
            <a:r>
              <a:rPr lang="en-US" sz="1200" b="0" i="0" u="none" strike="noStrike" kern="1200" baseline="0" dirty="0" err="1">
                <a:solidFill>
                  <a:schemeClr val="tx1"/>
                </a:solidFill>
                <a:latin typeface="+mn-lt"/>
                <a:ea typeface="+mn-ea"/>
                <a:cs typeface="+mn-cs"/>
              </a:rPr>
              <a:t>angiogenic</a:t>
            </a:r>
            <a:r>
              <a:rPr lang="en-US" sz="1200" b="0" i="0" u="none" strike="noStrike" kern="1200" baseline="0" dirty="0">
                <a:solidFill>
                  <a:schemeClr val="tx1"/>
                </a:solidFill>
                <a:latin typeface="+mn-lt"/>
                <a:ea typeface="+mn-ea"/>
                <a:cs typeface="+mn-cs"/>
              </a:rPr>
              <a:t> factors that stimulate the growth of new blood vessels. [Information from C. V. Dang and G. L. </a:t>
            </a:r>
            <a:r>
              <a:rPr lang="en-US" sz="1200" b="0" i="0" u="none" strike="noStrike" kern="1200" baseline="0" dirty="0" err="1">
                <a:solidFill>
                  <a:schemeClr val="tx1"/>
                </a:solidFill>
                <a:latin typeface="+mn-lt"/>
                <a:ea typeface="+mn-ea"/>
                <a:cs typeface="+mn-cs"/>
              </a:rPr>
              <a:t>Semenza</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Trends </a:t>
            </a:r>
            <a:r>
              <a:rPr lang="de-DE" sz="1200" b="0" i="1" u="none" strike="noStrike" kern="1200" baseline="0" dirty="0">
                <a:solidFill>
                  <a:schemeClr val="tx1"/>
                </a:solidFill>
                <a:latin typeface="+mn-lt"/>
                <a:ea typeface="+mn-ea"/>
                <a:cs typeface="+mn-cs"/>
              </a:rPr>
              <a:t>Biochem. Sci. </a:t>
            </a:r>
            <a:r>
              <a:rPr lang="de-DE" sz="1200" b="0" i="0" u="none" strike="noStrike" kern="1200" baseline="0" dirty="0">
                <a:solidFill>
                  <a:schemeClr val="tx1"/>
                </a:solidFill>
                <a:latin typeface="+mn-lt"/>
                <a:ea typeface="+mn-ea"/>
                <a:cs typeface="+mn-cs"/>
              </a:rPr>
              <a:t>24:68–72, 1999.]</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80</a:t>
            </a:fld>
            <a:endParaRPr lang="en-US" dirty="0"/>
          </a:p>
        </p:txBody>
      </p:sp>
    </p:spTree>
    <p:extLst>
      <p:ext uri="{BB962C8B-B14F-4D97-AF65-F5344CB8AC3E}">
        <p14:creationId xmlns:p14="http://schemas.microsoft.com/office/powerpoint/2010/main" val="9021718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82</a:t>
            </a:fld>
            <a:endParaRPr lang="en-US" dirty="0"/>
          </a:p>
        </p:txBody>
      </p:sp>
    </p:spTree>
    <p:extLst>
      <p:ext uri="{BB962C8B-B14F-4D97-AF65-F5344CB8AC3E}">
        <p14:creationId xmlns:p14="http://schemas.microsoft.com/office/powerpoint/2010/main" val="9021718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16.23 Pathway of gluconeogenesis. </a:t>
            </a:r>
            <a:r>
              <a:rPr lang="en-US" sz="1200" b="0" i="0" u="none" strike="noStrike" kern="1200" baseline="0" dirty="0">
                <a:solidFill>
                  <a:schemeClr val="tx1"/>
                </a:solidFill>
                <a:latin typeface="+mn-lt"/>
                <a:ea typeface="+mn-ea"/>
                <a:cs typeface="+mn-cs"/>
              </a:rPr>
              <a:t>The reactions and enzymes unique to gluconeogenesis are shown in red. The other reactions are common to glycolysis. The enzymes for gluconeogenesis are located in the cytoplasm, except for pyruvate carboxylase (in the mitochondria) and glucose 6-phosphatase (membrane bound in the endoplasmic reticulum). The entry points for lactate, glycerol, and amino acids are shown.</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83</a:t>
            </a:fld>
            <a:endParaRPr lang="en-US" dirty="0"/>
          </a:p>
        </p:txBody>
      </p:sp>
    </p:spTree>
    <p:extLst>
      <p:ext uri="{BB962C8B-B14F-4D97-AF65-F5344CB8AC3E}">
        <p14:creationId xmlns:p14="http://schemas.microsoft.com/office/powerpoint/2010/main" val="9021718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84</a:t>
            </a:fld>
            <a:endParaRPr lang="en-US" dirty="0"/>
          </a:p>
        </p:txBody>
      </p:sp>
    </p:spTree>
    <p:extLst>
      <p:ext uri="{BB962C8B-B14F-4D97-AF65-F5344CB8AC3E}">
        <p14:creationId xmlns:p14="http://schemas.microsoft.com/office/powerpoint/2010/main" val="9281712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85</a:t>
            </a:fld>
            <a:endParaRPr lang="en-US" dirty="0"/>
          </a:p>
        </p:txBody>
      </p:sp>
    </p:spTree>
    <p:extLst>
      <p:ext uri="{BB962C8B-B14F-4D97-AF65-F5344CB8AC3E}">
        <p14:creationId xmlns:p14="http://schemas.microsoft.com/office/powerpoint/2010/main" val="9281712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86</a:t>
            </a:fld>
            <a:endParaRPr lang="en-US" dirty="0"/>
          </a:p>
        </p:txBody>
      </p:sp>
    </p:spTree>
    <p:extLst>
      <p:ext uri="{BB962C8B-B14F-4D97-AF65-F5344CB8AC3E}">
        <p14:creationId xmlns:p14="http://schemas.microsoft.com/office/powerpoint/2010/main" val="9281712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16.24 Structure of biotin and </a:t>
            </a:r>
            <a:r>
              <a:rPr lang="en-US" sz="1200" b="1" i="0" u="none" strike="noStrike" kern="1200" baseline="0" dirty="0" err="1">
                <a:solidFill>
                  <a:schemeClr val="tx1"/>
                </a:solidFill>
                <a:latin typeface="+mn-lt"/>
                <a:ea typeface="+mn-ea"/>
                <a:cs typeface="+mn-cs"/>
              </a:rPr>
              <a:t>carboxybiotin</a:t>
            </a:r>
            <a:r>
              <a:rPr lang="en-US" sz="1200" b="1" i="0" u="none" strike="noStrike" kern="1200" baseline="0" dirty="0">
                <a:solidFill>
                  <a:schemeClr val="tx1"/>
                </a:solidFill>
                <a:latin typeface="+mn-lt"/>
                <a:ea typeface="+mn-ea"/>
                <a:cs typeface="+mn-cs"/>
              </a:rPr>
              <a:t>.</a:t>
            </a:r>
            <a:endParaRPr lang="en-US" b="1" dirty="0"/>
          </a:p>
        </p:txBody>
      </p:sp>
      <p:sp>
        <p:nvSpPr>
          <p:cNvPr id="4" name="Slide Number Placeholder 3"/>
          <p:cNvSpPr>
            <a:spLocks noGrp="1"/>
          </p:cNvSpPr>
          <p:nvPr>
            <p:ph type="sldNum" sz="quarter" idx="10"/>
          </p:nvPr>
        </p:nvSpPr>
        <p:spPr/>
        <p:txBody>
          <a:bodyPr/>
          <a:lstStyle/>
          <a:p>
            <a:fld id="{D40DCDAC-7B3A-7D46-A8AA-8684AD4EB5A0}" type="slidenum">
              <a:rPr lang="en-US" smtClean="0"/>
              <a:t>87</a:t>
            </a:fld>
            <a:endParaRPr lang="en-US" dirty="0"/>
          </a:p>
        </p:txBody>
      </p:sp>
    </p:spTree>
    <p:extLst>
      <p:ext uri="{BB962C8B-B14F-4D97-AF65-F5344CB8AC3E}">
        <p14:creationId xmlns:p14="http://schemas.microsoft.com/office/powerpoint/2010/main" val="928171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First stage of glycolysis. </a:t>
            </a:r>
            <a:r>
              <a:rPr lang="en-US" sz="1200" kern="1200" dirty="0">
                <a:solidFill>
                  <a:schemeClr val="tx1"/>
                </a:solidFill>
                <a:effectLst/>
                <a:latin typeface="+mn-lt"/>
                <a:ea typeface="+mn-ea"/>
                <a:cs typeface="+mn-cs"/>
              </a:rPr>
              <a:t>The first stage of glycolysis begins with the phosphorylation of glucose by hexokinase and ends with the isomerization of </a:t>
            </a:r>
            <a:r>
              <a:rPr lang="en-US" sz="1200" kern="1200" dirty="0" err="1">
                <a:solidFill>
                  <a:schemeClr val="tx1"/>
                </a:solidFill>
                <a:effectLst/>
                <a:latin typeface="+mn-lt"/>
                <a:ea typeface="+mn-ea"/>
                <a:cs typeface="+mn-cs"/>
              </a:rPr>
              <a:t>dihydroxyacetone</a:t>
            </a:r>
            <a:r>
              <a:rPr lang="en-US" sz="1200" kern="1200" dirty="0">
                <a:solidFill>
                  <a:schemeClr val="tx1"/>
                </a:solidFill>
                <a:effectLst/>
                <a:latin typeface="+mn-lt"/>
                <a:ea typeface="+mn-ea"/>
                <a:cs typeface="+mn-cs"/>
              </a:rPr>
              <a:t> phosphate to glyceraldehyde 3-phosphate.</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11</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16.25 A subunit of pyruvate carboxylase. </a:t>
            </a:r>
            <a:r>
              <a:rPr lang="en-US" sz="1200" b="0" i="0" u="none" strike="noStrike" kern="1200" baseline="0" dirty="0">
                <a:solidFill>
                  <a:schemeClr val="tx1"/>
                </a:solidFill>
                <a:latin typeface="+mn-lt"/>
                <a:ea typeface="+mn-ea"/>
                <a:cs typeface="+mn-cs"/>
              </a:rPr>
              <a:t>Biotin, covalently attached to the BCCP, transports CO</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from the BC active site to the PC active site of an adjacent subunit. (BC) biotin carboxylase; (BCCP) biotin carboxyl carrier protein; (CT) carboxylase </a:t>
            </a:r>
            <a:r>
              <a:rPr lang="en-US" sz="1200" b="0" i="0" u="none" strike="noStrike" kern="1200" baseline="0" dirty="0" err="1">
                <a:solidFill>
                  <a:schemeClr val="tx1"/>
                </a:solidFill>
                <a:latin typeface="+mn-lt"/>
                <a:ea typeface="+mn-ea"/>
                <a:cs typeface="+mn-cs"/>
              </a:rPr>
              <a:t>transferase</a:t>
            </a:r>
            <a:r>
              <a:rPr lang="en-US" sz="1200" b="0" i="0" u="none" strike="noStrike" kern="1200" baseline="0" dirty="0">
                <a:solidFill>
                  <a:schemeClr val="tx1"/>
                </a:solidFill>
                <a:latin typeface="+mn-lt"/>
                <a:ea typeface="+mn-ea"/>
                <a:cs typeface="+mn-cs"/>
              </a:rPr>
              <a:t>; (PT) pyruvate carboxylase </a:t>
            </a:r>
            <a:r>
              <a:rPr lang="en-US" sz="1200" b="0" i="0" u="none" strike="noStrike" kern="1200" baseline="0" dirty="0" err="1">
                <a:solidFill>
                  <a:schemeClr val="tx1"/>
                </a:solidFill>
                <a:latin typeface="+mn-lt"/>
                <a:ea typeface="+mn-ea"/>
                <a:cs typeface="+mn-cs"/>
              </a:rPr>
              <a:t>tetramerization</a:t>
            </a:r>
            <a:r>
              <a:rPr lang="en-US" sz="1200" b="0" i="0" u="none" strike="noStrike" kern="1200" baseline="0" dirty="0">
                <a:solidFill>
                  <a:schemeClr val="tx1"/>
                </a:solidFill>
                <a:latin typeface="+mn-lt"/>
                <a:ea typeface="+mn-ea"/>
                <a:cs typeface="+mn-cs"/>
              </a:rPr>
              <a:t> domain. [Information from G. Lasso, L.P.C. Yu, D. Gil, S. Xiang, L. Tong, and M. Valle, </a:t>
            </a:r>
            <a:r>
              <a:rPr lang="en-US" sz="1200" b="0" i="1" u="none" strike="noStrike" kern="1200" baseline="0" dirty="0">
                <a:solidFill>
                  <a:schemeClr val="tx1"/>
                </a:solidFill>
                <a:latin typeface="+mn-lt"/>
                <a:ea typeface="+mn-ea"/>
                <a:cs typeface="+mn-cs"/>
              </a:rPr>
              <a:t>Structure</a:t>
            </a:r>
            <a:r>
              <a:rPr lang="en-US" sz="1200" b="0" i="0" u="none" strike="noStrike" kern="1200" baseline="0" dirty="0">
                <a:solidFill>
                  <a:schemeClr val="tx1"/>
                </a:solidFill>
                <a:latin typeface="+mn-lt"/>
                <a:ea typeface="+mn-ea"/>
                <a:cs typeface="+mn-cs"/>
              </a:rPr>
              <a:t> 18:1300–1310, 2010.]</a:t>
            </a:r>
            <a:endParaRPr lang="en-US" b="1"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88</a:t>
            </a:fld>
            <a:endParaRPr lang="en-US" dirty="0"/>
          </a:p>
        </p:txBody>
      </p:sp>
    </p:spTree>
    <p:extLst>
      <p:ext uri="{BB962C8B-B14F-4D97-AF65-F5344CB8AC3E}">
        <p14:creationId xmlns:p14="http://schemas.microsoft.com/office/powerpoint/2010/main" val="9281712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89</a:t>
            </a:fld>
            <a:endParaRPr lang="en-US" dirty="0"/>
          </a:p>
        </p:txBody>
      </p:sp>
    </p:spTree>
    <p:extLst>
      <p:ext uri="{BB962C8B-B14F-4D97-AF65-F5344CB8AC3E}">
        <p14:creationId xmlns:p14="http://schemas.microsoft.com/office/powerpoint/2010/main" val="9281712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16.26 Compartmental cooperation. </a:t>
            </a:r>
            <a:r>
              <a:rPr lang="en-US" sz="1200" kern="1200" dirty="0">
                <a:solidFill>
                  <a:schemeClr val="tx1"/>
                </a:solidFill>
                <a:effectLst/>
                <a:latin typeface="+mn-lt"/>
                <a:ea typeface="+mn-ea"/>
                <a:cs typeface="+mn-cs"/>
              </a:rPr>
              <a:t>Oxaloacetate used in the cytoplasm for gluconeogenesis is formed in the mitochondrial matrix by the carboxylation of pyruvate. Oxaloacetate leaves the mitochondrion by a specific transport system (oval structure in the mitochondrial membranes) in the form of malate, which is </a:t>
            </a:r>
            <a:r>
              <a:rPr lang="en-US" sz="1200" kern="1200" dirty="0" err="1">
                <a:solidFill>
                  <a:schemeClr val="tx1"/>
                </a:solidFill>
                <a:effectLst/>
                <a:latin typeface="+mn-lt"/>
                <a:ea typeface="+mn-ea"/>
                <a:cs typeface="+mn-cs"/>
              </a:rPr>
              <a:t>reoxidized</a:t>
            </a:r>
            <a:r>
              <a:rPr lang="en-US" sz="1200" kern="1200" dirty="0">
                <a:solidFill>
                  <a:schemeClr val="tx1"/>
                </a:solidFill>
                <a:effectLst/>
                <a:latin typeface="+mn-lt"/>
                <a:ea typeface="+mn-ea"/>
                <a:cs typeface="+mn-cs"/>
              </a:rPr>
              <a:t> to oxaloacetate in the cytoplasm.</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90</a:t>
            </a:fld>
            <a:endParaRPr lang="en-US" dirty="0"/>
          </a:p>
        </p:txBody>
      </p:sp>
    </p:spTree>
    <p:extLst>
      <p:ext uri="{BB962C8B-B14F-4D97-AF65-F5344CB8AC3E}">
        <p14:creationId xmlns:p14="http://schemas.microsoft.com/office/powerpoint/2010/main" val="9281712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91</a:t>
            </a:fld>
            <a:endParaRPr lang="en-US" dirty="0"/>
          </a:p>
        </p:txBody>
      </p:sp>
    </p:spTree>
    <p:extLst>
      <p:ext uri="{BB962C8B-B14F-4D97-AF65-F5344CB8AC3E}">
        <p14:creationId xmlns:p14="http://schemas.microsoft.com/office/powerpoint/2010/main" val="9281712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92</a:t>
            </a:fld>
            <a:endParaRPr lang="en-US" dirty="0"/>
          </a:p>
        </p:txBody>
      </p:sp>
    </p:spTree>
    <p:extLst>
      <p:ext uri="{BB962C8B-B14F-4D97-AF65-F5344CB8AC3E}">
        <p14:creationId xmlns:p14="http://schemas.microsoft.com/office/powerpoint/2010/main" val="9281712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16.27 Generation of glucose from glucose 6-phosphate.</a:t>
            </a:r>
            <a:r>
              <a:rPr lang="en-US" sz="1200" b="0" i="0" u="none" strike="noStrike" kern="1200" baseline="0" dirty="0">
                <a:solidFill>
                  <a:schemeClr val="tx1"/>
                </a:solidFill>
                <a:latin typeface="+mn-lt"/>
                <a:ea typeface="+mn-ea"/>
                <a:cs typeface="+mn-cs"/>
              </a:rPr>
              <a:t> Several endoplasmic reticulum (ER) proteins play a role in the generation of glucose from glucose 6-phosphate. T1 transports glucose 6-phosphate into the lumen of the ER, whereas T2 and T3 transport P</a:t>
            </a:r>
            <a:r>
              <a:rPr lang="en-US" sz="1200" b="0" i="0" u="none" strike="noStrike" kern="1200" baseline="-25000" dirty="0">
                <a:solidFill>
                  <a:schemeClr val="tx1"/>
                </a:solidFill>
                <a:latin typeface="+mn-lt"/>
                <a:ea typeface="+mn-ea"/>
                <a:cs typeface="+mn-cs"/>
              </a:rPr>
              <a:t>i </a:t>
            </a:r>
            <a:r>
              <a:rPr lang="en-US" sz="1200" b="0" i="0" u="none" strike="noStrike" kern="1200" baseline="0" dirty="0">
                <a:solidFill>
                  <a:schemeClr val="tx1"/>
                </a:solidFill>
                <a:latin typeface="+mn-lt"/>
                <a:ea typeface="+mn-ea"/>
                <a:cs typeface="+mn-cs"/>
              </a:rPr>
              <a:t>and glucose, respectively, back into the cytoplasm. [Information from A. </a:t>
            </a:r>
            <a:r>
              <a:rPr lang="en-US" sz="1200" b="0" i="0" u="none" strike="noStrike" kern="1200" baseline="0" dirty="0" err="1">
                <a:solidFill>
                  <a:schemeClr val="tx1"/>
                </a:solidFill>
                <a:latin typeface="+mn-lt"/>
                <a:ea typeface="+mn-ea"/>
                <a:cs typeface="+mn-cs"/>
              </a:rPr>
              <a:t>Buchell</a:t>
            </a:r>
            <a:r>
              <a:rPr lang="en-US" sz="1200" b="0" i="0" u="none" strike="noStrike" kern="1200" baseline="0" dirty="0">
                <a:solidFill>
                  <a:schemeClr val="tx1"/>
                </a:solidFill>
                <a:latin typeface="+mn-lt"/>
                <a:ea typeface="+mn-ea"/>
                <a:cs typeface="+mn-cs"/>
              </a:rPr>
              <a:t> </a:t>
            </a:r>
            <a:r>
              <a:rPr lang="nl-NL" sz="1200" b="0" i="0" u="none" strike="noStrike" kern="1200" baseline="0" dirty="0">
                <a:solidFill>
                  <a:schemeClr val="tx1"/>
                </a:solidFill>
                <a:latin typeface="+mn-lt"/>
                <a:ea typeface="+mn-ea"/>
                <a:cs typeface="+mn-cs"/>
              </a:rPr>
              <a:t>and I. D. Waddel, </a:t>
            </a:r>
            <a:r>
              <a:rPr lang="nl-NL" sz="1200" b="0" i="1" u="none" strike="noStrike" kern="1200" baseline="0" dirty="0">
                <a:solidFill>
                  <a:schemeClr val="tx1"/>
                </a:solidFill>
                <a:latin typeface="+mn-lt"/>
                <a:ea typeface="+mn-ea"/>
                <a:cs typeface="+mn-cs"/>
              </a:rPr>
              <a:t>Biochem. Biophys. Acta </a:t>
            </a:r>
            <a:r>
              <a:rPr lang="nl-NL" sz="1200" b="0" i="0" u="none" strike="noStrike" kern="1200" baseline="0" dirty="0">
                <a:solidFill>
                  <a:schemeClr val="tx1"/>
                </a:solidFill>
                <a:latin typeface="+mn-lt"/>
                <a:ea typeface="+mn-ea"/>
                <a:cs typeface="+mn-cs"/>
              </a:rPr>
              <a:t>1092:129–137, 1991.]</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94</a:t>
            </a:fld>
            <a:endParaRPr lang="en-US" dirty="0"/>
          </a:p>
        </p:txBody>
      </p:sp>
    </p:spTree>
    <p:extLst>
      <p:ext uri="{BB962C8B-B14F-4D97-AF65-F5344CB8AC3E}">
        <p14:creationId xmlns:p14="http://schemas.microsoft.com/office/powerpoint/2010/main" val="9281712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96</a:t>
            </a:fld>
            <a:endParaRPr lang="en-US" dirty="0"/>
          </a:p>
        </p:txBody>
      </p:sp>
    </p:spTree>
    <p:extLst>
      <p:ext uri="{BB962C8B-B14F-4D97-AF65-F5344CB8AC3E}">
        <p14:creationId xmlns:p14="http://schemas.microsoft.com/office/powerpoint/2010/main" val="9281712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16.28 Reciprocal regulation of gluconeogenesis and glycolysis in the liver. </a:t>
            </a:r>
            <a:r>
              <a:rPr lang="en-US" sz="1200" b="0" i="0" u="none" strike="noStrike" kern="1200" baseline="0" dirty="0">
                <a:solidFill>
                  <a:schemeClr val="tx1"/>
                </a:solidFill>
                <a:latin typeface="+mn-lt"/>
                <a:ea typeface="+mn-ea"/>
                <a:cs typeface="+mn-cs"/>
              </a:rPr>
              <a:t>The </a:t>
            </a:r>
            <a:r>
              <a:rPr lang="en-US" sz="1200" kern="1200" dirty="0">
                <a:solidFill>
                  <a:schemeClr val="tx1"/>
                </a:solidFill>
                <a:effectLst/>
                <a:latin typeface="+mn-lt"/>
                <a:ea typeface="+mn-ea"/>
                <a:cs typeface="+mn-cs"/>
              </a:rPr>
              <a:t>concentration </a:t>
            </a:r>
            <a:r>
              <a:rPr lang="en-US" sz="1200" b="0" i="0" u="none" strike="noStrike" kern="1200" baseline="0" dirty="0">
                <a:solidFill>
                  <a:schemeClr val="tx1"/>
                </a:solidFill>
                <a:latin typeface="+mn-lt"/>
                <a:ea typeface="+mn-ea"/>
                <a:cs typeface="+mn-cs"/>
              </a:rPr>
              <a:t>of fructose 2,6-bisphosphate is high in the fed state and low in starvation. Another important control is the inhibition of pyruvate kinase by phosphorylation during starvation.</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99</a:t>
            </a:fld>
            <a:endParaRPr lang="en-US" dirty="0"/>
          </a:p>
        </p:txBody>
      </p:sp>
    </p:spTree>
    <p:extLst>
      <p:ext uri="{BB962C8B-B14F-4D97-AF65-F5344CB8AC3E}">
        <p14:creationId xmlns:p14="http://schemas.microsoft.com/office/powerpoint/2010/main" val="9281712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100</a:t>
            </a:fld>
            <a:endParaRPr lang="en-US" dirty="0"/>
          </a:p>
        </p:txBody>
      </p:sp>
    </p:spTree>
    <p:extLst>
      <p:ext uri="{BB962C8B-B14F-4D97-AF65-F5344CB8AC3E}">
        <p14:creationId xmlns:p14="http://schemas.microsoft.com/office/powerpoint/2010/main" val="4670361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16.29 Domain structure of the </a:t>
            </a:r>
            <a:r>
              <a:rPr lang="en-US" sz="1200" b="1" i="0" u="none" strike="noStrike" kern="1200" baseline="0" dirty="0" err="1">
                <a:solidFill>
                  <a:schemeClr val="tx1"/>
                </a:solidFill>
                <a:latin typeface="+mn-lt"/>
                <a:ea typeface="+mn-ea"/>
                <a:cs typeface="+mn-cs"/>
              </a:rPr>
              <a:t>bifunctional</a:t>
            </a:r>
            <a:r>
              <a:rPr lang="en-US" sz="1200" b="1" i="0" u="none" strike="noStrike" kern="1200" baseline="0" dirty="0">
                <a:solidFill>
                  <a:schemeClr val="tx1"/>
                </a:solidFill>
                <a:latin typeface="+mn-lt"/>
                <a:ea typeface="+mn-ea"/>
                <a:cs typeface="+mn-cs"/>
              </a:rPr>
              <a:t> enzyme phosphofructokinase 2. </a:t>
            </a:r>
            <a:r>
              <a:rPr lang="en-US" sz="1200" b="0" i="0" u="none" strike="noStrike" kern="1200" baseline="0" dirty="0">
                <a:solidFill>
                  <a:schemeClr val="tx1"/>
                </a:solidFill>
                <a:latin typeface="+mn-lt"/>
                <a:ea typeface="+mn-ea"/>
                <a:cs typeface="+mn-cs"/>
              </a:rPr>
              <a:t>The kinase domain (purple) is fused to the phosphatase domain (red). The kinase domain is a P-loop NTP hydrolase domain, as indicated by the purple shading (Section 9.4). The bar represents the amino acid sequence of the enzyme. [Drawn from 1BIF.pdb.]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101</a:t>
            </a:fld>
            <a:endParaRPr lang="en-US" dirty="0"/>
          </a:p>
        </p:txBody>
      </p:sp>
    </p:spTree>
    <p:extLst>
      <p:ext uri="{BB962C8B-B14F-4D97-AF65-F5344CB8AC3E}">
        <p14:creationId xmlns:p14="http://schemas.microsoft.com/office/powerpoint/2010/main" val="928171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12</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16.30 Control of the synthesis and degradation of fructose 2,6-bisphosphate. </a:t>
            </a:r>
            <a:r>
              <a:rPr lang="en-US" sz="1200" b="0" i="0" u="none" strike="noStrike" kern="1200" baseline="0" dirty="0">
                <a:solidFill>
                  <a:schemeClr val="tx1"/>
                </a:solidFill>
                <a:latin typeface="+mn-lt"/>
                <a:ea typeface="+mn-ea"/>
                <a:cs typeface="+mn-cs"/>
              </a:rPr>
              <a:t>A low blood-glucose level as signaled by glucagon leads to the phosphorylation of the </a:t>
            </a:r>
            <a:r>
              <a:rPr lang="en-US" sz="1200" b="0" i="0" u="none" strike="noStrike" kern="1200" baseline="0" dirty="0" err="1">
                <a:solidFill>
                  <a:schemeClr val="tx1"/>
                </a:solidFill>
                <a:latin typeface="+mn-lt"/>
                <a:ea typeface="+mn-ea"/>
                <a:cs typeface="+mn-cs"/>
              </a:rPr>
              <a:t>bifunctional</a:t>
            </a:r>
            <a:r>
              <a:rPr lang="en-US" sz="1200" b="0" i="0" u="none" strike="noStrike" kern="1200" baseline="0" dirty="0">
                <a:solidFill>
                  <a:schemeClr val="tx1"/>
                </a:solidFill>
                <a:latin typeface="+mn-lt"/>
                <a:ea typeface="+mn-ea"/>
                <a:cs typeface="+mn-cs"/>
              </a:rPr>
              <a:t> enzyme and hence to a lower level of fructose 2,6-bisphosphate, slowing glycolysis. Insulin accelerates the formation of fructose 2,6-bisphosphate by facilitating the </a:t>
            </a:r>
            <a:r>
              <a:rPr lang="en-US" sz="1200" b="0" i="0" u="none" strike="noStrike" kern="1200" baseline="0" dirty="0" err="1">
                <a:solidFill>
                  <a:schemeClr val="tx1"/>
                </a:solidFill>
                <a:latin typeface="+mn-lt"/>
                <a:ea typeface="+mn-ea"/>
                <a:cs typeface="+mn-cs"/>
              </a:rPr>
              <a:t>dephosphorylation</a:t>
            </a:r>
            <a:r>
              <a:rPr lang="en-US" sz="1200" b="0" i="0" u="none" strike="noStrike" kern="1200" baseline="0" dirty="0">
                <a:solidFill>
                  <a:schemeClr val="tx1"/>
                </a:solidFill>
                <a:latin typeface="+mn-lt"/>
                <a:ea typeface="+mn-ea"/>
                <a:cs typeface="+mn-cs"/>
              </a:rPr>
              <a:t> of the </a:t>
            </a:r>
            <a:r>
              <a:rPr lang="en-US" sz="1200" b="0" i="0" u="none" strike="noStrike" kern="1200" baseline="0" dirty="0" err="1">
                <a:solidFill>
                  <a:schemeClr val="tx1"/>
                </a:solidFill>
                <a:latin typeface="+mn-lt"/>
                <a:ea typeface="+mn-ea"/>
                <a:cs typeface="+mn-cs"/>
              </a:rPr>
              <a:t>bifunctional</a:t>
            </a:r>
            <a:r>
              <a:rPr lang="en-US" sz="1200" b="0" i="0" u="none" strike="noStrike" kern="1200" baseline="0" dirty="0">
                <a:solidFill>
                  <a:schemeClr val="tx1"/>
                </a:solidFill>
                <a:latin typeface="+mn-lt"/>
                <a:ea typeface="+mn-ea"/>
                <a:cs typeface="+mn-cs"/>
              </a:rPr>
              <a:t> enzyme.</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102</a:t>
            </a:fld>
            <a:endParaRPr lang="en-US" dirty="0"/>
          </a:p>
        </p:txBody>
      </p:sp>
    </p:spTree>
    <p:extLst>
      <p:ext uri="{BB962C8B-B14F-4D97-AF65-F5344CB8AC3E}">
        <p14:creationId xmlns:p14="http://schemas.microsoft.com/office/powerpoint/2010/main" val="9281712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103</a:t>
            </a:fld>
            <a:endParaRPr lang="en-US" dirty="0"/>
          </a:p>
        </p:txBody>
      </p:sp>
    </p:spTree>
    <p:extLst>
      <p:ext uri="{BB962C8B-B14F-4D97-AF65-F5344CB8AC3E}">
        <p14:creationId xmlns:p14="http://schemas.microsoft.com/office/powerpoint/2010/main" val="4670361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16.31 Substrate cycle. </a:t>
            </a:r>
            <a:r>
              <a:rPr lang="en-US" sz="1200" b="0" i="0" u="none" strike="noStrike" kern="1200" baseline="0" dirty="0">
                <a:solidFill>
                  <a:schemeClr val="tx1"/>
                </a:solidFill>
                <a:latin typeface="+mn-lt"/>
                <a:ea typeface="+mn-ea"/>
                <a:cs typeface="+mn-cs"/>
              </a:rPr>
              <a:t>This ATP-driven cycle operates at two different rates. A small change in the rates of the two opposing reactions results in a large change in the </a:t>
            </a:r>
            <a:r>
              <a:rPr lang="en-US" sz="1200" b="0" i="1" u="none" strike="noStrike" kern="1200" baseline="0" dirty="0">
                <a:solidFill>
                  <a:schemeClr val="tx1"/>
                </a:solidFill>
                <a:latin typeface="+mn-lt"/>
                <a:ea typeface="+mn-ea"/>
                <a:cs typeface="+mn-cs"/>
              </a:rPr>
              <a:t>net</a:t>
            </a:r>
            <a:r>
              <a:rPr lang="en-US" sz="1200" b="0" i="0" u="none" strike="noStrike" kern="1200" baseline="0" dirty="0">
                <a:solidFill>
                  <a:schemeClr val="tx1"/>
                </a:solidFill>
                <a:latin typeface="+mn-lt"/>
                <a:ea typeface="+mn-ea"/>
                <a:cs typeface="+mn-cs"/>
              </a:rPr>
              <a:t> flux of product 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104</a:t>
            </a:fld>
            <a:endParaRPr lang="en-US" dirty="0"/>
          </a:p>
        </p:txBody>
      </p:sp>
    </p:spTree>
    <p:extLst>
      <p:ext uri="{BB962C8B-B14F-4D97-AF65-F5344CB8AC3E}">
        <p14:creationId xmlns:p14="http://schemas.microsoft.com/office/powerpoint/2010/main" val="9281712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105</a:t>
            </a:fld>
            <a:endParaRPr lang="en-US" dirty="0"/>
          </a:p>
        </p:txBody>
      </p:sp>
    </p:spTree>
    <p:extLst>
      <p:ext uri="{BB962C8B-B14F-4D97-AF65-F5344CB8AC3E}">
        <p14:creationId xmlns:p14="http://schemas.microsoft.com/office/powerpoint/2010/main" val="4670361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16.32 The Cori cycle.</a:t>
            </a:r>
            <a:r>
              <a:rPr lang="en-US" sz="1200" b="0" i="0" u="none" strike="noStrike" kern="1200" baseline="0" dirty="0">
                <a:solidFill>
                  <a:schemeClr val="tx1"/>
                </a:solidFill>
                <a:latin typeface="+mn-lt"/>
                <a:ea typeface="+mn-ea"/>
                <a:cs typeface="+mn-cs"/>
              </a:rPr>
              <a:t> Lactate formed by active muscle is converted into glucose by the liver. This cycle shifts part of the metabolic burden of active muscle to the liver. The symbol </a:t>
            </a:r>
            <a:r>
              <a:rPr lang="en-US" sz="120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P represents nucleoside triphosphates.</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106</a:t>
            </a:fld>
            <a:endParaRPr lang="en-US" dirty="0"/>
          </a:p>
        </p:txBody>
      </p:sp>
    </p:spTree>
    <p:extLst>
      <p:ext uri="{BB962C8B-B14F-4D97-AF65-F5344CB8AC3E}">
        <p14:creationId xmlns:p14="http://schemas.microsoft.com/office/powerpoint/2010/main" val="9281712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16.33 PATHWAY INTEGRATION: Cooperation between glycolysis and gluconeogenesis during a sprint. </a:t>
            </a:r>
            <a:r>
              <a:rPr lang="en-US" sz="1200" b="0" i="0" u="none" strike="noStrike" kern="1200" baseline="0" dirty="0">
                <a:solidFill>
                  <a:schemeClr val="tx1"/>
                </a:solidFill>
                <a:latin typeface="+mn-lt"/>
                <a:ea typeface="+mn-ea"/>
                <a:cs typeface="+mn-cs"/>
              </a:rPr>
              <a:t>Glycolysis and gluconeogenesis are coordinated, in a tissue-specific fashion, to ensure that the energy needs of all cells are met. Consider a sprinter. In skeletal leg muscle, glucose will be metabolized aerobically to CO</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and H</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O or, more likely (thick arrows) during a sprint, anaerobically to lactate. In cardiac muscle, the lactate can be converted into pyruvate and used as a fuel, along with glucose, to power the heartbeats to keep the sprinter’s blood flowing. Gluconeogenesis, a primary function of the liver, will be taking place rapidly (thick arrows) to ensure that enough glucose is present in the blood for skeletal and cardiac muscle, as well as for other tissues. Glycogen, glycerol, and amino acids are other sources of energy that we will learn about in later chapters.</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107</a:t>
            </a:fld>
            <a:endParaRPr lang="en-US" dirty="0"/>
          </a:p>
        </p:txBody>
      </p:sp>
    </p:spTree>
    <p:extLst>
      <p:ext uri="{BB962C8B-B14F-4D97-AF65-F5344CB8AC3E}">
        <p14:creationId xmlns:p14="http://schemas.microsoft.com/office/powerpoint/2010/main" val="9281712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108</a:t>
            </a:fld>
            <a:endParaRPr lang="en-US" dirty="0"/>
          </a:p>
        </p:txBody>
      </p:sp>
    </p:spTree>
    <p:extLst>
      <p:ext uri="{BB962C8B-B14F-4D97-AF65-F5344CB8AC3E}">
        <p14:creationId xmlns:p14="http://schemas.microsoft.com/office/powerpoint/2010/main" val="4670361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109</a:t>
            </a:fld>
            <a:endParaRPr lang="en-US" dirty="0"/>
          </a:p>
        </p:txBody>
      </p:sp>
    </p:spTree>
    <p:extLst>
      <p:ext uri="{BB962C8B-B14F-4D97-AF65-F5344CB8AC3E}">
        <p14:creationId xmlns:p14="http://schemas.microsoft.com/office/powerpoint/2010/main" val="9281712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110</a:t>
            </a:fld>
            <a:endParaRPr lang="en-US" dirty="0"/>
          </a:p>
        </p:txBody>
      </p:sp>
    </p:spTree>
    <p:extLst>
      <p:ext uri="{BB962C8B-B14F-4D97-AF65-F5344CB8AC3E}">
        <p14:creationId xmlns:p14="http://schemas.microsoft.com/office/powerpoint/2010/main" val="9281712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112</a:t>
            </a:fld>
            <a:endParaRPr lang="en-US" dirty="0"/>
          </a:p>
        </p:txBody>
      </p:sp>
    </p:spTree>
    <p:extLst>
      <p:ext uri="{BB962C8B-B14F-4D97-AF65-F5344CB8AC3E}">
        <p14:creationId xmlns:p14="http://schemas.microsoft.com/office/powerpoint/2010/main" val="467036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16.3 Induced fit in hexokinase. </a:t>
            </a:r>
            <a:r>
              <a:rPr lang="en-US" sz="1200" b="0" i="0" u="none" strike="noStrike" kern="1200" baseline="0" dirty="0">
                <a:solidFill>
                  <a:schemeClr val="tx1"/>
                </a:solidFill>
                <a:latin typeface="+mn-lt"/>
                <a:ea typeface="+mn-ea"/>
                <a:cs typeface="+mn-cs"/>
              </a:rPr>
              <a:t>The two lobes of hexokinase are separated in the absence of glucose (left). The conformation of hexokinase changes markedly on binding glucose (right).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two lobes of the enzyme come together, creating the necessary environment for catalysis. [After RSCB Protein Data Bank; drawn from </a:t>
            </a:r>
            <a:r>
              <a:rPr lang="en-US" sz="1200" b="0" i="0" u="none" strike="noStrike" kern="1200" baseline="0" dirty="0" err="1">
                <a:solidFill>
                  <a:schemeClr val="tx1"/>
                </a:solidFill>
                <a:latin typeface="+mn-lt"/>
                <a:ea typeface="+mn-ea"/>
                <a:cs typeface="+mn-cs"/>
              </a:rPr>
              <a:t>yhx</a:t>
            </a:r>
            <a:r>
              <a:rPr lang="en-US" sz="1200" b="0" i="0" u="none" strike="noStrike" kern="1200" baseline="0" dirty="0">
                <a:solidFill>
                  <a:schemeClr val="tx1"/>
                </a:solidFill>
                <a:latin typeface="+mn-lt"/>
                <a:ea typeface="+mn-ea"/>
                <a:cs typeface="+mn-cs"/>
              </a:rPr>
              <a:t> and 1hkg by Adam Steinberg.]</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13</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14</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15</a:t>
            </a:fld>
            <a:endParaRPr lang="en-US" dirty="0"/>
          </a:p>
        </p:txBody>
      </p:sp>
    </p:spTree>
    <p:extLst>
      <p:ext uri="{BB962C8B-B14F-4D97-AF65-F5344CB8AC3E}">
        <p14:creationId xmlns:p14="http://schemas.microsoft.com/office/powerpoint/2010/main" val="439095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28563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76047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86237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Fig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600201"/>
            <a:ext cx="8229600" cy="1855694"/>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endParaRPr lang="en-US" dirty="0"/>
          </a:p>
        </p:txBody>
      </p:sp>
      <p:sp>
        <p:nvSpPr>
          <p:cNvPr id="4" name="Date Placeholder 3"/>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
        <p:nvSpPr>
          <p:cNvPr id="8" name="Picture Placeholder 7"/>
          <p:cNvSpPr>
            <a:spLocks noGrp="1"/>
          </p:cNvSpPr>
          <p:nvPr>
            <p:ph type="pic" sz="quarter" idx="13"/>
          </p:nvPr>
        </p:nvSpPr>
        <p:spPr>
          <a:xfrm>
            <a:off x="457200" y="3590925"/>
            <a:ext cx="3697288" cy="806450"/>
          </a:xfrm>
        </p:spPr>
        <p:txBody>
          <a:bodyPr/>
          <a:lstStyle>
            <a:lvl1pPr>
              <a:defRPr>
                <a:latin typeface="Arial" pitchFamily="34" charset="0"/>
                <a:cs typeface="Arial" pitchFamily="34" charset="0"/>
              </a:defRPr>
            </a:lvl1pPr>
          </a:lstStyle>
          <a:p>
            <a:endParaRPr lang="en-US" dirty="0"/>
          </a:p>
        </p:txBody>
      </p:sp>
      <p:sp>
        <p:nvSpPr>
          <p:cNvPr id="10" name="Picture Placeholder 9"/>
          <p:cNvSpPr>
            <a:spLocks noGrp="1"/>
          </p:cNvSpPr>
          <p:nvPr>
            <p:ph type="pic" sz="quarter" idx="14"/>
          </p:nvPr>
        </p:nvSpPr>
        <p:spPr>
          <a:xfrm>
            <a:off x="4505325" y="3590925"/>
            <a:ext cx="4087813" cy="806450"/>
          </a:xfrm>
        </p:spPr>
        <p:txBody>
          <a:bodyPr/>
          <a:lstStyle>
            <a:lvl1pPr>
              <a:defRPr>
                <a:latin typeface="Arial" pitchFamily="34" charset="0"/>
                <a:cs typeface="Arial" pitchFamily="34" charset="0"/>
              </a:defRPr>
            </a:lvl1pPr>
          </a:lstStyle>
          <a:p>
            <a:endParaRPr lang="en-US" dirty="0"/>
          </a:p>
        </p:txBody>
      </p:sp>
      <p:sp>
        <p:nvSpPr>
          <p:cNvPr id="12" name="Table Placeholder 11"/>
          <p:cNvSpPr>
            <a:spLocks noGrp="1"/>
          </p:cNvSpPr>
          <p:nvPr>
            <p:ph type="tbl" sz="quarter" idx="15"/>
          </p:nvPr>
        </p:nvSpPr>
        <p:spPr>
          <a:xfrm>
            <a:off x="2138363" y="4572281"/>
            <a:ext cx="3979862" cy="739775"/>
          </a:xfrm>
        </p:spPr>
        <p:txBody>
          <a:bodyPr/>
          <a:lstStyle>
            <a:lvl1pPr>
              <a:defRPr>
                <a:latin typeface="Arial" pitchFamily="34" charset="0"/>
                <a:cs typeface="Arial" pitchFamily="34" charset="0"/>
              </a:defRPr>
            </a:lvl1pPr>
          </a:lstStyle>
          <a:p>
            <a:endParaRPr lang="en-US" dirty="0"/>
          </a:p>
        </p:txBody>
      </p:sp>
      <p:sp>
        <p:nvSpPr>
          <p:cNvPr id="14" name="Content Placeholder 13"/>
          <p:cNvSpPr>
            <a:spLocks noGrp="1"/>
          </p:cNvSpPr>
          <p:nvPr>
            <p:ph sz="quarter" idx="16"/>
          </p:nvPr>
        </p:nvSpPr>
        <p:spPr>
          <a:xfrm>
            <a:off x="457200" y="4613556"/>
            <a:ext cx="8229600" cy="698500"/>
          </a:xfrm>
        </p:spPr>
        <p:txBody>
          <a:bodyPr/>
          <a:lstStyle>
            <a:lvl1pPr>
              <a:defRPr>
                <a:latin typeface="Arial" pitchFamily="34" charset="0"/>
                <a:cs typeface="Arial" pitchFamily="34" charset="0"/>
              </a:defRPr>
            </a:lvl1pPr>
            <a:lvl2pPr>
              <a:defRPr/>
            </a:lvl2pPr>
            <a:lvl3pPr>
              <a:defRPr>
                <a:latin typeface="Arial" pitchFamily="34" charset="0"/>
                <a:cs typeface="Arial" pitchFamily="34" charset="0"/>
              </a:defRPr>
            </a:lvl3pPr>
            <a:lvl4pPr>
              <a:defRPr/>
            </a:lvl4pPr>
            <a:lvl5pPr>
              <a:defRPr/>
            </a:lvl5pPr>
          </a:lstStyle>
          <a:p>
            <a:pPr lvl="0"/>
            <a:endParaRPr lang="en-US" dirty="0"/>
          </a:p>
        </p:txBody>
      </p:sp>
      <p:sp>
        <p:nvSpPr>
          <p:cNvPr id="9" name="Picture Placeholder 8"/>
          <p:cNvSpPr>
            <a:spLocks noGrp="1"/>
          </p:cNvSpPr>
          <p:nvPr>
            <p:ph type="pic" sz="quarter" idx="17"/>
          </p:nvPr>
        </p:nvSpPr>
        <p:spPr>
          <a:xfrm>
            <a:off x="6797675" y="4770438"/>
            <a:ext cx="1889125" cy="703262"/>
          </a:xfrm>
        </p:spPr>
        <p:txBody>
          <a:bodyPr/>
          <a:lstStyle>
            <a:lvl1pPr>
              <a:defRPr>
                <a:latin typeface="Arial" pitchFamily="34" charset="0"/>
                <a:cs typeface="Arial" pitchFamily="34" charset="0"/>
              </a:defRPr>
            </a:lvl1pPr>
          </a:lstStyle>
          <a:p>
            <a:endParaRPr lang="en-US" dirty="0"/>
          </a:p>
        </p:txBody>
      </p:sp>
      <p:sp>
        <p:nvSpPr>
          <p:cNvPr id="13" name="Content Placeholder 12"/>
          <p:cNvSpPr>
            <a:spLocks noGrp="1"/>
          </p:cNvSpPr>
          <p:nvPr>
            <p:ph sz="quarter" idx="18"/>
          </p:nvPr>
        </p:nvSpPr>
        <p:spPr>
          <a:xfrm>
            <a:off x="464036" y="5565570"/>
            <a:ext cx="8056558" cy="671512"/>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endParaRPr lang="en-US" dirty="0"/>
          </a:p>
        </p:txBody>
      </p:sp>
    </p:spTree>
    <p:extLst>
      <p:ext uri="{BB962C8B-B14F-4D97-AF65-F5344CB8AC3E}">
        <p14:creationId xmlns:p14="http://schemas.microsoft.com/office/powerpoint/2010/main" val="3443738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379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172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404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4/30/2019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221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E09FEF9-3406-4271-AAB7-D47868E931E6}" type="datetimeFigureOut">
              <a:rPr lang="en-US" smtClean="0">
                <a:solidFill>
                  <a:prstClr val="black">
                    <a:tint val="75000"/>
                  </a:prstClr>
                </a:solidFill>
              </a:rPr>
              <a:pPr/>
              <a:t>4/30/2019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912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E09FEF9-3406-4271-AAB7-D47868E931E6}" type="datetimeFigureOut">
              <a:rPr lang="en-US" smtClean="0">
                <a:solidFill>
                  <a:prstClr val="black">
                    <a:tint val="75000"/>
                  </a:prstClr>
                </a:solidFill>
              </a:rPr>
              <a:pPr/>
              <a:t>4/30/2019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516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9FEF9-3406-4271-AAB7-D47868E931E6}" type="datetimeFigureOut">
              <a:rPr lang="en-US" smtClean="0">
                <a:solidFill>
                  <a:prstClr val="black">
                    <a:tint val="75000"/>
                  </a:prstClr>
                </a:solidFill>
              </a:rPr>
              <a:pPr/>
              <a:t>4/30/2019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774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02757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4/30/2019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837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4/30/2019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532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275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987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86983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93870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24898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3625612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28719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18294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148822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45F91-5FA9-F04A-B756-81A3260582FA}" type="datetimeFigureOut">
              <a:rPr lang="en-US" smtClean="0"/>
              <a:t>4/30/2019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48D7-CD68-2043-B24D-37312725BBD0}" type="slidenum">
              <a:rPr lang="en-US" smtClean="0"/>
              <a:t>‹#›</a:t>
            </a:fld>
            <a:endParaRPr lang="en-US" dirty="0"/>
          </a:p>
        </p:txBody>
      </p:sp>
    </p:spTree>
    <p:extLst>
      <p:ext uri="{BB962C8B-B14F-4D97-AF65-F5344CB8AC3E}">
        <p14:creationId xmlns:p14="http://schemas.microsoft.com/office/powerpoint/2010/main" val="405860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3600" b="1"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eorgia"/>
          <a:ea typeface="+mn-ea"/>
          <a:cs typeface="Georgia"/>
        </a:defRPr>
      </a:lvl1pPr>
      <a:lvl2pPr marL="914400" indent="-457200" algn="l" defTabSz="457200" rtl="0" eaLnBrk="1" latinLnBrk="0" hangingPunct="1">
        <a:spcBef>
          <a:spcPct val="20000"/>
        </a:spcBef>
        <a:buFont typeface="Arial"/>
        <a:buChar char="•"/>
        <a:defRPr sz="22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09FEF9-3406-4271-AAB7-D47868E931E6}" type="datetimeFigureOut">
              <a:rPr lang="en-US" smtClean="0">
                <a:solidFill>
                  <a:prstClr val="black">
                    <a:tint val="75000"/>
                  </a:prstClr>
                </a:solidFill>
              </a:rPr>
              <a:pPr defTabSz="914400"/>
              <a:t>4/30/2019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FD69D1C-0928-46DE-8DC2-AD3E7E5F9AC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349603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5486400" y="2743200"/>
            <a:ext cx="36861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buFontTx/>
              <a:buNone/>
            </a:pPr>
            <a:r>
              <a:rPr lang="en-US" altLang="en-US" sz="3600" b="1" dirty="0" smtClean="0">
                <a:solidFill>
                  <a:srgbClr val="843C0C"/>
                </a:solidFill>
              </a:rPr>
              <a:t>Chapter </a:t>
            </a:r>
            <a:r>
              <a:rPr lang="en-US" altLang="en-US" sz="3600" b="1" dirty="0" smtClean="0">
                <a:solidFill>
                  <a:srgbClr val="843C0C"/>
                </a:solidFill>
              </a:rPr>
              <a:t>16</a:t>
            </a:r>
            <a:endParaRPr lang="en-US" altLang="en-US" sz="3600" b="1" dirty="0" smtClean="0">
              <a:solidFill>
                <a:srgbClr val="843C0C"/>
              </a:solidFill>
            </a:endParaRPr>
          </a:p>
          <a:p>
            <a:pPr defTabSz="914400">
              <a:buFontTx/>
              <a:buNone/>
            </a:pPr>
            <a:r>
              <a:rPr lang="en-US" altLang="en-US" sz="2800" b="1" dirty="0" smtClean="0">
                <a:solidFill>
                  <a:srgbClr val="843C0C"/>
                </a:solidFill>
              </a:rPr>
              <a:t>Glycolysis and Gluconeogenesis</a:t>
            </a:r>
            <a:endParaRPr lang="en-US" altLang="en-US" sz="2800" b="1" dirty="0">
              <a:solidFill>
                <a:srgbClr val="843C0C"/>
              </a:solidFill>
            </a:endParaRPr>
          </a:p>
        </p:txBody>
      </p:sp>
      <p:sp>
        <p:nvSpPr>
          <p:cNvPr id="15364" name="Rectangle 4"/>
          <p:cNvSpPr>
            <a:spLocks noChangeArrowheads="1"/>
          </p:cNvSpPr>
          <p:nvPr/>
        </p:nvSpPr>
        <p:spPr bwMode="auto">
          <a:xfrm>
            <a:off x="3538538" y="601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spcBef>
                <a:spcPct val="0"/>
              </a:spcBef>
              <a:buFontTx/>
              <a:buNone/>
            </a:pPr>
            <a:endParaRPr lang="en-US" altLang="en-US" sz="2400">
              <a:solidFill>
                <a:srgbClr val="000000"/>
              </a:solidFill>
            </a:endParaRPr>
          </a:p>
        </p:txBody>
      </p:sp>
      <p:sp>
        <p:nvSpPr>
          <p:cNvPr id="15365" name="Text Box 5"/>
          <p:cNvSpPr txBox="1">
            <a:spLocks noChangeArrowheads="1"/>
          </p:cNvSpPr>
          <p:nvPr/>
        </p:nvSpPr>
        <p:spPr bwMode="auto">
          <a:xfrm>
            <a:off x="5257800" y="6550025"/>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defTabSz="914400">
              <a:spcBef>
                <a:spcPct val="0"/>
              </a:spcBef>
              <a:buFontTx/>
              <a:buNone/>
            </a:pPr>
            <a:r>
              <a:rPr lang="en-US" altLang="en-US" sz="1400" b="1" dirty="0">
                <a:solidFill>
                  <a:srgbClr val="843C0C"/>
                </a:solidFill>
              </a:rPr>
              <a:t>© 2019 </a:t>
            </a:r>
            <a:r>
              <a:rPr lang="en-US" altLang="en-US" sz="1400" b="1" dirty="0" smtClean="0">
                <a:solidFill>
                  <a:srgbClr val="843C0C"/>
                </a:solidFill>
              </a:rPr>
              <a:t>W. H. Freeman and Company</a:t>
            </a:r>
            <a:endParaRPr lang="en-US" altLang="en-US" sz="1400" b="1" dirty="0">
              <a:solidFill>
                <a:srgbClr val="843C0C"/>
              </a:solidFill>
            </a:endParaRPr>
          </a:p>
        </p:txBody>
      </p:sp>
      <p:pic>
        <p:nvPicPr>
          <p:cNvPr id="15366" name="Picture 1" descr="The front cover of a book titled, Biochemistry; Ninth edition by Jeremy M. Berg, John L. Tymoczko, Gregory J. Gatto, Jr, and Lubert Stryer.  An illustration shows computational 3D imaging of the skeletal formula of molecu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532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5711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solidFill>
                  <a:srgbClr val="843C0C"/>
                </a:solidFill>
              </a:rPr>
              <a:t>Some </a:t>
            </a:r>
            <a:r>
              <a:rPr lang="en-US" dirty="0" smtClean="0">
                <a:solidFill>
                  <a:srgbClr val="843C0C"/>
                </a:solidFill>
              </a:rPr>
              <a:t>Fates </a:t>
            </a:r>
            <a:r>
              <a:rPr lang="en-US" dirty="0">
                <a:solidFill>
                  <a:srgbClr val="843C0C"/>
                </a:solidFill>
              </a:rPr>
              <a:t>of </a:t>
            </a:r>
            <a:r>
              <a:rPr lang="en-US" dirty="0" smtClean="0">
                <a:solidFill>
                  <a:srgbClr val="843C0C"/>
                </a:solidFill>
              </a:rPr>
              <a:t>Glucose </a:t>
            </a:r>
            <a:r>
              <a:rPr lang="en-US" dirty="0">
                <a:solidFill>
                  <a:srgbClr val="843C0C"/>
                </a:solidFill>
              </a:rPr>
              <a:t>(</a:t>
            </a:r>
            <a:r>
              <a:rPr lang="en-US" dirty="0" smtClean="0">
                <a:solidFill>
                  <a:srgbClr val="843C0C"/>
                </a:solidFill>
              </a:rPr>
              <a:t>2/2</a:t>
            </a:r>
            <a:r>
              <a:rPr lang="en-US" dirty="0">
                <a:solidFill>
                  <a:srgbClr val="843C0C"/>
                </a:solidFill>
              </a:rPr>
              <a:t>)</a:t>
            </a:r>
          </a:p>
        </p:txBody>
      </p:sp>
      <p:pic>
        <p:nvPicPr>
          <p:cNvPr id="7" name="Picture 2" descr="A flow diagram shows stages of glycolysis and the structure of each byproduct is given. The flow diagram is divided into two stages. The first stage has the following reactions:&#10;Step 1: Glucose is converted to glucose 6-phosphate by hexokinase. During the reaction, A T P is converted to A D P. Glucose is a six membered pyranose ring with the following substituents: C 1 has a hydroxyl group (below the ring), C 2 has a hydroxyl group (below the ring), C 3 has a hydroxyl group (above the ring), C 4 has a hydroxyl group (below the ring), and C 5 has a hydroxymethyl group (above the ring).&#10;Step 2: Glucose 6-phosphate is converted to fructose 6-phosphate by phosphoglucose isomerase and this conversion is in equilibrium. In glucose 6-phosphate (G-6P), the pyranose ring has the following substituents:  C 1, C 2, and C 4 each have a hydroxyl group below the ring, C 3 has a hydroxyl group above the ring, and C 5 has C H 2 bonded to a  phosphate dianion (a methyl phosphate dianion).&#10;Step 3: Fructose 6-phosphate is converted to fructose 1, 6-bisphosphate by phosphofructokinase. During the reaction, A T P is converted to A D P. In fructose 6-phosphate, the five membered furanose ring has the following substituents: C 2 is bonded to a hydroxylmethyl group with C 1 (above the ring) and a hydroxyl group (below the ring), C 3 has a hydroxyl group (above the ring), C 4 has a hydroxyl group (below the ring), and C 5 is bonded to C that is bonded to 2 H and a phosphate dianion (a methyl phosphate dianion).&#10;Step 4: Fructose 1, 6-bisphosphate is converted to dihydroxyacetone phosphate and glyceraldehyde 3-phosphate. In fructose 1, 6-phosphate, the five membered furanose ring has the following substituents: C 2 is bonded to a carbon, C 1,  that is bonded to 2 H and a phosphate dianion (above the ring) and a hydroxyl group (below the ring), C 3 has a hydroxyl group (above the ring), C 4 has a hydroxyl group (below the ring), and C 5 is bonded to a carbon, C 6, that is bonded to 2 H and a phosphate dianion (a methyl phosphate dianion).&#10;Step 5: Dihydroxyacetone phosphate and glyceraldehyde 3-phosphate are interconverted by triose phosphate isomerase. Dihydroxyacetone phosphate is a three carbon molecule that has the following substituents: C 1 is bonded to 2 H and an O H, C 2 is double bonded to O, and C 3 is bonded to 2 H and a phosphate dianion (a methyl phosphate dianion). Glyceraldehyde 3-phosphate is a three carbon molecule that has the following substituents: C 1 is double bonded to oxygen and single bonded to H, C 2 is bonded to O H and H, and C 3 is bonded to 2 H and a phosphate dianion (a methyl phosphate dianion). &#10;Step 6: The conversion of glyceraldehyde 3-phosphate to 1, 3-bisphosphoglycerate by glyceraldehyde 3-phosphate dehydrogenase initiates the second stage of glycolysis and this conversion is in equilibrium. During the reaction, inorganic phosphate and N A D plus is converted into N A D H. 1, 3-bisphosphoglycerate is a three carbon molecule that has the following substituents: C 1 is double bonded to O and to a phosphate dianion (a methyl phosphate dianion), C 2 is bonded to O H and H, and C 3 is bonded to 2 H and a phosphate dianion (a methyl phosphate dianion).&#10;Step 7: 1, 3-bisphosphoglycerate is converted to 3-phosphoglycerate by phosphoglycerate kinase and during the reaction A D P is converted to A T P in areaction that is in equilibrium. 3-Phosphoglycerate is a three carbon molecule that has the following substituents: C 1 is bonded to 2 O and has a delocalized double bond carrying a negative charge, C 2 is bonded to O H and H, and C 3 is bonded to 2 H and a phosphate dianion (a methyl phosphate dianion). &#10;Step 8: 3-phosphoglycerate is converted to 2-phosphoglycerate by phosphoglycerate mutase and this conversion is in equilibrium. 3-phosphoglycerate is a three carbon molecule that has the following substituents: C 1 is bonded to 2 O and has a delocalized double bond carrying a negative charge, C 2 is bonded to a phosphate dianion (a methyl phosphate dianion) and H, and C 3 is bonded to 2 H and O H.&#10;Step 9: 2-phosphoglycerate is converted to phosphoenolpyruvate by enolase and this conversion is in equilibrium. Water is removed during the forward reaction. Phosphoenolpyruvate is a three carbon molecule that has the following substituents: C 1 is bonded to 2 O and has a delocalized double bond carrying a negative charge, C 2 is bonded to a phosphate dianion (a methyl phosphate dianion) and double bonded to C 3, and C 3 is bonded to 2 H.&#10;Step 10: Phosphoenolpyruvate is converted to pyruvate by pyruvate kinase and during the reaction A D P is converted to A T P. Pyruvate is a three carbon molecule that has the following substituents: C 1 is bonded to 2 O and has a delocalized double bond carrying a negative charge, C 2 is double bonded to O, and C 3 is bonded to 3 H.&#10;A curly bracket drawn parallel to second stage reactions indicates that these reactions occur twic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284735" y="1520868"/>
            <a:ext cx="2843594" cy="518051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355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910" y="176010"/>
            <a:ext cx="8264181" cy="1340257"/>
          </a:xfrm>
        </p:spPr>
        <p:txBody>
          <a:bodyPr>
            <a:noAutofit/>
          </a:bodyPr>
          <a:lstStyle/>
          <a:p>
            <a:r>
              <a:rPr lang="en-US" sz="3200" dirty="0">
                <a:solidFill>
                  <a:srgbClr val="843C0C"/>
                </a:solidFill>
              </a:rPr>
              <a:t>The </a:t>
            </a:r>
            <a:r>
              <a:rPr lang="en-US" sz="3200" dirty="0" smtClean="0">
                <a:solidFill>
                  <a:srgbClr val="843C0C"/>
                </a:solidFill>
              </a:rPr>
              <a:t>Balance </a:t>
            </a:r>
            <a:r>
              <a:rPr lang="en-US" sz="3200" dirty="0">
                <a:solidFill>
                  <a:srgbClr val="843C0C"/>
                </a:solidFill>
              </a:rPr>
              <a:t>B</a:t>
            </a:r>
            <a:r>
              <a:rPr lang="en-US" sz="3200" dirty="0" smtClean="0">
                <a:solidFill>
                  <a:srgbClr val="843C0C"/>
                </a:solidFill>
              </a:rPr>
              <a:t>etween </a:t>
            </a:r>
            <a:r>
              <a:rPr lang="en-US" sz="3200" dirty="0">
                <a:solidFill>
                  <a:srgbClr val="843C0C"/>
                </a:solidFill>
              </a:rPr>
              <a:t>G</a:t>
            </a:r>
            <a:r>
              <a:rPr lang="en-US" sz="3200" dirty="0" smtClean="0">
                <a:solidFill>
                  <a:srgbClr val="843C0C"/>
                </a:solidFill>
              </a:rPr>
              <a:t>lycolysis </a:t>
            </a:r>
            <a:r>
              <a:rPr lang="en-US" sz="3200" dirty="0">
                <a:solidFill>
                  <a:srgbClr val="843C0C"/>
                </a:solidFill>
              </a:rPr>
              <a:t>and </a:t>
            </a:r>
            <a:r>
              <a:rPr lang="en-US" sz="3200" dirty="0" smtClean="0">
                <a:solidFill>
                  <a:srgbClr val="843C0C"/>
                </a:solidFill>
              </a:rPr>
              <a:t>Gluconeogenesis </a:t>
            </a:r>
            <a:r>
              <a:rPr lang="en-US" sz="3200" dirty="0">
                <a:solidFill>
                  <a:srgbClr val="843C0C"/>
                </a:solidFill>
              </a:rPr>
              <a:t>in the </a:t>
            </a:r>
            <a:r>
              <a:rPr lang="en-US" sz="3200" dirty="0" smtClean="0">
                <a:solidFill>
                  <a:srgbClr val="843C0C"/>
                </a:solidFill>
              </a:rPr>
              <a:t>Liver </a:t>
            </a:r>
            <a:r>
              <a:rPr lang="en-US" sz="3200" dirty="0">
                <a:solidFill>
                  <a:srgbClr val="843C0C"/>
                </a:solidFill>
              </a:rPr>
              <a:t>is </a:t>
            </a:r>
            <a:r>
              <a:rPr lang="en-US" sz="3200" dirty="0" smtClean="0">
                <a:solidFill>
                  <a:srgbClr val="843C0C"/>
                </a:solidFill>
              </a:rPr>
              <a:t>Sensitive </a:t>
            </a:r>
            <a:r>
              <a:rPr lang="en-US" sz="3200" dirty="0">
                <a:solidFill>
                  <a:srgbClr val="843C0C"/>
                </a:solidFill>
              </a:rPr>
              <a:t>to </a:t>
            </a:r>
            <a:r>
              <a:rPr lang="en-US" sz="3200" dirty="0" smtClean="0">
                <a:solidFill>
                  <a:srgbClr val="843C0C"/>
                </a:solidFill>
              </a:rPr>
              <a:t>Blood-glucose </a:t>
            </a:r>
            <a:r>
              <a:rPr lang="en-US" sz="3200" dirty="0">
                <a:solidFill>
                  <a:srgbClr val="843C0C"/>
                </a:solidFill>
              </a:rPr>
              <a:t>C</a:t>
            </a:r>
            <a:r>
              <a:rPr lang="en-US" sz="3200" dirty="0" smtClean="0">
                <a:solidFill>
                  <a:srgbClr val="843C0C"/>
                </a:solidFill>
              </a:rPr>
              <a:t>oncentration</a:t>
            </a:r>
            <a:endParaRPr lang="en-US" sz="3200" dirty="0">
              <a:solidFill>
                <a:srgbClr val="843C0C"/>
              </a:solidFill>
            </a:endParaRPr>
          </a:p>
        </p:txBody>
      </p:sp>
      <p:sp>
        <p:nvSpPr>
          <p:cNvPr id="3" name="Content Placeholder 2"/>
          <p:cNvSpPr>
            <a:spLocks noGrp="1"/>
          </p:cNvSpPr>
          <p:nvPr>
            <p:ph idx="1"/>
          </p:nvPr>
        </p:nvSpPr>
        <p:spPr>
          <a:xfrm>
            <a:off x="457200" y="1670538"/>
            <a:ext cx="8229600" cy="5099256"/>
          </a:xfrm>
        </p:spPr>
        <p:txBody>
          <a:bodyPr>
            <a:noAutofit/>
          </a:bodyPr>
          <a:lstStyle/>
          <a:p>
            <a:pPr>
              <a:spcBef>
                <a:spcPts val="624"/>
              </a:spcBef>
              <a:spcAft>
                <a:spcPts val="1200"/>
              </a:spcAft>
            </a:pPr>
            <a:r>
              <a:rPr lang="en-US" sz="2200" dirty="0"/>
              <a:t>In liver, the rates of glycolysis and gluconeogenesis are adjusted to maintain blood-glucose levels.</a:t>
            </a:r>
          </a:p>
          <a:p>
            <a:pPr>
              <a:spcBef>
                <a:spcPts val="624"/>
              </a:spcBef>
              <a:spcAft>
                <a:spcPts val="1200"/>
              </a:spcAft>
            </a:pPr>
            <a:r>
              <a:rPr lang="en-US" sz="2200" dirty="0"/>
              <a:t>The key regulator of glucose metabolism in liver is fructose 2,6-bisphosphate. Fructose 2,6-bisphosphate stimulates phosphofructokinase and inhibits fructose 1,6-bisphosphatase.</a:t>
            </a:r>
          </a:p>
          <a:p>
            <a:pPr>
              <a:spcBef>
                <a:spcPts val="624"/>
              </a:spcBef>
              <a:spcAft>
                <a:spcPts val="1200"/>
              </a:spcAft>
            </a:pPr>
            <a:r>
              <a:rPr lang="en-US" sz="2200" dirty="0"/>
              <a:t>The kinase that synthesizes fructose 2,6-bisphosphate and the phosphatase that hydrolyzes this molecule are located on the same polypeptide chain. Such an arrangement is called a </a:t>
            </a:r>
            <a:r>
              <a:rPr lang="en-US" sz="2200" dirty="0" err="1"/>
              <a:t>bifunctional</a:t>
            </a:r>
            <a:r>
              <a:rPr lang="en-US" sz="2200" dirty="0"/>
              <a:t> enzyme.</a:t>
            </a:r>
          </a:p>
          <a:p>
            <a:pPr>
              <a:spcBef>
                <a:spcPts val="624"/>
              </a:spcBef>
              <a:spcAft>
                <a:spcPts val="1200"/>
              </a:spcAft>
            </a:pPr>
            <a:r>
              <a:rPr lang="en-US" sz="2200" dirty="0"/>
              <a:t>Phosphorylation of the </a:t>
            </a:r>
            <a:r>
              <a:rPr lang="en-US" sz="2200" dirty="0" err="1"/>
              <a:t>bifunctional</a:t>
            </a:r>
            <a:r>
              <a:rPr lang="en-US" sz="2200" dirty="0"/>
              <a:t> enzyme activates the phosphatase activity and inhibits the kinase activity.</a:t>
            </a:r>
          </a:p>
        </p:txBody>
      </p:sp>
    </p:spTree>
    <p:extLst>
      <p:ext uri="{BB962C8B-B14F-4D97-AF65-F5344CB8AC3E}">
        <p14:creationId xmlns:p14="http://schemas.microsoft.com/office/powerpoint/2010/main" val="28194585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77" y="217488"/>
            <a:ext cx="8823246" cy="1257300"/>
          </a:xfrm>
        </p:spPr>
        <p:txBody>
          <a:bodyPr>
            <a:noAutofit/>
          </a:bodyPr>
          <a:lstStyle/>
          <a:p>
            <a:r>
              <a:rPr lang="en-US" sz="3200" dirty="0">
                <a:solidFill>
                  <a:srgbClr val="843C0C"/>
                </a:solidFill>
              </a:rPr>
              <a:t>Domain </a:t>
            </a:r>
            <a:r>
              <a:rPr lang="en-US" sz="3200" dirty="0" smtClean="0">
                <a:solidFill>
                  <a:srgbClr val="843C0C"/>
                </a:solidFill>
              </a:rPr>
              <a:t>Structure </a:t>
            </a:r>
            <a:r>
              <a:rPr lang="en-US" sz="3200" dirty="0">
                <a:solidFill>
                  <a:srgbClr val="843C0C"/>
                </a:solidFill>
              </a:rPr>
              <a:t>of the </a:t>
            </a:r>
            <a:r>
              <a:rPr lang="en-US" sz="3200" dirty="0">
                <a:solidFill>
                  <a:srgbClr val="843C0C"/>
                </a:solidFill>
              </a:rPr>
              <a:t>B</a:t>
            </a:r>
            <a:r>
              <a:rPr lang="en-US" sz="3200" dirty="0" smtClean="0">
                <a:solidFill>
                  <a:srgbClr val="843C0C"/>
                </a:solidFill>
              </a:rPr>
              <a:t>ifunctional </a:t>
            </a:r>
            <a:r>
              <a:rPr lang="en-US" sz="3200" dirty="0">
                <a:solidFill>
                  <a:srgbClr val="843C0C"/>
                </a:solidFill>
              </a:rPr>
              <a:t>E</a:t>
            </a:r>
            <a:r>
              <a:rPr lang="en-US" sz="3200" dirty="0" smtClean="0">
                <a:solidFill>
                  <a:srgbClr val="843C0C"/>
                </a:solidFill>
              </a:rPr>
              <a:t>nzyme Phosphofructokinase </a:t>
            </a:r>
            <a:r>
              <a:rPr lang="en-US" sz="3200" dirty="0">
                <a:solidFill>
                  <a:srgbClr val="843C0C"/>
                </a:solidFill>
              </a:rPr>
              <a:t>2</a:t>
            </a:r>
          </a:p>
        </p:txBody>
      </p:sp>
      <p:pic>
        <p:nvPicPr>
          <p:cNvPr id="6" name="Picture 2" descr="A diagram shows the kinase domain and the phosphatase domain in phosphofructokinase 2. Phosphofructokinase 2 is shown as a ribbon diagram and as a schematic diagram representing its peptide chain. It has two domains arranged side by side in the ribbon diagram. Both have several alpha helices and beta strands. The domain on the left is labeled as the kinase domain, and on the right is the phosphatase domain. The amino acid sequence of the protein is represented as a strip, with different colored bands representing the different domains. Residues 1 to 32 represent the regulatory domain, residues 32 to 250 represent the kinase domain, and residues 250 to 470 represent the phosphatase domai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94845" y="1724053"/>
            <a:ext cx="6143822" cy="47813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6966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57" y="217488"/>
            <a:ext cx="8735887" cy="1257300"/>
          </a:xfrm>
        </p:spPr>
        <p:txBody>
          <a:bodyPr>
            <a:noAutofit/>
          </a:bodyPr>
          <a:lstStyle/>
          <a:p>
            <a:r>
              <a:rPr lang="en-US" sz="3200" dirty="0">
                <a:solidFill>
                  <a:srgbClr val="843C0C"/>
                </a:solidFill>
              </a:rPr>
              <a:t>Control of the </a:t>
            </a:r>
            <a:r>
              <a:rPr lang="en-US" sz="3200" dirty="0" smtClean="0">
                <a:solidFill>
                  <a:srgbClr val="843C0C"/>
                </a:solidFill>
              </a:rPr>
              <a:t>Synthesis </a:t>
            </a:r>
            <a:r>
              <a:rPr lang="en-US" sz="3200" dirty="0">
                <a:solidFill>
                  <a:srgbClr val="843C0C"/>
                </a:solidFill>
              </a:rPr>
              <a:t>and </a:t>
            </a:r>
            <a:r>
              <a:rPr lang="en-US" sz="3200" dirty="0" smtClean="0">
                <a:solidFill>
                  <a:srgbClr val="843C0C"/>
                </a:solidFill>
              </a:rPr>
              <a:t>Degradation </a:t>
            </a:r>
            <a:r>
              <a:rPr lang="en-US" sz="3200" dirty="0">
                <a:solidFill>
                  <a:srgbClr val="843C0C"/>
                </a:solidFill>
              </a:rPr>
              <a:t>of </a:t>
            </a:r>
            <a:r>
              <a:rPr lang="en-US" sz="3200" dirty="0" smtClean="0">
                <a:solidFill>
                  <a:srgbClr val="843C0C"/>
                </a:solidFill>
              </a:rPr>
              <a:t>Fructose </a:t>
            </a:r>
            <a:r>
              <a:rPr lang="en-US" sz="3200" dirty="0">
                <a:solidFill>
                  <a:srgbClr val="843C0C"/>
                </a:solidFill>
              </a:rPr>
              <a:t>2,6-bisphosphate</a:t>
            </a:r>
          </a:p>
        </p:txBody>
      </p:sp>
      <p:pic>
        <p:nvPicPr>
          <p:cNvPr id="5" name="Picture 2" descr="A schematic flow diagram shows the steps in the control of synthesis and degradation of fructose 2, 6-bisphosphate. When glucose is abundant and glycolysis is active, fructose 2, 6-bisphosphate stimulates P F K, making it more active. Fructose 6-phosphate is converted to fructose 2, 6-bisphosphate in a reaction catalyzed by P F K 2 in which A T P is hydrolyzed to A D P. Fructose 6-phosphate stimulates phosphoprotein phosphatase, which catalyzes a reaction in which P F K 2 is activated and F B P ase is inhibited. A caption reads: Insulin stimulates phosphoprotein phosphatase. P F K 2 is activated. Glycolysis is stimulated, and gluconeogenesis is inhibited. When glucose is scarce and glycolysis is inactive, fructose 2, 6-bisphosphate is converted to fructose 6-phosphate, which does not stimulate P F K, in a reaction catalyzed by F B P ase 2. A reaction catalyzed by protein kinase A activates F B P ase 2, and inactivates P F K 2. A caption reads: Glucagon stimulates P K A when blood glucose is scarce. F B P ase 2 is activated. Glycolysis is inhibited, and gluconeogenesis is stimulat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418667" y="1774388"/>
            <a:ext cx="8317711" cy="440617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754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910" y="176010"/>
            <a:ext cx="8264181" cy="1340257"/>
          </a:xfrm>
        </p:spPr>
        <p:txBody>
          <a:bodyPr>
            <a:noAutofit/>
          </a:bodyPr>
          <a:lstStyle/>
          <a:p>
            <a:r>
              <a:rPr lang="en-US" dirty="0">
                <a:solidFill>
                  <a:srgbClr val="843C0C"/>
                </a:solidFill>
              </a:rPr>
              <a:t>Substrate </a:t>
            </a:r>
            <a:r>
              <a:rPr lang="en-US" dirty="0" smtClean="0">
                <a:solidFill>
                  <a:srgbClr val="843C0C"/>
                </a:solidFill>
              </a:rPr>
              <a:t>Cycles </a:t>
            </a:r>
            <a:r>
              <a:rPr lang="en-US" dirty="0">
                <a:solidFill>
                  <a:srgbClr val="843C0C"/>
                </a:solidFill>
              </a:rPr>
              <a:t>A</a:t>
            </a:r>
            <a:r>
              <a:rPr lang="en-US" dirty="0" smtClean="0">
                <a:solidFill>
                  <a:srgbClr val="843C0C"/>
                </a:solidFill>
              </a:rPr>
              <a:t>mplify </a:t>
            </a:r>
            <a:r>
              <a:rPr lang="en-US" dirty="0">
                <a:solidFill>
                  <a:srgbClr val="843C0C"/>
                </a:solidFill>
              </a:rPr>
              <a:t>M</a:t>
            </a:r>
            <a:r>
              <a:rPr lang="en-US" dirty="0" smtClean="0">
                <a:solidFill>
                  <a:srgbClr val="843C0C"/>
                </a:solidFill>
              </a:rPr>
              <a:t>etabolic </a:t>
            </a:r>
            <a:r>
              <a:rPr lang="en-US" dirty="0">
                <a:solidFill>
                  <a:srgbClr val="843C0C"/>
                </a:solidFill>
              </a:rPr>
              <a:t>S</a:t>
            </a:r>
            <a:r>
              <a:rPr lang="en-US" dirty="0" smtClean="0">
                <a:solidFill>
                  <a:srgbClr val="843C0C"/>
                </a:solidFill>
              </a:rPr>
              <a:t>ignals </a:t>
            </a:r>
            <a:r>
              <a:rPr lang="en-US" dirty="0">
                <a:solidFill>
                  <a:srgbClr val="843C0C"/>
                </a:solidFill>
              </a:rPr>
              <a:t>and </a:t>
            </a:r>
            <a:r>
              <a:rPr lang="en-US" dirty="0">
                <a:solidFill>
                  <a:srgbClr val="843C0C"/>
                </a:solidFill>
              </a:rPr>
              <a:t>P</a:t>
            </a:r>
            <a:r>
              <a:rPr lang="en-US" dirty="0" smtClean="0">
                <a:solidFill>
                  <a:srgbClr val="843C0C"/>
                </a:solidFill>
              </a:rPr>
              <a:t>roduce Heat</a:t>
            </a:r>
            <a:endParaRPr lang="en-US" dirty="0">
              <a:solidFill>
                <a:srgbClr val="843C0C"/>
              </a:solidFill>
            </a:endParaRPr>
          </a:p>
        </p:txBody>
      </p:sp>
      <p:sp>
        <p:nvSpPr>
          <p:cNvPr id="3" name="Content Placeholder 2"/>
          <p:cNvSpPr>
            <a:spLocks noGrp="1"/>
          </p:cNvSpPr>
          <p:nvPr>
            <p:ph idx="1"/>
          </p:nvPr>
        </p:nvSpPr>
        <p:spPr>
          <a:xfrm>
            <a:off x="457200" y="1670538"/>
            <a:ext cx="8229600" cy="5099256"/>
          </a:xfrm>
        </p:spPr>
        <p:txBody>
          <a:bodyPr>
            <a:noAutofit/>
          </a:bodyPr>
          <a:lstStyle/>
          <a:p>
            <a:pPr>
              <a:spcBef>
                <a:spcPts val="624"/>
              </a:spcBef>
              <a:spcAft>
                <a:spcPts val="1200"/>
              </a:spcAft>
            </a:pPr>
            <a:r>
              <a:rPr lang="en-US" sz="2200" dirty="0"/>
              <a:t>A pair of reactions such as the phosphorylation of fructose 6-phosphate to fructose 1,6-bisphosphate and its hydrolysis back to fructose 6-phosphate is called a </a:t>
            </a:r>
            <a:r>
              <a:rPr lang="en-US" sz="2200" i="1" dirty="0"/>
              <a:t>substrate cycle.</a:t>
            </a:r>
            <a:endParaRPr lang="en-US" sz="2200" dirty="0"/>
          </a:p>
          <a:p>
            <a:pPr>
              <a:spcBef>
                <a:spcPts val="624"/>
              </a:spcBef>
              <a:spcAft>
                <a:spcPts val="1200"/>
              </a:spcAft>
            </a:pPr>
            <a:r>
              <a:rPr lang="en-US" sz="2200" dirty="0"/>
              <a:t>Both reactions are not fully active at the same time because of reciprocal allosteric controls.</a:t>
            </a:r>
          </a:p>
          <a:p>
            <a:pPr lvl="1">
              <a:spcBef>
                <a:spcPts val="624"/>
              </a:spcBef>
              <a:spcAft>
                <a:spcPts val="1200"/>
              </a:spcAft>
              <a:buFont typeface="Calibri" pitchFamily="34" charset="0"/>
              <a:buChar char="–"/>
            </a:pPr>
            <a:r>
              <a:rPr lang="en-US" sz="2000" dirty="0"/>
              <a:t>It has now been shown though that there can be some detectable activity of opposing pathways at the same time. Previously this was considered undesirable and was termed a </a:t>
            </a:r>
            <a:r>
              <a:rPr lang="en-US" sz="2000" i="1" dirty="0"/>
              <a:t>futile cycle.</a:t>
            </a:r>
            <a:endParaRPr lang="en-US" sz="2000" dirty="0"/>
          </a:p>
          <a:p>
            <a:pPr lvl="1">
              <a:spcBef>
                <a:spcPts val="624"/>
              </a:spcBef>
              <a:spcAft>
                <a:spcPts val="1200"/>
              </a:spcAft>
              <a:buFont typeface="Calibri" pitchFamily="34" charset="0"/>
              <a:buChar char="–"/>
            </a:pPr>
            <a:r>
              <a:rPr lang="en-US" sz="2000" dirty="0"/>
              <a:t>However, it is now believed that substrate cycles can sometimes be biologically important, enhancing metabolic signals. A small change in the rates of the two opposing reactions can result in a large change in the </a:t>
            </a:r>
            <a:r>
              <a:rPr lang="en-US" sz="2000" i="1" dirty="0"/>
              <a:t>net</a:t>
            </a:r>
            <a:r>
              <a:rPr lang="en-US" sz="2000" dirty="0"/>
              <a:t> flux.</a:t>
            </a:r>
          </a:p>
        </p:txBody>
      </p:sp>
    </p:spTree>
    <p:extLst>
      <p:ext uri="{BB962C8B-B14F-4D97-AF65-F5344CB8AC3E}">
        <p14:creationId xmlns:p14="http://schemas.microsoft.com/office/powerpoint/2010/main" val="24173647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57" y="217488"/>
            <a:ext cx="8735887" cy="1257300"/>
          </a:xfrm>
        </p:spPr>
        <p:txBody>
          <a:bodyPr>
            <a:noAutofit/>
          </a:bodyPr>
          <a:lstStyle/>
          <a:p>
            <a:r>
              <a:rPr lang="en-US" dirty="0">
                <a:solidFill>
                  <a:srgbClr val="843C0C"/>
                </a:solidFill>
              </a:rPr>
              <a:t>Substrate </a:t>
            </a:r>
            <a:r>
              <a:rPr lang="en-US" dirty="0" smtClean="0">
                <a:solidFill>
                  <a:srgbClr val="843C0C"/>
                </a:solidFill>
              </a:rPr>
              <a:t>Cycle</a:t>
            </a:r>
            <a:endParaRPr lang="en-US" dirty="0">
              <a:solidFill>
                <a:srgbClr val="843C0C"/>
              </a:solidFill>
            </a:endParaRPr>
          </a:p>
        </p:txBody>
      </p:sp>
      <p:pic>
        <p:nvPicPr>
          <p:cNvPr id="6" name="Picture 2" descr="A diagram shows two substrate cycles depicting the effect of a small change in rate on the net flux of a product. In the first substrate cycle, A is converted to B. Curved arrows show the rate at which A is converted to B and that B is converted to A. The reaction in which A is converted to B has a rate of 100 and involves the hydrolysis of A T P to A D P. The reaction in which B is converted to A has a rate of 90 and uses a molecule of H 2 O and produces a molecule of inorganic phosphate. The net flux of B is 10. In the second substrate cycle, the rate of the reaction is changed. The reaction in which A is converted to B has a rate of 120 and involves the hydrolysis of A T P to A D P. The reaction in which B is converted to A has a rate of 72 and uses a molecule of H 2 O, and produces a molecule of orthophosphate. The net flux of B is 48."/>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273991" y="1771383"/>
            <a:ext cx="4819334" cy="481933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6908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6010"/>
            <a:ext cx="9143999" cy="1340257"/>
          </a:xfrm>
        </p:spPr>
        <p:txBody>
          <a:bodyPr>
            <a:noAutofit/>
          </a:bodyPr>
          <a:lstStyle/>
          <a:p>
            <a:r>
              <a:rPr lang="en-US" sz="3200" dirty="0">
                <a:solidFill>
                  <a:srgbClr val="843C0C"/>
                </a:solidFill>
              </a:rPr>
              <a:t>Lactate and </a:t>
            </a:r>
            <a:r>
              <a:rPr lang="en-US" sz="3200" dirty="0" smtClean="0">
                <a:solidFill>
                  <a:srgbClr val="843C0C"/>
                </a:solidFill>
              </a:rPr>
              <a:t>Alanine </a:t>
            </a:r>
            <a:r>
              <a:rPr lang="en-US" sz="3200" dirty="0">
                <a:solidFill>
                  <a:srgbClr val="843C0C"/>
                </a:solidFill>
              </a:rPr>
              <a:t>F</a:t>
            </a:r>
            <a:r>
              <a:rPr lang="en-US" sz="3200" dirty="0" smtClean="0">
                <a:solidFill>
                  <a:srgbClr val="843C0C"/>
                </a:solidFill>
              </a:rPr>
              <a:t>ormed </a:t>
            </a:r>
            <a:r>
              <a:rPr lang="en-US" sz="3200" dirty="0">
                <a:solidFill>
                  <a:srgbClr val="843C0C"/>
                </a:solidFill>
              </a:rPr>
              <a:t>by </a:t>
            </a:r>
            <a:r>
              <a:rPr lang="en-US" sz="3200" dirty="0" smtClean="0">
                <a:solidFill>
                  <a:srgbClr val="843C0C"/>
                </a:solidFill>
              </a:rPr>
              <a:t>Contracting </a:t>
            </a:r>
            <a:r>
              <a:rPr lang="en-US" sz="3200" dirty="0">
                <a:solidFill>
                  <a:srgbClr val="843C0C"/>
                </a:solidFill>
              </a:rPr>
              <a:t>M</a:t>
            </a:r>
            <a:r>
              <a:rPr lang="en-US" sz="3200" dirty="0" smtClean="0">
                <a:solidFill>
                  <a:srgbClr val="843C0C"/>
                </a:solidFill>
              </a:rPr>
              <a:t>uscle </a:t>
            </a:r>
            <a:r>
              <a:rPr lang="en-US" sz="3200" dirty="0">
                <a:solidFill>
                  <a:srgbClr val="843C0C"/>
                </a:solidFill>
              </a:rPr>
              <a:t>A</a:t>
            </a:r>
            <a:r>
              <a:rPr lang="en-US" sz="3200" dirty="0" smtClean="0">
                <a:solidFill>
                  <a:srgbClr val="843C0C"/>
                </a:solidFill>
              </a:rPr>
              <a:t>re Used </a:t>
            </a:r>
            <a:r>
              <a:rPr lang="en-US" sz="3200" dirty="0">
                <a:solidFill>
                  <a:srgbClr val="843C0C"/>
                </a:solidFill>
              </a:rPr>
              <a:t>by </a:t>
            </a:r>
            <a:r>
              <a:rPr lang="en-US" sz="3200" dirty="0" smtClean="0">
                <a:solidFill>
                  <a:srgbClr val="843C0C"/>
                </a:solidFill>
              </a:rPr>
              <a:t>Other </a:t>
            </a:r>
            <a:r>
              <a:rPr lang="en-US" sz="3200" dirty="0">
                <a:solidFill>
                  <a:srgbClr val="843C0C"/>
                </a:solidFill>
              </a:rPr>
              <a:t>O</a:t>
            </a:r>
            <a:r>
              <a:rPr lang="en-US" sz="3200" dirty="0" smtClean="0">
                <a:solidFill>
                  <a:srgbClr val="843C0C"/>
                </a:solidFill>
              </a:rPr>
              <a:t>rgans</a:t>
            </a:r>
            <a:endParaRPr lang="en-US" sz="3200" dirty="0">
              <a:solidFill>
                <a:srgbClr val="843C0C"/>
              </a:solidFill>
            </a:endParaRPr>
          </a:p>
        </p:txBody>
      </p:sp>
      <p:sp>
        <p:nvSpPr>
          <p:cNvPr id="3" name="Content Placeholder 2"/>
          <p:cNvSpPr>
            <a:spLocks noGrp="1"/>
          </p:cNvSpPr>
          <p:nvPr>
            <p:ph idx="1"/>
          </p:nvPr>
        </p:nvSpPr>
        <p:spPr>
          <a:xfrm>
            <a:off x="457200" y="1670538"/>
            <a:ext cx="8229600" cy="5099256"/>
          </a:xfrm>
        </p:spPr>
        <p:txBody>
          <a:bodyPr>
            <a:noAutofit/>
          </a:bodyPr>
          <a:lstStyle/>
          <a:p>
            <a:pPr>
              <a:spcAft>
                <a:spcPts val="1200"/>
              </a:spcAft>
            </a:pPr>
            <a:r>
              <a:rPr lang="en-US" sz="2600" dirty="0"/>
              <a:t>Muscle and liver display </a:t>
            </a:r>
            <a:r>
              <a:rPr lang="en-US" sz="2600" dirty="0" err="1"/>
              <a:t>interorgan</a:t>
            </a:r>
            <a:r>
              <a:rPr lang="en-US" sz="2600" dirty="0"/>
              <a:t> cooperation in a series of reactions called the Cori cycle.</a:t>
            </a:r>
          </a:p>
          <a:p>
            <a:pPr>
              <a:spcAft>
                <a:spcPts val="1200"/>
              </a:spcAft>
            </a:pPr>
            <a:r>
              <a:rPr lang="en-US" sz="2600" dirty="0"/>
              <a:t>Lactate produced by muscle during contraction is released into the blood.</a:t>
            </a:r>
          </a:p>
          <a:p>
            <a:pPr>
              <a:spcAft>
                <a:spcPts val="1200"/>
              </a:spcAft>
            </a:pPr>
            <a:r>
              <a:rPr lang="en-US" sz="2600" dirty="0"/>
              <a:t>Liver removes the lactate and converts it into glucose, which can be released into the blood.</a:t>
            </a:r>
          </a:p>
        </p:txBody>
      </p:sp>
    </p:spTree>
    <p:extLst>
      <p:ext uri="{BB962C8B-B14F-4D97-AF65-F5344CB8AC3E}">
        <p14:creationId xmlns:p14="http://schemas.microsoft.com/office/powerpoint/2010/main" val="8024245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57" y="217488"/>
            <a:ext cx="8735887" cy="1257300"/>
          </a:xfrm>
        </p:spPr>
        <p:txBody>
          <a:bodyPr>
            <a:noAutofit/>
          </a:bodyPr>
          <a:lstStyle/>
          <a:p>
            <a:r>
              <a:rPr lang="en-US" dirty="0">
                <a:solidFill>
                  <a:srgbClr val="843C0C"/>
                </a:solidFill>
              </a:rPr>
              <a:t>The Cori </a:t>
            </a:r>
            <a:r>
              <a:rPr lang="en-US" dirty="0" smtClean="0">
                <a:solidFill>
                  <a:srgbClr val="843C0C"/>
                </a:solidFill>
              </a:rPr>
              <a:t>Cycle</a:t>
            </a:r>
            <a:endParaRPr lang="en-US" dirty="0">
              <a:solidFill>
                <a:srgbClr val="843C0C"/>
              </a:solidFill>
            </a:endParaRPr>
          </a:p>
        </p:txBody>
      </p:sp>
      <p:pic>
        <p:nvPicPr>
          <p:cNvPr id="5" name="Picture 2" descr="An illustration shows the Cori cycle. In the liver, gluconeogenesis converts lactate to pyruvate and pyruvate to glucose in a reaction requiring six nucleotide triphosphates. Glucose enters the blood stream and is taken to the muscle. In the muscle, glycolysis converts glucose to pyruvate, in a reaction producing two nucleotide triphosphates. Pyruvate is converted to lactate, which enters the blood. Lactate is taken to the liver where it can be used in gluconeogenesi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42076" y="2090950"/>
            <a:ext cx="7872140" cy="361751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7079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57" y="85472"/>
            <a:ext cx="8735887" cy="1521333"/>
          </a:xfrm>
        </p:spPr>
        <p:txBody>
          <a:bodyPr>
            <a:noAutofit/>
          </a:bodyPr>
          <a:lstStyle/>
          <a:p>
            <a:r>
              <a:rPr lang="en-US" sz="3200" dirty="0">
                <a:solidFill>
                  <a:srgbClr val="843C0C"/>
                </a:solidFill>
              </a:rPr>
              <a:t>PATHWAY INTEGRATION: Cooperation </a:t>
            </a:r>
            <a:r>
              <a:rPr lang="en-US" sz="3200" dirty="0" smtClean="0">
                <a:solidFill>
                  <a:srgbClr val="843C0C"/>
                </a:solidFill>
              </a:rPr>
              <a:t>Between </a:t>
            </a:r>
            <a:r>
              <a:rPr lang="en-US" sz="3200" dirty="0">
                <a:solidFill>
                  <a:srgbClr val="843C0C"/>
                </a:solidFill>
              </a:rPr>
              <a:t>G</a:t>
            </a:r>
            <a:r>
              <a:rPr lang="en-US" sz="3200" dirty="0" smtClean="0">
                <a:solidFill>
                  <a:srgbClr val="843C0C"/>
                </a:solidFill>
              </a:rPr>
              <a:t>lycolysis </a:t>
            </a:r>
            <a:r>
              <a:rPr lang="en-US" sz="3200" dirty="0">
                <a:solidFill>
                  <a:srgbClr val="843C0C"/>
                </a:solidFill>
              </a:rPr>
              <a:t>and </a:t>
            </a:r>
            <a:r>
              <a:rPr lang="en-US" sz="3200" dirty="0" smtClean="0">
                <a:solidFill>
                  <a:srgbClr val="843C0C"/>
                </a:solidFill>
              </a:rPr>
              <a:t>Gluconeogenesis </a:t>
            </a:r>
            <a:r>
              <a:rPr lang="en-US" sz="3200" dirty="0">
                <a:solidFill>
                  <a:srgbClr val="843C0C"/>
                </a:solidFill>
              </a:rPr>
              <a:t>D</a:t>
            </a:r>
            <a:r>
              <a:rPr lang="en-US" sz="3200" dirty="0" smtClean="0">
                <a:solidFill>
                  <a:srgbClr val="843C0C"/>
                </a:solidFill>
              </a:rPr>
              <a:t>uring </a:t>
            </a:r>
            <a:r>
              <a:rPr lang="en-US" sz="3200" dirty="0">
                <a:solidFill>
                  <a:srgbClr val="843C0C"/>
                </a:solidFill>
              </a:rPr>
              <a:t>a </a:t>
            </a:r>
            <a:r>
              <a:rPr lang="en-US" sz="3200" dirty="0" smtClean="0">
                <a:solidFill>
                  <a:srgbClr val="843C0C"/>
                </a:solidFill>
              </a:rPr>
              <a:t>Sprint</a:t>
            </a:r>
            <a:endParaRPr lang="en-US" sz="3200" dirty="0">
              <a:solidFill>
                <a:srgbClr val="843C0C"/>
              </a:solidFill>
            </a:endParaRPr>
          </a:p>
        </p:txBody>
      </p:sp>
      <p:pic>
        <p:nvPicPr>
          <p:cNvPr id="6" name="Picture 2" descr="A flow diagram shows the integration of gluconeogenesis and glycolysis during a sprint. The flow diagram contains a box, which reads:&#10;&#10;Some active metabolic pathways during a sprint:&#10;1.  Glycolysis&#10;2.  Gluconeogenesis&#10;3.  Lactic acid fermentation&#10;4.  Citric acid cycle, Chapter 17&#10;5.  Oxidative phosphorylation, Chapter 18&#10;6.  Glycogen breakdown, Chapter 21&#10;7. Fatty acid oxidation, Chapter 22&#10;8. Amino acid catabolism, Chapter 23. &#10;&#10;Reactions in muscle cells, liver cells, and cardiac muscle cells are shown, with numbers corresponding to those in the box indicating the pathways involved. &#10;The three cell types are shown as schematic representations, next to the bloodstream, and are also shown in a schematic representation.&#10;Glucose enters the muscle cell from the bloodstream and is converted to glucose 6-phosphate. Glucose 6-phosphate can be converted to glycogen, as indicated by a thin arrow, which can be converted back to glucose 6-phosphate, indicated by a thick arrow, numbered 6. Glucose 6-phosphate is converted to pyruvate, in a reaction numbered 1. Pyruvate is converted to C O 2 plus H 2 O, as indicated by a thin arrow, numbered 4 and 5, or to lactate, indicated by a thick arrow, numbered 3. &#10;Lactate from the muscle cell is also taken to the liver cell via the bloodstream. It is converted to pyruvate, which can be converted to C O 2 plus H 2 O, indicated by a thin arrow, or precursors, also indicated by a thin arrow. Pyruvate can be converted to glucose 6-phosphate, as indicated with a thick arrow, numbered 2. Glucose 6-phosphate can be converted to pyruvate, as indicated with a thin arrow.  Amino acids can be converted to pyruvate or to glucose 6-phosphate, indicated by thick arrows, the latter numbered 8. Glycerol can be converted to glucose 6-phosphate, indicated by a thick arrow, numbered 7. Glycogen can be converted to glucose 6-phosphate, as indicated by a thick arrow, and glucose 6-phosphate can be converted to glycogen, as indicated with a thin arrow. Glucose 6-phosphate can be converted to glucose, as indicated with a thick arrow, and glucose can be converted to glucose 6-phosphate, as indicated with a thin arrow. Glucose can enter the blood from the liver cell, as indicated with a thick arrow, or enter the liver cell from the blood, as indicated with a thin arrow. Lactate enters the bloodstream and is taken to the cardiac muscle cell. Glucose from the bloodstream also enters the cardiac muscle cell. Lactate is converted to pyruvate. Glucose is converted to glucose 6-phosphate. Glucose 6-phosphate is converted to glycogen, as indicated by a thin arrow, which can be converted back to glucose 6-phosphate, indicated by a thick arrow, numbered 6. Glucose 6-phosphate is converted to pyruvate. Pyruvate is converted to C O 2 plus H 2 O."/>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473190" y="1842629"/>
            <a:ext cx="4959089" cy="478326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2164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9" y="176010"/>
            <a:ext cx="8346823" cy="1340257"/>
          </a:xfrm>
        </p:spPr>
        <p:txBody>
          <a:bodyPr>
            <a:noAutofit/>
          </a:bodyPr>
          <a:lstStyle/>
          <a:p>
            <a:r>
              <a:rPr lang="en-US" dirty="0">
                <a:solidFill>
                  <a:srgbClr val="843C0C"/>
                </a:solidFill>
              </a:rPr>
              <a:t>Glycolysis and </a:t>
            </a:r>
            <a:r>
              <a:rPr lang="en-US" dirty="0" smtClean="0">
                <a:solidFill>
                  <a:srgbClr val="843C0C"/>
                </a:solidFill>
              </a:rPr>
              <a:t>Gluconeogenesis </a:t>
            </a:r>
            <a:r>
              <a:rPr lang="en-US" dirty="0">
                <a:solidFill>
                  <a:srgbClr val="843C0C"/>
                </a:solidFill>
              </a:rPr>
              <a:t>are </a:t>
            </a:r>
            <a:r>
              <a:rPr lang="en-US" dirty="0">
                <a:solidFill>
                  <a:srgbClr val="843C0C"/>
                </a:solidFill>
              </a:rPr>
              <a:t>E</a:t>
            </a:r>
            <a:r>
              <a:rPr lang="en-US" dirty="0" smtClean="0">
                <a:solidFill>
                  <a:srgbClr val="843C0C"/>
                </a:solidFill>
              </a:rPr>
              <a:t>volutionarily Intertwined</a:t>
            </a:r>
            <a:endParaRPr lang="en-US" dirty="0">
              <a:solidFill>
                <a:srgbClr val="843C0C"/>
              </a:solidFill>
            </a:endParaRPr>
          </a:p>
        </p:txBody>
      </p:sp>
      <p:sp>
        <p:nvSpPr>
          <p:cNvPr id="3" name="Content Placeholder 2"/>
          <p:cNvSpPr>
            <a:spLocks noGrp="1"/>
          </p:cNvSpPr>
          <p:nvPr>
            <p:ph idx="1"/>
          </p:nvPr>
        </p:nvSpPr>
        <p:spPr>
          <a:xfrm>
            <a:off x="457200" y="1670538"/>
            <a:ext cx="8229600" cy="5099256"/>
          </a:xfrm>
        </p:spPr>
        <p:txBody>
          <a:bodyPr>
            <a:noAutofit/>
          </a:bodyPr>
          <a:lstStyle/>
          <a:p>
            <a:pPr>
              <a:spcAft>
                <a:spcPts val="1200"/>
              </a:spcAft>
            </a:pPr>
            <a:r>
              <a:rPr lang="en-US" dirty="0"/>
              <a:t>The second part of glycolysis, the metabolism of trioses, is common to both glycolysis and  gluconeogenesis. The four enzymes catalyzing the metabolism of these trioses are present in all species.</a:t>
            </a:r>
          </a:p>
          <a:p>
            <a:pPr>
              <a:spcAft>
                <a:spcPts val="1200"/>
              </a:spcAft>
            </a:pPr>
            <a:r>
              <a:rPr lang="en-US" dirty="0"/>
              <a:t>In contrast, the enzymes of the first part of glycolysis, the metabolism of hexoses, are not nearly as conserved.</a:t>
            </a:r>
          </a:p>
          <a:p>
            <a:pPr>
              <a:spcAft>
                <a:spcPts val="1200"/>
              </a:spcAft>
            </a:pPr>
            <a:r>
              <a:rPr lang="en-US" dirty="0"/>
              <a:t>The common part of the two pathways may be the oldest part, to which other reactions were added during the course of evolution.</a:t>
            </a:r>
          </a:p>
        </p:txBody>
      </p:sp>
    </p:spTree>
    <p:extLst>
      <p:ext uri="{BB962C8B-B14F-4D97-AF65-F5344CB8AC3E}">
        <p14:creationId xmlns:p14="http://schemas.microsoft.com/office/powerpoint/2010/main" val="19758044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77" y="217488"/>
            <a:ext cx="8823246" cy="1257300"/>
          </a:xfrm>
        </p:spPr>
        <p:txBody>
          <a:bodyPr>
            <a:noAutofit/>
          </a:bodyPr>
          <a:lstStyle/>
          <a:p>
            <a:r>
              <a:rPr lang="en-US" dirty="0">
                <a:solidFill>
                  <a:srgbClr val="843C0C"/>
                </a:solidFill>
              </a:rPr>
              <a:t>Triose </a:t>
            </a:r>
            <a:r>
              <a:rPr lang="en-US" dirty="0" smtClean="0">
                <a:solidFill>
                  <a:srgbClr val="843C0C"/>
                </a:solidFill>
              </a:rPr>
              <a:t>Phosphate </a:t>
            </a:r>
            <a:r>
              <a:rPr lang="en-US" dirty="0">
                <a:solidFill>
                  <a:srgbClr val="843C0C"/>
                </a:solidFill>
              </a:rPr>
              <a:t>I</a:t>
            </a:r>
            <a:r>
              <a:rPr lang="en-US" dirty="0" smtClean="0">
                <a:solidFill>
                  <a:srgbClr val="843C0C"/>
                </a:solidFill>
              </a:rPr>
              <a:t>somerase </a:t>
            </a:r>
            <a:r>
              <a:rPr lang="en-US" dirty="0">
                <a:solidFill>
                  <a:srgbClr val="843C0C"/>
                </a:solidFill>
              </a:rPr>
              <a:t>D</a:t>
            </a:r>
            <a:r>
              <a:rPr lang="en-US" dirty="0" smtClean="0">
                <a:solidFill>
                  <a:srgbClr val="843C0C"/>
                </a:solidFill>
              </a:rPr>
              <a:t>eficiency </a:t>
            </a:r>
            <a:r>
              <a:rPr lang="en-US" dirty="0">
                <a:solidFill>
                  <a:srgbClr val="843C0C"/>
                </a:solidFill>
              </a:rPr>
              <a:t>(TPID) (</a:t>
            </a:r>
            <a:r>
              <a:rPr lang="en-US" dirty="0" smtClean="0">
                <a:solidFill>
                  <a:srgbClr val="843C0C"/>
                </a:solidFill>
              </a:rPr>
              <a:t>1/2</a:t>
            </a:r>
            <a:r>
              <a:rPr lang="en-US" dirty="0">
                <a:solidFill>
                  <a:srgbClr val="843C0C"/>
                </a:solidFill>
              </a:rPr>
              <a:t>)</a:t>
            </a:r>
          </a:p>
        </p:txBody>
      </p:sp>
      <p:sp>
        <p:nvSpPr>
          <p:cNvPr id="3" name="Content Placeholder 2"/>
          <p:cNvSpPr>
            <a:spLocks noGrp="1"/>
          </p:cNvSpPr>
          <p:nvPr>
            <p:ph idx="1"/>
          </p:nvPr>
        </p:nvSpPr>
        <p:spPr>
          <a:xfrm>
            <a:off x="427248" y="1600202"/>
            <a:ext cx="8556375" cy="3464167"/>
          </a:xfrm>
        </p:spPr>
        <p:txBody>
          <a:bodyPr>
            <a:noAutofit/>
          </a:bodyPr>
          <a:lstStyle/>
          <a:p>
            <a:pPr>
              <a:spcBef>
                <a:spcPts val="624"/>
              </a:spcBef>
              <a:spcAft>
                <a:spcPts val="1200"/>
              </a:spcAft>
            </a:pPr>
            <a:r>
              <a:rPr lang="en-US" sz="2200" dirty="0"/>
              <a:t>TPID is a multisystem disorder that presents in early childhood.  The symptoms include congenital red blood cell defects and progressive neuromuscular disorder, including inflammation and damage of the heart muscle. Death in early childhood may result. </a:t>
            </a:r>
            <a:r>
              <a:rPr lang="en-US" sz="2200" dirty="0" err="1"/>
              <a:t>Dihydroxyacetone</a:t>
            </a:r>
            <a:r>
              <a:rPr lang="en-US" sz="2200" dirty="0"/>
              <a:t> phosphate accumulates in cells, especially red blood cells.</a:t>
            </a:r>
          </a:p>
          <a:p>
            <a:pPr>
              <a:spcBef>
                <a:spcPts val="624"/>
              </a:spcBef>
              <a:spcAft>
                <a:spcPts val="1200"/>
              </a:spcAft>
            </a:pPr>
            <a:r>
              <a:rPr lang="en-US" sz="2200" dirty="0"/>
              <a:t>The central nervous system and red blood cells rely completely on glucose metabolism for energy, which is why they are dramatically impacted when this enzyme is absent.</a:t>
            </a:r>
          </a:p>
        </p:txBody>
      </p:sp>
      <p:pic>
        <p:nvPicPr>
          <p:cNvPr id="7" name="Picture 2" descr="A reversible reaction in equilibrium shows the conversion of dihydroxyacetone phosphate to glyceraldehyde 3- phosphate. The reaction is catalyzed by triose phosphate isomerase. Dihydroxyacetone phosphate has a two carbon chain, in which C 1 is bonded to two hydrogen atoms and a hydroxyl group; one hydrogen is highlighted along with the hydrogen in the hydroxyl group, C 2 is double bonded to an oxygen atom and single bonded to a phosphate anion. Glyceraldehyde 3- phosphate has a two carbon chain, in which C 1 is bonded to a hydrogen atom and double bonded to an oxygen atom; C 2 is bonded to a hydrogen atom, hydroxyl group, and to a phosphate anion.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956935" y="5151501"/>
            <a:ext cx="5179597" cy="151512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395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solidFill>
                  <a:srgbClr val="843C0C"/>
                </a:solidFill>
              </a:rPr>
              <a:t>First </a:t>
            </a:r>
            <a:r>
              <a:rPr lang="en-US" dirty="0" smtClean="0">
                <a:solidFill>
                  <a:srgbClr val="843C0C"/>
                </a:solidFill>
              </a:rPr>
              <a:t>Stage </a:t>
            </a:r>
            <a:r>
              <a:rPr lang="en-US" dirty="0">
                <a:solidFill>
                  <a:srgbClr val="843C0C"/>
                </a:solidFill>
              </a:rPr>
              <a:t>of </a:t>
            </a:r>
            <a:r>
              <a:rPr lang="en-US" dirty="0" smtClean="0">
                <a:solidFill>
                  <a:srgbClr val="843C0C"/>
                </a:solidFill>
              </a:rPr>
              <a:t>Glycolysis</a:t>
            </a:r>
            <a:endParaRPr lang="en-US" dirty="0">
              <a:solidFill>
                <a:srgbClr val="843C0C"/>
              </a:solidFill>
            </a:endParaRPr>
          </a:p>
        </p:txBody>
      </p:sp>
      <p:pic>
        <p:nvPicPr>
          <p:cNvPr id="5" name="Picture 2" descr="A flow diagram shows the first stage of glycolysis. In the first stage, glucose is converted to F-1, 6-B P by a three step reaction that consumes A T P in the first and third steps. F-1, 6-B P is converted to D H A P and G A P via two separate reactions. D H A P and G A P can be interconverted. Two molecules of G A P are converted to P E P by a four step reaction that releases N A D H in the first reaction and A T P in the second reaction. P E P is converted to pyruvate in a step that releases A T 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416465" y="1613878"/>
            <a:ext cx="4288172" cy="500580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7935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77" y="217488"/>
            <a:ext cx="8823246" cy="1257300"/>
          </a:xfrm>
        </p:spPr>
        <p:txBody>
          <a:bodyPr>
            <a:noAutofit/>
          </a:bodyPr>
          <a:lstStyle/>
          <a:p>
            <a:r>
              <a:rPr lang="en-US" dirty="0">
                <a:solidFill>
                  <a:srgbClr val="843C0C"/>
                </a:solidFill>
              </a:rPr>
              <a:t>Triose </a:t>
            </a:r>
            <a:r>
              <a:rPr lang="en-US" dirty="0" smtClean="0">
                <a:solidFill>
                  <a:srgbClr val="843C0C"/>
                </a:solidFill>
              </a:rPr>
              <a:t>Phosphate </a:t>
            </a:r>
            <a:r>
              <a:rPr lang="en-US" dirty="0">
                <a:solidFill>
                  <a:srgbClr val="843C0C"/>
                </a:solidFill>
              </a:rPr>
              <a:t>I</a:t>
            </a:r>
            <a:r>
              <a:rPr lang="en-US" dirty="0" smtClean="0">
                <a:solidFill>
                  <a:srgbClr val="843C0C"/>
                </a:solidFill>
              </a:rPr>
              <a:t>somerase </a:t>
            </a:r>
            <a:r>
              <a:rPr lang="en-US" dirty="0">
                <a:solidFill>
                  <a:srgbClr val="843C0C"/>
                </a:solidFill>
              </a:rPr>
              <a:t>D</a:t>
            </a:r>
            <a:r>
              <a:rPr lang="en-US" dirty="0" smtClean="0">
                <a:solidFill>
                  <a:srgbClr val="843C0C"/>
                </a:solidFill>
              </a:rPr>
              <a:t>eficiency </a:t>
            </a:r>
            <a:r>
              <a:rPr lang="en-US" dirty="0">
                <a:solidFill>
                  <a:srgbClr val="843C0C"/>
                </a:solidFill>
              </a:rPr>
              <a:t>(TPID) (</a:t>
            </a:r>
            <a:r>
              <a:rPr lang="en-US" dirty="0" smtClean="0">
                <a:solidFill>
                  <a:srgbClr val="843C0C"/>
                </a:solidFill>
              </a:rPr>
              <a:t>2/2</a:t>
            </a:r>
            <a:r>
              <a:rPr lang="en-US" dirty="0">
                <a:solidFill>
                  <a:srgbClr val="843C0C"/>
                </a:solidFill>
              </a:rPr>
              <a:t>)</a:t>
            </a:r>
          </a:p>
        </p:txBody>
      </p:sp>
      <p:sp>
        <p:nvSpPr>
          <p:cNvPr id="3" name="Content Placeholder 2"/>
          <p:cNvSpPr>
            <a:spLocks noGrp="1"/>
          </p:cNvSpPr>
          <p:nvPr>
            <p:ph idx="1"/>
          </p:nvPr>
        </p:nvSpPr>
        <p:spPr>
          <a:xfrm>
            <a:off x="427248" y="1600202"/>
            <a:ext cx="8556375" cy="3701656"/>
          </a:xfrm>
        </p:spPr>
        <p:txBody>
          <a:bodyPr>
            <a:noAutofit/>
          </a:bodyPr>
          <a:lstStyle/>
          <a:p>
            <a:pPr>
              <a:spcBef>
                <a:spcPts val="624"/>
              </a:spcBef>
              <a:spcAft>
                <a:spcPts val="1200"/>
              </a:spcAft>
            </a:pPr>
            <a:r>
              <a:rPr lang="en-US" dirty="0"/>
              <a:t>Because of the enzyme’s position in the glycolytic pathway, three of the six carbons derived from glucose cannot be used if this enzyme is not functional, which would impact ATP production.</a:t>
            </a:r>
          </a:p>
          <a:p>
            <a:pPr>
              <a:spcBef>
                <a:spcPts val="624"/>
              </a:spcBef>
              <a:spcAft>
                <a:spcPts val="1200"/>
              </a:spcAft>
            </a:pPr>
            <a:r>
              <a:rPr lang="en-US" dirty="0"/>
              <a:t>In addition, it is believed that DHAP buildup would lead to its conversion to the toxic intermediate </a:t>
            </a:r>
            <a:r>
              <a:rPr lang="en-US" dirty="0" err="1"/>
              <a:t>methylglyoxal</a:t>
            </a:r>
            <a:r>
              <a:rPr lang="en-US" dirty="0"/>
              <a:t>, which is highly reactive and can bind to proteins and lead to advanced </a:t>
            </a:r>
            <a:r>
              <a:rPr lang="en-US" dirty="0" err="1"/>
              <a:t>glycation</a:t>
            </a:r>
            <a:r>
              <a:rPr lang="en-US" dirty="0"/>
              <a:t> end products (AGE), which inhibit protein function.</a:t>
            </a:r>
          </a:p>
        </p:txBody>
      </p:sp>
      <p:pic>
        <p:nvPicPr>
          <p:cNvPr id="6" name="Picture 2" descr="The structure of methylglyoxal is shown. Methylglyoxal is a three carbon chain molecule in which C 1 is double bonded to oxygen and single bonded to H, C 2 is double bonded to oxygen, and C 3 is bonded to 3 H."/>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68232" y="5414152"/>
            <a:ext cx="5963133" cy="138734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3337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Pyruvate </a:t>
            </a:r>
            <a:r>
              <a:rPr lang="en-US" dirty="0" smtClean="0">
                <a:solidFill>
                  <a:srgbClr val="843C0C"/>
                </a:solidFill>
              </a:rPr>
              <a:t>Carboxylase </a:t>
            </a:r>
            <a:r>
              <a:rPr lang="en-US" dirty="0">
                <a:solidFill>
                  <a:srgbClr val="843C0C"/>
                </a:solidFill>
              </a:rPr>
              <a:t>D</a:t>
            </a:r>
            <a:r>
              <a:rPr lang="en-US" dirty="0" smtClean="0">
                <a:solidFill>
                  <a:srgbClr val="843C0C"/>
                </a:solidFill>
              </a:rPr>
              <a:t>eficiency </a:t>
            </a:r>
            <a:r>
              <a:rPr lang="en-US" dirty="0">
                <a:solidFill>
                  <a:srgbClr val="843C0C"/>
                </a:solidFill>
              </a:rPr>
              <a:t>(PCD) (</a:t>
            </a:r>
            <a:r>
              <a:rPr lang="en-US" dirty="0" smtClean="0">
                <a:solidFill>
                  <a:srgbClr val="843C0C"/>
                </a:solidFill>
              </a:rPr>
              <a:t>1/2</a:t>
            </a:r>
            <a:r>
              <a:rPr lang="en-US" dirty="0">
                <a:solidFill>
                  <a:srgbClr val="843C0C"/>
                </a:solidFill>
              </a:rPr>
              <a:t>)</a:t>
            </a:r>
          </a:p>
        </p:txBody>
      </p:sp>
      <p:sp>
        <p:nvSpPr>
          <p:cNvPr id="3" name="Content Placeholder 2"/>
          <p:cNvSpPr>
            <a:spLocks noGrp="1"/>
          </p:cNvSpPr>
          <p:nvPr>
            <p:ph idx="1"/>
          </p:nvPr>
        </p:nvSpPr>
        <p:spPr>
          <a:xfrm>
            <a:off x="457200" y="1600201"/>
            <a:ext cx="8229600" cy="1609509"/>
          </a:xfrm>
        </p:spPr>
        <p:txBody>
          <a:bodyPr>
            <a:noAutofit/>
          </a:bodyPr>
          <a:lstStyle/>
          <a:p>
            <a:pPr>
              <a:spcBef>
                <a:spcPts val="624"/>
              </a:spcBef>
              <a:spcAft>
                <a:spcPts val="1200"/>
              </a:spcAft>
            </a:pPr>
            <a:r>
              <a:rPr lang="en-US" sz="2200" dirty="0"/>
              <a:t>Two of the primary features in this case are hypoglycemia and lactic acidosis.</a:t>
            </a:r>
          </a:p>
          <a:p>
            <a:pPr>
              <a:spcBef>
                <a:spcPts val="624"/>
              </a:spcBef>
              <a:spcAft>
                <a:spcPts val="1200"/>
              </a:spcAft>
            </a:pPr>
            <a:r>
              <a:rPr lang="en-US" sz="2200" dirty="0"/>
              <a:t>Pyruvate carboxylase is a key regulatory enzyme in gluconeogenesis, which occurs primarily in the liver.</a:t>
            </a:r>
          </a:p>
        </p:txBody>
      </p:sp>
      <p:pic>
        <p:nvPicPr>
          <p:cNvPr id="8" name="Picture 2" descr="An equation shows the reaction of oxaloacetate with C O 2, A T P, and H 2 O catalyzed by pyruvate carboxylate to produce oxaloacetate, A D P, P i, and 2 protins. Pyruvate is a three carbon chain molecule that has the following substituents: C 1 is single bonded to two oxygen atoms and a delocalized double bond carrying a negative charge is shown between the three atoms, C 2 is double bonded to oxygen, and C 3 is bonded to 3 H. Pyruvate reacts with carbon dioxide, A T P, and water in the presence of pyruvate carboxylase to form oxaloacetate, A D P, inorganic phosphate, and 2 protons. In oxaloacetate, C 1 is from the carboxylate anion, C 2 is double bonded to oxygen, C 3 is bonded to 2 H, and C 4 is from a carboxylate anion."/>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2348653" y="3403726"/>
            <a:ext cx="4524992" cy="105890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sz="quarter" idx="16"/>
          </p:nvPr>
        </p:nvSpPr>
        <p:spPr>
          <a:xfrm>
            <a:off x="474785" y="4710209"/>
            <a:ext cx="8229600" cy="868365"/>
          </a:xfrm>
        </p:spPr>
        <p:txBody>
          <a:bodyPr>
            <a:noAutofit/>
          </a:bodyPr>
          <a:lstStyle/>
          <a:p>
            <a:r>
              <a:rPr lang="en-US" sz="2200" dirty="0"/>
              <a:t>The sum of the reactions catalyzed by it and </a:t>
            </a:r>
            <a:r>
              <a:rPr lang="en-US" sz="2200" dirty="0" err="1"/>
              <a:t>phosphoenolpyruvate</a:t>
            </a:r>
            <a:r>
              <a:rPr lang="en-US" sz="2200" dirty="0"/>
              <a:t> </a:t>
            </a:r>
            <a:r>
              <a:rPr lang="en-US" sz="2200" dirty="0" err="1"/>
              <a:t>carboxykinase</a:t>
            </a:r>
            <a:r>
              <a:rPr lang="en-US" sz="2200" dirty="0"/>
              <a:t> are</a:t>
            </a:r>
          </a:p>
        </p:txBody>
      </p:sp>
      <p:pic>
        <p:nvPicPr>
          <p:cNvPr id="12" name="Picture Placeholder 11" descr="An equation shows the formation of phosphoenolpyruvate, A D P, G D P, inorganic phosphate and protons. Pyruvate, A T P, G T P, and water react to form phosphoenolpyruvate, A D P, G D P, inorganic phosphate and two protons."/>
          <p:cNvPicPr>
            <a:picLocks noGrp="1" noChangeAspect="1"/>
          </p:cNvPicPr>
          <p:nvPr>
            <p:ph sz="quarter" idx="18"/>
          </p:nvPr>
        </p:nvPicPr>
        <p:blipFill>
          <a:blip r:embed="rId3"/>
          <a:stretch>
            <a:fillRect/>
          </a:stretch>
        </p:blipFill>
        <p:spPr>
          <a:xfrm>
            <a:off x="1361054" y="5779965"/>
            <a:ext cx="6261554" cy="767006"/>
          </a:xfrm>
          <a:prstGeom prst="rect">
            <a:avLst/>
          </a:prstGeom>
          <a:noFill/>
          <a:ln>
            <a:noFill/>
          </a:ln>
        </p:spPr>
      </p:pic>
    </p:spTree>
    <p:extLst>
      <p:ext uri="{BB962C8B-B14F-4D97-AF65-F5344CB8AC3E}">
        <p14:creationId xmlns:p14="http://schemas.microsoft.com/office/powerpoint/2010/main" val="9617583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9" y="176010"/>
            <a:ext cx="8346823" cy="1340257"/>
          </a:xfrm>
        </p:spPr>
        <p:txBody>
          <a:bodyPr>
            <a:noAutofit/>
          </a:bodyPr>
          <a:lstStyle/>
          <a:p>
            <a:r>
              <a:rPr lang="en-US" dirty="0">
                <a:solidFill>
                  <a:srgbClr val="843C0C"/>
                </a:solidFill>
              </a:rPr>
              <a:t>Pyruvate </a:t>
            </a:r>
            <a:r>
              <a:rPr lang="en-US" dirty="0" smtClean="0">
                <a:solidFill>
                  <a:srgbClr val="843C0C"/>
                </a:solidFill>
              </a:rPr>
              <a:t>Carboxylase </a:t>
            </a:r>
            <a:r>
              <a:rPr lang="en-US" dirty="0">
                <a:solidFill>
                  <a:srgbClr val="843C0C"/>
                </a:solidFill>
              </a:rPr>
              <a:t>D</a:t>
            </a:r>
            <a:r>
              <a:rPr lang="en-US" dirty="0" smtClean="0">
                <a:solidFill>
                  <a:srgbClr val="843C0C"/>
                </a:solidFill>
              </a:rPr>
              <a:t>eficiency </a:t>
            </a:r>
            <a:r>
              <a:rPr lang="en-US" dirty="0">
                <a:solidFill>
                  <a:srgbClr val="843C0C"/>
                </a:solidFill>
              </a:rPr>
              <a:t>(PCD) (</a:t>
            </a:r>
            <a:r>
              <a:rPr lang="en-US" dirty="0" smtClean="0">
                <a:solidFill>
                  <a:srgbClr val="843C0C"/>
                </a:solidFill>
              </a:rPr>
              <a:t>2/2</a:t>
            </a:r>
            <a:r>
              <a:rPr lang="en-US" dirty="0">
                <a:solidFill>
                  <a:srgbClr val="843C0C"/>
                </a:solidFill>
              </a:rPr>
              <a:t>)</a:t>
            </a:r>
          </a:p>
        </p:txBody>
      </p:sp>
      <p:sp>
        <p:nvSpPr>
          <p:cNvPr id="3" name="Content Placeholder 2"/>
          <p:cNvSpPr>
            <a:spLocks noGrp="1"/>
          </p:cNvSpPr>
          <p:nvPr>
            <p:ph idx="1"/>
          </p:nvPr>
        </p:nvSpPr>
        <p:spPr>
          <a:xfrm>
            <a:off x="457200" y="1670538"/>
            <a:ext cx="8229600" cy="5099256"/>
          </a:xfrm>
        </p:spPr>
        <p:txBody>
          <a:bodyPr>
            <a:noAutofit/>
          </a:bodyPr>
          <a:lstStyle/>
          <a:p>
            <a:pPr>
              <a:spcAft>
                <a:spcPts val="1200"/>
              </a:spcAft>
            </a:pPr>
            <a:r>
              <a:rPr lang="en-US" sz="2600" dirty="0"/>
              <a:t>Hypoglycemia results from the inability to perform gluconeogenesis due to the missing pyruvate carboxylase.</a:t>
            </a:r>
          </a:p>
          <a:p>
            <a:pPr>
              <a:spcAft>
                <a:spcPts val="1200"/>
              </a:spcAft>
            </a:pPr>
            <a:r>
              <a:rPr lang="en-US" sz="2600" dirty="0"/>
              <a:t>Liver also normally removes lactic acid from the blood and uses it as a </a:t>
            </a:r>
            <a:r>
              <a:rPr lang="en-US" sz="2600" dirty="0" err="1"/>
              <a:t>gluconeogenic</a:t>
            </a:r>
            <a:r>
              <a:rPr lang="en-US" sz="2600" dirty="0"/>
              <a:t> precursor. However, if this is unable to proceed because of a block at the pyruvate carboxylase step, then lactic acid will remain in the blood, leading to a drop in blood pH (acidosis).</a:t>
            </a:r>
          </a:p>
        </p:txBody>
      </p:sp>
    </p:spTree>
    <p:extLst>
      <p:ext uri="{BB962C8B-B14F-4D97-AF65-F5344CB8AC3E}">
        <p14:creationId xmlns:p14="http://schemas.microsoft.com/office/powerpoint/2010/main" val="2703179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Hexokinase </a:t>
            </a:r>
            <a:r>
              <a:rPr lang="en-US" dirty="0" smtClean="0">
                <a:solidFill>
                  <a:srgbClr val="843C0C"/>
                </a:solidFill>
              </a:rPr>
              <a:t>Traps </a:t>
            </a:r>
            <a:r>
              <a:rPr lang="en-US" dirty="0">
                <a:solidFill>
                  <a:srgbClr val="843C0C"/>
                </a:solidFill>
              </a:rPr>
              <a:t>G</a:t>
            </a:r>
            <a:r>
              <a:rPr lang="en-US" dirty="0" smtClean="0">
                <a:solidFill>
                  <a:srgbClr val="843C0C"/>
                </a:solidFill>
              </a:rPr>
              <a:t>lucose </a:t>
            </a:r>
            <a:r>
              <a:rPr lang="en-US" dirty="0">
                <a:solidFill>
                  <a:srgbClr val="843C0C"/>
                </a:solidFill>
              </a:rPr>
              <a:t>in the </a:t>
            </a:r>
            <a:r>
              <a:rPr lang="en-US" dirty="0" smtClean="0">
                <a:solidFill>
                  <a:srgbClr val="843C0C"/>
                </a:solidFill>
              </a:rPr>
              <a:t>Cell </a:t>
            </a:r>
            <a:r>
              <a:rPr lang="en-US" dirty="0">
                <a:solidFill>
                  <a:srgbClr val="843C0C"/>
                </a:solidFill>
              </a:rPr>
              <a:t>and </a:t>
            </a:r>
            <a:r>
              <a:rPr lang="en-US" dirty="0">
                <a:solidFill>
                  <a:srgbClr val="843C0C"/>
                </a:solidFill>
              </a:rPr>
              <a:t>B</a:t>
            </a:r>
            <a:r>
              <a:rPr lang="en-US" dirty="0" smtClean="0">
                <a:solidFill>
                  <a:srgbClr val="843C0C"/>
                </a:solidFill>
              </a:rPr>
              <a:t>egins Glycolysis</a:t>
            </a:r>
            <a:endParaRPr lang="en-US" dirty="0">
              <a:solidFill>
                <a:srgbClr val="843C0C"/>
              </a:solidFill>
            </a:endParaRPr>
          </a:p>
        </p:txBody>
      </p:sp>
      <p:sp>
        <p:nvSpPr>
          <p:cNvPr id="14" name="Content Placeholder 13"/>
          <p:cNvSpPr>
            <a:spLocks noGrp="1"/>
          </p:cNvSpPr>
          <p:nvPr>
            <p:ph idx="1"/>
          </p:nvPr>
        </p:nvSpPr>
        <p:spPr>
          <a:xfrm>
            <a:off x="457200" y="1600201"/>
            <a:ext cx="8229600" cy="3196388"/>
          </a:xfrm>
        </p:spPr>
        <p:txBody>
          <a:bodyPr>
            <a:noAutofit/>
          </a:bodyPr>
          <a:lstStyle/>
          <a:p>
            <a:pPr>
              <a:spcBef>
                <a:spcPts val="624"/>
              </a:spcBef>
              <a:spcAft>
                <a:spcPts val="1200"/>
              </a:spcAft>
            </a:pPr>
            <a:r>
              <a:rPr lang="en-US" sz="2200" dirty="0"/>
              <a:t>Upon entering the cell through a specific transport protein, glucose is phosphorylated at the expense of ATP to form glucose 6-phosphate.</a:t>
            </a:r>
          </a:p>
          <a:p>
            <a:pPr>
              <a:spcBef>
                <a:spcPts val="624"/>
              </a:spcBef>
              <a:spcAft>
                <a:spcPts val="1200"/>
              </a:spcAft>
            </a:pPr>
            <a:r>
              <a:rPr lang="en-US" sz="2200" dirty="0"/>
              <a:t>Hexokinase, which requires Mg</a:t>
            </a:r>
            <a:r>
              <a:rPr lang="en-US" sz="2200" baseline="30000" dirty="0"/>
              <a:t>2+</a:t>
            </a:r>
            <a:r>
              <a:rPr lang="en-US" sz="2200" dirty="0"/>
              <a:t> or Mn</a:t>
            </a:r>
            <a:r>
              <a:rPr lang="en-US" sz="2200" baseline="30000" dirty="0"/>
              <a:t>2+</a:t>
            </a:r>
            <a:r>
              <a:rPr lang="en-US" sz="2200" dirty="0"/>
              <a:t> as a cofactor, catalyzes the reaction.</a:t>
            </a:r>
          </a:p>
          <a:p>
            <a:pPr>
              <a:spcBef>
                <a:spcPts val="624"/>
              </a:spcBef>
              <a:spcAft>
                <a:spcPts val="1200"/>
              </a:spcAft>
            </a:pPr>
            <a:r>
              <a:rPr lang="en-US" sz="2200" dirty="0"/>
              <a:t>Hexokinase, like most kinases, employs substrate-binding induced fit to help exclude water and minimize undesired hydrolysis of ATP.</a:t>
            </a:r>
          </a:p>
        </p:txBody>
      </p:sp>
      <p:pic>
        <p:nvPicPr>
          <p:cNvPr id="6" name="Picture 2" descr="An equation shows the phosphorylation of glucose to glucose 6-phosphate. Glucose, shown in Haworth projection, is a six membered pyranose ring with the following substituents: C 1 has a hydroxyl group (below the ring), C 2 has a hydroxyl group (below the ring), C 3 has a hydroxyl group (above the ring), C 4 has a hydroxyl group (below the ring), and C 5 has a a hydroxymethyl group (above the ring). Glucose reacts with A T P in the presence of hexokinase to form glucose 6-phosphate (G-6 P), A D P, and a proton. In glucose 6-phosphate (G-6P), the pyranose ring has the following substituents:  C 1, C 2, and C 4 each have a hydroxyl group below the ring, C 3 has a hydroxyl group above the ring, and C 5 has C H 2 bonded to a phosphate dianion (a methyl phosphate dianion). Phosphorylation of glucose is more favored than dephosphoryla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097949" y="5015944"/>
            <a:ext cx="6948103" cy="174965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758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solidFill>
                  <a:srgbClr val="843C0C"/>
                </a:solidFill>
              </a:rPr>
              <a:t>Induced </a:t>
            </a:r>
            <a:r>
              <a:rPr lang="en-US" dirty="0" smtClean="0">
                <a:solidFill>
                  <a:srgbClr val="843C0C"/>
                </a:solidFill>
              </a:rPr>
              <a:t>Fit </a:t>
            </a:r>
            <a:r>
              <a:rPr lang="en-US" dirty="0">
                <a:solidFill>
                  <a:srgbClr val="843C0C"/>
                </a:solidFill>
              </a:rPr>
              <a:t>in </a:t>
            </a:r>
            <a:r>
              <a:rPr lang="en-US" dirty="0" smtClean="0">
                <a:solidFill>
                  <a:srgbClr val="843C0C"/>
                </a:solidFill>
              </a:rPr>
              <a:t>Hexokinase</a:t>
            </a:r>
            <a:endParaRPr lang="en-US" dirty="0">
              <a:solidFill>
                <a:srgbClr val="843C0C"/>
              </a:solidFill>
            </a:endParaRPr>
          </a:p>
        </p:txBody>
      </p:sp>
      <p:pic>
        <p:nvPicPr>
          <p:cNvPr id="5" name="Picture 2" descr="A two part illustration shows the space-filling model of hexokinase. In the first part, the space filling model of hexokinase in the absence of glucose is shown and has a crescent shape, formed by two lobes curving around. In the second part, the space filling model of hexokinase bound to glucose has a globular shape formed by two lobes closing around glucose and a molecule of A D 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188842" y="1750278"/>
            <a:ext cx="6507851" cy="479214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45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94290" y="274638"/>
            <a:ext cx="8534400" cy="1143000"/>
          </a:xfrm>
        </p:spPr>
        <p:txBody>
          <a:bodyPr>
            <a:noAutofit/>
          </a:bodyPr>
          <a:lstStyle/>
          <a:p>
            <a:r>
              <a:rPr lang="en-US" dirty="0">
                <a:solidFill>
                  <a:srgbClr val="843C0C"/>
                </a:solidFill>
              </a:rPr>
              <a:t>Fructose 1,6-bisphosphate is </a:t>
            </a:r>
            <a:r>
              <a:rPr lang="en-US" dirty="0" smtClean="0">
                <a:solidFill>
                  <a:srgbClr val="843C0C"/>
                </a:solidFill>
              </a:rPr>
              <a:t>Generated </a:t>
            </a:r>
            <a:r>
              <a:rPr lang="en-US" dirty="0">
                <a:solidFill>
                  <a:srgbClr val="843C0C"/>
                </a:solidFill>
              </a:rPr>
              <a:t>from </a:t>
            </a:r>
            <a:r>
              <a:rPr lang="en-US" dirty="0" smtClean="0">
                <a:solidFill>
                  <a:srgbClr val="843C0C"/>
                </a:solidFill>
              </a:rPr>
              <a:t>Glucose </a:t>
            </a:r>
            <a:r>
              <a:rPr lang="en-US" dirty="0">
                <a:solidFill>
                  <a:srgbClr val="843C0C"/>
                </a:solidFill>
              </a:rPr>
              <a:t>6-phosphate</a:t>
            </a:r>
          </a:p>
        </p:txBody>
      </p:sp>
      <p:sp>
        <p:nvSpPr>
          <p:cNvPr id="14" name="Content Placeholder 13"/>
          <p:cNvSpPr>
            <a:spLocks noGrp="1"/>
          </p:cNvSpPr>
          <p:nvPr>
            <p:ph idx="1"/>
          </p:nvPr>
        </p:nvSpPr>
        <p:spPr>
          <a:xfrm>
            <a:off x="457200" y="1600202"/>
            <a:ext cx="8229600" cy="1969476"/>
          </a:xfrm>
        </p:spPr>
        <p:txBody>
          <a:bodyPr>
            <a:noAutofit/>
          </a:bodyPr>
          <a:lstStyle/>
          <a:p>
            <a:pPr>
              <a:spcAft>
                <a:spcPts val="1200"/>
              </a:spcAft>
            </a:pPr>
            <a:r>
              <a:rPr lang="en-US" dirty="0"/>
              <a:t>The conversion of glucose 6-phosphate to fructose 6-phosphate is catalyzed by </a:t>
            </a:r>
            <a:r>
              <a:rPr lang="en-US" dirty="0" err="1"/>
              <a:t>phosphoglucose</a:t>
            </a:r>
            <a:r>
              <a:rPr lang="en-US" dirty="0"/>
              <a:t> </a:t>
            </a:r>
            <a:r>
              <a:rPr lang="en-US" dirty="0" err="1"/>
              <a:t>isomerase</a:t>
            </a:r>
            <a:r>
              <a:rPr lang="en-US" dirty="0"/>
              <a:t>.</a:t>
            </a:r>
          </a:p>
          <a:p>
            <a:pPr>
              <a:spcAft>
                <a:spcPts val="1200"/>
              </a:spcAft>
            </a:pPr>
            <a:r>
              <a:rPr lang="en-US" dirty="0"/>
              <a:t>The reaction is readily reversible.</a:t>
            </a:r>
          </a:p>
        </p:txBody>
      </p:sp>
      <p:pic>
        <p:nvPicPr>
          <p:cNvPr id="7" name="Picture 2" descr="An equation shows the formation of fructose 6-phosphate from glucose 6-phosphate. Glucose, shown in a Haworth projection, is a six membered pyranose ring with the following substituents: C 1 has H (above the ring) and a hydroxyl group (below the ring), which are highlighted, C 2 has H (above the ring) and a hydroxyl group (below the ring), which are highlighted, C 3 has a hydroxyl group (above the ring) and H  (below the ring), C 4 has H (above the ring) and a hydroxyl group (below the ring), and C 5 has C H 2 bonded to a  phosphate dianion (a methyl phosphate dianion) and H (below the ring). It is converted to glucose 6-phosphate (open chain form), in which C 1 is part of an aldehyde group that is highlighted to show that it is from the H and O H of C 1., C 2 is bonded to H on the left and O H on the right, which is highlighted to show that it is from the H and O H of C 2. C 3 is bonded to O H on the left and H on the right. C 4 is bonded to H on the left and O H on the right. C 5 is bonded to H on the left and O H on the right. C 6 is bonded to 2 H and a phosphate dianion. The pyranose form of glucose is favored over the chain form. Glucose 6-phosphate is further converted to fructose 6-phosphate (open chain form), in which C 1 is bonded to 2 H and O H, and this group is highlighted to show that it is from the C 1 of glucose 6-phosphate. C 2 is double bonded to O and this group is highlighted to show that it is from C 2 of glucose 6-phosphate. C 3 is bonded to H on the right and O H on the left. C 4 and C 5 each have H on the left and O H on the right. C 6 is bonded to 2 H and an O H. This conversion is maintained in equilibrium. The open chain form of fructose 6-phosphate is converted to its furanose form, fructose 6-phosphate (F-6P), which is a five membered furanose ring with the following substituents: C 1 has a hydroxymethyl (above the ring) that is highlighted to indicate that it is from C 1 of fructose 6-phosphate and a highlighted hydroxyl group (below the ring)  indicates that it is from the C 2 of fructose 6-phosphate, C 2 has a hydroxyl group (above the ring) and H (below the ring), C 3 has H (above the ring) and a hydroxyl group (below the ring), and C 4 has a C H 2 bonded to a phosphate dianion(above the ring) and H substituent (below the ring)."/>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78143" y="3899087"/>
            <a:ext cx="7756854" cy="249856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988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sz="3200" dirty="0">
                <a:solidFill>
                  <a:srgbClr val="843C0C"/>
                </a:solidFill>
              </a:rPr>
              <a:t>Phosphofructokinase </a:t>
            </a:r>
            <a:r>
              <a:rPr lang="en-US" sz="3200" dirty="0" smtClean="0">
                <a:solidFill>
                  <a:srgbClr val="843C0C"/>
                </a:solidFill>
              </a:rPr>
              <a:t>Catalyzes </a:t>
            </a:r>
            <a:r>
              <a:rPr lang="en-US" sz="3200" dirty="0">
                <a:solidFill>
                  <a:srgbClr val="843C0C"/>
                </a:solidFill>
              </a:rPr>
              <a:t>the </a:t>
            </a:r>
            <a:r>
              <a:rPr lang="en-US" sz="3200" dirty="0">
                <a:solidFill>
                  <a:srgbClr val="843C0C"/>
                </a:solidFill>
              </a:rPr>
              <a:t>S</a:t>
            </a:r>
            <a:r>
              <a:rPr lang="en-US" sz="3200" dirty="0" smtClean="0">
                <a:solidFill>
                  <a:srgbClr val="843C0C"/>
                </a:solidFill>
              </a:rPr>
              <a:t>econd </a:t>
            </a:r>
            <a:r>
              <a:rPr lang="en-US" sz="3200" dirty="0">
                <a:solidFill>
                  <a:srgbClr val="843C0C"/>
                </a:solidFill>
              </a:rPr>
              <a:t>I</a:t>
            </a:r>
            <a:r>
              <a:rPr lang="en-US" sz="3200" dirty="0" smtClean="0">
                <a:solidFill>
                  <a:srgbClr val="843C0C"/>
                </a:solidFill>
              </a:rPr>
              <a:t>rreversible Step </a:t>
            </a:r>
            <a:r>
              <a:rPr lang="en-US" sz="3200" dirty="0">
                <a:solidFill>
                  <a:srgbClr val="843C0C"/>
                </a:solidFill>
              </a:rPr>
              <a:t>in </a:t>
            </a:r>
            <a:r>
              <a:rPr lang="en-US" sz="3200" dirty="0" smtClean="0">
                <a:solidFill>
                  <a:srgbClr val="843C0C"/>
                </a:solidFill>
              </a:rPr>
              <a:t>Glycolysis</a:t>
            </a:r>
            <a:endParaRPr lang="en-US" sz="3200" dirty="0">
              <a:solidFill>
                <a:srgbClr val="843C0C"/>
              </a:solidFill>
            </a:endParaRPr>
          </a:p>
        </p:txBody>
      </p:sp>
      <p:sp>
        <p:nvSpPr>
          <p:cNvPr id="14" name="Content Placeholder 13"/>
          <p:cNvSpPr>
            <a:spLocks noGrp="1"/>
          </p:cNvSpPr>
          <p:nvPr>
            <p:ph idx="1"/>
          </p:nvPr>
        </p:nvSpPr>
        <p:spPr>
          <a:xfrm>
            <a:off x="457200" y="1600201"/>
            <a:ext cx="8458200" cy="2532183"/>
          </a:xfrm>
        </p:spPr>
        <p:txBody>
          <a:bodyPr>
            <a:noAutofit/>
          </a:bodyPr>
          <a:lstStyle/>
          <a:p>
            <a:pPr>
              <a:spcAft>
                <a:spcPts val="1200"/>
              </a:spcAft>
            </a:pPr>
            <a:r>
              <a:rPr lang="en-US" dirty="0"/>
              <a:t>The carbohydrate is trapped in the fructose form by the addition of a second phosphate to form fructose 1,6 </a:t>
            </a:r>
            <a:r>
              <a:rPr lang="en-US" dirty="0" err="1"/>
              <a:t>bisphosphate</a:t>
            </a:r>
            <a:r>
              <a:rPr lang="en-US" dirty="0"/>
              <a:t>.</a:t>
            </a:r>
          </a:p>
          <a:p>
            <a:pPr>
              <a:spcAft>
                <a:spcPts val="1200"/>
              </a:spcAft>
            </a:pPr>
            <a:r>
              <a:rPr lang="en-US" dirty="0"/>
              <a:t>This irreversible reaction is catalyzed by the allosteric enzyme phosphofructokinase (PFK).</a:t>
            </a:r>
          </a:p>
        </p:txBody>
      </p:sp>
      <p:pic>
        <p:nvPicPr>
          <p:cNvPr id="6" name="Picture 2" descr="An equation shows the conversion of fructose 6-phosphate (F-6 P) to fructose 1, 6-bisphosphate (F-1, 6- B P). Fructose 6-phosphate (F-6P), is a five membered furanose ring with the following substituents: C 1 has a hydroxymethyl (above the ring) and a hydroxyl group (below the ring), C 2 has a hydroxyl group (above the ring), C 3 has a hydroxyl group (below the ring), and C 4 has a C H 2 bonded to a phosphate dianion (above the ring), which is highlighted. Fructose 6-phosphate (F-6P) reacts with A T P in the presence of phosphofructokinase to form fructose 1, 6-bisphosphate plus A D P and proton. Fructose 1, 6-phosphate (F-6P) is a five membered furanose ring with the following substituents: C 1 has a C H 2 are bonded to a phosphate dianion (above the ring) that is highlighted to indicate that it is from A T P and a hydroxyl group (below the ring), C 2 has a hydroxyl group (above the ring), C 3 has a hydroxyl group (below the ring), and C 4 has a C H 2 bonded to a phosphate dianion (above the ring), which is highlight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04453" y="4377624"/>
            <a:ext cx="8113106" cy="167425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884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The </a:t>
            </a:r>
            <a:r>
              <a:rPr lang="en-US" dirty="0" smtClean="0">
                <a:solidFill>
                  <a:srgbClr val="843C0C"/>
                </a:solidFill>
              </a:rPr>
              <a:t>Six-carbon </a:t>
            </a:r>
            <a:r>
              <a:rPr lang="en-US" dirty="0">
                <a:solidFill>
                  <a:srgbClr val="843C0C"/>
                </a:solidFill>
              </a:rPr>
              <a:t>S</a:t>
            </a:r>
            <a:r>
              <a:rPr lang="en-US" dirty="0" smtClean="0">
                <a:solidFill>
                  <a:srgbClr val="843C0C"/>
                </a:solidFill>
              </a:rPr>
              <a:t>ugar </a:t>
            </a:r>
            <a:r>
              <a:rPr lang="en-US" dirty="0">
                <a:solidFill>
                  <a:srgbClr val="843C0C"/>
                </a:solidFill>
              </a:rPr>
              <a:t>is </a:t>
            </a:r>
            <a:r>
              <a:rPr lang="en-US" dirty="0" smtClean="0">
                <a:solidFill>
                  <a:srgbClr val="843C0C"/>
                </a:solidFill>
              </a:rPr>
              <a:t>Cleaved </a:t>
            </a:r>
            <a:r>
              <a:rPr lang="en-US" dirty="0">
                <a:solidFill>
                  <a:srgbClr val="843C0C"/>
                </a:solidFill>
              </a:rPr>
              <a:t>into </a:t>
            </a:r>
            <a:r>
              <a:rPr lang="en-US" dirty="0">
                <a:solidFill>
                  <a:srgbClr val="843C0C"/>
                </a:solidFill>
              </a:rPr>
              <a:t>T</a:t>
            </a:r>
            <a:r>
              <a:rPr lang="en-US" dirty="0" smtClean="0">
                <a:solidFill>
                  <a:srgbClr val="843C0C"/>
                </a:solidFill>
              </a:rPr>
              <a:t>wo </a:t>
            </a:r>
            <a:r>
              <a:rPr lang="en-US" dirty="0">
                <a:solidFill>
                  <a:srgbClr val="843C0C"/>
                </a:solidFill>
              </a:rPr>
              <a:t>T</a:t>
            </a:r>
            <a:r>
              <a:rPr lang="en-US" dirty="0" smtClean="0">
                <a:solidFill>
                  <a:srgbClr val="843C0C"/>
                </a:solidFill>
              </a:rPr>
              <a:t>hree-carbon Fragments</a:t>
            </a:r>
            <a:endParaRPr lang="en-US" dirty="0">
              <a:solidFill>
                <a:srgbClr val="843C0C"/>
              </a:solidFill>
            </a:endParaRPr>
          </a:p>
        </p:txBody>
      </p:sp>
      <p:sp>
        <p:nvSpPr>
          <p:cNvPr id="3" name="Content Placeholder 2"/>
          <p:cNvSpPr>
            <a:spLocks noGrp="1"/>
          </p:cNvSpPr>
          <p:nvPr>
            <p:ph idx="1"/>
          </p:nvPr>
        </p:nvSpPr>
        <p:spPr>
          <a:xfrm>
            <a:off x="457200" y="1670538"/>
            <a:ext cx="8229600" cy="5099256"/>
          </a:xfrm>
        </p:spPr>
        <p:txBody>
          <a:bodyPr>
            <a:normAutofit/>
          </a:bodyPr>
          <a:lstStyle/>
          <a:p>
            <a:pPr>
              <a:lnSpc>
                <a:spcPct val="110000"/>
              </a:lnSpc>
              <a:spcAft>
                <a:spcPts val="600"/>
              </a:spcAft>
            </a:pPr>
            <a:r>
              <a:rPr lang="en-US" dirty="0"/>
              <a:t>The first phase of glycolysis ends with the cleavage of fructose 1,6-bisphosphate into </a:t>
            </a:r>
            <a:r>
              <a:rPr lang="en-US" dirty="0" err="1"/>
              <a:t>dihydroxyacetone</a:t>
            </a:r>
            <a:r>
              <a:rPr lang="en-US" dirty="0"/>
              <a:t> phosphate (DHAP) and glyceraldehyde 3-phosphate (GAP).</a:t>
            </a:r>
          </a:p>
          <a:p>
            <a:pPr>
              <a:lnSpc>
                <a:spcPct val="110000"/>
              </a:lnSpc>
              <a:spcAft>
                <a:spcPts val="600"/>
              </a:spcAft>
            </a:pPr>
            <a:r>
              <a:rPr lang="en-US" dirty="0"/>
              <a:t>This readily reversible reaction is catalyzed by the enzyme </a:t>
            </a:r>
            <a:r>
              <a:rPr lang="en-US" dirty="0" err="1"/>
              <a:t>aldolase</a:t>
            </a:r>
            <a:r>
              <a:rPr lang="en-US" dirty="0"/>
              <a:t>.</a:t>
            </a:r>
          </a:p>
          <a:p>
            <a:pPr>
              <a:lnSpc>
                <a:spcPct val="110000"/>
              </a:lnSpc>
              <a:spcAft>
                <a:spcPts val="600"/>
              </a:spcAft>
            </a:pPr>
            <a:r>
              <a:rPr lang="en-US" dirty="0"/>
              <a:t>GAP can be processed to pyruvate to yield ATP, whereas DHAP cannot.</a:t>
            </a:r>
          </a:p>
          <a:p>
            <a:pPr>
              <a:lnSpc>
                <a:spcPct val="110000"/>
              </a:lnSpc>
              <a:spcAft>
                <a:spcPts val="600"/>
              </a:spcAft>
            </a:pPr>
            <a:r>
              <a:rPr lang="en-US" dirty="0"/>
              <a:t>The enzyme triose phosphate </a:t>
            </a:r>
            <a:r>
              <a:rPr lang="en-US" dirty="0" err="1"/>
              <a:t>isomerase</a:t>
            </a:r>
            <a:r>
              <a:rPr lang="en-US" dirty="0"/>
              <a:t> interconverts GAP and DHAP, allowing the DHAP to be further metabolized.</a:t>
            </a:r>
          </a:p>
        </p:txBody>
      </p:sp>
    </p:spTree>
    <p:extLst>
      <p:ext uri="{BB962C8B-B14F-4D97-AF65-F5344CB8AC3E}">
        <p14:creationId xmlns:p14="http://schemas.microsoft.com/office/powerpoint/2010/main" val="577742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solidFill>
                  <a:srgbClr val="843C0C"/>
                </a:solidFill>
              </a:rPr>
              <a:t>The </a:t>
            </a:r>
            <a:r>
              <a:rPr lang="en-US" dirty="0" smtClean="0">
                <a:solidFill>
                  <a:srgbClr val="843C0C"/>
                </a:solidFill>
              </a:rPr>
              <a:t>Reaction </a:t>
            </a:r>
            <a:r>
              <a:rPr lang="en-US" dirty="0">
                <a:solidFill>
                  <a:srgbClr val="843C0C"/>
                </a:solidFill>
              </a:rPr>
              <a:t>C</a:t>
            </a:r>
            <a:r>
              <a:rPr lang="en-US" dirty="0" smtClean="0">
                <a:solidFill>
                  <a:srgbClr val="843C0C"/>
                </a:solidFill>
              </a:rPr>
              <a:t>atalyzed </a:t>
            </a:r>
            <a:r>
              <a:rPr lang="en-US" dirty="0">
                <a:solidFill>
                  <a:srgbClr val="843C0C"/>
                </a:solidFill>
              </a:rPr>
              <a:t>by </a:t>
            </a:r>
            <a:r>
              <a:rPr lang="en-US" dirty="0">
                <a:solidFill>
                  <a:srgbClr val="843C0C"/>
                </a:solidFill>
              </a:rPr>
              <a:t>A</a:t>
            </a:r>
            <a:r>
              <a:rPr lang="en-US" dirty="0" smtClean="0">
                <a:solidFill>
                  <a:srgbClr val="843C0C"/>
                </a:solidFill>
              </a:rPr>
              <a:t>ldolase</a:t>
            </a:r>
            <a:endParaRPr lang="en-US" dirty="0">
              <a:solidFill>
                <a:srgbClr val="843C0C"/>
              </a:solidFill>
            </a:endParaRPr>
          </a:p>
        </p:txBody>
      </p:sp>
      <p:pic>
        <p:nvPicPr>
          <p:cNvPr id="6" name="Picture 2" descr="An equation shows the reaction in which fructose 1, 6-bisphosphate, abbreviated F-1, 6-B P, is split into dihydroxyacetone phosphate, (D H A P) and glyceraldehyde 3-phosphate, (GAP). F-1, 6-B P contains a vertical chain of six carbon atoms. C 1 is bonded to two hydrogen atoms and a phosphate group, C 2is double bonded to an oxygen atom, C 3 is bonded to a hydroxyl group on the left and a hydrogen atom on the right, C 4 and C 5 are bonded to a hydrogen atom on the left and a hydroxyl group on the right, and C 6 is bonded to two carbon atoms and a phosphate group. F-1, 6-B P undergoes a reaction catalyzed by aldolase to form D H A P and G A P. D H A P has a similar structure to the top three carbon atoms in the F 1, 6-B P molecule, but the bottom carbon atom of the chain of three is bonded to an extra hydrogen atom. GAP has a similar structure to the bottom three carbon atoms in the chain of F-1, 6-B P, except that the top carbon in the chain of three has a double bond to an oxygen atom, a single bond to a hydrogen atom, and no hydroxyl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20225" y="2259808"/>
            <a:ext cx="8491275" cy="35972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399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The </a:t>
            </a:r>
            <a:r>
              <a:rPr lang="en-US" dirty="0" smtClean="0">
                <a:solidFill>
                  <a:srgbClr val="843C0C"/>
                </a:solidFill>
              </a:rPr>
              <a:t>Reaction </a:t>
            </a:r>
            <a:r>
              <a:rPr lang="en-US" dirty="0">
                <a:solidFill>
                  <a:srgbClr val="843C0C"/>
                </a:solidFill>
              </a:rPr>
              <a:t>C</a:t>
            </a:r>
            <a:r>
              <a:rPr lang="en-US" dirty="0" smtClean="0">
                <a:solidFill>
                  <a:srgbClr val="843C0C"/>
                </a:solidFill>
              </a:rPr>
              <a:t>atalyzed </a:t>
            </a:r>
            <a:r>
              <a:rPr lang="en-US" dirty="0">
                <a:solidFill>
                  <a:srgbClr val="843C0C"/>
                </a:solidFill>
              </a:rPr>
              <a:t>by </a:t>
            </a:r>
            <a:r>
              <a:rPr lang="en-US" dirty="0" smtClean="0">
                <a:solidFill>
                  <a:srgbClr val="843C0C"/>
                </a:solidFill>
              </a:rPr>
              <a:t>Triose </a:t>
            </a:r>
            <a:r>
              <a:rPr lang="en-US" dirty="0">
                <a:solidFill>
                  <a:srgbClr val="843C0C"/>
                </a:solidFill>
              </a:rPr>
              <a:t>P</a:t>
            </a:r>
            <a:r>
              <a:rPr lang="en-US" dirty="0" smtClean="0">
                <a:solidFill>
                  <a:srgbClr val="843C0C"/>
                </a:solidFill>
              </a:rPr>
              <a:t>hosphate </a:t>
            </a:r>
            <a:r>
              <a:rPr lang="en-US" dirty="0">
                <a:solidFill>
                  <a:srgbClr val="843C0C"/>
                </a:solidFill>
              </a:rPr>
              <a:t>I</a:t>
            </a:r>
            <a:r>
              <a:rPr lang="en-US" dirty="0" smtClean="0">
                <a:solidFill>
                  <a:srgbClr val="843C0C"/>
                </a:solidFill>
              </a:rPr>
              <a:t>somerase</a:t>
            </a:r>
            <a:endParaRPr lang="en-US" dirty="0">
              <a:solidFill>
                <a:srgbClr val="843C0C"/>
              </a:solidFill>
            </a:endParaRPr>
          </a:p>
        </p:txBody>
      </p:sp>
      <p:sp>
        <p:nvSpPr>
          <p:cNvPr id="14" name="Content Placeholder 13"/>
          <p:cNvSpPr>
            <a:spLocks noGrp="1"/>
          </p:cNvSpPr>
          <p:nvPr>
            <p:ph idx="1"/>
          </p:nvPr>
        </p:nvSpPr>
        <p:spPr>
          <a:xfrm>
            <a:off x="457200" y="1600201"/>
            <a:ext cx="8458200" cy="1477107"/>
          </a:xfrm>
        </p:spPr>
        <p:txBody>
          <a:bodyPr>
            <a:noAutofit/>
          </a:bodyPr>
          <a:lstStyle/>
          <a:p>
            <a:pPr>
              <a:spcAft>
                <a:spcPts val="1200"/>
              </a:spcAft>
            </a:pPr>
            <a:r>
              <a:rPr lang="en-US" dirty="0"/>
              <a:t>Triose phosphate </a:t>
            </a:r>
            <a:r>
              <a:rPr lang="en-US" dirty="0" err="1"/>
              <a:t>isomerase</a:t>
            </a:r>
            <a:r>
              <a:rPr lang="en-US" dirty="0"/>
              <a:t> is the only glycolytic enzyme for which genetic deficiency in expression can be lethal.</a:t>
            </a:r>
          </a:p>
        </p:txBody>
      </p:sp>
      <p:pic>
        <p:nvPicPr>
          <p:cNvPr id="7" name="Picture 2" descr="A diagram shows the reaction in which dihydroxyacetone phosphate (D H A P) is converted to glyceraldehyde 3-phosphate (G A P). The reaction is catalyzed by triose phosphate isomerase. D H A P has a chain of three carbon atoms, in which C 1 is bonded to 2 H and a hydroxyl group with the hydrogen atom in the hydroxyl group and one of the other hydrogen atoms highlighted, C 2 is double bonded to an oxygen atom, and C 3 is bonded to 2 H and a phosphate anion. GAP contains a straight chain of three carbon atoms, in which C 1 is double bonded to an oxygen atom and single bonded to a hydrogen atom, C 2 is bonded to a highlighted hydrogen atom, and to a hydroxyl group with the hydrogen atom highlighted, and C 3 is bonded to the same atoms and groups as the bottom carbon atom of D H A 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22459" y="3662636"/>
            <a:ext cx="7936930" cy="231089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812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Structure of </a:t>
            </a:r>
            <a:r>
              <a:rPr lang="en-US" dirty="0" smtClean="0">
                <a:solidFill>
                  <a:srgbClr val="843C0C"/>
                </a:solidFill>
              </a:rPr>
              <a:t>Triose </a:t>
            </a:r>
            <a:r>
              <a:rPr lang="en-US" dirty="0">
                <a:solidFill>
                  <a:srgbClr val="843C0C"/>
                </a:solidFill>
              </a:rPr>
              <a:t>P</a:t>
            </a:r>
            <a:r>
              <a:rPr lang="en-US" dirty="0" smtClean="0">
                <a:solidFill>
                  <a:srgbClr val="843C0C"/>
                </a:solidFill>
              </a:rPr>
              <a:t>hosphate </a:t>
            </a:r>
            <a:r>
              <a:rPr lang="en-US" dirty="0">
                <a:solidFill>
                  <a:srgbClr val="843C0C"/>
                </a:solidFill>
              </a:rPr>
              <a:t>I</a:t>
            </a:r>
            <a:r>
              <a:rPr lang="en-US" dirty="0" smtClean="0">
                <a:solidFill>
                  <a:srgbClr val="843C0C"/>
                </a:solidFill>
              </a:rPr>
              <a:t>somerase</a:t>
            </a:r>
            <a:endParaRPr lang="en-US" dirty="0">
              <a:solidFill>
                <a:srgbClr val="843C0C"/>
              </a:solidFill>
            </a:endParaRPr>
          </a:p>
        </p:txBody>
      </p:sp>
      <p:pic>
        <p:nvPicPr>
          <p:cNvPr id="6" name="Picture 2" descr="A ribbon diagram shows the structure of triose phosphate isomerase. Triose phosphate isomerase has a ring of alpha helices surrounding a ring of beta strands. A loop is shown between an alpha helix and a beta strand, between the two rings. Residues histidine 95 and glutamate 165 are shown in ball and stick form, facing inwards from the inner ring of beta strands. The loop is shown close to glutamate 165."/>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15873" y="1940741"/>
            <a:ext cx="4985282" cy="460545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631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623"/>
            <a:ext cx="8229600" cy="1383030"/>
          </a:xfrm>
        </p:spPr>
        <p:txBody>
          <a:bodyPr>
            <a:normAutofit/>
          </a:bodyPr>
          <a:lstStyle/>
          <a:p>
            <a:r>
              <a:rPr lang="en-US" dirty="0" smtClean="0">
                <a:solidFill>
                  <a:srgbClr val="843C0C"/>
                </a:solidFill>
                <a:latin typeface="Arial" panose="020B0604020202020204" pitchFamily="34" charset="0"/>
                <a:cs typeface="Arial" panose="020B0604020202020204" pitchFamily="34" charset="0"/>
              </a:rPr>
              <a:t>CHAPTER 16</a:t>
            </a:r>
            <a:r>
              <a:rPr lang="en-US" dirty="0">
                <a:solidFill>
                  <a:srgbClr val="843C0C"/>
                </a:solidFill>
                <a:latin typeface="Arial" panose="020B0604020202020204" pitchFamily="34" charset="0"/>
                <a:cs typeface="Arial" panose="020B0604020202020204" pitchFamily="34" charset="0"/>
              </a:rPr>
              <a:t/>
            </a:r>
            <a:br>
              <a:rPr lang="en-US" dirty="0">
                <a:solidFill>
                  <a:srgbClr val="843C0C"/>
                </a:solidFill>
                <a:latin typeface="Arial" panose="020B0604020202020204" pitchFamily="34" charset="0"/>
                <a:cs typeface="Arial" panose="020B0604020202020204" pitchFamily="34" charset="0"/>
              </a:rPr>
            </a:br>
            <a:r>
              <a:rPr lang="en-US" dirty="0">
                <a:solidFill>
                  <a:srgbClr val="843C0C"/>
                </a:solidFill>
                <a:latin typeface="Arial" panose="020B0604020202020204" pitchFamily="34" charset="0"/>
                <a:cs typeface="Arial" panose="020B0604020202020204" pitchFamily="34" charset="0"/>
              </a:rPr>
              <a:t>Glycolysis and Gluconeogenesis</a:t>
            </a:r>
            <a:endParaRPr lang="en-US" dirty="0">
              <a:solidFill>
                <a:srgbClr val="843C0C"/>
              </a:solidFill>
              <a:effectLst/>
              <a:latin typeface="Arial" panose="020B0604020202020204" pitchFamily="34" charset="0"/>
              <a:cs typeface="Arial" panose="020B0604020202020204" pitchFamily="34" charset="0"/>
            </a:endParaRPr>
          </a:p>
        </p:txBody>
      </p:sp>
      <p:pic>
        <p:nvPicPr>
          <p:cNvPr id="6" name="Picture 2" descr="A two part illustration shows a photograph of Usain Bolt sprinting and the reaction pathway of glucose metabolism. In the diagram showing the two pathways for glucose metabolism, glucose is first shown being converted to pyruvate via glycolysis. Pyruvate is either converted to lactate, in a reaction labeled A, or to C O 2 and H 2 O in a mitochondrion, in a reaction labeled B. A T P from the mitochondrion is used in muscle fibers and A T P from glycolysis is used in muscle fiber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666285" y="1779360"/>
            <a:ext cx="7873963" cy="47760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030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Mechanism: Triose </a:t>
            </a:r>
            <a:r>
              <a:rPr lang="en-US" sz="3200" dirty="0" smtClean="0">
                <a:solidFill>
                  <a:srgbClr val="843C0C"/>
                </a:solidFill>
              </a:rPr>
              <a:t>Phosphate </a:t>
            </a:r>
            <a:r>
              <a:rPr lang="en-US" sz="3200" dirty="0">
                <a:solidFill>
                  <a:srgbClr val="843C0C"/>
                </a:solidFill>
              </a:rPr>
              <a:t>I</a:t>
            </a:r>
            <a:r>
              <a:rPr lang="en-US" sz="3200" dirty="0" smtClean="0">
                <a:solidFill>
                  <a:srgbClr val="843C0C"/>
                </a:solidFill>
              </a:rPr>
              <a:t>somerase </a:t>
            </a:r>
            <a:r>
              <a:rPr lang="en-US" sz="3200" dirty="0">
                <a:solidFill>
                  <a:srgbClr val="843C0C"/>
                </a:solidFill>
              </a:rPr>
              <a:t>S</a:t>
            </a:r>
            <a:r>
              <a:rPr lang="en-US" sz="3200" dirty="0" smtClean="0">
                <a:solidFill>
                  <a:srgbClr val="843C0C"/>
                </a:solidFill>
              </a:rPr>
              <a:t>alvages </a:t>
            </a:r>
            <a:r>
              <a:rPr lang="en-US" sz="3200" dirty="0">
                <a:solidFill>
                  <a:srgbClr val="843C0C"/>
                </a:solidFill>
              </a:rPr>
              <a:t>a </a:t>
            </a:r>
            <a:r>
              <a:rPr lang="en-US" sz="3200" dirty="0">
                <a:solidFill>
                  <a:srgbClr val="843C0C"/>
                </a:solidFill>
              </a:rPr>
              <a:t>T</a:t>
            </a:r>
            <a:r>
              <a:rPr lang="en-US" sz="3200" dirty="0" smtClean="0">
                <a:solidFill>
                  <a:srgbClr val="843C0C"/>
                </a:solidFill>
              </a:rPr>
              <a:t>hree-carbon Fragment</a:t>
            </a:r>
            <a:endParaRPr lang="en-US" sz="3200" dirty="0">
              <a:solidFill>
                <a:srgbClr val="843C0C"/>
              </a:solidFill>
            </a:endParaRPr>
          </a:p>
        </p:txBody>
      </p:sp>
      <p:sp>
        <p:nvSpPr>
          <p:cNvPr id="3" name="Content Placeholder 2"/>
          <p:cNvSpPr>
            <a:spLocks noGrp="1"/>
          </p:cNvSpPr>
          <p:nvPr>
            <p:ph idx="1"/>
          </p:nvPr>
        </p:nvSpPr>
        <p:spPr>
          <a:xfrm>
            <a:off x="457200" y="1670538"/>
            <a:ext cx="8229600" cy="5099256"/>
          </a:xfrm>
        </p:spPr>
        <p:txBody>
          <a:bodyPr>
            <a:normAutofit/>
          </a:bodyPr>
          <a:lstStyle/>
          <a:p>
            <a:pPr>
              <a:spcBef>
                <a:spcPts val="624"/>
              </a:spcBef>
              <a:spcAft>
                <a:spcPts val="1200"/>
              </a:spcAft>
              <a:defRPr/>
            </a:pPr>
            <a:r>
              <a:rPr lang="en-US" dirty="0"/>
              <a:t>Triose phosphate </a:t>
            </a:r>
            <a:r>
              <a:rPr lang="en-US" dirty="0" err="1"/>
              <a:t>isomerase</a:t>
            </a:r>
            <a:r>
              <a:rPr lang="en-US" dirty="0"/>
              <a:t> converts DHAP into GAP. This conversion of a </a:t>
            </a:r>
            <a:r>
              <a:rPr lang="en-US" dirty="0" err="1"/>
              <a:t>ketose</a:t>
            </a:r>
            <a:r>
              <a:rPr lang="en-US" dirty="0"/>
              <a:t> into an aldose proceeds through an </a:t>
            </a:r>
            <a:r>
              <a:rPr lang="en-US" dirty="0" err="1"/>
              <a:t>enediol</a:t>
            </a:r>
            <a:r>
              <a:rPr lang="en-US" dirty="0"/>
              <a:t> intermediate.</a:t>
            </a:r>
          </a:p>
          <a:p>
            <a:pPr lvl="1">
              <a:spcBef>
                <a:spcPts val="624"/>
              </a:spcBef>
              <a:spcAft>
                <a:spcPts val="1200"/>
              </a:spcAft>
              <a:buFontTx/>
              <a:buAutoNum type="arabicPeriod"/>
              <a:defRPr/>
            </a:pPr>
            <a:r>
              <a:rPr lang="en-US" dirty="0"/>
              <a:t>Glutamate 165 acts as a general base catalyst and removes a proton from C-1 of the substrate to form the </a:t>
            </a:r>
            <a:r>
              <a:rPr lang="en-US" dirty="0" err="1"/>
              <a:t>enediol</a:t>
            </a:r>
            <a:r>
              <a:rPr lang="en-US" dirty="0"/>
              <a:t> intermediate.</a:t>
            </a:r>
          </a:p>
          <a:p>
            <a:pPr lvl="1">
              <a:spcBef>
                <a:spcPts val="624"/>
              </a:spcBef>
              <a:spcAft>
                <a:spcPts val="1200"/>
              </a:spcAft>
              <a:buFontTx/>
              <a:buAutoNum type="arabicPeriod"/>
              <a:defRPr/>
            </a:pPr>
            <a:r>
              <a:rPr lang="en-US" dirty="0"/>
              <a:t>Glutamate 165, now acting as a general acid catalyst, donates a proton to C-2, while </a:t>
            </a:r>
            <a:r>
              <a:rPr lang="en-US" dirty="0" err="1"/>
              <a:t>histidine</a:t>
            </a:r>
            <a:r>
              <a:rPr lang="en-US" dirty="0"/>
              <a:t> 95 removes a proton from C-1.</a:t>
            </a:r>
          </a:p>
          <a:p>
            <a:pPr lvl="1">
              <a:spcBef>
                <a:spcPts val="624"/>
              </a:spcBef>
              <a:spcAft>
                <a:spcPts val="1200"/>
              </a:spcAft>
              <a:buFontTx/>
              <a:buAutoNum type="arabicPeriod"/>
              <a:defRPr/>
            </a:pPr>
            <a:r>
              <a:rPr lang="en-US" dirty="0"/>
              <a:t>The product is formed, and glutamate 165 and </a:t>
            </a:r>
            <a:r>
              <a:rPr lang="en-US" dirty="0" err="1"/>
              <a:t>histidine</a:t>
            </a:r>
            <a:r>
              <a:rPr lang="en-US" dirty="0"/>
              <a:t> 95 return to their initial states.</a:t>
            </a:r>
          </a:p>
        </p:txBody>
      </p:sp>
    </p:spTree>
    <p:extLst>
      <p:ext uri="{BB962C8B-B14F-4D97-AF65-F5344CB8AC3E}">
        <p14:creationId xmlns:p14="http://schemas.microsoft.com/office/powerpoint/2010/main" val="920902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Catalytic </a:t>
            </a:r>
            <a:r>
              <a:rPr lang="en-US" dirty="0" smtClean="0">
                <a:solidFill>
                  <a:srgbClr val="843C0C"/>
                </a:solidFill>
              </a:rPr>
              <a:t>Mechanism </a:t>
            </a:r>
            <a:r>
              <a:rPr lang="en-US" dirty="0">
                <a:solidFill>
                  <a:srgbClr val="843C0C"/>
                </a:solidFill>
              </a:rPr>
              <a:t>of </a:t>
            </a:r>
            <a:r>
              <a:rPr lang="en-US" dirty="0" smtClean="0">
                <a:solidFill>
                  <a:srgbClr val="843C0C"/>
                </a:solidFill>
              </a:rPr>
              <a:t>Triose </a:t>
            </a:r>
            <a:r>
              <a:rPr lang="en-US" dirty="0">
                <a:solidFill>
                  <a:srgbClr val="843C0C"/>
                </a:solidFill>
              </a:rPr>
              <a:t>P</a:t>
            </a:r>
            <a:r>
              <a:rPr lang="en-US" dirty="0" smtClean="0">
                <a:solidFill>
                  <a:srgbClr val="843C0C"/>
                </a:solidFill>
              </a:rPr>
              <a:t>hosphate Isomerase</a:t>
            </a:r>
            <a:endParaRPr lang="en-US" dirty="0">
              <a:solidFill>
                <a:srgbClr val="843C0C"/>
              </a:solidFill>
            </a:endParaRPr>
          </a:p>
        </p:txBody>
      </p:sp>
      <p:pic>
        <p:nvPicPr>
          <p:cNvPr id="5" name="Picture 2" descr="A schematic diagram shows the catalytic mechanism of triose phosphate isomerase in three steps. Triose phosphate isomerase is shown as a thin, curved shape, with the structures of the side chains of glutamate 165 and histidine 95 attached to the concave part of the curve. Glutamate has a chain of three carbon atoms ending in a carboxylate group. Histidine is a five-membered ring bonded to a carbon atom, in which first and third positions are occupied by nitrogen atoms. A molecule of dihydroxyacetone phosphate is shown between the two residues. Dihydroxyacetone has a chain of three carbon atoms. The top carbon atom is numbered 1 and is bonded to a hydroxyl group and two hydrogen atoms, one of which is shown in red. The middle carbon atom is numbered 2, and has a double bond to an oxygen atom. The bottom carbon atom is numbered 3 and is bonded to two hydrogen atoms and a phosphate group. In the first step of the reaction, the hydrogen atom shown in red moves from carbon 1 in dihydroxyacetone phosphate to one of the oxygen atoms in the carboxyl group in glutamate. As a result, the end carbon in the side chain of glutamate has a single bond to a hydroxyl group, formed from an oxygen atom and the hydrogen atom shown in red, and a double bond to an oxygen atom. A double bond forms between carbons 1 and 2 in dihydroxyacetone phosphate. The hydrogen atom bonded to a nitrogen atom on the histidine residue bonds instead to the oxygen on carbon 2 of dihydroxyacetone phosphate, so carbon 2 has a single bond to a hydroxyl group instead of a double bond to an oxygen atom. This step converts dihydroxyacetone phosphate to enediol intermediate. A delocalized double bond forms between the top left, top, and top right vertices in the five-membered ring in histidine after removal of the hydrogen atom. In the second step, the hydrogen atom is removed from the hydroxyl group on carbon 1 of the enediol intermediate and joins the top left nitrogen atom in the histidine side chain, so the histidine side chain reverts to its original state. The remaining oxygen atom on carbon 1 of the enediol intermediate acquires a negative charge. In the third step, a double bond forms between carbon 1 in enediol intermediate and the oxygen atom to which it is bonded, so the oxygen atom no longer carries a negative charge. The hydrogen atom colored red that is bonded to one of the carbon atoms on the glutamate residue becomes bonded to carbon 2 in the enediol intermediate, so the glutamate residue returns to its original state. The double bond between carbon 1 and carbon 2 becomes a single bond. The result is the conversion of the enediol intermediate to glyceraldehyde 3-phosphate, and the return of the two side chains to their original stat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481659" y="1819452"/>
            <a:ext cx="8065979" cy="453986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005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Design of </a:t>
            </a:r>
            <a:r>
              <a:rPr lang="en-US" dirty="0" smtClean="0">
                <a:solidFill>
                  <a:srgbClr val="843C0C"/>
                </a:solidFill>
              </a:rPr>
              <a:t>Triose </a:t>
            </a:r>
            <a:r>
              <a:rPr lang="en-US" dirty="0">
                <a:solidFill>
                  <a:srgbClr val="843C0C"/>
                </a:solidFill>
              </a:rPr>
              <a:t>P</a:t>
            </a:r>
            <a:r>
              <a:rPr lang="en-US" dirty="0" smtClean="0">
                <a:solidFill>
                  <a:srgbClr val="843C0C"/>
                </a:solidFill>
              </a:rPr>
              <a:t>hosphate </a:t>
            </a:r>
            <a:r>
              <a:rPr lang="en-US" dirty="0">
                <a:solidFill>
                  <a:srgbClr val="843C0C"/>
                </a:solidFill>
              </a:rPr>
              <a:t>I</a:t>
            </a:r>
            <a:r>
              <a:rPr lang="en-US" dirty="0" smtClean="0">
                <a:solidFill>
                  <a:srgbClr val="843C0C"/>
                </a:solidFill>
              </a:rPr>
              <a:t>somerase Enhances </a:t>
            </a:r>
            <a:r>
              <a:rPr lang="en-US" dirty="0">
                <a:solidFill>
                  <a:srgbClr val="843C0C"/>
                </a:solidFill>
              </a:rPr>
              <a:t>its </a:t>
            </a:r>
            <a:r>
              <a:rPr lang="en-US" dirty="0" smtClean="0">
                <a:solidFill>
                  <a:srgbClr val="843C0C"/>
                </a:solidFill>
              </a:rPr>
              <a:t>Efficiency</a:t>
            </a:r>
            <a:endParaRPr lang="en-US" dirty="0">
              <a:solidFill>
                <a:srgbClr val="843C0C"/>
              </a:solidFill>
            </a:endParaRPr>
          </a:p>
        </p:txBody>
      </p:sp>
      <p:sp>
        <p:nvSpPr>
          <p:cNvPr id="14" name="Content Placeholder 13"/>
          <p:cNvSpPr>
            <a:spLocks noGrp="1"/>
          </p:cNvSpPr>
          <p:nvPr>
            <p:ph idx="1"/>
          </p:nvPr>
        </p:nvSpPr>
        <p:spPr>
          <a:xfrm>
            <a:off x="457200" y="1600201"/>
            <a:ext cx="8458200" cy="3217984"/>
          </a:xfrm>
        </p:spPr>
        <p:txBody>
          <a:bodyPr>
            <a:noAutofit/>
          </a:bodyPr>
          <a:lstStyle/>
          <a:p>
            <a:pPr>
              <a:spcAft>
                <a:spcPts val="1200"/>
              </a:spcAft>
            </a:pPr>
            <a:r>
              <a:rPr lang="en-US" dirty="0"/>
              <a:t>Triose phosphate </a:t>
            </a:r>
            <a:r>
              <a:rPr lang="en-US" dirty="0" err="1"/>
              <a:t>isomerase</a:t>
            </a:r>
            <a:r>
              <a:rPr lang="en-US" dirty="0"/>
              <a:t> is considered to be a kinetically perfect enzyme because its rate of catalysis is near the diffusion limit.</a:t>
            </a:r>
          </a:p>
          <a:p>
            <a:r>
              <a:rPr lang="en-US" dirty="0"/>
              <a:t>The </a:t>
            </a:r>
            <a:r>
              <a:rPr lang="en-US" dirty="0" err="1"/>
              <a:t>enediol</a:t>
            </a:r>
            <a:r>
              <a:rPr lang="en-US" dirty="0"/>
              <a:t> intermediate may potentially decompose into the very reactive methyl </a:t>
            </a:r>
            <a:r>
              <a:rPr lang="en-US" dirty="0" err="1"/>
              <a:t>glyoxal</a:t>
            </a:r>
            <a:r>
              <a:rPr lang="en-US" dirty="0"/>
              <a:t>. However, structural features in the enzyme prevent production of this undesired product.</a:t>
            </a:r>
          </a:p>
        </p:txBody>
      </p:sp>
      <p:pic>
        <p:nvPicPr>
          <p:cNvPr id="6" name="Picture 2" descr="A diagram shows the conversion of enediol intermediate to methyl glyoxal. The enediol intermediate contains a chain of three carbon atoms, shown arranged horizontally, angled at the middle carbon. C 1 is bonded to a hydroxyl group and to a hydrogen atom and double bonded to C 2, C 2 is bonded to a hydroxyl group, and C 3 is bonded to two hydrogen atoms and a phosphate group. A reaction takes place in which an inorganic phosphate is removed and enediol intermediate becomes methyl glyoxal. Methyl glyoxal has a chain of three carbon atoms, angled at the middle carbon. C 1is double bonded to an oxygen atom and single bonded to a hydrogen atom, C 2is double bonded to an oxygen atom, and C 3 forms a methyl group. The bonds between all the three carbon atoms are single bond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41838" y="5087561"/>
            <a:ext cx="8442530" cy="151198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163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The </a:t>
            </a:r>
            <a:r>
              <a:rPr lang="en-US" sz="3200" dirty="0" smtClean="0">
                <a:solidFill>
                  <a:srgbClr val="843C0C"/>
                </a:solidFill>
              </a:rPr>
              <a:t>Oxidation </a:t>
            </a:r>
            <a:r>
              <a:rPr lang="en-US" sz="3200" dirty="0">
                <a:solidFill>
                  <a:srgbClr val="843C0C"/>
                </a:solidFill>
              </a:rPr>
              <a:t>of an </a:t>
            </a:r>
            <a:r>
              <a:rPr lang="en-US" sz="3200" dirty="0" smtClean="0">
                <a:solidFill>
                  <a:srgbClr val="843C0C"/>
                </a:solidFill>
              </a:rPr>
              <a:t>Aldehyde </a:t>
            </a:r>
            <a:r>
              <a:rPr lang="en-US" sz="3200" dirty="0">
                <a:solidFill>
                  <a:srgbClr val="843C0C"/>
                </a:solidFill>
              </a:rPr>
              <a:t>to an </a:t>
            </a:r>
            <a:r>
              <a:rPr lang="en-US" sz="3200" dirty="0" smtClean="0">
                <a:solidFill>
                  <a:srgbClr val="843C0C"/>
                </a:solidFill>
              </a:rPr>
              <a:t>Acid </a:t>
            </a:r>
            <a:r>
              <a:rPr lang="en-US" sz="3200" dirty="0">
                <a:solidFill>
                  <a:srgbClr val="843C0C"/>
                </a:solidFill>
              </a:rPr>
              <a:t>P</a:t>
            </a:r>
            <a:r>
              <a:rPr lang="en-US" sz="3200" dirty="0" smtClean="0">
                <a:solidFill>
                  <a:srgbClr val="843C0C"/>
                </a:solidFill>
              </a:rPr>
              <a:t>owers </a:t>
            </a:r>
            <a:r>
              <a:rPr lang="en-US" sz="3200" dirty="0">
                <a:solidFill>
                  <a:srgbClr val="843C0C"/>
                </a:solidFill>
              </a:rPr>
              <a:t>the </a:t>
            </a:r>
            <a:r>
              <a:rPr lang="en-US" sz="3200" dirty="0" smtClean="0">
                <a:solidFill>
                  <a:srgbClr val="843C0C"/>
                </a:solidFill>
              </a:rPr>
              <a:t>Formation </a:t>
            </a:r>
            <a:r>
              <a:rPr lang="en-US" sz="3200" dirty="0">
                <a:solidFill>
                  <a:srgbClr val="843C0C"/>
                </a:solidFill>
              </a:rPr>
              <a:t>of a </a:t>
            </a:r>
            <a:r>
              <a:rPr lang="en-US" sz="3200" dirty="0" smtClean="0">
                <a:solidFill>
                  <a:srgbClr val="843C0C"/>
                </a:solidFill>
              </a:rPr>
              <a:t>Compound </a:t>
            </a:r>
            <a:r>
              <a:rPr lang="en-US" sz="3200" dirty="0">
                <a:solidFill>
                  <a:srgbClr val="843C0C"/>
                </a:solidFill>
              </a:rPr>
              <a:t>with </a:t>
            </a:r>
            <a:r>
              <a:rPr lang="en-US" sz="3200" dirty="0">
                <a:solidFill>
                  <a:srgbClr val="843C0C"/>
                </a:solidFill>
              </a:rPr>
              <a:t>H</a:t>
            </a:r>
            <a:r>
              <a:rPr lang="en-US" sz="3200" dirty="0" smtClean="0">
                <a:solidFill>
                  <a:srgbClr val="843C0C"/>
                </a:solidFill>
              </a:rPr>
              <a:t>igh </a:t>
            </a:r>
            <a:r>
              <a:rPr lang="en-US" sz="3200" dirty="0">
                <a:solidFill>
                  <a:srgbClr val="843C0C"/>
                </a:solidFill>
              </a:rPr>
              <a:t>P</a:t>
            </a:r>
            <a:r>
              <a:rPr lang="en-US" sz="3200" dirty="0" smtClean="0">
                <a:solidFill>
                  <a:srgbClr val="843C0C"/>
                </a:solidFill>
              </a:rPr>
              <a:t>hosphoryl-transfer </a:t>
            </a:r>
            <a:r>
              <a:rPr lang="en-US" sz="3200" dirty="0">
                <a:solidFill>
                  <a:srgbClr val="843C0C"/>
                </a:solidFill>
              </a:rPr>
              <a:t>P</a:t>
            </a:r>
            <a:r>
              <a:rPr lang="en-US" sz="3200" dirty="0" smtClean="0">
                <a:solidFill>
                  <a:srgbClr val="843C0C"/>
                </a:solidFill>
              </a:rPr>
              <a:t>otential</a:t>
            </a:r>
            <a:endParaRPr lang="en-US" sz="3200" dirty="0">
              <a:solidFill>
                <a:srgbClr val="843C0C"/>
              </a:solidFill>
            </a:endParaRPr>
          </a:p>
        </p:txBody>
      </p:sp>
      <p:sp>
        <p:nvSpPr>
          <p:cNvPr id="3" name="Content Placeholder 2"/>
          <p:cNvSpPr>
            <a:spLocks noGrp="1"/>
          </p:cNvSpPr>
          <p:nvPr>
            <p:ph idx="1"/>
          </p:nvPr>
        </p:nvSpPr>
        <p:spPr>
          <a:xfrm>
            <a:off x="457200" y="1881352"/>
            <a:ext cx="8229600" cy="4244811"/>
          </a:xfrm>
        </p:spPr>
        <p:txBody>
          <a:bodyPr>
            <a:normAutofit/>
          </a:bodyPr>
          <a:lstStyle/>
          <a:p>
            <a:r>
              <a:rPr lang="en-US" dirty="0"/>
              <a:t>The second stage of glycolysis begins when a compound with high </a:t>
            </a:r>
            <a:r>
              <a:rPr lang="en-US" dirty="0" err="1"/>
              <a:t>phosphoryl</a:t>
            </a:r>
            <a:r>
              <a:rPr lang="en-US" dirty="0"/>
              <a:t>-transfer potential, 1,3-bisphosphoglycerate, is generated by the oxidation of GAP in a reaction catalyzed by glyceraldehyde 3-phosphate dehydrogenase.</a:t>
            </a:r>
          </a:p>
        </p:txBody>
      </p:sp>
    </p:spTree>
    <p:extLst>
      <p:ext uri="{BB962C8B-B14F-4D97-AF65-F5344CB8AC3E}">
        <p14:creationId xmlns:p14="http://schemas.microsoft.com/office/powerpoint/2010/main" val="3637480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Second </a:t>
            </a:r>
            <a:r>
              <a:rPr lang="en-US" dirty="0" smtClean="0">
                <a:solidFill>
                  <a:srgbClr val="843C0C"/>
                </a:solidFill>
              </a:rPr>
              <a:t>Stage </a:t>
            </a:r>
            <a:r>
              <a:rPr lang="en-US" dirty="0">
                <a:solidFill>
                  <a:srgbClr val="843C0C"/>
                </a:solidFill>
              </a:rPr>
              <a:t>of </a:t>
            </a:r>
            <a:r>
              <a:rPr lang="en-US" dirty="0" smtClean="0">
                <a:solidFill>
                  <a:srgbClr val="843C0C"/>
                </a:solidFill>
              </a:rPr>
              <a:t>Glycolysis</a:t>
            </a:r>
            <a:endParaRPr lang="en-US" dirty="0">
              <a:solidFill>
                <a:srgbClr val="843C0C"/>
              </a:solidFill>
            </a:endParaRPr>
          </a:p>
        </p:txBody>
      </p:sp>
      <p:pic>
        <p:nvPicPr>
          <p:cNvPr id="6" name="Picture 2" descr="A flow diagram shows the second stage of glycolysis. In the second stage of glycolysis, two molecules G A P are converted to P E P by a four step reaction, in which N A D H is released in the first step and A T P is released in the second step. P E P is converted to pyruvate and A T P is released. Two molecules of each reactant are consumed during each reac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569682" y="1835819"/>
            <a:ext cx="4227950" cy="483111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506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sz="3200" dirty="0">
                <a:solidFill>
                  <a:srgbClr val="843C0C"/>
                </a:solidFill>
              </a:rPr>
              <a:t>The </a:t>
            </a:r>
            <a:r>
              <a:rPr lang="en-US" sz="3200" dirty="0" smtClean="0">
                <a:solidFill>
                  <a:srgbClr val="843C0C"/>
                </a:solidFill>
              </a:rPr>
              <a:t>Reaction </a:t>
            </a:r>
            <a:r>
              <a:rPr lang="en-US" sz="3200" dirty="0">
                <a:solidFill>
                  <a:srgbClr val="843C0C"/>
                </a:solidFill>
              </a:rPr>
              <a:t>C</a:t>
            </a:r>
            <a:r>
              <a:rPr lang="en-US" sz="3200" dirty="0" smtClean="0">
                <a:solidFill>
                  <a:srgbClr val="843C0C"/>
                </a:solidFill>
              </a:rPr>
              <a:t>atalyzed </a:t>
            </a:r>
            <a:r>
              <a:rPr lang="en-US" sz="3200" dirty="0">
                <a:solidFill>
                  <a:srgbClr val="843C0C"/>
                </a:solidFill>
              </a:rPr>
              <a:t>by </a:t>
            </a:r>
            <a:r>
              <a:rPr lang="en-US" sz="3200" dirty="0" smtClean="0">
                <a:solidFill>
                  <a:srgbClr val="843C0C"/>
                </a:solidFill>
              </a:rPr>
              <a:t>Glyceraldehyde </a:t>
            </a:r>
            <a:r>
              <a:rPr lang="en-US" sz="3200" dirty="0">
                <a:solidFill>
                  <a:srgbClr val="843C0C"/>
                </a:solidFill>
              </a:rPr>
              <a:t>3-phosphate </a:t>
            </a:r>
            <a:r>
              <a:rPr lang="en-US" sz="3200" dirty="0" smtClean="0">
                <a:solidFill>
                  <a:srgbClr val="843C0C"/>
                </a:solidFill>
              </a:rPr>
              <a:t>Dehydrogenase (</a:t>
            </a:r>
            <a:r>
              <a:rPr lang="en-US" sz="3200" dirty="0" smtClean="0">
                <a:solidFill>
                  <a:srgbClr val="843C0C"/>
                </a:solidFill>
              </a:rPr>
              <a:t>1/</a:t>
            </a:r>
            <a:r>
              <a:rPr lang="en-US" sz="3200" dirty="0" smtClean="0">
                <a:solidFill>
                  <a:srgbClr val="843C0C"/>
                </a:solidFill>
              </a:rPr>
              <a:t>3</a:t>
            </a:r>
            <a:r>
              <a:rPr lang="en-US" sz="3200" dirty="0">
                <a:solidFill>
                  <a:srgbClr val="843C0C"/>
                </a:solidFill>
              </a:rPr>
              <a:t>)</a:t>
            </a:r>
          </a:p>
        </p:txBody>
      </p:sp>
      <p:pic>
        <p:nvPicPr>
          <p:cNvPr id="5" name="Picture 2" descr="An equation shows the reaction in which GAP is converted to 1,3-bisphosphoglycerate (1,3-B P G). GAP contains a chain of three carbon atoms, shown arranged vertically. C 1 is bonded to a highlighted hydrogen atom and double bonded to oxygen atom, C 2 is bonded to a hydrogen atom and a hydroxyl group, and C 3 is bonded to two hydrogen atoms and a phosphate group. GAP, N A D plus, and an inorganic phosphate molecule undergo a reaction catalyzed by glyceraldehyde 3-phosphate dehydrogenase to form 1,3-B P G. 1,3-B P G has a similar structure to GAP. The highlighted hydrogen atom dissociates from C 1 in GA P and combines with N A D plus to form N A D H. The inorganic phosphate molecule combines with GAP. The structure of 1,3-B P G is similar to that of GAP but with the phosphate group in place of the hydrogen atom bonded to C 1. A proton is also produced from the reac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70068" y="2797982"/>
            <a:ext cx="8661950" cy="213399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349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52" y="208534"/>
            <a:ext cx="8311896" cy="1275209"/>
          </a:xfrm>
        </p:spPr>
        <p:txBody>
          <a:bodyPr>
            <a:noAutofit/>
          </a:bodyPr>
          <a:lstStyle/>
          <a:p>
            <a:r>
              <a:rPr lang="en-US" sz="3200" dirty="0">
                <a:solidFill>
                  <a:srgbClr val="843C0C"/>
                </a:solidFill>
              </a:rPr>
              <a:t>The Reaction Catalyzed by Glyceraldehyde 3-phosphate Dehydrogenase </a:t>
            </a:r>
            <a:r>
              <a:rPr lang="en-US" sz="3200" dirty="0" smtClean="0">
                <a:solidFill>
                  <a:srgbClr val="843C0C"/>
                </a:solidFill>
              </a:rPr>
              <a:t>(2/3</a:t>
            </a:r>
            <a:r>
              <a:rPr lang="en-US" sz="3200" dirty="0">
                <a:solidFill>
                  <a:srgbClr val="843C0C"/>
                </a:solidFill>
              </a:rPr>
              <a:t>)</a:t>
            </a:r>
            <a:endParaRPr lang="en-US" sz="3200" dirty="0"/>
          </a:p>
        </p:txBody>
      </p:sp>
      <p:sp>
        <p:nvSpPr>
          <p:cNvPr id="3" name="Content Placeholder 2"/>
          <p:cNvSpPr>
            <a:spLocks noGrp="1"/>
          </p:cNvSpPr>
          <p:nvPr>
            <p:ph idx="1"/>
          </p:nvPr>
        </p:nvSpPr>
        <p:spPr>
          <a:xfrm>
            <a:off x="457200" y="1670538"/>
            <a:ext cx="8229600" cy="5099256"/>
          </a:xfrm>
        </p:spPr>
        <p:txBody>
          <a:bodyPr>
            <a:normAutofit/>
          </a:bodyPr>
          <a:lstStyle/>
          <a:p>
            <a:pPr>
              <a:spcAft>
                <a:spcPts val="600"/>
              </a:spcAft>
            </a:pPr>
            <a:r>
              <a:rPr lang="en-US" dirty="0"/>
              <a:t>The formation of glyceraldehyde 1,3-bisphosphate can be thought of as occurring in two steps:</a:t>
            </a:r>
          </a:p>
          <a:p>
            <a:pPr lvl="1">
              <a:spcAft>
                <a:spcPts val="600"/>
              </a:spcAft>
              <a:buFont typeface="+mj-lt"/>
              <a:buAutoNum type="arabicPeriod"/>
            </a:pPr>
            <a:r>
              <a:rPr lang="en-US" sz="2000" dirty="0"/>
              <a:t>The highly exergonic oxidation of carbon 1 in GAP to an acid</a:t>
            </a:r>
          </a:p>
          <a:p>
            <a:pPr lvl="1">
              <a:spcAft>
                <a:spcPts val="600"/>
              </a:spcAft>
              <a:buFont typeface="+mj-lt"/>
              <a:buAutoNum type="arabicPeriod"/>
            </a:pPr>
            <a:r>
              <a:rPr lang="en-US" sz="2000" dirty="0"/>
              <a:t>The highly endergonic formation of glyceraldehyde 1, 3-bisphosphate from the acid</a:t>
            </a:r>
          </a:p>
          <a:p>
            <a:pPr>
              <a:spcAft>
                <a:spcPts val="600"/>
              </a:spcAft>
            </a:pPr>
            <a:r>
              <a:rPr lang="en-US" dirty="0"/>
              <a:t>These two reaction are linked by the formation of an energy-rich </a:t>
            </a:r>
            <a:r>
              <a:rPr lang="en-US" dirty="0" err="1"/>
              <a:t>thioester</a:t>
            </a:r>
            <a:r>
              <a:rPr lang="en-US" dirty="0"/>
              <a:t> in the active site of glyceraldehyde 3-phosphate dehydrogenase.</a:t>
            </a:r>
          </a:p>
        </p:txBody>
      </p:sp>
    </p:spTree>
    <p:extLst>
      <p:ext uri="{BB962C8B-B14F-4D97-AF65-F5344CB8AC3E}">
        <p14:creationId xmlns:p14="http://schemas.microsoft.com/office/powerpoint/2010/main" val="985700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sz="3200" dirty="0">
                <a:solidFill>
                  <a:srgbClr val="843C0C"/>
                </a:solidFill>
              </a:rPr>
              <a:t>The Reaction Catalyzed by Glyceraldehyde 3-phosphate Dehydrogenase </a:t>
            </a:r>
            <a:r>
              <a:rPr lang="en-US" sz="3200" dirty="0" smtClean="0">
                <a:solidFill>
                  <a:srgbClr val="843C0C"/>
                </a:solidFill>
              </a:rPr>
              <a:t>(3/3</a:t>
            </a:r>
            <a:r>
              <a:rPr lang="en-US" sz="3200" dirty="0">
                <a:solidFill>
                  <a:srgbClr val="843C0C"/>
                </a:solidFill>
              </a:rPr>
              <a:t>)</a:t>
            </a:r>
            <a:endParaRPr lang="en-US" sz="3200" dirty="0"/>
          </a:p>
        </p:txBody>
      </p:sp>
      <p:pic>
        <p:nvPicPr>
          <p:cNvPr id="6" name="Picture 2" descr="A two part equation shows the reaction oxidation of G A P to carboxylic acid, followed by the phosphorylation of carboxylic acid. GAP contains a chain of three carbon atoms, arranged vertically. C 1 is bonded to a highlighted H, and double bonded to oxygen atom, C 2 is bonded to H and OH, and C 3 is bonded to 2 H and a phosphate group. GAP plus a molecule of N A D plus a molecule of H 2 O undergo a reaction in which GAP is oxidized, to form a molecule with a similar structure to GAP with a hydroxyl group from H 2 O replacing the highlighted H. The H replaced by the hydroxyl group combines with N A D plus to form N A D H, and the remaining H in H 2 O forms a proton. In the second equation, the carboxylic acid formed by the oxidation of GAP plus inorganic phosphate undergoes an acyl-phosphate formation, or dehydration, reaction. The hydroxyl group bonded to C 1 of the carboxylic acid is replaced by a phosphate group, formed from the inorganic phosphate molecule. The removed hydroxyl group forms a water molecul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02386" y="2159850"/>
            <a:ext cx="8526955" cy="348054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845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 y="274638"/>
            <a:ext cx="9052560" cy="1143000"/>
          </a:xfrm>
        </p:spPr>
        <p:txBody>
          <a:bodyPr>
            <a:noAutofit/>
          </a:bodyPr>
          <a:lstStyle/>
          <a:p>
            <a:r>
              <a:rPr lang="en-US" sz="3200" dirty="0">
                <a:solidFill>
                  <a:srgbClr val="843C0C"/>
                </a:solidFill>
              </a:rPr>
              <a:t>Free-energy </a:t>
            </a:r>
            <a:r>
              <a:rPr lang="en-US" sz="3200" dirty="0" smtClean="0">
                <a:solidFill>
                  <a:srgbClr val="843C0C"/>
                </a:solidFill>
              </a:rPr>
              <a:t>Profiles </a:t>
            </a:r>
            <a:r>
              <a:rPr lang="en-US" sz="3200" dirty="0">
                <a:solidFill>
                  <a:srgbClr val="843C0C"/>
                </a:solidFill>
              </a:rPr>
              <a:t>for </a:t>
            </a:r>
            <a:r>
              <a:rPr lang="en-US" sz="3200" dirty="0" smtClean="0">
                <a:solidFill>
                  <a:srgbClr val="843C0C"/>
                </a:solidFill>
              </a:rPr>
              <a:t>Glyceraldehyde </a:t>
            </a:r>
            <a:r>
              <a:rPr lang="en-US" sz="3200" dirty="0">
                <a:solidFill>
                  <a:srgbClr val="843C0C"/>
                </a:solidFill>
              </a:rPr>
              <a:t>O</a:t>
            </a:r>
            <a:r>
              <a:rPr lang="en-US" sz="3200" dirty="0" smtClean="0">
                <a:solidFill>
                  <a:srgbClr val="843C0C"/>
                </a:solidFill>
              </a:rPr>
              <a:t>xidation </a:t>
            </a:r>
            <a:r>
              <a:rPr lang="en-US" sz="3200" dirty="0">
                <a:solidFill>
                  <a:srgbClr val="843C0C"/>
                </a:solidFill>
              </a:rPr>
              <a:t>F</a:t>
            </a:r>
            <a:r>
              <a:rPr lang="en-US" sz="3200" dirty="0" smtClean="0">
                <a:solidFill>
                  <a:srgbClr val="843C0C"/>
                </a:solidFill>
              </a:rPr>
              <a:t>ollowed </a:t>
            </a:r>
            <a:r>
              <a:rPr lang="en-US" sz="3200" dirty="0">
                <a:solidFill>
                  <a:srgbClr val="843C0C"/>
                </a:solidFill>
              </a:rPr>
              <a:t>by </a:t>
            </a:r>
            <a:r>
              <a:rPr lang="en-US" sz="3200" dirty="0">
                <a:solidFill>
                  <a:srgbClr val="843C0C"/>
                </a:solidFill>
              </a:rPr>
              <a:t>A</a:t>
            </a:r>
            <a:r>
              <a:rPr lang="en-US" sz="3200" dirty="0" smtClean="0">
                <a:solidFill>
                  <a:srgbClr val="843C0C"/>
                </a:solidFill>
              </a:rPr>
              <a:t>cyl-phosphate Formation</a:t>
            </a:r>
            <a:endParaRPr lang="en-US" sz="3200" dirty="0">
              <a:solidFill>
                <a:srgbClr val="843C0C"/>
              </a:solidFill>
            </a:endParaRPr>
          </a:p>
        </p:txBody>
      </p:sp>
      <p:pic>
        <p:nvPicPr>
          <p:cNvPr id="5" name="Picture 2" descr="Two graphs plot the free-energy profiles for a hypothetical reaction and an actual reaction in which glyceraldehyde udergoes oxidation followed by acyl-phosphate formation. In the first graph for the hypothetical reaction, the horizontal axis of the graph is labeled Reaction progress and has an increasing scale from the origin. The vertical axis of the graph is labeled Free energy and has an increasing scale from the origin. A curve with two peaks is plotted on the graph. The curve starts from a point close to the origin on the horizontal axis and about two thirds up on the vertical axis. From left to right, as horizontal axis value increases, the curve has a moderate peak in the vertical axis value to about the maximum of vertical axis value, followed by a fall in the vertical axis value to form a dip at a value close to the vertical axis origin, then a large increase again to form another peak at the same height as the first. The curve ends at the same vertical axis value at which it started. The point from which the curve starts is labeled as enzyme reactants; the first peak on the vertical axis is labeled as oxidation, the difference in vertical axis between the top of the two peaks and the dip is labeled as Delta G diesis large, the second peak on the vertical axis is labeled as acyl-phosphate formation, and the point where then curve ends is labeled as enzyme products. In the second graph for the actual reaction, the energy profile diagram involves thioester intermediate formation. The horizontal axis of the graph is labeled Reaction progress and has an increasing scale from the origin. The vertical axis of the graph is labeled Free energy and has an increasing scale from the origin. A curve with two peaks is plotted on the graph. The curve starts from a point close to the origin on the horizontal axis and about two thirds up on the vertical axis. From left to right, as the horizontal axis value increases, the curve has a moderate peak in the vertical axis value to about the maximum vertical axis value, followed by a fall in the vertical axis value that is parallel to the starting value, and then the curve increases again to form another peak at the same height as the first. The curve ends at the same vertical axis value at which it started. The point at which the curve starts is labeled as enzyme reactants; the first peak on the vertical axis is labeled as oxidation, the dip between the two peaks is labeled as Thioester intermediate, second peak on the vertical axis is labeled as acyl-phosphate formation, and the point where then curve ends is labeled as enzyme product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405467" y="1973773"/>
            <a:ext cx="8343743" cy="353355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272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rgbClr val="843C0C"/>
                </a:solidFill>
              </a:rPr>
              <a:t>Mechanism: Phosphorylation i</a:t>
            </a:r>
            <a:r>
              <a:rPr lang="en-US" sz="2800" dirty="0" smtClean="0">
                <a:solidFill>
                  <a:srgbClr val="843C0C"/>
                </a:solidFill>
              </a:rPr>
              <a:t>s Coupled </a:t>
            </a:r>
            <a:r>
              <a:rPr lang="en-US" sz="2800" dirty="0">
                <a:solidFill>
                  <a:srgbClr val="843C0C"/>
                </a:solidFill>
              </a:rPr>
              <a:t>to the </a:t>
            </a:r>
            <a:r>
              <a:rPr lang="en-US" sz="2800" dirty="0" smtClean="0">
                <a:solidFill>
                  <a:srgbClr val="843C0C"/>
                </a:solidFill>
              </a:rPr>
              <a:t>Oxidation </a:t>
            </a:r>
            <a:r>
              <a:rPr lang="en-US" sz="2800" dirty="0">
                <a:solidFill>
                  <a:srgbClr val="843C0C"/>
                </a:solidFill>
              </a:rPr>
              <a:t>of </a:t>
            </a:r>
            <a:r>
              <a:rPr lang="en-US" sz="2800" dirty="0" smtClean="0">
                <a:solidFill>
                  <a:srgbClr val="843C0C"/>
                </a:solidFill>
              </a:rPr>
              <a:t>Glyceraldehyde </a:t>
            </a:r>
            <a:r>
              <a:rPr lang="en-US" sz="2800" dirty="0">
                <a:solidFill>
                  <a:srgbClr val="843C0C"/>
                </a:solidFill>
              </a:rPr>
              <a:t>3-phosphate by a </a:t>
            </a:r>
            <a:r>
              <a:rPr lang="en-US" sz="2800" dirty="0" smtClean="0">
                <a:solidFill>
                  <a:srgbClr val="843C0C"/>
                </a:solidFill>
              </a:rPr>
              <a:t>Thioester </a:t>
            </a:r>
            <a:r>
              <a:rPr lang="en-US" sz="2800" dirty="0">
                <a:solidFill>
                  <a:srgbClr val="843C0C"/>
                </a:solidFill>
              </a:rPr>
              <a:t>I</a:t>
            </a:r>
            <a:r>
              <a:rPr lang="en-US" sz="2800" dirty="0" smtClean="0">
                <a:solidFill>
                  <a:srgbClr val="843C0C"/>
                </a:solidFill>
              </a:rPr>
              <a:t>ntermediate</a:t>
            </a:r>
            <a:endParaRPr lang="en-US" sz="2800" dirty="0">
              <a:solidFill>
                <a:srgbClr val="843C0C"/>
              </a:solidFill>
            </a:endParaRPr>
          </a:p>
        </p:txBody>
      </p:sp>
      <p:sp>
        <p:nvSpPr>
          <p:cNvPr id="3" name="Content Placeholder 2"/>
          <p:cNvSpPr>
            <a:spLocks noGrp="1"/>
          </p:cNvSpPr>
          <p:nvPr>
            <p:ph idx="1"/>
          </p:nvPr>
        </p:nvSpPr>
        <p:spPr/>
        <p:txBody>
          <a:bodyPr>
            <a:normAutofit/>
          </a:bodyPr>
          <a:lstStyle/>
          <a:p>
            <a:pPr>
              <a:spcBef>
                <a:spcPts val="624"/>
              </a:spcBef>
              <a:spcAft>
                <a:spcPts val="1200"/>
              </a:spcAft>
              <a:defRPr/>
            </a:pPr>
            <a:r>
              <a:rPr lang="en-US" dirty="0"/>
              <a:t>The reaction mechanism of glyceraldehyde 3-phosphate dehydrogenase consists of four steps:</a:t>
            </a:r>
          </a:p>
          <a:p>
            <a:pPr lvl="1">
              <a:spcBef>
                <a:spcPts val="624"/>
              </a:spcBef>
              <a:spcAft>
                <a:spcPts val="1200"/>
              </a:spcAft>
              <a:buFontTx/>
              <a:buAutoNum type="arabicPeriod"/>
              <a:defRPr/>
            </a:pPr>
            <a:r>
              <a:rPr lang="en-US" dirty="0"/>
              <a:t>GAP reacts with a cysteine residue to form a </a:t>
            </a:r>
            <a:r>
              <a:rPr lang="en-US" dirty="0" err="1"/>
              <a:t>hemithioacetal</a:t>
            </a:r>
            <a:r>
              <a:rPr lang="en-US" dirty="0"/>
              <a:t>.</a:t>
            </a:r>
          </a:p>
          <a:p>
            <a:pPr lvl="1">
              <a:spcBef>
                <a:spcPts val="624"/>
              </a:spcBef>
              <a:spcAft>
                <a:spcPts val="1200"/>
              </a:spcAft>
              <a:buFontTx/>
              <a:buAutoNum type="arabicPeriod"/>
              <a:defRPr/>
            </a:pPr>
            <a:r>
              <a:rPr lang="en-US" dirty="0"/>
              <a:t>A </a:t>
            </a:r>
            <a:r>
              <a:rPr lang="en-US" dirty="0" err="1"/>
              <a:t>thioester</a:t>
            </a:r>
            <a:r>
              <a:rPr lang="en-US" dirty="0"/>
              <a:t> is formed by the transfer of a hydride to NAD</a:t>
            </a:r>
            <a:r>
              <a:rPr lang="en-US" baseline="30000" dirty="0"/>
              <a:t>+</a:t>
            </a:r>
            <a:r>
              <a:rPr lang="en-US" dirty="0"/>
              <a:t>.</a:t>
            </a:r>
          </a:p>
          <a:p>
            <a:pPr lvl="1">
              <a:spcBef>
                <a:spcPts val="624"/>
              </a:spcBef>
              <a:spcAft>
                <a:spcPts val="1200"/>
              </a:spcAft>
              <a:buFontTx/>
              <a:buAutoNum type="arabicPeriod"/>
              <a:defRPr/>
            </a:pPr>
            <a:r>
              <a:rPr lang="en-US" dirty="0"/>
              <a:t>NADH is exchanged for NAD</a:t>
            </a:r>
            <a:r>
              <a:rPr lang="en-US" baseline="30000" dirty="0"/>
              <a:t>+</a:t>
            </a:r>
            <a:r>
              <a:rPr lang="en-US" dirty="0"/>
              <a:t>. The charge on NAD</a:t>
            </a:r>
            <a:r>
              <a:rPr lang="en-US" baseline="30000" dirty="0"/>
              <a:t>+</a:t>
            </a:r>
            <a:r>
              <a:rPr lang="en-US" dirty="0"/>
              <a:t> facilitates the attack by the phosphate on the </a:t>
            </a:r>
            <a:r>
              <a:rPr lang="en-US" dirty="0" err="1"/>
              <a:t>thioester</a:t>
            </a:r>
            <a:r>
              <a:rPr lang="en-US" dirty="0"/>
              <a:t>.</a:t>
            </a:r>
          </a:p>
          <a:p>
            <a:pPr lvl="1">
              <a:spcBef>
                <a:spcPts val="624"/>
              </a:spcBef>
              <a:spcAft>
                <a:spcPts val="1200"/>
              </a:spcAft>
              <a:buFontTx/>
              <a:buAutoNum type="arabicPeriod"/>
              <a:defRPr/>
            </a:pPr>
            <a:r>
              <a:rPr lang="en-US" dirty="0"/>
              <a:t>Phosphate attacks the </a:t>
            </a:r>
            <a:r>
              <a:rPr lang="en-US" dirty="0" err="1"/>
              <a:t>thioester</a:t>
            </a:r>
            <a:r>
              <a:rPr lang="en-US" dirty="0"/>
              <a:t>, forming the product 1,3-BPG.</a:t>
            </a:r>
          </a:p>
        </p:txBody>
      </p:sp>
    </p:spTree>
    <p:extLst>
      <p:ext uri="{BB962C8B-B14F-4D97-AF65-F5344CB8AC3E}">
        <p14:creationId xmlns:p14="http://schemas.microsoft.com/office/powerpoint/2010/main" val="2515663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43C0C"/>
                </a:solidFill>
              </a:rPr>
              <a:t>Ch.16 Learning Objectives</a:t>
            </a:r>
          </a:p>
        </p:txBody>
      </p:sp>
      <p:sp>
        <p:nvSpPr>
          <p:cNvPr id="4" name="Content Placeholder 3"/>
          <p:cNvSpPr>
            <a:spLocks noGrp="1"/>
          </p:cNvSpPr>
          <p:nvPr>
            <p:ph idx="1"/>
          </p:nvPr>
        </p:nvSpPr>
        <p:spPr>
          <a:xfrm>
            <a:off x="457200" y="1600199"/>
            <a:ext cx="8229600" cy="4962311"/>
          </a:xfrm>
        </p:spPr>
        <p:txBody>
          <a:bodyPr>
            <a:noAutofit/>
          </a:bodyPr>
          <a:lstStyle/>
          <a:p>
            <a:pPr marL="0" indent="0">
              <a:spcAft>
                <a:spcPts val="1200"/>
              </a:spcAft>
              <a:buNone/>
            </a:pPr>
            <a:r>
              <a:rPr lang="en-US" i="1" dirty="0"/>
              <a:t>By the end of this chapter, you should be able to:</a:t>
            </a:r>
            <a:endParaRPr lang="en-US" dirty="0"/>
          </a:p>
          <a:p>
            <a:pPr marL="457200" indent="-457200">
              <a:spcAft>
                <a:spcPts val="1200"/>
              </a:spcAft>
              <a:buFont typeface="+mj-lt"/>
              <a:buAutoNum type="arabicPeriod"/>
            </a:pPr>
            <a:r>
              <a:rPr lang="en-US" b="1" dirty="0"/>
              <a:t>Describe how ATP is generated in glycolysis.</a:t>
            </a:r>
          </a:p>
          <a:p>
            <a:pPr marL="457200" indent="-457200">
              <a:spcAft>
                <a:spcPts val="1200"/>
              </a:spcAft>
              <a:buFont typeface="+mj-lt"/>
              <a:buAutoNum type="arabicPeriod"/>
            </a:pPr>
            <a:r>
              <a:rPr lang="en-US" b="1" dirty="0"/>
              <a:t>Explain why the regeneration of NAD</a:t>
            </a:r>
            <a:r>
              <a:rPr lang="en-US" b="1" baseline="30000" dirty="0"/>
              <a:t>+</a:t>
            </a:r>
            <a:r>
              <a:rPr lang="en-US" b="1" dirty="0"/>
              <a:t> is crucial to fermentations.</a:t>
            </a:r>
          </a:p>
          <a:p>
            <a:pPr marL="457200" indent="-457200">
              <a:spcAft>
                <a:spcPts val="1200"/>
              </a:spcAft>
              <a:buFont typeface="+mj-lt"/>
              <a:buAutoNum type="arabicPeriod"/>
            </a:pPr>
            <a:r>
              <a:rPr lang="en-US" b="1" dirty="0"/>
              <a:t>Describe how gluconeogenesis is powered in the cell.</a:t>
            </a:r>
          </a:p>
          <a:p>
            <a:pPr marL="457200" indent="-457200">
              <a:spcAft>
                <a:spcPts val="1200"/>
              </a:spcAft>
              <a:buFont typeface="+mj-lt"/>
              <a:buAutoNum type="arabicPeriod"/>
            </a:pPr>
            <a:r>
              <a:rPr lang="en-US" b="1" dirty="0"/>
              <a:t>Describe the coordinated regulation of glycolysis and gluconeogenesis.</a:t>
            </a:r>
          </a:p>
        </p:txBody>
      </p:sp>
    </p:spTree>
    <p:extLst>
      <p:ext uri="{BB962C8B-B14F-4D97-AF65-F5344CB8AC3E}">
        <p14:creationId xmlns:p14="http://schemas.microsoft.com/office/powerpoint/2010/main" val="273607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7146" y="274638"/>
            <a:ext cx="8807668" cy="1143000"/>
          </a:xfrm>
        </p:spPr>
        <p:txBody>
          <a:bodyPr>
            <a:noAutofit/>
          </a:bodyPr>
          <a:lstStyle/>
          <a:p>
            <a:r>
              <a:rPr lang="en-US" dirty="0">
                <a:solidFill>
                  <a:srgbClr val="843C0C"/>
                </a:solidFill>
              </a:rPr>
              <a:t>Structure of </a:t>
            </a:r>
            <a:r>
              <a:rPr lang="en-US" dirty="0" smtClean="0">
                <a:solidFill>
                  <a:srgbClr val="843C0C"/>
                </a:solidFill>
              </a:rPr>
              <a:t>Glyceraldehyde </a:t>
            </a:r>
            <a:br>
              <a:rPr lang="en-US" dirty="0" smtClean="0">
                <a:solidFill>
                  <a:srgbClr val="843C0C"/>
                </a:solidFill>
              </a:rPr>
            </a:br>
            <a:r>
              <a:rPr lang="en-US" dirty="0" smtClean="0">
                <a:solidFill>
                  <a:srgbClr val="843C0C"/>
                </a:solidFill>
              </a:rPr>
              <a:t>3-Phosphate Dehydrogenase</a:t>
            </a:r>
            <a:endParaRPr lang="en-US" dirty="0">
              <a:solidFill>
                <a:srgbClr val="843C0C"/>
              </a:solidFill>
            </a:endParaRPr>
          </a:p>
        </p:txBody>
      </p:sp>
      <p:pic>
        <p:nvPicPr>
          <p:cNvPr id="6" name="Picture 2" descr="A ribbon diagram of glyceraldehyde 3-phosphate dehydrogenase and its active site depicted by ball and stick model is shown. A ribbon diagram of glyceraldehyde 3-phosphate dehydrogenase is shown on the left and an enlarged view of the ball stick model of active site of glyceraldehyde 3-phosphate dehydrogenase is shown on the right. Ball and stick models of cysteine 149, histidine 176, and N A D plus are show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09307" y="1705887"/>
            <a:ext cx="8113106" cy="484573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619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60377" y="274638"/>
            <a:ext cx="8823246" cy="1143000"/>
          </a:xfrm>
        </p:spPr>
        <p:txBody>
          <a:bodyPr>
            <a:noAutofit/>
          </a:bodyPr>
          <a:lstStyle/>
          <a:p>
            <a:r>
              <a:rPr lang="en-US" dirty="0">
                <a:solidFill>
                  <a:srgbClr val="843C0C"/>
                </a:solidFill>
              </a:rPr>
              <a:t>Catalytic </a:t>
            </a:r>
            <a:r>
              <a:rPr lang="en-US" dirty="0" smtClean="0">
                <a:solidFill>
                  <a:srgbClr val="843C0C"/>
                </a:solidFill>
              </a:rPr>
              <a:t>Mechanism </a:t>
            </a:r>
            <a:r>
              <a:rPr lang="en-US" dirty="0">
                <a:solidFill>
                  <a:srgbClr val="843C0C"/>
                </a:solidFill>
              </a:rPr>
              <a:t>of </a:t>
            </a:r>
            <a:r>
              <a:rPr lang="en-US" dirty="0" smtClean="0">
                <a:solidFill>
                  <a:srgbClr val="843C0C"/>
                </a:solidFill>
              </a:rPr>
              <a:t>Glyceraldehyde </a:t>
            </a:r>
            <a:r>
              <a:rPr lang="en-US" dirty="0">
                <a:solidFill>
                  <a:srgbClr val="843C0C"/>
                </a:solidFill>
              </a:rPr>
              <a:t>3-phosphate </a:t>
            </a:r>
            <a:r>
              <a:rPr lang="en-US" dirty="0" smtClean="0">
                <a:solidFill>
                  <a:srgbClr val="843C0C"/>
                </a:solidFill>
              </a:rPr>
              <a:t>Dehydrogenase</a:t>
            </a:r>
            <a:endParaRPr lang="en-US" dirty="0">
              <a:solidFill>
                <a:srgbClr val="843C0C"/>
              </a:solidFill>
            </a:endParaRPr>
          </a:p>
        </p:txBody>
      </p:sp>
      <p:pic>
        <p:nvPicPr>
          <p:cNvPr id="5" name="Picture 2" descr="An equation shows the formation of 1, 3-bisphosphoglycerate from glyceraldehyde 3-phosphate in a four step reaction. Glyceraldehyde 3-phosphate is shown as a thin, curved shape with the side chains of the two residues in its active site and the nicotinamide ring from the N A D plus molecule shown above the concave part of the curve. The side chain of the histidine residue has a five-membered ring, with nitrogen atoms in the first and third positions and with a bond between nitrogen in the third position and H.zThe ring has two double bonds between N 1 and C 2 and between C 4 and C 5. The cysteine residue has a carbon atom bonded to sulfur that is further bonded to H. The nicotinamide ring of N A D plus has a pyridine ring that has the following substituents: N 1 is bonded to an R group, C 2, C 4, C 5, and C 6 each have an H, and C 3 has an amide group. The ring is positively charged. The aldehyde group of glyceraldehyde 3-phosphate is shown as the substrate that has a carbon atom double bonded to oxygen, single bonded to H, and single bonded to an R. A curved arrow depicts the change that occurs during the first step of the reaction. The curved arrow points from the bond between S and H of the cysteine residue to the carbonyl carbon of substrate.   &#10;Step 1: The hydrogen atom of cysteine is dissociated and bonds with O in the aldehyde group of the substrate, forming a hydroxyl group. The double bond between the carbon and O in the substrate becomes a single bond and the carbon atom in the aldehyde group of the substrate forms a single bond to the S in the cysteine residue to form a hemithioacetal. The N A D plus ring is positively charged. Three curved arrows depict the changes that occur during oxidation. The first arrow points from the single bond between C and H of the substrate to the single bond between C 4 and H of N A D plus, the second arrow points from the single bond between O and H of the hydroxyl group of the substrate to the single bond between C and O of substrate, and the third arrow points from the N 1 of histidine ring to the H of the hydroxyl group in the substrate.  &#10;Step 2: Oxidation takes place and the H from the hydroxyl group of hemithioacetal bonds with the N 1 in the histidine residue and there is a delocalized double bond between N 1 and N 3 with a positive charge between them. The H bonded to the carbon atom in the hemithioacetal dissociates and bonds with C 4 in the nicotinamide ring. The ring is no longer positively charged and N A D plus is reduced to N A D H. The ring has two double bonds between C 2 and C 3 and between C 5 and C 6. &#10;The removal of the atoms from hemithioacetal forms a thioester intermediate, which has a carbon bonded to the sulfur of histidine, double bonded to oxygen, and single bonded to an R group. &#10;Step 3: The reduced N A D H molecule within the enzyme is removed and replaced with a new molecule of N A D plus. &#10;Step 4: Phosphorylation takes place. Orthophosphate bonds to the carbon atom in the thioester intermediate, which results by the cleavage of C and S single bond to form 1, 3-B P G, which is no longer bonded to the cysteine residue. N 1 of histidine residue loses the hydrogen atom, which bonds with sulfur of cysteine residue, and both residues return to their original st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91412" y="1791639"/>
            <a:ext cx="5540982" cy="488999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886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31228" y="274638"/>
            <a:ext cx="8807669" cy="1143000"/>
          </a:xfrm>
        </p:spPr>
        <p:txBody>
          <a:bodyPr>
            <a:noAutofit/>
          </a:bodyPr>
          <a:lstStyle/>
          <a:p>
            <a:r>
              <a:rPr lang="en-US" dirty="0">
                <a:solidFill>
                  <a:srgbClr val="843C0C"/>
                </a:solidFill>
              </a:rPr>
              <a:t>ATP is </a:t>
            </a:r>
            <a:r>
              <a:rPr lang="en-US" dirty="0" smtClean="0">
                <a:solidFill>
                  <a:srgbClr val="843C0C"/>
                </a:solidFill>
              </a:rPr>
              <a:t>Formed </a:t>
            </a:r>
            <a:r>
              <a:rPr lang="en-US" dirty="0">
                <a:solidFill>
                  <a:srgbClr val="843C0C"/>
                </a:solidFill>
              </a:rPr>
              <a:t>by </a:t>
            </a:r>
            <a:r>
              <a:rPr lang="en-US" dirty="0" smtClean="0">
                <a:solidFill>
                  <a:srgbClr val="843C0C"/>
                </a:solidFill>
              </a:rPr>
              <a:t>Phosphoryl </a:t>
            </a:r>
            <a:r>
              <a:rPr lang="en-US" dirty="0">
                <a:solidFill>
                  <a:srgbClr val="843C0C"/>
                </a:solidFill>
              </a:rPr>
              <a:t>T</a:t>
            </a:r>
            <a:r>
              <a:rPr lang="en-US" dirty="0" smtClean="0">
                <a:solidFill>
                  <a:srgbClr val="843C0C"/>
                </a:solidFill>
              </a:rPr>
              <a:t>ransfer </a:t>
            </a:r>
            <a:r>
              <a:rPr lang="en-US" dirty="0">
                <a:solidFill>
                  <a:srgbClr val="843C0C"/>
                </a:solidFill>
              </a:rPr>
              <a:t>from </a:t>
            </a:r>
            <a:r>
              <a:rPr lang="en-US" dirty="0" smtClean="0">
                <a:solidFill>
                  <a:srgbClr val="843C0C"/>
                </a:solidFill>
              </a:rPr>
              <a:t>1,3-Bisphosphoglycerate</a:t>
            </a:r>
            <a:endParaRPr lang="en-US" dirty="0">
              <a:solidFill>
                <a:srgbClr val="843C0C"/>
              </a:solidFill>
            </a:endParaRPr>
          </a:p>
        </p:txBody>
      </p:sp>
      <p:sp>
        <p:nvSpPr>
          <p:cNvPr id="14" name="Content Placeholder 13"/>
          <p:cNvSpPr>
            <a:spLocks noGrp="1"/>
          </p:cNvSpPr>
          <p:nvPr>
            <p:ph idx="1"/>
          </p:nvPr>
        </p:nvSpPr>
        <p:spPr>
          <a:xfrm>
            <a:off x="457200" y="1600201"/>
            <a:ext cx="8458200" cy="2971799"/>
          </a:xfrm>
        </p:spPr>
        <p:txBody>
          <a:bodyPr>
            <a:noAutofit/>
          </a:bodyPr>
          <a:lstStyle/>
          <a:p>
            <a:pPr>
              <a:spcAft>
                <a:spcPts val="1200"/>
              </a:spcAft>
            </a:pPr>
            <a:r>
              <a:rPr lang="en-US" dirty="0"/>
              <a:t>1, 3-Bisphosphoglycerate has a greater </a:t>
            </a:r>
            <a:r>
              <a:rPr lang="en-US" dirty="0" err="1"/>
              <a:t>phosphoryl</a:t>
            </a:r>
            <a:r>
              <a:rPr lang="en-US" dirty="0"/>
              <a:t>-transfer potential than ATP and thus can be used to power the synthesis of ATP from ADP and P</a:t>
            </a:r>
            <a:r>
              <a:rPr lang="en-US" baseline="-25000" dirty="0"/>
              <a:t>i</a:t>
            </a:r>
            <a:r>
              <a:rPr lang="en-US" dirty="0"/>
              <a:t> .</a:t>
            </a:r>
          </a:p>
          <a:p>
            <a:pPr>
              <a:spcAft>
                <a:spcPts val="1200"/>
              </a:spcAft>
            </a:pPr>
            <a:r>
              <a:rPr lang="en-US" dirty="0"/>
              <a:t>This reaction is catalyzed by </a:t>
            </a:r>
            <a:r>
              <a:rPr lang="en-US" dirty="0" err="1"/>
              <a:t>phosphoglycerate</a:t>
            </a:r>
            <a:r>
              <a:rPr lang="en-US" dirty="0"/>
              <a:t> kinase.</a:t>
            </a:r>
          </a:p>
          <a:p>
            <a:pPr>
              <a:spcAft>
                <a:spcPts val="1200"/>
              </a:spcAft>
            </a:pPr>
            <a:r>
              <a:rPr lang="en-US" dirty="0"/>
              <a:t>This is an example of generating ATP by substrate-level phosphorylation.</a:t>
            </a:r>
          </a:p>
        </p:txBody>
      </p:sp>
      <p:pic>
        <p:nvPicPr>
          <p:cNvPr id="7" name="Picture 2" descr="An equation shows the formation of A T P from 1, 3-bisphosphoglycerate and A D P. 1, 3-bisphosphoglycerate reacts with A D P and H plus in the presence of phosphoglycerate kinase to produce 3-phosphoglycerate and A T P. The reaction is in equilibrium. 1,3-bisphosphoglycerate has a carbon double bonded to O, bonded to O that is bonded to a highlighted phosphate, and bonded to a carbon that is bonded to H on the left, O H on the right, and a carbon bonded to 2 H and a phosphate. 3-phosphoglycerate has a similar structure to 1, 3-bisphosphoglycerate, but has two oxygen atoms with a delocalized double bond between them instead of a phosphate group on C 1.  The phosphate group in 1, 3-bisphosphoglycerate and A T P are highlight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717088" y="4865722"/>
            <a:ext cx="7630966" cy="159556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73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52" y="208534"/>
            <a:ext cx="8311896" cy="1275209"/>
          </a:xfrm>
        </p:spPr>
        <p:txBody>
          <a:bodyPr>
            <a:noAutofit/>
          </a:bodyPr>
          <a:lstStyle/>
          <a:p>
            <a:r>
              <a:rPr lang="en-US" dirty="0">
                <a:solidFill>
                  <a:srgbClr val="843C0C"/>
                </a:solidFill>
              </a:rPr>
              <a:t>Additional ATP is </a:t>
            </a:r>
            <a:r>
              <a:rPr lang="en-US" dirty="0" smtClean="0">
                <a:solidFill>
                  <a:srgbClr val="843C0C"/>
                </a:solidFill>
              </a:rPr>
              <a:t>Generated </a:t>
            </a:r>
            <a:r>
              <a:rPr lang="en-US" dirty="0">
                <a:solidFill>
                  <a:srgbClr val="843C0C"/>
                </a:solidFill>
              </a:rPr>
              <a:t>with the </a:t>
            </a:r>
            <a:r>
              <a:rPr lang="en-US" dirty="0" smtClean="0">
                <a:solidFill>
                  <a:srgbClr val="843C0C"/>
                </a:solidFill>
              </a:rPr>
              <a:t>Formation </a:t>
            </a:r>
            <a:r>
              <a:rPr lang="en-US" dirty="0">
                <a:solidFill>
                  <a:srgbClr val="843C0C"/>
                </a:solidFill>
              </a:rPr>
              <a:t>of </a:t>
            </a:r>
            <a:r>
              <a:rPr lang="en-US" dirty="0" smtClean="0">
                <a:solidFill>
                  <a:srgbClr val="843C0C"/>
                </a:solidFill>
              </a:rPr>
              <a:t>Pyruvate</a:t>
            </a:r>
            <a:endParaRPr lang="en-US" dirty="0">
              <a:solidFill>
                <a:srgbClr val="843C0C"/>
              </a:solidFill>
            </a:endParaRPr>
          </a:p>
        </p:txBody>
      </p:sp>
      <p:sp>
        <p:nvSpPr>
          <p:cNvPr id="3" name="Content Placeholder 2"/>
          <p:cNvSpPr>
            <a:spLocks noGrp="1"/>
          </p:cNvSpPr>
          <p:nvPr>
            <p:ph idx="1"/>
          </p:nvPr>
        </p:nvSpPr>
        <p:spPr>
          <a:xfrm>
            <a:off x="457200" y="1670538"/>
            <a:ext cx="8229600" cy="5099256"/>
          </a:xfrm>
        </p:spPr>
        <p:txBody>
          <a:bodyPr>
            <a:normAutofit/>
          </a:bodyPr>
          <a:lstStyle/>
          <a:p>
            <a:pPr>
              <a:spcBef>
                <a:spcPts val="624"/>
              </a:spcBef>
              <a:spcAft>
                <a:spcPts val="1200"/>
              </a:spcAft>
            </a:pPr>
            <a:r>
              <a:rPr lang="en-US" dirty="0"/>
              <a:t>3-Phosphoglycerate is converted into 2-phosphoglycerate by </a:t>
            </a:r>
            <a:r>
              <a:rPr lang="en-US" dirty="0" err="1"/>
              <a:t>phosphoglycerate</a:t>
            </a:r>
            <a:r>
              <a:rPr lang="en-US" dirty="0"/>
              <a:t> </a:t>
            </a:r>
            <a:r>
              <a:rPr lang="en-US" dirty="0" err="1"/>
              <a:t>mutase</a:t>
            </a:r>
            <a:r>
              <a:rPr lang="en-US" dirty="0"/>
              <a:t>. A dehydration reaction, catalyzed by </a:t>
            </a:r>
            <a:r>
              <a:rPr lang="en-US" dirty="0" err="1"/>
              <a:t>enolase</a:t>
            </a:r>
            <a:r>
              <a:rPr lang="en-US" dirty="0"/>
              <a:t>, results in the production of </a:t>
            </a:r>
            <a:r>
              <a:rPr lang="en-US" dirty="0" err="1"/>
              <a:t>phosphoenolpyruvate</a:t>
            </a:r>
            <a:r>
              <a:rPr lang="en-US" dirty="0"/>
              <a:t> (PEP).</a:t>
            </a:r>
          </a:p>
          <a:p>
            <a:pPr>
              <a:spcBef>
                <a:spcPts val="624"/>
              </a:spcBef>
              <a:spcAft>
                <a:spcPts val="1200"/>
              </a:spcAft>
            </a:pPr>
            <a:r>
              <a:rPr lang="en-US" dirty="0" err="1"/>
              <a:t>Phosphoenolpyruvate</a:t>
            </a:r>
            <a:r>
              <a:rPr lang="en-US" dirty="0"/>
              <a:t> is a high </a:t>
            </a:r>
            <a:r>
              <a:rPr lang="en-US" dirty="0" err="1"/>
              <a:t>phosphoryl</a:t>
            </a:r>
            <a:r>
              <a:rPr lang="en-US" dirty="0"/>
              <a:t>-transfer compound because the presence of the phosphate traps the compound in the unstable </a:t>
            </a:r>
            <a:r>
              <a:rPr lang="en-US" dirty="0" err="1"/>
              <a:t>enol</a:t>
            </a:r>
            <a:r>
              <a:rPr lang="en-US" dirty="0"/>
              <a:t> tautomer.</a:t>
            </a:r>
          </a:p>
          <a:p>
            <a:pPr>
              <a:spcBef>
                <a:spcPts val="624"/>
              </a:spcBef>
              <a:spcAft>
                <a:spcPts val="1200"/>
              </a:spcAft>
            </a:pPr>
            <a:r>
              <a:rPr lang="en-US" dirty="0"/>
              <a:t>ADP is phosphorylated at the expense of PEP, generating ATP and pyruvate, in a reaction catalyzed by pyruvate kinase.</a:t>
            </a:r>
          </a:p>
        </p:txBody>
      </p:sp>
    </p:spTree>
    <p:extLst>
      <p:ext uri="{BB962C8B-B14F-4D97-AF65-F5344CB8AC3E}">
        <p14:creationId xmlns:p14="http://schemas.microsoft.com/office/powerpoint/2010/main" val="3723769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60377" y="274638"/>
            <a:ext cx="8823246" cy="1143000"/>
          </a:xfrm>
        </p:spPr>
        <p:txBody>
          <a:bodyPr>
            <a:noAutofit/>
          </a:bodyPr>
          <a:lstStyle/>
          <a:p>
            <a:r>
              <a:rPr lang="en-US" dirty="0">
                <a:solidFill>
                  <a:srgbClr val="843C0C"/>
                </a:solidFill>
              </a:rPr>
              <a:t>The </a:t>
            </a:r>
            <a:r>
              <a:rPr lang="en-US" dirty="0" smtClean="0">
                <a:solidFill>
                  <a:srgbClr val="843C0C"/>
                </a:solidFill>
              </a:rPr>
              <a:t>Final </a:t>
            </a:r>
            <a:r>
              <a:rPr lang="en-US" dirty="0">
                <a:solidFill>
                  <a:srgbClr val="843C0C"/>
                </a:solidFill>
              </a:rPr>
              <a:t>T</a:t>
            </a:r>
            <a:r>
              <a:rPr lang="en-US" dirty="0" smtClean="0">
                <a:solidFill>
                  <a:srgbClr val="843C0C"/>
                </a:solidFill>
              </a:rPr>
              <a:t>hree </a:t>
            </a:r>
            <a:r>
              <a:rPr lang="en-US" dirty="0">
                <a:solidFill>
                  <a:srgbClr val="843C0C"/>
                </a:solidFill>
              </a:rPr>
              <a:t>R</a:t>
            </a:r>
            <a:r>
              <a:rPr lang="en-US" dirty="0" smtClean="0">
                <a:solidFill>
                  <a:srgbClr val="843C0C"/>
                </a:solidFill>
              </a:rPr>
              <a:t>eactions </a:t>
            </a:r>
            <a:r>
              <a:rPr lang="en-US" dirty="0">
                <a:solidFill>
                  <a:srgbClr val="843C0C"/>
                </a:solidFill>
              </a:rPr>
              <a:t>in </a:t>
            </a:r>
            <a:r>
              <a:rPr lang="en-US" dirty="0" smtClean="0">
                <a:solidFill>
                  <a:srgbClr val="843C0C"/>
                </a:solidFill>
              </a:rPr>
              <a:t>Glycolysis</a:t>
            </a:r>
            <a:endParaRPr lang="en-US" dirty="0">
              <a:solidFill>
                <a:srgbClr val="843C0C"/>
              </a:solidFill>
            </a:endParaRPr>
          </a:p>
        </p:txBody>
      </p:sp>
      <p:pic>
        <p:nvPicPr>
          <p:cNvPr id="6" name="Picture 2" descr="An equation shows the formation of pyruvate from 3-phosphoglycerate in a three step reaction. 3-phosphoglycerate is a three carbon chain molecule, arranged vertically, that has the following substituents: C 1 is from a carboxylate anion, C 2 has H to the left and O H to the right, and C 3 has H to the left, a phosphate dianion to the right, and H at the bottom. The first reaction is catalyzed by phosphoglycerate mutase to form 2-phosphoglycerate, which has a similar structure but the phosphate dianion is bonded to C 2 instead of C 3. The second reaction is catalyzed by enolase and a molecule of water is removed from 2-phosphoglycerate. The hydroxyl group is removed from C 3, a hydrogen atom is removed from C 2, and a double bond is formed between C 2 and C 3 to produce phosphoenolpyruvate. The third reaction is catalyzed by pyruvate kinase to form pyruvate. A D P and a proton are involved in the conversion of A D P to A T P, in which a phosphoryl group is removed from phosphoenolpyruvate and A T P is formed. Pyruvate is a three carbon chain molecule, arranged vertically, that has the following substituents: C 1 is from a carboxylate anion, C 2 is double bonded to oxygen, and C 3 is from a methyl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08629" y="2987009"/>
            <a:ext cx="8491275" cy="172913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287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Phosphoglycerate </a:t>
            </a:r>
            <a:r>
              <a:rPr lang="en-US" dirty="0">
                <a:solidFill>
                  <a:srgbClr val="843C0C"/>
                </a:solidFill>
              </a:rPr>
              <a:t>M</a:t>
            </a:r>
            <a:r>
              <a:rPr lang="en-US" dirty="0" smtClean="0">
                <a:solidFill>
                  <a:srgbClr val="843C0C"/>
                </a:solidFill>
              </a:rPr>
              <a:t>utase </a:t>
            </a:r>
            <a:r>
              <a:rPr lang="en-US" dirty="0">
                <a:solidFill>
                  <a:srgbClr val="843C0C"/>
                </a:solidFill>
              </a:rPr>
              <a:t>C</a:t>
            </a:r>
            <a:r>
              <a:rPr lang="en-US" dirty="0" smtClean="0">
                <a:solidFill>
                  <a:srgbClr val="843C0C"/>
                </a:solidFill>
              </a:rPr>
              <a:t>auses </a:t>
            </a:r>
            <a:r>
              <a:rPr lang="en-US" dirty="0">
                <a:solidFill>
                  <a:srgbClr val="843C0C"/>
                </a:solidFill>
              </a:rPr>
              <a:t>a </a:t>
            </a:r>
            <a:r>
              <a:rPr lang="en-US" dirty="0" smtClean="0">
                <a:solidFill>
                  <a:srgbClr val="843C0C"/>
                </a:solidFill>
              </a:rPr>
              <a:t>Shift </a:t>
            </a:r>
            <a:r>
              <a:rPr lang="en-US" dirty="0">
                <a:solidFill>
                  <a:srgbClr val="843C0C"/>
                </a:solidFill>
              </a:rPr>
              <a:t>in the </a:t>
            </a:r>
            <a:r>
              <a:rPr lang="en-US" dirty="0" smtClean="0">
                <a:solidFill>
                  <a:srgbClr val="843C0C"/>
                </a:solidFill>
              </a:rPr>
              <a:t>Position </a:t>
            </a:r>
            <a:r>
              <a:rPr lang="en-US" dirty="0">
                <a:solidFill>
                  <a:srgbClr val="843C0C"/>
                </a:solidFill>
              </a:rPr>
              <a:t>of the </a:t>
            </a:r>
            <a:r>
              <a:rPr lang="en-US" dirty="0" smtClean="0">
                <a:solidFill>
                  <a:srgbClr val="843C0C"/>
                </a:solidFill>
              </a:rPr>
              <a:t>Phosphate </a:t>
            </a:r>
            <a:r>
              <a:rPr lang="en-US" dirty="0">
                <a:solidFill>
                  <a:srgbClr val="843C0C"/>
                </a:solidFill>
              </a:rPr>
              <a:t>on the </a:t>
            </a:r>
            <a:r>
              <a:rPr lang="en-US" dirty="0" err="1">
                <a:solidFill>
                  <a:srgbClr val="843C0C"/>
                </a:solidFill>
              </a:rPr>
              <a:t>G</a:t>
            </a:r>
            <a:r>
              <a:rPr lang="en-US" dirty="0" err="1" smtClean="0">
                <a:solidFill>
                  <a:srgbClr val="843C0C"/>
                </a:solidFill>
              </a:rPr>
              <a:t>lycerate</a:t>
            </a:r>
            <a:endParaRPr lang="en-US" dirty="0">
              <a:solidFill>
                <a:srgbClr val="843C0C"/>
              </a:solidFill>
            </a:endParaRPr>
          </a:p>
        </p:txBody>
      </p:sp>
      <p:sp>
        <p:nvSpPr>
          <p:cNvPr id="3" name="Content Placeholder 2"/>
          <p:cNvSpPr>
            <a:spLocks noGrp="1"/>
          </p:cNvSpPr>
          <p:nvPr>
            <p:ph idx="1"/>
          </p:nvPr>
        </p:nvSpPr>
        <p:spPr>
          <a:xfrm>
            <a:off x="457200" y="1965434"/>
            <a:ext cx="8229600" cy="1490460"/>
          </a:xfrm>
        </p:spPr>
        <p:txBody>
          <a:bodyPr>
            <a:normAutofit/>
          </a:bodyPr>
          <a:lstStyle/>
          <a:p>
            <a:r>
              <a:rPr lang="en-US" dirty="0"/>
              <a:t>The reaction catalyzed by the </a:t>
            </a:r>
            <a:r>
              <a:rPr lang="en-US" dirty="0" err="1"/>
              <a:t>mutase</a:t>
            </a:r>
            <a:r>
              <a:rPr lang="en-US" dirty="0"/>
              <a:t> involves a phosphorylated enzyme intermediate and the substrate passing through the 2,3-bisphosphorylated form.</a:t>
            </a:r>
          </a:p>
        </p:txBody>
      </p:sp>
      <p:pic>
        <p:nvPicPr>
          <p:cNvPr id="10" name="Picture 5" descr="A reversible reaction in equilibrium shows the formation of enzyme histidine and 2 comma 3 dash bisphosphoglycerate. Enzyme dash histidine dash phosphate reacts in a reversible manner with 3 dash phosphoglycerate to form enzyme dash histidine and 2 comma 3 dash bisphosphoglycerat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027672" y="3592979"/>
            <a:ext cx="7307009" cy="69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A reversible reaction in equilibrium shows the formation of enzyme histidine phosphate and 2 dash phosphoglycerate. Enzyme dash histidine reacts with 2 comma 3 dash bisphosphoglycerate to form enzyme dash histidine dash phosphate and 2 comma 3 dash phosphoglycerate."/>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880320" y="4484140"/>
            <a:ext cx="7468362" cy="79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p:cNvSpPr>
            <a:spLocks noGrp="1"/>
          </p:cNvSpPr>
          <p:nvPr>
            <p:ph sz="quarter" idx="16"/>
          </p:nvPr>
        </p:nvSpPr>
        <p:spPr>
          <a:xfrm>
            <a:off x="492370" y="5280714"/>
            <a:ext cx="8229600" cy="524794"/>
          </a:xfrm>
        </p:spPr>
        <p:txBody>
          <a:bodyPr>
            <a:normAutofit/>
          </a:bodyPr>
          <a:lstStyle/>
          <a:p>
            <a:r>
              <a:rPr lang="en-US" dirty="0"/>
              <a:t>The net reaction is</a:t>
            </a:r>
          </a:p>
        </p:txBody>
      </p:sp>
      <p:pic>
        <p:nvPicPr>
          <p:cNvPr id="12" name="Picture 8" descr="A reversible reaction in equilibrium shows the conversion of 3 dash phosphoglycerate to 2 dash phosphoglycerate."/>
          <p:cNvPicPr>
            <a:picLocks noGrp="1" noChangeAspect="1"/>
          </p:cNvPicPr>
          <p:nvPr>
            <p:ph sz="quarter" idx="18"/>
          </p:nvPr>
        </p:nvPicPr>
        <p:blipFill>
          <a:blip r:embed="rId4">
            <a:extLst>
              <a:ext uri="{28A0092B-C50C-407E-A947-70E740481C1C}">
                <a14:useLocalDpi xmlns:a14="http://schemas.microsoft.com/office/drawing/2010/main" val="0"/>
              </a:ext>
            </a:extLst>
          </a:blip>
          <a:srcRect/>
          <a:stretch>
            <a:fillRect/>
          </a:stretch>
        </p:blipFill>
        <p:spPr bwMode="auto">
          <a:xfrm>
            <a:off x="1762634" y="5954374"/>
            <a:ext cx="5388055" cy="46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5614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 y="536028"/>
            <a:ext cx="9052560" cy="881610"/>
          </a:xfrm>
        </p:spPr>
        <p:txBody>
          <a:bodyPr>
            <a:noAutofit/>
          </a:bodyPr>
          <a:lstStyle/>
          <a:p>
            <a:r>
              <a:rPr lang="en-US" sz="3200" dirty="0">
                <a:solidFill>
                  <a:srgbClr val="843C0C"/>
                </a:solidFill>
              </a:rPr>
              <a:t>The </a:t>
            </a:r>
            <a:r>
              <a:rPr lang="en-US" sz="3200" dirty="0">
                <a:solidFill>
                  <a:srgbClr val="843C0C"/>
                </a:solidFill>
              </a:rPr>
              <a:t>H</a:t>
            </a:r>
            <a:r>
              <a:rPr lang="en-US" sz="3200" dirty="0" smtClean="0">
                <a:solidFill>
                  <a:srgbClr val="843C0C"/>
                </a:solidFill>
              </a:rPr>
              <a:t>igh </a:t>
            </a:r>
            <a:r>
              <a:rPr lang="en-US" sz="3200" dirty="0">
                <a:solidFill>
                  <a:srgbClr val="843C0C"/>
                </a:solidFill>
              </a:rPr>
              <a:t>P</a:t>
            </a:r>
            <a:r>
              <a:rPr lang="en-US" sz="3200" dirty="0" smtClean="0">
                <a:solidFill>
                  <a:srgbClr val="843C0C"/>
                </a:solidFill>
              </a:rPr>
              <a:t>hosphoryl-transfer </a:t>
            </a:r>
            <a:r>
              <a:rPr lang="en-US" sz="3200" dirty="0">
                <a:solidFill>
                  <a:srgbClr val="843C0C"/>
                </a:solidFill>
              </a:rPr>
              <a:t>P</a:t>
            </a:r>
            <a:r>
              <a:rPr lang="en-US" sz="3200" dirty="0" smtClean="0">
                <a:solidFill>
                  <a:srgbClr val="843C0C"/>
                </a:solidFill>
              </a:rPr>
              <a:t>otential </a:t>
            </a:r>
            <a:r>
              <a:rPr lang="en-US" sz="3200" dirty="0">
                <a:solidFill>
                  <a:srgbClr val="843C0C"/>
                </a:solidFill>
              </a:rPr>
              <a:t>of </a:t>
            </a:r>
            <a:r>
              <a:rPr lang="en-US" sz="3200" dirty="0" smtClean="0">
                <a:solidFill>
                  <a:srgbClr val="843C0C"/>
                </a:solidFill>
              </a:rPr>
              <a:t>Phosphoenolpyruvate </a:t>
            </a:r>
            <a:r>
              <a:rPr lang="en-US" sz="3200" dirty="0">
                <a:solidFill>
                  <a:srgbClr val="843C0C"/>
                </a:solidFill>
              </a:rPr>
              <a:t>A</a:t>
            </a:r>
            <a:r>
              <a:rPr lang="en-US" sz="3200" dirty="0" smtClean="0">
                <a:solidFill>
                  <a:srgbClr val="843C0C"/>
                </a:solidFill>
              </a:rPr>
              <a:t>rises </a:t>
            </a:r>
            <a:r>
              <a:rPr lang="en-US" sz="3200" dirty="0">
                <a:solidFill>
                  <a:srgbClr val="843C0C"/>
                </a:solidFill>
              </a:rPr>
              <a:t>P</a:t>
            </a:r>
            <a:r>
              <a:rPr lang="en-US" sz="3200" dirty="0" smtClean="0">
                <a:solidFill>
                  <a:srgbClr val="843C0C"/>
                </a:solidFill>
              </a:rPr>
              <a:t>rimarily </a:t>
            </a:r>
            <a:r>
              <a:rPr lang="en-US" sz="3200" dirty="0">
                <a:solidFill>
                  <a:srgbClr val="843C0C"/>
                </a:solidFill>
              </a:rPr>
              <a:t>from the </a:t>
            </a:r>
            <a:r>
              <a:rPr lang="en-US" sz="3200" dirty="0" smtClean="0">
                <a:solidFill>
                  <a:srgbClr val="843C0C"/>
                </a:solidFill>
              </a:rPr>
              <a:t>Large </a:t>
            </a:r>
            <a:r>
              <a:rPr lang="en-US" sz="3200" dirty="0">
                <a:solidFill>
                  <a:srgbClr val="843C0C"/>
                </a:solidFill>
              </a:rPr>
              <a:t>D</a:t>
            </a:r>
            <a:r>
              <a:rPr lang="en-US" sz="3200" dirty="0" smtClean="0">
                <a:solidFill>
                  <a:srgbClr val="843C0C"/>
                </a:solidFill>
              </a:rPr>
              <a:t>riving Force </a:t>
            </a:r>
            <a:r>
              <a:rPr lang="en-US" sz="3200" dirty="0">
                <a:solidFill>
                  <a:srgbClr val="843C0C"/>
                </a:solidFill>
              </a:rPr>
              <a:t>of the </a:t>
            </a:r>
            <a:r>
              <a:rPr lang="en-US" sz="3200" dirty="0">
                <a:solidFill>
                  <a:srgbClr val="843C0C"/>
                </a:solidFill>
              </a:rPr>
              <a:t>S</a:t>
            </a:r>
            <a:r>
              <a:rPr lang="en-US" sz="3200" dirty="0" smtClean="0">
                <a:solidFill>
                  <a:srgbClr val="843C0C"/>
                </a:solidFill>
              </a:rPr>
              <a:t>ubsequent </a:t>
            </a:r>
            <a:r>
              <a:rPr lang="en-US" sz="3200" dirty="0" smtClean="0">
                <a:solidFill>
                  <a:srgbClr val="843C0C"/>
                </a:solidFill>
              </a:rPr>
              <a:t>E</a:t>
            </a:r>
            <a:r>
              <a:rPr lang="en-US" sz="3200" dirty="0" smtClean="0">
                <a:solidFill>
                  <a:srgbClr val="843C0C"/>
                </a:solidFill>
              </a:rPr>
              <a:t>nol–Ketone Conversion</a:t>
            </a:r>
            <a:endParaRPr lang="en-US" sz="3200" dirty="0">
              <a:solidFill>
                <a:srgbClr val="843C0C"/>
              </a:solidFill>
            </a:endParaRPr>
          </a:p>
        </p:txBody>
      </p:sp>
      <p:sp>
        <p:nvSpPr>
          <p:cNvPr id="14" name="Content Placeholder 13"/>
          <p:cNvSpPr>
            <a:spLocks noGrp="1"/>
          </p:cNvSpPr>
          <p:nvPr>
            <p:ph idx="1"/>
          </p:nvPr>
        </p:nvSpPr>
        <p:spPr>
          <a:xfrm>
            <a:off x="457200" y="2049517"/>
            <a:ext cx="8458200" cy="2249767"/>
          </a:xfrm>
        </p:spPr>
        <p:txBody>
          <a:bodyPr>
            <a:noAutofit/>
          </a:bodyPr>
          <a:lstStyle/>
          <a:p>
            <a:pPr>
              <a:spcAft>
                <a:spcPts val="1200"/>
              </a:spcAft>
            </a:pPr>
            <a:r>
              <a:rPr lang="en-US" dirty="0"/>
              <a:t>In the next reaction, </a:t>
            </a:r>
            <a:r>
              <a:rPr lang="en-US" dirty="0" err="1"/>
              <a:t>enolase</a:t>
            </a:r>
            <a:r>
              <a:rPr lang="en-US" dirty="0"/>
              <a:t> catalyzes introduction of a double bond to form </a:t>
            </a:r>
            <a:r>
              <a:rPr lang="en-US" dirty="0" err="1"/>
              <a:t>phosphoenolpyruvate</a:t>
            </a:r>
            <a:r>
              <a:rPr lang="en-US" dirty="0"/>
              <a:t> (PEP).</a:t>
            </a:r>
          </a:p>
          <a:p>
            <a:pPr>
              <a:spcAft>
                <a:spcPts val="1200"/>
              </a:spcAft>
            </a:pPr>
            <a:r>
              <a:rPr lang="en-US" dirty="0"/>
              <a:t>That dehydration reaction greatly increases the </a:t>
            </a:r>
            <a:r>
              <a:rPr lang="en-US" dirty="0" err="1"/>
              <a:t>phosphoryl</a:t>
            </a:r>
            <a:r>
              <a:rPr lang="en-US" dirty="0"/>
              <a:t> transfer potential of the phosphate, allowing its transfer to ADP in the final step. ATP can then be generated when pyruvate kinase acts at the final step.</a:t>
            </a:r>
          </a:p>
        </p:txBody>
      </p:sp>
      <p:pic>
        <p:nvPicPr>
          <p:cNvPr id="6" name="Picture 2" descr="An equation shows the formation of pyruvate from phosphoenolpyruvate in a two step reaction. Phosphoenolpyruvate is a three carbon chain molecule that has the following substituents: C 1 is from a carboxylate anion, C 2 is single bonded to a highlighted phosphate dianion and double bonded to C 3, and C 3 is bonded to 2 H. A phosphoryl group is transferred from phosphoenolpyruvate to A D P to form a highlighted A T P and the enol form of pyruvate. The enol form of pyruvate has a similar structure to phosphoenolpyruvate but has O H rather than a phosphate dianion bonded to C 2. The enol form of pyruvate is converted to the keto form, in which C 2 is double bonded and C 3 has 3 H."/>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725387" y="4553060"/>
            <a:ext cx="7751777" cy="19027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86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185" y="274638"/>
            <a:ext cx="8671035" cy="1143000"/>
          </a:xfrm>
        </p:spPr>
        <p:txBody>
          <a:bodyPr>
            <a:noAutofit/>
          </a:bodyPr>
          <a:lstStyle/>
          <a:p>
            <a:r>
              <a:rPr lang="en-US" dirty="0">
                <a:solidFill>
                  <a:srgbClr val="843C0C"/>
                </a:solidFill>
              </a:rPr>
              <a:t>Two ATP </a:t>
            </a:r>
            <a:r>
              <a:rPr lang="en-US" dirty="0" smtClean="0">
                <a:solidFill>
                  <a:srgbClr val="843C0C"/>
                </a:solidFill>
              </a:rPr>
              <a:t>Molecules </a:t>
            </a:r>
            <a:r>
              <a:rPr lang="en-US" dirty="0">
                <a:solidFill>
                  <a:srgbClr val="843C0C"/>
                </a:solidFill>
              </a:rPr>
              <a:t>are </a:t>
            </a:r>
            <a:r>
              <a:rPr lang="en-US" dirty="0" smtClean="0">
                <a:solidFill>
                  <a:srgbClr val="843C0C"/>
                </a:solidFill>
              </a:rPr>
              <a:t>Formed </a:t>
            </a:r>
            <a:r>
              <a:rPr lang="en-US" dirty="0">
                <a:solidFill>
                  <a:srgbClr val="843C0C"/>
                </a:solidFill>
              </a:rPr>
              <a:t>in the </a:t>
            </a:r>
            <a:r>
              <a:rPr lang="en-US" dirty="0" smtClean="0">
                <a:solidFill>
                  <a:srgbClr val="843C0C"/>
                </a:solidFill>
              </a:rPr>
              <a:t>Conversion </a:t>
            </a:r>
            <a:r>
              <a:rPr lang="en-US" dirty="0">
                <a:solidFill>
                  <a:srgbClr val="843C0C"/>
                </a:solidFill>
              </a:rPr>
              <a:t>of </a:t>
            </a:r>
            <a:r>
              <a:rPr lang="en-US" dirty="0" smtClean="0">
                <a:solidFill>
                  <a:srgbClr val="843C0C"/>
                </a:solidFill>
              </a:rPr>
              <a:t>Glucose </a:t>
            </a:r>
            <a:r>
              <a:rPr lang="en-US" dirty="0">
                <a:solidFill>
                  <a:srgbClr val="843C0C"/>
                </a:solidFill>
              </a:rPr>
              <a:t>into </a:t>
            </a:r>
            <a:r>
              <a:rPr lang="en-US" dirty="0" smtClean="0">
                <a:solidFill>
                  <a:srgbClr val="843C0C"/>
                </a:solidFill>
              </a:rPr>
              <a:t>Pyruvate</a:t>
            </a:r>
            <a:endParaRPr lang="en-US" dirty="0">
              <a:solidFill>
                <a:srgbClr val="843C0C"/>
              </a:solidFill>
            </a:endParaRPr>
          </a:p>
        </p:txBody>
      </p:sp>
      <p:sp>
        <p:nvSpPr>
          <p:cNvPr id="3" name="Content Placeholder 2"/>
          <p:cNvSpPr>
            <a:spLocks noGrp="1"/>
          </p:cNvSpPr>
          <p:nvPr>
            <p:ph idx="1"/>
          </p:nvPr>
        </p:nvSpPr>
        <p:spPr>
          <a:xfrm>
            <a:off x="457200" y="1937238"/>
            <a:ext cx="8229600" cy="1014353"/>
          </a:xfrm>
        </p:spPr>
        <p:txBody>
          <a:bodyPr>
            <a:normAutofit/>
          </a:bodyPr>
          <a:lstStyle/>
          <a:p>
            <a:r>
              <a:rPr lang="en-US" dirty="0"/>
              <a:t>The net reaction in the transformation of glucose into pyruvate is</a:t>
            </a:r>
          </a:p>
        </p:txBody>
      </p:sp>
      <p:pic>
        <p:nvPicPr>
          <p:cNvPr id="13" name="Picture 2" descr="A one way reaction equation shows the formation of pyruvate, A T P, and N A D H. Glucose plus 2 molecules of inorganic phosphate (2 P subscript lowercase I) plus 2 molecules of A D P plus 2 molecules of N A D superscript plus reacts to give 2 molecules of pyruvate plus 2 molecules of A T P plus 2 molecules of N A D H plus 2 protons (H superscript plus) and 2 molecules of wate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533064" y="3583443"/>
            <a:ext cx="7967743" cy="91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2774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52" y="274638"/>
            <a:ext cx="8311896" cy="1143000"/>
          </a:xfrm>
        </p:spPr>
        <p:txBody>
          <a:bodyPr>
            <a:noAutofit/>
          </a:bodyPr>
          <a:lstStyle/>
          <a:p>
            <a:r>
              <a:rPr lang="en-US" dirty="0">
                <a:solidFill>
                  <a:srgbClr val="843C0C"/>
                </a:solidFill>
              </a:rPr>
              <a:t>Reactions of </a:t>
            </a:r>
            <a:r>
              <a:rPr lang="en-US" dirty="0" smtClean="0">
                <a:solidFill>
                  <a:srgbClr val="843C0C"/>
                </a:solidFill>
              </a:rPr>
              <a:t>Glycolysis</a:t>
            </a:r>
            <a:endParaRPr lang="en-US" dirty="0">
              <a:solidFill>
                <a:srgbClr val="843C0C"/>
              </a:solidFill>
            </a:endParaRPr>
          </a:p>
        </p:txBody>
      </p:sp>
      <p:pic>
        <p:nvPicPr>
          <p:cNvPr id="7" name="Picture 2" descr="A table lists reactions and enzymes involved in glycolysis, with values for standard delta G and delta G under typical physiological conditions. The table has six columns and ten rows. The column headers are: step, reaction, enzyme, reaction types, standard delta G (delta uppercase G naught prime) in kilojoule per mole with kilocalorie per mole in parentheses, and delta G under typical physiological conditions (delta uppercase G) in kilojoule per mol with kilocalorie per mole in parentheses. A note given below the table reads, delta uppercase G, the actual free dash energy change, has been calculated from delta uppercase G naught prime and known concentrations of reactants under typical physiological conditions. Glycolysis can proceed only if the delta uppercase G values of all reactions are negative. The small positive delta uppercase G values of three of the above reactions indicate that the concentrations of metabolites in vivo in cells undergoing glycolysis are not precisely known.  &#10;Row 1: step: 1; reaction: glucose and A T P react to form glucose 6 dash phosphate, A D P, and a proton (H superscript plus); enzyme: hexokinase; reaction type: phosphoryl transfer; standard delta G: negative 16 point 7 kilojoules per mole or negative 4 point 0 kilocalories per mole; calculated delta G: negative 33 point 5 kilojoules per mole or negative 8 point 0 kilocalories per mole. &#10;Row 2: step: 2; reaction: glucose 6 dash phosphate forms an isomer fructose 6 dash phosphate; enzyme: phosphoglucose isomerase; reaction type: isomerization; standard delta G: positive 1 point 7 kilojoules per mole or positive 0 point 4 kilocalories per mole; calculated delta G: negative 2 point 5 kilojoules per mole or negative 0 point 6 kilocalories per mole. &#10;Row 3: step: 3; reaction: fructose 6 dash phosphate and A T P react to form fructose 1 comma 6 dash bisphosphate, A D P, and a proton (H superscript plus); enzyme: phosphofructokinase; reaction type: phosphoryl transfer; standard delta G: negative 14 point 2 kilojoules per mole or negative 3 point 4 kilocalories per mole; calculated delta G: negative 22 point 2 kilojoules per mole or negative 5 point 3 kilocalories per mole. &#10;Row 4: step: 4; reaction: fructose 1 comma 6 dash bisphosphate forms dihydroxyacetone phosphate and glyceraldehyde 3 dash phosphate; enzyme: aldolase; reaction type: aldol cleavage; standard delta G: positive 23 point 8 kilojoules per mole or positive 5 point 7 kilocalories per mole; calculated delta G: negative 1 point 3 kilojoules per mole or negative 0 point 3 kilocalories per mole. &#10;Row 5: step: 5; reaction: dihydroxyacetone phosphate reacts with glyceraldehyde 3 dash phosphate; enzyme: triose phosphate isomerase; reaction type: isomerization; standard delta G: positive 7 point 5 kilojoules per mole or positive 1 point 8 kilocalories per mole; calculated delta G: positive 2 point 5 kilojoules per mole or positive 0 point 6 kilocalories per mole. &#10;Row 6: step: 6; reaction: glyceraldehyde 3 dash phosphate reacts with inorganic phosphate and N A D superscript plus and forms 1 comma 3 dash bisphosphoglycerate, N A D H, and a proton (H superscript plus); enzyme: glyceraldehyde 3 dash phosphate dehydrogenase; reaction type: phosphorylation coupled to oxidation; standard delta G: positive 6 point 3 kilojoules per mole or positive 1 point 5 kilocalories per mole; calculated delta G: negative 1 point 7 kilojoules per mole or negative 0 point 4 kilocalories per mole. &#10;Row 7: step: 7; reaction: 1 comma 3 dash bisphosphoglycerate reacts with A D P and forms 3 dash phosphoglycerate and A T P; enzyme: phosphoglycerate kinase; reaction type: phosphoryl transfer; standard delta G: negative 18 point 8 kilojoules per mole or negative 4 point 5 kilocalories per mole; calculated delta G: positive 1 point 3 kilojoules per mole or positive 0 point 3 kilocalories per mole. &#10;Row 8: step: 8; reaction: 3 dash phosphoglycerate forms 2 dash phosphoglycerate; enzyme: phosphoglycerate mutase; reaction type: phosphoryl shift; standard delta G: positive 4 point 6 kilojoules per mole or positive 1 point 1 kilocalories per mole; calculated delta G: positive 0 point 8 kilojoules per mole or positive 0 point 2 kilocalories per mole. &#10;Row 9: step: 9; reaction: 2 dash phosphoglycerate forms phosphoenolpyruvate and water; enzyme: enolase; reaction type: dehydration; standard delta G: positive 1 point 7 kilojoules per mole or positive 0 point 4 kilocalories per mole; calculated delta G: negative 3 point 3 kilojoules per mole or negative 0 point 8 kilocalories per mole. &#10;Row 10: step: 10; reaction: phosphoenolpyruvate reacts with A D P and a proton to form pyruvate and A T P; enzyme: pyruvate kinase; reaction type: phosphoryl transfer; standard delta G: negative 31 point 4 kilojoules per mole or negative 7 point 5 kilocalories per mole; calculated delta G: negative 16 point 7 kilojoules per mole or negative 4 point 0 kilocalories per mole. "/>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351023" y="1792915"/>
            <a:ext cx="8441955" cy="4451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31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274638"/>
            <a:ext cx="8229600" cy="1143000"/>
          </a:xfrm>
        </p:spPr>
        <p:txBody>
          <a:bodyPr>
            <a:noAutofit/>
          </a:bodyPr>
          <a:lstStyle/>
          <a:p>
            <a:r>
              <a:rPr lang="en-US" dirty="0">
                <a:solidFill>
                  <a:srgbClr val="843C0C"/>
                </a:solidFill>
              </a:rPr>
              <a:t>NAD+ is </a:t>
            </a:r>
            <a:r>
              <a:rPr lang="en-US" dirty="0" smtClean="0">
                <a:solidFill>
                  <a:srgbClr val="843C0C"/>
                </a:solidFill>
              </a:rPr>
              <a:t>Regenerated </a:t>
            </a:r>
            <a:r>
              <a:rPr lang="en-US" dirty="0">
                <a:solidFill>
                  <a:srgbClr val="843C0C"/>
                </a:solidFill>
              </a:rPr>
              <a:t>from the </a:t>
            </a:r>
            <a:r>
              <a:rPr lang="en-US" dirty="0" smtClean="0">
                <a:solidFill>
                  <a:srgbClr val="843C0C"/>
                </a:solidFill>
              </a:rPr>
              <a:t>Metabolism </a:t>
            </a:r>
            <a:r>
              <a:rPr lang="en-US" dirty="0">
                <a:solidFill>
                  <a:srgbClr val="843C0C"/>
                </a:solidFill>
              </a:rPr>
              <a:t>of </a:t>
            </a:r>
            <a:r>
              <a:rPr lang="en-US" dirty="0" smtClean="0">
                <a:solidFill>
                  <a:srgbClr val="843C0C"/>
                </a:solidFill>
              </a:rPr>
              <a:t>Pyruvate</a:t>
            </a:r>
            <a:endParaRPr lang="en-US" dirty="0">
              <a:solidFill>
                <a:srgbClr val="843C0C"/>
              </a:solidFill>
            </a:endParaRPr>
          </a:p>
        </p:txBody>
      </p:sp>
      <p:sp>
        <p:nvSpPr>
          <p:cNvPr id="14" name="Content Placeholder 13"/>
          <p:cNvSpPr>
            <a:spLocks noGrp="1"/>
          </p:cNvSpPr>
          <p:nvPr>
            <p:ph idx="1"/>
          </p:nvPr>
        </p:nvSpPr>
        <p:spPr>
          <a:xfrm>
            <a:off x="457200" y="1600201"/>
            <a:ext cx="8458200" cy="2954214"/>
          </a:xfrm>
        </p:spPr>
        <p:txBody>
          <a:bodyPr>
            <a:noAutofit/>
          </a:bodyPr>
          <a:lstStyle/>
          <a:p>
            <a:pPr>
              <a:spcAft>
                <a:spcPts val="1200"/>
              </a:spcAft>
            </a:pPr>
            <a:r>
              <a:rPr lang="en-US" dirty="0"/>
              <a:t>The conversion of glucose into pyruvate generates ATP, but for ATP synthesis to continue, NADH must be </a:t>
            </a:r>
            <a:r>
              <a:rPr lang="en-US" dirty="0" err="1"/>
              <a:t>reoxidized</a:t>
            </a:r>
            <a:r>
              <a:rPr lang="en-US" dirty="0"/>
              <a:t> to NAD</a:t>
            </a:r>
            <a:r>
              <a:rPr lang="en-US" baseline="30000" dirty="0"/>
              <a:t>+</a:t>
            </a:r>
            <a:r>
              <a:rPr lang="en-US" dirty="0"/>
              <a:t>. Cells have limited amounts of NAD</a:t>
            </a:r>
            <a:r>
              <a:rPr lang="en-US" baseline="30000" dirty="0"/>
              <a:t>+</a:t>
            </a:r>
            <a:r>
              <a:rPr lang="en-US" dirty="0"/>
              <a:t>, which is derived from niacin (vitamin B</a:t>
            </a:r>
            <a:r>
              <a:rPr lang="en-US" baseline="-25000" dirty="0"/>
              <a:t>3</a:t>
            </a:r>
            <a:r>
              <a:rPr lang="en-US" dirty="0"/>
              <a:t>).</a:t>
            </a:r>
          </a:p>
          <a:p>
            <a:pPr>
              <a:spcAft>
                <a:spcPts val="1200"/>
              </a:spcAft>
            </a:pPr>
            <a:r>
              <a:rPr lang="en-US" dirty="0"/>
              <a:t>NAD</a:t>
            </a:r>
            <a:r>
              <a:rPr lang="en-US" baseline="30000" dirty="0"/>
              <a:t>+</a:t>
            </a:r>
            <a:r>
              <a:rPr lang="en-US" dirty="0"/>
              <a:t> can be regenerated by further oxidation of pyruvate to CO</a:t>
            </a:r>
            <a:r>
              <a:rPr lang="en-US" baseline="-25000" dirty="0"/>
              <a:t>2</a:t>
            </a:r>
            <a:r>
              <a:rPr lang="en-US" dirty="0"/>
              <a:t> or by the formation of ethanol or lactate from pyruvate.</a:t>
            </a:r>
          </a:p>
        </p:txBody>
      </p:sp>
      <p:pic>
        <p:nvPicPr>
          <p:cNvPr id="7" name="Picture 2" descr="A flow diagram shows three primary reactions of pyruvate. Pyruvate can be converted to acetaldehyde with a release of carbon dioxide. Acetaldehyde is further converted ethanol, during which N A D H is oxidized to N A D plus. Pyruvate can be converted to lactate, during which N A D H is oxidized to N A D plus. Pyruvate can be converted to acetyl coenzyme with a release of carbon dioxide, which further undergoes oxida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964956" y="4663222"/>
            <a:ext cx="3439063" cy="208683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959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rPr>
              <a:t>Ch.16 Outline</a:t>
            </a:r>
          </a:p>
        </p:txBody>
      </p:sp>
      <p:sp>
        <p:nvSpPr>
          <p:cNvPr id="3" name="Content Placeholder 2"/>
          <p:cNvSpPr>
            <a:spLocks noGrp="1"/>
          </p:cNvSpPr>
          <p:nvPr>
            <p:ph idx="1"/>
          </p:nvPr>
        </p:nvSpPr>
        <p:spPr/>
        <p:txBody>
          <a:bodyPr>
            <a:normAutofit/>
          </a:bodyPr>
          <a:lstStyle/>
          <a:p>
            <a:pPr>
              <a:spcBef>
                <a:spcPts val="624"/>
              </a:spcBef>
              <a:spcAft>
                <a:spcPts val="1200"/>
              </a:spcAft>
            </a:pPr>
            <a:r>
              <a:rPr lang="en-US" b="1" dirty="0"/>
              <a:t>16.1 Glycolysis Is an Energy-Conversion Pathway in Many Organisms</a:t>
            </a:r>
          </a:p>
          <a:p>
            <a:pPr>
              <a:spcBef>
                <a:spcPts val="624"/>
              </a:spcBef>
              <a:spcAft>
                <a:spcPts val="1200"/>
              </a:spcAft>
            </a:pPr>
            <a:r>
              <a:rPr lang="en-US" b="1" dirty="0"/>
              <a:t>16.2 The Glycolytic Pathway Is Tightly Controlled</a:t>
            </a:r>
          </a:p>
          <a:p>
            <a:pPr>
              <a:spcBef>
                <a:spcPts val="624"/>
              </a:spcBef>
              <a:spcAft>
                <a:spcPts val="1200"/>
              </a:spcAft>
            </a:pPr>
            <a:r>
              <a:rPr lang="en-US" b="1" dirty="0"/>
              <a:t>16.3 Glucose Can Be Synthesized from </a:t>
            </a:r>
            <a:r>
              <a:rPr lang="en-US" b="1" dirty="0" err="1"/>
              <a:t>Noncarbohydrate</a:t>
            </a:r>
            <a:r>
              <a:rPr lang="en-US" b="1" dirty="0"/>
              <a:t> Precursors</a:t>
            </a:r>
          </a:p>
          <a:p>
            <a:pPr>
              <a:spcBef>
                <a:spcPts val="624"/>
              </a:spcBef>
              <a:spcAft>
                <a:spcPts val="1200"/>
              </a:spcAft>
            </a:pPr>
            <a:r>
              <a:rPr lang="en-US" b="1" dirty="0"/>
              <a:t>16.4 Gluconeogenesis and Glycolysis Are Reciprocally Regulated</a:t>
            </a:r>
          </a:p>
        </p:txBody>
      </p:sp>
    </p:spTree>
    <p:extLst>
      <p:ext uri="{BB962C8B-B14F-4D97-AF65-F5344CB8AC3E}">
        <p14:creationId xmlns:p14="http://schemas.microsoft.com/office/powerpoint/2010/main" val="1850038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17" y="208534"/>
            <a:ext cx="8660524" cy="1275209"/>
          </a:xfrm>
        </p:spPr>
        <p:txBody>
          <a:bodyPr>
            <a:noAutofit/>
          </a:bodyPr>
          <a:lstStyle/>
          <a:p>
            <a:r>
              <a:rPr lang="en-US" sz="3200" dirty="0">
                <a:solidFill>
                  <a:srgbClr val="843C0C"/>
                </a:solidFill>
              </a:rPr>
              <a:t>While </a:t>
            </a:r>
            <a:r>
              <a:rPr lang="en-US" sz="3200" dirty="0" smtClean="0">
                <a:solidFill>
                  <a:srgbClr val="843C0C"/>
                </a:solidFill>
              </a:rPr>
              <a:t>Glycolysis </a:t>
            </a:r>
            <a:r>
              <a:rPr lang="en-US" sz="3200" dirty="0">
                <a:solidFill>
                  <a:srgbClr val="843C0C"/>
                </a:solidFill>
              </a:rPr>
              <a:t>is </a:t>
            </a:r>
            <a:r>
              <a:rPr lang="en-US" sz="3200" dirty="0" smtClean="0">
                <a:solidFill>
                  <a:srgbClr val="843C0C"/>
                </a:solidFill>
              </a:rPr>
              <a:t>Similar </a:t>
            </a:r>
            <a:r>
              <a:rPr lang="en-US" sz="3200" dirty="0">
                <a:solidFill>
                  <a:srgbClr val="843C0C"/>
                </a:solidFill>
              </a:rPr>
              <a:t>in </a:t>
            </a:r>
            <a:r>
              <a:rPr lang="en-US" sz="3200" dirty="0" smtClean="0">
                <a:solidFill>
                  <a:srgbClr val="843C0C"/>
                </a:solidFill>
              </a:rPr>
              <a:t>Most </a:t>
            </a:r>
            <a:r>
              <a:rPr lang="en-US" sz="3200" dirty="0">
                <a:solidFill>
                  <a:srgbClr val="843C0C"/>
                </a:solidFill>
              </a:rPr>
              <a:t>O</a:t>
            </a:r>
            <a:r>
              <a:rPr lang="en-US" sz="3200" dirty="0" smtClean="0">
                <a:solidFill>
                  <a:srgbClr val="843C0C"/>
                </a:solidFill>
              </a:rPr>
              <a:t>rganisms</a:t>
            </a:r>
            <a:r>
              <a:rPr lang="en-US" sz="3200" dirty="0">
                <a:solidFill>
                  <a:srgbClr val="843C0C"/>
                </a:solidFill>
              </a:rPr>
              <a:t>, the </a:t>
            </a:r>
            <a:r>
              <a:rPr lang="en-US" sz="3200" dirty="0" smtClean="0">
                <a:solidFill>
                  <a:srgbClr val="843C0C"/>
                </a:solidFill>
              </a:rPr>
              <a:t>Fate </a:t>
            </a:r>
            <a:r>
              <a:rPr lang="en-US" sz="3200" dirty="0">
                <a:solidFill>
                  <a:srgbClr val="843C0C"/>
                </a:solidFill>
              </a:rPr>
              <a:t>of </a:t>
            </a:r>
            <a:r>
              <a:rPr lang="en-US" sz="3200" dirty="0" smtClean="0">
                <a:solidFill>
                  <a:srgbClr val="843C0C"/>
                </a:solidFill>
              </a:rPr>
              <a:t>Pyruvate </a:t>
            </a:r>
            <a:r>
              <a:rPr lang="en-US" sz="3200" dirty="0">
                <a:solidFill>
                  <a:srgbClr val="843C0C"/>
                </a:solidFill>
              </a:rPr>
              <a:t>is </a:t>
            </a:r>
            <a:r>
              <a:rPr lang="en-US" sz="3200" dirty="0" smtClean="0">
                <a:solidFill>
                  <a:srgbClr val="843C0C"/>
                </a:solidFill>
              </a:rPr>
              <a:t>Variable</a:t>
            </a:r>
            <a:endParaRPr lang="en-US" sz="3200" dirty="0">
              <a:solidFill>
                <a:srgbClr val="843C0C"/>
              </a:solidFill>
            </a:endParaRPr>
          </a:p>
        </p:txBody>
      </p:sp>
      <p:sp>
        <p:nvSpPr>
          <p:cNvPr id="3" name="Content Placeholder 2"/>
          <p:cNvSpPr>
            <a:spLocks noGrp="1"/>
          </p:cNvSpPr>
          <p:nvPr>
            <p:ph idx="1"/>
          </p:nvPr>
        </p:nvSpPr>
        <p:spPr>
          <a:xfrm>
            <a:off x="457200" y="1670538"/>
            <a:ext cx="8229600" cy="5099256"/>
          </a:xfrm>
        </p:spPr>
        <p:txBody>
          <a:bodyPr>
            <a:normAutofit/>
          </a:bodyPr>
          <a:lstStyle/>
          <a:p>
            <a:pPr>
              <a:spcBef>
                <a:spcPts val="624"/>
              </a:spcBef>
              <a:spcAft>
                <a:spcPts val="1200"/>
              </a:spcAft>
            </a:pPr>
            <a:r>
              <a:rPr lang="en-US" dirty="0"/>
              <a:t>There are three possible fates of pyruvate: fermentation (two types) or metabolism in the citric acid cycle and electron transport chain.</a:t>
            </a:r>
            <a:endParaRPr lang="en-US" i="1" dirty="0"/>
          </a:p>
          <a:p>
            <a:pPr>
              <a:spcBef>
                <a:spcPts val="624"/>
              </a:spcBef>
              <a:spcAft>
                <a:spcPts val="1200"/>
              </a:spcAft>
            </a:pPr>
            <a:r>
              <a:rPr lang="en-US" i="1" dirty="0"/>
              <a:t>Fermentations</a:t>
            </a:r>
            <a:r>
              <a:rPr lang="en-US" dirty="0"/>
              <a:t> are ATP-generating pathways in which electrons are removed from one organic compound and passed to another organic compound.</a:t>
            </a:r>
          </a:p>
          <a:p>
            <a:pPr>
              <a:spcBef>
                <a:spcPts val="624"/>
              </a:spcBef>
              <a:spcAft>
                <a:spcPts val="1200"/>
              </a:spcAft>
            </a:pPr>
            <a:r>
              <a:rPr lang="en-US" dirty="0"/>
              <a:t>The formation of ethanol from pyruvate regenerates NAD</a:t>
            </a:r>
            <a:r>
              <a:rPr lang="en-US" baseline="30000" dirty="0"/>
              <a:t>+</a:t>
            </a:r>
            <a:r>
              <a:rPr lang="en-US" dirty="0"/>
              <a:t>. Pyruvate decarboxylase requires the vitamin thiamine (B</a:t>
            </a:r>
            <a:r>
              <a:rPr lang="en-US" baseline="-25000" dirty="0"/>
              <a:t>1</a:t>
            </a:r>
            <a:r>
              <a:rPr lang="en-US" dirty="0"/>
              <a:t>).</a:t>
            </a:r>
          </a:p>
        </p:txBody>
      </p:sp>
    </p:spTree>
    <p:extLst>
      <p:ext uri="{BB962C8B-B14F-4D97-AF65-F5344CB8AC3E}">
        <p14:creationId xmlns:p14="http://schemas.microsoft.com/office/powerpoint/2010/main" val="139690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Alcoholic </a:t>
            </a:r>
            <a:r>
              <a:rPr lang="en-US" dirty="0" smtClean="0">
                <a:solidFill>
                  <a:srgbClr val="843C0C"/>
                </a:solidFill>
              </a:rPr>
              <a:t>Fermentation</a:t>
            </a:r>
            <a:endParaRPr lang="en-US" dirty="0">
              <a:solidFill>
                <a:srgbClr val="843C0C"/>
              </a:solidFill>
            </a:endParaRPr>
          </a:p>
        </p:txBody>
      </p:sp>
      <p:sp>
        <p:nvSpPr>
          <p:cNvPr id="14" name="Content Placeholder 13"/>
          <p:cNvSpPr>
            <a:spLocks noGrp="1"/>
          </p:cNvSpPr>
          <p:nvPr>
            <p:ph idx="1"/>
          </p:nvPr>
        </p:nvSpPr>
        <p:spPr>
          <a:xfrm>
            <a:off x="457200" y="1600201"/>
            <a:ext cx="8229600" cy="1441937"/>
          </a:xfrm>
        </p:spPr>
        <p:txBody>
          <a:bodyPr>
            <a:noAutofit/>
          </a:bodyPr>
          <a:lstStyle/>
          <a:p>
            <a:r>
              <a:rPr lang="en-US" dirty="0"/>
              <a:t>The first type of fermentation is regeneration of NAD</a:t>
            </a:r>
            <a:r>
              <a:rPr lang="en-US" baseline="30000" dirty="0"/>
              <a:t>+</a:t>
            </a:r>
            <a:r>
              <a:rPr lang="en-US" dirty="0"/>
              <a:t> by processing pyruvate to ethanol. This is called alcoholic fermentation.</a:t>
            </a:r>
          </a:p>
        </p:txBody>
      </p:sp>
      <p:pic>
        <p:nvPicPr>
          <p:cNvPr id="6" name="Picture 4" descr="An equation shows the formation of ethanol from pyruvate in a two step reaction. Pyruvate is a three carbon chain molecule, arranged vertically, that has the following substituents: C 1 is from a highlighted carboxylate anion, C 2 is double bonded to oxygen, and C 3 is from a methyl group. The first reaction is catalyzed by pyruvate decarboxylase to form acetaldehyde. In this step, H plus enters the reaction and highlighted carbon dioxide is released from the carboxylate group.  Acetaldehyde has a similar structure, but the carboxylate anion is replaced by an incoming H plus. The second reaction is catalyzed by alcohol dehydrogenase to form ethanol. In this step, highlighted N A D H and H plus enter the reaction and N A D H is converted to N A D plus. In ethanol, the incoming H plus bonds to the C that is double bonded to oxygen and the double bonded O is converted to a hydroxyl group. The overall structure of ethanol is a methyl group bonded to a carbon that is bonded to a highlighted H, a non-highlighted H, and O H. The second step is maintained in equilibriu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97345" y="3742459"/>
            <a:ext cx="8323963" cy="157398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5" descr="An equation shows the formation of ethanol, carbon dioxide, A T P. Glucose, 2 molecules of inorganic phosphate (uppercase P subscript lowercase I), 2 molecules of A D P, and 2 protons (H superscript plus) reacts to form 2 molecules of ethanol, 2 molecules of carbon dioxide, 2 molecules of A T P, and 2 molecules of water."/>
          <p:cNvPicPr>
            <a:picLocks noGrp="1" noChangeAspect="1"/>
          </p:cNvPicPr>
          <p:nvPr>
            <p:ph type="pic" sz="quarter" idx="14"/>
          </p:nvPr>
        </p:nvPicPr>
        <p:blipFill>
          <a:blip r:embed="rId4">
            <a:extLst>
              <a:ext uri="{28A0092B-C50C-407E-A947-70E740481C1C}">
                <a14:useLocalDpi xmlns:a14="http://schemas.microsoft.com/office/drawing/2010/main" val="0"/>
              </a:ext>
            </a:extLst>
          </a:blip>
          <a:stretch>
            <a:fillRect/>
          </a:stretch>
        </p:blipFill>
        <p:spPr bwMode="auto">
          <a:xfrm>
            <a:off x="370595" y="5702300"/>
            <a:ext cx="8376681"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177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Active </a:t>
            </a:r>
            <a:r>
              <a:rPr lang="en-US" dirty="0" smtClean="0">
                <a:solidFill>
                  <a:srgbClr val="843C0C"/>
                </a:solidFill>
              </a:rPr>
              <a:t>Site </a:t>
            </a:r>
            <a:r>
              <a:rPr lang="en-US" dirty="0">
                <a:solidFill>
                  <a:srgbClr val="843C0C"/>
                </a:solidFill>
              </a:rPr>
              <a:t>of </a:t>
            </a:r>
            <a:r>
              <a:rPr lang="en-US" dirty="0" smtClean="0">
                <a:solidFill>
                  <a:srgbClr val="843C0C"/>
                </a:solidFill>
              </a:rPr>
              <a:t>Alcohol </a:t>
            </a:r>
            <a:r>
              <a:rPr lang="en-US" dirty="0">
                <a:solidFill>
                  <a:srgbClr val="843C0C"/>
                </a:solidFill>
              </a:rPr>
              <a:t>D</a:t>
            </a:r>
            <a:r>
              <a:rPr lang="en-US" dirty="0" smtClean="0">
                <a:solidFill>
                  <a:srgbClr val="843C0C"/>
                </a:solidFill>
              </a:rPr>
              <a:t>ehydrogenase</a:t>
            </a:r>
            <a:endParaRPr lang="en-US" dirty="0">
              <a:solidFill>
                <a:srgbClr val="843C0C"/>
              </a:solidFill>
            </a:endParaRPr>
          </a:p>
        </p:txBody>
      </p:sp>
      <p:pic>
        <p:nvPicPr>
          <p:cNvPr id="7" name="Picture 2" descr="A ball and stick model of the bonding in the active site of alcohol dehydrogenase is shown. A central zinc ion is bonded to the following groups: to two cysteine residues via their sulfur atoms, to a histidine residue via its nitrogen atom, and to acetaldehyde via its oxygen atom. Carbon bonded to oxygen in acetaldehyde is labeled as a hydride acceptor. Part of N A D H is shown above the acetaldehyde and has 2 H on C 4 labeled as hydride dono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917656" y="1820227"/>
            <a:ext cx="5571684" cy="4601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955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Maintaining </a:t>
            </a:r>
            <a:r>
              <a:rPr lang="en-US" dirty="0" smtClean="0">
                <a:solidFill>
                  <a:srgbClr val="843C0C"/>
                </a:solidFill>
              </a:rPr>
              <a:t>Redox </a:t>
            </a:r>
            <a:r>
              <a:rPr lang="en-US" dirty="0">
                <a:solidFill>
                  <a:srgbClr val="843C0C"/>
                </a:solidFill>
              </a:rPr>
              <a:t>B</a:t>
            </a:r>
            <a:r>
              <a:rPr lang="en-US" dirty="0" smtClean="0">
                <a:solidFill>
                  <a:srgbClr val="843C0C"/>
                </a:solidFill>
              </a:rPr>
              <a:t>alance</a:t>
            </a:r>
            <a:endParaRPr lang="en-US" dirty="0">
              <a:solidFill>
                <a:srgbClr val="843C0C"/>
              </a:solidFill>
            </a:endParaRPr>
          </a:p>
        </p:txBody>
      </p:sp>
      <p:pic>
        <p:nvPicPr>
          <p:cNvPr id="5" name="Picture 2" descr="A diagram shows the reactions by which glyceraldehyde 3-phosphate is converted to ethanol. A series of reactions is shown by which glyceraldehyde 3-phosphate is converted to ethanol. In the first part of the reaction, glyceraldehyde 3-phosphate is converted to 1,3-bisphosphoglycerate in a reaction catalyzed by glyceraldehyde 3-phosphate dehydrogenase. The reaction uses a molecule of orthophosphate and N A D plus is reduced to N A D H. Several reactions take place to convert 1,3-bisphosphoglycerate to pyruvate, which undergoes a reaction in which a molecule of C O 2 is removed to produce acetaldehyde. Acetaldehyde undergoes a reaction catalyzed by alcohol dehydrogenase to form ethanol, in which a molecule of N A D plus is formed from a molecule of N A D H. Arrows show that the N A D plus formed at this latter stage of the reaction is used in the first stage of the reaction, in which glyceraldehyde 3-phosphate is converted to 1,3-bisphosphoglycerate, and the N A D H formed in the first step of the reaction is used in the last step of the reaction in which acetaldehyde is converted to ethanol."/>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22056" y="2903642"/>
            <a:ext cx="8490695" cy="187908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077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43C0C"/>
                </a:solidFill>
              </a:rPr>
              <a:t>Lactic </a:t>
            </a:r>
            <a:r>
              <a:rPr lang="en-US" dirty="0" smtClean="0">
                <a:solidFill>
                  <a:srgbClr val="843C0C"/>
                </a:solidFill>
              </a:rPr>
              <a:t>Acid </a:t>
            </a:r>
            <a:r>
              <a:rPr lang="en-US" dirty="0">
                <a:solidFill>
                  <a:srgbClr val="843C0C"/>
                </a:solidFill>
              </a:rPr>
              <a:t>F</a:t>
            </a:r>
            <a:r>
              <a:rPr lang="en-US" dirty="0" smtClean="0">
                <a:solidFill>
                  <a:srgbClr val="843C0C"/>
                </a:solidFill>
              </a:rPr>
              <a:t>ermentation</a:t>
            </a:r>
            <a:endParaRPr lang="en-US" dirty="0">
              <a:solidFill>
                <a:srgbClr val="843C0C"/>
              </a:solidFill>
            </a:endParaRPr>
          </a:p>
        </p:txBody>
      </p:sp>
      <p:sp>
        <p:nvSpPr>
          <p:cNvPr id="3" name="Content Placeholder 2"/>
          <p:cNvSpPr>
            <a:spLocks noGrp="1"/>
          </p:cNvSpPr>
          <p:nvPr>
            <p:ph idx="1"/>
          </p:nvPr>
        </p:nvSpPr>
        <p:spPr>
          <a:xfrm>
            <a:off x="457200" y="1600202"/>
            <a:ext cx="8229600" cy="1319462"/>
          </a:xfrm>
        </p:spPr>
        <p:txBody>
          <a:bodyPr>
            <a:normAutofit/>
          </a:bodyPr>
          <a:lstStyle/>
          <a:p>
            <a:r>
              <a:rPr lang="en-US" dirty="0"/>
              <a:t>The second type of fermentation is lactic acid fermentation, in which pyruvate is reduced to lactate to regenerate NAD</a:t>
            </a:r>
            <a:r>
              <a:rPr lang="en-US" baseline="30000" dirty="0"/>
              <a:t>+</a:t>
            </a:r>
            <a:r>
              <a:rPr lang="en-US" dirty="0"/>
              <a:t>.</a:t>
            </a:r>
          </a:p>
        </p:txBody>
      </p:sp>
      <p:pic>
        <p:nvPicPr>
          <p:cNvPr id="13" name="Picture 2" descr="A diagram shows the reaction in which pyruvate is converted to lactate. Pyruvate contains a chain of three carbon atoms, arranged vertically. The top carbon atom forms a carboxylate group, the middle carbon has a double bond to an oxygen atom, and the bottom carbon atom is bonded to three hydrogen atoms. In a reaction catalyzed by lactate dehydrogenase, and using a molecule of N A D H and a proton, pyruvate is converted to lactate. The NAD of NADH is highlighted in one color and the H is highlighted in a different color. The highlighted H from N A D H becomes bonded to the middle carbon atom in the chain and the proton becomes bonded to the oxygen on the middle carbon in the chain, to form a hydroxyl group. N A D H becomes N A D plus. Lactate contains a chain of three carbon atoms, shown arranged vertically. The top carbon atom forms a carboxylate group, the middle carbon atom has single bonds to H and a hydroxyl group, and the bottom carbon atom forms a methyl group."/>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557590" y="3373054"/>
            <a:ext cx="6191997" cy="139601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sz="quarter" idx="16"/>
          </p:nvPr>
        </p:nvSpPr>
        <p:spPr>
          <a:xfrm>
            <a:off x="492370" y="5018317"/>
            <a:ext cx="8229600" cy="524794"/>
          </a:xfrm>
        </p:spPr>
        <p:txBody>
          <a:bodyPr>
            <a:normAutofit/>
          </a:bodyPr>
          <a:lstStyle/>
          <a:p>
            <a:r>
              <a:rPr lang="en-US" dirty="0"/>
              <a:t>The net reaction starting from glucose:</a:t>
            </a:r>
          </a:p>
        </p:txBody>
      </p:sp>
      <p:pic>
        <p:nvPicPr>
          <p:cNvPr id="9" name="Picture 5" descr="A reversible reaction in equilibrium shows the formation of lactate, A T P and water. Glucose plus 2 molecules of inorganic phosphate plus 2 molecules of A D P react to form 2 molecules of lactate, 2 molecules of A T P and 2 molecules of water."/>
          <p:cNvPicPr>
            <a:picLocks noGrp="1" noChangeAspect="1"/>
          </p:cNvPicPr>
          <p:nvPr>
            <p:ph sz="quarter" idx="18"/>
          </p:nvPr>
        </p:nvPicPr>
        <p:blipFill>
          <a:blip r:embed="rId3">
            <a:extLst>
              <a:ext uri="{28A0092B-C50C-407E-A947-70E740481C1C}">
                <a14:useLocalDpi xmlns:a14="http://schemas.microsoft.com/office/drawing/2010/main" val="0"/>
              </a:ext>
            </a:extLst>
          </a:blip>
          <a:stretch>
            <a:fillRect/>
          </a:stretch>
        </p:blipFill>
        <p:spPr bwMode="auto">
          <a:xfrm>
            <a:off x="977552" y="5750054"/>
            <a:ext cx="7028559" cy="61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69691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Regeneration of NAD+ in </a:t>
            </a:r>
            <a:r>
              <a:rPr lang="en-US" dirty="0" smtClean="0">
                <a:solidFill>
                  <a:srgbClr val="843C0C"/>
                </a:solidFill>
              </a:rPr>
              <a:t>Lactic </a:t>
            </a:r>
            <a:r>
              <a:rPr lang="en-US" dirty="0">
                <a:solidFill>
                  <a:srgbClr val="843C0C"/>
                </a:solidFill>
              </a:rPr>
              <a:t>A</a:t>
            </a:r>
            <a:r>
              <a:rPr lang="en-US" dirty="0" smtClean="0">
                <a:solidFill>
                  <a:srgbClr val="843C0C"/>
                </a:solidFill>
              </a:rPr>
              <a:t>cid </a:t>
            </a:r>
            <a:r>
              <a:rPr lang="en-US" dirty="0">
                <a:solidFill>
                  <a:srgbClr val="843C0C"/>
                </a:solidFill>
              </a:rPr>
              <a:t>F</a:t>
            </a:r>
            <a:r>
              <a:rPr lang="en-US" dirty="0" smtClean="0">
                <a:solidFill>
                  <a:srgbClr val="843C0C"/>
                </a:solidFill>
              </a:rPr>
              <a:t>ermentation</a:t>
            </a:r>
            <a:endParaRPr lang="en-US" dirty="0">
              <a:solidFill>
                <a:srgbClr val="843C0C"/>
              </a:solidFill>
            </a:endParaRPr>
          </a:p>
        </p:txBody>
      </p:sp>
      <p:pic>
        <p:nvPicPr>
          <p:cNvPr id="6" name="Picture 2" descr="A flow diagram shows the steps in which N A D plus is regenerated in glycolysis. In the first stage of glycolysis, glucose is converted to F-1, 6-B P by a three step reaction in which two molecules of A T P are consumed during the first and third steps. F-1, 6-B P is converted to D H A P and G A P. D H A P and G A P can be interconverted to one another. In the second stage of glycolysis, two molecules of each reaction are consumed in the reaction. G A P is converted to P E P by a four step reaction in which N A D plus is converted to N A D H in the first step and two molecules of A T P are released in the second step. The first step of the four step reaction occurs in mitochondria. P E P is converted to pyruvate and two molecules of A T P are released. Pyruvate is converted to lactate and N A D H is converted to N A D plus. This conversion occurs in mitochondria. An arrow indicates that N A D plus consumed during the conversion of G A P to P E P is regenerated during the conversion of pyruvate to lactate and another arrow indicates that N A D H released during the conversion of G A P to P E P is consumed during the conversion of pyruvate to lact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691520" y="1668703"/>
            <a:ext cx="3843590" cy="491916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300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rPr>
              <a:t>Aerobic </a:t>
            </a:r>
            <a:r>
              <a:rPr lang="en-US" dirty="0" smtClean="0">
                <a:solidFill>
                  <a:srgbClr val="843C0C"/>
                </a:solidFill>
              </a:rPr>
              <a:t>Metabolism </a:t>
            </a:r>
            <a:r>
              <a:rPr lang="en-US" dirty="0">
                <a:solidFill>
                  <a:srgbClr val="843C0C"/>
                </a:solidFill>
              </a:rPr>
              <a:t>T</a:t>
            </a:r>
            <a:r>
              <a:rPr lang="en-US" dirty="0" smtClean="0">
                <a:solidFill>
                  <a:srgbClr val="843C0C"/>
                </a:solidFill>
              </a:rPr>
              <a:t>hrough </a:t>
            </a:r>
            <a:r>
              <a:rPr lang="en-US" dirty="0">
                <a:solidFill>
                  <a:srgbClr val="843C0C"/>
                </a:solidFill>
              </a:rPr>
              <a:t>the </a:t>
            </a:r>
            <a:r>
              <a:rPr lang="en-US" dirty="0" smtClean="0">
                <a:solidFill>
                  <a:srgbClr val="843C0C"/>
                </a:solidFill>
              </a:rPr>
              <a:t>Citric </a:t>
            </a:r>
            <a:r>
              <a:rPr lang="en-US" dirty="0">
                <a:solidFill>
                  <a:srgbClr val="843C0C"/>
                </a:solidFill>
              </a:rPr>
              <a:t>A</a:t>
            </a:r>
            <a:r>
              <a:rPr lang="en-US" dirty="0" smtClean="0">
                <a:solidFill>
                  <a:srgbClr val="843C0C"/>
                </a:solidFill>
              </a:rPr>
              <a:t>cid Cycle </a:t>
            </a:r>
            <a:r>
              <a:rPr lang="en-US" dirty="0">
                <a:solidFill>
                  <a:srgbClr val="843C0C"/>
                </a:solidFill>
              </a:rPr>
              <a:t>and </a:t>
            </a:r>
            <a:r>
              <a:rPr lang="en-US" dirty="0">
                <a:solidFill>
                  <a:srgbClr val="843C0C"/>
                </a:solidFill>
              </a:rPr>
              <a:t>E</a:t>
            </a:r>
            <a:r>
              <a:rPr lang="en-US" dirty="0" smtClean="0">
                <a:solidFill>
                  <a:srgbClr val="843C0C"/>
                </a:solidFill>
              </a:rPr>
              <a:t>lectron </a:t>
            </a:r>
            <a:r>
              <a:rPr lang="en-US" dirty="0">
                <a:solidFill>
                  <a:srgbClr val="843C0C"/>
                </a:solidFill>
              </a:rPr>
              <a:t>T</a:t>
            </a:r>
            <a:r>
              <a:rPr lang="en-US" dirty="0" smtClean="0">
                <a:solidFill>
                  <a:srgbClr val="843C0C"/>
                </a:solidFill>
              </a:rPr>
              <a:t>ransport Chain</a:t>
            </a:r>
            <a:endParaRPr lang="en-US" dirty="0">
              <a:solidFill>
                <a:srgbClr val="843C0C"/>
              </a:solidFill>
            </a:endParaRPr>
          </a:p>
        </p:txBody>
      </p:sp>
      <p:sp>
        <p:nvSpPr>
          <p:cNvPr id="3" name="Content Placeholder 2"/>
          <p:cNvSpPr>
            <a:spLocks noGrp="1"/>
          </p:cNvSpPr>
          <p:nvPr>
            <p:ph idx="1"/>
          </p:nvPr>
        </p:nvSpPr>
        <p:spPr>
          <a:xfrm>
            <a:off x="457200" y="1600201"/>
            <a:ext cx="8229600" cy="3481753"/>
          </a:xfrm>
        </p:spPr>
        <p:txBody>
          <a:bodyPr>
            <a:normAutofit fontScale="92500"/>
          </a:bodyPr>
          <a:lstStyle/>
          <a:p>
            <a:pPr>
              <a:spcBef>
                <a:spcPts val="624"/>
              </a:spcBef>
              <a:spcAft>
                <a:spcPts val="1200"/>
              </a:spcAft>
            </a:pPr>
            <a:r>
              <a:rPr lang="en-US" sz="2600" dirty="0"/>
              <a:t>The third possible fate of pyruvate, rather than a type of fermentation, is to completely oxidize the pyruvate through pyruvate processing (to generate acetyl CoA) and the citric acid cycle (to oxidize the acetyl group).</a:t>
            </a:r>
          </a:p>
          <a:p>
            <a:pPr>
              <a:spcBef>
                <a:spcPts val="624"/>
              </a:spcBef>
              <a:spcAft>
                <a:spcPts val="1200"/>
              </a:spcAft>
            </a:pPr>
            <a:r>
              <a:rPr lang="en-US" sz="2600" dirty="0"/>
              <a:t>The electrons are transferred to the final acceptor in the electron transport chain (i.e., O2) via aerobic metabolism. As the electrons are delivered from NADH to the electron transport chain, NAD+ is restored.</a:t>
            </a:r>
          </a:p>
        </p:txBody>
      </p:sp>
      <p:pic>
        <p:nvPicPr>
          <p:cNvPr id="11" name="Picture Placeholder 10" descr="An equation shows the formation of acetyl coenzyme A, carbon dioxide, N A D H, and proton. Pyruvate, N A D superscript plus and coenzyme A (uppercase C lowercase O uppercase A) reacts to form acetyl coenzyme A (uppercase C lowercase O uppercase A), C O subscript 2, N A D H, and H superscript plus."/>
          <p:cNvPicPr>
            <a:picLocks noGrp="1" noChangeAspect="1"/>
          </p:cNvPicPr>
          <p:nvPr>
            <p:ph type="pic" sz="quarter" idx="13"/>
          </p:nvPr>
        </p:nvPicPr>
        <p:blipFill>
          <a:blip r:embed="rId2"/>
          <a:stretch>
            <a:fillRect/>
          </a:stretch>
        </p:blipFill>
        <p:spPr>
          <a:xfrm>
            <a:off x="213845" y="5401858"/>
            <a:ext cx="8706914" cy="481212"/>
          </a:xfrm>
          <a:prstGeom prst="rect">
            <a:avLst/>
          </a:prstGeom>
          <a:noFill/>
          <a:ln>
            <a:noFill/>
          </a:ln>
        </p:spPr>
      </p:pic>
    </p:spTree>
    <p:extLst>
      <p:ext uri="{BB962C8B-B14F-4D97-AF65-F5344CB8AC3E}">
        <p14:creationId xmlns:p14="http://schemas.microsoft.com/office/powerpoint/2010/main" val="1179499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93" y="208534"/>
            <a:ext cx="8395015" cy="1275209"/>
          </a:xfrm>
        </p:spPr>
        <p:txBody>
          <a:bodyPr>
            <a:noAutofit/>
          </a:bodyPr>
          <a:lstStyle/>
          <a:p>
            <a:r>
              <a:rPr lang="en-US" dirty="0">
                <a:solidFill>
                  <a:srgbClr val="843C0C"/>
                </a:solidFill>
              </a:rPr>
              <a:t>Fermentations </a:t>
            </a:r>
            <a:r>
              <a:rPr lang="en-US" dirty="0" smtClean="0">
                <a:solidFill>
                  <a:srgbClr val="843C0C"/>
                </a:solidFill>
              </a:rPr>
              <a:t>Provide </a:t>
            </a:r>
            <a:r>
              <a:rPr lang="en-US" dirty="0">
                <a:solidFill>
                  <a:srgbClr val="843C0C"/>
                </a:solidFill>
              </a:rPr>
              <a:t>U</a:t>
            </a:r>
            <a:r>
              <a:rPr lang="en-US" dirty="0" smtClean="0">
                <a:solidFill>
                  <a:srgbClr val="843C0C"/>
                </a:solidFill>
              </a:rPr>
              <a:t>sable </a:t>
            </a:r>
            <a:r>
              <a:rPr lang="en-US" dirty="0">
                <a:solidFill>
                  <a:srgbClr val="843C0C"/>
                </a:solidFill>
              </a:rPr>
              <a:t>E</a:t>
            </a:r>
            <a:r>
              <a:rPr lang="en-US" dirty="0" smtClean="0">
                <a:solidFill>
                  <a:srgbClr val="843C0C"/>
                </a:solidFill>
              </a:rPr>
              <a:t>nergy </a:t>
            </a:r>
            <a:r>
              <a:rPr lang="en-US" dirty="0">
                <a:solidFill>
                  <a:srgbClr val="843C0C"/>
                </a:solidFill>
              </a:rPr>
              <a:t>in the </a:t>
            </a:r>
            <a:r>
              <a:rPr lang="en-US" dirty="0" smtClean="0">
                <a:solidFill>
                  <a:srgbClr val="843C0C"/>
                </a:solidFill>
              </a:rPr>
              <a:t>Absence </a:t>
            </a:r>
            <a:r>
              <a:rPr lang="en-US" dirty="0">
                <a:solidFill>
                  <a:srgbClr val="843C0C"/>
                </a:solidFill>
              </a:rPr>
              <a:t>of </a:t>
            </a:r>
            <a:r>
              <a:rPr lang="en-US" dirty="0" smtClean="0">
                <a:solidFill>
                  <a:srgbClr val="843C0C"/>
                </a:solidFill>
              </a:rPr>
              <a:t>Oxygen</a:t>
            </a:r>
            <a:endParaRPr lang="en-US" dirty="0">
              <a:solidFill>
                <a:srgbClr val="843C0C"/>
              </a:solidFill>
            </a:endParaRPr>
          </a:p>
        </p:txBody>
      </p:sp>
      <p:sp>
        <p:nvSpPr>
          <p:cNvPr id="3" name="Content Placeholder 2"/>
          <p:cNvSpPr>
            <a:spLocks noGrp="1"/>
          </p:cNvSpPr>
          <p:nvPr>
            <p:ph idx="1"/>
          </p:nvPr>
        </p:nvSpPr>
        <p:spPr>
          <a:xfrm>
            <a:off x="457200" y="1670538"/>
            <a:ext cx="8229600" cy="5099256"/>
          </a:xfrm>
        </p:spPr>
        <p:txBody>
          <a:bodyPr>
            <a:normAutofit/>
          </a:bodyPr>
          <a:lstStyle/>
          <a:p>
            <a:pPr>
              <a:spcBef>
                <a:spcPts val="624"/>
              </a:spcBef>
              <a:spcAft>
                <a:spcPts val="1200"/>
              </a:spcAft>
            </a:pPr>
            <a:r>
              <a:rPr lang="en-US" dirty="0"/>
              <a:t>Obligate anaerobes cannot survive in the presence of O</a:t>
            </a:r>
            <a:r>
              <a:rPr lang="en-US" baseline="-25000" dirty="0"/>
              <a:t>2</a:t>
            </a:r>
            <a:r>
              <a:rPr lang="en-US" dirty="0"/>
              <a:t>.</a:t>
            </a:r>
          </a:p>
          <a:p>
            <a:pPr>
              <a:spcBef>
                <a:spcPts val="624"/>
              </a:spcBef>
              <a:spcAft>
                <a:spcPts val="1200"/>
              </a:spcAft>
            </a:pPr>
            <a:r>
              <a:rPr lang="en-US" dirty="0"/>
              <a:t>There are many more fermentations than just alcoholic and lactic acid fermentation.</a:t>
            </a:r>
          </a:p>
        </p:txBody>
      </p:sp>
    </p:spTree>
    <p:extLst>
      <p:ext uri="{BB962C8B-B14F-4D97-AF65-F5344CB8AC3E}">
        <p14:creationId xmlns:p14="http://schemas.microsoft.com/office/powerpoint/2010/main" val="7099493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Examples of </a:t>
            </a:r>
            <a:r>
              <a:rPr lang="en-US" dirty="0" smtClean="0">
                <a:solidFill>
                  <a:srgbClr val="843C0C"/>
                </a:solidFill>
              </a:rPr>
              <a:t>Pathogenic </a:t>
            </a:r>
            <a:r>
              <a:rPr lang="en-US" dirty="0">
                <a:solidFill>
                  <a:srgbClr val="843C0C"/>
                </a:solidFill>
              </a:rPr>
              <a:t>O</a:t>
            </a:r>
            <a:r>
              <a:rPr lang="en-US" dirty="0" smtClean="0">
                <a:solidFill>
                  <a:srgbClr val="843C0C"/>
                </a:solidFill>
              </a:rPr>
              <a:t>bligate </a:t>
            </a:r>
            <a:r>
              <a:rPr lang="en-US" dirty="0">
                <a:solidFill>
                  <a:srgbClr val="843C0C"/>
                </a:solidFill>
              </a:rPr>
              <a:t>A</a:t>
            </a:r>
            <a:r>
              <a:rPr lang="en-US" dirty="0" smtClean="0">
                <a:solidFill>
                  <a:srgbClr val="843C0C"/>
                </a:solidFill>
              </a:rPr>
              <a:t>naerobes</a:t>
            </a:r>
            <a:endParaRPr lang="en-US" dirty="0">
              <a:solidFill>
                <a:srgbClr val="843C0C"/>
              </a:solidFill>
            </a:endParaRPr>
          </a:p>
        </p:txBody>
      </p:sp>
      <p:pic>
        <p:nvPicPr>
          <p:cNvPr id="6" name="Picture 2" descr="A table shows various examples of pathogenic obligate anaerobes. The table has two columns and five rows. The column headers are: bacterium and result of infection.&#10;Row 1: bacterium: clostridium tetani; result of infection: tetanus (lockjaw).&#10;Row 2: bacterium: clostridium botulinum; result of infection: botulism (an especially severe type of food poisoning).&#10;Row 3: bacterium: clostridium perfringens; result of infection: gas gangrene (gas is produced as an end point of the fermentation, distorting and destroying the tissue).&#10;Row 4: bacterium: bartonella hensela; result of infection: cat scratch fever (flu-like symptoms).&#10;Row 5: bacterium: bacteroides fragilis; result of infection: abdominal, pelvic, pulmonary, and blood infection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120130"/>
            <a:ext cx="8113106" cy="3252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0379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Starting and </a:t>
            </a:r>
            <a:r>
              <a:rPr lang="en-US" dirty="0" smtClean="0">
                <a:solidFill>
                  <a:srgbClr val="843C0C"/>
                </a:solidFill>
              </a:rPr>
              <a:t>Ending </a:t>
            </a:r>
            <a:r>
              <a:rPr lang="en-US" dirty="0">
                <a:solidFill>
                  <a:srgbClr val="843C0C"/>
                </a:solidFill>
              </a:rPr>
              <a:t>P</a:t>
            </a:r>
            <a:r>
              <a:rPr lang="en-US" dirty="0" smtClean="0">
                <a:solidFill>
                  <a:srgbClr val="843C0C"/>
                </a:solidFill>
              </a:rPr>
              <a:t>oints </a:t>
            </a:r>
            <a:r>
              <a:rPr lang="en-US" dirty="0">
                <a:solidFill>
                  <a:srgbClr val="843C0C"/>
                </a:solidFill>
              </a:rPr>
              <a:t>of </a:t>
            </a:r>
            <a:r>
              <a:rPr lang="en-US" dirty="0">
                <a:solidFill>
                  <a:srgbClr val="843C0C"/>
                </a:solidFill>
              </a:rPr>
              <a:t>V</a:t>
            </a:r>
            <a:r>
              <a:rPr lang="en-US" dirty="0" smtClean="0">
                <a:solidFill>
                  <a:srgbClr val="843C0C"/>
                </a:solidFill>
              </a:rPr>
              <a:t>arious Fermentations</a:t>
            </a:r>
            <a:endParaRPr lang="en-US" dirty="0">
              <a:solidFill>
                <a:srgbClr val="843C0C"/>
              </a:solidFill>
            </a:endParaRPr>
          </a:p>
        </p:txBody>
      </p:sp>
      <p:pic>
        <p:nvPicPr>
          <p:cNvPr id="7" name="Picture 2" descr="A table shows starting and ending points of various fermentations. The table has eleven rows and the data is as follows:&#10;Row 1: glucose to lactate.&#10;Row 2: lactose to acetate.&#10;Row 3: glucose to ethanol.&#10;Row 4: ethanol to acetate.&#10;Row 5: arginine to carbon dioxide.&#10;Row 6: pyrimidines to carbon dioxide.&#10;Row 7: purines to formate.&#10;Row 8: ethylene glycol to acetate.&#10;Row 9: threonine to propionate.&#10;Row 10: leucine to 2 dash alkylacetate.&#10;Row 11: phenylalanine to propionate.&#10;A note below the table reads, the products of some fermentations are the substrates for other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125743" y="1759318"/>
            <a:ext cx="2892514" cy="4958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459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solidFill>
                  <a:srgbClr val="843C0C"/>
                </a:solidFill>
              </a:rPr>
              <a:t>Some </a:t>
            </a:r>
            <a:r>
              <a:rPr lang="en-US" dirty="0" smtClean="0">
                <a:solidFill>
                  <a:srgbClr val="843C0C"/>
                </a:solidFill>
              </a:rPr>
              <a:t>Fates </a:t>
            </a:r>
            <a:r>
              <a:rPr lang="en-US" dirty="0">
                <a:solidFill>
                  <a:srgbClr val="843C0C"/>
                </a:solidFill>
              </a:rPr>
              <a:t>of </a:t>
            </a:r>
            <a:r>
              <a:rPr lang="en-US" dirty="0" smtClean="0">
                <a:solidFill>
                  <a:srgbClr val="843C0C"/>
                </a:solidFill>
              </a:rPr>
              <a:t>Glucose </a:t>
            </a:r>
            <a:r>
              <a:rPr lang="en-US" dirty="0">
                <a:solidFill>
                  <a:srgbClr val="843C0C"/>
                </a:solidFill>
              </a:rPr>
              <a:t>(</a:t>
            </a:r>
            <a:r>
              <a:rPr lang="en-US" dirty="0" smtClean="0">
                <a:solidFill>
                  <a:srgbClr val="843C0C"/>
                </a:solidFill>
              </a:rPr>
              <a:t>1/2</a:t>
            </a:r>
            <a:r>
              <a:rPr lang="en-US" dirty="0">
                <a:solidFill>
                  <a:srgbClr val="843C0C"/>
                </a:solidFill>
              </a:rPr>
              <a:t>)</a:t>
            </a:r>
          </a:p>
        </p:txBody>
      </p:sp>
      <p:sp>
        <p:nvSpPr>
          <p:cNvPr id="14" name="Content Placeholder 13"/>
          <p:cNvSpPr>
            <a:spLocks noGrp="1"/>
          </p:cNvSpPr>
          <p:nvPr>
            <p:ph idx="1"/>
          </p:nvPr>
        </p:nvSpPr>
        <p:spPr>
          <a:xfrm>
            <a:off x="457200" y="1600200"/>
            <a:ext cx="8229600" cy="2650958"/>
          </a:xfrm>
        </p:spPr>
        <p:txBody>
          <a:bodyPr>
            <a:noAutofit/>
          </a:bodyPr>
          <a:lstStyle/>
          <a:p>
            <a:pPr>
              <a:spcAft>
                <a:spcPts val="1200"/>
              </a:spcAft>
            </a:pPr>
            <a:r>
              <a:rPr lang="en-US" dirty="0"/>
              <a:t>Glycolysis is anaerobic because it does not require oxygen; it evolved before oxygen was abundant in the atmosphere.</a:t>
            </a:r>
          </a:p>
          <a:p>
            <a:pPr>
              <a:spcAft>
                <a:spcPts val="1200"/>
              </a:spcAft>
            </a:pPr>
            <a:r>
              <a:rPr lang="en-US" dirty="0"/>
              <a:t>Glycolysis produces pyruvate, which has various fates depending on the organism and whether oxygen is abundant.</a:t>
            </a:r>
          </a:p>
        </p:txBody>
      </p:sp>
      <p:pic>
        <p:nvPicPr>
          <p:cNvPr id="15" name="Picture 2" descr="A flow diagram shows several fates of glucose resulting from various reactions. Glucose forms pyruvate via glycolysis, which further undergoes three possible reactions. Pyruvate gives ethanol via fermentation, reacts with molecular oxygen to give C O 2 and H 2 O in complete oxidation, or is converted to lactate. Glucose is C 6 H 12 O 6. Pyruvate has a carboxylate group bonded to a carbon that is double bonded to oxygen and single bonded to a methyl group. Ethanol has a methyl group bonded to a C that is bonded to two H and an O H. Lactate has a carboxylate group that is bonded to a carbon that is bonded to OH on the left, H on the right, and C H 3 below."/>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44582" y="4251158"/>
            <a:ext cx="6050700" cy="246428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9105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93" y="208534"/>
            <a:ext cx="8395015" cy="1275209"/>
          </a:xfrm>
        </p:spPr>
        <p:txBody>
          <a:bodyPr>
            <a:noAutofit/>
          </a:bodyPr>
          <a:lstStyle/>
          <a:p>
            <a:r>
              <a:rPr lang="en-US" dirty="0">
                <a:solidFill>
                  <a:srgbClr val="843C0C"/>
                </a:solidFill>
              </a:rPr>
              <a:t>Fructose is </a:t>
            </a:r>
            <a:r>
              <a:rPr lang="en-US" dirty="0" smtClean="0">
                <a:solidFill>
                  <a:srgbClr val="843C0C"/>
                </a:solidFill>
              </a:rPr>
              <a:t>Converted </a:t>
            </a:r>
            <a:r>
              <a:rPr lang="en-US" dirty="0">
                <a:solidFill>
                  <a:srgbClr val="843C0C"/>
                </a:solidFill>
              </a:rPr>
              <a:t>into </a:t>
            </a:r>
            <a:r>
              <a:rPr lang="en-US" dirty="0" smtClean="0">
                <a:solidFill>
                  <a:srgbClr val="843C0C"/>
                </a:solidFill>
              </a:rPr>
              <a:t>Glycolytic </a:t>
            </a:r>
            <a:r>
              <a:rPr lang="en-US" dirty="0">
                <a:solidFill>
                  <a:srgbClr val="843C0C"/>
                </a:solidFill>
              </a:rPr>
              <a:t> </a:t>
            </a:r>
            <a:r>
              <a:rPr lang="en-US" dirty="0" smtClean="0">
                <a:solidFill>
                  <a:srgbClr val="843C0C"/>
                </a:solidFill>
              </a:rPr>
              <a:t>I</a:t>
            </a:r>
            <a:r>
              <a:rPr lang="en-US" dirty="0" smtClean="0">
                <a:solidFill>
                  <a:srgbClr val="843C0C"/>
                </a:solidFill>
              </a:rPr>
              <a:t>ntermediates </a:t>
            </a:r>
            <a:r>
              <a:rPr lang="en-US" dirty="0">
                <a:solidFill>
                  <a:srgbClr val="843C0C"/>
                </a:solidFill>
              </a:rPr>
              <a:t>by </a:t>
            </a:r>
            <a:r>
              <a:rPr lang="en-US" dirty="0" err="1">
                <a:solidFill>
                  <a:srgbClr val="843C0C"/>
                </a:solidFill>
              </a:rPr>
              <a:t>F</a:t>
            </a:r>
            <a:r>
              <a:rPr lang="en-US" dirty="0" err="1" smtClean="0">
                <a:solidFill>
                  <a:srgbClr val="843C0C"/>
                </a:solidFill>
              </a:rPr>
              <a:t>ructokinase</a:t>
            </a:r>
            <a:endParaRPr lang="en-US" dirty="0">
              <a:solidFill>
                <a:srgbClr val="843C0C"/>
              </a:solidFill>
            </a:endParaRPr>
          </a:p>
        </p:txBody>
      </p:sp>
      <p:sp>
        <p:nvSpPr>
          <p:cNvPr id="3" name="Content Placeholder 2"/>
          <p:cNvSpPr>
            <a:spLocks noGrp="1"/>
          </p:cNvSpPr>
          <p:nvPr>
            <p:ph idx="1"/>
          </p:nvPr>
        </p:nvSpPr>
        <p:spPr>
          <a:xfrm>
            <a:off x="457200" y="1670538"/>
            <a:ext cx="8229600" cy="5099256"/>
          </a:xfrm>
        </p:spPr>
        <p:txBody>
          <a:bodyPr>
            <a:normAutofit/>
          </a:bodyPr>
          <a:lstStyle/>
          <a:p>
            <a:pPr>
              <a:spcBef>
                <a:spcPts val="624"/>
              </a:spcBef>
              <a:spcAft>
                <a:spcPts val="1200"/>
              </a:spcAft>
            </a:pPr>
            <a:r>
              <a:rPr lang="en-US" dirty="0"/>
              <a:t>Fructose, from table sugar or high fructose corn syrup, and </a:t>
            </a:r>
            <a:r>
              <a:rPr lang="en-US" dirty="0" err="1"/>
              <a:t>galactose</a:t>
            </a:r>
            <a:r>
              <a:rPr lang="en-US" dirty="0"/>
              <a:t>, from milk sugar, can be converted into glycolytic intermediates.</a:t>
            </a:r>
          </a:p>
          <a:p>
            <a:pPr>
              <a:spcBef>
                <a:spcPts val="624"/>
              </a:spcBef>
              <a:spcAft>
                <a:spcPts val="1200"/>
              </a:spcAft>
            </a:pPr>
            <a:r>
              <a:rPr lang="en-US" dirty="0"/>
              <a:t>In the liver (the main site of fructose metabolism), fructose is metabolized by the fructose 1-phosphate pathway.</a:t>
            </a:r>
          </a:p>
          <a:p>
            <a:pPr>
              <a:spcBef>
                <a:spcPts val="624"/>
              </a:spcBef>
              <a:spcAft>
                <a:spcPts val="1200"/>
              </a:spcAft>
            </a:pPr>
            <a:r>
              <a:rPr lang="en-US" dirty="0"/>
              <a:t>In other tissues (e.g., adipose tissue), fructose is directly phosphorylated by hexokinase.</a:t>
            </a:r>
          </a:p>
        </p:txBody>
      </p:sp>
    </p:spTree>
    <p:extLst>
      <p:ext uri="{BB962C8B-B14F-4D97-AF65-F5344CB8AC3E}">
        <p14:creationId xmlns:p14="http://schemas.microsoft.com/office/powerpoint/2010/main" val="5071323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Entry </a:t>
            </a:r>
            <a:r>
              <a:rPr lang="en-US" dirty="0" smtClean="0">
                <a:solidFill>
                  <a:srgbClr val="843C0C"/>
                </a:solidFill>
              </a:rPr>
              <a:t>Points </a:t>
            </a:r>
            <a:r>
              <a:rPr lang="en-US" dirty="0">
                <a:solidFill>
                  <a:srgbClr val="843C0C"/>
                </a:solidFill>
              </a:rPr>
              <a:t>in </a:t>
            </a:r>
            <a:r>
              <a:rPr lang="en-US" dirty="0" smtClean="0">
                <a:solidFill>
                  <a:srgbClr val="843C0C"/>
                </a:solidFill>
              </a:rPr>
              <a:t>Glycolysis </a:t>
            </a:r>
            <a:r>
              <a:rPr lang="en-US" dirty="0">
                <a:solidFill>
                  <a:srgbClr val="843C0C"/>
                </a:solidFill>
              </a:rPr>
              <a:t>for </a:t>
            </a:r>
            <a:r>
              <a:rPr lang="en-US" dirty="0" smtClean="0">
                <a:solidFill>
                  <a:srgbClr val="843C0C"/>
                </a:solidFill>
              </a:rPr>
              <a:t>Fructose </a:t>
            </a:r>
            <a:r>
              <a:rPr lang="en-US" dirty="0">
                <a:solidFill>
                  <a:srgbClr val="843C0C"/>
                </a:solidFill>
              </a:rPr>
              <a:t>and </a:t>
            </a:r>
            <a:r>
              <a:rPr lang="en-US" dirty="0" smtClean="0">
                <a:solidFill>
                  <a:srgbClr val="843C0C"/>
                </a:solidFill>
              </a:rPr>
              <a:t>Galactose</a:t>
            </a:r>
            <a:endParaRPr lang="en-US" dirty="0">
              <a:solidFill>
                <a:srgbClr val="843C0C"/>
              </a:solidFill>
            </a:endParaRPr>
          </a:p>
        </p:txBody>
      </p:sp>
      <p:pic>
        <p:nvPicPr>
          <p:cNvPr id="5" name="Picture 2" descr="A flow diagram showing entry points in the glycolytic pathway for fructose and galactose. The flow diagram shows the reactions in the glycolytic pathway in which glucose is converted to pyruvate. Glucose is converted to glucose 6-phosphate, abbreviated to G-6 P. Galactose can also be converted to G-6 P to enter the glycolytic pathway. G 6-P is converted to fructose 6-phosphate, abbreviated to F-6 P. Fructose from adipose tissue can also be converted to F-6 P to enter the glycolytic pathway.  F-6 P is converted to F 1,6-B P, which is converted to GAP and D H A P. D H A P can be converted to GAP, and GAP can be converted to two molecules of pyruvate. Fructose from the liver can be converted to D H A P and then into GAP to enter the glycolytic pathway. Fructose from the liver can also be converted to GAP to enter the glycolytic pathway."/>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111307" y="1819370"/>
            <a:ext cx="4899917" cy="485991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3044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Fructose </a:t>
            </a:r>
            <a:r>
              <a:rPr lang="en-US" dirty="0" smtClean="0">
                <a:solidFill>
                  <a:srgbClr val="843C0C"/>
                </a:solidFill>
              </a:rPr>
              <a:t>Metabolism</a:t>
            </a:r>
            <a:endParaRPr lang="en-US" dirty="0">
              <a:solidFill>
                <a:srgbClr val="843C0C"/>
              </a:solidFill>
            </a:endParaRPr>
          </a:p>
        </p:txBody>
      </p:sp>
      <p:pic>
        <p:nvPicPr>
          <p:cNvPr id="6" name="Picture 2" descr="A flow diagram shows the fructose 1-phosphate pathway. Fructose is converted to fructose 1-phosphate in a reaction catalyzed by fructokinase in which A T P is hydrolyzed to A D P. Fructose 1-phosphate is split into glyceraldehyde plus dihydroxyacetone phosphate in a reaction catalyzed by fructose 1-phosphate aldolase. Glyceraldehyde is converted to glyceraldehyde 3-phosphate in a reaction catalyzed by triose kinase in which A T P is hydrolyzed to A D 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22845" y="1781799"/>
            <a:ext cx="6216152" cy="458750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1326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93" y="208534"/>
            <a:ext cx="8395015" cy="1275209"/>
          </a:xfrm>
        </p:spPr>
        <p:txBody>
          <a:bodyPr>
            <a:noAutofit/>
          </a:bodyPr>
          <a:lstStyle/>
          <a:p>
            <a:r>
              <a:rPr lang="en-US" dirty="0">
                <a:solidFill>
                  <a:srgbClr val="843C0C"/>
                </a:solidFill>
              </a:rPr>
              <a:t>Excessive </a:t>
            </a:r>
            <a:r>
              <a:rPr lang="en-US" dirty="0" smtClean="0">
                <a:solidFill>
                  <a:srgbClr val="843C0C"/>
                </a:solidFill>
              </a:rPr>
              <a:t>Fructose </a:t>
            </a:r>
            <a:r>
              <a:rPr lang="en-US" dirty="0">
                <a:solidFill>
                  <a:srgbClr val="843C0C"/>
                </a:solidFill>
              </a:rPr>
              <a:t>C</a:t>
            </a:r>
            <a:r>
              <a:rPr lang="en-US" dirty="0" smtClean="0">
                <a:solidFill>
                  <a:srgbClr val="843C0C"/>
                </a:solidFill>
              </a:rPr>
              <a:t>onsumption </a:t>
            </a:r>
            <a:r>
              <a:rPr lang="en-US" dirty="0">
                <a:solidFill>
                  <a:srgbClr val="843C0C"/>
                </a:solidFill>
              </a:rPr>
              <a:t>can </a:t>
            </a:r>
            <a:r>
              <a:rPr lang="en-US" dirty="0" smtClean="0">
                <a:solidFill>
                  <a:srgbClr val="843C0C"/>
                </a:solidFill>
              </a:rPr>
              <a:t>Lead </a:t>
            </a:r>
            <a:r>
              <a:rPr lang="en-US" dirty="0">
                <a:solidFill>
                  <a:srgbClr val="843C0C"/>
                </a:solidFill>
              </a:rPr>
              <a:t>to </a:t>
            </a:r>
            <a:r>
              <a:rPr lang="en-US" dirty="0">
                <a:solidFill>
                  <a:srgbClr val="843C0C"/>
                </a:solidFill>
              </a:rPr>
              <a:t>P</a:t>
            </a:r>
            <a:r>
              <a:rPr lang="en-US" dirty="0" smtClean="0">
                <a:solidFill>
                  <a:srgbClr val="843C0C"/>
                </a:solidFill>
              </a:rPr>
              <a:t>athological Conditions</a:t>
            </a:r>
            <a:endParaRPr lang="en-US" dirty="0">
              <a:solidFill>
                <a:srgbClr val="843C0C"/>
              </a:solidFill>
            </a:endParaRPr>
          </a:p>
        </p:txBody>
      </p:sp>
      <p:sp>
        <p:nvSpPr>
          <p:cNvPr id="3" name="Content Placeholder 2"/>
          <p:cNvSpPr>
            <a:spLocks noGrp="1"/>
          </p:cNvSpPr>
          <p:nvPr>
            <p:ph idx="1"/>
          </p:nvPr>
        </p:nvSpPr>
        <p:spPr>
          <a:xfrm>
            <a:off x="457200" y="1670538"/>
            <a:ext cx="8229600" cy="5099256"/>
          </a:xfrm>
        </p:spPr>
        <p:txBody>
          <a:bodyPr>
            <a:normAutofit/>
          </a:bodyPr>
          <a:lstStyle/>
          <a:p>
            <a:pPr>
              <a:spcBef>
                <a:spcPts val="624"/>
              </a:spcBef>
              <a:spcAft>
                <a:spcPts val="1200"/>
              </a:spcAft>
            </a:pPr>
            <a:r>
              <a:rPr lang="en-US" dirty="0"/>
              <a:t>Fructose is a commonly used sweetener. Excess consumption of fructose has been linked to fatty liver, insulin insensitivity, obesity, and type 2 diabetes.</a:t>
            </a:r>
          </a:p>
          <a:p>
            <a:pPr>
              <a:spcBef>
                <a:spcPts val="624"/>
              </a:spcBef>
              <a:spcAft>
                <a:spcPts val="1200"/>
              </a:spcAft>
            </a:pPr>
            <a:r>
              <a:rPr lang="en-US" dirty="0"/>
              <a:t>In the liver, fructose metabolism bypasses the key regulatory enzyme phosphofructokinase.</a:t>
            </a:r>
          </a:p>
          <a:p>
            <a:pPr>
              <a:spcBef>
                <a:spcPts val="624"/>
              </a:spcBef>
              <a:spcAft>
                <a:spcPts val="1200"/>
              </a:spcAft>
            </a:pPr>
            <a:r>
              <a:rPr lang="en-US" dirty="0"/>
              <a:t>The excess pyruvate is converted into acetyl CoA and then into fatty acids.</a:t>
            </a:r>
          </a:p>
        </p:txBody>
      </p:sp>
    </p:spTree>
    <p:extLst>
      <p:ext uri="{BB962C8B-B14F-4D97-AF65-F5344CB8AC3E}">
        <p14:creationId xmlns:p14="http://schemas.microsoft.com/office/powerpoint/2010/main" val="6004972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Galactose is </a:t>
            </a:r>
            <a:r>
              <a:rPr lang="en-US" dirty="0" smtClean="0">
                <a:solidFill>
                  <a:srgbClr val="843C0C"/>
                </a:solidFill>
              </a:rPr>
              <a:t>Converted </a:t>
            </a:r>
            <a:r>
              <a:rPr lang="en-US" dirty="0">
                <a:solidFill>
                  <a:srgbClr val="843C0C"/>
                </a:solidFill>
              </a:rPr>
              <a:t>into </a:t>
            </a:r>
            <a:r>
              <a:rPr lang="en-US" dirty="0" smtClean="0">
                <a:solidFill>
                  <a:srgbClr val="843C0C"/>
                </a:solidFill>
              </a:rPr>
              <a:t>Glucose </a:t>
            </a:r>
            <a:r>
              <a:rPr lang="en-US" dirty="0">
                <a:solidFill>
                  <a:srgbClr val="843C0C"/>
                </a:solidFill>
              </a:rPr>
              <a:t>6-phosphate (</a:t>
            </a:r>
            <a:r>
              <a:rPr lang="en-US" dirty="0" smtClean="0">
                <a:solidFill>
                  <a:srgbClr val="843C0C"/>
                </a:solidFill>
              </a:rPr>
              <a:t>1/2</a:t>
            </a:r>
            <a:r>
              <a:rPr lang="en-US" dirty="0">
                <a:solidFill>
                  <a:srgbClr val="843C0C"/>
                </a:solidFill>
              </a:rPr>
              <a:t>)</a:t>
            </a:r>
          </a:p>
        </p:txBody>
      </p:sp>
      <p:sp>
        <p:nvSpPr>
          <p:cNvPr id="3" name="Content Placeholder 2"/>
          <p:cNvSpPr>
            <a:spLocks noGrp="1"/>
          </p:cNvSpPr>
          <p:nvPr>
            <p:ph idx="1"/>
          </p:nvPr>
        </p:nvSpPr>
        <p:spPr>
          <a:xfrm>
            <a:off x="457200" y="1600201"/>
            <a:ext cx="8229600" cy="1881553"/>
          </a:xfrm>
        </p:spPr>
        <p:txBody>
          <a:bodyPr>
            <a:normAutofit/>
          </a:bodyPr>
          <a:lstStyle/>
          <a:p>
            <a:pPr>
              <a:lnSpc>
                <a:spcPct val="110000"/>
              </a:lnSpc>
            </a:pPr>
            <a:r>
              <a:rPr lang="en-US" dirty="0" err="1"/>
              <a:t>Galactose</a:t>
            </a:r>
            <a:r>
              <a:rPr lang="en-US" dirty="0"/>
              <a:t> is converted into glucose 6-phosphate by the </a:t>
            </a:r>
            <a:r>
              <a:rPr lang="en-US" dirty="0" err="1"/>
              <a:t>galactose</a:t>
            </a:r>
            <a:r>
              <a:rPr lang="en-US" dirty="0"/>
              <a:t>–glucose </a:t>
            </a:r>
            <a:r>
              <a:rPr lang="en-US" dirty="0" err="1"/>
              <a:t>interconversion</a:t>
            </a:r>
            <a:r>
              <a:rPr lang="en-US" dirty="0"/>
              <a:t> pathway, which begins with the phosphorylation of </a:t>
            </a:r>
            <a:r>
              <a:rPr lang="en-US" dirty="0" err="1"/>
              <a:t>galactose</a:t>
            </a:r>
            <a:r>
              <a:rPr lang="en-US" dirty="0"/>
              <a:t> by </a:t>
            </a:r>
            <a:r>
              <a:rPr lang="en-US" dirty="0" err="1"/>
              <a:t>galactokinase</a:t>
            </a:r>
            <a:r>
              <a:rPr lang="en-US" dirty="0"/>
              <a:t>.</a:t>
            </a:r>
          </a:p>
        </p:txBody>
      </p:sp>
      <p:pic>
        <p:nvPicPr>
          <p:cNvPr id="8" name="Picture 2" descr="An equation shows the conversion of galactose to galactose 1-phosphate. Galactose has a six-membered ring structure, with an oxygen atom forming the top right vertex of the ring, and carbon atoms forming the other five vertices. The carbon at the top left vertex is bonded to a C H 2 O H group; the other four carbon atoms are bonded to hydroxyl groups. Galactose is converted to galactose 1-phosphate in a reaction catalyzed by galactokinase in which a molecule of A T P is hydrolyzed to a molecule of A D P and a proton is released. The proton is released from the hydroxyl group bonded to the carbon atom on the right vertex of the ring and replaced with a phosphoryl group from the A T P molecule to form a phosphate group."/>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689967" y="4140858"/>
            <a:ext cx="7751778" cy="208593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7345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Glucose is </a:t>
            </a:r>
            <a:r>
              <a:rPr lang="en-US" sz="3200" dirty="0" smtClean="0">
                <a:solidFill>
                  <a:srgbClr val="843C0C"/>
                </a:solidFill>
              </a:rPr>
              <a:t>Converted </a:t>
            </a:r>
            <a:r>
              <a:rPr lang="en-US" sz="3200" dirty="0">
                <a:solidFill>
                  <a:srgbClr val="843C0C"/>
                </a:solidFill>
              </a:rPr>
              <a:t>into UDP-glucose, an </a:t>
            </a:r>
            <a:r>
              <a:rPr lang="en-US" sz="3200" dirty="0">
                <a:solidFill>
                  <a:srgbClr val="843C0C"/>
                </a:solidFill>
              </a:rPr>
              <a:t>A</a:t>
            </a:r>
            <a:r>
              <a:rPr lang="en-US" sz="3200" dirty="0" smtClean="0">
                <a:solidFill>
                  <a:srgbClr val="843C0C"/>
                </a:solidFill>
              </a:rPr>
              <a:t>ctivated Intermediate </a:t>
            </a:r>
            <a:r>
              <a:rPr lang="en-US" sz="3200" dirty="0">
                <a:solidFill>
                  <a:srgbClr val="843C0C"/>
                </a:solidFill>
              </a:rPr>
              <a:t>in the </a:t>
            </a:r>
            <a:r>
              <a:rPr lang="en-US" sz="3200" dirty="0">
                <a:solidFill>
                  <a:srgbClr val="843C0C"/>
                </a:solidFill>
              </a:rPr>
              <a:t>S</a:t>
            </a:r>
            <a:r>
              <a:rPr lang="en-US" sz="3200" dirty="0" smtClean="0">
                <a:solidFill>
                  <a:srgbClr val="843C0C"/>
                </a:solidFill>
              </a:rPr>
              <a:t>ynthesis </a:t>
            </a:r>
            <a:r>
              <a:rPr lang="en-US" sz="3200" dirty="0">
                <a:solidFill>
                  <a:srgbClr val="843C0C"/>
                </a:solidFill>
              </a:rPr>
              <a:t>of </a:t>
            </a:r>
            <a:r>
              <a:rPr lang="en-US" sz="3200" dirty="0" smtClean="0">
                <a:solidFill>
                  <a:srgbClr val="843C0C"/>
                </a:solidFill>
              </a:rPr>
              <a:t>Carbohydrates</a:t>
            </a:r>
            <a:endParaRPr lang="en-US" sz="3200" dirty="0">
              <a:solidFill>
                <a:srgbClr val="843C0C"/>
              </a:solidFill>
            </a:endParaRPr>
          </a:p>
        </p:txBody>
      </p:sp>
      <p:pic>
        <p:nvPicPr>
          <p:cNvPr id="7" name="Picture 2" descr="A diagram shows the reactions in which galactose 1-phosphate is converted to U D P-glucose. Galactose 1-phosphate has a six-membered ring structure, with an oxygen atom forming the top right vertex of the ring and carbon atoms forming the other five vertices of the ring. The carbon at the top left vertex is bonded to a C H 2 O H group, the carbons at the left and bottom left vertices are bonded to hydroxyl groups, angled upwards, the carbon at the bottom right vertex is bonded to a hydroxyl group angled downwards, and the carbon on the right is bonded to a phosphate group, angled downwards. A molecule of U D P-glucose is required for the reaction. U D P-glucose has a similar structure to that of galactose, but the hydroxyl group bonded to the carbon atom at the left vertex is angled downwards, and there is a chain of two phosphate groups, one of which is bonded to uridine, instead of just one phosphate group bonded to the carbon atom at the right vertex. In the first step of the reaction, catalyzed by galactose 1-phosphate uridyl transferase, a phosphoryl group and uridine are removed from U D P glucose and are added to the phosphate group on galactose 1-phosphate to form a chain of two phosphate groups and a uridine base. The resulting molecule after adding the groups is U D P-galactose, and the remaining molecule after removal of the phosphoryl group and the uridine is glucose 1-phosphate. U D P galactose undergoes a reaction catalyzed by U D P-galactose 4-epimerase in which the hydroxyl group bonded to the carbon atom at the left vertex becomes angled downwards, instead of upwards. The resulting molecule is U D P-glucose."/>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2456982" y="1848535"/>
            <a:ext cx="4534294" cy="473627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0157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Galactose is </a:t>
            </a:r>
            <a:r>
              <a:rPr lang="en-US" dirty="0" smtClean="0">
                <a:solidFill>
                  <a:srgbClr val="843C0C"/>
                </a:solidFill>
              </a:rPr>
              <a:t>Converted </a:t>
            </a:r>
            <a:r>
              <a:rPr lang="en-US" dirty="0">
                <a:solidFill>
                  <a:srgbClr val="843C0C"/>
                </a:solidFill>
              </a:rPr>
              <a:t>into </a:t>
            </a:r>
            <a:r>
              <a:rPr lang="en-US" dirty="0" smtClean="0">
                <a:solidFill>
                  <a:srgbClr val="843C0C"/>
                </a:solidFill>
              </a:rPr>
              <a:t>Glucose </a:t>
            </a:r>
            <a:r>
              <a:rPr lang="en-US" dirty="0">
                <a:solidFill>
                  <a:srgbClr val="843C0C"/>
                </a:solidFill>
              </a:rPr>
              <a:t>6-phosphate (</a:t>
            </a:r>
            <a:r>
              <a:rPr lang="en-US" dirty="0" smtClean="0">
                <a:solidFill>
                  <a:srgbClr val="843C0C"/>
                </a:solidFill>
              </a:rPr>
              <a:t>2/2</a:t>
            </a:r>
            <a:r>
              <a:rPr lang="en-US" dirty="0">
                <a:solidFill>
                  <a:srgbClr val="843C0C"/>
                </a:solidFill>
              </a:rPr>
              <a:t>)</a:t>
            </a:r>
          </a:p>
        </p:txBody>
      </p:sp>
      <p:sp>
        <p:nvSpPr>
          <p:cNvPr id="2" name="Content Placeholder 1">
            <a:extLst>
              <a:ext uri="{FF2B5EF4-FFF2-40B4-BE49-F238E27FC236}">
                <a16:creationId xmlns:a16="http://schemas.microsoft.com/office/drawing/2014/main" xmlns="" id="{B364F4DC-5613-4891-BCDE-0CFF86AF8EBD}"/>
              </a:ext>
            </a:extLst>
          </p:cNvPr>
          <p:cNvSpPr>
            <a:spLocks noGrp="1"/>
          </p:cNvSpPr>
          <p:nvPr>
            <p:ph idx="1"/>
          </p:nvPr>
        </p:nvSpPr>
        <p:spPr>
          <a:xfrm>
            <a:off x="457200" y="1671151"/>
            <a:ext cx="8229600" cy="966541"/>
          </a:xfrm>
        </p:spPr>
        <p:txBody>
          <a:bodyPr>
            <a:normAutofit/>
          </a:bodyPr>
          <a:lstStyle/>
          <a:p>
            <a:r>
              <a:rPr lang="en-US" dirty="0"/>
              <a:t>The sum of the reactions of the galactose–glucose conversion pathway is</a:t>
            </a:r>
          </a:p>
        </p:txBody>
      </p:sp>
      <p:pic>
        <p:nvPicPr>
          <p:cNvPr id="12" name="Picture 7" descr="An equation shows the formation of glucose-1-phosphate, A D P, and proton. Galactose reacts with A T P to form glucose-1-phosphate, A D P, and a proton (H superscript plus).">
            <a:extLst>
              <a:ext uri="{FF2B5EF4-FFF2-40B4-BE49-F238E27FC236}">
                <a16:creationId xmlns:a16="http://schemas.microsoft.com/office/drawing/2014/main" xmlns="" id="{616D65BD-1C21-46E5-8DAD-4BEE498F200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43560" y="3102218"/>
            <a:ext cx="7593354" cy="5829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xmlns="" id="{E441530A-87AA-4E24-979F-46D0FC58A0C8}"/>
              </a:ext>
            </a:extLst>
          </p:cNvPr>
          <p:cNvSpPr>
            <a:spLocks noGrp="1"/>
          </p:cNvSpPr>
          <p:nvPr>
            <p:ph sz="quarter" idx="16"/>
          </p:nvPr>
        </p:nvSpPr>
        <p:spPr>
          <a:xfrm>
            <a:off x="457200" y="4220309"/>
            <a:ext cx="8229600" cy="966540"/>
          </a:xfrm>
        </p:spPr>
        <p:txBody>
          <a:bodyPr>
            <a:noAutofit/>
          </a:bodyPr>
          <a:lstStyle/>
          <a:p>
            <a:r>
              <a:rPr lang="en-US" dirty="0"/>
              <a:t>Glucose 1-phosphate can be converted into glucose 6-phosphate by </a:t>
            </a:r>
            <a:r>
              <a:rPr lang="en-US" dirty="0" err="1"/>
              <a:t>phosphoglucomutase</a:t>
            </a:r>
            <a:r>
              <a:rPr lang="en-US" dirty="0"/>
              <a:t>.</a:t>
            </a:r>
          </a:p>
        </p:txBody>
      </p:sp>
      <p:pic>
        <p:nvPicPr>
          <p:cNvPr id="14" name="Picture Placeholder 13" descr="A reversible reaction in equilibrium shows the conversion of glucose 1 dash phosphate to glucose 6 dash phosphate by phosphoglucomutase. ">
            <a:extLst>
              <a:ext uri="{FF2B5EF4-FFF2-40B4-BE49-F238E27FC236}">
                <a16:creationId xmlns:a16="http://schemas.microsoft.com/office/drawing/2014/main" xmlns="" id="{C4C1251A-B399-484F-9A1C-54991AD2FCC0}"/>
              </a:ext>
            </a:extLst>
          </p:cNvPr>
          <p:cNvPicPr>
            <a:picLocks noGrp="1" noChangeAspect="1"/>
          </p:cNvPicPr>
          <p:nvPr>
            <p:ph type="pic" sz="quarter" idx="14"/>
          </p:nvPr>
        </p:nvPicPr>
        <p:blipFill>
          <a:blip r:embed="rId4"/>
          <a:stretch>
            <a:fillRect/>
          </a:stretch>
        </p:blipFill>
        <p:spPr>
          <a:xfrm>
            <a:off x="594253" y="5356787"/>
            <a:ext cx="7390865" cy="742460"/>
          </a:xfrm>
          <a:prstGeom prst="rect">
            <a:avLst/>
          </a:prstGeom>
        </p:spPr>
      </p:pic>
    </p:spTree>
    <p:extLst>
      <p:ext uri="{BB962C8B-B14F-4D97-AF65-F5344CB8AC3E}">
        <p14:creationId xmlns:p14="http://schemas.microsoft.com/office/powerpoint/2010/main" val="301968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55" y="274638"/>
            <a:ext cx="8734097" cy="1143000"/>
          </a:xfrm>
        </p:spPr>
        <p:txBody>
          <a:bodyPr>
            <a:noAutofit/>
          </a:bodyPr>
          <a:lstStyle/>
          <a:p>
            <a:r>
              <a:rPr lang="en-US" dirty="0">
                <a:solidFill>
                  <a:srgbClr val="843C0C"/>
                </a:solidFill>
              </a:rPr>
              <a:t>Many </a:t>
            </a:r>
            <a:r>
              <a:rPr lang="en-US" dirty="0" smtClean="0">
                <a:solidFill>
                  <a:srgbClr val="843C0C"/>
                </a:solidFill>
              </a:rPr>
              <a:t>Adults </a:t>
            </a:r>
            <a:r>
              <a:rPr lang="en-US" dirty="0">
                <a:solidFill>
                  <a:srgbClr val="843C0C"/>
                </a:solidFill>
              </a:rPr>
              <a:t>are </a:t>
            </a:r>
            <a:r>
              <a:rPr lang="en-US" dirty="0" smtClean="0">
                <a:solidFill>
                  <a:srgbClr val="843C0C"/>
                </a:solidFill>
              </a:rPr>
              <a:t>Intolerant </a:t>
            </a:r>
            <a:r>
              <a:rPr lang="en-US" dirty="0">
                <a:solidFill>
                  <a:srgbClr val="843C0C"/>
                </a:solidFill>
              </a:rPr>
              <a:t>of </a:t>
            </a:r>
            <a:r>
              <a:rPr lang="en-US" dirty="0" smtClean="0">
                <a:solidFill>
                  <a:srgbClr val="843C0C"/>
                </a:solidFill>
              </a:rPr>
              <a:t>Milk </a:t>
            </a:r>
            <a:r>
              <a:rPr lang="en-US" dirty="0">
                <a:solidFill>
                  <a:srgbClr val="843C0C"/>
                </a:solidFill>
              </a:rPr>
              <a:t>B</a:t>
            </a:r>
            <a:r>
              <a:rPr lang="en-US" dirty="0" smtClean="0">
                <a:solidFill>
                  <a:srgbClr val="843C0C"/>
                </a:solidFill>
              </a:rPr>
              <a:t>ecause </a:t>
            </a:r>
            <a:r>
              <a:rPr lang="en-US" dirty="0">
                <a:solidFill>
                  <a:srgbClr val="843C0C"/>
                </a:solidFill>
              </a:rPr>
              <a:t>T</a:t>
            </a:r>
            <a:r>
              <a:rPr lang="en-US" dirty="0" smtClean="0">
                <a:solidFill>
                  <a:srgbClr val="843C0C"/>
                </a:solidFill>
              </a:rPr>
              <a:t>hey </a:t>
            </a:r>
            <a:r>
              <a:rPr lang="en-US" dirty="0">
                <a:solidFill>
                  <a:srgbClr val="843C0C"/>
                </a:solidFill>
              </a:rPr>
              <a:t>are </a:t>
            </a:r>
            <a:r>
              <a:rPr lang="en-US" dirty="0" smtClean="0">
                <a:solidFill>
                  <a:srgbClr val="843C0C"/>
                </a:solidFill>
              </a:rPr>
              <a:t>Deficient </a:t>
            </a:r>
            <a:r>
              <a:rPr lang="en-US" dirty="0">
                <a:solidFill>
                  <a:srgbClr val="843C0C"/>
                </a:solidFill>
              </a:rPr>
              <a:t>in </a:t>
            </a:r>
            <a:r>
              <a:rPr lang="en-US" dirty="0" smtClean="0">
                <a:solidFill>
                  <a:srgbClr val="843C0C"/>
                </a:solidFill>
              </a:rPr>
              <a:t>Lactase</a:t>
            </a:r>
            <a:endParaRPr lang="en-US" dirty="0">
              <a:solidFill>
                <a:srgbClr val="843C0C"/>
              </a:solidFill>
            </a:endParaRPr>
          </a:p>
        </p:txBody>
      </p:sp>
      <p:sp>
        <p:nvSpPr>
          <p:cNvPr id="3" name="Content Placeholder 2"/>
          <p:cNvSpPr>
            <a:spLocks noGrp="1"/>
          </p:cNvSpPr>
          <p:nvPr>
            <p:ph idx="1"/>
          </p:nvPr>
        </p:nvSpPr>
        <p:spPr>
          <a:xfrm>
            <a:off x="457200" y="1600202"/>
            <a:ext cx="8229600" cy="879229"/>
          </a:xfrm>
        </p:spPr>
        <p:txBody>
          <a:bodyPr>
            <a:normAutofit/>
          </a:bodyPr>
          <a:lstStyle/>
          <a:p>
            <a:r>
              <a:rPr lang="en-US" sz="2000" dirty="0"/>
              <a:t>Lactose intolerance (</a:t>
            </a:r>
            <a:r>
              <a:rPr lang="en-US" sz="2000" dirty="0" err="1"/>
              <a:t>hypolactasia</a:t>
            </a:r>
            <a:r>
              <a:rPr lang="en-US" sz="2000" dirty="0"/>
              <a:t>) occurs because most adults lack lactase, the enzyme that degrades lactose.</a:t>
            </a:r>
          </a:p>
        </p:txBody>
      </p:sp>
      <p:pic>
        <p:nvPicPr>
          <p:cNvPr id="13" name="Picture 2" descr="An equation shows the reaction in which lactose is cleaved to form galactose and glucose. Lactose is a molecule formed from two monosaccharide units, each with a six-membered ring structure. They are shown arranged horizontally, with one on the left in purple and the other on the right in green. Each has an oxygen atom forming the top right vertex, and carbon atoms forming the remaining vertices. The carbon at the top left vertex of each is bonded to a C H 2 O H group. The carbon atoms at the left and bottom left vertices of the left unit are bonded to hydroxyl groups, angled upwards, and the carbon atom at the bottom right vertex is bonded to a hydroxyl group, angled downwards. The carbon atom at the right vertex of the left unit is bonded to the left vertex of the other unit, via an oxygen atom. The bond to the oxygen atom is angled upwards from the left unit, and downwards to the right unit. The carbon atom at the bottom left vertex of the left unit is angled upwards, and the carbon atom at the bottom right vertex of the right unit is angled upwards. Lactose undergoes a reaction with a water molecule catalyzed by lactase. It is split into galactose in pink and glucose in green, which have the same structures as the left and right units of lactose, respectively, except that instead of having an oxygen atom bonding the two units, galactose has a hydroxyl group angled upwards from its right vertex and glucose has a hydroxyl group angled downwards from its left vertex."/>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714255" y="2708077"/>
            <a:ext cx="5808731" cy="139937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sz="quarter" idx="16"/>
          </p:nvPr>
        </p:nvSpPr>
        <p:spPr>
          <a:xfrm>
            <a:off x="492370" y="4363722"/>
            <a:ext cx="8229600" cy="2142587"/>
          </a:xfrm>
        </p:spPr>
        <p:txBody>
          <a:bodyPr>
            <a:noAutofit/>
          </a:bodyPr>
          <a:lstStyle/>
          <a:p>
            <a:pPr>
              <a:spcBef>
                <a:spcPts val="624"/>
              </a:spcBef>
              <a:spcAft>
                <a:spcPts val="1200"/>
              </a:spcAft>
            </a:pPr>
            <a:r>
              <a:rPr lang="en-US" sz="2000" dirty="0"/>
              <a:t>Northern Europeans have a mutation that prevents the decline of lactase activity after weaning.</a:t>
            </a:r>
          </a:p>
          <a:p>
            <a:pPr>
              <a:spcBef>
                <a:spcPts val="624"/>
              </a:spcBef>
            </a:pPr>
            <a:r>
              <a:rPr lang="en-US" sz="2000" dirty="0"/>
              <a:t>In lactase-deficient individuals, gut bacteria ferment lactose to lactic acid, also generating methane (CH</a:t>
            </a:r>
            <a:r>
              <a:rPr lang="en-US" sz="2000" baseline="-25000" dirty="0"/>
              <a:t>4</a:t>
            </a:r>
            <a:r>
              <a:rPr lang="en-US" sz="2000" dirty="0"/>
              <a:t>) and hydrogen gas (H</a:t>
            </a:r>
            <a:r>
              <a:rPr lang="en-US" sz="2000" baseline="-25000" dirty="0"/>
              <a:t>2</a:t>
            </a:r>
            <a:r>
              <a:rPr lang="en-US" sz="2000" dirty="0"/>
              <a:t>); the products cause discomfort and disrupt water balance in the intestine.</a:t>
            </a:r>
          </a:p>
        </p:txBody>
      </p:sp>
    </p:spTree>
    <p:extLst>
      <p:ext uri="{BB962C8B-B14F-4D97-AF65-F5344CB8AC3E}">
        <p14:creationId xmlns:p14="http://schemas.microsoft.com/office/powerpoint/2010/main" val="27952663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Scanning </a:t>
            </a:r>
            <a:r>
              <a:rPr lang="en-US" dirty="0" smtClean="0">
                <a:solidFill>
                  <a:srgbClr val="843C0C"/>
                </a:solidFill>
              </a:rPr>
              <a:t>Electron </a:t>
            </a:r>
            <a:r>
              <a:rPr lang="en-US" dirty="0">
                <a:solidFill>
                  <a:srgbClr val="843C0C"/>
                </a:solidFill>
              </a:rPr>
              <a:t>M</a:t>
            </a:r>
            <a:r>
              <a:rPr lang="en-US" dirty="0" smtClean="0">
                <a:solidFill>
                  <a:srgbClr val="843C0C"/>
                </a:solidFill>
              </a:rPr>
              <a:t>icrograph </a:t>
            </a:r>
            <a:r>
              <a:rPr lang="en-US" dirty="0">
                <a:solidFill>
                  <a:srgbClr val="843C0C"/>
                </a:solidFill>
              </a:rPr>
              <a:t>of </a:t>
            </a:r>
            <a:r>
              <a:rPr lang="en-US" i="1" dirty="0">
                <a:solidFill>
                  <a:srgbClr val="843C0C"/>
                </a:solidFill>
              </a:rPr>
              <a:t>Lactobacillus</a:t>
            </a:r>
          </a:p>
        </p:txBody>
      </p:sp>
      <p:pic>
        <p:nvPicPr>
          <p:cNvPr id="5" name="Picture 2" descr="A scanning electron micrograph of Lactobacillus bacteria is shown. They appear as a group of rod-shaped organism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282662" y="2037745"/>
            <a:ext cx="4624442" cy="395134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4900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93" y="208534"/>
            <a:ext cx="8395015" cy="1275209"/>
          </a:xfrm>
        </p:spPr>
        <p:txBody>
          <a:bodyPr>
            <a:noAutofit/>
          </a:bodyPr>
          <a:lstStyle/>
          <a:p>
            <a:r>
              <a:rPr lang="en-US" dirty="0">
                <a:solidFill>
                  <a:srgbClr val="843C0C"/>
                </a:solidFill>
              </a:rPr>
              <a:t>Galactose is </a:t>
            </a:r>
            <a:r>
              <a:rPr lang="en-US" dirty="0" smtClean="0">
                <a:solidFill>
                  <a:srgbClr val="843C0C"/>
                </a:solidFill>
              </a:rPr>
              <a:t>Highly </a:t>
            </a:r>
            <a:r>
              <a:rPr lang="en-US" dirty="0">
                <a:solidFill>
                  <a:srgbClr val="843C0C"/>
                </a:solidFill>
              </a:rPr>
              <a:t>T</a:t>
            </a:r>
            <a:r>
              <a:rPr lang="en-US" dirty="0" smtClean="0">
                <a:solidFill>
                  <a:srgbClr val="843C0C"/>
                </a:solidFill>
              </a:rPr>
              <a:t>oxic </a:t>
            </a:r>
            <a:r>
              <a:rPr lang="en-US" dirty="0">
                <a:solidFill>
                  <a:srgbClr val="843C0C"/>
                </a:solidFill>
              </a:rPr>
              <a:t>if the </a:t>
            </a:r>
            <a:r>
              <a:rPr lang="en-US" dirty="0" smtClean="0">
                <a:solidFill>
                  <a:srgbClr val="843C0C"/>
                </a:solidFill>
              </a:rPr>
              <a:t>Transferase </a:t>
            </a:r>
            <a:r>
              <a:rPr lang="en-US" dirty="0">
                <a:solidFill>
                  <a:srgbClr val="843C0C"/>
                </a:solidFill>
              </a:rPr>
              <a:t>is </a:t>
            </a:r>
            <a:r>
              <a:rPr lang="en-US" dirty="0" smtClean="0">
                <a:solidFill>
                  <a:srgbClr val="843C0C"/>
                </a:solidFill>
              </a:rPr>
              <a:t>Missing</a:t>
            </a:r>
            <a:endParaRPr lang="en-US" dirty="0">
              <a:solidFill>
                <a:srgbClr val="843C0C"/>
              </a:solidFill>
            </a:endParaRPr>
          </a:p>
        </p:txBody>
      </p:sp>
      <p:sp>
        <p:nvSpPr>
          <p:cNvPr id="3" name="Content Placeholder 2"/>
          <p:cNvSpPr>
            <a:spLocks noGrp="1"/>
          </p:cNvSpPr>
          <p:nvPr>
            <p:ph idx="1"/>
          </p:nvPr>
        </p:nvSpPr>
        <p:spPr>
          <a:xfrm>
            <a:off x="457200" y="1670538"/>
            <a:ext cx="8229600" cy="5099256"/>
          </a:xfrm>
        </p:spPr>
        <p:txBody>
          <a:bodyPr>
            <a:normAutofit/>
          </a:bodyPr>
          <a:lstStyle/>
          <a:p>
            <a:pPr>
              <a:spcBef>
                <a:spcPts val="624"/>
              </a:spcBef>
              <a:spcAft>
                <a:spcPts val="1200"/>
              </a:spcAft>
            </a:pPr>
            <a:r>
              <a:rPr lang="en-US" sz="2600" dirty="0"/>
              <a:t>Classic </a:t>
            </a:r>
            <a:r>
              <a:rPr lang="en-US" sz="2600" dirty="0" err="1"/>
              <a:t>galactosemia</a:t>
            </a:r>
            <a:r>
              <a:rPr lang="en-US" sz="2600" dirty="0"/>
              <a:t> results if </a:t>
            </a:r>
            <a:r>
              <a:rPr lang="en-US" sz="2600" dirty="0" err="1"/>
              <a:t>galactose</a:t>
            </a:r>
            <a:r>
              <a:rPr lang="en-US" sz="2600" dirty="0"/>
              <a:t> 1-phosphate </a:t>
            </a:r>
            <a:r>
              <a:rPr lang="en-US" sz="2600" dirty="0" err="1"/>
              <a:t>uridyl</a:t>
            </a:r>
            <a:r>
              <a:rPr lang="en-US" sz="2600" dirty="0"/>
              <a:t> </a:t>
            </a:r>
            <a:r>
              <a:rPr lang="en-US" sz="2600" dirty="0" err="1"/>
              <a:t>transferase</a:t>
            </a:r>
            <a:r>
              <a:rPr lang="en-US" sz="2600" dirty="0"/>
              <a:t> activity is deficient</a:t>
            </a:r>
          </a:p>
          <a:p>
            <a:pPr>
              <a:spcBef>
                <a:spcPts val="624"/>
              </a:spcBef>
              <a:spcAft>
                <a:spcPts val="1200"/>
              </a:spcAft>
            </a:pPr>
            <a:r>
              <a:rPr lang="en-US" sz="2600" dirty="0"/>
              <a:t>Symptoms include failure to thrive, jaundice, and liver enlargement that can lead to cirrhosis. Cataract formation may also occur.</a:t>
            </a:r>
          </a:p>
          <a:p>
            <a:pPr>
              <a:spcBef>
                <a:spcPts val="624"/>
              </a:spcBef>
              <a:spcAft>
                <a:spcPts val="1200"/>
              </a:spcAft>
            </a:pPr>
            <a:r>
              <a:rPr lang="en-US" sz="2600" dirty="0"/>
              <a:t>The most common treatment is to remove </a:t>
            </a:r>
            <a:r>
              <a:rPr lang="en-US" sz="2600" dirty="0" err="1"/>
              <a:t>galactose</a:t>
            </a:r>
            <a:r>
              <a:rPr lang="en-US" sz="2600" dirty="0"/>
              <a:t> (and lactose) from the diet .</a:t>
            </a:r>
          </a:p>
        </p:txBody>
      </p:sp>
    </p:spTree>
    <p:extLst>
      <p:ext uri="{BB962C8B-B14F-4D97-AF65-F5344CB8AC3E}">
        <p14:creationId xmlns:p14="http://schemas.microsoft.com/office/powerpoint/2010/main" val="229103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Glucose is </a:t>
            </a:r>
            <a:r>
              <a:rPr lang="en-US" dirty="0" smtClean="0">
                <a:solidFill>
                  <a:srgbClr val="843C0C"/>
                </a:solidFill>
              </a:rPr>
              <a:t>Generated </a:t>
            </a:r>
            <a:r>
              <a:rPr lang="en-US" dirty="0">
                <a:solidFill>
                  <a:srgbClr val="843C0C"/>
                </a:solidFill>
              </a:rPr>
              <a:t>from </a:t>
            </a:r>
            <a:r>
              <a:rPr lang="en-US" dirty="0" smtClean="0">
                <a:solidFill>
                  <a:srgbClr val="843C0C"/>
                </a:solidFill>
              </a:rPr>
              <a:t>Dietary </a:t>
            </a:r>
            <a:r>
              <a:rPr lang="en-US" dirty="0">
                <a:solidFill>
                  <a:srgbClr val="843C0C"/>
                </a:solidFill>
              </a:rPr>
              <a:t>C</a:t>
            </a:r>
            <a:r>
              <a:rPr lang="en-US" dirty="0" smtClean="0">
                <a:solidFill>
                  <a:srgbClr val="843C0C"/>
                </a:solidFill>
              </a:rPr>
              <a:t>arbohydrates</a:t>
            </a:r>
            <a:endParaRPr lang="en-US" dirty="0">
              <a:solidFill>
                <a:srgbClr val="843C0C"/>
              </a:solidFill>
            </a:endParaRPr>
          </a:p>
        </p:txBody>
      </p:sp>
      <p:sp>
        <p:nvSpPr>
          <p:cNvPr id="3" name="Content Placeholder 2"/>
          <p:cNvSpPr>
            <a:spLocks noGrp="1"/>
          </p:cNvSpPr>
          <p:nvPr>
            <p:ph idx="1"/>
          </p:nvPr>
        </p:nvSpPr>
        <p:spPr/>
        <p:txBody>
          <a:bodyPr>
            <a:normAutofit/>
          </a:bodyPr>
          <a:lstStyle/>
          <a:p>
            <a:pPr>
              <a:spcBef>
                <a:spcPts val="624"/>
              </a:spcBef>
              <a:spcAft>
                <a:spcPts val="1200"/>
              </a:spcAft>
            </a:pPr>
            <a:r>
              <a:rPr lang="en-US" dirty="0"/>
              <a:t>Pancreatic and salivary α-amylase cleave the α-1,4-bonds of starch and glycogen to yield maltose and </a:t>
            </a:r>
            <a:r>
              <a:rPr lang="en-US" dirty="0" err="1"/>
              <a:t>maltotriose</a:t>
            </a:r>
            <a:r>
              <a:rPr lang="en-US" dirty="0"/>
              <a:t>.</a:t>
            </a:r>
          </a:p>
          <a:p>
            <a:pPr>
              <a:spcBef>
                <a:spcPts val="624"/>
              </a:spcBef>
              <a:spcAft>
                <a:spcPts val="1200"/>
              </a:spcAft>
            </a:pPr>
            <a:r>
              <a:rPr lang="en-US" dirty="0"/>
              <a:t>α-</a:t>
            </a:r>
            <a:r>
              <a:rPr lang="en-US" i="1" dirty="0" err="1"/>
              <a:t>glucosidase</a:t>
            </a:r>
            <a:r>
              <a:rPr lang="en-US" dirty="0"/>
              <a:t> (maltase) completes the digestion of these di- and </a:t>
            </a:r>
            <a:r>
              <a:rPr lang="en-US" dirty="0" err="1"/>
              <a:t>trisaccharides</a:t>
            </a:r>
            <a:r>
              <a:rPr lang="en-US" dirty="0"/>
              <a:t> into glucose.</a:t>
            </a:r>
          </a:p>
          <a:p>
            <a:pPr>
              <a:spcBef>
                <a:spcPts val="624"/>
              </a:spcBef>
              <a:spcAft>
                <a:spcPts val="1200"/>
              </a:spcAft>
            </a:pPr>
            <a:r>
              <a:rPr lang="en-US" dirty="0"/>
              <a:t>The molecule remaining after amylase digestion is the limit dextrin, which is dextran-rich in α-1,6-bonds. α-</a:t>
            </a:r>
            <a:r>
              <a:rPr lang="en-US" dirty="0" err="1"/>
              <a:t>Dextrinase</a:t>
            </a:r>
            <a:r>
              <a:rPr lang="en-US" dirty="0"/>
              <a:t> degrades the limit dextrin.</a:t>
            </a:r>
          </a:p>
          <a:p>
            <a:pPr>
              <a:spcBef>
                <a:spcPts val="624"/>
              </a:spcBef>
              <a:spcAft>
                <a:spcPts val="1200"/>
              </a:spcAft>
            </a:pPr>
            <a:r>
              <a:rPr lang="en-US" dirty="0" err="1"/>
              <a:t>Sucrase</a:t>
            </a:r>
            <a:r>
              <a:rPr lang="en-US" dirty="0"/>
              <a:t> hydrolyzes sucrose, while lactase cleaves lactose.</a:t>
            </a:r>
          </a:p>
        </p:txBody>
      </p:sp>
    </p:spTree>
    <p:extLst>
      <p:ext uri="{BB962C8B-B14F-4D97-AF65-F5344CB8AC3E}">
        <p14:creationId xmlns:p14="http://schemas.microsoft.com/office/powerpoint/2010/main" val="31608746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Cataracts can </a:t>
            </a:r>
            <a:r>
              <a:rPr lang="en-US" dirty="0" smtClean="0">
                <a:solidFill>
                  <a:srgbClr val="843C0C"/>
                </a:solidFill>
              </a:rPr>
              <a:t>Form </a:t>
            </a:r>
            <a:r>
              <a:rPr lang="en-US" dirty="0">
                <a:solidFill>
                  <a:srgbClr val="843C0C"/>
                </a:solidFill>
              </a:rPr>
              <a:t>in the </a:t>
            </a:r>
            <a:r>
              <a:rPr lang="en-US" dirty="0" smtClean="0">
                <a:solidFill>
                  <a:srgbClr val="843C0C"/>
                </a:solidFill>
              </a:rPr>
              <a:t>Eye </a:t>
            </a:r>
            <a:r>
              <a:rPr lang="en-US" dirty="0">
                <a:solidFill>
                  <a:srgbClr val="843C0C"/>
                </a:solidFill>
              </a:rPr>
              <a:t>W</a:t>
            </a:r>
            <a:r>
              <a:rPr lang="en-US" dirty="0" smtClean="0">
                <a:solidFill>
                  <a:srgbClr val="843C0C"/>
                </a:solidFill>
              </a:rPr>
              <a:t>hen </a:t>
            </a:r>
            <a:r>
              <a:rPr lang="en-US" dirty="0">
                <a:solidFill>
                  <a:srgbClr val="843C0C"/>
                </a:solidFill>
              </a:rPr>
              <a:t>G</a:t>
            </a:r>
            <a:r>
              <a:rPr lang="en-US" dirty="0" smtClean="0">
                <a:solidFill>
                  <a:srgbClr val="843C0C"/>
                </a:solidFill>
              </a:rPr>
              <a:t>alactose </a:t>
            </a:r>
            <a:r>
              <a:rPr lang="en-US" dirty="0">
                <a:solidFill>
                  <a:srgbClr val="843C0C"/>
                </a:solidFill>
              </a:rPr>
              <a:t>is </a:t>
            </a:r>
            <a:r>
              <a:rPr lang="en-US" dirty="0" smtClean="0">
                <a:solidFill>
                  <a:srgbClr val="843C0C"/>
                </a:solidFill>
              </a:rPr>
              <a:t>Converted </a:t>
            </a:r>
            <a:r>
              <a:rPr lang="en-US" dirty="0">
                <a:solidFill>
                  <a:srgbClr val="843C0C"/>
                </a:solidFill>
              </a:rPr>
              <a:t>to </a:t>
            </a:r>
            <a:r>
              <a:rPr lang="en-US" dirty="0" err="1">
                <a:solidFill>
                  <a:srgbClr val="843C0C"/>
                </a:solidFill>
              </a:rPr>
              <a:t>G</a:t>
            </a:r>
            <a:r>
              <a:rPr lang="en-US" dirty="0" err="1" smtClean="0">
                <a:solidFill>
                  <a:srgbClr val="843C0C"/>
                </a:solidFill>
              </a:rPr>
              <a:t>alactitol</a:t>
            </a:r>
            <a:endParaRPr lang="en-US" dirty="0">
              <a:solidFill>
                <a:srgbClr val="843C0C"/>
              </a:solidFill>
            </a:endParaRPr>
          </a:p>
        </p:txBody>
      </p:sp>
      <p:sp>
        <p:nvSpPr>
          <p:cNvPr id="3" name="Content Placeholder 2"/>
          <p:cNvSpPr>
            <a:spLocks noGrp="1"/>
          </p:cNvSpPr>
          <p:nvPr>
            <p:ph idx="1"/>
          </p:nvPr>
        </p:nvSpPr>
        <p:spPr>
          <a:xfrm>
            <a:off x="457200" y="1600201"/>
            <a:ext cx="8229600" cy="1863967"/>
          </a:xfrm>
        </p:spPr>
        <p:txBody>
          <a:bodyPr>
            <a:normAutofit fontScale="85000" lnSpcReduction="20000"/>
          </a:bodyPr>
          <a:lstStyle/>
          <a:p>
            <a:pPr>
              <a:lnSpc>
                <a:spcPct val="120000"/>
              </a:lnSpc>
              <a:spcBef>
                <a:spcPts val="624"/>
              </a:spcBef>
              <a:spcAft>
                <a:spcPts val="1200"/>
              </a:spcAft>
            </a:pPr>
            <a:r>
              <a:rPr lang="en-US" dirty="0"/>
              <a:t>Cataracts, a clouding of the lens, form because </a:t>
            </a:r>
            <a:r>
              <a:rPr lang="en-US" dirty="0" err="1"/>
              <a:t>galactose</a:t>
            </a:r>
            <a:r>
              <a:rPr lang="en-US" dirty="0"/>
              <a:t> is converted into </a:t>
            </a:r>
            <a:r>
              <a:rPr lang="en-US" dirty="0" err="1"/>
              <a:t>galactitol</a:t>
            </a:r>
            <a:r>
              <a:rPr lang="en-US" dirty="0"/>
              <a:t>, which is poorly metabolized and accumulates in the lens.</a:t>
            </a:r>
          </a:p>
          <a:p>
            <a:pPr>
              <a:lnSpc>
                <a:spcPct val="120000"/>
              </a:lnSpc>
              <a:spcBef>
                <a:spcPts val="624"/>
              </a:spcBef>
              <a:spcAft>
                <a:spcPts val="1200"/>
              </a:spcAft>
            </a:pPr>
            <a:r>
              <a:rPr lang="en-US" dirty="0"/>
              <a:t>Water diffuses into the lens to maintain osmotic balance, causing cataract formation.</a:t>
            </a:r>
          </a:p>
        </p:txBody>
      </p:sp>
      <p:pic>
        <p:nvPicPr>
          <p:cNvPr id="8" name="Picture 2" descr="An equation shows the reaction in which galactose is converted to galactitol. Galactose is shown in its open-chain form. It contains a chain of six carbon atoms, shown arranged vertically. The top carbon atom has a double bond to an oxygen atom and a single bond to H. This aldehyde group is highlighted in green. The second and fourth carbon atoms are each bonded to a H on the left and a hydroxyl group on the right. The third and fourth carbon atoms are each bonded to a hydroxyl group on the left and a H on the right. The sixth carbon atom forms a C H 2 O H group. Galactose undergoes a reaction catalyzed by aldose reductase in which a purple highlighted hydrogen atom is removed from a molecule of N A D P H to form N A D P plus and an additional hydrogen atom is used. The purple hydrogen atom from N A D P H bonds to the top carbon in the chain, and the additional hydrogen atom bonds to the oxygen linked to the top carbon to form a hydroxyl group. The resulting molecule is galactitol, which has a similar structure to that of galactose, but the top carbon has single bonds to two hydrogen atoms and a hydroxyl group."/>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574626" y="3719324"/>
            <a:ext cx="7940814" cy="285869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0575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Cataracts are </a:t>
            </a:r>
            <a:r>
              <a:rPr lang="en-US" dirty="0" smtClean="0">
                <a:solidFill>
                  <a:srgbClr val="843C0C"/>
                </a:solidFill>
              </a:rPr>
              <a:t>Evident </a:t>
            </a:r>
            <a:r>
              <a:rPr lang="en-US" dirty="0">
                <a:solidFill>
                  <a:srgbClr val="843C0C"/>
                </a:solidFill>
              </a:rPr>
              <a:t>as the </a:t>
            </a:r>
            <a:r>
              <a:rPr lang="en-US" dirty="0" smtClean="0">
                <a:solidFill>
                  <a:srgbClr val="843C0C"/>
                </a:solidFill>
              </a:rPr>
              <a:t>Clouding </a:t>
            </a:r>
            <a:r>
              <a:rPr lang="en-US" dirty="0">
                <a:solidFill>
                  <a:srgbClr val="843C0C"/>
                </a:solidFill>
              </a:rPr>
              <a:t>of the </a:t>
            </a:r>
            <a:r>
              <a:rPr lang="en-US" dirty="0" smtClean="0">
                <a:solidFill>
                  <a:srgbClr val="843C0C"/>
                </a:solidFill>
              </a:rPr>
              <a:t>Lens</a:t>
            </a:r>
            <a:endParaRPr lang="en-US" dirty="0">
              <a:solidFill>
                <a:srgbClr val="843C0C"/>
              </a:solidFill>
            </a:endParaRPr>
          </a:p>
        </p:txBody>
      </p:sp>
      <p:pic>
        <p:nvPicPr>
          <p:cNvPr id="6" name="Picture 2" descr="A two part illustration shows photographs of a healthy eye on top and an eye with cataract on the bottom. In the first photograph, a healthy human eye with dark pupil is shown. In the second photograph, an eye with cataracts is shown and the pupil appears pale and cloud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067013" y="1834367"/>
            <a:ext cx="2592449" cy="470844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2300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93" y="208534"/>
            <a:ext cx="8395015" cy="1275209"/>
          </a:xfrm>
        </p:spPr>
        <p:txBody>
          <a:bodyPr>
            <a:noAutofit/>
          </a:bodyPr>
          <a:lstStyle/>
          <a:p>
            <a:r>
              <a:rPr lang="en-US" dirty="0" smtClean="0">
                <a:solidFill>
                  <a:srgbClr val="843C0C"/>
                </a:solidFill>
              </a:rPr>
              <a:t>Section 16.2 </a:t>
            </a:r>
            <a:r>
              <a:rPr lang="en-US" dirty="0">
                <a:solidFill>
                  <a:srgbClr val="843C0C"/>
                </a:solidFill>
              </a:rPr>
              <a:t>The Glycolytic Pathway Is Tightly Controlled</a:t>
            </a:r>
          </a:p>
        </p:txBody>
      </p:sp>
      <p:sp>
        <p:nvSpPr>
          <p:cNvPr id="3" name="Content Placeholder 2"/>
          <p:cNvSpPr>
            <a:spLocks noGrp="1"/>
          </p:cNvSpPr>
          <p:nvPr>
            <p:ph idx="1"/>
          </p:nvPr>
        </p:nvSpPr>
        <p:spPr>
          <a:xfrm>
            <a:off x="457200" y="1670538"/>
            <a:ext cx="8229600" cy="5099256"/>
          </a:xfrm>
        </p:spPr>
        <p:txBody>
          <a:bodyPr>
            <a:normAutofit/>
          </a:bodyPr>
          <a:lstStyle/>
          <a:p>
            <a:pPr>
              <a:spcBef>
                <a:spcPts val="624"/>
              </a:spcBef>
              <a:spcAft>
                <a:spcPts val="1200"/>
              </a:spcAft>
            </a:pPr>
            <a:r>
              <a:rPr lang="en-US" sz="2600" dirty="0"/>
              <a:t>Enzymes catalyzing irreversible reactions in metabolic pathways are potential control sites.</a:t>
            </a:r>
          </a:p>
          <a:p>
            <a:pPr>
              <a:spcBef>
                <a:spcPts val="624"/>
              </a:spcBef>
              <a:spcAft>
                <a:spcPts val="1200"/>
              </a:spcAft>
            </a:pPr>
            <a:r>
              <a:rPr lang="en-US" sz="2600" dirty="0"/>
              <a:t>In glycolysis, these enzymes are</a:t>
            </a:r>
          </a:p>
          <a:p>
            <a:pPr lvl="1">
              <a:spcBef>
                <a:spcPts val="624"/>
              </a:spcBef>
              <a:spcAft>
                <a:spcPts val="1200"/>
              </a:spcAft>
              <a:buAutoNum type="arabicPeriod"/>
            </a:pPr>
            <a:r>
              <a:rPr lang="en-US" sz="2400" dirty="0"/>
              <a:t>hexokinase,</a:t>
            </a:r>
          </a:p>
          <a:p>
            <a:pPr lvl="1">
              <a:spcBef>
                <a:spcPts val="624"/>
              </a:spcBef>
              <a:spcAft>
                <a:spcPts val="1200"/>
              </a:spcAft>
              <a:buAutoNum type="arabicPeriod"/>
            </a:pPr>
            <a:r>
              <a:rPr lang="en-US" sz="2400" dirty="0"/>
              <a:t>phosphofructokinase, and</a:t>
            </a:r>
          </a:p>
          <a:p>
            <a:pPr lvl="1">
              <a:spcBef>
                <a:spcPts val="624"/>
              </a:spcBef>
              <a:spcAft>
                <a:spcPts val="1200"/>
              </a:spcAft>
              <a:buAutoNum type="arabicPeriod"/>
            </a:pPr>
            <a:r>
              <a:rPr lang="en-US" sz="2400" dirty="0"/>
              <a:t>pyruvate kinase.</a:t>
            </a:r>
          </a:p>
        </p:txBody>
      </p:sp>
    </p:spTree>
    <p:extLst>
      <p:ext uri="{BB962C8B-B14F-4D97-AF65-F5344CB8AC3E}">
        <p14:creationId xmlns:p14="http://schemas.microsoft.com/office/powerpoint/2010/main" val="17192944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93" y="208534"/>
            <a:ext cx="8395015" cy="1275209"/>
          </a:xfrm>
        </p:spPr>
        <p:txBody>
          <a:bodyPr>
            <a:noAutofit/>
          </a:bodyPr>
          <a:lstStyle/>
          <a:p>
            <a:r>
              <a:rPr lang="en-US" dirty="0">
                <a:solidFill>
                  <a:srgbClr val="843C0C"/>
                </a:solidFill>
              </a:rPr>
              <a:t>Glycolysis in </a:t>
            </a:r>
            <a:r>
              <a:rPr lang="en-US" dirty="0" smtClean="0">
                <a:solidFill>
                  <a:srgbClr val="843C0C"/>
                </a:solidFill>
              </a:rPr>
              <a:t>Muscle </a:t>
            </a:r>
            <a:r>
              <a:rPr lang="en-US" dirty="0">
                <a:solidFill>
                  <a:srgbClr val="843C0C"/>
                </a:solidFill>
              </a:rPr>
              <a:t>is </a:t>
            </a:r>
            <a:r>
              <a:rPr lang="en-US" dirty="0" smtClean="0">
                <a:solidFill>
                  <a:srgbClr val="843C0C"/>
                </a:solidFill>
              </a:rPr>
              <a:t>Regulated </a:t>
            </a:r>
            <a:r>
              <a:rPr lang="en-US" dirty="0">
                <a:solidFill>
                  <a:srgbClr val="843C0C"/>
                </a:solidFill>
              </a:rPr>
              <a:t>to </a:t>
            </a:r>
            <a:r>
              <a:rPr lang="en-US" dirty="0" smtClean="0">
                <a:solidFill>
                  <a:srgbClr val="843C0C"/>
                </a:solidFill>
              </a:rPr>
              <a:t>Meet </a:t>
            </a:r>
            <a:r>
              <a:rPr lang="en-US" dirty="0">
                <a:solidFill>
                  <a:srgbClr val="843C0C"/>
                </a:solidFill>
              </a:rPr>
              <a:t>the </a:t>
            </a:r>
            <a:r>
              <a:rPr lang="en-US" dirty="0" smtClean="0">
                <a:solidFill>
                  <a:srgbClr val="843C0C"/>
                </a:solidFill>
              </a:rPr>
              <a:t>Need </a:t>
            </a:r>
            <a:r>
              <a:rPr lang="en-US" dirty="0">
                <a:solidFill>
                  <a:srgbClr val="843C0C"/>
                </a:solidFill>
              </a:rPr>
              <a:t>for ATP</a:t>
            </a:r>
          </a:p>
        </p:txBody>
      </p:sp>
      <p:sp>
        <p:nvSpPr>
          <p:cNvPr id="3" name="Content Placeholder 2"/>
          <p:cNvSpPr>
            <a:spLocks noGrp="1"/>
          </p:cNvSpPr>
          <p:nvPr>
            <p:ph idx="1"/>
          </p:nvPr>
        </p:nvSpPr>
        <p:spPr>
          <a:xfrm>
            <a:off x="457200" y="1670538"/>
            <a:ext cx="8229600" cy="5099256"/>
          </a:xfrm>
        </p:spPr>
        <p:txBody>
          <a:bodyPr>
            <a:noAutofit/>
          </a:bodyPr>
          <a:lstStyle/>
          <a:p>
            <a:pPr>
              <a:spcBef>
                <a:spcPts val="624"/>
              </a:spcBef>
              <a:spcAft>
                <a:spcPts val="1200"/>
              </a:spcAft>
            </a:pPr>
            <a:r>
              <a:rPr lang="en-US" sz="2000" i="1" dirty="0"/>
              <a:t>Phosphofructokinase</a:t>
            </a:r>
            <a:r>
              <a:rPr lang="en-US" sz="2000" dirty="0"/>
              <a:t> is the most important regulator of glycolysis in mammals. The enzyme is </a:t>
            </a:r>
            <a:r>
              <a:rPr lang="en-US" sz="2000" dirty="0" err="1"/>
              <a:t>allosterically</a:t>
            </a:r>
            <a:r>
              <a:rPr lang="en-US" sz="2000" dirty="0"/>
              <a:t> inhibited by ATP and </a:t>
            </a:r>
            <a:r>
              <a:rPr lang="en-US" sz="2000" dirty="0" err="1"/>
              <a:t>allosterically</a:t>
            </a:r>
            <a:r>
              <a:rPr lang="en-US" sz="2000" dirty="0"/>
              <a:t> stimulated by AMP.</a:t>
            </a:r>
          </a:p>
          <a:p>
            <a:pPr lvl="1">
              <a:spcBef>
                <a:spcPts val="624"/>
              </a:spcBef>
              <a:spcAft>
                <a:spcPts val="1200"/>
              </a:spcAft>
              <a:buFont typeface="Arial" pitchFamily="34" charset="0"/>
              <a:buChar char="–"/>
            </a:pPr>
            <a:r>
              <a:rPr lang="en-US" sz="1800" dirty="0"/>
              <a:t>ATP binding lowers the enzyme’s affinity for fructose 6-phosphate, while AMP reverses the inhibitory action of ATP.</a:t>
            </a:r>
          </a:p>
          <a:p>
            <a:pPr lvl="1">
              <a:spcBef>
                <a:spcPts val="624"/>
              </a:spcBef>
              <a:spcAft>
                <a:spcPts val="1200"/>
              </a:spcAft>
              <a:buFont typeface="Arial" pitchFamily="34" charset="0"/>
              <a:buChar char="–"/>
            </a:pPr>
            <a:r>
              <a:rPr lang="en-US" sz="1800" dirty="0"/>
              <a:t>This means that the activity of the enzyme increases when the ATP/AMP ratio is lowered (i.e., glycolysis is stimulated as the energy charge falls).</a:t>
            </a:r>
          </a:p>
          <a:p>
            <a:pPr>
              <a:spcBef>
                <a:spcPts val="624"/>
              </a:spcBef>
              <a:spcAft>
                <a:spcPts val="1200"/>
              </a:spcAft>
            </a:pPr>
            <a:r>
              <a:rPr lang="en-US" sz="2000" dirty="0"/>
              <a:t>Low pH also inhibits phosphofructokinase activity by enhancing the inhibitory activity of ATP. pH can fall when muscle is functioning anaerobically, producing excessive amounts of lactic acid, and this inhibition protects the muscle from damage that would result from accumulation of too much acid.</a:t>
            </a:r>
          </a:p>
        </p:txBody>
      </p:sp>
    </p:spTree>
    <p:extLst>
      <p:ext uri="{BB962C8B-B14F-4D97-AF65-F5344CB8AC3E}">
        <p14:creationId xmlns:p14="http://schemas.microsoft.com/office/powerpoint/2010/main" val="35371927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Structure of </a:t>
            </a:r>
            <a:r>
              <a:rPr lang="en-US" dirty="0" smtClean="0">
                <a:solidFill>
                  <a:srgbClr val="843C0C"/>
                </a:solidFill>
              </a:rPr>
              <a:t>Phosphofructokinase</a:t>
            </a:r>
            <a:endParaRPr lang="en-US" dirty="0">
              <a:solidFill>
                <a:srgbClr val="843C0C"/>
              </a:solidFill>
            </a:endParaRPr>
          </a:p>
        </p:txBody>
      </p:sp>
      <p:pic>
        <p:nvPicPr>
          <p:cNvPr id="5" name="Picture 2" descr="A ribbon diagram shows the structure of phosphofructokinase. Phosphofructokinase has four subunits formed of several alpha helices and beta strands, arranged in a spherical shape. They are arranged in a formation that roughly has the appearance of a thick ring with a narrow hole at the center. Four sites around the hole are shown in ball and stick form and are labeled as allosteric sites. Four other sites are shown closer to the center of each subunit and are labeled as catalytic sit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75694" y="1851484"/>
            <a:ext cx="4909989" cy="466002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2832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Allosteric </a:t>
            </a:r>
            <a:r>
              <a:rPr lang="en-US" dirty="0" smtClean="0">
                <a:solidFill>
                  <a:srgbClr val="843C0C"/>
                </a:solidFill>
              </a:rPr>
              <a:t>Regulation </a:t>
            </a:r>
            <a:r>
              <a:rPr lang="en-US" dirty="0">
                <a:solidFill>
                  <a:srgbClr val="843C0C"/>
                </a:solidFill>
              </a:rPr>
              <a:t>of </a:t>
            </a:r>
            <a:r>
              <a:rPr lang="en-US" dirty="0" smtClean="0">
                <a:solidFill>
                  <a:srgbClr val="843C0C"/>
                </a:solidFill>
              </a:rPr>
              <a:t>Phosphofructokinase</a:t>
            </a:r>
            <a:endParaRPr lang="en-US" dirty="0">
              <a:solidFill>
                <a:srgbClr val="843C0C"/>
              </a:solidFill>
            </a:endParaRPr>
          </a:p>
        </p:txBody>
      </p:sp>
      <p:pic>
        <p:nvPicPr>
          <p:cNvPr id="6" name="Picture 2" descr="A graph shows the rate of activity of phosphofructokinase in the presence of low A T P and in the presence of high A T P. The horizontal axis is labeled Concentration of fructose 6-phosphate and has an increasing scale from the origin. The vertical axis is labeled Reaction velocity and has an increasing scale form the origin. There are two curves on the graph labeled Low A T P concentration and High A T P concentration. Both curves start at the origin and the vertical axis value for each increases as the horizontal axis values increase. The curve for the low A T P concentration starts with a steep increase in velocity as the concentration of fructose 6-phosphate increases. The increases in vertical axis value become progressively smaller at the horizontal axis values increase, so the slope of the curve becomes progressively less steep and eventually forms a plateau at a value at the top of the vertical axis. The curve for high A T P concentration is roughly sigmoidal in shape. The slope of the curve starts off relatively shallow then becomes a little steeper and has a linear component to it. The curve is shifted to the right compared to that for low A T P due to the initial steep slope of the curve for low A T P concentration. The increase in vertical axis value per increase in horizontal axis value becomes smaller towards the end of the horizontal axis and the top of the vertical axis, where the value plateaus at the very end of the horizontal axis and the two curves almost converg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037795" y="2150788"/>
            <a:ext cx="6975207" cy="388468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6045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AMP as a </a:t>
            </a:r>
            <a:r>
              <a:rPr lang="en-US" dirty="0" smtClean="0">
                <a:solidFill>
                  <a:srgbClr val="843C0C"/>
                </a:solidFill>
              </a:rPr>
              <a:t>Positive </a:t>
            </a:r>
            <a:r>
              <a:rPr lang="en-US" dirty="0">
                <a:solidFill>
                  <a:srgbClr val="843C0C"/>
                </a:solidFill>
              </a:rPr>
              <a:t>R</a:t>
            </a:r>
            <a:r>
              <a:rPr lang="en-US" dirty="0" smtClean="0">
                <a:solidFill>
                  <a:srgbClr val="843C0C"/>
                </a:solidFill>
              </a:rPr>
              <a:t>egulator </a:t>
            </a:r>
            <a:r>
              <a:rPr lang="en-US" dirty="0">
                <a:solidFill>
                  <a:srgbClr val="843C0C"/>
                </a:solidFill>
              </a:rPr>
              <a:t>of </a:t>
            </a:r>
            <a:r>
              <a:rPr lang="en-US" dirty="0" smtClean="0">
                <a:solidFill>
                  <a:srgbClr val="843C0C"/>
                </a:solidFill>
              </a:rPr>
              <a:t>Phosphofructokinase</a:t>
            </a:r>
            <a:endParaRPr lang="en-US" dirty="0">
              <a:solidFill>
                <a:srgbClr val="843C0C"/>
              </a:solidFill>
            </a:endParaRPr>
          </a:p>
        </p:txBody>
      </p:sp>
      <p:sp>
        <p:nvSpPr>
          <p:cNvPr id="3" name="Content Placeholder 2"/>
          <p:cNvSpPr>
            <a:spLocks noGrp="1"/>
          </p:cNvSpPr>
          <p:nvPr>
            <p:ph idx="1"/>
          </p:nvPr>
        </p:nvSpPr>
        <p:spPr>
          <a:xfrm>
            <a:off x="457200" y="1600202"/>
            <a:ext cx="8229600" cy="1723290"/>
          </a:xfrm>
        </p:spPr>
        <p:txBody>
          <a:bodyPr>
            <a:noAutofit/>
          </a:bodyPr>
          <a:lstStyle/>
          <a:p>
            <a:pPr>
              <a:spcBef>
                <a:spcPts val="624"/>
              </a:spcBef>
              <a:spcAft>
                <a:spcPts val="1200"/>
              </a:spcAft>
            </a:pPr>
            <a:r>
              <a:rPr lang="en-US" dirty="0"/>
              <a:t>Why is AMP, not ADP, the positive regulator of phosphofructokinase?</a:t>
            </a:r>
          </a:p>
          <a:p>
            <a:pPr>
              <a:spcBef>
                <a:spcPts val="624"/>
              </a:spcBef>
              <a:spcAft>
                <a:spcPts val="1200"/>
              </a:spcAft>
            </a:pPr>
            <a:r>
              <a:rPr lang="en-US" dirty="0"/>
              <a:t>When ATP needs are great, </a:t>
            </a:r>
            <a:r>
              <a:rPr lang="en-US" dirty="0" err="1"/>
              <a:t>adenylate</a:t>
            </a:r>
            <a:r>
              <a:rPr lang="en-US" dirty="0"/>
              <a:t> kinase can generate ATP from 2 ADP.</a:t>
            </a:r>
          </a:p>
        </p:txBody>
      </p:sp>
      <p:pic>
        <p:nvPicPr>
          <p:cNvPr id="8" name="Picture Placeholder 7" descr="A reversible reaction in equilibrium shows the formation of A T P and A M P. Two molecules of A D P react together to form A T P and A M P."/>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929603" y="3533193"/>
            <a:ext cx="5169617" cy="5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p:cNvSpPr>
            <a:spLocks noGrp="1"/>
          </p:cNvSpPr>
          <p:nvPr>
            <p:ph sz="quarter" idx="16"/>
          </p:nvPr>
        </p:nvSpPr>
        <p:spPr>
          <a:xfrm>
            <a:off x="492370" y="4363722"/>
            <a:ext cx="8229600" cy="2142587"/>
          </a:xfrm>
        </p:spPr>
        <p:txBody>
          <a:bodyPr>
            <a:noAutofit/>
          </a:bodyPr>
          <a:lstStyle/>
          <a:p>
            <a:pPr>
              <a:spcBef>
                <a:spcPts val="624"/>
              </a:spcBef>
              <a:spcAft>
                <a:spcPts val="1200"/>
              </a:spcAft>
            </a:pPr>
            <a:r>
              <a:rPr lang="en-US" dirty="0"/>
              <a:t>AMP then becomes the signal for the low-energy state.</a:t>
            </a:r>
          </a:p>
          <a:p>
            <a:pPr>
              <a:spcBef>
                <a:spcPts val="624"/>
              </a:spcBef>
              <a:spcAft>
                <a:spcPts val="1200"/>
              </a:spcAft>
            </a:pPr>
            <a:r>
              <a:rPr lang="en-US" dirty="0"/>
              <a:t>Also, use of AMP as an allosteric regulator provides sensitive control, because in the cell [ATP] &gt; [ADP] &gt; [AMP]; so small fluctuations in ATP concentration are magnified into large changes in [AMP] concentration.</a:t>
            </a:r>
          </a:p>
        </p:txBody>
      </p:sp>
    </p:spTree>
    <p:extLst>
      <p:ext uri="{BB962C8B-B14F-4D97-AF65-F5344CB8AC3E}">
        <p14:creationId xmlns:p14="http://schemas.microsoft.com/office/powerpoint/2010/main" val="38193936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228" y="208534"/>
            <a:ext cx="8660523" cy="1275209"/>
          </a:xfrm>
        </p:spPr>
        <p:txBody>
          <a:bodyPr>
            <a:noAutofit/>
          </a:bodyPr>
          <a:lstStyle/>
          <a:p>
            <a:r>
              <a:rPr lang="en-US" dirty="0">
                <a:solidFill>
                  <a:srgbClr val="843C0C"/>
                </a:solidFill>
              </a:rPr>
              <a:t>Two </a:t>
            </a:r>
            <a:r>
              <a:rPr lang="en-US" dirty="0" smtClean="0">
                <a:solidFill>
                  <a:srgbClr val="843C0C"/>
                </a:solidFill>
              </a:rPr>
              <a:t>Additional </a:t>
            </a:r>
            <a:r>
              <a:rPr lang="en-US" dirty="0">
                <a:solidFill>
                  <a:srgbClr val="843C0C"/>
                </a:solidFill>
              </a:rPr>
              <a:t>E</a:t>
            </a:r>
            <a:r>
              <a:rPr lang="en-US" dirty="0" smtClean="0">
                <a:solidFill>
                  <a:srgbClr val="843C0C"/>
                </a:solidFill>
              </a:rPr>
              <a:t>nzymes </a:t>
            </a:r>
            <a:r>
              <a:rPr lang="en-US" dirty="0">
                <a:solidFill>
                  <a:srgbClr val="843C0C"/>
                </a:solidFill>
              </a:rPr>
              <a:t>in </a:t>
            </a:r>
            <a:r>
              <a:rPr lang="en-US" dirty="0" smtClean="0">
                <a:solidFill>
                  <a:srgbClr val="843C0C"/>
                </a:solidFill>
              </a:rPr>
              <a:t>Glycolysis </a:t>
            </a:r>
            <a:r>
              <a:rPr lang="en-US" dirty="0">
                <a:solidFill>
                  <a:srgbClr val="843C0C"/>
                </a:solidFill>
              </a:rPr>
              <a:t>are </a:t>
            </a:r>
            <a:r>
              <a:rPr lang="en-US" dirty="0">
                <a:solidFill>
                  <a:srgbClr val="843C0C"/>
                </a:solidFill>
              </a:rPr>
              <a:t>A</a:t>
            </a:r>
            <a:r>
              <a:rPr lang="en-US" dirty="0" smtClean="0">
                <a:solidFill>
                  <a:srgbClr val="843C0C"/>
                </a:solidFill>
              </a:rPr>
              <a:t>llosterically </a:t>
            </a:r>
            <a:r>
              <a:rPr lang="en-US" dirty="0">
                <a:solidFill>
                  <a:srgbClr val="843C0C"/>
                </a:solidFill>
              </a:rPr>
              <a:t>R</a:t>
            </a:r>
            <a:r>
              <a:rPr lang="en-US" dirty="0" smtClean="0">
                <a:solidFill>
                  <a:srgbClr val="843C0C"/>
                </a:solidFill>
              </a:rPr>
              <a:t>egulated</a:t>
            </a:r>
            <a:endParaRPr lang="en-US" dirty="0">
              <a:solidFill>
                <a:srgbClr val="843C0C"/>
              </a:solidFill>
            </a:endParaRPr>
          </a:p>
        </p:txBody>
      </p:sp>
      <p:sp>
        <p:nvSpPr>
          <p:cNvPr id="3" name="Content Placeholder 2"/>
          <p:cNvSpPr>
            <a:spLocks noGrp="1"/>
          </p:cNvSpPr>
          <p:nvPr>
            <p:ph idx="1"/>
          </p:nvPr>
        </p:nvSpPr>
        <p:spPr>
          <a:xfrm>
            <a:off x="457200" y="1670538"/>
            <a:ext cx="8229600" cy="5099256"/>
          </a:xfrm>
        </p:spPr>
        <p:txBody>
          <a:bodyPr>
            <a:noAutofit/>
          </a:bodyPr>
          <a:lstStyle/>
          <a:p>
            <a:pPr>
              <a:spcAft>
                <a:spcPts val="1200"/>
              </a:spcAft>
            </a:pPr>
            <a:r>
              <a:rPr lang="en-US" i="1" dirty="0"/>
              <a:t>Hexokinase</a:t>
            </a:r>
            <a:r>
              <a:rPr lang="en-US" dirty="0"/>
              <a:t> is </a:t>
            </a:r>
            <a:r>
              <a:rPr lang="en-US" dirty="0" err="1"/>
              <a:t>allosterically</a:t>
            </a:r>
            <a:r>
              <a:rPr lang="en-US" dirty="0"/>
              <a:t> inhibited by its product glucose 6-phosphate.</a:t>
            </a:r>
          </a:p>
          <a:p>
            <a:pPr>
              <a:spcAft>
                <a:spcPts val="1200"/>
              </a:spcAft>
            </a:pPr>
            <a:r>
              <a:rPr lang="en-US" i="1" dirty="0"/>
              <a:t>Pyruvate kinase </a:t>
            </a:r>
            <a:r>
              <a:rPr lang="en-US" dirty="0"/>
              <a:t>is </a:t>
            </a:r>
            <a:r>
              <a:rPr lang="en-US" dirty="0" err="1"/>
              <a:t>allosterically</a:t>
            </a:r>
            <a:r>
              <a:rPr lang="en-US" dirty="0"/>
              <a:t> inhibited by signals ATP and is stimulated by the phosphofructokinase product fructose 1,6-bisphosphate in an example of </a:t>
            </a:r>
            <a:r>
              <a:rPr lang="en-US" dirty="0" err="1"/>
              <a:t>feedforward</a:t>
            </a:r>
            <a:r>
              <a:rPr lang="en-US" dirty="0"/>
              <a:t> stimulation.</a:t>
            </a:r>
          </a:p>
        </p:txBody>
      </p:sp>
    </p:spTree>
    <p:extLst>
      <p:ext uri="{BB962C8B-B14F-4D97-AF65-F5344CB8AC3E}">
        <p14:creationId xmlns:p14="http://schemas.microsoft.com/office/powerpoint/2010/main" val="10803556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Regulation of </a:t>
            </a:r>
            <a:r>
              <a:rPr lang="en-US" dirty="0" smtClean="0">
                <a:solidFill>
                  <a:srgbClr val="843C0C"/>
                </a:solidFill>
              </a:rPr>
              <a:t>Glycolysis </a:t>
            </a:r>
            <a:r>
              <a:rPr lang="en-US" dirty="0">
                <a:solidFill>
                  <a:srgbClr val="843C0C"/>
                </a:solidFill>
              </a:rPr>
              <a:t>in </a:t>
            </a:r>
            <a:r>
              <a:rPr lang="en-US" dirty="0" smtClean="0">
                <a:solidFill>
                  <a:srgbClr val="843C0C"/>
                </a:solidFill>
              </a:rPr>
              <a:t>Muscle</a:t>
            </a:r>
            <a:endParaRPr lang="en-US" dirty="0">
              <a:solidFill>
                <a:srgbClr val="843C0C"/>
              </a:solidFill>
            </a:endParaRPr>
          </a:p>
        </p:txBody>
      </p:sp>
      <p:pic>
        <p:nvPicPr>
          <p:cNvPr id="5" name="Picture 2" descr="Two flow diagrams show steps involved in the regulation of glycolytic pathway at rest and during muscle fiber contraction. In the first flow diagram of glycolytic pathway at rest, glucose is converted to glucose 6-phosphate by hexokinase. Glucose 6-phosphate regulates the activity of hexokinase in a negative feedback loop. Glucose 6-phosphate can be converted to glycogen and is converted to fructose 6-phosphate, which is converted to fructose 1, 6-bisphosphate by P F K. The activity of P F K is inhibited by high levels of A T P in relation to A M P. Fructose 1, 6 bisphosphate is converted to phosphoenolpyruvate in a reaction that produces A T P. Phosphoenolpyruvate is converted to pyruvate by pyruvate kinase in a reaction that produces A T P. Pyruvate kinase is inhibited by high levels of A T P in relation to A M P. In the second flow diagram of glycolytic pathway during exercise, glucose is converted to glucose 6-phosphate by hexokinase. Glucose 6-phosphte can also be produced from glycogen. Glucose 6-phosphate is converted to fructose 6-phosphate, which is converted to fructose 1, 6-bisphosphate by P F K. The activity of P F K is stimulated by low levels of A T P in relation to A M P. Fructose 1, 6 bisphosphate is converted to phosphoenolpyruvate in a reaction that produces A T P. Phosphoenolpyruvate is converted to pyruvate by pyruvate kinase in a reaction that produces A T P. Pyruvate kinase is stimulated by fructose 1, 6-bisphosphate as feedforward stimula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45043" y="1749114"/>
            <a:ext cx="7763381" cy="464530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3812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123" y="274638"/>
            <a:ext cx="8563755" cy="1143000"/>
          </a:xfrm>
        </p:spPr>
        <p:txBody>
          <a:bodyPr>
            <a:noAutofit/>
          </a:bodyPr>
          <a:lstStyle/>
          <a:p>
            <a:r>
              <a:rPr lang="en-US" sz="3200" dirty="0">
                <a:solidFill>
                  <a:srgbClr val="843C0C"/>
                </a:solidFill>
              </a:rPr>
              <a:t>The </a:t>
            </a:r>
            <a:r>
              <a:rPr lang="en-US" sz="3200" dirty="0" smtClean="0">
                <a:solidFill>
                  <a:srgbClr val="843C0C"/>
                </a:solidFill>
              </a:rPr>
              <a:t>Regulation </a:t>
            </a:r>
            <a:r>
              <a:rPr lang="en-US" sz="3200" dirty="0">
                <a:solidFill>
                  <a:srgbClr val="843C0C"/>
                </a:solidFill>
              </a:rPr>
              <a:t>of </a:t>
            </a:r>
            <a:r>
              <a:rPr lang="en-US" sz="3200" dirty="0" smtClean="0">
                <a:solidFill>
                  <a:srgbClr val="843C0C"/>
                </a:solidFill>
              </a:rPr>
              <a:t>Glycolysis </a:t>
            </a:r>
            <a:r>
              <a:rPr lang="en-US" sz="3200" dirty="0">
                <a:solidFill>
                  <a:srgbClr val="843C0C"/>
                </a:solidFill>
              </a:rPr>
              <a:t>in the </a:t>
            </a:r>
            <a:r>
              <a:rPr lang="en-US" sz="3200" dirty="0" smtClean="0">
                <a:solidFill>
                  <a:srgbClr val="843C0C"/>
                </a:solidFill>
              </a:rPr>
              <a:t>Liver </a:t>
            </a:r>
            <a:r>
              <a:rPr lang="en-US" sz="3200" dirty="0">
                <a:solidFill>
                  <a:srgbClr val="843C0C"/>
                </a:solidFill>
              </a:rPr>
              <a:t>I</a:t>
            </a:r>
            <a:r>
              <a:rPr lang="en-US" sz="3200" dirty="0" smtClean="0">
                <a:solidFill>
                  <a:srgbClr val="843C0C"/>
                </a:solidFill>
              </a:rPr>
              <a:t>llustrates </a:t>
            </a:r>
            <a:r>
              <a:rPr lang="en-US" sz="3200" dirty="0">
                <a:solidFill>
                  <a:srgbClr val="843C0C"/>
                </a:solidFill>
              </a:rPr>
              <a:t>the </a:t>
            </a:r>
            <a:r>
              <a:rPr lang="en-US" sz="3200" dirty="0">
                <a:solidFill>
                  <a:srgbClr val="843C0C"/>
                </a:solidFill>
              </a:rPr>
              <a:t>B</a:t>
            </a:r>
            <a:r>
              <a:rPr lang="en-US" sz="3200" dirty="0" smtClean="0">
                <a:solidFill>
                  <a:srgbClr val="843C0C"/>
                </a:solidFill>
              </a:rPr>
              <a:t>iochemical Versatility </a:t>
            </a:r>
            <a:r>
              <a:rPr lang="en-US" sz="3200" dirty="0">
                <a:solidFill>
                  <a:srgbClr val="843C0C"/>
                </a:solidFill>
              </a:rPr>
              <a:t>of the </a:t>
            </a:r>
            <a:r>
              <a:rPr lang="en-US" sz="3200" dirty="0" smtClean="0">
                <a:solidFill>
                  <a:srgbClr val="843C0C"/>
                </a:solidFill>
              </a:rPr>
              <a:t>Liver </a:t>
            </a:r>
            <a:r>
              <a:rPr lang="en-US" sz="3200" dirty="0">
                <a:solidFill>
                  <a:srgbClr val="843C0C"/>
                </a:solidFill>
              </a:rPr>
              <a:t>(</a:t>
            </a:r>
            <a:r>
              <a:rPr lang="en-US" sz="3200" dirty="0" smtClean="0">
                <a:solidFill>
                  <a:srgbClr val="843C0C"/>
                </a:solidFill>
              </a:rPr>
              <a:t>1/3</a:t>
            </a:r>
            <a:r>
              <a:rPr lang="en-US" sz="3200" dirty="0">
                <a:solidFill>
                  <a:srgbClr val="843C0C"/>
                </a:solidFill>
              </a:rPr>
              <a:t>)</a:t>
            </a:r>
          </a:p>
        </p:txBody>
      </p:sp>
      <p:sp>
        <p:nvSpPr>
          <p:cNvPr id="3" name="Content Placeholder 2"/>
          <p:cNvSpPr>
            <a:spLocks noGrp="1"/>
          </p:cNvSpPr>
          <p:nvPr>
            <p:ph idx="1"/>
          </p:nvPr>
        </p:nvSpPr>
        <p:spPr>
          <a:xfrm>
            <a:off x="457200" y="1600201"/>
            <a:ext cx="8229600" cy="2303583"/>
          </a:xfrm>
        </p:spPr>
        <p:txBody>
          <a:bodyPr>
            <a:noAutofit/>
          </a:bodyPr>
          <a:lstStyle/>
          <a:p>
            <a:pPr>
              <a:spcBef>
                <a:spcPts val="624"/>
              </a:spcBef>
              <a:spcAft>
                <a:spcPts val="1200"/>
              </a:spcAft>
            </a:pPr>
            <a:r>
              <a:rPr lang="en-US" dirty="0"/>
              <a:t>The key regulators of phosphofructokinase in liver are citrate, which reports on the status of the citric acid cycle, and fructose 2,6-bisphosphate.</a:t>
            </a:r>
          </a:p>
          <a:p>
            <a:pPr>
              <a:spcBef>
                <a:spcPts val="624"/>
              </a:spcBef>
              <a:spcAft>
                <a:spcPts val="1200"/>
              </a:spcAft>
            </a:pPr>
            <a:r>
              <a:rPr lang="en-US" dirty="0"/>
              <a:t>Citrate inhibits phosphofructokinase, whereas fructose 2,6-bisphosphate is a powerful activator.</a:t>
            </a:r>
          </a:p>
        </p:txBody>
      </p:sp>
      <p:pic>
        <p:nvPicPr>
          <p:cNvPr id="9" name="Picture 2" descr="The skeletal formula of fructose 2, 6-bisphosphate, abbreviated F-2, 6-B P, is shown. In fructose 2, 6-bisphosphate, the five membered furanose ring has the following substituents: C 2 is bonded to a phosphate dianion (above the ring) and C 1 of hydroxymethyl group (below the ring), C 3 has a hydroxyl group (above the ring), C 4 has hydroxyl group (below the ring), and C 5 has C H 2 bonded to a phosphate dianion (a methyl phosphate dianion)."/>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874224" y="4224706"/>
            <a:ext cx="7197811" cy="216230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744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Glucose is an </a:t>
            </a:r>
            <a:r>
              <a:rPr lang="en-US" dirty="0" smtClean="0">
                <a:solidFill>
                  <a:srgbClr val="843C0C"/>
                </a:solidFill>
              </a:rPr>
              <a:t>Important </a:t>
            </a:r>
            <a:r>
              <a:rPr lang="en-US" dirty="0">
                <a:solidFill>
                  <a:srgbClr val="843C0C"/>
                </a:solidFill>
              </a:rPr>
              <a:t>F</a:t>
            </a:r>
            <a:r>
              <a:rPr lang="en-US" dirty="0" smtClean="0">
                <a:solidFill>
                  <a:srgbClr val="843C0C"/>
                </a:solidFill>
              </a:rPr>
              <a:t>uel </a:t>
            </a:r>
            <a:r>
              <a:rPr lang="en-US" dirty="0">
                <a:solidFill>
                  <a:srgbClr val="843C0C"/>
                </a:solidFill>
              </a:rPr>
              <a:t>for </a:t>
            </a:r>
            <a:r>
              <a:rPr lang="en-US" dirty="0">
                <a:solidFill>
                  <a:srgbClr val="843C0C"/>
                </a:solidFill>
              </a:rPr>
              <a:t>M</a:t>
            </a:r>
            <a:r>
              <a:rPr lang="en-US" dirty="0" smtClean="0">
                <a:solidFill>
                  <a:srgbClr val="843C0C"/>
                </a:solidFill>
              </a:rPr>
              <a:t>ost Organisms</a:t>
            </a:r>
            <a:endParaRPr lang="en-US" dirty="0">
              <a:solidFill>
                <a:srgbClr val="843C0C"/>
              </a:solidFill>
            </a:endParaRPr>
          </a:p>
        </p:txBody>
      </p:sp>
      <p:sp>
        <p:nvSpPr>
          <p:cNvPr id="3" name="Content Placeholder 2"/>
          <p:cNvSpPr>
            <a:spLocks noGrp="1"/>
          </p:cNvSpPr>
          <p:nvPr>
            <p:ph idx="1"/>
          </p:nvPr>
        </p:nvSpPr>
        <p:spPr>
          <a:xfrm>
            <a:off x="457200" y="1600200"/>
            <a:ext cx="8229600" cy="4832684"/>
          </a:xfrm>
        </p:spPr>
        <p:txBody>
          <a:bodyPr>
            <a:normAutofit/>
          </a:bodyPr>
          <a:lstStyle/>
          <a:p>
            <a:pPr>
              <a:spcBef>
                <a:spcPts val="624"/>
              </a:spcBef>
              <a:spcAft>
                <a:spcPts val="1200"/>
              </a:spcAft>
            </a:pPr>
            <a:r>
              <a:rPr lang="en-US" sz="2200" dirty="0"/>
              <a:t>Almost all organisms use glucose as a fuel. In mammals, glucose is the only fuel the brain uses under </a:t>
            </a:r>
            <a:r>
              <a:rPr lang="en-US" sz="2200" dirty="0" err="1"/>
              <a:t>nonstarvation</a:t>
            </a:r>
            <a:r>
              <a:rPr lang="en-US" sz="2200" dirty="0"/>
              <a:t> conditions and the only fuel red blood cells are able to use at all.</a:t>
            </a:r>
          </a:p>
          <a:p>
            <a:pPr>
              <a:spcBef>
                <a:spcPts val="624"/>
              </a:spcBef>
              <a:spcAft>
                <a:spcPts val="1200"/>
              </a:spcAft>
            </a:pPr>
            <a:r>
              <a:rPr lang="en-US" sz="2200" dirty="0"/>
              <a:t>Why is glucose such a prominent fuel in all life-forms?</a:t>
            </a:r>
          </a:p>
          <a:p>
            <a:pPr lvl="1">
              <a:spcBef>
                <a:spcPts val="624"/>
              </a:spcBef>
              <a:spcAft>
                <a:spcPts val="1200"/>
              </a:spcAft>
              <a:buFont typeface="+mj-lt"/>
              <a:buAutoNum type="arabicPeriod"/>
            </a:pPr>
            <a:r>
              <a:rPr lang="en-US" dirty="0"/>
              <a:t>Glucose may have been available for primitive biochemical systems because it can form under prebiotic conditions.</a:t>
            </a:r>
          </a:p>
          <a:p>
            <a:pPr lvl="1">
              <a:spcBef>
                <a:spcPts val="624"/>
              </a:spcBef>
              <a:spcAft>
                <a:spcPts val="1200"/>
              </a:spcAft>
              <a:buFont typeface="+mj-lt"/>
              <a:buAutoNum type="arabicPeriod"/>
            </a:pPr>
            <a:r>
              <a:rPr lang="en-US" dirty="0"/>
              <a:t>Glucose is the most stable hexose.</a:t>
            </a:r>
          </a:p>
          <a:p>
            <a:pPr lvl="1">
              <a:spcBef>
                <a:spcPts val="624"/>
              </a:spcBef>
              <a:spcAft>
                <a:spcPts val="1200"/>
              </a:spcAft>
              <a:buFont typeface="+mj-lt"/>
              <a:buAutoNum type="arabicPeriod"/>
            </a:pPr>
            <a:r>
              <a:rPr lang="en-US" dirty="0"/>
              <a:t>Glucose has a low tendency to </a:t>
            </a:r>
            <a:r>
              <a:rPr lang="en-US" dirty="0" err="1"/>
              <a:t>nonenzymatically</a:t>
            </a:r>
            <a:r>
              <a:rPr lang="en-US" dirty="0"/>
              <a:t> glycosylate proteins.</a:t>
            </a:r>
          </a:p>
        </p:txBody>
      </p:sp>
    </p:spTree>
    <p:extLst>
      <p:ext uri="{BB962C8B-B14F-4D97-AF65-F5344CB8AC3E}">
        <p14:creationId xmlns:p14="http://schemas.microsoft.com/office/powerpoint/2010/main" val="20163518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93" y="274638"/>
            <a:ext cx="8395015" cy="1143000"/>
          </a:xfrm>
        </p:spPr>
        <p:txBody>
          <a:bodyPr>
            <a:noAutofit/>
          </a:bodyPr>
          <a:lstStyle/>
          <a:p>
            <a:r>
              <a:rPr lang="en-US" dirty="0">
                <a:solidFill>
                  <a:srgbClr val="843C0C"/>
                </a:solidFill>
              </a:rPr>
              <a:t>Regulation of </a:t>
            </a:r>
            <a:r>
              <a:rPr lang="en-US" dirty="0" smtClean="0">
                <a:solidFill>
                  <a:srgbClr val="843C0C"/>
                </a:solidFill>
              </a:rPr>
              <a:t>Phosphofructokinase </a:t>
            </a:r>
            <a:r>
              <a:rPr lang="en-US" dirty="0">
                <a:solidFill>
                  <a:srgbClr val="843C0C"/>
                </a:solidFill>
              </a:rPr>
              <a:t>by </a:t>
            </a:r>
            <a:r>
              <a:rPr lang="en-US" dirty="0" smtClean="0">
                <a:solidFill>
                  <a:srgbClr val="843C0C"/>
                </a:solidFill>
              </a:rPr>
              <a:t>Fructose </a:t>
            </a:r>
            <a:r>
              <a:rPr lang="en-US" dirty="0">
                <a:solidFill>
                  <a:srgbClr val="843C0C"/>
                </a:solidFill>
              </a:rPr>
              <a:t>2,6-bisphosphate</a:t>
            </a:r>
          </a:p>
        </p:txBody>
      </p:sp>
      <p:pic>
        <p:nvPicPr>
          <p:cNvPr id="10" name="Picture 2" descr="A flow diagram shows the regulation of phosphofructokinase, abbreviated P F K, by fructose 2, 6-bisphosphate, abbreviated F-2, 6-BP. Glucose is converted to fructose 6-phosphate, abbreviated to F-6 P. F-6 P is converted to F-2, 6 B P, which activates P F K. F-6 P is also converted to F-1, 6-B 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45919" y="1879851"/>
            <a:ext cx="6216152" cy="446812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5942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93" y="274638"/>
            <a:ext cx="8395015" cy="1143000"/>
          </a:xfrm>
        </p:spPr>
        <p:txBody>
          <a:bodyPr>
            <a:noAutofit/>
          </a:bodyPr>
          <a:lstStyle/>
          <a:p>
            <a:r>
              <a:rPr lang="en-US" dirty="0">
                <a:solidFill>
                  <a:srgbClr val="843C0C"/>
                </a:solidFill>
              </a:rPr>
              <a:t>Activation of </a:t>
            </a:r>
            <a:r>
              <a:rPr lang="en-US" dirty="0" smtClean="0">
                <a:solidFill>
                  <a:srgbClr val="843C0C"/>
                </a:solidFill>
              </a:rPr>
              <a:t>Phosphofructokinase </a:t>
            </a:r>
            <a:r>
              <a:rPr lang="en-US" dirty="0">
                <a:solidFill>
                  <a:srgbClr val="843C0C"/>
                </a:solidFill>
              </a:rPr>
              <a:t>by </a:t>
            </a:r>
            <a:r>
              <a:rPr lang="en-US" dirty="0" smtClean="0">
                <a:solidFill>
                  <a:srgbClr val="843C0C"/>
                </a:solidFill>
              </a:rPr>
              <a:t>Fructose </a:t>
            </a:r>
            <a:r>
              <a:rPr lang="en-US" dirty="0">
                <a:solidFill>
                  <a:srgbClr val="843C0C"/>
                </a:solidFill>
              </a:rPr>
              <a:t>2,6-bisphosphate</a:t>
            </a:r>
          </a:p>
        </p:txBody>
      </p:sp>
      <p:pic>
        <p:nvPicPr>
          <p:cNvPr id="5" name="Picture 2" descr="Two graphs show the rate of fructose 1,6-B P synthesis in relation to the concentration of A T P and the rate of fructose 1,6-B P synthesis in relation to the concentration of fructose 6-phosphate. In the first graph, the horizontal axis is labeled Concentration of A T P (millimolar) and has a scale from 0 to 5 labeled in increments of 1. The vertical axis is labeled Relative rate of fructose 1, 6-bisphosphate synthesis and has a scale from 0 to 100, labeled in increments of 20. There are three curves on the graph for 0, 0.1 and 1 micromolar fructose 2, 6-bisphosphate, abbreviated to F-2, 6-B P. All of the curves start at the origin. The curve for 0 millimolar has an increase in vertical value to about 60 for a horizontal axis value of about 0.5, followed by a decrease in value to about 5, at a value of about 1 on the horizontal axis. It decreases to 0 at a value of 1.5 on the horizontal axis. The curve for 0.1 micromolar F-2,6-B P increases to a value of about 90 on the vertical axis for a value of just under 1 on the horizontal axis, then decreases again to a value of about 5 on the vertical axis for a value of about 2.75 on the horizontal axis. It decreases to 0 on the vertical axis for a value of 5 on the horizontal axis. The curve for 1 micromolar F-2, 6-B P increases to a value of about 100 on the vertical axis at a value of less that 1 on the vertical axis. The vertical axis value then decreases to a value of about 40, at a value of 5 on the horizontal axis. In the second graph, the horizontal axis is labeled Concentration of fructose 6-phosphate (millimolar) and has a scale from 0 to 5, labeled in increments of 1. The vertical axis is labeled Relative rate of fructose 1, 6-bisphosphate synthesis and has a scale from 0 to 100, labeled in increments of 20. There are three curves on the graph, for 0, 0.1 and 1 micromolar fructose 2, 6-bisphosphate, abbreviated to F-2, 6-B P. All curves start at the origin and the vertical value increases as the horizontal value increases. The curve for 0 millimolar is sigmoidal in shape. The first part of the curve increases to a value of about 20 on the vertical axis for a value of about 1 on the horizontal axis. The next part of the curve increases to a value of about 80 on the vertical axis for a value of 2.5 on the horizontal axis. The third part of the curve increases to a value of about 90 on the vertical axis for a value of about 4 on the horizontal axis. The vertical value plateaus at this value. The curve for 0.1 micromolar F-2, 6-B P increases to a value of about 80 on the vertical axis for a value of just under 1 on the horizontal axis. The curve becomes much less steep after that point, increasing to a value of just over 90 on the vertical axis at a value of about 3.5 on the horizontal axis. The vertical axis plateaus at this value. The curve for 1 micromolar F-2, 6-B P increases to a value of about 90 on the vertical axis at a value of less that 0.5 on the vertical axis. The vertical axis value then increases to a value of just under 100 at a value of 1 on the horizontal axis and plateaus at this valu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54520" y="2123634"/>
            <a:ext cx="7111072" cy="404405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4642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123" y="208534"/>
            <a:ext cx="8563755" cy="1275209"/>
          </a:xfrm>
        </p:spPr>
        <p:txBody>
          <a:bodyPr>
            <a:noAutofit/>
          </a:bodyPr>
          <a:lstStyle/>
          <a:p>
            <a:r>
              <a:rPr lang="en-US" sz="3200" dirty="0">
                <a:solidFill>
                  <a:srgbClr val="843C0C"/>
                </a:solidFill>
              </a:rPr>
              <a:t>The Regulation of Glycolysis in the Liver Illustrates the Biochemical Versatility of the Liver </a:t>
            </a:r>
            <a:r>
              <a:rPr lang="en-US" sz="3200" dirty="0" smtClean="0">
                <a:solidFill>
                  <a:srgbClr val="843C0C"/>
                </a:solidFill>
              </a:rPr>
              <a:t>(2/3</a:t>
            </a:r>
            <a:r>
              <a:rPr lang="en-US" sz="3200" dirty="0">
                <a:solidFill>
                  <a:srgbClr val="843C0C"/>
                </a:solidFill>
              </a:rPr>
              <a:t>)</a:t>
            </a:r>
            <a:endParaRPr lang="en-US" sz="3200" dirty="0"/>
          </a:p>
        </p:txBody>
      </p:sp>
      <p:sp>
        <p:nvSpPr>
          <p:cNvPr id="3" name="Content Placeholder 2"/>
          <p:cNvSpPr>
            <a:spLocks noGrp="1"/>
          </p:cNvSpPr>
          <p:nvPr>
            <p:ph idx="1"/>
          </p:nvPr>
        </p:nvSpPr>
        <p:spPr>
          <a:xfrm>
            <a:off x="457200" y="1670538"/>
            <a:ext cx="8229600" cy="5099256"/>
          </a:xfrm>
        </p:spPr>
        <p:txBody>
          <a:bodyPr>
            <a:noAutofit/>
          </a:bodyPr>
          <a:lstStyle/>
          <a:p>
            <a:pPr>
              <a:spcBef>
                <a:spcPts val="624"/>
              </a:spcBef>
              <a:spcAft>
                <a:spcPts val="1200"/>
              </a:spcAft>
            </a:pPr>
            <a:r>
              <a:rPr lang="en-US" sz="2200" dirty="0"/>
              <a:t>Hexokinase is an allosteric enzyme in the liver, like it is in muscle.</a:t>
            </a:r>
          </a:p>
          <a:p>
            <a:pPr lvl="1">
              <a:spcBef>
                <a:spcPts val="624"/>
              </a:spcBef>
              <a:spcAft>
                <a:spcPts val="1200"/>
              </a:spcAft>
              <a:buFont typeface="Arial" pitchFamily="34" charset="0"/>
              <a:buChar char="–"/>
            </a:pPr>
            <a:r>
              <a:rPr lang="en-US" sz="2000" dirty="0"/>
              <a:t>The hexokinase </a:t>
            </a:r>
            <a:r>
              <a:rPr lang="en-US" sz="2000" dirty="0" err="1"/>
              <a:t>isozyme</a:t>
            </a:r>
            <a:r>
              <a:rPr lang="en-US" sz="2000" dirty="0"/>
              <a:t> in liver that is primarily responsible for phosphorylating glucose is called </a:t>
            </a:r>
            <a:r>
              <a:rPr lang="en-US" sz="2000" i="1" dirty="0" err="1"/>
              <a:t>glucokinase</a:t>
            </a:r>
            <a:r>
              <a:rPr lang="en-US" sz="2000" dirty="0"/>
              <a:t>. </a:t>
            </a:r>
            <a:r>
              <a:rPr lang="en-US" sz="2000" dirty="0" err="1"/>
              <a:t>Glucokinase</a:t>
            </a:r>
            <a:r>
              <a:rPr lang="en-US" sz="2000" dirty="0"/>
              <a:t> is active only after a meal, when blood-glucose levels are high, and it is not inhibited by glucose 6-phosphate.</a:t>
            </a:r>
          </a:p>
          <a:p>
            <a:pPr lvl="1">
              <a:spcBef>
                <a:spcPts val="624"/>
              </a:spcBef>
              <a:spcAft>
                <a:spcPts val="1200"/>
              </a:spcAft>
              <a:buFont typeface="Arial" pitchFamily="34" charset="0"/>
              <a:buChar char="–"/>
            </a:pPr>
            <a:r>
              <a:rPr lang="en-US" sz="2000" dirty="0"/>
              <a:t>The role of </a:t>
            </a:r>
            <a:r>
              <a:rPr lang="en-US" sz="2000" dirty="0" err="1"/>
              <a:t>glucokinase</a:t>
            </a:r>
            <a:r>
              <a:rPr lang="en-US" sz="2000" dirty="0"/>
              <a:t> is to provide glucose 6-phosphate for the synthesis of glycogen and for the formation of fatty acids.</a:t>
            </a:r>
          </a:p>
          <a:p>
            <a:pPr lvl="1">
              <a:spcBef>
                <a:spcPts val="624"/>
              </a:spcBef>
              <a:spcAft>
                <a:spcPts val="1200"/>
              </a:spcAft>
              <a:buFont typeface="Arial" pitchFamily="34" charset="0"/>
              <a:buChar char="–"/>
            </a:pPr>
            <a:r>
              <a:rPr lang="en-US" sz="2000" dirty="0"/>
              <a:t>The </a:t>
            </a:r>
            <a:r>
              <a:rPr lang="en-US" sz="2000" dirty="0" err="1"/>
              <a:t>glucokinase</a:t>
            </a:r>
            <a:r>
              <a:rPr lang="en-US" sz="2000" dirty="0"/>
              <a:t> isoform has a lower affinity for glucose than the other hexokinases, so it operates only when glucose is abundant.</a:t>
            </a:r>
          </a:p>
        </p:txBody>
      </p:sp>
    </p:spTree>
    <p:extLst>
      <p:ext uri="{BB962C8B-B14F-4D97-AF65-F5344CB8AC3E}">
        <p14:creationId xmlns:p14="http://schemas.microsoft.com/office/powerpoint/2010/main" val="3338640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123" y="208534"/>
            <a:ext cx="8563755" cy="1275209"/>
          </a:xfrm>
        </p:spPr>
        <p:txBody>
          <a:bodyPr>
            <a:noAutofit/>
          </a:bodyPr>
          <a:lstStyle/>
          <a:p>
            <a:r>
              <a:rPr lang="en-US" sz="3200" dirty="0">
                <a:solidFill>
                  <a:srgbClr val="843C0C"/>
                </a:solidFill>
              </a:rPr>
              <a:t>The Regulation of Glycolysis in the Liver Illustrates the Biochemical Versatility of the Liver </a:t>
            </a:r>
            <a:r>
              <a:rPr lang="en-US" sz="3200" dirty="0" smtClean="0">
                <a:solidFill>
                  <a:srgbClr val="843C0C"/>
                </a:solidFill>
              </a:rPr>
              <a:t>(3/3</a:t>
            </a:r>
            <a:r>
              <a:rPr lang="en-US" sz="3200" dirty="0">
                <a:solidFill>
                  <a:srgbClr val="843C0C"/>
                </a:solidFill>
              </a:rPr>
              <a:t>)</a:t>
            </a:r>
            <a:endParaRPr lang="en-US" sz="3200" dirty="0"/>
          </a:p>
        </p:txBody>
      </p:sp>
      <p:sp>
        <p:nvSpPr>
          <p:cNvPr id="3" name="Content Placeholder 2"/>
          <p:cNvSpPr>
            <a:spLocks noGrp="1"/>
          </p:cNvSpPr>
          <p:nvPr>
            <p:ph idx="1"/>
          </p:nvPr>
        </p:nvSpPr>
        <p:spPr>
          <a:xfrm>
            <a:off x="457200" y="1670538"/>
            <a:ext cx="8229600" cy="5099256"/>
          </a:xfrm>
        </p:spPr>
        <p:txBody>
          <a:bodyPr>
            <a:noAutofit/>
          </a:bodyPr>
          <a:lstStyle/>
          <a:p>
            <a:pPr>
              <a:spcAft>
                <a:spcPts val="1200"/>
              </a:spcAft>
            </a:pPr>
            <a:r>
              <a:rPr lang="en-US" dirty="0"/>
              <a:t>Pyruvate kinase in the liver is regulated </a:t>
            </a:r>
            <a:r>
              <a:rPr lang="en-US" dirty="0" err="1"/>
              <a:t>allosterically</a:t>
            </a:r>
            <a:r>
              <a:rPr lang="en-US" dirty="0"/>
              <a:t>, as it is in muscle.</a:t>
            </a:r>
          </a:p>
          <a:p>
            <a:pPr>
              <a:spcAft>
                <a:spcPts val="1200"/>
              </a:spcAft>
            </a:pPr>
            <a:r>
              <a:rPr lang="en-US" dirty="0"/>
              <a:t>However, the liver </a:t>
            </a:r>
            <a:r>
              <a:rPr lang="en-US" dirty="0" err="1"/>
              <a:t>isozyme</a:t>
            </a:r>
            <a:r>
              <a:rPr lang="en-US" dirty="0"/>
              <a:t> of pyruvate kinase is also regulated by covalent modification. Low blood glucose leads to the phosphorylation and inhibition of liver pyruvate kinase.</a:t>
            </a:r>
          </a:p>
          <a:p>
            <a:pPr>
              <a:spcAft>
                <a:spcPts val="1200"/>
              </a:spcAft>
            </a:pPr>
            <a:r>
              <a:rPr lang="en-US" dirty="0"/>
              <a:t>Glucagon triggers this phosphorylation, which prevents the liver from consuming glucose when it is more urgently needed by the brain and muscle.</a:t>
            </a:r>
          </a:p>
        </p:txBody>
      </p:sp>
    </p:spTree>
    <p:extLst>
      <p:ext uri="{BB962C8B-B14F-4D97-AF65-F5344CB8AC3E}">
        <p14:creationId xmlns:p14="http://schemas.microsoft.com/office/powerpoint/2010/main" val="28560326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93" y="274638"/>
            <a:ext cx="8395015" cy="1143000"/>
          </a:xfrm>
        </p:spPr>
        <p:txBody>
          <a:bodyPr>
            <a:noAutofit/>
          </a:bodyPr>
          <a:lstStyle/>
          <a:p>
            <a:r>
              <a:rPr lang="en-US" dirty="0">
                <a:solidFill>
                  <a:srgbClr val="843C0C"/>
                </a:solidFill>
              </a:rPr>
              <a:t>Control of the </a:t>
            </a:r>
            <a:r>
              <a:rPr lang="en-US" dirty="0" smtClean="0">
                <a:solidFill>
                  <a:srgbClr val="843C0C"/>
                </a:solidFill>
              </a:rPr>
              <a:t>Catalytic </a:t>
            </a:r>
            <a:r>
              <a:rPr lang="en-US" dirty="0">
                <a:solidFill>
                  <a:srgbClr val="843C0C"/>
                </a:solidFill>
              </a:rPr>
              <a:t>A</a:t>
            </a:r>
            <a:r>
              <a:rPr lang="en-US" dirty="0" smtClean="0">
                <a:solidFill>
                  <a:srgbClr val="843C0C"/>
                </a:solidFill>
              </a:rPr>
              <a:t>ctivity </a:t>
            </a:r>
            <a:r>
              <a:rPr lang="en-US" dirty="0">
                <a:solidFill>
                  <a:srgbClr val="843C0C"/>
                </a:solidFill>
              </a:rPr>
              <a:t>of </a:t>
            </a:r>
            <a:r>
              <a:rPr lang="en-US" dirty="0">
                <a:solidFill>
                  <a:srgbClr val="843C0C"/>
                </a:solidFill>
              </a:rPr>
              <a:t>P</a:t>
            </a:r>
            <a:r>
              <a:rPr lang="en-US" dirty="0" smtClean="0">
                <a:solidFill>
                  <a:srgbClr val="843C0C"/>
                </a:solidFill>
              </a:rPr>
              <a:t>yruvate Kinase</a:t>
            </a:r>
            <a:endParaRPr lang="en-US" dirty="0">
              <a:solidFill>
                <a:srgbClr val="843C0C"/>
              </a:solidFill>
            </a:endParaRPr>
          </a:p>
        </p:txBody>
      </p:sp>
      <p:pic>
        <p:nvPicPr>
          <p:cNvPr id="6" name="Picture 2" descr="A circular flow diagram shows the control of the catalytic activity of pyruvate kinase. When blood glucose levels are high, phosphorylated pyruvate kinase, which is less active, is dephosphorylated in a reaction using a water molecule. When blood glucose levels are low, dephosphorylated pyruvate kinase, which is more active, is phosphorylated. A molecule of A T P is hydrolyzed to a molecule of A D P when pyruvate kinase is phosphorylated. Pyruvate kinase catalyzes the reaction in which phosphoenolpyruvate plus A D P plus a proton are converted to pyruvate and A T P. Fructose 1, 6-bisphosphate stimulates this reaction and A T P inhibits the reac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65530" y="1886108"/>
            <a:ext cx="6434504" cy="464962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262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dirty="0">
                <a:solidFill>
                  <a:srgbClr val="843C0C"/>
                </a:solidFill>
              </a:rPr>
              <a:t>A </a:t>
            </a:r>
            <a:r>
              <a:rPr lang="en-US" dirty="0" smtClean="0">
                <a:solidFill>
                  <a:srgbClr val="843C0C"/>
                </a:solidFill>
              </a:rPr>
              <a:t>Family </a:t>
            </a:r>
            <a:r>
              <a:rPr lang="en-US" dirty="0">
                <a:solidFill>
                  <a:srgbClr val="843C0C"/>
                </a:solidFill>
              </a:rPr>
              <a:t>of </a:t>
            </a:r>
            <a:r>
              <a:rPr lang="en-US" dirty="0" smtClean="0">
                <a:solidFill>
                  <a:srgbClr val="843C0C"/>
                </a:solidFill>
              </a:rPr>
              <a:t>Transporters </a:t>
            </a:r>
            <a:r>
              <a:rPr lang="en-US" dirty="0">
                <a:solidFill>
                  <a:srgbClr val="843C0C"/>
                </a:solidFill>
              </a:rPr>
              <a:t>E</a:t>
            </a:r>
            <a:r>
              <a:rPr lang="en-US" dirty="0" smtClean="0">
                <a:solidFill>
                  <a:srgbClr val="843C0C"/>
                </a:solidFill>
              </a:rPr>
              <a:t>nables </a:t>
            </a:r>
            <a:r>
              <a:rPr lang="en-US" dirty="0">
                <a:solidFill>
                  <a:srgbClr val="843C0C"/>
                </a:solidFill>
              </a:rPr>
              <a:t>G</a:t>
            </a:r>
            <a:r>
              <a:rPr lang="en-US" dirty="0" smtClean="0">
                <a:solidFill>
                  <a:srgbClr val="843C0C"/>
                </a:solidFill>
              </a:rPr>
              <a:t>lucose </a:t>
            </a:r>
            <a:r>
              <a:rPr lang="en-US" dirty="0">
                <a:solidFill>
                  <a:srgbClr val="843C0C"/>
                </a:solidFill>
              </a:rPr>
              <a:t>to </a:t>
            </a:r>
            <a:r>
              <a:rPr lang="en-US" dirty="0" smtClean="0">
                <a:solidFill>
                  <a:srgbClr val="843C0C"/>
                </a:solidFill>
              </a:rPr>
              <a:t>Enter </a:t>
            </a:r>
            <a:r>
              <a:rPr lang="en-US" dirty="0">
                <a:solidFill>
                  <a:srgbClr val="843C0C"/>
                </a:solidFill>
              </a:rPr>
              <a:t>and </a:t>
            </a:r>
            <a:r>
              <a:rPr lang="en-US" dirty="0">
                <a:solidFill>
                  <a:srgbClr val="843C0C"/>
                </a:solidFill>
              </a:rPr>
              <a:t>L</a:t>
            </a:r>
            <a:r>
              <a:rPr lang="en-US" dirty="0" smtClean="0">
                <a:solidFill>
                  <a:srgbClr val="843C0C"/>
                </a:solidFill>
              </a:rPr>
              <a:t>eave </a:t>
            </a:r>
            <a:r>
              <a:rPr lang="en-US" dirty="0">
                <a:solidFill>
                  <a:srgbClr val="843C0C"/>
                </a:solidFill>
              </a:rPr>
              <a:t>A</a:t>
            </a:r>
            <a:r>
              <a:rPr lang="en-US" dirty="0" smtClean="0">
                <a:solidFill>
                  <a:srgbClr val="843C0C"/>
                </a:solidFill>
              </a:rPr>
              <a:t>nimal Cells</a:t>
            </a:r>
            <a:endParaRPr lang="en-US" dirty="0">
              <a:solidFill>
                <a:srgbClr val="843C0C"/>
              </a:solidFill>
            </a:endParaRPr>
          </a:p>
        </p:txBody>
      </p:sp>
      <p:sp>
        <p:nvSpPr>
          <p:cNvPr id="3" name="Content Placeholder 2"/>
          <p:cNvSpPr>
            <a:spLocks noGrp="1"/>
          </p:cNvSpPr>
          <p:nvPr>
            <p:ph idx="1"/>
          </p:nvPr>
        </p:nvSpPr>
        <p:spPr>
          <a:xfrm>
            <a:off x="457200" y="1600202"/>
            <a:ext cx="8229600" cy="1389183"/>
          </a:xfrm>
        </p:spPr>
        <p:txBody>
          <a:bodyPr>
            <a:noAutofit/>
          </a:bodyPr>
          <a:lstStyle/>
          <a:p>
            <a:r>
              <a:rPr lang="en-US" sz="2600" dirty="0"/>
              <a:t>Five glucose transporters, known as GLUT1–5, facilitate the movement of glucose across the cell membrane.</a:t>
            </a:r>
          </a:p>
        </p:txBody>
      </p:sp>
      <p:pic>
        <p:nvPicPr>
          <p:cNvPr id="7" name="Picture 2" descr="A table shows family of glucose transporters. The table has four columns and five rows. The column headers are: name, tissue location, Michaelis constant (K superscript uppercase M), and comments.&#10;Row 1: name: G L U T 1; tissue location: all mammalian tissues; Michaelis constant: 1 millimole (lowercase M uppercase M); comments: basal glucose uptake.&#10;Row 2: name: G L U T 2; tissue location: liver and pancreatic beta cells; Michaelis constant: 15 to 20 millimole; comments: in the pancreas, plays a role in the regulation of insulin, in the liver, removes excess glucose from the blood.&#10;Row 3: name: G L U T 3; tissue location: all mammalian tissues; Michaelis constant: 1 millimole; comments: basal glucose uptake.&#10;Row 4: name: G L U T 4; tissue location: muscle and fat cells; Michaelis constant: 5 millimole; comments: amount in muscle plasma membrane increases with endurance training.&#10;Row 5: name: G L U T 5; tissue location: small intestine; Michaelis constant: not given; comments: primarily a fructose transporte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219477" y="3247817"/>
            <a:ext cx="6705046" cy="3303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8173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123" y="208534"/>
            <a:ext cx="8563755" cy="1275209"/>
          </a:xfrm>
        </p:spPr>
        <p:txBody>
          <a:bodyPr>
            <a:noAutofit/>
          </a:bodyPr>
          <a:lstStyle/>
          <a:p>
            <a:r>
              <a:rPr lang="en-US" dirty="0">
                <a:solidFill>
                  <a:srgbClr val="843C0C"/>
                </a:solidFill>
              </a:rPr>
              <a:t>Aerobic </a:t>
            </a:r>
            <a:r>
              <a:rPr lang="en-US" dirty="0" smtClean="0">
                <a:solidFill>
                  <a:srgbClr val="843C0C"/>
                </a:solidFill>
              </a:rPr>
              <a:t>Glycolysis </a:t>
            </a:r>
            <a:r>
              <a:rPr lang="en-US" dirty="0">
                <a:solidFill>
                  <a:srgbClr val="843C0C"/>
                </a:solidFill>
              </a:rPr>
              <a:t>is a </a:t>
            </a:r>
            <a:r>
              <a:rPr lang="en-US" dirty="0" smtClean="0">
                <a:solidFill>
                  <a:srgbClr val="843C0C"/>
                </a:solidFill>
              </a:rPr>
              <a:t>Property </a:t>
            </a:r>
            <a:r>
              <a:rPr lang="en-US" dirty="0">
                <a:solidFill>
                  <a:srgbClr val="843C0C"/>
                </a:solidFill>
              </a:rPr>
              <a:t>of </a:t>
            </a:r>
            <a:r>
              <a:rPr lang="en-US" dirty="0">
                <a:solidFill>
                  <a:srgbClr val="843C0C"/>
                </a:solidFill>
              </a:rPr>
              <a:t>R</a:t>
            </a:r>
            <a:r>
              <a:rPr lang="en-US" dirty="0" smtClean="0">
                <a:solidFill>
                  <a:srgbClr val="843C0C"/>
                </a:solidFill>
              </a:rPr>
              <a:t>apidly </a:t>
            </a:r>
            <a:r>
              <a:rPr lang="en-US" dirty="0">
                <a:solidFill>
                  <a:srgbClr val="843C0C"/>
                </a:solidFill>
              </a:rPr>
              <a:t>G</a:t>
            </a:r>
            <a:r>
              <a:rPr lang="en-US" dirty="0" smtClean="0">
                <a:solidFill>
                  <a:srgbClr val="843C0C"/>
                </a:solidFill>
              </a:rPr>
              <a:t>rowing Cells</a:t>
            </a:r>
            <a:endParaRPr lang="en-US" dirty="0">
              <a:solidFill>
                <a:srgbClr val="843C0C"/>
              </a:solidFill>
            </a:endParaRPr>
          </a:p>
        </p:txBody>
      </p:sp>
      <p:sp>
        <p:nvSpPr>
          <p:cNvPr id="3" name="Content Placeholder 2"/>
          <p:cNvSpPr>
            <a:spLocks noGrp="1"/>
          </p:cNvSpPr>
          <p:nvPr>
            <p:ph idx="1"/>
          </p:nvPr>
        </p:nvSpPr>
        <p:spPr>
          <a:xfrm>
            <a:off x="457200" y="1670538"/>
            <a:ext cx="8229600" cy="5099256"/>
          </a:xfrm>
        </p:spPr>
        <p:txBody>
          <a:bodyPr>
            <a:noAutofit/>
          </a:bodyPr>
          <a:lstStyle/>
          <a:p>
            <a:pPr>
              <a:spcBef>
                <a:spcPts val="624"/>
              </a:spcBef>
              <a:spcAft>
                <a:spcPts val="1200"/>
              </a:spcAft>
            </a:pPr>
            <a:r>
              <a:rPr lang="en-US" dirty="0"/>
              <a:t>Rapidly growing tumors obtain ATP by metabolizing glucose to lactate even in the presence of oxygen, a process termed </a:t>
            </a:r>
            <a:r>
              <a:rPr lang="en-US" i="1" dirty="0"/>
              <a:t>aerobic glycolysis </a:t>
            </a:r>
            <a:r>
              <a:rPr lang="en-US" dirty="0"/>
              <a:t>(or the Warburg effect).</a:t>
            </a:r>
          </a:p>
          <a:p>
            <a:pPr lvl="1">
              <a:spcBef>
                <a:spcPts val="624"/>
              </a:spcBef>
              <a:spcAft>
                <a:spcPts val="1200"/>
              </a:spcAft>
            </a:pPr>
            <a:r>
              <a:rPr lang="en-US" dirty="0"/>
              <a:t>The acidic environment that results from the production of lactate has been shown to facilitate tumor invasion.</a:t>
            </a:r>
          </a:p>
          <a:p>
            <a:pPr lvl="1">
              <a:spcBef>
                <a:spcPts val="624"/>
              </a:spcBef>
              <a:spcAft>
                <a:spcPts val="1200"/>
              </a:spcAft>
            </a:pPr>
            <a:r>
              <a:rPr lang="en-US" dirty="0"/>
              <a:t>The production of glucose 6-phosphate provides the substrate for the pentose phosphate pathway, which generates NADPH (i.e., biosynthetic reducing power).</a:t>
            </a:r>
          </a:p>
          <a:p>
            <a:pPr lvl="1">
              <a:spcBef>
                <a:spcPts val="624"/>
              </a:spcBef>
              <a:spcAft>
                <a:spcPts val="1200"/>
              </a:spcAft>
            </a:pPr>
            <a:r>
              <a:rPr lang="en-US" dirty="0"/>
              <a:t>Tumors tend to grow in hypoxic environments, since they are not well supplied by blood vessels, so aerobic glycolysis makes them less dependent on oxygen supply.</a:t>
            </a:r>
          </a:p>
        </p:txBody>
      </p:sp>
    </p:spTree>
    <p:extLst>
      <p:ext uri="{BB962C8B-B14F-4D97-AF65-F5344CB8AC3E}">
        <p14:creationId xmlns:p14="http://schemas.microsoft.com/office/powerpoint/2010/main" val="29516295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304" y="217488"/>
            <a:ext cx="8649393" cy="1257300"/>
          </a:xfrm>
        </p:spPr>
        <p:txBody>
          <a:bodyPr>
            <a:noAutofit/>
          </a:bodyPr>
          <a:lstStyle/>
          <a:p>
            <a:r>
              <a:rPr lang="en-US" sz="2800" dirty="0">
                <a:solidFill>
                  <a:srgbClr val="843C0C"/>
                </a:solidFill>
              </a:rPr>
              <a:t>Tumors can be </a:t>
            </a:r>
            <a:r>
              <a:rPr lang="en-US" sz="2800" dirty="0" smtClean="0">
                <a:solidFill>
                  <a:srgbClr val="843C0C"/>
                </a:solidFill>
              </a:rPr>
              <a:t>Visualized </a:t>
            </a:r>
            <a:r>
              <a:rPr lang="en-US" sz="2800" dirty="0">
                <a:solidFill>
                  <a:srgbClr val="843C0C"/>
                </a:solidFill>
              </a:rPr>
              <a:t>with </a:t>
            </a:r>
            <a:r>
              <a:rPr lang="en-US" sz="2800" dirty="0" smtClean="0">
                <a:solidFill>
                  <a:srgbClr val="843C0C"/>
                </a:solidFill>
              </a:rPr>
              <a:t>2-</a:t>
            </a:r>
            <a:r>
              <a:rPr lang="en-US" sz="2800" baseline="30000" dirty="0" smtClean="0">
                <a:solidFill>
                  <a:srgbClr val="843C0C"/>
                </a:solidFill>
              </a:rPr>
              <a:t>18</a:t>
            </a:r>
            <a:r>
              <a:rPr lang="en-US" sz="2800" dirty="0" smtClean="0">
                <a:solidFill>
                  <a:srgbClr val="843C0C"/>
                </a:solidFill>
              </a:rPr>
              <a:t>F-2-D-Deoxyglucose </a:t>
            </a:r>
            <a:r>
              <a:rPr lang="en-US" sz="2800" dirty="0">
                <a:solidFill>
                  <a:srgbClr val="843C0C"/>
                </a:solidFill>
              </a:rPr>
              <a:t>(FDG) and </a:t>
            </a:r>
            <a:r>
              <a:rPr lang="en-US" sz="2800" dirty="0" smtClean="0">
                <a:solidFill>
                  <a:srgbClr val="843C0C"/>
                </a:solidFill>
              </a:rPr>
              <a:t>Positron </a:t>
            </a:r>
            <a:r>
              <a:rPr lang="en-US" sz="2800" dirty="0">
                <a:solidFill>
                  <a:srgbClr val="843C0C"/>
                </a:solidFill>
              </a:rPr>
              <a:t>E</a:t>
            </a:r>
            <a:r>
              <a:rPr lang="en-US" sz="2800" dirty="0" smtClean="0">
                <a:solidFill>
                  <a:srgbClr val="843C0C"/>
                </a:solidFill>
              </a:rPr>
              <a:t>mission </a:t>
            </a:r>
            <a:r>
              <a:rPr lang="en-US" sz="2800" dirty="0">
                <a:solidFill>
                  <a:srgbClr val="843C0C"/>
                </a:solidFill>
              </a:rPr>
              <a:t>T</a:t>
            </a:r>
            <a:r>
              <a:rPr lang="en-US" sz="2800" dirty="0" smtClean="0">
                <a:solidFill>
                  <a:srgbClr val="843C0C"/>
                </a:solidFill>
              </a:rPr>
              <a:t>omography</a:t>
            </a:r>
            <a:endParaRPr lang="en-US" sz="2800" dirty="0">
              <a:solidFill>
                <a:srgbClr val="843C0C"/>
              </a:solidFill>
            </a:endParaRPr>
          </a:p>
        </p:txBody>
      </p:sp>
      <p:sp>
        <p:nvSpPr>
          <p:cNvPr id="3" name="Content Placeholder 2"/>
          <p:cNvSpPr>
            <a:spLocks noGrp="1"/>
          </p:cNvSpPr>
          <p:nvPr>
            <p:ph idx="1"/>
          </p:nvPr>
        </p:nvSpPr>
        <p:spPr>
          <a:xfrm>
            <a:off x="457200" y="1600202"/>
            <a:ext cx="8229600" cy="1389183"/>
          </a:xfrm>
        </p:spPr>
        <p:txBody>
          <a:bodyPr>
            <a:noAutofit/>
          </a:bodyPr>
          <a:lstStyle/>
          <a:p>
            <a:r>
              <a:rPr lang="en-US" dirty="0"/>
              <a:t>When patients are infused with a non-</a:t>
            </a:r>
            <a:r>
              <a:rPr lang="en-US" dirty="0" err="1"/>
              <a:t>metabolizable</a:t>
            </a:r>
            <a:r>
              <a:rPr lang="en-US" dirty="0"/>
              <a:t> analog of glucose, tumors are readily visualized by tomography.</a:t>
            </a:r>
          </a:p>
        </p:txBody>
      </p:sp>
      <p:pic>
        <p:nvPicPr>
          <p:cNvPr id="6" name="Picture 2" descr="Two positron emission tomography images taken using a non-metabolizable glucose analog show the torso and abdomen of a patient with a malignant tumor before and after therapy. In the first image, the body and organs of the patient can be seen in cross section in a pseudo colored scale. There are bright spots in the liver and in the kidneys. In the second image, bright spots are visible in the kidneys and bladder, but not in the live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671302" y="3201882"/>
            <a:ext cx="3712678" cy="336472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5973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123" y="208534"/>
            <a:ext cx="8563755" cy="1275209"/>
          </a:xfrm>
        </p:spPr>
        <p:txBody>
          <a:bodyPr>
            <a:noAutofit/>
          </a:bodyPr>
          <a:lstStyle/>
          <a:p>
            <a:r>
              <a:rPr lang="en-US" dirty="0">
                <a:solidFill>
                  <a:srgbClr val="843C0C"/>
                </a:solidFill>
              </a:rPr>
              <a:t>Cancer and </a:t>
            </a:r>
            <a:r>
              <a:rPr lang="en-US" dirty="0" smtClean="0">
                <a:solidFill>
                  <a:srgbClr val="843C0C"/>
                </a:solidFill>
              </a:rPr>
              <a:t>Endurance </a:t>
            </a:r>
            <a:r>
              <a:rPr lang="en-US" dirty="0">
                <a:solidFill>
                  <a:srgbClr val="843C0C"/>
                </a:solidFill>
              </a:rPr>
              <a:t>T</a:t>
            </a:r>
            <a:r>
              <a:rPr lang="en-US" dirty="0" smtClean="0">
                <a:solidFill>
                  <a:srgbClr val="843C0C"/>
                </a:solidFill>
              </a:rPr>
              <a:t>raining </a:t>
            </a:r>
            <a:r>
              <a:rPr lang="en-US" dirty="0">
                <a:solidFill>
                  <a:srgbClr val="843C0C"/>
                </a:solidFill>
              </a:rPr>
              <a:t>A</a:t>
            </a:r>
            <a:r>
              <a:rPr lang="en-US" dirty="0" smtClean="0">
                <a:solidFill>
                  <a:srgbClr val="843C0C"/>
                </a:solidFill>
              </a:rPr>
              <a:t>ffect </a:t>
            </a:r>
            <a:r>
              <a:rPr lang="en-US" dirty="0">
                <a:solidFill>
                  <a:srgbClr val="843C0C"/>
                </a:solidFill>
              </a:rPr>
              <a:t>G</a:t>
            </a:r>
            <a:r>
              <a:rPr lang="en-US" dirty="0" smtClean="0">
                <a:solidFill>
                  <a:srgbClr val="843C0C"/>
                </a:solidFill>
              </a:rPr>
              <a:t>lycolysis </a:t>
            </a:r>
            <a:r>
              <a:rPr lang="en-US" dirty="0">
                <a:solidFill>
                  <a:srgbClr val="843C0C"/>
                </a:solidFill>
              </a:rPr>
              <a:t>in a </a:t>
            </a:r>
            <a:r>
              <a:rPr lang="en-US" dirty="0">
                <a:solidFill>
                  <a:srgbClr val="843C0C"/>
                </a:solidFill>
              </a:rPr>
              <a:t>S</a:t>
            </a:r>
            <a:r>
              <a:rPr lang="en-US" dirty="0" smtClean="0">
                <a:solidFill>
                  <a:srgbClr val="843C0C"/>
                </a:solidFill>
              </a:rPr>
              <a:t>imilar Fashion</a:t>
            </a:r>
            <a:endParaRPr lang="en-US" dirty="0">
              <a:solidFill>
                <a:srgbClr val="843C0C"/>
              </a:solidFill>
            </a:endParaRPr>
          </a:p>
        </p:txBody>
      </p:sp>
      <p:sp>
        <p:nvSpPr>
          <p:cNvPr id="3" name="Content Placeholder 2"/>
          <p:cNvSpPr>
            <a:spLocks noGrp="1"/>
          </p:cNvSpPr>
          <p:nvPr>
            <p:ph idx="1"/>
          </p:nvPr>
        </p:nvSpPr>
        <p:spPr>
          <a:xfrm>
            <a:off x="457200" y="1670538"/>
            <a:ext cx="8229600" cy="5099256"/>
          </a:xfrm>
        </p:spPr>
        <p:txBody>
          <a:bodyPr>
            <a:noAutofit/>
          </a:bodyPr>
          <a:lstStyle/>
          <a:p>
            <a:pPr>
              <a:spcBef>
                <a:spcPts val="624"/>
              </a:spcBef>
              <a:spcAft>
                <a:spcPts val="1200"/>
              </a:spcAft>
            </a:pPr>
            <a:r>
              <a:rPr lang="en-US" dirty="0"/>
              <a:t>The transcription factor hypoxia-inducible transcription factor (HIF-1) facilitates aerobic glycolysis.</a:t>
            </a:r>
          </a:p>
          <a:p>
            <a:pPr>
              <a:spcBef>
                <a:spcPts val="624"/>
              </a:spcBef>
              <a:spcAft>
                <a:spcPts val="1200"/>
              </a:spcAft>
            </a:pPr>
            <a:r>
              <a:rPr lang="en-US" dirty="0"/>
              <a:t>The hypoxia that some tumors experience with rapid growth activates this transcription factor. This adaptation allows the tumor to survive until blood vessels can grow.</a:t>
            </a:r>
          </a:p>
          <a:p>
            <a:pPr>
              <a:spcBef>
                <a:spcPts val="624"/>
              </a:spcBef>
              <a:spcAft>
                <a:spcPts val="1200"/>
              </a:spcAft>
            </a:pPr>
            <a:r>
              <a:rPr lang="en-US" dirty="0"/>
              <a:t>Anaerobic exercise training (forcing muscles to rely on lactic acid fermentation for ATP production) also stimulates HIF-1, enhancing an athlete’s ability to generate ATP anaerobically and stimulates new blood vessel growth.</a:t>
            </a:r>
          </a:p>
        </p:txBody>
      </p:sp>
    </p:spTree>
    <p:extLst>
      <p:ext uri="{BB962C8B-B14F-4D97-AF65-F5344CB8AC3E}">
        <p14:creationId xmlns:p14="http://schemas.microsoft.com/office/powerpoint/2010/main" val="40036248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3999" cy="1143000"/>
          </a:xfrm>
        </p:spPr>
        <p:txBody>
          <a:bodyPr>
            <a:noAutofit/>
          </a:bodyPr>
          <a:lstStyle/>
          <a:p>
            <a:r>
              <a:rPr lang="en-US" sz="3200" dirty="0">
                <a:solidFill>
                  <a:srgbClr val="843C0C"/>
                </a:solidFill>
              </a:rPr>
              <a:t>Proteins in </a:t>
            </a:r>
            <a:r>
              <a:rPr lang="en-US" sz="3200" dirty="0" smtClean="0">
                <a:solidFill>
                  <a:srgbClr val="843C0C"/>
                </a:solidFill>
              </a:rPr>
              <a:t>Glucose </a:t>
            </a:r>
            <a:r>
              <a:rPr lang="en-US" sz="3200" dirty="0">
                <a:solidFill>
                  <a:srgbClr val="843C0C"/>
                </a:solidFill>
              </a:rPr>
              <a:t>M</a:t>
            </a:r>
            <a:r>
              <a:rPr lang="en-US" sz="3200" dirty="0" smtClean="0">
                <a:solidFill>
                  <a:srgbClr val="843C0C"/>
                </a:solidFill>
              </a:rPr>
              <a:t>etabolism </a:t>
            </a:r>
            <a:r>
              <a:rPr lang="en-US" sz="3200" dirty="0">
                <a:solidFill>
                  <a:srgbClr val="843C0C"/>
                </a:solidFill>
              </a:rPr>
              <a:t>E</a:t>
            </a:r>
            <a:r>
              <a:rPr lang="en-US" sz="3200" dirty="0" smtClean="0">
                <a:solidFill>
                  <a:srgbClr val="843C0C"/>
                </a:solidFill>
              </a:rPr>
              <a:t>ncoded </a:t>
            </a:r>
            <a:r>
              <a:rPr lang="en-US" sz="3200" dirty="0">
                <a:solidFill>
                  <a:srgbClr val="843C0C"/>
                </a:solidFill>
              </a:rPr>
              <a:t>by </a:t>
            </a:r>
            <a:r>
              <a:rPr lang="en-US" sz="3200" dirty="0">
                <a:solidFill>
                  <a:srgbClr val="843C0C"/>
                </a:solidFill>
              </a:rPr>
              <a:t>G</a:t>
            </a:r>
            <a:r>
              <a:rPr lang="en-US" sz="3200" dirty="0" smtClean="0">
                <a:solidFill>
                  <a:srgbClr val="843C0C"/>
                </a:solidFill>
              </a:rPr>
              <a:t>enes Regulated </a:t>
            </a:r>
            <a:r>
              <a:rPr lang="en-US" sz="3200" dirty="0">
                <a:solidFill>
                  <a:srgbClr val="843C0C"/>
                </a:solidFill>
              </a:rPr>
              <a:t>by </a:t>
            </a:r>
            <a:r>
              <a:rPr lang="en-US" sz="3200" dirty="0" smtClean="0">
                <a:solidFill>
                  <a:srgbClr val="843C0C"/>
                </a:solidFill>
              </a:rPr>
              <a:t>Hypoxia-inducible </a:t>
            </a:r>
            <a:r>
              <a:rPr lang="en-US" sz="3200" dirty="0">
                <a:solidFill>
                  <a:srgbClr val="843C0C"/>
                </a:solidFill>
              </a:rPr>
              <a:t>F</a:t>
            </a:r>
            <a:r>
              <a:rPr lang="en-US" sz="3200" dirty="0" smtClean="0">
                <a:solidFill>
                  <a:srgbClr val="843C0C"/>
                </a:solidFill>
              </a:rPr>
              <a:t>actor</a:t>
            </a:r>
            <a:endParaRPr lang="en-US" sz="3200" dirty="0">
              <a:solidFill>
                <a:srgbClr val="843C0C"/>
              </a:solidFill>
            </a:endParaRPr>
          </a:p>
        </p:txBody>
      </p:sp>
      <p:pic>
        <p:nvPicPr>
          <p:cNvPr id="6" name="Picture 2" descr="A table lists proteins in glucose metabolism encoded by genes regulated by hypoxia-inducible factor. The table lists the following:&#10;Row 1: G L U T 1&#10;Row 2: G L U T 3&#10;Row 3: Hexokinase&#10;Row 4: Phosphofructokinase&#10;Row 5: Aldolase&#10;Row 6: Glyceraldehyde 3 dash phosphate dehydrogenase&#10;Row 7: Phosphoglycerate kinase&#10;Row 8: Enolase&#10;Row 9: Pyruvate kinase."/>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3067019" y="1737545"/>
            <a:ext cx="3009962" cy="468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675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843C0C"/>
                </a:solidFill>
              </a:rPr>
              <a:t>Section 16.1 </a:t>
            </a:r>
            <a:r>
              <a:rPr lang="en-US" sz="3200" dirty="0">
                <a:solidFill>
                  <a:srgbClr val="843C0C"/>
                </a:solidFill>
              </a:rPr>
              <a:t>Glycolysis Is an Energy-Conversion Pathway in Many Organisms</a:t>
            </a:r>
          </a:p>
        </p:txBody>
      </p:sp>
      <p:sp>
        <p:nvSpPr>
          <p:cNvPr id="3" name="Content Placeholder 2"/>
          <p:cNvSpPr>
            <a:spLocks noGrp="1"/>
          </p:cNvSpPr>
          <p:nvPr>
            <p:ph idx="1"/>
          </p:nvPr>
        </p:nvSpPr>
        <p:spPr/>
        <p:txBody>
          <a:bodyPr>
            <a:normAutofit/>
          </a:bodyPr>
          <a:lstStyle/>
          <a:p>
            <a:pPr>
              <a:spcAft>
                <a:spcPts val="1200"/>
              </a:spcAft>
            </a:pPr>
            <a:r>
              <a:rPr lang="en-US" dirty="0"/>
              <a:t>The glycolytic pathway is common to virtually all cells, both prokaryotic and eukaryotic.</a:t>
            </a:r>
          </a:p>
          <a:p>
            <a:pPr>
              <a:spcAft>
                <a:spcPts val="1200"/>
              </a:spcAft>
            </a:pPr>
            <a:r>
              <a:rPr lang="en-US" dirty="0"/>
              <a:t>In eukaryotic cells, glycolytic enzymes are organized in cytoplasmic </a:t>
            </a:r>
            <a:r>
              <a:rPr lang="en-US" dirty="0" err="1"/>
              <a:t>supramolecular</a:t>
            </a:r>
            <a:r>
              <a:rPr lang="en-US" dirty="0"/>
              <a:t> complexes. This strategy is efficient due to substrate channeling between active sites and prevents the release of any toxic intermediates.</a:t>
            </a:r>
          </a:p>
        </p:txBody>
      </p:sp>
    </p:spTree>
    <p:extLst>
      <p:ext uri="{BB962C8B-B14F-4D97-AF65-F5344CB8AC3E}">
        <p14:creationId xmlns:p14="http://schemas.microsoft.com/office/powerpoint/2010/main" val="38497131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57" y="274638"/>
            <a:ext cx="8735887" cy="1143000"/>
          </a:xfrm>
        </p:spPr>
        <p:txBody>
          <a:bodyPr>
            <a:noAutofit/>
          </a:bodyPr>
          <a:lstStyle/>
          <a:p>
            <a:r>
              <a:rPr lang="en-US" dirty="0">
                <a:solidFill>
                  <a:srgbClr val="843C0C"/>
                </a:solidFill>
              </a:rPr>
              <a:t>Alteration of </a:t>
            </a:r>
            <a:r>
              <a:rPr lang="en-US" dirty="0" smtClean="0">
                <a:solidFill>
                  <a:srgbClr val="843C0C"/>
                </a:solidFill>
              </a:rPr>
              <a:t>Gene </a:t>
            </a:r>
            <a:r>
              <a:rPr lang="en-US" dirty="0">
                <a:solidFill>
                  <a:srgbClr val="843C0C"/>
                </a:solidFill>
              </a:rPr>
              <a:t>E</a:t>
            </a:r>
            <a:r>
              <a:rPr lang="en-US" dirty="0" smtClean="0">
                <a:solidFill>
                  <a:srgbClr val="843C0C"/>
                </a:solidFill>
              </a:rPr>
              <a:t>xpression </a:t>
            </a:r>
            <a:r>
              <a:rPr lang="en-US" dirty="0">
                <a:solidFill>
                  <a:srgbClr val="843C0C"/>
                </a:solidFill>
              </a:rPr>
              <a:t>in </a:t>
            </a:r>
            <a:r>
              <a:rPr lang="en-US" dirty="0">
                <a:solidFill>
                  <a:srgbClr val="843C0C"/>
                </a:solidFill>
              </a:rPr>
              <a:t>T</a:t>
            </a:r>
            <a:r>
              <a:rPr lang="en-US" dirty="0" smtClean="0">
                <a:solidFill>
                  <a:srgbClr val="843C0C"/>
                </a:solidFill>
              </a:rPr>
              <a:t>umors Owing </a:t>
            </a:r>
            <a:r>
              <a:rPr lang="en-US" dirty="0">
                <a:solidFill>
                  <a:srgbClr val="843C0C"/>
                </a:solidFill>
              </a:rPr>
              <a:t>to </a:t>
            </a:r>
            <a:r>
              <a:rPr lang="en-US" dirty="0" smtClean="0">
                <a:solidFill>
                  <a:srgbClr val="843C0C"/>
                </a:solidFill>
              </a:rPr>
              <a:t>Hypoxia</a:t>
            </a:r>
            <a:endParaRPr lang="en-US" dirty="0">
              <a:solidFill>
                <a:srgbClr val="843C0C"/>
              </a:solidFill>
            </a:endParaRPr>
          </a:p>
        </p:txBody>
      </p:sp>
      <p:pic>
        <p:nvPicPr>
          <p:cNvPr id="5" name="Picture 2" descr="A flow diagram shows how hypoxia alters gene expression in tumors. Hypoxia leads to activation of HIF-1, which in turn causes blood vessel growth in the tumor. HIF-1 also leads to metabolic adaptation in the tumor by increasing glycolytic enzym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731520" y="2056833"/>
            <a:ext cx="7447073" cy="417812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0067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123" y="208534"/>
            <a:ext cx="8563755" cy="1275209"/>
          </a:xfrm>
        </p:spPr>
        <p:txBody>
          <a:bodyPr>
            <a:noAutofit/>
          </a:bodyPr>
          <a:lstStyle/>
          <a:p>
            <a:r>
              <a:rPr lang="en-US" dirty="0" smtClean="0">
                <a:solidFill>
                  <a:srgbClr val="843C0C"/>
                </a:solidFill>
              </a:rPr>
              <a:t>Section 16.3 </a:t>
            </a:r>
            <a:r>
              <a:rPr lang="en-US" dirty="0">
                <a:solidFill>
                  <a:srgbClr val="843C0C"/>
                </a:solidFill>
              </a:rPr>
              <a:t>Glucose Can Be Synthesized from </a:t>
            </a:r>
            <a:r>
              <a:rPr lang="en-US" dirty="0" err="1">
                <a:solidFill>
                  <a:srgbClr val="843C0C"/>
                </a:solidFill>
              </a:rPr>
              <a:t>Noncarbohydrate</a:t>
            </a:r>
            <a:r>
              <a:rPr lang="en-US" dirty="0">
                <a:solidFill>
                  <a:srgbClr val="843C0C"/>
                </a:solidFill>
              </a:rPr>
              <a:t> Precursors</a:t>
            </a:r>
          </a:p>
        </p:txBody>
      </p:sp>
      <p:sp>
        <p:nvSpPr>
          <p:cNvPr id="3" name="Content Placeholder 2"/>
          <p:cNvSpPr>
            <a:spLocks noGrp="1"/>
          </p:cNvSpPr>
          <p:nvPr>
            <p:ph idx="1"/>
          </p:nvPr>
        </p:nvSpPr>
        <p:spPr>
          <a:xfrm>
            <a:off x="457200" y="1670538"/>
            <a:ext cx="8229600" cy="5099256"/>
          </a:xfrm>
        </p:spPr>
        <p:txBody>
          <a:bodyPr>
            <a:noAutofit/>
          </a:bodyPr>
          <a:lstStyle/>
          <a:p>
            <a:pPr>
              <a:spcAft>
                <a:spcPts val="1200"/>
              </a:spcAft>
            </a:pPr>
            <a:r>
              <a:rPr lang="en-US" dirty="0"/>
              <a:t>Gluconeogenesis is the synthesis of glucose from </a:t>
            </a:r>
            <a:r>
              <a:rPr lang="en-US" dirty="0" err="1"/>
              <a:t>noncarbohydrate</a:t>
            </a:r>
            <a:r>
              <a:rPr lang="en-US" dirty="0"/>
              <a:t> precursors.</a:t>
            </a:r>
          </a:p>
          <a:p>
            <a:pPr>
              <a:spcAft>
                <a:spcPts val="1200"/>
              </a:spcAft>
            </a:pPr>
            <a:r>
              <a:rPr lang="en-US" dirty="0"/>
              <a:t>The major precursors for gluconeogenesis are lactate, amino acids, and glycerol.</a:t>
            </a:r>
          </a:p>
          <a:p>
            <a:pPr>
              <a:spcAft>
                <a:spcPts val="1200"/>
              </a:spcAft>
            </a:pPr>
            <a:r>
              <a:rPr lang="en-US" dirty="0"/>
              <a:t>The major site of gluconeogenesis is the liver, although some gluconeogenesis can occur in the kidney.</a:t>
            </a:r>
          </a:p>
          <a:p>
            <a:pPr>
              <a:spcAft>
                <a:spcPts val="1200"/>
              </a:spcAft>
            </a:pPr>
            <a:r>
              <a:rPr lang="en-US" dirty="0"/>
              <a:t>Gluconeogenesis is especially important during fasting or starvation, as glucose is the primary fuel for the brain and the only fuel for red blood cells.</a:t>
            </a:r>
          </a:p>
        </p:txBody>
      </p:sp>
    </p:spTree>
    <p:extLst>
      <p:ext uri="{BB962C8B-B14F-4D97-AF65-F5344CB8AC3E}">
        <p14:creationId xmlns:p14="http://schemas.microsoft.com/office/powerpoint/2010/main" val="35885020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57" y="217488"/>
            <a:ext cx="8735887" cy="1257300"/>
          </a:xfrm>
        </p:spPr>
        <p:txBody>
          <a:bodyPr>
            <a:noAutofit/>
          </a:bodyPr>
          <a:lstStyle/>
          <a:p>
            <a:r>
              <a:rPr lang="en-US" sz="3200" dirty="0">
                <a:solidFill>
                  <a:srgbClr val="843C0C"/>
                </a:solidFill>
              </a:rPr>
              <a:t>Glycerol </a:t>
            </a:r>
            <a:r>
              <a:rPr lang="en-US" sz="3200" dirty="0" smtClean="0">
                <a:solidFill>
                  <a:srgbClr val="843C0C"/>
                </a:solidFill>
              </a:rPr>
              <a:t>May </a:t>
            </a:r>
            <a:r>
              <a:rPr lang="en-US" sz="3200" dirty="0">
                <a:solidFill>
                  <a:srgbClr val="843C0C"/>
                </a:solidFill>
              </a:rPr>
              <a:t>E</a:t>
            </a:r>
            <a:r>
              <a:rPr lang="en-US" sz="3200" dirty="0" smtClean="0">
                <a:solidFill>
                  <a:srgbClr val="843C0C"/>
                </a:solidFill>
              </a:rPr>
              <a:t>nter </a:t>
            </a:r>
            <a:r>
              <a:rPr lang="en-US" sz="3200" dirty="0">
                <a:solidFill>
                  <a:srgbClr val="843C0C"/>
                </a:solidFill>
              </a:rPr>
              <a:t>E</a:t>
            </a:r>
            <a:r>
              <a:rPr lang="en-US" sz="3200" dirty="0" smtClean="0">
                <a:solidFill>
                  <a:srgbClr val="843C0C"/>
                </a:solidFill>
              </a:rPr>
              <a:t>ither </a:t>
            </a:r>
            <a:r>
              <a:rPr lang="en-US" sz="3200" dirty="0">
                <a:solidFill>
                  <a:srgbClr val="843C0C"/>
                </a:solidFill>
              </a:rPr>
              <a:t>the </a:t>
            </a:r>
            <a:r>
              <a:rPr lang="en-US" sz="3200" dirty="0" err="1">
                <a:solidFill>
                  <a:srgbClr val="843C0C"/>
                </a:solidFill>
              </a:rPr>
              <a:t>G</a:t>
            </a:r>
            <a:r>
              <a:rPr lang="en-US" sz="3200" dirty="0" err="1" smtClean="0">
                <a:solidFill>
                  <a:srgbClr val="843C0C"/>
                </a:solidFill>
              </a:rPr>
              <a:t>luconeogenic</a:t>
            </a:r>
            <a:r>
              <a:rPr lang="en-US" sz="3200" dirty="0" smtClean="0">
                <a:solidFill>
                  <a:srgbClr val="843C0C"/>
                </a:solidFill>
              </a:rPr>
              <a:t> </a:t>
            </a:r>
            <a:r>
              <a:rPr lang="en-US" sz="3200" dirty="0">
                <a:solidFill>
                  <a:srgbClr val="843C0C"/>
                </a:solidFill>
              </a:rPr>
              <a:t>or the </a:t>
            </a:r>
            <a:r>
              <a:rPr lang="en-US" sz="3200" dirty="0">
                <a:solidFill>
                  <a:srgbClr val="843C0C"/>
                </a:solidFill>
              </a:rPr>
              <a:t>G</a:t>
            </a:r>
            <a:r>
              <a:rPr lang="en-US" sz="3200" dirty="0" smtClean="0">
                <a:solidFill>
                  <a:srgbClr val="843C0C"/>
                </a:solidFill>
              </a:rPr>
              <a:t>lycolytic Pathway </a:t>
            </a:r>
            <a:r>
              <a:rPr lang="en-US" sz="3200" dirty="0">
                <a:solidFill>
                  <a:srgbClr val="843C0C"/>
                </a:solidFill>
              </a:rPr>
              <a:t>at </a:t>
            </a:r>
            <a:r>
              <a:rPr lang="en-US" sz="3200" dirty="0" smtClean="0">
                <a:solidFill>
                  <a:srgbClr val="843C0C"/>
                </a:solidFill>
              </a:rPr>
              <a:t>Dihydroxyacetone </a:t>
            </a:r>
            <a:r>
              <a:rPr lang="en-US" sz="3200" dirty="0">
                <a:solidFill>
                  <a:srgbClr val="843C0C"/>
                </a:solidFill>
              </a:rPr>
              <a:t>P</a:t>
            </a:r>
            <a:r>
              <a:rPr lang="en-US" sz="3200" dirty="0" smtClean="0">
                <a:solidFill>
                  <a:srgbClr val="843C0C"/>
                </a:solidFill>
              </a:rPr>
              <a:t>hosphate</a:t>
            </a:r>
            <a:endParaRPr lang="en-US" sz="3200" dirty="0">
              <a:solidFill>
                <a:srgbClr val="843C0C"/>
              </a:solidFill>
            </a:endParaRPr>
          </a:p>
        </p:txBody>
      </p:sp>
      <p:pic>
        <p:nvPicPr>
          <p:cNvPr id="6" name="Picture 2" descr="An equation shows the conversion of glycerol to dihydroxyacetone phosphate in a two-step reaction catalyzed by glycerol kinase and glycerol phosphate dehydrogenase. Glycerol is three chain molecule in which the first and third carbon are each bonded to two hydrogen atoms and a hydroxyl group and the second carbon is bonded to a blue highlighted H and O H. Glycerol is converted to glycerol phosphate by glycerol kinase with the conversion of pink highlighted ATP to ADP plus H plus. Glycerol phosphate has a similar structure to glycerol, but has a phosphate group bonded to O of C 3 instead of an H. The phosphate group is highlighted to indicate that it is transferred from A T P. Glycerol phosphate is converted to dihydroxyacetone phosphate by glycerol phosphate dehydrogenase with the conversion of N A D plus to N A D H plus a proton. The H of N A D H is highlighted in blue to show that it was previously attached to C 2. Dihydroxyacetone phosphate has a similar structure to glycerol phosphate, but the second carbon atom is double bonded to oxyge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16697" y="2917406"/>
            <a:ext cx="8698347" cy="200062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897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57" y="217488"/>
            <a:ext cx="8735887" cy="1257300"/>
          </a:xfrm>
        </p:spPr>
        <p:txBody>
          <a:bodyPr>
            <a:noAutofit/>
          </a:bodyPr>
          <a:lstStyle/>
          <a:p>
            <a:r>
              <a:rPr lang="en-US" dirty="0">
                <a:solidFill>
                  <a:srgbClr val="843C0C"/>
                </a:solidFill>
              </a:rPr>
              <a:t>Pathway of </a:t>
            </a:r>
            <a:r>
              <a:rPr lang="en-US" dirty="0" smtClean="0">
                <a:solidFill>
                  <a:srgbClr val="843C0C"/>
                </a:solidFill>
              </a:rPr>
              <a:t>Gluconeogenesis</a:t>
            </a:r>
            <a:endParaRPr lang="en-US" dirty="0">
              <a:solidFill>
                <a:srgbClr val="843C0C"/>
              </a:solidFill>
            </a:endParaRPr>
          </a:p>
        </p:txBody>
      </p:sp>
      <p:pic>
        <p:nvPicPr>
          <p:cNvPr id="5" name="Picture 2" descr="A flow diagram shows the steps of gluconeogenesis and the structures of each molecule are shown. From steps 1 to 6, two molecules of the reactant are consumed. Step 1: Pyruvate is converted to oxaloacetate by pyruvate carboxylase while  A T P and bicarbonate anion are converted to A D P and inorganic phosphate. Pyruvate is a three carbon molecule that has the following substituents: C 1 is bonded to two oxygen atoms and has a delocalized double bond carrying a negative charge, C 2 is double bonded to oxygen, and C 3 is bonded to three H. Pyruvate is obtained from lactate and some amino acids.&#10;Step 2: Oxaloacetate is converted to phosphoenolpyruvate by phosphoenolpyruvate carboxykinase and this conversion is in equilibrium. G T P is converted to G D P and carbon dioxide is released. In oxaloacetate, C 1 and C 4 are from the carboxylate anion, C 2 is double bonded to oxygen, and C 3 is bonded to 2 H. Oxaloacetate is obtained from some amino acids.&#10;Step 3: Phosphoenolpyruvate is converted to 2-phosphoglycerate by enolase and this conversion is in equilibrium. A molecule of water gets added in the reaction. Phosphoenolpyruvate is a three carbon molecule that has the following substituents: C 1 is bonded to two oxygen atoms and has a delocalized double bond carrying a negative charge, C 2 is bonded to a phosphate dianion (a methyl phosphate dianion) and double bonded to C 3, and C 3 is bonded to 2 H.&#10;Step 4: 2-Phosphoglycerate is converted to 3-phosphoglycerate by phosphoglycerate mutase and this conversion is in equilibrium. 2-Phosphoglycerate is a three carbon molecule that has the following substituents: C 1 is bonded to two oxygen atoms and has a delocalized double bond carrying a negative charge, C 2 is bonded to O H and a phosphate dianion (a methyl phosphate dianion), and C 3 is bonded to 2 H and a hydroxyl group. &#10;Step 5: The conversion of 3-phosphoglycerate to 1, 3-bisphosphoglycerate is carried out by phosphoglycerate kinase and this conversion is in equilibrium. During the reaction, A T P is converted to A D P. 3-phosphoglycerate is a three carbon molecule that has the following substituents: C 1 is bonded to two oxygen atoms and has a delocalized double bond carrying a negative charge, C 2 is bonded to a hydroxyl group and H, and C 3 is bonded to 2 H and a hydroxyl group phosphate dianion (a methyl phosphate dianion).&#10;Step 6: 1, 3-Bisphosphoglycerate is converted to glyceraldehyde 3-phosphate by glyceraldehyde 3-phosphate dehydrogenase and this conversion is in equilibrium. N A D H is converted to inorganic phosphate and N A D plus. 1, 3-bisphosphoglycerate is a three carbon molecule that has the following substituents: C 1 is double bonded to oxygen and a phosphate dianion (a methyl phosphate dianion), C 2 is bonded to O H and H, and C 3 is bonded to 2 H and a phosphate dianion (a methyl phosphate dianion).  &#10;Step 7: Dihydroxyacetone phosphate and glyceraldehyde 3-phosphate are interconverted by triose phosphate isomerase. Dihydroxyacetone phosphate is a three carbon molecule that has the following substituents: C 1 is bonded to 2 H and a hydroxyl group, C 2 is double bonded to oxygen, and C 3 is bonded to 2 H and a phosphate dianion (a methyl phosphate dianion). Glyceraldehyde 3-phosphate is a three carbon molecule that has the following substituents: C 1 is double bonded to oxygen and single bonded to H, C 2 is bonded to O H and H, and C 3 is bonded to 2 H and a phosphate dianion (a methyl phosphate dianion). Dihydroxyacetone phosphate is obtained from glycerol. &#10;Step 8: Dihydroxyacetone phosphate or glyceraldehyde 3-phosphate is converted to fructose 1, 6-bisphosphate by aldolase. In fructose 1, 6-bisphosphate, the five membered furanose ring has the following substituents: C 2 has C 1 of C H 2 bonded to a phosphate dianion (above the ring) and a hydroxyl group (below the ring), C 3 has a hydroxyl group (above the ring), C 4 has hydroxyl group (below the ring), and C 5 has C 6 of C H 2 bonded to a phosphate dianion (a methyl phosphate dianion).&#10;Step 9: Fructose 1, 6-bisphosphate is converted to fructose 6-phosphate by phosphofructokinase. During the reaction, water is consumed and inorganic phosphate is released. In fructose 6-phosphate, the five membered furanose ring has the following substituents: C 2 has C 1 of hydroxymethyl (above the ring) and a hydroxyl group (below the ring), C 3 has a hydroxyl group (above the ring), C 4 has hydroxyl group (below the ring), and C 5 has C 6 of C H 2 bonded to a phosphate dianion (a methyl phosphate dianion).&#10;Step 10: Fructose 6-phosphate is converted to glucose 6-phosphate by phosphoglucose isomerase and this conversion is in equilibrium. In glucose 6-phosphate (G-6P), the pyranose ring has the following substituents:  C 1, C 2, and C 4 each have a hydroxyl group below the ring, C 3 has a hydroxyl group above the ring, and C 5 has C H 2 bonded to a  phosphate dianion (a methyl phosphate dianion).&#10;Step 11: Glucose 6-phosphate is converted to glucose by hexokinase. During the reaction, water is consumed and inorganic phosphate is released. Glucose is a six membered pyranose ring with the following substituents: C 1 has a hydroxyl group (below the ring), C 2 has a hydroxyl group (below the ring), C 3 has a hydroxyl group (above the ring), C 4 has a hydroxyl group (below the ring), and C 5 has a hydroxymethyl group (above the ring)."/>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334058" y="1767017"/>
            <a:ext cx="2674607" cy="489939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832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304" y="217488"/>
            <a:ext cx="8649393" cy="1257300"/>
          </a:xfrm>
        </p:spPr>
        <p:txBody>
          <a:bodyPr>
            <a:noAutofit/>
          </a:bodyPr>
          <a:lstStyle/>
          <a:p>
            <a:r>
              <a:rPr lang="en-US" dirty="0">
                <a:solidFill>
                  <a:srgbClr val="843C0C"/>
                </a:solidFill>
              </a:rPr>
              <a:t>Gluconeogenesis </a:t>
            </a:r>
            <a:r>
              <a:rPr lang="en-US" dirty="0">
                <a:solidFill>
                  <a:srgbClr val="843C0C"/>
                </a:solidFill>
              </a:rPr>
              <a:t>I</a:t>
            </a:r>
            <a:r>
              <a:rPr lang="en-US" dirty="0" smtClean="0">
                <a:solidFill>
                  <a:srgbClr val="843C0C"/>
                </a:solidFill>
              </a:rPr>
              <a:t>s Not </a:t>
            </a:r>
            <a:r>
              <a:rPr lang="en-US" dirty="0">
                <a:solidFill>
                  <a:srgbClr val="843C0C"/>
                </a:solidFill>
              </a:rPr>
              <a:t>a </a:t>
            </a:r>
            <a:r>
              <a:rPr lang="en-US" dirty="0" smtClean="0">
                <a:solidFill>
                  <a:srgbClr val="843C0C"/>
                </a:solidFill>
              </a:rPr>
              <a:t>Reversal </a:t>
            </a:r>
            <a:r>
              <a:rPr lang="en-US" dirty="0">
                <a:solidFill>
                  <a:srgbClr val="843C0C"/>
                </a:solidFill>
              </a:rPr>
              <a:t>of </a:t>
            </a:r>
            <a:r>
              <a:rPr lang="en-US" dirty="0" smtClean="0">
                <a:solidFill>
                  <a:srgbClr val="843C0C"/>
                </a:solidFill>
              </a:rPr>
              <a:t>Glycolysis</a:t>
            </a:r>
            <a:endParaRPr lang="en-US" dirty="0">
              <a:solidFill>
                <a:srgbClr val="843C0C"/>
              </a:solidFill>
            </a:endParaRPr>
          </a:p>
        </p:txBody>
      </p:sp>
      <p:sp>
        <p:nvSpPr>
          <p:cNvPr id="3" name="Content Placeholder 2"/>
          <p:cNvSpPr>
            <a:spLocks noGrp="1"/>
          </p:cNvSpPr>
          <p:nvPr>
            <p:ph idx="1"/>
          </p:nvPr>
        </p:nvSpPr>
        <p:spPr>
          <a:xfrm>
            <a:off x="457200" y="1600203"/>
            <a:ext cx="8229600" cy="1037490"/>
          </a:xfrm>
        </p:spPr>
        <p:txBody>
          <a:bodyPr>
            <a:noAutofit/>
          </a:bodyPr>
          <a:lstStyle/>
          <a:p>
            <a:r>
              <a:rPr lang="en-US" dirty="0"/>
              <a:t>The three irreversible steps in glycolysis must be bypassed in gluconeogenesis.</a:t>
            </a:r>
          </a:p>
        </p:txBody>
      </p:sp>
      <p:pic>
        <p:nvPicPr>
          <p:cNvPr id="7" name="Picture Placeholder 6" descr="Three chemical reactions show the steps involved in glycolysis with calculated delta G values. In the first reaction, glucose reacts with A T P in the presence of hexokinase to form glucose 6 dash phosphate and A D P. The free energy change for the reaction is given as: delta uppercase G equals minus 33 kilo joule mol with a charge of negative 1. The free energy change in kilocalorie per mole is given as: minus 8 point 0 kilocalorie mol with a charge of negative 1.&#10;In the second reaction, fructose 6 dash phosphate reacts with A T P in the presence of phosphofructokinase to form fructose 1 comma 6 dash phosphate and A D P. The free energy change for the reaction is given as: delta uppercase G equals minus 22 kilo joule mol with a charge of negative 1. The free energy change in kilocalorie per mole is given as: minus 5 point 3 kilocalorie mol with a charge of negative 1.&#10;In the third reaction, phosphoenol pyruvate reacts with A D P in the presence of pyruvate kinase to form pyruvate and A T P. The free energy change for the reaction is given as: delta uppercase G equals minus 17 kilo joule mol with a charge of negative 1. The free energy change in kilocalorie per mole is given as: minus 4 point 0 kilocalorie mol with a charge of negative 1."/>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39914" y="2907076"/>
            <a:ext cx="7920600" cy="326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0067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77" y="217488"/>
            <a:ext cx="8823246" cy="1257300"/>
          </a:xfrm>
        </p:spPr>
        <p:txBody>
          <a:bodyPr>
            <a:noAutofit/>
          </a:bodyPr>
          <a:lstStyle/>
          <a:p>
            <a:r>
              <a:rPr lang="en-US" sz="3200" dirty="0">
                <a:solidFill>
                  <a:srgbClr val="843C0C"/>
                </a:solidFill>
              </a:rPr>
              <a:t>The </a:t>
            </a:r>
            <a:r>
              <a:rPr lang="en-US" sz="3200" dirty="0" smtClean="0">
                <a:solidFill>
                  <a:srgbClr val="843C0C"/>
                </a:solidFill>
              </a:rPr>
              <a:t>Conversion </a:t>
            </a:r>
            <a:r>
              <a:rPr lang="en-US" sz="3200" dirty="0">
                <a:solidFill>
                  <a:srgbClr val="843C0C"/>
                </a:solidFill>
              </a:rPr>
              <a:t>of </a:t>
            </a:r>
            <a:r>
              <a:rPr lang="en-US" sz="3200" dirty="0" smtClean="0">
                <a:solidFill>
                  <a:srgbClr val="843C0C"/>
                </a:solidFill>
              </a:rPr>
              <a:t>Pyruvate </a:t>
            </a:r>
            <a:r>
              <a:rPr lang="en-US" sz="3200" dirty="0">
                <a:solidFill>
                  <a:srgbClr val="843C0C"/>
                </a:solidFill>
              </a:rPr>
              <a:t>into </a:t>
            </a:r>
            <a:r>
              <a:rPr lang="en-US" sz="3200" dirty="0" smtClean="0">
                <a:solidFill>
                  <a:srgbClr val="843C0C"/>
                </a:solidFill>
              </a:rPr>
              <a:t>Phosphoenolpyruvate </a:t>
            </a:r>
            <a:r>
              <a:rPr lang="en-US" sz="3200" dirty="0">
                <a:solidFill>
                  <a:srgbClr val="843C0C"/>
                </a:solidFill>
              </a:rPr>
              <a:t>B</a:t>
            </a:r>
            <a:r>
              <a:rPr lang="en-US" sz="3200" dirty="0" smtClean="0">
                <a:solidFill>
                  <a:srgbClr val="843C0C"/>
                </a:solidFill>
              </a:rPr>
              <a:t>egins </a:t>
            </a:r>
            <a:r>
              <a:rPr lang="en-US" sz="3200" dirty="0">
                <a:solidFill>
                  <a:srgbClr val="843C0C"/>
                </a:solidFill>
              </a:rPr>
              <a:t>with the </a:t>
            </a:r>
            <a:r>
              <a:rPr lang="en-US" sz="3200" dirty="0" smtClean="0">
                <a:solidFill>
                  <a:srgbClr val="843C0C"/>
                </a:solidFill>
              </a:rPr>
              <a:t>Formation </a:t>
            </a:r>
            <a:r>
              <a:rPr lang="en-US" sz="3200" dirty="0">
                <a:solidFill>
                  <a:srgbClr val="843C0C"/>
                </a:solidFill>
              </a:rPr>
              <a:t>of </a:t>
            </a:r>
            <a:r>
              <a:rPr lang="en-US" sz="3200" dirty="0" smtClean="0">
                <a:solidFill>
                  <a:srgbClr val="843C0C"/>
                </a:solidFill>
              </a:rPr>
              <a:t>Oxaloacetate </a:t>
            </a:r>
            <a:r>
              <a:rPr lang="en-US" sz="3200" dirty="0">
                <a:solidFill>
                  <a:srgbClr val="843C0C"/>
                </a:solidFill>
              </a:rPr>
              <a:t>(</a:t>
            </a:r>
            <a:r>
              <a:rPr lang="en-US" sz="3200" dirty="0" smtClean="0">
                <a:solidFill>
                  <a:srgbClr val="843C0C"/>
                </a:solidFill>
              </a:rPr>
              <a:t>1/2</a:t>
            </a:r>
            <a:r>
              <a:rPr lang="en-US" sz="3200" dirty="0">
                <a:solidFill>
                  <a:srgbClr val="843C0C"/>
                </a:solidFill>
              </a:rPr>
              <a:t>)</a:t>
            </a:r>
          </a:p>
        </p:txBody>
      </p:sp>
      <p:sp>
        <p:nvSpPr>
          <p:cNvPr id="3" name="Content Placeholder 2"/>
          <p:cNvSpPr>
            <a:spLocks noGrp="1"/>
          </p:cNvSpPr>
          <p:nvPr>
            <p:ph idx="1"/>
          </p:nvPr>
        </p:nvSpPr>
        <p:spPr>
          <a:xfrm>
            <a:off x="457200" y="1600202"/>
            <a:ext cx="8229600" cy="2250829"/>
          </a:xfrm>
        </p:spPr>
        <p:txBody>
          <a:bodyPr>
            <a:noAutofit/>
          </a:bodyPr>
          <a:lstStyle/>
          <a:p>
            <a:pPr>
              <a:spcBef>
                <a:spcPts val="624"/>
              </a:spcBef>
              <a:spcAft>
                <a:spcPts val="1200"/>
              </a:spcAft>
            </a:pPr>
            <a:r>
              <a:rPr lang="en-US" dirty="0"/>
              <a:t>The formation of </a:t>
            </a:r>
            <a:r>
              <a:rPr lang="en-US" dirty="0" err="1"/>
              <a:t>phosphoenolpyruvate</a:t>
            </a:r>
            <a:r>
              <a:rPr lang="en-US" dirty="0"/>
              <a:t> from pyruvate requires two enzymes: pyruvate carboxylase and </a:t>
            </a:r>
            <a:r>
              <a:rPr lang="en-US" dirty="0" err="1"/>
              <a:t>phosphoenolpyruvate</a:t>
            </a:r>
            <a:r>
              <a:rPr lang="en-US" dirty="0"/>
              <a:t> </a:t>
            </a:r>
            <a:r>
              <a:rPr lang="en-US" dirty="0" err="1"/>
              <a:t>carboxykinase</a:t>
            </a:r>
            <a:r>
              <a:rPr lang="en-US" dirty="0"/>
              <a:t>.</a:t>
            </a:r>
          </a:p>
          <a:p>
            <a:pPr>
              <a:spcBef>
                <a:spcPts val="624"/>
              </a:spcBef>
              <a:spcAft>
                <a:spcPts val="1200"/>
              </a:spcAft>
            </a:pPr>
            <a:r>
              <a:rPr lang="en-US" dirty="0"/>
              <a:t>The first enzyme lengthens pyruvate into oxaloacetate at the expense of a molecule of ATP.</a:t>
            </a:r>
          </a:p>
        </p:txBody>
      </p:sp>
      <p:pic>
        <p:nvPicPr>
          <p:cNvPr id="7" name="Picture 2" descr="An equation shows the formation of oxaloacetate from pyruvate by pyruvate carboxylase. Pyruvate is a three carbon chain molecule that has the following substituents: C 1 is single bonded to two oxygen atoms and a delocalized double bond carrying a negative charge is  shown between the three atoms, C 2 is double bonded to oxygen, and C 3 is bonded to 3 H. Pyruvate reacts with carbon dioxide, A T P, and water in the presence of pyruvate carboxylase to form oxaloacetate, A D P, inorganic phosphate, and 2 protons. In oxaloacetate, C 1 and C 4 are from the carboxylate anion, C 2 is double bonded to oxygen, and C 3 is bonded to 2 H."/>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421046" y="4248921"/>
            <a:ext cx="8429333" cy="192342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9342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77" y="217488"/>
            <a:ext cx="8823246" cy="1257300"/>
          </a:xfrm>
        </p:spPr>
        <p:txBody>
          <a:bodyPr>
            <a:noAutofit/>
          </a:bodyPr>
          <a:lstStyle/>
          <a:p>
            <a:r>
              <a:rPr lang="en-US" sz="3200" dirty="0">
                <a:solidFill>
                  <a:srgbClr val="843C0C"/>
                </a:solidFill>
              </a:rPr>
              <a:t>The Conversion of Pyruvate into Phosphoenolpyruvate Begins with the Formation of Oxaloacetate </a:t>
            </a:r>
            <a:r>
              <a:rPr lang="en-US" sz="3200" dirty="0" smtClean="0">
                <a:solidFill>
                  <a:srgbClr val="843C0C"/>
                </a:solidFill>
              </a:rPr>
              <a:t>(2/2</a:t>
            </a:r>
            <a:r>
              <a:rPr lang="en-US" sz="3200" dirty="0">
                <a:solidFill>
                  <a:srgbClr val="843C0C"/>
                </a:solidFill>
              </a:rPr>
              <a:t>)</a:t>
            </a:r>
            <a:endParaRPr lang="en-US" sz="3200" dirty="0"/>
          </a:p>
        </p:txBody>
      </p:sp>
      <p:sp>
        <p:nvSpPr>
          <p:cNvPr id="3" name="Content Placeholder 2"/>
          <p:cNvSpPr>
            <a:spLocks noGrp="1"/>
          </p:cNvSpPr>
          <p:nvPr>
            <p:ph idx="1"/>
          </p:nvPr>
        </p:nvSpPr>
        <p:spPr>
          <a:xfrm>
            <a:off x="457200" y="1600202"/>
            <a:ext cx="8229600" cy="3815860"/>
          </a:xfrm>
        </p:spPr>
        <p:txBody>
          <a:bodyPr>
            <a:noAutofit/>
          </a:bodyPr>
          <a:lstStyle/>
          <a:p>
            <a:pPr>
              <a:spcBef>
                <a:spcPts val="624"/>
              </a:spcBef>
              <a:spcAft>
                <a:spcPts val="1200"/>
              </a:spcAft>
            </a:pPr>
            <a:r>
              <a:rPr lang="en-US" sz="2200" dirty="0"/>
              <a:t>Pyruvate carboxylase uses the vitamin </a:t>
            </a:r>
            <a:r>
              <a:rPr lang="en-US" sz="2200" i="1" dirty="0"/>
              <a:t>biotin</a:t>
            </a:r>
            <a:r>
              <a:rPr lang="en-US" sz="2200" dirty="0"/>
              <a:t> as a cofactor, and its reaction mechanism occurs in three stages:</a:t>
            </a:r>
          </a:p>
          <a:p>
            <a:pPr lvl="1">
              <a:spcBef>
                <a:spcPts val="624"/>
              </a:spcBef>
              <a:spcAft>
                <a:spcPts val="1200"/>
              </a:spcAft>
              <a:buAutoNum type="arabicPeriod"/>
            </a:pPr>
            <a:r>
              <a:rPr lang="en-US" sz="2000" dirty="0"/>
              <a:t>The biotin carboxylase domain catalyzes the formation </a:t>
            </a:r>
            <a:r>
              <a:rPr lang="en-US" sz="2000" dirty="0" err="1"/>
              <a:t>carboxyphosphate</a:t>
            </a:r>
            <a:r>
              <a:rPr lang="en-US" sz="2000" dirty="0"/>
              <a:t>.</a:t>
            </a:r>
          </a:p>
          <a:p>
            <a:pPr lvl="1">
              <a:spcBef>
                <a:spcPts val="624"/>
              </a:spcBef>
              <a:spcAft>
                <a:spcPts val="1200"/>
              </a:spcAft>
              <a:buAutoNum type="arabicPeriod"/>
            </a:pPr>
            <a:r>
              <a:rPr lang="en-US" sz="2000" dirty="0"/>
              <a:t>The carboxylase then transfers the CO</a:t>
            </a:r>
            <a:r>
              <a:rPr lang="en-US" sz="2000" baseline="-25000" dirty="0"/>
              <a:t>2</a:t>
            </a:r>
            <a:r>
              <a:rPr lang="en-US" sz="2000" dirty="0"/>
              <a:t> to the biotin carboxyl carrier protein (BCCP).</a:t>
            </a:r>
          </a:p>
          <a:p>
            <a:pPr lvl="1">
              <a:spcBef>
                <a:spcPts val="624"/>
              </a:spcBef>
              <a:spcAft>
                <a:spcPts val="1200"/>
              </a:spcAft>
              <a:buAutoNum type="arabicPeriod"/>
            </a:pPr>
            <a:r>
              <a:rPr lang="en-US" sz="2000" dirty="0"/>
              <a:t>The BCCP carries the activated CO</a:t>
            </a:r>
            <a:r>
              <a:rPr lang="en-US" sz="2000" baseline="-25000" dirty="0"/>
              <a:t>2</a:t>
            </a:r>
            <a:r>
              <a:rPr lang="en-US" sz="2000" dirty="0"/>
              <a:t> to the pyruvate carboxylase domain, where the CO</a:t>
            </a:r>
            <a:r>
              <a:rPr lang="en-US" sz="2000" baseline="-25000" dirty="0"/>
              <a:t>2</a:t>
            </a:r>
            <a:r>
              <a:rPr lang="en-US" sz="2000" dirty="0"/>
              <a:t> is transferred to pyruvate.</a:t>
            </a:r>
          </a:p>
          <a:p>
            <a:pPr>
              <a:spcBef>
                <a:spcPts val="624"/>
              </a:spcBef>
              <a:spcAft>
                <a:spcPts val="1200"/>
              </a:spcAft>
            </a:pPr>
            <a:r>
              <a:rPr lang="en-US" sz="2200" dirty="0"/>
              <a:t>Acetyl CoA is a required cofactor for carboxylation of biotin.</a:t>
            </a:r>
          </a:p>
        </p:txBody>
      </p:sp>
      <p:pic>
        <p:nvPicPr>
          <p:cNvPr id="6" name="Picture 4" descr="Three reversible reactions in equilibrium show the steps involved in carboxylation of biotin. In the first step, bicarbonate ion (H C O subscript 3 superscript minus) reacts with A T P to form H O C O subscript 2 dash P O superscript minus subscript 3 and A D P. In the second step, biotin enzyme reacts with H O C O subscript 2 dash P O subscript 3 superscript negative 2 to form carbon dioxide (C O subscript 2) biotin enzyme and inorganic phosphate. In the third step, C O 2 biotin enzyme reacts with pyruvate forming biotin enzyme and oxaloacetate."/>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68075" y="5609620"/>
            <a:ext cx="6930552" cy="109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7723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77" y="217488"/>
            <a:ext cx="8823246" cy="1257300"/>
          </a:xfrm>
        </p:spPr>
        <p:txBody>
          <a:bodyPr>
            <a:noAutofit/>
          </a:bodyPr>
          <a:lstStyle/>
          <a:p>
            <a:r>
              <a:rPr lang="en-US" dirty="0">
                <a:solidFill>
                  <a:srgbClr val="843C0C"/>
                </a:solidFill>
              </a:rPr>
              <a:t>Structure of </a:t>
            </a:r>
            <a:r>
              <a:rPr lang="en-US" dirty="0" smtClean="0">
                <a:solidFill>
                  <a:srgbClr val="843C0C"/>
                </a:solidFill>
              </a:rPr>
              <a:t>Biotin </a:t>
            </a:r>
            <a:r>
              <a:rPr lang="en-US" dirty="0">
                <a:solidFill>
                  <a:srgbClr val="843C0C"/>
                </a:solidFill>
              </a:rPr>
              <a:t>and </a:t>
            </a:r>
            <a:r>
              <a:rPr lang="en-US" dirty="0" err="1">
                <a:solidFill>
                  <a:srgbClr val="843C0C"/>
                </a:solidFill>
              </a:rPr>
              <a:t>C</a:t>
            </a:r>
            <a:r>
              <a:rPr lang="en-US" dirty="0" err="1" smtClean="0">
                <a:solidFill>
                  <a:srgbClr val="843C0C"/>
                </a:solidFill>
              </a:rPr>
              <a:t>arboxybiotin</a:t>
            </a:r>
            <a:endParaRPr lang="en-US" dirty="0">
              <a:solidFill>
                <a:srgbClr val="843C0C"/>
              </a:solidFill>
            </a:endParaRPr>
          </a:p>
        </p:txBody>
      </p:sp>
      <p:pic>
        <p:nvPicPr>
          <p:cNvPr id="7" name="Picture 2" descr="The skeletal formulas of biotin and carboxybiotin are shown. Biotin has a two five membered ring fused ring structure in which the top ring is imidazolidine and the fused bottom ring is tetrahydrothiophene. The imidazolidine ring has the following substituents: N 1 and N 3 are each bonded to H, C 2 is double bonded to oxygen, and C 4 and C 5 carbons fuse with the tetrahydrothiophene ring. The tetrahydrothiophene ring has the following substituents: C 2 has a five carbon side chain, in which the first carbon is from the carboxylate anion. Two wedge bonded H are shown at the point of ring fusion. Carboxybiotin has a similar structure to that of biotin, but has the following variations: N 1 is bonded to carboxylate anion; the carboxylate carbon in the five carbon side chain is double bonded to oxygen and single bonded to the N of the N H of the lysine residue. In lysine, the terminal carboxylate carbon and the nitrogen of N H are further bonded. The lysine residue is highlighted in pink. Lines indicate that the lysine forms bonds with other molecules on both the amino and carboxylate end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787144" y="1661784"/>
            <a:ext cx="5561922" cy="483546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8543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77" y="217488"/>
            <a:ext cx="8823246" cy="1257300"/>
          </a:xfrm>
        </p:spPr>
        <p:txBody>
          <a:bodyPr>
            <a:noAutofit/>
          </a:bodyPr>
          <a:lstStyle/>
          <a:p>
            <a:r>
              <a:rPr lang="en-US" dirty="0">
                <a:solidFill>
                  <a:srgbClr val="843C0C"/>
                </a:solidFill>
              </a:rPr>
              <a:t>A </a:t>
            </a:r>
            <a:r>
              <a:rPr lang="en-US" dirty="0" smtClean="0">
                <a:solidFill>
                  <a:srgbClr val="843C0C"/>
                </a:solidFill>
              </a:rPr>
              <a:t>Subunit </a:t>
            </a:r>
            <a:r>
              <a:rPr lang="en-US" dirty="0">
                <a:solidFill>
                  <a:srgbClr val="843C0C"/>
                </a:solidFill>
              </a:rPr>
              <a:t>of </a:t>
            </a:r>
            <a:r>
              <a:rPr lang="en-US" dirty="0" smtClean="0">
                <a:solidFill>
                  <a:srgbClr val="843C0C"/>
                </a:solidFill>
              </a:rPr>
              <a:t>Pyruvate </a:t>
            </a:r>
            <a:r>
              <a:rPr lang="en-US" dirty="0">
                <a:solidFill>
                  <a:srgbClr val="843C0C"/>
                </a:solidFill>
              </a:rPr>
              <a:t>C</a:t>
            </a:r>
            <a:r>
              <a:rPr lang="en-US" dirty="0" smtClean="0">
                <a:solidFill>
                  <a:srgbClr val="843C0C"/>
                </a:solidFill>
              </a:rPr>
              <a:t>arboxylase</a:t>
            </a:r>
            <a:endParaRPr lang="en-US" dirty="0">
              <a:solidFill>
                <a:srgbClr val="843C0C"/>
              </a:solidFill>
            </a:endParaRPr>
          </a:p>
        </p:txBody>
      </p:sp>
      <p:pic>
        <p:nvPicPr>
          <p:cNvPr id="5" name="Picture 2" descr="A ribbon diagram shows the structure of a subunit of pyruvate carboxylase. The subunit is shown with four domains, each shown in a different color. Two larger domains, labeled B C and C T, both contain a number of alpha helices and beta strands and are arranged horizontally, side by side, with a small gap between them. A small domain with a few beta strands and two alpha helices, labeled P T, is between the B C and C T domains. Another small domain, labeled B C C P, is positioned above the P T domain, joined to it by a short chai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491723" y="2093691"/>
            <a:ext cx="8113106" cy="389429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3517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77" y="217488"/>
            <a:ext cx="8823246" cy="1257300"/>
          </a:xfrm>
        </p:spPr>
        <p:txBody>
          <a:bodyPr>
            <a:noAutofit/>
          </a:bodyPr>
          <a:lstStyle/>
          <a:p>
            <a:r>
              <a:rPr lang="en-US" sz="3000" dirty="0">
                <a:solidFill>
                  <a:srgbClr val="843C0C"/>
                </a:solidFill>
              </a:rPr>
              <a:t>Oxaloacetate is </a:t>
            </a:r>
            <a:r>
              <a:rPr lang="en-US" sz="3000" dirty="0" smtClean="0">
                <a:solidFill>
                  <a:srgbClr val="843C0C"/>
                </a:solidFill>
              </a:rPr>
              <a:t>Shuttled </a:t>
            </a:r>
            <a:r>
              <a:rPr lang="en-US" sz="3000" dirty="0">
                <a:solidFill>
                  <a:srgbClr val="843C0C"/>
                </a:solidFill>
              </a:rPr>
              <a:t>into the </a:t>
            </a:r>
            <a:r>
              <a:rPr lang="en-US" sz="3000" dirty="0" smtClean="0">
                <a:solidFill>
                  <a:srgbClr val="843C0C"/>
                </a:solidFill>
              </a:rPr>
              <a:t>Cytoplasm </a:t>
            </a:r>
            <a:r>
              <a:rPr lang="en-US" sz="3000" dirty="0">
                <a:solidFill>
                  <a:srgbClr val="843C0C"/>
                </a:solidFill>
              </a:rPr>
              <a:t>and </a:t>
            </a:r>
            <a:r>
              <a:rPr lang="en-US" sz="3000" dirty="0" smtClean="0">
                <a:solidFill>
                  <a:srgbClr val="843C0C"/>
                </a:solidFill>
              </a:rPr>
              <a:t>Converted </a:t>
            </a:r>
            <a:r>
              <a:rPr lang="en-US" sz="3000" dirty="0">
                <a:solidFill>
                  <a:srgbClr val="843C0C"/>
                </a:solidFill>
              </a:rPr>
              <a:t>into </a:t>
            </a:r>
            <a:r>
              <a:rPr lang="en-US" sz="3000" dirty="0" smtClean="0">
                <a:solidFill>
                  <a:srgbClr val="843C0C"/>
                </a:solidFill>
              </a:rPr>
              <a:t>Phosphoenolpyruvate </a:t>
            </a:r>
            <a:r>
              <a:rPr lang="en-US" sz="3000" dirty="0">
                <a:solidFill>
                  <a:srgbClr val="843C0C"/>
                </a:solidFill>
              </a:rPr>
              <a:t>(</a:t>
            </a:r>
            <a:r>
              <a:rPr lang="en-US" sz="3000" dirty="0" smtClean="0">
                <a:solidFill>
                  <a:srgbClr val="843C0C"/>
                </a:solidFill>
              </a:rPr>
              <a:t>1/2</a:t>
            </a:r>
            <a:r>
              <a:rPr lang="en-US" sz="3000" dirty="0">
                <a:solidFill>
                  <a:srgbClr val="843C0C"/>
                </a:solidFill>
              </a:rPr>
              <a:t>)</a:t>
            </a:r>
          </a:p>
        </p:txBody>
      </p:sp>
      <p:sp>
        <p:nvSpPr>
          <p:cNvPr id="3" name="Content Placeholder 2"/>
          <p:cNvSpPr>
            <a:spLocks noGrp="1"/>
          </p:cNvSpPr>
          <p:nvPr>
            <p:ph idx="1"/>
          </p:nvPr>
        </p:nvSpPr>
        <p:spPr>
          <a:xfrm>
            <a:off x="457200" y="1600202"/>
            <a:ext cx="8229600" cy="3411413"/>
          </a:xfrm>
        </p:spPr>
        <p:txBody>
          <a:bodyPr>
            <a:noAutofit/>
          </a:bodyPr>
          <a:lstStyle/>
          <a:p>
            <a:pPr>
              <a:spcAft>
                <a:spcPts val="1200"/>
              </a:spcAft>
            </a:pPr>
            <a:r>
              <a:rPr lang="en-US" dirty="0"/>
              <a:t>The formation of oxaloacetate by pyruvate carboxylase occurs in the mitochondria.</a:t>
            </a:r>
          </a:p>
          <a:p>
            <a:pPr>
              <a:spcAft>
                <a:spcPts val="1200"/>
              </a:spcAft>
            </a:pPr>
            <a:r>
              <a:rPr lang="en-US" dirty="0"/>
              <a:t>Oxaloacetate is reduced to malate and transported into the cytoplasm, where it is </a:t>
            </a:r>
            <a:r>
              <a:rPr lang="en-US" dirty="0" err="1"/>
              <a:t>reoxidized</a:t>
            </a:r>
            <a:r>
              <a:rPr lang="en-US" dirty="0"/>
              <a:t> to oxaloacetate with the generation of cytoplasmic NADH.</a:t>
            </a:r>
          </a:p>
          <a:p>
            <a:pPr>
              <a:spcAft>
                <a:spcPts val="1200"/>
              </a:spcAft>
            </a:pPr>
            <a:r>
              <a:rPr lang="en-US" dirty="0"/>
              <a:t>PEP is then synthesized from oxaloacetate by </a:t>
            </a:r>
            <a:r>
              <a:rPr lang="en-US" dirty="0" err="1"/>
              <a:t>phosphoenolpyruvate</a:t>
            </a:r>
            <a:r>
              <a:rPr lang="en-US" dirty="0"/>
              <a:t> </a:t>
            </a:r>
            <a:r>
              <a:rPr lang="en-US" dirty="0" err="1"/>
              <a:t>carboxykinase</a:t>
            </a:r>
            <a:r>
              <a:rPr lang="en-US" dirty="0"/>
              <a:t>.</a:t>
            </a:r>
          </a:p>
        </p:txBody>
      </p:sp>
      <p:pic>
        <p:nvPicPr>
          <p:cNvPr id="7" name="Picture 2" descr="An equation shows the reaction of oxaloacetate and G T P in the presence of phosphoenolpyruvate carboxykinase to synthesize phosphoenolpyruvate. In oxaloacetate, C 1 and C 4 are from carboxylate anions, C 2 is double bonded to oxygen, and C 3 is bonded to 2 H. Phosphoenolpyruvate carboxykinase catalyzes the reaction between Oxaloacetate and G T P to produce phosphoenolpyruvate, G D P, and carbon dioxide. Phosphoenolpyruvate has a three carbon chain with similar structure to oxaloacetate, but has a phosphate dianion bonded to C 2, double bond between C 2 and C 3, and 2 H bonded to C 3."/>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793096" y="5256385"/>
            <a:ext cx="5550034" cy="136227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999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Glycolysis can be </a:t>
            </a:r>
            <a:r>
              <a:rPr lang="en-US" dirty="0" smtClean="0">
                <a:solidFill>
                  <a:srgbClr val="843C0C"/>
                </a:solidFill>
              </a:rPr>
              <a:t>Divided </a:t>
            </a:r>
            <a:r>
              <a:rPr lang="en-US" dirty="0">
                <a:solidFill>
                  <a:srgbClr val="843C0C"/>
                </a:solidFill>
              </a:rPr>
              <a:t>into </a:t>
            </a:r>
            <a:r>
              <a:rPr lang="en-US" dirty="0" smtClean="0">
                <a:solidFill>
                  <a:srgbClr val="843C0C"/>
                </a:solidFill>
              </a:rPr>
              <a:t>Two </a:t>
            </a:r>
            <a:r>
              <a:rPr lang="en-US" dirty="0">
                <a:solidFill>
                  <a:srgbClr val="843C0C"/>
                </a:solidFill>
              </a:rPr>
              <a:t>P</a:t>
            </a:r>
            <a:r>
              <a:rPr lang="en-US" dirty="0" smtClean="0">
                <a:solidFill>
                  <a:srgbClr val="843C0C"/>
                </a:solidFill>
              </a:rPr>
              <a:t>arts</a:t>
            </a:r>
            <a:endParaRPr lang="en-US" dirty="0">
              <a:solidFill>
                <a:srgbClr val="843C0C"/>
              </a:solidFill>
            </a:endParaRPr>
          </a:p>
        </p:txBody>
      </p:sp>
      <p:sp>
        <p:nvSpPr>
          <p:cNvPr id="3" name="Content Placeholder 2"/>
          <p:cNvSpPr>
            <a:spLocks noGrp="1"/>
          </p:cNvSpPr>
          <p:nvPr>
            <p:ph idx="1"/>
          </p:nvPr>
        </p:nvSpPr>
        <p:spPr/>
        <p:txBody>
          <a:bodyPr>
            <a:normAutofit/>
          </a:bodyPr>
          <a:lstStyle/>
          <a:p>
            <a:pPr>
              <a:spcBef>
                <a:spcPts val="624"/>
              </a:spcBef>
              <a:spcAft>
                <a:spcPts val="1200"/>
              </a:spcAft>
              <a:defRPr/>
            </a:pPr>
            <a:r>
              <a:rPr lang="en-US" dirty="0"/>
              <a:t>Glycolysis converts one molecule of glucose into two molecules of pyruvate with the generation of two molecules of ATP.</a:t>
            </a:r>
          </a:p>
          <a:p>
            <a:pPr>
              <a:spcBef>
                <a:spcPts val="624"/>
              </a:spcBef>
              <a:spcAft>
                <a:spcPts val="1200"/>
              </a:spcAft>
              <a:defRPr/>
            </a:pPr>
            <a:r>
              <a:rPr lang="en-US" dirty="0"/>
              <a:t>Glycolysis can be thought of as occurring in two stages:</a:t>
            </a:r>
          </a:p>
          <a:p>
            <a:pPr lvl="1">
              <a:spcBef>
                <a:spcPts val="624"/>
              </a:spcBef>
              <a:spcAft>
                <a:spcPts val="1200"/>
              </a:spcAft>
              <a:buFontTx/>
              <a:buAutoNum type="arabicPeriod"/>
              <a:defRPr/>
            </a:pPr>
            <a:r>
              <a:rPr lang="en-US" dirty="0"/>
              <a:t>Stage 1 traps glucose in the cell and modifies it so that it can be cleaved into a pair of phosphorylated 3-carbon compounds.</a:t>
            </a:r>
          </a:p>
          <a:p>
            <a:pPr lvl="1">
              <a:spcBef>
                <a:spcPts val="624"/>
              </a:spcBef>
              <a:spcAft>
                <a:spcPts val="1200"/>
              </a:spcAft>
              <a:buFontTx/>
              <a:buAutoNum type="arabicPeriod"/>
              <a:defRPr/>
            </a:pPr>
            <a:r>
              <a:rPr lang="en-US" dirty="0"/>
              <a:t>Stage 2 oxidizes the 3-carbon compounds to pyruvate while generating two molecules of ATP.</a:t>
            </a:r>
          </a:p>
        </p:txBody>
      </p:sp>
    </p:spTree>
    <p:extLst>
      <p:ext uri="{BB962C8B-B14F-4D97-AF65-F5344CB8AC3E}">
        <p14:creationId xmlns:p14="http://schemas.microsoft.com/office/powerpoint/2010/main" val="37497990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77" y="217488"/>
            <a:ext cx="8823246" cy="1257300"/>
          </a:xfrm>
        </p:spPr>
        <p:txBody>
          <a:bodyPr>
            <a:noAutofit/>
          </a:bodyPr>
          <a:lstStyle/>
          <a:p>
            <a:r>
              <a:rPr lang="en-US" dirty="0">
                <a:solidFill>
                  <a:srgbClr val="843C0C"/>
                </a:solidFill>
              </a:rPr>
              <a:t>Compartmental </a:t>
            </a:r>
            <a:r>
              <a:rPr lang="en-US" dirty="0" smtClean="0">
                <a:solidFill>
                  <a:srgbClr val="843C0C"/>
                </a:solidFill>
              </a:rPr>
              <a:t>Cooperation</a:t>
            </a:r>
            <a:endParaRPr lang="en-US" dirty="0">
              <a:solidFill>
                <a:srgbClr val="843C0C"/>
              </a:solidFill>
            </a:endParaRPr>
          </a:p>
        </p:txBody>
      </p:sp>
      <p:pic>
        <p:nvPicPr>
          <p:cNvPr id="6" name="Picture 2" descr="A schematic diagram shows reactions taking place inside the mitochondria and the products transported to the cytoplasm. A mitochondrion is shown in the cell cytoplasm. In the matrix of the mitochondrion, pyruvate is converted to oxaloacetate in a reaction in which C O 2 plus A T P are used and A D P plus inorganic phosphate are produced. Oxaloacetate is converted to malate in a reaction that uses N A D H and a proton and produces N A D. Malate leaves the mitochondrion and enters the cell cytoplasm via a protein in the mitochondrial membrane. Once in the cytoplasm, malate is converted to oxaloacetate in a reaction in which N A D plus is reduced to N A D H and a proton is produc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110819" y="1766697"/>
            <a:ext cx="3005000" cy="485581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0764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77" y="217488"/>
            <a:ext cx="8823246" cy="1257300"/>
          </a:xfrm>
        </p:spPr>
        <p:txBody>
          <a:bodyPr>
            <a:noAutofit/>
          </a:bodyPr>
          <a:lstStyle/>
          <a:p>
            <a:r>
              <a:rPr lang="en-US" sz="3000" dirty="0">
                <a:solidFill>
                  <a:srgbClr val="843C0C"/>
                </a:solidFill>
              </a:rPr>
              <a:t>Oxaloacetate is Shuttled into the Cytoplasm and Converted into Phosphoenolpyruvate </a:t>
            </a:r>
            <a:r>
              <a:rPr lang="en-US" sz="3000" dirty="0" smtClean="0">
                <a:solidFill>
                  <a:srgbClr val="843C0C"/>
                </a:solidFill>
              </a:rPr>
              <a:t>(2/2</a:t>
            </a:r>
            <a:r>
              <a:rPr lang="en-US" sz="3000" dirty="0">
                <a:solidFill>
                  <a:srgbClr val="843C0C"/>
                </a:solidFill>
              </a:rPr>
              <a:t>)</a:t>
            </a:r>
            <a:endParaRPr lang="en-US" sz="3000" dirty="0"/>
          </a:p>
        </p:txBody>
      </p:sp>
      <p:sp>
        <p:nvSpPr>
          <p:cNvPr id="3" name="Content Placeholder 2"/>
          <p:cNvSpPr>
            <a:spLocks noGrp="1"/>
          </p:cNvSpPr>
          <p:nvPr>
            <p:ph idx="1"/>
          </p:nvPr>
        </p:nvSpPr>
        <p:spPr>
          <a:xfrm>
            <a:off x="427248" y="1828800"/>
            <a:ext cx="8395015" cy="1125415"/>
          </a:xfrm>
        </p:spPr>
        <p:txBody>
          <a:bodyPr>
            <a:noAutofit/>
          </a:bodyPr>
          <a:lstStyle/>
          <a:p>
            <a:r>
              <a:rPr lang="en-US" dirty="0"/>
              <a:t>The sum of the reactions catalyzed by pyruvate carboxylase and </a:t>
            </a:r>
            <a:r>
              <a:rPr lang="en-US" dirty="0" err="1"/>
              <a:t>phosphoenolpyruvate</a:t>
            </a:r>
            <a:r>
              <a:rPr lang="en-US" dirty="0"/>
              <a:t> carboxylase is</a:t>
            </a:r>
          </a:p>
        </p:txBody>
      </p:sp>
      <p:pic>
        <p:nvPicPr>
          <p:cNvPr id="6" name="Picture Placeholder 5" descr="An equation shows the formation of phosphoenolpyruvate, A D P, G D P, inorganic phosphate and protons. Pyruvate, A T P, G T P, and water react to form phosphoenolpyruvate, A D P, G D P, inorganic phosphate and two molecules of protons."/>
          <p:cNvPicPr>
            <a:picLocks noGrp="1" noChangeAspect="1"/>
          </p:cNvPicPr>
          <p:nvPr>
            <p:ph type="pic" sz="quarter" idx="13"/>
          </p:nvPr>
        </p:nvPicPr>
        <p:blipFill>
          <a:blip r:embed="rId3"/>
          <a:stretch>
            <a:fillRect/>
          </a:stretch>
        </p:blipFill>
        <p:spPr>
          <a:xfrm>
            <a:off x="489615" y="2991723"/>
            <a:ext cx="8222531" cy="1069956"/>
          </a:xfrm>
          <a:prstGeom prst="rect">
            <a:avLst/>
          </a:prstGeom>
          <a:noFill/>
          <a:ln>
            <a:noFill/>
          </a:ln>
        </p:spPr>
      </p:pic>
    </p:spTree>
    <p:extLst>
      <p:ext uri="{BB962C8B-B14F-4D97-AF65-F5344CB8AC3E}">
        <p14:creationId xmlns:p14="http://schemas.microsoft.com/office/powerpoint/2010/main" val="38597891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77" y="217488"/>
            <a:ext cx="8823246" cy="1257300"/>
          </a:xfrm>
        </p:spPr>
        <p:txBody>
          <a:bodyPr>
            <a:noAutofit/>
          </a:bodyPr>
          <a:lstStyle/>
          <a:p>
            <a:r>
              <a:rPr lang="en-US" sz="3200" dirty="0">
                <a:solidFill>
                  <a:srgbClr val="843C0C"/>
                </a:solidFill>
              </a:rPr>
              <a:t>The </a:t>
            </a:r>
            <a:r>
              <a:rPr lang="en-US" sz="3200" dirty="0" smtClean="0">
                <a:solidFill>
                  <a:srgbClr val="843C0C"/>
                </a:solidFill>
              </a:rPr>
              <a:t>Conversion </a:t>
            </a:r>
            <a:r>
              <a:rPr lang="en-US" sz="3200" dirty="0">
                <a:solidFill>
                  <a:srgbClr val="843C0C"/>
                </a:solidFill>
              </a:rPr>
              <a:t>of </a:t>
            </a:r>
            <a:r>
              <a:rPr lang="en-US" sz="3200" dirty="0" smtClean="0">
                <a:solidFill>
                  <a:srgbClr val="843C0C"/>
                </a:solidFill>
              </a:rPr>
              <a:t>Fructose </a:t>
            </a:r>
            <a:r>
              <a:rPr lang="en-US" sz="3200" dirty="0">
                <a:solidFill>
                  <a:srgbClr val="843C0C"/>
                </a:solidFill>
              </a:rPr>
              <a:t>1,6-bisphosphate into </a:t>
            </a:r>
            <a:r>
              <a:rPr lang="en-US" sz="3200" dirty="0" smtClean="0">
                <a:solidFill>
                  <a:srgbClr val="843C0C"/>
                </a:solidFill>
              </a:rPr>
              <a:t>Fructose </a:t>
            </a:r>
            <a:r>
              <a:rPr lang="en-US" sz="3200" dirty="0">
                <a:solidFill>
                  <a:srgbClr val="843C0C"/>
                </a:solidFill>
              </a:rPr>
              <a:t>6-phosphate and </a:t>
            </a:r>
            <a:r>
              <a:rPr lang="en-US" sz="3200" dirty="0" smtClean="0">
                <a:solidFill>
                  <a:srgbClr val="843C0C"/>
                </a:solidFill>
              </a:rPr>
              <a:t>Orthophosphate </a:t>
            </a:r>
            <a:r>
              <a:rPr lang="en-US" sz="3200" dirty="0">
                <a:solidFill>
                  <a:srgbClr val="843C0C"/>
                </a:solidFill>
              </a:rPr>
              <a:t>is an </a:t>
            </a:r>
            <a:r>
              <a:rPr lang="en-US" sz="3200" dirty="0">
                <a:solidFill>
                  <a:srgbClr val="843C0C"/>
                </a:solidFill>
              </a:rPr>
              <a:t>I</a:t>
            </a:r>
            <a:r>
              <a:rPr lang="en-US" sz="3200" dirty="0" smtClean="0">
                <a:solidFill>
                  <a:srgbClr val="843C0C"/>
                </a:solidFill>
              </a:rPr>
              <a:t>rreversible Step</a:t>
            </a:r>
            <a:endParaRPr lang="en-US" sz="3200" dirty="0">
              <a:solidFill>
                <a:srgbClr val="843C0C"/>
              </a:solidFill>
            </a:endParaRPr>
          </a:p>
        </p:txBody>
      </p:sp>
      <p:sp>
        <p:nvSpPr>
          <p:cNvPr id="3" name="Content Placeholder 2"/>
          <p:cNvSpPr>
            <a:spLocks noGrp="1"/>
          </p:cNvSpPr>
          <p:nvPr>
            <p:ph idx="1"/>
          </p:nvPr>
        </p:nvSpPr>
        <p:spPr>
          <a:xfrm>
            <a:off x="427248" y="1818290"/>
            <a:ext cx="8395015" cy="2665787"/>
          </a:xfrm>
        </p:spPr>
        <p:txBody>
          <a:bodyPr>
            <a:noAutofit/>
          </a:bodyPr>
          <a:lstStyle/>
          <a:p>
            <a:pPr>
              <a:spcBef>
                <a:spcPts val="624"/>
              </a:spcBef>
              <a:spcAft>
                <a:spcPts val="1200"/>
              </a:spcAft>
            </a:pPr>
            <a:r>
              <a:rPr lang="en-US" dirty="0" err="1"/>
              <a:t>Phosphoenolpyruvate</a:t>
            </a:r>
            <a:r>
              <a:rPr lang="en-US" dirty="0"/>
              <a:t> is metabolized by the enzymes of glycolysis in the reverse direction until the next irreversible step, the hydrolysis of fructose 1,6-bisphosphate.</a:t>
            </a:r>
          </a:p>
          <a:p>
            <a:pPr>
              <a:spcBef>
                <a:spcPts val="624"/>
              </a:spcBef>
              <a:spcAft>
                <a:spcPts val="1200"/>
              </a:spcAft>
            </a:pPr>
            <a:r>
              <a:rPr lang="en-US" dirty="0"/>
              <a:t>The enzyme catalyzing this reaction is fructose 1,6-bisphosphatase, an allosteric enzyme.</a:t>
            </a:r>
          </a:p>
        </p:txBody>
      </p:sp>
      <p:pic>
        <p:nvPicPr>
          <p:cNvPr id="7" name="Picture 4" descr="An equation shows the formation of fructose 6-phosphate and inorganic phosphate. Fructose 1, 6- bisphosphate reacts with water in the presence of fructose 1, 6- bisphosphatase to form fructose 6-phosphate and inorganic phosphate."/>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29860" y="5299206"/>
            <a:ext cx="8550094" cy="84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4000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123" y="208534"/>
            <a:ext cx="8563755" cy="1275209"/>
          </a:xfrm>
        </p:spPr>
        <p:txBody>
          <a:bodyPr>
            <a:noAutofit/>
          </a:bodyPr>
          <a:lstStyle/>
          <a:p>
            <a:r>
              <a:rPr lang="en-US" dirty="0">
                <a:solidFill>
                  <a:srgbClr val="843C0C"/>
                </a:solidFill>
              </a:rPr>
              <a:t>The </a:t>
            </a:r>
            <a:r>
              <a:rPr lang="en-US" dirty="0" smtClean="0">
                <a:solidFill>
                  <a:srgbClr val="843C0C"/>
                </a:solidFill>
              </a:rPr>
              <a:t>Generation </a:t>
            </a:r>
            <a:r>
              <a:rPr lang="en-US" dirty="0">
                <a:solidFill>
                  <a:srgbClr val="843C0C"/>
                </a:solidFill>
              </a:rPr>
              <a:t>of </a:t>
            </a:r>
            <a:r>
              <a:rPr lang="en-US" dirty="0" smtClean="0">
                <a:solidFill>
                  <a:srgbClr val="843C0C"/>
                </a:solidFill>
              </a:rPr>
              <a:t>Free </a:t>
            </a:r>
            <a:r>
              <a:rPr lang="en-US" dirty="0">
                <a:solidFill>
                  <a:srgbClr val="843C0C"/>
                </a:solidFill>
              </a:rPr>
              <a:t>G</a:t>
            </a:r>
            <a:r>
              <a:rPr lang="en-US" dirty="0" smtClean="0">
                <a:solidFill>
                  <a:srgbClr val="843C0C"/>
                </a:solidFill>
              </a:rPr>
              <a:t>lucose </a:t>
            </a:r>
            <a:r>
              <a:rPr lang="en-US" dirty="0">
                <a:solidFill>
                  <a:srgbClr val="843C0C"/>
                </a:solidFill>
              </a:rPr>
              <a:t>is an </a:t>
            </a:r>
            <a:r>
              <a:rPr lang="en-US" dirty="0">
                <a:solidFill>
                  <a:srgbClr val="843C0C"/>
                </a:solidFill>
              </a:rPr>
              <a:t>I</a:t>
            </a:r>
            <a:r>
              <a:rPr lang="en-US" dirty="0" smtClean="0">
                <a:solidFill>
                  <a:srgbClr val="843C0C"/>
                </a:solidFill>
              </a:rPr>
              <a:t>mportant </a:t>
            </a:r>
            <a:r>
              <a:rPr lang="en-US" dirty="0">
                <a:solidFill>
                  <a:srgbClr val="843C0C"/>
                </a:solidFill>
              </a:rPr>
              <a:t>C</a:t>
            </a:r>
            <a:r>
              <a:rPr lang="en-US" dirty="0" smtClean="0">
                <a:solidFill>
                  <a:srgbClr val="843C0C"/>
                </a:solidFill>
              </a:rPr>
              <a:t>ontrol Point</a:t>
            </a:r>
            <a:endParaRPr lang="en-US" dirty="0">
              <a:solidFill>
                <a:srgbClr val="843C0C"/>
              </a:solidFill>
            </a:endParaRPr>
          </a:p>
        </p:txBody>
      </p:sp>
      <p:sp>
        <p:nvSpPr>
          <p:cNvPr id="3" name="Content Placeholder 2"/>
          <p:cNvSpPr>
            <a:spLocks noGrp="1"/>
          </p:cNvSpPr>
          <p:nvPr>
            <p:ph idx="1"/>
          </p:nvPr>
        </p:nvSpPr>
        <p:spPr>
          <a:xfrm>
            <a:off x="457200" y="1670538"/>
            <a:ext cx="8229600" cy="5099256"/>
          </a:xfrm>
        </p:spPr>
        <p:txBody>
          <a:bodyPr>
            <a:noAutofit/>
          </a:bodyPr>
          <a:lstStyle/>
          <a:p>
            <a:pPr>
              <a:spcBef>
                <a:spcPts val="624"/>
              </a:spcBef>
              <a:spcAft>
                <a:spcPts val="1200"/>
              </a:spcAft>
            </a:pPr>
            <a:r>
              <a:rPr lang="en-US" dirty="0"/>
              <a:t>The generation of free glucose, which occurs essentially only in liver, is the final step in gluconeogenesis.</a:t>
            </a:r>
          </a:p>
          <a:p>
            <a:pPr>
              <a:spcBef>
                <a:spcPts val="624"/>
              </a:spcBef>
              <a:spcAft>
                <a:spcPts val="1200"/>
              </a:spcAft>
            </a:pPr>
            <a:r>
              <a:rPr lang="en-US" dirty="0"/>
              <a:t>Glucose 6-phosphate is transported into the lumen of the endoplasmic reticulum.</a:t>
            </a:r>
          </a:p>
          <a:p>
            <a:pPr>
              <a:spcBef>
                <a:spcPts val="624"/>
              </a:spcBef>
              <a:spcAft>
                <a:spcPts val="1200"/>
              </a:spcAft>
            </a:pPr>
            <a:r>
              <a:rPr lang="en-US" dirty="0"/>
              <a:t>Glucose 6-phosphatase, an integral membrane on the inner surface of the endoplasmic reticulum, catalyzes the formation of glucose from glucose 6-phosphate.</a:t>
            </a:r>
          </a:p>
          <a:p>
            <a:pPr>
              <a:spcBef>
                <a:spcPts val="624"/>
              </a:spcBef>
              <a:spcAft>
                <a:spcPts val="1200"/>
              </a:spcAft>
            </a:pPr>
            <a:r>
              <a:rPr lang="en-US" dirty="0"/>
              <a:t>In tissues that do not dephosphorylate glucose, glucose 6-phosphate is converted into glycogen for storage.</a:t>
            </a:r>
          </a:p>
        </p:txBody>
      </p:sp>
    </p:spTree>
    <p:extLst>
      <p:ext uri="{BB962C8B-B14F-4D97-AF65-F5344CB8AC3E}">
        <p14:creationId xmlns:p14="http://schemas.microsoft.com/office/powerpoint/2010/main" val="36887527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77" y="217488"/>
            <a:ext cx="8823246" cy="1257300"/>
          </a:xfrm>
        </p:spPr>
        <p:txBody>
          <a:bodyPr>
            <a:noAutofit/>
          </a:bodyPr>
          <a:lstStyle/>
          <a:p>
            <a:r>
              <a:rPr lang="en-US" dirty="0">
                <a:solidFill>
                  <a:srgbClr val="843C0C"/>
                </a:solidFill>
              </a:rPr>
              <a:t>Generation of </a:t>
            </a:r>
            <a:r>
              <a:rPr lang="en-US" dirty="0" smtClean="0">
                <a:solidFill>
                  <a:srgbClr val="843C0C"/>
                </a:solidFill>
              </a:rPr>
              <a:t>Glucose </a:t>
            </a:r>
            <a:r>
              <a:rPr lang="en-US" dirty="0">
                <a:solidFill>
                  <a:srgbClr val="843C0C"/>
                </a:solidFill>
              </a:rPr>
              <a:t>from </a:t>
            </a:r>
            <a:r>
              <a:rPr lang="en-US" dirty="0" smtClean="0">
                <a:solidFill>
                  <a:srgbClr val="843C0C"/>
                </a:solidFill>
              </a:rPr>
              <a:t>Glucose </a:t>
            </a:r>
            <a:r>
              <a:rPr lang="en-US" dirty="0">
                <a:solidFill>
                  <a:srgbClr val="843C0C"/>
                </a:solidFill>
              </a:rPr>
              <a:t>6-phosphate</a:t>
            </a:r>
          </a:p>
        </p:txBody>
      </p:sp>
      <p:pic>
        <p:nvPicPr>
          <p:cNvPr id="5" name="Picture 2" descr="A schematic diagram shows the proteins involved in the generation of glucose from glucose 6-phosphate. A horizontal section of endoplasmic reticulum membrane is shown with several proteins embedded in it. A large protein labeled glucose 6-phosphatase is shown spanning most of the width of the membrane with one edge protruding into the E R lumen slightly. It is flanked by two thin, vertical proteins, labeled T 1 and T 2, on the left and right of glucose 6-phosphatase, respectively. They both span the membrane and protrude slightly either side, into the E R lumen and into the cytoplasm. A third protein, T 3, is shown a little to the right of T 2. It is also thin and vertical and spans the membrane, protruding a little further than T 1 and T 2 on both sides. An arrow shows glucose 6-phosphate entering the E R lumen via T 1. Glucose 6-phosphate undergoes a reaction with H 2 O to produce orthophosphate and glucose. Orthophosphate leaves the E R lumen via T 2, and glucose leaves the E R lumen via T 3."/>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71438" y="2026510"/>
            <a:ext cx="8049983" cy="378951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6852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274638"/>
            <a:ext cx="9052560" cy="1143000"/>
          </a:xfrm>
        </p:spPr>
        <p:txBody>
          <a:bodyPr>
            <a:noAutofit/>
          </a:bodyPr>
          <a:lstStyle/>
          <a:p>
            <a:r>
              <a:rPr lang="en-US" sz="3000" dirty="0">
                <a:solidFill>
                  <a:srgbClr val="843C0C"/>
                </a:solidFill>
              </a:rPr>
              <a:t>Six </a:t>
            </a:r>
            <a:r>
              <a:rPr lang="en-US" sz="3000" dirty="0" smtClean="0">
                <a:solidFill>
                  <a:srgbClr val="843C0C"/>
                </a:solidFill>
              </a:rPr>
              <a:t>High-Transfer-Potential </a:t>
            </a:r>
            <a:r>
              <a:rPr lang="en-US" sz="3000" dirty="0">
                <a:solidFill>
                  <a:srgbClr val="843C0C"/>
                </a:solidFill>
              </a:rPr>
              <a:t>P</a:t>
            </a:r>
            <a:r>
              <a:rPr lang="en-US" sz="3000" dirty="0" smtClean="0">
                <a:solidFill>
                  <a:srgbClr val="843C0C"/>
                </a:solidFill>
              </a:rPr>
              <a:t>hosphoryl </a:t>
            </a:r>
            <a:r>
              <a:rPr lang="en-US" sz="3000" dirty="0">
                <a:solidFill>
                  <a:srgbClr val="843C0C"/>
                </a:solidFill>
              </a:rPr>
              <a:t>G</a:t>
            </a:r>
            <a:r>
              <a:rPr lang="en-US" sz="3000" dirty="0" smtClean="0">
                <a:solidFill>
                  <a:srgbClr val="843C0C"/>
                </a:solidFill>
              </a:rPr>
              <a:t>roups </a:t>
            </a:r>
            <a:r>
              <a:rPr lang="en-US" sz="3000" dirty="0">
                <a:solidFill>
                  <a:srgbClr val="843C0C"/>
                </a:solidFill>
              </a:rPr>
              <a:t>are </a:t>
            </a:r>
            <a:r>
              <a:rPr lang="en-US" sz="3000" dirty="0" smtClean="0">
                <a:solidFill>
                  <a:srgbClr val="843C0C"/>
                </a:solidFill>
              </a:rPr>
              <a:t>Spent </a:t>
            </a:r>
            <a:r>
              <a:rPr lang="en-US" sz="3000" dirty="0">
                <a:solidFill>
                  <a:srgbClr val="843C0C"/>
                </a:solidFill>
              </a:rPr>
              <a:t>in </a:t>
            </a:r>
            <a:r>
              <a:rPr lang="en-US" sz="3000" dirty="0">
                <a:solidFill>
                  <a:srgbClr val="843C0C"/>
                </a:solidFill>
              </a:rPr>
              <a:t>S</a:t>
            </a:r>
            <a:r>
              <a:rPr lang="en-US" sz="3000" dirty="0" smtClean="0">
                <a:solidFill>
                  <a:srgbClr val="843C0C"/>
                </a:solidFill>
              </a:rPr>
              <a:t>ynthesizing Glucose </a:t>
            </a:r>
            <a:r>
              <a:rPr lang="en-US" sz="3000" dirty="0">
                <a:solidFill>
                  <a:srgbClr val="843C0C"/>
                </a:solidFill>
              </a:rPr>
              <a:t>from </a:t>
            </a:r>
            <a:r>
              <a:rPr lang="en-US" sz="3000" dirty="0" smtClean="0">
                <a:solidFill>
                  <a:srgbClr val="843C0C"/>
                </a:solidFill>
              </a:rPr>
              <a:t>Pyruvate</a:t>
            </a:r>
            <a:endParaRPr lang="en-US" sz="3000" dirty="0">
              <a:solidFill>
                <a:srgbClr val="843C0C"/>
              </a:solidFill>
            </a:endParaRPr>
          </a:p>
        </p:txBody>
      </p:sp>
      <p:sp>
        <p:nvSpPr>
          <p:cNvPr id="3" name="Content Placeholder 2"/>
          <p:cNvSpPr>
            <a:spLocks noGrp="1"/>
          </p:cNvSpPr>
          <p:nvPr>
            <p:ph idx="1"/>
          </p:nvPr>
        </p:nvSpPr>
        <p:spPr>
          <a:xfrm>
            <a:off x="457200" y="1600201"/>
            <a:ext cx="8229600" cy="1609509"/>
          </a:xfrm>
        </p:spPr>
        <p:txBody>
          <a:bodyPr>
            <a:noAutofit/>
          </a:bodyPr>
          <a:lstStyle/>
          <a:p>
            <a:pPr>
              <a:spcAft>
                <a:spcPts val="1200"/>
              </a:spcAft>
            </a:pPr>
            <a:r>
              <a:rPr lang="en-US" sz="2200" dirty="0"/>
              <a:t>The formation of glucose from pyruvate is energetically unfavorable </a:t>
            </a:r>
            <a:r>
              <a:rPr lang="en-US" sz="2200" i="1" dirty="0"/>
              <a:t>unless</a:t>
            </a:r>
            <a:r>
              <a:rPr lang="en-US" sz="2200" dirty="0"/>
              <a:t> it is coupled to reactions that are favorable.</a:t>
            </a:r>
          </a:p>
          <a:p>
            <a:pPr>
              <a:spcAft>
                <a:spcPts val="1200"/>
              </a:spcAft>
            </a:pPr>
            <a:r>
              <a:rPr lang="en-US" sz="2200" dirty="0"/>
              <a:t>The stoichiometry of gluconeogenesis is</a:t>
            </a:r>
          </a:p>
        </p:txBody>
      </p:sp>
      <p:pic>
        <p:nvPicPr>
          <p:cNvPr id="10" name="Picture Placeholder 9" descr="An equation shows the formation of glucose, A D P, G D P, inorganic phosphate, N A D plus and H plus. Two molecules of pyruvate, four molecules of A T P, two molecules of G T P, two molecules of N A D H, and six molecules of water reacts to form glucose, four molecules of A D P, two molecules of G D P, six molecules of inorganic phosphate, two molecules of N A D plus, and two molecules of H plus. The standard free energy for the reaction is given as, delta uppercase G superscript naught superscript prime equals minus 48 kilo joule mol with a charge of negative 1. The standard free energy in terms of kilocalories is given as, minus 11 kilocalorie mol with a charge of negative 1."/>
          <p:cNvPicPr>
            <a:picLocks noGrp="1" noChangeAspect="1"/>
          </p:cNvPicPr>
          <p:nvPr>
            <p:ph type="pic" sz="quarter" idx="13"/>
          </p:nvPr>
        </p:nvPicPr>
        <p:blipFill>
          <a:blip r:embed="rId2"/>
          <a:stretch>
            <a:fillRect/>
          </a:stretch>
        </p:blipFill>
        <p:spPr>
          <a:xfrm>
            <a:off x="1484455" y="3323535"/>
            <a:ext cx="6031235" cy="1046744"/>
          </a:xfrm>
          <a:prstGeom prst="rect">
            <a:avLst/>
          </a:prstGeom>
          <a:noFill/>
          <a:ln>
            <a:noFill/>
          </a:ln>
        </p:spPr>
      </p:pic>
      <p:sp>
        <p:nvSpPr>
          <p:cNvPr id="7" name="Content Placeholder 6"/>
          <p:cNvSpPr>
            <a:spLocks noGrp="1"/>
          </p:cNvSpPr>
          <p:nvPr>
            <p:ph sz="quarter" idx="16"/>
          </p:nvPr>
        </p:nvSpPr>
        <p:spPr>
          <a:xfrm>
            <a:off x="492370" y="4457393"/>
            <a:ext cx="8229600" cy="1030791"/>
          </a:xfrm>
        </p:spPr>
        <p:txBody>
          <a:bodyPr>
            <a:noAutofit/>
          </a:bodyPr>
          <a:lstStyle/>
          <a:p>
            <a:r>
              <a:rPr lang="en-US" sz="2200" dirty="0"/>
              <a:t>Note how many more NTPs were hydrolyzed, compared with the number that are hydrolyzed when looking at purely the reverse of glycolysis:</a:t>
            </a:r>
          </a:p>
        </p:txBody>
      </p:sp>
      <p:pic>
        <p:nvPicPr>
          <p:cNvPr id="11" name="Picture Placeholder 9" descr="An equation shows the formation of glucose, A D P, inorganic phosphate, N A D plus and H plus. Two molecules of pyruvate, two molecules of A T P, N A D H, and two molecules of water reacts to form glucose, two molecules of A D P, two molecules of inorganic phosphate, two molecules of N A D plus, and two molecules of H plus. The standard free energy for the reaction is given as, delta uppercase G superscript naught superscript prime equals plus 90 kilo joule mol with a charge of negative 1. The standard free energy in terms of kilocalories is given as, plus 22 kilocalorie mol with a charge of negative 1."/>
          <p:cNvPicPr>
            <a:picLocks noGrp="1" noChangeAspect="1"/>
          </p:cNvPicPr>
          <p:nvPr>
            <p:ph sz="quarter" idx="18"/>
          </p:nvPr>
        </p:nvPicPr>
        <p:blipFill>
          <a:blip r:embed="rId3"/>
          <a:stretch>
            <a:fillRect/>
          </a:stretch>
        </p:blipFill>
        <p:spPr>
          <a:xfrm>
            <a:off x="1886870" y="5662411"/>
            <a:ext cx="5772150" cy="1019175"/>
          </a:xfrm>
          <a:prstGeom prst="rect">
            <a:avLst/>
          </a:prstGeom>
          <a:noFill/>
          <a:ln>
            <a:noFill/>
          </a:ln>
        </p:spPr>
      </p:pic>
    </p:spTree>
    <p:extLst>
      <p:ext uri="{BB962C8B-B14F-4D97-AF65-F5344CB8AC3E}">
        <p14:creationId xmlns:p14="http://schemas.microsoft.com/office/powerpoint/2010/main" val="33201509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77" y="217488"/>
            <a:ext cx="8823246" cy="1257300"/>
          </a:xfrm>
        </p:spPr>
        <p:txBody>
          <a:bodyPr>
            <a:noAutofit/>
          </a:bodyPr>
          <a:lstStyle/>
          <a:p>
            <a:r>
              <a:rPr lang="en-US" dirty="0">
                <a:solidFill>
                  <a:srgbClr val="843C0C"/>
                </a:solidFill>
              </a:rPr>
              <a:t>Reactions of </a:t>
            </a:r>
            <a:r>
              <a:rPr lang="en-US" dirty="0" smtClean="0">
                <a:solidFill>
                  <a:srgbClr val="843C0C"/>
                </a:solidFill>
              </a:rPr>
              <a:t>Gluconeogenesis</a:t>
            </a:r>
            <a:endParaRPr lang="en-US" dirty="0">
              <a:solidFill>
                <a:srgbClr val="843C0C"/>
              </a:solidFill>
            </a:endParaRPr>
          </a:p>
        </p:txBody>
      </p:sp>
      <p:pic>
        <p:nvPicPr>
          <p:cNvPr id="7" name="Picture 2" descr="A table shows reactions of gluconeogenesis. The table has two columns and the column headers are: step and reaction.&#10;Step: 1; reaction: pyruvate, C O subscript 2, A T P, and water reacts to form oxaloacetate, A D P, inorganic phosphate, two molecules of H plus.&#10;Step: 2; reaction: a reversible reaction in equilibrium shows the formation of phosphoenolpyruvate, G D P, and C O subscript 2 by the reaction between oxaloacetate and G T P.&#10;Step: 3; reaction: a reversible reaction in equilibrium shows the formation of 2- phosphoglycerate by the reaction between phosphoenolpyruvate and water.&#10;Step: 4; reaction: a reversible reaction in equilibrium shows the conversion of 2- phosphoglycerate to 3- phosphoglycerate.&#10;Step: 5; reaction: a reversible reaction in equilibrium shows the formation of 1, 3- bisphosphoglycerate and A D P by the reaction between 3- phosphoglycerate and A T P.&#10;Step: 6; reaction: a reversible reaction in equilibrium shows the formation of glyceraldehyde 3- phosphate, N A D plus and inorganic phosphate by the reaction between 1, 3 bisphosphoglycerate, N A D H, and H plus.&#10;Step: 7; reaction: a reversible reaction in equilibrium shows the conversion of glyceraldehyde 3- phosphate to dihydroxyacetone phosphate.&#10;Step: 8; reaction: a reversible reaction in equilibrium shows the formation of fructose 1, 6- bisphosphate by the reaction between glyceraldehyde 3- phosphate and dihydroxyacetone phosphate.&#10;Step: 9; reaction: fructose 1, 6- bisphosphate reacts with water to form fructose 6- phosphate and inorganic phosphate.&#10;Step: 10; reaction: a reversible reaction in equilibrium shows the conversion of fructose 6- phosphate to glucose 6- phosphate.&#10;Step: 11; reaction: glucose 6- phosphate reacts with water to form glucose and inorganic phosph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712593" y="1681561"/>
            <a:ext cx="7718815" cy="4861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2623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123" y="208534"/>
            <a:ext cx="8563755" cy="1275209"/>
          </a:xfrm>
        </p:spPr>
        <p:txBody>
          <a:bodyPr>
            <a:noAutofit/>
          </a:bodyPr>
          <a:lstStyle/>
          <a:p>
            <a:r>
              <a:rPr lang="en-US" dirty="0" smtClean="0">
                <a:solidFill>
                  <a:srgbClr val="843C0C"/>
                </a:solidFill>
              </a:rPr>
              <a:t>Section 16.4 </a:t>
            </a:r>
            <a:r>
              <a:rPr lang="en-US" dirty="0">
                <a:solidFill>
                  <a:srgbClr val="843C0C"/>
                </a:solidFill>
              </a:rPr>
              <a:t>Gluconeogenesis and Glycolysis Are Reciprocally Regulated</a:t>
            </a:r>
          </a:p>
        </p:txBody>
      </p:sp>
      <p:sp>
        <p:nvSpPr>
          <p:cNvPr id="3" name="Content Placeholder 2"/>
          <p:cNvSpPr>
            <a:spLocks noGrp="1"/>
          </p:cNvSpPr>
          <p:nvPr>
            <p:ph idx="1"/>
          </p:nvPr>
        </p:nvSpPr>
        <p:spPr>
          <a:xfrm>
            <a:off x="457200" y="1670538"/>
            <a:ext cx="8229600" cy="5099256"/>
          </a:xfrm>
        </p:spPr>
        <p:txBody>
          <a:bodyPr>
            <a:noAutofit/>
          </a:bodyPr>
          <a:lstStyle/>
          <a:p>
            <a:pPr>
              <a:spcAft>
                <a:spcPts val="1200"/>
              </a:spcAft>
            </a:pPr>
            <a:r>
              <a:rPr lang="en-US" dirty="0"/>
              <a:t>Gluconeogenesis and glycolysis are regulated so that within a cell, one pathway is relatively inactive whereas the other is highly active.</a:t>
            </a:r>
          </a:p>
          <a:p>
            <a:pPr>
              <a:spcAft>
                <a:spcPts val="1200"/>
              </a:spcAft>
            </a:pPr>
            <a:r>
              <a:rPr lang="en-US" dirty="0"/>
              <a:t>The rationale for reciprocal regulation is that glycolysis will predominate when glucose is abundant and gluconeogenesis will be highly active when glucose is scarce.</a:t>
            </a:r>
          </a:p>
        </p:txBody>
      </p:sp>
    </p:spTree>
    <p:extLst>
      <p:ext uri="{BB962C8B-B14F-4D97-AF65-F5344CB8AC3E}">
        <p14:creationId xmlns:p14="http://schemas.microsoft.com/office/powerpoint/2010/main" val="42131807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01" y="208534"/>
            <a:ext cx="9090599" cy="1275209"/>
          </a:xfrm>
        </p:spPr>
        <p:txBody>
          <a:bodyPr>
            <a:noAutofit/>
          </a:bodyPr>
          <a:lstStyle/>
          <a:p>
            <a:r>
              <a:rPr lang="en-US" sz="3200" dirty="0">
                <a:solidFill>
                  <a:srgbClr val="843C0C"/>
                </a:solidFill>
              </a:rPr>
              <a:t>Energy </a:t>
            </a:r>
            <a:r>
              <a:rPr lang="en-US" sz="3200" dirty="0" smtClean="0">
                <a:solidFill>
                  <a:srgbClr val="843C0C"/>
                </a:solidFill>
              </a:rPr>
              <a:t>Charge </a:t>
            </a:r>
            <a:r>
              <a:rPr lang="en-US" sz="3200" dirty="0">
                <a:solidFill>
                  <a:srgbClr val="843C0C"/>
                </a:solidFill>
              </a:rPr>
              <a:t>D</a:t>
            </a:r>
            <a:r>
              <a:rPr lang="en-US" sz="3200" dirty="0" smtClean="0">
                <a:solidFill>
                  <a:srgbClr val="843C0C"/>
                </a:solidFill>
              </a:rPr>
              <a:t>etermines </a:t>
            </a:r>
            <a:r>
              <a:rPr lang="en-US" sz="3200" dirty="0">
                <a:solidFill>
                  <a:srgbClr val="843C0C"/>
                </a:solidFill>
              </a:rPr>
              <a:t>W</a:t>
            </a:r>
            <a:r>
              <a:rPr lang="en-US" sz="3200" dirty="0" smtClean="0">
                <a:solidFill>
                  <a:srgbClr val="843C0C"/>
                </a:solidFill>
              </a:rPr>
              <a:t>hether </a:t>
            </a:r>
            <a:r>
              <a:rPr lang="en-US" sz="3200" dirty="0">
                <a:solidFill>
                  <a:srgbClr val="843C0C"/>
                </a:solidFill>
              </a:rPr>
              <a:t>G</a:t>
            </a:r>
            <a:r>
              <a:rPr lang="en-US" sz="3200" dirty="0" smtClean="0">
                <a:solidFill>
                  <a:srgbClr val="843C0C"/>
                </a:solidFill>
              </a:rPr>
              <a:t>lycolysis </a:t>
            </a:r>
            <a:r>
              <a:rPr lang="en-US" sz="3200" dirty="0">
                <a:solidFill>
                  <a:srgbClr val="843C0C"/>
                </a:solidFill>
              </a:rPr>
              <a:t>or </a:t>
            </a:r>
            <a:r>
              <a:rPr lang="en-US" sz="3200" dirty="0">
                <a:solidFill>
                  <a:srgbClr val="843C0C"/>
                </a:solidFill>
              </a:rPr>
              <a:t>G</a:t>
            </a:r>
            <a:r>
              <a:rPr lang="en-US" sz="3200" dirty="0" smtClean="0">
                <a:solidFill>
                  <a:srgbClr val="843C0C"/>
                </a:solidFill>
              </a:rPr>
              <a:t>luconeogenesis Will </a:t>
            </a:r>
            <a:r>
              <a:rPr lang="en-US" sz="3200" dirty="0">
                <a:solidFill>
                  <a:srgbClr val="843C0C"/>
                </a:solidFill>
              </a:rPr>
              <a:t>B</a:t>
            </a:r>
            <a:r>
              <a:rPr lang="en-US" sz="3200" dirty="0" smtClean="0">
                <a:solidFill>
                  <a:srgbClr val="843C0C"/>
                </a:solidFill>
              </a:rPr>
              <a:t>e Most </a:t>
            </a:r>
            <a:r>
              <a:rPr lang="en-US" sz="3200" dirty="0">
                <a:solidFill>
                  <a:srgbClr val="843C0C"/>
                </a:solidFill>
              </a:rPr>
              <a:t>A</a:t>
            </a:r>
            <a:r>
              <a:rPr lang="en-US" sz="3200" dirty="0" smtClean="0">
                <a:solidFill>
                  <a:srgbClr val="843C0C"/>
                </a:solidFill>
              </a:rPr>
              <a:t>ctive</a:t>
            </a:r>
            <a:endParaRPr lang="en-US" sz="3200" dirty="0">
              <a:solidFill>
                <a:srgbClr val="843C0C"/>
              </a:solidFill>
            </a:endParaRPr>
          </a:p>
        </p:txBody>
      </p:sp>
      <p:sp>
        <p:nvSpPr>
          <p:cNvPr id="3" name="Content Placeholder 2"/>
          <p:cNvSpPr>
            <a:spLocks noGrp="1"/>
          </p:cNvSpPr>
          <p:nvPr>
            <p:ph idx="1"/>
          </p:nvPr>
        </p:nvSpPr>
        <p:spPr>
          <a:xfrm>
            <a:off x="457200" y="1763486"/>
            <a:ext cx="8229600" cy="5006308"/>
          </a:xfrm>
        </p:spPr>
        <p:txBody>
          <a:bodyPr>
            <a:noAutofit/>
          </a:bodyPr>
          <a:lstStyle/>
          <a:p>
            <a:pPr>
              <a:spcAft>
                <a:spcPts val="1200"/>
              </a:spcAft>
            </a:pPr>
            <a:r>
              <a:rPr lang="en-US" dirty="0"/>
              <a:t>The </a:t>
            </a:r>
            <a:r>
              <a:rPr lang="en-US" dirty="0" err="1"/>
              <a:t>interconversion</a:t>
            </a:r>
            <a:r>
              <a:rPr lang="en-US" dirty="0"/>
              <a:t> of fructose 1,6-bisphosphate and fructose 6-phosphate is a key regulatory point.</a:t>
            </a:r>
          </a:p>
          <a:p>
            <a:pPr>
              <a:spcAft>
                <a:spcPts val="1200"/>
              </a:spcAft>
            </a:pPr>
            <a:r>
              <a:rPr lang="en-US" dirty="0"/>
              <a:t>In addition, glycolysis and gluconeogenesis are reciprocally regulated at the </a:t>
            </a:r>
            <a:r>
              <a:rPr lang="en-US" dirty="0" err="1"/>
              <a:t>interconversion</a:t>
            </a:r>
            <a:r>
              <a:rPr lang="en-US" dirty="0"/>
              <a:t> of </a:t>
            </a:r>
            <a:r>
              <a:rPr lang="en-US" dirty="0" err="1"/>
              <a:t>phosphoenolpyruvate</a:t>
            </a:r>
            <a:r>
              <a:rPr lang="en-US" dirty="0"/>
              <a:t> and pyruvate.</a:t>
            </a:r>
          </a:p>
          <a:p>
            <a:pPr>
              <a:spcAft>
                <a:spcPts val="1200"/>
              </a:spcAft>
            </a:pPr>
            <a:r>
              <a:rPr lang="en-US" dirty="0"/>
              <a:t>If ATP is required, glycolysis predominates. If glucose is required, gluconeogenesis is favored.</a:t>
            </a:r>
          </a:p>
        </p:txBody>
      </p:sp>
    </p:spTree>
    <p:extLst>
      <p:ext uri="{BB962C8B-B14F-4D97-AF65-F5344CB8AC3E}">
        <p14:creationId xmlns:p14="http://schemas.microsoft.com/office/powerpoint/2010/main" val="30676596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7488"/>
            <a:ext cx="9144000" cy="1257300"/>
          </a:xfrm>
        </p:spPr>
        <p:txBody>
          <a:bodyPr>
            <a:noAutofit/>
          </a:bodyPr>
          <a:lstStyle/>
          <a:p>
            <a:r>
              <a:rPr lang="en-US" sz="3400" dirty="0">
                <a:solidFill>
                  <a:srgbClr val="843C0C"/>
                </a:solidFill>
              </a:rPr>
              <a:t>Reciprocal </a:t>
            </a:r>
            <a:r>
              <a:rPr lang="en-US" sz="3400" dirty="0" smtClean="0">
                <a:solidFill>
                  <a:srgbClr val="843C0C"/>
                </a:solidFill>
              </a:rPr>
              <a:t>Regulation </a:t>
            </a:r>
            <a:r>
              <a:rPr lang="en-US" sz="3400" dirty="0">
                <a:solidFill>
                  <a:srgbClr val="843C0C"/>
                </a:solidFill>
              </a:rPr>
              <a:t>of </a:t>
            </a:r>
            <a:r>
              <a:rPr lang="en-US" sz="3400" dirty="0" smtClean="0">
                <a:solidFill>
                  <a:srgbClr val="843C0C"/>
                </a:solidFill>
              </a:rPr>
              <a:t>Gluconeogenesis </a:t>
            </a:r>
            <a:r>
              <a:rPr lang="en-US" sz="3400" dirty="0">
                <a:solidFill>
                  <a:srgbClr val="843C0C"/>
                </a:solidFill>
              </a:rPr>
              <a:t>and </a:t>
            </a:r>
            <a:r>
              <a:rPr lang="en-US" sz="3400" dirty="0" smtClean="0">
                <a:solidFill>
                  <a:srgbClr val="843C0C"/>
                </a:solidFill>
              </a:rPr>
              <a:t>Glycolysis </a:t>
            </a:r>
            <a:r>
              <a:rPr lang="en-US" sz="3400" dirty="0">
                <a:solidFill>
                  <a:srgbClr val="843C0C"/>
                </a:solidFill>
              </a:rPr>
              <a:t>in the </a:t>
            </a:r>
            <a:r>
              <a:rPr lang="en-US" sz="3400" dirty="0" smtClean="0">
                <a:solidFill>
                  <a:srgbClr val="843C0C"/>
                </a:solidFill>
              </a:rPr>
              <a:t>Liver</a:t>
            </a:r>
            <a:endParaRPr lang="en-US" sz="3400" dirty="0">
              <a:solidFill>
                <a:srgbClr val="843C0C"/>
              </a:solidFill>
            </a:endParaRPr>
          </a:p>
        </p:txBody>
      </p:sp>
      <p:pic>
        <p:nvPicPr>
          <p:cNvPr id="5" name="Picture 2" descr="A flow diagram shows the reciprocal regulation of gluconeogenesis and glycolysis in liver. In glycolysis, glucose is converted to fructose 6-phosphate. Fructose 6-phophate is converted to fructose 1, 6-bisphosphate by phosphofructokinase. This reaction is inhibited by A T P, citrate, and protons, and is stimulated by F-2, 6-B P and A M P. Fructose 1, 6-bisphosphate is converted to phosphoenolpyruvate in several steps. Phosphoenolpyruvate is converted to pyruvate by pyruvate kinase. This reaction is inhibited by A T P and alanine, and is stimulated by F 1, 6-B P. &#10;In gluconeogenesis, pyruvate is converted to oxaloacetate by pyruvate carboxylase. This reaction is inhibited by A D P and stimulated by acetyl coenzyme A. Oxaloacetate is converted to phosphoenolpyruvate by phosphoenolpyruvate carboxykinase. This reaction is inhibited by A D P. Phosphoenolpyruvate is converted to fructose 1, 6-bisphosphate in several steps. Fructose 1, 6-bisphosphate is converted to fructose 6-phosphate by fructose 1, 6-bisphosphoglycerate. This reaction is inhibited by F-2, 6-B P and A M P, and stimulated by citrate. Fructose 6-phosphate is converted to glucos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85272" y="1634245"/>
            <a:ext cx="5066686" cy="500680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0637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8074</TotalTime>
  <Words>6741</Words>
  <Application>Microsoft Office PowerPoint</Application>
  <PresentationFormat>On-screen Show (4:3)</PresentationFormat>
  <Paragraphs>401</Paragraphs>
  <Slides>112</Slides>
  <Notes>69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112</vt:i4>
      </vt:variant>
    </vt:vector>
  </HeadingPairs>
  <TitlesOfParts>
    <vt:vector size="121" baseType="lpstr">
      <vt:lpstr>ＭＳ Ｐゴシック</vt:lpstr>
      <vt:lpstr>Arial</vt:lpstr>
      <vt:lpstr>Calibri</vt:lpstr>
      <vt:lpstr>Calibri Light</vt:lpstr>
      <vt:lpstr>Georgia</vt:lpstr>
      <vt:lpstr>Times</vt:lpstr>
      <vt:lpstr>Times New Roman</vt:lpstr>
      <vt:lpstr>Office Theme</vt:lpstr>
      <vt:lpstr>1_Office Theme</vt:lpstr>
      <vt:lpstr>PowerPoint Presentation</vt:lpstr>
      <vt:lpstr>CHAPTER 16 Glycolysis and Gluconeogenesis</vt:lpstr>
      <vt:lpstr>Ch.16 Learning Objectives</vt:lpstr>
      <vt:lpstr>Ch.16 Outline</vt:lpstr>
      <vt:lpstr>Some Fates of Glucose (1/2)</vt:lpstr>
      <vt:lpstr>Glucose is Generated from Dietary Carbohydrates</vt:lpstr>
      <vt:lpstr>Glucose is an Important Fuel for Most Organisms</vt:lpstr>
      <vt:lpstr>Section 16.1 Glycolysis Is an Energy-Conversion Pathway in Many Organisms</vt:lpstr>
      <vt:lpstr>Glycolysis can be Divided into Two Parts</vt:lpstr>
      <vt:lpstr>Some Fates of Glucose (2/2)</vt:lpstr>
      <vt:lpstr>First Stage of Glycolysis</vt:lpstr>
      <vt:lpstr>Hexokinase Traps Glucose in the Cell and Begins Glycolysis</vt:lpstr>
      <vt:lpstr>Induced Fit in Hexokinase</vt:lpstr>
      <vt:lpstr>Fructose 1,6-bisphosphate is Generated from Glucose 6-phosphate</vt:lpstr>
      <vt:lpstr>Phosphofructokinase Catalyzes the Second Irreversible Step in Glycolysis</vt:lpstr>
      <vt:lpstr>The Six-carbon Sugar is Cleaved into Two Three-carbon Fragments</vt:lpstr>
      <vt:lpstr>The Reaction Catalyzed by Aldolase</vt:lpstr>
      <vt:lpstr>The Reaction Catalyzed by Triose Phosphate Isomerase</vt:lpstr>
      <vt:lpstr>Structure of Triose Phosphate Isomerase</vt:lpstr>
      <vt:lpstr>Mechanism: Triose Phosphate Isomerase Salvages a Three-carbon Fragment</vt:lpstr>
      <vt:lpstr>Catalytic Mechanism of Triose Phosphate Isomerase</vt:lpstr>
      <vt:lpstr>Design of Triose Phosphate Isomerase Enhances its Efficiency</vt:lpstr>
      <vt:lpstr>The Oxidation of an Aldehyde to an Acid Powers the Formation of a Compound with High Phosphoryl-transfer Potential</vt:lpstr>
      <vt:lpstr>Second Stage of Glycolysis</vt:lpstr>
      <vt:lpstr>The Reaction Catalyzed by Glyceraldehyde 3-phosphate Dehydrogenase (1/3)</vt:lpstr>
      <vt:lpstr>The Reaction Catalyzed by Glyceraldehyde 3-phosphate Dehydrogenase (2/3)</vt:lpstr>
      <vt:lpstr>The Reaction Catalyzed by Glyceraldehyde 3-phosphate Dehydrogenase (3/3)</vt:lpstr>
      <vt:lpstr>Free-energy Profiles for Glyceraldehyde Oxidation Followed by Acyl-phosphate Formation</vt:lpstr>
      <vt:lpstr>Mechanism: Phosphorylation is Coupled to the Oxidation of Glyceraldehyde 3-phosphate by a Thioester Intermediate</vt:lpstr>
      <vt:lpstr>Structure of Glyceraldehyde  3-Phosphate Dehydrogenase</vt:lpstr>
      <vt:lpstr>Catalytic Mechanism of Glyceraldehyde 3-phosphate Dehydrogenase</vt:lpstr>
      <vt:lpstr>ATP is Formed by Phosphoryl Transfer from 1,3-Bisphosphoglycerate</vt:lpstr>
      <vt:lpstr>Additional ATP is Generated with the Formation of Pyruvate</vt:lpstr>
      <vt:lpstr>The Final Three Reactions in Glycolysis</vt:lpstr>
      <vt:lpstr>Phosphoglycerate Mutase Causes a Shift in the Position of the Phosphate on the Glycerate</vt:lpstr>
      <vt:lpstr>The High Phosphoryl-transfer Potential of Phosphoenolpyruvate Arises Primarily from the Large Driving Force of the Subsequent Enol–Ketone Conversion</vt:lpstr>
      <vt:lpstr>Two ATP Molecules are Formed in the Conversion of Glucose into Pyruvate</vt:lpstr>
      <vt:lpstr>Reactions of Glycolysis</vt:lpstr>
      <vt:lpstr>NAD+ is Regenerated from the Metabolism of Pyruvate</vt:lpstr>
      <vt:lpstr>While Glycolysis is Similar in Most Organisms, the Fate of Pyruvate is Variable</vt:lpstr>
      <vt:lpstr>Alcoholic Fermentation</vt:lpstr>
      <vt:lpstr>Active Site of Alcohol Dehydrogenase</vt:lpstr>
      <vt:lpstr>Maintaining Redox Balance</vt:lpstr>
      <vt:lpstr>Lactic Acid Fermentation</vt:lpstr>
      <vt:lpstr>Regeneration of NAD+ in Lactic Acid Fermentation</vt:lpstr>
      <vt:lpstr>Aerobic Metabolism Through the Citric Acid Cycle and Electron Transport Chain</vt:lpstr>
      <vt:lpstr>Fermentations Provide Usable Energy in the Absence of Oxygen</vt:lpstr>
      <vt:lpstr>Examples of Pathogenic Obligate Anaerobes</vt:lpstr>
      <vt:lpstr>Starting and Ending Points of Various Fermentations</vt:lpstr>
      <vt:lpstr>Fructose is Converted into Glycolytic  Intermediates by Fructokinase</vt:lpstr>
      <vt:lpstr>Entry Points in Glycolysis for Fructose and Galactose</vt:lpstr>
      <vt:lpstr>Fructose Metabolism</vt:lpstr>
      <vt:lpstr>Excessive Fructose Consumption can Lead to Pathological Conditions</vt:lpstr>
      <vt:lpstr>Galactose is Converted into Glucose 6-phosphate (1/2)</vt:lpstr>
      <vt:lpstr>Glucose is Converted into UDP-glucose, an Activated Intermediate in the Synthesis of Carbohydrates</vt:lpstr>
      <vt:lpstr>Galactose is Converted into Glucose 6-phosphate (2/2)</vt:lpstr>
      <vt:lpstr>Many Adults are Intolerant of Milk Because They are Deficient in Lactase</vt:lpstr>
      <vt:lpstr>Scanning Electron Micrograph of Lactobacillus</vt:lpstr>
      <vt:lpstr>Galactose is Highly Toxic if the Transferase is Missing</vt:lpstr>
      <vt:lpstr>Cataracts can Form in the Eye When Galactose is Converted to Galactitol</vt:lpstr>
      <vt:lpstr>Cataracts are Evident as the Clouding of the Lens</vt:lpstr>
      <vt:lpstr>Section 16.2 The Glycolytic Pathway Is Tightly Controlled</vt:lpstr>
      <vt:lpstr>Glycolysis in Muscle is Regulated to Meet the Need for ATP</vt:lpstr>
      <vt:lpstr>Structure of Phosphofructokinase</vt:lpstr>
      <vt:lpstr>Allosteric Regulation of Phosphofructokinase</vt:lpstr>
      <vt:lpstr>AMP as a Positive Regulator of Phosphofructokinase</vt:lpstr>
      <vt:lpstr>Two Additional Enzymes in Glycolysis are Allosterically Regulated</vt:lpstr>
      <vt:lpstr>Regulation of Glycolysis in Muscle</vt:lpstr>
      <vt:lpstr>The Regulation of Glycolysis in the Liver Illustrates the Biochemical Versatility of the Liver (1/3)</vt:lpstr>
      <vt:lpstr>Regulation of Phosphofructokinase by Fructose 2,6-bisphosphate</vt:lpstr>
      <vt:lpstr>Activation of Phosphofructokinase by Fructose 2,6-bisphosphate</vt:lpstr>
      <vt:lpstr>The Regulation of Glycolysis in the Liver Illustrates the Biochemical Versatility of the Liver (2/3)</vt:lpstr>
      <vt:lpstr>The Regulation of Glycolysis in the Liver Illustrates the Biochemical Versatility of the Liver (3/3)</vt:lpstr>
      <vt:lpstr>Control of the Catalytic Activity of Pyruvate Kinase</vt:lpstr>
      <vt:lpstr>A Family of Transporters Enables Glucose to Enter and Leave Animal Cells</vt:lpstr>
      <vt:lpstr>Aerobic Glycolysis is a Property of Rapidly Growing Cells</vt:lpstr>
      <vt:lpstr>Tumors can be Visualized with 2-18F-2-D-Deoxyglucose (FDG) and Positron Emission Tomography</vt:lpstr>
      <vt:lpstr>Cancer and Endurance Training Affect Glycolysis in a Similar Fashion</vt:lpstr>
      <vt:lpstr>Proteins in Glucose Metabolism Encoded by Genes Regulated by Hypoxia-inducible Factor</vt:lpstr>
      <vt:lpstr>Alteration of Gene Expression in Tumors Owing to Hypoxia</vt:lpstr>
      <vt:lpstr>Section 16.3 Glucose Can Be Synthesized from Noncarbohydrate Precursors</vt:lpstr>
      <vt:lpstr>Glycerol May Enter Either the Gluconeogenic or the Glycolytic Pathway at Dihydroxyacetone Phosphate</vt:lpstr>
      <vt:lpstr>Pathway of Gluconeogenesis</vt:lpstr>
      <vt:lpstr>Gluconeogenesis Is Not a Reversal of Glycolysis</vt:lpstr>
      <vt:lpstr>The Conversion of Pyruvate into Phosphoenolpyruvate Begins with the Formation of Oxaloacetate (1/2)</vt:lpstr>
      <vt:lpstr>The Conversion of Pyruvate into Phosphoenolpyruvate Begins with the Formation of Oxaloacetate (2/2)</vt:lpstr>
      <vt:lpstr>Structure of Biotin and Carboxybiotin</vt:lpstr>
      <vt:lpstr>A Subunit of Pyruvate Carboxylase</vt:lpstr>
      <vt:lpstr>Oxaloacetate is Shuttled into the Cytoplasm and Converted into Phosphoenolpyruvate (1/2)</vt:lpstr>
      <vt:lpstr>Compartmental Cooperation</vt:lpstr>
      <vt:lpstr>Oxaloacetate is Shuttled into the Cytoplasm and Converted into Phosphoenolpyruvate (2/2)</vt:lpstr>
      <vt:lpstr>The Conversion of Fructose 1,6-bisphosphate into Fructose 6-phosphate and Orthophosphate is an Irreversible Step</vt:lpstr>
      <vt:lpstr>The Generation of Free Glucose is an Important Control Point</vt:lpstr>
      <vt:lpstr>Generation of Glucose from Glucose 6-phosphate</vt:lpstr>
      <vt:lpstr>Six High-Transfer-Potential Phosphoryl Groups are Spent in Synthesizing Glucose from Pyruvate</vt:lpstr>
      <vt:lpstr>Reactions of Gluconeogenesis</vt:lpstr>
      <vt:lpstr>Section 16.4 Gluconeogenesis and Glycolysis Are Reciprocally Regulated</vt:lpstr>
      <vt:lpstr>Energy Charge Determines Whether Glycolysis or Gluconeogenesis Will Be Most Active</vt:lpstr>
      <vt:lpstr>Reciprocal Regulation of Gluconeogenesis and Glycolysis in the Liver</vt:lpstr>
      <vt:lpstr>The Balance Between Glycolysis and Gluconeogenesis in the Liver is Sensitive to Blood-glucose Concentration</vt:lpstr>
      <vt:lpstr>Domain Structure of the Bifunctional Enzyme Phosphofructokinase 2</vt:lpstr>
      <vt:lpstr>Control of the Synthesis and Degradation of Fructose 2,6-bisphosphate</vt:lpstr>
      <vt:lpstr>Substrate Cycles Amplify Metabolic Signals and Produce Heat</vt:lpstr>
      <vt:lpstr>Substrate Cycle</vt:lpstr>
      <vt:lpstr>Lactate and Alanine Formed by Contracting Muscle Are Used by Other Organs</vt:lpstr>
      <vt:lpstr>The Cori Cycle</vt:lpstr>
      <vt:lpstr>PATHWAY INTEGRATION: Cooperation Between Glycolysis and Gluconeogenesis During a Sprint</vt:lpstr>
      <vt:lpstr>Glycolysis and Gluconeogenesis are Evolutionarily Intertwined</vt:lpstr>
      <vt:lpstr>Triose Phosphate Isomerase Deficiency (TPID) (1/2)</vt:lpstr>
      <vt:lpstr>Triose Phosphate Isomerase Deficiency (TPID) (2/2)</vt:lpstr>
      <vt:lpstr>Pyruvate Carboxylase Deficiency (PCD) (1/2)</vt:lpstr>
      <vt:lpstr>Pyruvate Carboxylase Deficiency (PCD) (2/2)</vt:lpstr>
    </vt:vector>
  </TitlesOfParts>
  <Company>Carleton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16 Glycolysis and Gluconeogenesis</dc:title>
  <dc:creator>Berg</dc:creator>
  <cp:lastModifiedBy>Piotrowski, Angela</cp:lastModifiedBy>
  <cp:revision>952</cp:revision>
  <dcterms:created xsi:type="dcterms:W3CDTF">2015-05-20T13:49:30Z</dcterms:created>
  <dcterms:modified xsi:type="dcterms:W3CDTF">2019-04-30T13:42:37Z</dcterms:modified>
</cp:coreProperties>
</file>