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69"/>
  </p:notesMasterIdLst>
  <p:sldIdLst>
    <p:sldId id="1510" r:id="rId3"/>
    <p:sldId id="1379" r:id="rId4"/>
    <p:sldId id="1477" r:id="rId5"/>
    <p:sldId id="1478" r:id="rId6"/>
    <p:sldId id="1479" r:id="rId7"/>
    <p:sldId id="1480" r:id="rId8"/>
    <p:sldId id="1420" r:id="rId9"/>
    <p:sldId id="1421" r:id="rId10"/>
    <p:sldId id="1481" r:id="rId11"/>
    <p:sldId id="1423" r:id="rId12"/>
    <p:sldId id="1424" r:id="rId13"/>
    <p:sldId id="1425" r:id="rId14"/>
    <p:sldId id="1482" r:id="rId15"/>
    <p:sldId id="1427" r:id="rId16"/>
    <p:sldId id="1428" r:id="rId17"/>
    <p:sldId id="1429" r:id="rId18"/>
    <p:sldId id="1483" r:id="rId19"/>
    <p:sldId id="1431" r:id="rId20"/>
    <p:sldId id="1484" r:id="rId21"/>
    <p:sldId id="1433" r:id="rId22"/>
    <p:sldId id="1485" r:id="rId23"/>
    <p:sldId id="1435" r:id="rId24"/>
    <p:sldId id="1436" r:id="rId25"/>
    <p:sldId id="1486" r:id="rId26"/>
    <p:sldId id="1438" r:id="rId27"/>
    <p:sldId id="1439" r:id="rId28"/>
    <p:sldId id="1487" r:id="rId29"/>
    <p:sldId id="1441" r:id="rId30"/>
    <p:sldId id="1442" r:id="rId31"/>
    <p:sldId id="1488" r:id="rId32"/>
    <p:sldId id="1444" r:id="rId33"/>
    <p:sldId id="1445" r:id="rId34"/>
    <p:sldId id="1489" r:id="rId35"/>
    <p:sldId id="1447" r:id="rId36"/>
    <p:sldId id="1448" r:id="rId37"/>
    <p:sldId id="1490" r:id="rId38"/>
    <p:sldId id="1491" r:id="rId39"/>
    <p:sldId id="1452" r:id="rId40"/>
    <p:sldId id="1492" r:id="rId41"/>
    <p:sldId id="1493" r:id="rId42"/>
    <p:sldId id="1455" r:id="rId43"/>
    <p:sldId id="1456" r:id="rId44"/>
    <p:sldId id="1457" r:id="rId45"/>
    <p:sldId id="1494" r:id="rId46"/>
    <p:sldId id="1495" r:id="rId47"/>
    <p:sldId id="1496" r:id="rId48"/>
    <p:sldId id="1497" r:id="rId49"/>
    <p:sldId id="1461" r:id="rId50"/>
    <p:sldId id="1462" r:id="rId51"/>
    <p:sldId id="1498" r:id="rId52"/>
    <p:sldId id="1499" r:id="rId53"/>
    <p:sldId id="1465" r:id="rId54"/>
    <p:sldId id="1500" r:id="rId55"/>
    <p:sldId id="1467" r:id="rId56"/>
    <p:sldId id="1468" r:id="rId57"/>
    <p:sldId id="1501" r:id="rId58"/>
    <p:sldId id="1502" r:id="rId59"/>
    <p:sldId id="1503" r:id="rId60"/>
    <p:sldId id="1504" r:id="rId61"/>
    <p:sldId id="1472" r:id="rId62"/>
    <p:sldId id="1505" r:id="rId63"/>
    <p:sldId id="1475" r:id="rId64"/>
    <p:sldId id="1507" r:id="rId65"/>
    <p:sldId id="1506" r:id="rId66"/>
    <p:sldId id="1508" r:id="rId67"/>
    <p:sldId id="1509"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2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51" autoAdjust="0"/>
  </p:normalViewPr>
  <p:slideViewPr>
    <p:cSldViewPr snapToGrid="0" snapToObjects="1">
      <p:cViewPr varScale="1">
        <p:scale>
          <a:sx n="66" d="100"/>
          <a:sy n="66" d="100"/>
        </p:scale>
        <p:origin x="1280" y="40"/>
      </p:cViewPr>
      <p:guideLst>
        <p:guide orient="horz" pos="2160"/>
        <p:guide pos="2880"/>
      </p:guideLst>
    </p:cSldViewPr>
  </p:slideViewPr>
  <p:outlineViewPr>
    <p:cViewPr>
      <p:scale>
        <a:sx n="33" d="100"/>
        <a:sy n="33" d="100"/>
      </p:scale>
      <p:origin x="0" y="-4212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4/29/2019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smtClean="0">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smtClean="0">
                <a:ea typeface="ＭＳ Ｐゴシック" panose="020B0600070205080204" pitchFamily="34" charset="-128"/>
              </a:rPr>
              <a:t>Corresponding Chapters: 1, 2, 8, 9, 10</a:t>
            </a:r>
          </a:p>
          <a:p>
            <a:pPr marL="228600" indent="-228600" eaLnBrk="1" hangingPunct="1">
              <a:spcBef>
                <a:spcPct val="0"/>
              </a:spcBef>
            </a:pPr>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1212714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A3F92E48-D035-9E49-993C-2B1085CEE111}" type="slidenum">
              <a:rPr lang="en-US" sz="1200" smtClean="0"/>
              <a:pPr>
                <a:defRPr/>
              </a:pPr>
              <a:t>15</a:t>
            </a:fld>
            <a:endParaRPr lang="en-US" sz="1200" dirty="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14.7 A heterotrimeric G protein. </a:t>
            </a:r>
            <a:r>
              <a:rPr lang="en-US" sz="1200" b="0" i="0" u="none" strike="noStrike" kern="1200" baseline="0" dirty="0">
                <a:solidFill>
                  <a:schemeClr val="tx1"/>
                </a:solidFill>
                <a:latin typeface="+mn-lt"/>
                <a:ea typeface="+mn-ea"/>
                <a:cs typeface="+mn-cs"/>
              </a:rPr>
              <a:t>(A) A ribbon diagram shows the relation between the three subunits. In this complex, the α subunit (gray and purple) is bound to GDP.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GDP is bound in a pocket close to the surface at which the α subunit interacts with the βγ dimer. (B) A schematic representation of the heterotrimeric G protein. [Drawn from 1GOT.pdb.]</a:t>
            </a:r>
            <a:endParaRPr lang="en-US" dirty="0">
              <a:ea typeface="MS PGothic" charset="0"/>
            </a:endParaRPr>
          </a:p>
        </p:txBody>
      </p:sp>
    </p:spTree>
    <p:extLst>
      <p:ext uri="{BB962C8B-B14F-4D97-AF65-F5344CB8AC3E}">
        <p14:creationId xmlns:p14="http://schemas.microsoft.com/office/powerpoint/2010/main" val="169118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14.8 The complex between the activated β</a:t>
            </a:r>
            <a:r>
              <a:rPr lang="en-US" sz="1200" b="1" i="0" u="none" strike="noStrike" kern="1200" baseline="-25000" dirty="0">
                <a:solidFill>
                  <a:schemeClr val="tx1"/>
                </a:solidFill>
                <a:latin typeface="+mn-lt"/>
                <a:ea typeface="+mn-ea"/>
                <a:cs typeface="+mn-cs"/>
              </a:rPr>
              <a:t>2</a:t>
            </a:r>
            <a:r>
              <a:rPr lang="en-US" sz="1200" b="1" i="0" u="none" strike="noStrike" kern="1200" baseline="0" dirty="0">
                <a:solidFill>
                  <a:schemeClr val="tx1"/>
                </a:solidFill>
                <a:latin typeface="+mn-lt"/>
                <a:ea typeface="+mn-ea"/>
                <a:cs typeface="+mn-cs"/>
              </a:rPr>
              <a:t>-AR and a heterotrimeric G protein. </a:t>
            </a:r>
            <a:r>
              <a:rPr lang="en-US" sz="1200" b="0" i="0" u="none" strike="noStrike" kern="1200" baseline="0" dirty="0">
                <a:solidFill>
                  <a:schemeClr val="tx1"/>
                </a:solidFill>
                <a:latin typeface="+mn-lt"/>
                <a:ea typeface="+mn-ea"/>
                <a:cs typeface="+mn-cs"/>
              </a:rPr>
              <a:t>(A) When the β</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-AR (green) binds a receptor agonist, the cytoplasmic face of the receptor forms an interaction surface with the G</a:t>
            </a:r>
            <a:r>
              <a:rPr lang="en-US" sz="1200" b="0" i="0" u="none" strike="noStrike" kern="1200" baseline="-25000" dirty="0">
                <a:solidFill>
                  <a:schemeClr val="tx1"/>
                </a:solidFill>
                <a:latin typeface="+mn-lt"/>
                <a:ea typeface="+mn-ea"/>
                <a:cs typeface="+mn-cs"/>
              </a:rPr>
              <a:t>α</a:t>
            </a:r>
            <a:r>
              <a:rPr lang="en-US" sz="1200" b="0" i="0" u="none" strike="noStrike" kern="1200" baseline="0" dirty="0">
                <a:solidFill>
                  <a:schemeClr val="tx1"/>
                </a:solidFill>
                <a:latin typeface="+mn-lt"/>
                <a:ea typeface="+mn-ea"/>
                <a:cs typeface="+mn-cs"/>
              </a:rPr>
              <a:t> subunit of a heterotrimeric G protein. (B) The interaction with the activated receptor leads to a substantial conformational change in the G</a:t>
            </a:r>
            <a:r>
              <a:rPr lang="en-US" sz="1200" b="0" i="0" u="none" strike="noStrike" kern="1200" baseline="-25000" dirty="0">
                <a:solidFill>
                  <a:schemeClr val="tx1"/>
                </a:solidFill>
                <a:latin typeface="+mn-lt"/>
                <a:ea typeface="+mn-ea"/>
                <a:cs typeface="+mn-cs"/>
              </a:rPr>
              <a:t>α </a:t>
            </a:r>
            <a:r>
              <a:rPr lang="en-US" sz="1200" b="0" i="0" u="none" strike="noStrike" kern="1200" baseline="0" dirty="0">
                <a:solidFill>
                  <a:schemeClr val="tx1"/>
                </a:solidFill>
                <a:latin typeface="+mn-lt"/>
                <a:ea typeface="+mn-ea"/>
                <a:cs typeface="+mn-cs"/>
              </a:rPr>
              <a:t>protein, in which the GTP binding site is opened, enabling nucleotide exchange. In this figure, G</a:t>
            </a:r>
            <a:r>
              <a:rPr lang="en-US" sz="1200" b="0" i="0" u="none" strike="noStrike" kern="1200" baseline="-25000" dirty="0">
                <a:solidFill>
                  <a:schemeClr val="tx1"/>
                </a:solidFill>
                <a:latin typeface="+mn-lt"/>
                <a:ea typeface="+mn-ea"/>
                <a:cs typeface="+mn-cs"/>
              </a:rPr>
              <a:t>α</a:t>
            </a:r>
            <a:r>
              <a:rPr lang="en-US" sz="1200" b="0" i="0" u="none" strike="noStrike" kern="1200" baseline="0" dirty="0">
                <a:solidFill>
                  <a:schemeClr val="tx1"/>
                </a:solidFill>
                <a:latin typeface="+mn-lt"/>
                <a:ea typeface="+mn-ea"/>
                <a:cs typeface="+mn-cs"/>
              </a:rPr>
              <a:t> in its GTP form is shown in red and in its receptor-bound form is shown in blue. [Drawn from 3SN6.pdb and 1AZT.pdb.]</a:t>
            </a:r>
            <a:endParaRPr lang="en-US" dirty="0"/>
          </a:p>
        </p:txBody>
      </p:sp>
      <p:sp>
        <p:nvSpPr>
          <p:cNvPr id="4" name="Slide Number Placeholder 3"/>
          <p:cNvSpPr>
            <a:spLocks noGrp="1"/>
          </p:cNvSpPr>
          <p:nvPr>
            <p:ph type="sldNum" sz="quarter" idx="10"/>
          </p:nvPr>
        </p:nvSpPr>
        <p:spPr/>
        <p:txBody>
          <a:bodyPr/>
          <a:lstStyle/>
          <a:p>
            <a:fld id="{181DC576-E47D-D84B-9263-1F067D49EB3F}" type="slidenum">
              <a:rPr lang="en-US" smtClean="0"/>
              <a:t>16</a:t>
            </a:fld>
            <a:endParaRPr lang="en-US" dirty="0"/>
          </a:p>
        </p:txBody>
      </p:sp>
    </p:spTree>
    <p:extLst>
      <p:ext uri="{BB962C8B-B14F-4D97-AF65-F5344CB8AC3E}">
        <p14:creationId xmlns:p14="http://schemas.microsoft.com/office/powerpoint/2010/main" val="990939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6B4C6A0D-CFC1-BF40-949B-8755AE85D892}" type="slidenum">
              <a:rPr lang="en-US" sz="1200" smtClean="0"/>
              <a:pPr>
                <a:defRPr/>
              </a:pPr>
              <a:t>18</a:t>
            </a:fld>
            <a:endParaRPr lang="en-US" sz="1200" dirty="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sz="1200" b="1" kern="1200" dirty="0">
                <a:solidFill>
                  <a:schemeClr val="tx1"/>
                </a:solidFill>
                <a:effectLst/>
                <a:latin typeface="+mn-lt"/>
                <a:ea typeface="+mn-ea"/>
                <a:cs typeface="+mn-cs"/>
              </a:rPr>
              <a:t>FIGURE 14.9 </a:t>
            </a:r>
            <a:r>
              <a:rPr lang="en-US" sz="1200" b="1" kern="1200" dirty="0" err="1">
                <a:solidFill>
                  <a:schemeClr val="tx1"/>
                </a:solidFill>
                <a:effectLst/>
                <a:latin typeface="+mn-lt"/>
                <a:ea typeface="+mn-ea"/>
                <a:cs typeface="+mn-cs"/>
              </a:rPr>
              <a:t>Adenylate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cyclase</a:t>
            </a:r>
            <a:r>
              <a:rPr lang="en-US" sz="1200" b="1" kern="1200" dirty="0">
                <a:solidFill>
                  <a:schemeClr val="tx1"/>
                </a:solidFill>
                <a:effectLst/>
                <a:latin typeface="+mn-lt"/>
                <a:ea typeface="+mn-ea"/>
                <a:cs typeface="+mn-cs"/>
              </a:rPr>
              <a:t> activation. </a:t>
            </a:r>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Adenylate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cyclase</a:t>
            </a:r>
            <a:r>
              <a:rPr lang="en-US" sz="1200" kern="1200" dirty="0">
                <a:solidFill>
                  <a:schemeClr val="tx1"/>
                </a:solidFill>
                <a:effectLst/>
                <a:latin typeface="+mn-lt"/>
                <a:ea typeface="+mn-ea"/>
                <a:cs typeface="+mn-cs"/>
              </a:rPr>
              <a:t> is a membrane protein with two large intracellular domains that contain the catalytic apparatus. (B) The structure of a complex between Gα in its GTP form bound to a catalytic fragment from </a:t>
            </a:r>
            <a:r>
              <a:rPr lang="en-US" sz="1200" kern="1200" dirty="0" err="1">
                <a:solidFill>
                  <a:schemeClr val="tx1"/>
                </a:solidFill>
                <a:effectLst/>
                <a:latin typeface="+mn-lt"/>
                <a:ea typeface="+mn-ea"/>
                <a:cs typeface="+mn-cs"/>
              </a:rPr>
              <a:t>adenylate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cyclase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the surface of Gα that had been bound to the βγ dimer (Figure 14.7) now binds adenylate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cyclase. [Drawn from 1AZS.pdb.]</a:t>
            </a:r>
            <a:endParaRPr lang="en-US" dirty="0"/>
          </a:p>
        </p:txBody>
      </p:sp>
    </p:spTree>
    <p:extLst>
      <p:ext uri="{BB962C8B-B14F-4D97-AF65-F5344CB8AC3E}">
        <p14:creationId xmlns:p14="http://schemas.microsoft.com/office/powerpoint/2010/main" val="2757268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D5D4F3A7-2710-C346-A98D-CA1CDA34F0AB}" type="slidenum">
              <a:rPr lang="en-US" sz="1200" smtClean="0"/>
              <a:pPr>
                <a:defRPr/>
              </a:pPr>
              <a:t>20</a:t>
            </a:fld>
            <a:endParaRPr lang="en-US" sz="1200" dirty="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14.10 Epinephrine signaling pathway. </a:t>
            </a:r>
            <a:r>
              <a:rPr lang="en-US" sz="1200" b="0" i="0" u="none" strike="noStrike" kern="1200" baseline="0" dirty="0">
                <a:solidFill>
                  <a:schemeClr val="tx1"/>
                </a:solidFill>
                <a:latin typeface="+mn-lt"/>
                <a:ea typeface="+mn-ea"/>
                <a:cs typeface="+mn-cs"/>
              </a:rPr>
              <a:t>The binding of epinephrine to the β-adrenergic receptor initiates the signal transduction pathway. The process in each step is indicated (in black) at the left of each arrow. Steps that have the potential for signal amplification are indicated at the right in green.</a:t>
            </a:r>
            <a:endParaRPr lang="en-US" dirty="0">
              <a:ea typeface="MS PGothic" charset="0"/>
            </a:endParaRPr>
          </a:p>
        </p:txBody>
      </p:sp>
    </p:spTree>
    <p:extLst>
      <p:ext uri="{BB962C8B-B14F-4D97-AF65-F5344CB8AC3E}">
        <p14:creationId xmlns:p14="http://schemas.microsoft.com/office/powerpoint/2010/main" val="3709802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9EB6E668-8920-604B-A48F-6D3296AF3C8A}" type="slidenum">
              <a:rPr lang="en-US" sz="1200" smtClean="0"/>
              <a:pPr>
                <a:defRPr/>
              </a:pPr>
              <a:t>22</a:t>
            </a:fld>
            <a:endParaRPr lang="en-US" sz="1200" dirty="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14.11 Resetting G</a:t>
            </a:r>
            <a:r>
              <a:rPr lang="en-US" sz="1200" b="1" i="0" u="none" strike="noStrike" kern="1200" baseline="-25000" dirty="0">
                <a:solidFill>
                  <a:schemeClr val="tx1"/>
                </a:solidFill>
                <a:latin typeface="+mn-lt"/>
                <a:ea typeface="+mn-ea"/>
                <a:cs typeface="+mn-cs"/>
              </a:rPr>
              <a:t>α</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On hydrolysis of the bound GTP by the intrinsic GTPase activity of G</a:t>
            </a:r>
            <a:r>
              <a:rPr lang="en-US" sz="1200" b="0" i="0" u="none" strike="noStrike" kern="1200" baseline="-25000" dirty="0">
                <a:solidFill>
                  <a:schemeClr val="tx1"/>
                </a:solidFill>
                <a:latin typeface="+mn-lt"/>
                <a:ea typeface="+mn-ea"/>
                <a:cs typeface="+mn-cs"/>
              </a:rPr>
              <a:t>α</a:t>
            </a:r>
            <a:r>
              <a:rPr lang="en-US" sz="1200" b="0" i="0" u="none" strike="noStrike" kern="1200" baseline="0" dirty="0">
                <a:solidFill>
                  <a:schemeClr val="tx1"/>
                </a:solidFill>
                <a:latin typeface="+mn-lt"/>
                <a:ea typeface="+mn-ea"/>
                <a:cs typeface="+mn-cs"/>
              </a:rPr>
              <a:t>, G</a:t>
            </a:r>
            <a:r>
              <a:rPr lang="en-US" sz="1200" b="0" i="0" u="none" strike="noStrike" kern="1200" baseline="-2500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reassociates with the βγ dimer to form the heterotrimeric G protein, thereby terminating the activation of adenylate cyclase.</a:t>
            </a:r>
            <a:endParaRPr lang="en-US" dirty="0">
              <a:ea typeface="MS PGothic" charset="0"/>
            </a:endParaRPr>
          </a:p>
        </p:txBody>
      </p:sp>
    </p:spTree>
    <p:extLst>
      <p:ext uri="{BB962C8B-B14F-4D97-AF65-F5344CB8AC3E}">
        <p14:creationId xmlns:p14="http://schemas.microsoft.com/office/powerpoint/2010/main" val="2006825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1D476EC8-E580-D94D-8DA6-5D552EAE0172}" type="slidenum">
              <a:rPr lang="en-US" sz="1200" smtClean="0"/>
              <a:pPr>
                <a:defRPr/>
              </a:pPr>
              <a:t>23</a:t>
            </a:fld>
            <a:endParaRPr lang="en-US" sz="1200" dirty="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14.12 Signal termination. </a:t>
            </a:r>
            <a:r>
              <a:rPr lang="en-US" sz="1200" b="0" i="0" u="none" strike="noStrike" kern="1200" baseline="0" dirty="0">
                <a:solidFill>
                  <a:schemeClr val="tx1"/>
                </a:solidFill>
                <a:latin typeface="+mn-lt"/>
                <a:ea typeface="+mn-ea"/>
                <a:cs typeface="+mn-cs"/>
              </a:rPr>
              <a:t>Signal transduction by the 7TM receptor is halted (1) by dissociation of the signal molecule from the receptor and (2) by phosphorylation of the cytoplasmic C-terminal tail of the receptor and the subsequent binding of β-arrestin.</a:t>
            </a:r>
            <a:endParaRPr lang="en-US" dirty="0">
              <a:ea typeface="MS PGothic" charset="0"/>
            </a:endParaRPr>
          </a:p>
        </p:txBody>
      </p:sp>
    </p:spTree>
    <p:extLst>
      <p:ext uri="{BB962C8B-B14F-4D97-AF65-F5344CB8AC3E}">
        <p14:creationId xmlns:p14="http://schemas.microsoft.com/office/powerpoint/2010/main" val="3965262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DEEDFE00-B7FB-3B46-9846-F21A4D038BD6}" type="slidenum">
              <a:rPr lang="en-US" sz="1200" smtClean="0"/>
              <a:pPr>
                <a:defRPr/>
              </a:pPr>
              <a:t>25</a:t>
            </a:fld>
            <a:endParaRPr lang="en-US" sz="1200" dirty="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14.13 Phospholipase C reaction. </a:t>
            </a:r>
            <a:r>
              <a:rPr lang="en-US" sz="1200" b="0" i="0" u="none" strike="noStrike" kern="1200" baseline="0" dirty="0">
                <a:solidFill>
                  <a:schemeClr val="tx1"/>
                </a:solidFill>
                <a:latin typeface="+mn-lt"/>
                <a:ea typeface="+mn-ea"/>
                <a:cs typeface="+mn-cs"/>
              </a:rPr>
              <a:t>Phospholipase C cleaves the membrane lipid phosphatidylinositol 4,5-bisphosphate into two second messengers: diacylglycerol, which remains in the membrane, and inositol 1,4,5-trisphosphate, which diffuses away from the membrane.</a:t>
            </a:r>
            <a:endParaRPr lang="en-US" dirty="0">
              <a:ea typeface="ＭＳ Ｐゴシック" charset="0"/>
              <a:cs typeface="+mn-cs"/>
            </a:endParaRPr>
          </a:p>
        </p:txBody>
      </p:sp>
    </p:spTree>
    <p:extLst>
      <p:ext uri="{BB962C8B-B14F-4D97-AF65-F5344CB8AC3E}">
        <p14:creationId xmlns:p14="http://schemas.microsoft.com/office/powerpoint/2010/main" val="4125248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1531A81B-75C5-4748-9C44-16F832C5D45F}" type="slidenum">
              <a:rPr lang="en-US" sz="1200" smtClean="0"/>
              <a:pPr>
                <a:defRPr/>
              </a:pPr>
              <a:t>26</a:t>
            </a:fld>
            <a:endParaRPr lang="en-US" sz="1200" dirty="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14.14 Phosphoinositide cascade.</a:t>
            </a:r>
            <a:r>
              <a:rPr lang="en-US" sz="1200" b="0" i="0" u="none" strike="noStrike" kern="1200" baseline="0" dirty="0">
                <a:solidFill>
                  <a:schemeClr val="tx1"/>
                </a:solidFill>
                <a:latin typeface="+mn-lt"/>
                <a:ea typeface="+mn-ea"/>
                <a:cs typeface="+mn-cs"/>
              </a:rPr>
              <a:t> The cleavage of phosphatidylinositol 4,5-bisphosphate (PIP</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into diacylglycerol (DAG) and inositol 1,4,5-trisphosphate (IP</a:t>
            </a:r>
            <a:r>
              <a:rPr lang="en-US" sz="1200" b="0" i="0" u="none" strike="noStrike" kern="1200" baseline="-25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results in the release of calcium ions (owing to the opening of the IP</a:t>
            </a:r>
            <a:r>
              <a:rPr lang="en-US" sz="1200" b="0" i="0" u="none" strike="noStrike" kern="1200" baseline="-25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receptor ion channels) and the activation of protein kinase C (owing to the binding of protein kinase C to free DAG in the membrane). Calcium ions bind to protein kinase C and help facilitate its activation.</a:t>
            </a:r>
            <a:endParaRPr lang="en-US" dirty="0">
              <a:ea typeface="ＭＳ Ｐゴシック" charset="0"/>
              <a:cs typeface="+mn-cs"/>
            </a:endParaRPr>
          </a:p>
        </p:txBody>
      </p:sp>
    </p:spTree>
    <p:extLst>
      <p:ext uri="{BB962C8B-B14F-4D97-AF65-F5344CB8AC3E}">
        <p14:creationId xmlns:p14="http://schemas.microsoft.com/office/powerpoint/2010/main" val="1709110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9562BF2E-F8E4-D84E-91A5-804B21EDA4E1}" type="slidenum">
              <a:rPr lang="en-US" sz="1200" smtClean="0"/>
              <a:pPr>
                <a:defRPr/>
              </a:pPr>
              <a:t>28</a:t>
            </a:fld>
            <a:endParaRPr lang="en-US" sz="1200" dirty="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14.15 Calcium-binding site. </a:t>
            </a:r>
            <a:r>
              <a:rPr lang="en-US" sz="1200" b="0" i="0" u="none" strike="noStrike" kern="1200" baseline="0" dirty="0">
                <a:solidFill>
                  <a:schemeClr val="tx1"/>
                </a:solidFill>
                <a:latin typeface="+mn-lt"/>
                <a:ea typeface="+mn-ea"/>
                <a:cs typeface="+mn-cs"/>
              </a:rPr>
              <a:t>In one common mode of binding, calcium is coordinated to six oxygen atoms of a protein and one (top) of water.</a:t>
            </a:r>
            <a:endParaRPr lang="en-US" dirty="0">
              <a:ea typeface="ＭＳ Ｐゴシック" charset="0"/>
              <a:cs typeface="+mn-cs"/>
            </a:endParaRPr>
          </a:p>
        </p:txBody>
      </p:sp>
    </p:spTree>
    <p:extLst>
      <p:ext uri="{BB962C8B-B14F-4D97-AF65-F5344CB8AC3E}">
        <p14:creationId xmlns:p14="http://schemas.microsoft.com/office/powerpoint/2010/main" val="2492448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C3848D80-80E4-2846-BCE2-D969CAF00977}" type="slidenum">
              <a:rPr lang="en-US" sz="1200" smtClean="0"/>
              <a:pPr>
                <a:defRPr/>
              </a:pPr>
              <a:t>29</a:t>
            </a:fld>
            <a:endParaRPr lang="en-US" sz="1200" dirty="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sz="1200" b="1" kern="1200" dirty="0">
                <a:solidFill>
                  <a:schemeClr val="tx1"/>
                </a:solidFill>
                <a:effectLst/>
                <a:latin typeface="+mn-lt"/>
                <a:ea typeface="+mn-ea"/>
                <a:cs typeface="+mn-cs"/>
              </a:rPr>
              <a:t>FIGURE 14.16 Calcium imaging. </a:t>
            </a:r>
            <a:r>
              <a:rPr lang="en-US" sz="1200" kern="1200" dirty="0">
                <a:solidFill>
                  <a:schemeClr val="tx1"/>
                </a:solidFill>
                <a:effectLst/>
                <a:latin typeface="+mn-lt"/>
                <a:ea typeface="+mn-ea"/>
                <a:cs typeface="+mn-cs"/>
              </a:rPr>
              <a:t>(A) The fluorescence spectra of the calcium-binding dye Fura-2 can be used to measure available calcium ion concentrations in solution and in cells. (B) A series of images show Ca2</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spreading across an egg cell following fertilization by sperm. These images were obtained through the use of Fura-2. The images are false colored: orange represents high Ca2</a:t>
            </a:r>
            <a:r>
              <a:rPr lang="en-US" sz="1200" kern="1200" cap="none"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concentrations, and green represents low Ca2</a:t>
            </a:r>
            <a:r>
              <a:rPr lang="en-US" sz="1200" kern="1200" cap="none"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concentrations. [(A) Information from S. J. </a:t>
            </a:r>
            <a:r>
              <a:rPr lang="en-US" sz="1200" kern="1200" dirty="0" err="1">
                <a:solidFill>
                  <a:schemeClr val="tx1"/>
                </a:solidFill>
                <a:effectLst/>
                <a:latin typeface="+mn-lt"/>
                <a:ea typeface="+mn-ea"/>
                <a:cs typeface="+mn-cs"/>
              </a:rPr>
              <a:t>Lippard</a:t>
            </a:r>
            <a:r>
              <a:rPr lang="en-US" sz="1200" kern="1200" dirty="0">
                <a:solidFill>
                  <a:schemeClr val="tx1"/>
                </a:solidFill>
                <a:effectLst/>
                <a:latin typeface="+mn-lt"/>
                <a:ea typeface="+mn-ea"/>
                <a:cs typeface="+mn-cs"/>
              </a:rPr>
              <a:t> and J. M. Berg, </a:t>
            </a:r>
            <a:r>
              <a:rPr lang="en-US" sz="1200" i="1" kern="1200" dirty="0">
                <a:solidFill>
                  <a:schemeClr val="tx1"/>
                </a:solidFill>
                <a:effectLst/>
                <a:latin typeface="+mn-lt"/>
                <a:ea typeface="+mn-ea"/>
                <a:cs typeface="+mn-cs"/>
              </a:rPr>
              <a:t>Principles of Bioinorganic Chemistry </a:t>
            </a:r>
            <a:r>
              <a:rPr lang="en-US" sz="1200" kern="1200" dirty="0">
                <a:solidFill>
                  <a:schemeClr val="tx1"/>
                </a:solidFill>
                <a:effectLst/>
                <a:latin typeface="+mn-lt"/>
                <a:ea typeface="+mn-ea"/>
                <a:cs typeface="+mn-cs"/>
              </a:rPr>
              <a:t>(University Science Books, 1994), p. 193; (B) Republished with permission of Company of Biologists, from Exploring the mechanism of action of the sperm-triggered calcium-wave pacemaker in ascidian zygotes, Carroll, M. et al., 2003 </a:t>
            </a:r>
            <a:r>
              <a:rPr lang="en-US" sz="1200" i="1" kern="1200" dirty="0">
                <a:solidFill>
                  <a:schemeClr val="tx1"/>
                </a:solidFill>
                <a:effectLst/>
                <a:latin typeface="+mn-lt"/>
                <a:ea typeface="+mn-ea"/>
                <a:cs typeface="+mn-cs"/>
              </a:rPr>
              <a:t>J Cell </a:t>
            </a:r>
            <a:r>
              <a:rPr lang="en-US" sz="1200" i="1" kern="1200" dirty="0" err="1">
                <a:solidFill>
                  <a:schemeClr val="tx1"/>
                </a:solidFill>
                <a:effectLst/>
                <a:latin typeface="+mn-lt"/>
                <a:ea typeface="+mn-ea"/>
                <a:cs typeface="+mn-cs"/>
              </a:rPr>
              <a:t>Sci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116, 4997–5004; permission conveyed through Copyright Clearance Center, Inc. Courtesy Alex McDougall.] </a:t>
            </a:r>
            <a:endParaRPr lang="en-US" dirty="0"/>
          </a:p>
        </p:txBody>
      </p:sp>
    </p:spTree>
    <p:extLst>
      <p:ext uri="{BB962C8B-B14F-4D97-AF65-F5344CB8AC3E}">
        <p14:creationId xmlns:p14="http://schemas.microsoft.com/office/powerpoint/2010/main" val="3120416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Signal-transduction circuits in biological systems have molecular on–off switches that, like those in a computer chip (above), transmit information when “on.” Common among these circuits are those including G proteins (right), which transmit a signal when bound to GTP and are silent when bound to GDP. [(Left) TEK IMAGE/Getty Images.]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a:t>
            </a:fld>
            <a:endParaRPr lang="en-US" dirty="0"/>
          </a:p>
        </p:txBody>
      </p:sp>
    </p:spTree>
    <p:extLst>
      <p:ext uri="{BB962C8B-B14F-4D97-AF65-F5344CB8AC3E}">
        <p14:creationId xmlns:p14="http://schemas.microsoft.com/office/powerpoint/2010/main" val="437901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4D712713-7598-7B49-9132-4EBDEA175E42}" type="slidenum">
              <a:rPr lang="en-US" sz="1200" smtClean="0"/>
              <a:pPr>
                <a:defRPr/>
              </a:pPr>
              <a:t>31</a:t>
            </a:fld>
            <a:endParaRPr lang="en-US" sz="1200" dirty="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14.17 EF hand. </a:t>
            </a:r>
            <a:r>
              <a:rPr lang="en-US" sz="1200" b="0" i="0" u="none" strike="noStrike" kern="1200" baseline="0" dirty="0">
                <a:solidFill>
                  <a:schemeClr val="tx1"/>
                </a:solidFill>
                <a:latin typeface="+mn-lt"/>
                <a:ea typeface="+mn-ea"/>
                <a:cs typeface="+mn-cs"/>
              </a:rPr>
              <a:t>Formed by a helix-loop-helix unit, an EF hand is a binding site for Ca</a:t>
            </a:r>
            <a:r>
              <a:rPr lang="en-US" sz="1200" b="0" i="0" u="none" strike="noStrike" kern="1200" baseline="30000" dirty="0">
                <a:solidFill>
                  <a:schemeClr val="tx1"/>
                </a:solidFill>
                <a:latin typeface="+mn-lt"/>
                <a:ea typeface="+mn-ea"/>
                <a:cs typeface="+mn-cs"/>
              </a:rPr>
              <a:t>2+ </a:t>
            </a:r>
            <a:r>
              <a:rPr lang="en-US" sz="1200" b="0" i="0" u="none" strike="noStrike" kern="1200" baseline="0" dirty="0">
                <a:solidFill>
                  <a:schemeClr val="tx1"/>
                </a:solidFill>
                <a:latin typeface="+mn-lt"/>
                <a:ea typeface="+mn-ea"/>
                <a:cs typeface="+mn-cs"/>
              </a:rPr>
              <a:t>in many calcium sensing proteins. Here, the E helix is yellow, the F helix is blue, and calcium is represented by the green sphere. Note that the calcium ion is bound in a loop connecting two nearly perpendicular helices. [Drawn from 1CLL.pdb.]</a:t>
            </a:r>
          </a:p>
        </p:txBody>
      </p:sp>
    </p:spTree>
    <p:extLst>
      <p:ext uri="{BB962C8B-B14F-4D97-AF65-F5344CB8AC3E}">
        <p14:creationId xmlns:p14="http://schemas.microsoft.com/office/powerpoint/2010/main" val="1019723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DF018F0A-6AD3-3F42-AD00-54315065545A}" type="slidenum">
              <a:rPr lang="en-US" sz="1200" smtClean="0"/>
              <a:pPr>
                <a:defRPr/>
              </a:pPr>
              <a:t>32</a:t>
            </a:fld>
            <a:endParaRPr lang="en-US" sz="1200" dirty="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14.18 Calmodulin binds to α helices. </a:t>
            </a:r>
            <a:r>
              <a:rPr lang="en-US" sz="1200" b="0" i="0" u="none" strike="noStrike" kern="1200" baseline="0" dirty="0">
                <a:solidFill>
                  <a:schemeClr val="tx1"/>
                </a:solidFill>
                <a:latin typeface="+mn-lt"/>
                <a:ea typeface="+mn-ea"/>
                <a:cs typeface="+mn-cs"/>
              </a:rPr>
              <a:t>(A) An α helix (purple) in CaM kinase I is a target for calmodulin. (B) On Ca</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binding to the apo, or calcium-free, form of calmodulin (1), the two halves of calmodulin clamp down around the target helix (2), binding it through hydrophobic and ionic interactions. In CaM kinase I, this interaction allows the enzyme to adopt an active conformation. [Drawn from 1A06, 1CFD, 1CLL, and 1CM1.pdb.]</a:t>
            </a:r>
            <a:endParaRPr lang="en-US" dirty="0">
              <a:ea typeface="MS PGothic" charset="0"/>
            </a:endParaRPr>
          </a:p>
        </p:txBody>
      </p:sp>
    </p:spTree>
    <p:extLst>
      <p:ext uri="{BB962C8B-B14F-4D97-AF65-F5344CB8AC3E}">
        <p14:creationId xmlns:p14="http://schemas.microsoft.com/office/powerpoint/2010/main" val="172928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2DE64DB6-5AAF-8A4D-9678-C9EDF4ED33FB}" type="slidenum">
              <a:rPr lang="en-US" sz="1200" smtClean="0"/>
              <a:pPr>
                <a:defRPr/>
              </a:pPr>
              <a:t>34</a:t>
            </a:fld>
            <a:endParaRPr lang="en-US" sz="1200" dirty="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14.19 Insulin structure.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insulin consists of two chains (shown in blue and yellow) linked by two interchain disulfide bonds. The a chain (blue) also has an intrachain disulfide bond. [Drawn from 1B2F.pdb.]</a:t>
            </a:r>
            <a:endParaRPr lang="en-US" dirty="0">
              <a:ea typeface="MS PGothic" charset="0"/>
            </a:endParaRPr>
          </a:p>
        </p:txBody>
      </p:sp>
    </p:spTree>
    <p:extLst>
      <p:ext uri="{BB962C8B-B14F-4D97-AF65-F5344CB8AC3E}">
        <p14:creationId xmlns:p14="http://schemas.microsoft.com/office/powerpoint/2010/main" val="1738099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B1B980DF-B5FB-E240-99F0-91C15EBFBC20}" type="slidenum">
              <a:rPr lang="en-US" sz="1200" smtClean="0"/>
              <a:pPr>
                <a:defRPr/>
              </a:pPr>
              <a:t>35</a:t>
            </a:fld>
            <a:endParaRPr lang="en-US" sz="1200" dirty="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14.20 The insulin receptor. </a:t>
            </a:r>
            <a:r>
              <a:rPr lang="en-US" sz="1200" b="0" i="0" u="none" strike="noStrike" kern="1200" baseline="0" dirty="0">
                <a:solidFill>
                  <a:schemeClr val="tx1"/>
                </a:solidFill>
                <a:latin typeface="+mn-lt"/>
                <a:ea typeface="+mn-ea"/>
                <a:cs typeface="+mn-cs"/>
              </a:rPr>
              <a:t>The receptor consists of two units, each of which consists of an α subunit and a β subunit linked by a disulfide bond. Two α subunits, which lie outside the cell, come together to form a binding site for insulin. Each β subunit lies primarily inside the cell and includes a protein kinase domain.</a:t>
            </a:r>
            <a:endParaRPr lang="en-US" dirty="0">
              <a:ea typeface="MS PGothic" charset="0"/>
            </a:endParaRPr>
          </a:p>
        </p:txBody>
      </p:sp>
    </p:spTree>
    <p:extLst>
      <p:ext uri="{BB962C8B-B14F-4D97-AF65-F5344CB8AC3E}">
        <p14:creationId xmlns:p14="http://schemas.microsoft.com/office/powerpoint/2010/main" val="1999223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14.21 Activation of the insulin receptor by phosphorylation. </a:t>
            </a:r>
            <a:r>
              <a:rPr lang="en-US" sz="1200" kern="1200" dirty="0">
                <a:solidFill>
                  <a:schemeClr val="tx1"/>
                </a:solidFill>
                <a:effectLst/>
                <a:latin typeface="+mn-lt"/>
                <a:ea typeface="+mn-ea"/>
                <a:cs typeface="+mn-cs"/>
              </a:rPr>
              <a:t>The activation loop is shown in red in this model of the protein kinase domain of the β subunit of the insulin receptor. The </a:t>
            </a:r>
            <a:r>
              <a:rPr lang="en-US" sz="1200" kern="1200" dirty="0" err="1">
                <a:solidFill>
                  <a:schemeClr val="tx1"/>
                </a:solidFill>
                <a:effectLst/>
                <a:latin typeface="+mn-lt"/>
                <a:ea typeface="+mn-ea"/>
                <a:cs typeface="+mn-cs"/>
              </a:rPr>
              <a:t>unphosphorylated</a:t>
            </a:r>
            <a:r>
              <a:rPr lang="en-US" sz="1200" kern="1200" dirty="0">
                <a:solidFill>
                  <a:schemeClr val="tx1"/>
                </a:solidFill>
                <a:effectLst/>
                <a:latin typeface="+mn-lt"/>
                <a:ea typeface="+mn-ea"/>
                <a:cs typeface="+mn-cs"/>
              </a:rPr>
              <a:t> structure on the left is not catalytically active.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when three tyrosine residues in the activation loop are phosphorylated, the activation loop swings across the structure and the kinase structure adopts a more compact conformation. This conformation is catalytically active. [Drawn from 1IRK.pdb and 1IR3.pdb.]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36</a:t>
            </a:fld>
            <a:endParaRPr lang="en-US" dirty="0"/>
          </a:p>
        </p:txBody>
      </p:sp>
    </p:spTree>
    <p:extLst>
      <p:ext uri="{BB962C8B-B14F-4D97-AF65-F5344CB8AC3E}">
        <p14:creationId xmlns:p14="http://schemas.microsoft.com/office/powerpoint/2010/main" val="1910018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784F62E2-62B1-7649-976F-12EB10392A57}" type="slidenum">
              <a:rPr lang="en-US" sz="1200" smtClean="0"/>
              <a:pPr>
                <a:defRPr/>
              </a:pPr>
              <a:t>38</a:t>
            </a:fld>
            <a:endParaRPr lang="en-US" sz="1200" dirty="0"/>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pPr algn="just"/>
            <a:r>
              <a:rPr lang="en-US" sz="1200" b="1" i="0" u="none" strike="noStrike" kern="1200" baseline="0" dirty="0">
                <a:solidFill>
                  <a:schemeClr val="tx1"/>
                </a:solidFill>
                <a:latin typeface="+mn-lt"/>
                <a:ea typeface="+mn-ea"/>
                <a:cs typeface="+mn-cs"/>
              </a:rPr>
              <a:t>FIGURE 14.22 Insulin signaling. </a:t>
            </a:r>
            <a:r>
              <a:rPr lang="en-US" sz="1200" b="0" i="0" u="none" strike="noStrike" kern="1200" baseline="0" dirty="0">
                <a:solidFill>
                  <a:schemeClr val="tx1"/>
                </a:solidFill>
                <a:latin typeface="+mn-lt"/>
                <a:ea typeface="+mn-ea"/>
                <a:cs typeface="+mn-cs"/>
              </a:rPr>
              <a:t>The binding of insulin results in the cross-phosphorylation and activation of the insulin receptor. Phosphorylated sites on the receptor act as binding sites for insulin-receptor substrates such as IRS-1. The lipid kinase phosphoinositide 3-kinase binds to phosphorylated sites on IRS-1 through its regulatory domain, then converts PIP</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into PIP</a:t>
            </a:r>
            <a:r>
              <a:rPr lang="en-US" sz="1200" b="0" i="0" u="none" strike="noStrike" kern="1200" baseline="-25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Binding to PIP</a:t>
            </a:r>
            <a:r>
              <a:rPr lang="en-US" sz="1200" b="0" i="0" u="none" strike="noStrike" kern="1200" baseline="-25000" dirty="0">
                <a:solidFill>
                  <a:schemeClr val="tx1"/>
                </a:solidFill>
                <a:latin typeface="+mn-lt"/>
                <a:ea typeface="+mn-ea"/>
                <a:cs typeface="+mn-cs"/>
              </a:rPr>
              <a:t>3 </a:t>
            </a:r>
            <a:r>
              <a:rPr lang="en-US" sz="1200" b="0" i="0" u="none" strike="noStrike" kern="1200" baseline="0" dirty="0">
                <a:solidFill>
                  <a:schemeClr val="tx1"/>
                </a:solidFill>
                <a:latin typeface="+mn-lt"/>
                <a:ea typeface="+mn-ea"/>
                <a:cs typeface="+mn-cs"/>
              </a:rPr>
              <a:t>activates PIP</a:t>
            </a:r>
            <a:r>
              <a:rPr lang="en-US" sz="1200" b="0" i="0" u="none" strike="noStrike" kern="1200" baseline="-25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-dependent protein kinase (PDK1), which phosphorylates and activates kinases such as Akt1. Activated Akt1 can then diffuse throughout the cell to continue the signal-transduction pathway.</a:t>
            </a:r>
            <a:endParaRPr lang="en-US" dirty="0">
              <a:ea typeface="MS PGothic" charset="0"/>
            </a:endParaRPr>
          </a:p>
        </p:txBody>
      </p:sp>
    </p:spTree>
    <p:extLst>
      <p:ext uri="{BB962C8B-B14F-4D97-AF65-F5344CB8AC3E}">
        <p14:creationId xmlns:p14="http://schemas.microsoft.com/office/powerpoint/2010/main" val="2841182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14.23 The modular structure of insulin-receptor substrates IRS-1 and IRS-2. </a:t>
            </a:r>
            <a:r>
              <a:rPr lang="en-US" sz="1200" b="0" i="0" u="none" strike="noStrike" kern="1200" baseline="0" dirty="0">
                <a:solidFill>
                  <a:schemeClr val="tx1"/>
                </a:solidFill>
                <a:latin typeface="+mn-lt"/>
                <a:ea typeface="+mn-ea"/>
                <a:cs typeface="+mn-cs"/>
              </a:rPr>
              <a:t>This schematic view represents the amino acid sequence common to IRS-1 and IRS-2. Each protein contains a </a:t>
            </a:r>
            <a:r>
              <a:rPr lang="en-US" sz="1200" b="0" i="0" u="none" strike="noStrike" kern="1200" baseline="0" dirty="0" err="1">
                <a:solidFill>
                  <a:schemeClr val="tx1"/>
                </a:solidFill>
                <a:latin typeface="+mn-lt"/>
                <a:ea typeface="+mn-ea"/>
                <a:cs typeface="+mn-cs"/>
              </a:rPr>
              <a:t>pleckstrin</a:t>
            </a:r>
            <a:r>
              <a:rPr lang="en-US" sz="1200" b="0" i="0" u="none" strike="noStrike" kern="1200" baseline="0" dirty="0">
                <a:solidFill>
                  <a:schemeClr val="tx1"/>
                </a:solidFill>
                <a:latin typeface="+mn-lt"/>
                <a:ea typeface="+mn-ea"/>
                <a:cs typeface="+mn-cs"/>
              </a:rPr>
              <a:t> homology domain (which binds </a:t>
            </a:r>
            <a:r>
              <a:rPr lang="en-US" sz="1200" b="0" i="0" u="none" strike="noStrike" kern="1200" baseline="0" dirty="0" err="1">
                <a:solidFill>
                  <a:schemeClr val="tx1"/>
                </a:solidFill>
                <a:latin typeface="+mn-lt"/>
                <a:ea typeface="+mn-ea"/>
                <a:cs typeface="+mn-cs"/>
              </a:rPr>
              <a:t>phosphoinositide</a:t>
            </a:r>
            <a:r>
              <a:rPr lang="en-US" sz="1200" b="0" i="0" u="none" strike="noStrike" kern="1200" baseline="0" dirty="0">
                <a:solidFill>
                  <a:schemeClr val="tx1"/>
                </a:solidFill>
                <a:latin typeface="+mn-lt"/>
                <a:ea typeface="+mn-ea"/>
                <a:cs typeface="+mn-cs"/>
              </a:rPr>
              <a:t> lipids), a </a:t>
            </a:r>
            <a:r>
              <a:rPr lang="en-US" sz="1200" b="0" i="0" u="none" strike="noStrike" kern="1200" baseline="0" dirty="0" err="1">
                <a:solidFill>
                  <a:schemeClr val="tx1"/>
                </a:solidFill>
                <a:latin typeface="+mn-lt"/>
                <a:ea typeface="+mn-ea"/>
                <a:cs typeface="+mn-cs"/>
              </a:rPr>
              <a:t>phosphotyrosine</a:t>
            </a:r>
            <a:r>
              <a:rPr lang="en-US" sz="1200" b="0" i="0" u="none" strike="noStrike" kern="1200" baseline="0" dirty="0">
                <a:solidFill>
                  <a:schemeClr val="tx1"/>
                </a:solidFill>
                <a:latin typeface="+mn-lt"/>
                <a:ea typeface="+mn-ea"/>
                <a:cs typeface="+mn-cs"/>
              </a:rPr>
              <a:t>-binding domain, and four sequences that approximate Tyr-X-X-Met (YXXM).The four sequences are phosphorylated by the insulin-receptor tyrosine kinase.</a:t>
            </a:r>
            <a:endParaRPr lang="en-US" dirty="0">
              <a:ea typeface="MS PGothic" charset="0"/>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39</a:t>
            </a:fld>
            <a:endParaRPr lang="en-US" dirty="0"/>
          </a:p>
        </p:txBody>
      </p:sp>
    </p:spTree>
    <p:extLst>
      <p:ext uri="{BB962C8B-B14F-4D97-AF65-F5344CB8AC3E}">
        <p14:creationId xmlns:p14="http://schemas.microsoft.com/office/powerpoint/2010/main" val="2834033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D263ACD4-CEF6-7548-A985-806716FC9629}" type="slidenum">
              <a:rPr lang="en-US" sz="1200" smtClean="0"/>
              <a:pPr>
                <a:defRPr/>
              </a:pPr>
              <a:t>41</a:t>
            </a:fld>
            <a:endParaRPr lang="en-US" sz="1200" dirty="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14.24 Structure of the SH2 domain. </a:t>
            </a:r>
            <a:r>
              <a:rPr lang="en-US" sz="1200" b="0" i="0" u="none" strike="noStrike" kern="1200" baseline="0" dirty="0">
                <a:solidFill>
                  <a:schemeClr val="tx1"/>
                </a:solidFill>
                <a:latin typeface="+mn-lt"/>
                <a:ea typeface="+mn-ea"/>
                <a:cs typeface="+mn-cs"/>
              </a:rPr>
              <a:t>The domain is shown bound to a phosphotyrosine-containing peptide.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at the top that the negatively charged phosphotyrosine residue interacts with two arginine residues that are conserved in essentially all SH2 domains. [Drawn from 1SPS.pdb.]</a:t>
            </a:r>
            <a:endParaRPr lang="en-US" dirty="0">
              <a:ea typeface="ＭＳ Ｐゴシック" charset="0"/>
              <a:cs typeface="+mn-cs"/>
            </a:endParaRPr>
          </a:p>
        </p:txBody>
      </p:sp>
    </p:spTree>
    <p:extLst>
      <p:ext uri="{BB962C8B-B14F-4D97-AF65-F5344CB8AC3E}">
        <p14:creationId xmlns:p14="http://schemas.microsoft.com/office/powerpoint/2010/main" val="372769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346FEA8B-18C5-934C-9BBF-54E1F0F297A5}" type="slidenum">
              <a:rPr lang="en-US" sz="1200" smtClean="0"/>
              <a:pPr>
                <a:defRPr/>
              </a:pPr>
              <a:t>42</a:t>
            </a:fld>
            <a:endParaRPr lang="en-US" sz="1200" dirty="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14.25 Action of a lipid kinase in insulin signaling.</a:t>
            </a:r>
            <a:r>
              <a:rPr lang="en-US" sz="1200" b="0" i="0" u="none" strike="noStrike" kern="1200" baseline="0" dirty="0">
                <a:solidFill>
                  <a:schemeClr val="tx1"/>
                </a:solidFill>
                <a:latin typeface="+mn-lt"/>
                <a:ea typeface="+mn-ea"/>
                <a:cs typeface="+mn-cs"/>
              </a:rPr>
              <a:t> Phosphorylated IRS-1 and IRS-2 activate the enzyme phosphatidylinositide 3-kinase, an enzyme that converts PIP</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into PIP</a:t>
            </a:r>
            <a:r>
              <a:rPr lang="en-US" sz="1200" b="0" i="0" u="none" strike="noStrike" kern="1200" baseline="-25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a:t>
            </a:r>
            <a:endParaRPr lang="en-US" dirty="0">
              <a:ea typeface="ＭＳ Ｐゴシック" charset="0"/>
              <a:cs typeface="+mn-cs"/>
            </a:endParaRPr>
          </a:p>
        </p:txBody>
      </p:sp>
    </p:spTree>
    <p:extLst>
      <p:ext uri="{BB962C8B-B14F-4D97-AF65-F5344CB8AC3E}">
        <p14:creationId xmlns:p14="http://schemas.microsoft.com/office/powerpoint/2010/main" val="1529691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140F7DD9-865E-F740-823A-3DC50945508F}" type="slidenum">
              <a:rPr lang="en-US" sz="1200" smtClean="0"/>
              <a:pPr>
                <a:defRPr/>
              </a:pPr>
              <a:t>43</a:t>
            </a:fld>
            <a:endParaRPr lang="en-US" sz="1200" dirty="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14.26 Insulin signaling pathway.</a:t>
            </a:r>
            <a:r>
              <a:rPr lang="en-US" sz="1200" b="0" i="0" u="none" strike="noStrike" kern="1200" baseline="0" dirty="0">
                <a:solidFill>
                  <a:schemeClr val="tx1"/>
                </a:solidFill>
                <a:latin typeface="+mn-lt"/>
                <a:ea typeface="+mn-ea"/>
                <a:cs typeface="+mn-cs"/>
              </a:rPr>
              <a:t> Key steps in the signal transduction pathway initiated by the binding of insulin to the insulin receptor.</a:t>
            </a:r>
            <a:endParaRPr lang="en-US" dirty="0">
              <a:ea typeface="ＭＳ Ｐゴシック" charset="0"/>
              <a:cs typeface="+mn-cs"/>
            </a:endParaRPr>
          </a:p>
        </p:txBody>
      </p:sp>
    </p:spTree>
    <p:extLst>
      <p:ext uri="{BB962C8B-B14F-4D97-AF65-F5344CB8AC3E}">
        <p14:creationId xmlns:p14="http://schemas.microsoft.com/office/powerpoint/2010/main" val="3448880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14.1 Three signal-transduction pathways. </a:t>
            </a:r>
            <a:r>
              <a:rPr lang="en-US" sz="1200" b="0" i="0" u="none" strike="noStrike" kern="1200" baseline="0" dirty="0">
                <a:solidFill>
                  <a:schemeClr val="tx1"/>
                </a:solidFill>
                <a:latin typeface="+mn-lt"/>
                <a:ea typeface="+mn-ea"/>
                <a:cs typeface="+mn-cs"/>
              </a:rPr>
              <a:t>The binding of signaling molecules to their receptors initiates pathways that lead to important physiological responses.</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a:t>
            </a:fld>
            <a:endParaRPr lang="en-US" dirty="0"/>
          </a:p>
        </p:txBody>
      </p:sp>
    </p:spTree>
    <p:extLst>
      <p:ext uri="{BB962C8B-B14F-4D97-AF65-F5344CB8AC3E}">
        <p14:creationId xmlns:p14="http://schemas.microsoft.com/office/powerpoint/2010/main" val="1732827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14.27 Structure of epidermal growth factor.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three </a:t>
            </a:r>
            <a:r>
              <a:rPr lang="en-US" sz="1200" kern="1200" dirty="0" err="1">
                <a:solidFill>
                  <a:schemeClr val="tx1"/>
                </a:solidFill>
                <a:effectLst/>
                <a:latin typeface="+mn-lt"/>
                <a:ea typeface="+mn-ea"/>
                <a:cs typeface="+mn-cs"/>
              </a:rPr>
              <a:t>intrachain</a:t>
            </a:r>
            <a:r>
              <a:rPr lang="en-US" sz="1200" kern="1200" dirty="0">
                <a:solidFill>
                  <a:schemeClr val="tx1"/>
                </a:solidFill>
                <a:effectLst/>
                <a:latin typeface="+mn-lt"/>
                <a:ea typeface="+mn-ea"/>
                <a:cs typeface="+mn-cs"/>
              </a:rPr>
              <a:t> disulfide bonds stabilize the compact three-dimensional structure of the growth factor. [Drawn from 1EGF.pdb.]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46</a:t>
            </a:fld>
            <a:endParaRPr lang="en-US" dirty="0"/>
          </a:p>
        </p:txBody>
      </p:sp>
    </p:spTree>
    <p:extLst>
      <p:ext uri="{BB962C8B-B14F-4D97-AF65-F5344CB8AC3E}">
        <p14:creationId xmlns:p14="http://schemas.microsoft.com/office/powerpoint/2010/main" val="1990967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14.28 Modular structure of the EGF receptor. </a:t>
            </a:r>
            <a:r>
              <a:rPr lang="en-US" sz="1200" kern="1200" dirty="0">
                <a:solidFill>
                  <a:schemeClr val="tx1"/>
                </a:solidFill>
                <a:effectLst/>
                <a:latin typeface="+mn-lt"/>
                <a:ea typeface="+mn-ea"/>
                <a:cs typeface="+mn-cs"/>
              </a:rPr>
              <a:t>This schematic view of the amino acid sequence of the EGF receptor shows the EGF-binding domain that lies outside the cell, a single transmembrane helix-forming region, the intracellular tyrosine kinase domain, and the tyrosine-rich domain at the carboxyl terminus.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47</a:t>
            </a:fld>
            <a:endParaRPr lang="en-US" dirty="0"/>
          </a:p>
        </p:txBody>
      </p:sp>
    </p:spTree>
    <p:extLst>
      <p:ext uri="{BB962C8B-B14F-4D97-AF65-F5344CB8AC3E}">
        <p14:creationId xmlns:p14="http://schemas.microsoft.com/office/powerpoint/2010/main" val="358776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880962A1-E5AC-6B48-8AA1-CD9F11D2E3E1}" type="slidenum">
              <a:rPr lang="en-US" sz="1200" smtClean="0"/>
              <a:pPr>
                <a:defRPr/>
              </a:pPr>
              <a:t>48</a:t>
            </a:fld>
            <a:endParaRPr lang="en-US" sz="1200" dirty="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14.29 EGF receptor dimerization. </a:t>
            </a:r>
            <a:r>
              <a:rPr lang="en-US" sz="1200" b="0" i="0" u="none" strike="noStrike" kern="1200" baseline="0" dirty="0">
                <a:solidFill>
                  <a:schemeClr val="tx1"/>
                </a:solidFill>
                <a:latin typeface="+mn-lt"/>
                <a:ea typeface="+mn-ea"/>
                <a:cs typeface="+mn-cs"/>
              </a:rPr>
              <a:t>The structure of the extracellular region of the EGF receptor is shown bound to EGF.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the structure is dimeric with one EGF molecule bound to each receptor molecule and that the dimerization is mediated by a dimerization arm that extends from each receptor molecule. [Drawn from 1IVO.pdb.]</a:t>
            </a:r>
            <a:endParaRPr lang="en-US" dirty="0">
              <a:ea typeface="ＭＳ Ｐゴシック" charset="0"/>
              <a:cs typeface="+mn-cs"/>
            </a:endParaRPr>
          </a:p>
        </p:txBody>
      </p:sp>
    </p:spTree>
    <p:extLst>
      <p:ext uri="{BB962C8B-B14F-4D97-AF65-F5344CB8AC3E}">
        <p14:creationId xmlns:p14="http://schemas.microsoft.com/office/powerpoint/2010/main" val="3464876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0BC7C854-C1DA-8B47-880D-782D9C9ACAD2}" type="slidenum">
              <a:rPr lang="en-US" sz="1200" smtClean="0"/>
              <a:pPr>
                <a:defRPr/>
              </a:pPr>
              <a:t>49</a:t>
            </a:fld>
            <a:endParaRPr lang="en-US" sz="1200" dirty="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14.30 Structure of the unactivated EGF receptor. </a:t>
            </a:r>
            <a:r>
              <a:rPr lang="en-US" sz="1200" b="0" i="0" u="none" strike="noStrike" kern="1200" baseline="0" dirty="0">
                <a:solidFill>
                  <a:schemeClr val="tx1"/>
                </a:solidFill>
                <a:latin typeface="+mn-lt"/>
                <a:ea typeface="+mn-ea"/>
                <a:cs typeface="+mn-cs"/>
              </a:rPr>
              <a:t>The extracellular domain of the EGF receptor is shown in the absence of bound EGF.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the dimerization arm is bound to a part of the receptor that makes it unavailable for interaction with the other receptor. [Drawn from 1NQL.pdb.]</a:t>
            </a:r>
            <a:endParaRPr lang="en-US" dirty="0">
              <a:ea typeface="ＭＳ Ｐゴシック" charset="0"/>
              <a:cs typeface="+mn-cs"/>
            </a:endParaRPr>
          </a:p>
        </p:txBody>
      </p:sp>
    </p:spTree>
    <p:extLst>
      <p:ext uri="{BB962C8B-B14F-4D97-AF65-F5344CB8AC3E}">
        <p14:creationId xmlns:p14="http://schemas.microsoft.com/office/powerpoint/2010/main" val="2426465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AAC0B949-B5BD-5648-8DB8-9E0C66337C59}" type="slidenum">
              <a:rPr lang="en-US" sz="1200" smtClean="0"/>
              <a:pPr>
                <a:defRPr/>
              </a:pPr>
              <a:t>52</a:t>
            </a:fld>
            <a:endParaRPr lang="en-US" sz="1200" dirty="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14.31 Ras activation mechanism. </a:t>
            </a:r>
            <a:r>
              <a:rPr lang="en-US" sz="1200" b="0" i="0" u="none" strike="noStrike" kern="1200" baseline="0" dirty="0">
                <a:solidFill>
                  <a:schemeClr val="tx1"/>
                </a:solidFill>
                <a:latin typeface="+mn-lt"/>
                <a:ea typeface="+mn-ea"/>
                <a:cs typeface="+mn-cs"/>
              </a:rPr>
              <a:t>The dimerization of the EGF receptor due to EGF binding leads to: (1) the phosphorylation of the C-terminal tails of the receptor, (2) the subsequent recruitment of Grb2 and Sos, and (3) the exchange of GTP for GDP in Ras. This signal-transduction pathway results in the conversion of Ras into its activated GTP-bound form.</a:t>
            </a:r>
            <a:endParaRPr lang="en-US" dirty="0">
              <a:ea typeface="MS PGothic" charset="0"/>
            </a:endParaRPr>
          </a:p>
        </p:txBody>
      </p:sp>
    </p:spTree>
    <p:extLst>
      <p:ext uri="{BB962C8B-B14F-4D97-AF65-F5344CB8AC3E}">
        <p14:creationId xmlns:p14="http://schemas.microsoft.com/office/powerpoint/2010/main" val="2129704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E7829DEE-BCD6-314F-96E3-AF1DEBDBF6D4}" type="slidenum">
              <a:rPr lang="en-US" sz="1200" smtClean="0"/>
              <a:pPr>
                <a:defRPr/>
              </a:pPr>
              <a:t>54</a:t>
            </a:fld>
            <a:endParaRPr lang="en-US" sz="1200" dirty="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14.32 EGF signaling pathway. </a:t>
            </a:r>
            <a:r>
              <a:rPr lang="en-US" sz="1200" b="0" i="0" u="none" strike="noStrike" kern="1200" baseline="0" dirty="0">
                <a:solidFill>
                  <a:schemeClr val="tx1"/>
                </a:solidFill>
                <a:latin typeface="+mn-lt"/>
                <a:ea typeface="+mn-ea"/>
                <a:cs typeface="+mn-cs"/>
              </a:rPr>
              <a:t>The key steps in the pathway initiated by EGF binding to the EGF receptor. A kinase cascade leads to the phosphorylation of transcription factors and concomitant changes in gene expression.</a:t>
            </a:r>
            <a:endParaRPr lang="en-US" dirty="0">
              <a:ea typeface="ＭＳ Ｐゴシック" charset="0"/>
              <a:cs typeface="+mn-cs"/>
            </a:endParaRPr>
          </a:p>
        </p:txBody>
      </p:sp>
    </p:spTree>
    <p:extLst>
      <p:ext uri="{BB962C8B-B14F-4D97-AF65-F5344CB8AC3E}">
        <p14:creationId xmlns:p14="http://schemas.microsoft.com/office/powerpoint/2010/main" val="4240037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69234C5F-0247-AF4C-9AE4-9ABDF79B36EC}" type="slidenum">
              <a:rPr lang="en-US" sz="1200" smtClean="0"/>
              <a:pPr>
                <a:defRPr/>
              </a:pPr>
              <a:t>55</a:t>
            </a:fld>
            <a:endParaRPr lang="en-US" sz="1200" dirty="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pPr eaLnBrk="1" hangingPunct="1">
              <a:defRPr/>
            </a:pPr>
            <a:endParaRPr lang="en-US" dirty="0">
              <a:ea typeface="ＭＳ Ｐゴシック" charset="0"/>
              <a:cs typeface="+mn-cs"/>
            </a:endParaRPr>
          </a:p>
        </p:txBody>
      </p:sp>
    </p:spTree>
    <p:extLst>
      <p:ext uri="{BB962C8B-B14F-4D97-AF65-F5344CB8AC3E}">
        <p14:creationId xmlns:p14="http://schemas.microsoft.com/office/powerpoint/2010/main" val="2804974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14.33 </a:t>
            </a:r>
            <a:r>
              <a:rPr lang="en-US" sz="1200" b="1" i="0" u="none" strike="noStrike" kern="1200" baseline="0" dirty="0" err="1">
                <a:solidFill>
                  <a:schemeClr val="tx1"/>
                </a:solidFill>
                <a:latin typeface="+mn-lt"/>
                <a:ea typeface="+mn-ea"/>
                <a:cs typeface="+mn-cs"/>
              </a:rPr>
              <a:t>Src</a:t>
            </a:r>
            <a:r>
              <a:rPr lang="en-US" sz="1200" b="1" i="0" u="none" strike="noStrike" kern="1200" baseline="0" dirty="0">
                <a:solidFill>
                  <a:schemeClr val="tx1"/>
                </a:solidFill>
                <a:latin typeface="+mn-lt"/>
                <a:ea typeface="+mn-ea"/>
                <a:cs typeface="+mn-cs"/>
              </a:rPr>
              <a:t> structure. </a:t>
            </a:r>
            <a:r>
              <a:rPr lang="en-US" sz="1200" b="0" i="0" u="none" strike="noStrike" kern="1200" baseline="0" dirty="0">
                <a:solidFill>
                  <a:schemeClr val="tx1"/>
                </a:solidFill>
                <a:latin typeface="+mn-lt"/>
                <a:ea typeface="+mn-ea"/>
                <a:cs typeface="+mn-cs"/>
              </a:rPr>
              <a:t>(A) Cellular </a:t>
            </a:r>
            <a:r>
              <a:rPr lang="en-US" sz="1200" b="0" i="0" u="none" strike="noStrike" kern="1200" baseline="0" dirty="0" err="1">
                <a:solidFill>
                  <a:schemeClr val="tx1"/>
                </a:solidFill>
                <a:latin typeface="+mn-lt"/>
                <a:ea typeface="+mn-ea"/>
                <a:cs typeface="+mn-cs"/>
              </a:rPr>
              <a:t>Src</a:t>
            </a:r>
            <a:r>
              <a:rPr lang="en-US" sz="1200" b="0" i="0" u="none" strike="noStrike" kern="1200" baseline="0" dirty="0">
                <a:solidFill>
                  <a:schemeClr val="tx1"/>
                </a:solidFill>
                <a:latin typeface="+mn-lt"/>
                <a:ea typeface="+mn-ea"/>
                <a:cs typeface="+mn-cs"/>
              </a:rPr>
              <a:t> includes an SH3 domain, an SH2 domain, a protein kinase domain, and a carboxyl-terminal tail that includes a key tyrosine residue. (B) Structure of c-</a:t>
            </a:r>
            <a:r>
              <a:rPr lang="en-US" sz="1200" b="0" i="0" u="none" strike="noStrike" kern="1200" baseline="0" dirty="0" err="1">
                <a:solidFill>
                  <a:schemeClr val="tx1"/>
                </a:solidFill>
                <a:latin typeface="+mn-lt"/>
                <a:ea typeface="+mn-ea"/>
                <a:cs typeface="+mn-cs"/>
              </a:rPr>
              <a:t>Src</a:t>
            </a:r>
            <a:r>
              <a:rPr lang="en-US" sz="1200" b="0" i="0" u="none" strike="noStrike" kern="1200" baseline="0" dirty="0">
                <a:solidFill>
                  <a:schemeClr val="tx1"/>
                </a:solidFill>
                <a:latin typeface="+mn-lt"/>
                <a:ea typeface="+mn-ea"/>
                <a:cs typeface="+mn-cs"/>
              </a:rPr>
              <a:t> in an inactivated form with the key tyrosine residue phosphorylated.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how the three domains work together to keep the enzyme in an inactive conformation: the </a:t>
            </a:r>
            <a:r>
              <a:rPr lang="en-US" sz="1200" b="0" i="0" u="none" strike="noStrike" kern="1200" baseline="0" dirty="0" err="1">
                <a:solidFill>
                  <a:schemeClr val="tx1"/>
                </a:solidFill>
                <a:latin typeface="+mn-lt"/>
                <a:ea typeface="+mn-ea"/>
                <a:cs typeface="+mn-cs"/>
              </a:rPr>
              <a:t>phosphotyrosine</a:t>
            </a:r>
            <a:r>
              <a:rPr lang="en-US" sz="1200" b="0" i="0" u="none" strike="noStrike" kern="1200" baseline="0" dirty="0">
                <a:solidFill>
                  <a:schemeClr val="tx1"/>
                </a:solidFill>
                <a:latin typeface="+mn-lt"/>
                <a:ea typeface="+mn-ea"/>
                <a:cs typeface="+mn-cs"/>
              </a:rPr>
              <a:t> residue is bound in the SH2 domain and the linker between the SH2 domain and the protein kinase domain is bound by the SH3 domain. [Drawn from 2PTK.pdb.]</a:t>
            </a:r>
            <a:endParaRPr lang="en-US" dirty="0">
              <a:ea typeface="ＭＳ Ｐゴシック" charset="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59</a:t>
            </a:fld>
            <a:endParaRPr lang="en-US" dirty="0"/>
          </a:p>
        </p:txBody>
      </p:sp>
    </p:spTree>
    <p:extLst>
      <p:ext uri="{BB962C8B-B14F-4D97-AF65-F5344CB8AC3E}">
        <p14:creationId xmlns:p14="http://schemas.microsoft.com/office/powerpoint/2010/main" val="8461100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4E85FF69-E27F-3F40-8318-7C195152B6B6}" type="slidenum">
              <a:rPr lang="en-US" sz="1200" smtClean="0"/>
              <a:pPr>
                <a:defRPr/>
              </a:pPr>
              <a:t>60</a:t>
            </a:fld>
            <a:endParaRPr lang="en-US" sz="1200" dirty="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dirty="0">
              <a:ea typeface="ＭＳ Ｐゴシック" charset="0"/>
              <a:cs typeface="+mn-cs"/>
            </a:endParaRPr>
          </a:p>
        </p:txBody>
      </p:sp>
    </p:spTree>
    <p:extLst>
      <p:ext uri="{BB962C8B-B14F-4D97-AF65-F5344CB8AC3E}">
        <p14:creationId xmlns:p14="http://schemas.microsoft.com/office/powerpoint/2010/main" val="3907830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6647A353-A4DA-5C4B-B850-5472C4207BA4}" type="slidenum">
              <a:rPr lang="en-US" sz="1200" smtClean="0"/>
              <a:pPr>
                <a:defRPr/>
              </a:pPr>
              <a:t>62</a:t>
            </a:fld>
            <a:endParaRPr lang="en-US" sz="1200" dirty="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14.34 Formation of the </a:t>
            </a:r>
            <a:r>
              <a:rPr lang="en-US" sz="1200" b="1" i="1" u="none" strike="noStrike" kern="1200" baseline="0" dirty="0">
                <a:solidFill>
                  <a:schemeClr val="tx1"/>
                </a:solidFill>
                <a:latin typeface="+mn-lt"/>
                <a:ea typeface="+mn-ea"/>
                <a:cs typeface="+mn-cs"/>
              </a:rPr>
              <a:t>bcr-abl</a:t>
            </a:r>
            <a:r>
              <a:rPr lang="en-US" sz="1200" b="1" i="0" u="none" strike="noStrike" kern="1200" baseline="0" dirty="0">
                <a:solidFill>
                  <a:schemeClr val="tx1"/>
                </a:solidFill>
                <a:latin typeface="+mn-lt"/>
                <a:ea typeface="+mn-ea"/>
                <a:cs typeface="+mn-cs"/>
              </a:rPr>
              <a:t> gene by translocation.</a:t>
            </a:r>
            <a:r>
              <a:rPr lang="en-US" sz="1200" b="0" i="0" u="none" strike="noStrike" kern="1200" baseline="0" dirty="0">
                <a:solidFill>
                  <a:schemeClr val="tx1"/>
                </a:solidFill>
                <a:latin typeface="+mn-lt"/>
                <a:ea typeface="+mn-ea"/>
                <a:cs typeface="+mn-cs"/>
              </a:rPr>
              <a:t> In chronic myelogenous leukemia, parts of chromosomes 9 and 22 are reciprocally exchanged, causing the </a:t>
            </a:r>
            <a:r>
              <a:rPr lang="en-US" sz="1200" b="0" i="1" u="none" strike="noStrike" kern="1200" baseline="0" dirty="0">
                <a:solidFill>
                  <a:schemeClr val="tx1"/>
                </a:solidFill>
                <a:latin typeface="+mn-lt"/>
                <a:ea typeface="+mn-ea"/>
                <a:cs typeface="+mn-cs"/>
              </a:rPr>
              <a:t>bcr</a:t>
            </a:r>
            <a:r>
              <a:rPr lang="en-US" sz="1200" b="0" i="0" u="none" strike="noStrike" kern="1200" baseline="0" dirty="0">
                <a:solidFill>
                  <a:schemeClr val="tx1"/>
                </a:solidFill>
                <a:latin typeface="+mn-lt"/>
                <a:ea typeface="+mn-ea"/>
                <a:cs typeface="+mn-cs"/>
              </a:rPr>
              <a:t> and </a:t>
            </a:r>
            <a:r>
              <a:rPr lang="en-US" sz="1200" b="0" i="1" u="none" strike="noStrike" kern="1200" baseline="0" dirty="0">
                <a:solidFill>
                  <a:schemeClr val="tx1"/>
                </a:solidFill>
                <a:latin typeface="+mn-lt"/>
                <a:ea typeface="+mn-ea"/>
                <a:cs typeface="+mn-cs"/>
              </a:rPr>
              <a:t>abl</a:t>
            </a:r>
            <a:r>
              <a:rPr lang="en-US" sz="1200" b="0" i="0" u="none" strike="noStrike" kern="1200" baseline="0" dirty="0">
                <a:solidFill>
                  <a:schemeClr val="tx1"/>
                </a:solidFill>
                <a:latin typeface="+mn-lt"/>
                <a:ea typeface="+mn-ea"/>
                <a:cs typeface="+mn-cs"/>
              </a:rPr>
              <a:t> genes to fuse. The protein kinase encoded by the </a:t>
            </a:r>
            <a:r>
              <a:rPr lang="en-US" sz="1200" b="0" i="1" u="none" strike="noStrike" kern="1200" baseline="0" dirty="0">
                <a:solidFill>
                  <a:schemeClr val="tx1"/>
                </a:solidFill>
                <a:latin typeface="+mn-lt"/>
                <a:ea typeface="+mn-ea"/>
                <a:cs typeface="+mn-cs"/>
              </a:rPr>
              <a:t>bcr-abl</a:t>
            </a:r>
            <a:r>
              <a:rPr lang="en-US" sz="1200" b="0" i="0" u="none" strike="noStrike" kern="1200" baseline="0" dirty="0">
                <a:solidFill>
                  <a:schemeClr val="tx1"/>
                </a:solidFill>
                <a:latin typeface="+mn-lt"/>
                <a:ea typeface="+mn-ea"/>
                <a:cs typeface="+mn-cs"/>
              </a:rPr>
              <a:t> gene is expressed at higher levels in tumor cells than is the c-</a:t>
            </a:r>
            <a:r>
              <a:rPr lang="en-US" sz="1200" b="0" i="1" u="none" strike="noStrike" kern="1200" baseline="0" dirty="0">
                <a:solidFill>
                  <a:schemeClr val="tx1"/>
                </a:solidFill>
                <a:latin typeface="+mn-lt"/>
                <a:ea typeface="+mn-ea"/>
                <a:cs typeface="+mn-cs"/>
              </a:rPr>
              <a:t>abl</a:t>
            </a:r>
            <a:r>
              <a:rPr lang="en-US" sz="1200" b="0" i="0" u="none" strike="noStrike" kern="1200" baseline="0" dirty="0">
                <a:solidFill>
                  <a:schemeClr val="tx1"/>
                </a:solidFill>
                <a:latin typeface="+mn-lt"/>
                <a:ea typeface="+mn-ea"/>
                <a:cs typeface="+mn-cs"/>
              </a:rPr>
              <a:t> gene in normal cells.</a:t>
            </a:r>
            <a:endParaRPr lang="en-US" dirty="0">
              <a:ea typeface="ＭＳ Ｐゴシック" charset="0"/>
              <a:cs typeface="+mn-cs"/>
            </a:endParaRPr>
          </a:p>
        </p:txBody>
      </p:sp>
    </p:spTree>
    <p:extLst>
      <p:ext uri="{BB962C8B-B14F-4D97-AF65-F5344CB8AC3E}">
        <p14:creationId xmlns:p14="http://schemas.microsoft.com/office/powerpoint/2010/main" val="2309940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57B21285-F4D7-334B-8C77-5C47A2BF322A}" type="slidenum">
              <a:rPr lang="en-US" sz="1200" smtClean="0"/>
              <a:pPr>
                <a:defRPr/>
              </a:pPr>
              <a:t>7</a:t>
            </a:fld>
            <a:endParaRPr lang="en-US" sz="1200" dirty="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14.2 Principles of signal transduction. </a:t>
            </a:r>
            <a:r>
              <a:rPr lang="en-US" sz="1200" b="0" i="0" u="none" strike="noStrike" kern="1200" baseline="0" dirty="0">
                <a:solidFill>
                  <a:schemeClr val="tx1"/>
                </a:solidFill>
                <a:latin typeface="+mn-lt"/>
                <a:ea typeface="+mn-ea"/>
                <a:cs typeface="+mn-cs"/>
              </a:rPr>
              <a:t>An environmental signal is first received by interaction with a cellular component, most often a cell-surface receptor. The information that the signal has arrived is then converted into other chemical forms, or </a:t>
            </a:r>
            <a:r>
              <a:rPr lang="en-US" sz="1200" b="0" i="1" u="none" strike="noStrike" kern="1200" baseline="0" dirty="0">
                <a:solidFill>
                  <a:schemeClr val="tx1"/>
                </a:solidFill>
                <a:latin typeface="+mn-lt"/>
                <a:ea typeface="+mn-ea"/>
                <a:cs typeface="+mn-cs"/>
              </a:rPr>
              <a:t>transduced</a:t>
            </a:r>
            <a:r>
              <a:rPr lang="en-US" sz="1200" b="0" i="0" u="none" strike="noStrike" kern="1200" baseline="0" dirty="0">
                <a:solidFill>
                  <a:schemeClr val="tx1"/>
                </a:solidFill>
                <a:latin typeface="+mn-lt"/>
                <a:ea typeface="+mn-ea"/>
                <a:cs typeface="+mn-cs"/>
              </a:rPr>
              <a:t>. Typically, the transduction process comprises many steps. The signal is often amplified before evoking a response. Feedback pathways regulate the entire signaling process.</a:t>
            </a:r>
            <a:endParaRPr lang="en-US" dirty="0">
              <a:ea typeface="ＭＳ Ｐゴシック" charset="0"/>
              <a:cs typeface="+mn-cs"/>
            </a:endParaRPr>
          </a:p>
        </p:txBody>
      </p:sp>
    </p:spTree>
    <p:extLst>
      <p:ext uri="{BB962C8B-B14F-4D97-AF65-F5344CB8AC3E}">
        <p14:creationId xmlns:p14="http://schemas.microsoft.com/office/powerpoint/2010/main" val="2962033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14.35 Inhibition of </a:t>
            </a:r>
            <a:r>
              <a:rPr lang="en-US" sz="1200" b="1" kern="1200" dirty="0" err="1">
                <a:solidFill>
                  <a:schemeClr val="tx1"/>
                </a:solidFill>
                <a:effectLst/>
                <a:latin typeface="+mn-lt"/>
                <a:ea typeface="+mn-ea"/>
                <a:cs typeface="+mn-cs"/>
              </a:rPr>
              <a:t>Abl</a:t>
            </a:r>
            <a:r>
              <a:rPr lang="en-US" sz="1200" b="1" kern="1200" dirty="0">
                <a:solidFill>
                  <a:schemeClr val="tx1"/>
                </a:solidFill>
                <a:effectLst/>
                <a:latin typeface="+mn-lt"/>
                <a:ea typeface="+mn-ea"/>
                <a:cs typeface="+mn-cs"/>
              </a:rPr>
              <a:t> kinase by </a:t>
            </a:r>
            <a:r>
              <a:rPr lang="en-US" sz="1200" b="1" kern="1200" dirty="0" err="1">
                <a:solidFill>
                  <a:schemeClr val="tx1"/>
                </a:solidFill>
                <a:effectLst/>
                <a:latin typeface="+mn-lt"/>
                <a:ea typeface="+mn-ea"/>
                <a:cs typeface="+mn-cs"/>
              </a:rPr>
              <a:t>Gleevec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imatinib</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structure of the kinase domain of </a:t>
            </a:r>
            <a:r>
              <a:rPr lang="en-US" sz="1200" kern="1200" dirty="0" err="1">
                <a:solidFill>
                  <a:schemeClr val="tx1"/>
                </a:solidFill>
                <a:effectLst/>
                <a:latin typeface="+mn-lt"/>
                <a:ea typeface="+mn-ea"/>
                <a:cs typeface="+mn-cs"/>
              </a:rPr>
              <a:t>Abl</a:t>
            </a:r>
            <a:r>
              <a:rPr lang="en-US" sz="1200" kern="1200" dirty="0">
                <a:solidFill>
                  <a:schemeClr val="tx1"/>
                </a:solidFill>
                <a:effectLst/>
                <a:latin typeface="+mn-lt"/>
                <a:ea typeface="+mn-ea"/>
                <a:cs typeface="+mn-cs"/>
              </a:rPr>
              <a:t> with </a:t>
            </a:r>
            <a:r>
              <a:rPr lang="en-US" sz="1200" kern="1200" dirty="0" err="1">
                <a:solidFill>
                  <a:schemeClr val="tx1"/>
                </a:solidFill>
                <a:effectLst/>
                <a:latin typeface="+mn-lt"/>
                <a:ea typeface="+mn-ea"/>
                <a:cs typeface="+mn-cs"/>
              </a:rPr>
              <a:t>Gleevec</a:t>
            </a:r>
            <a:r>
              <a:rPr lang="en-US" sz="1200" kern="1200" dirty="0">
                <a:solidFill>
                  <a:schemeClr val="tx1"/>
                </a:solidFill>
                <a:effectLst/>
                <a:latin typeface="+mn-lt"/>
                <a:ea typeface="+mn-ea"/>
                <a:cs typeface="+mn-cs"/>
              </a:rPr>
              <a:t> bound is shown. </a:t>
            </a:r>
            <a:r>
              <a:rPr lang="en-US" sz="1200" i="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that the inhibitor occupies the active site of the kinase (compare, for example, with the location of the active site in the structure of </a:t>
            </a:r>
            <a:r>
              <a:rPr lang="en-US" sz="1200" kern="1200" dirty="0" err="1">
                <a:solidFill>
                  <a:schemeClr val="tx1"/>
                </a:solidFill>
                <a:effectLst/>
                <a:latin typeface="+mn-lt"/>
                <a:ea typeface="+mn-ea"/>
                <a:cs typeface="+mn-cs"/>
              </a:rPr>
              <a:t>CaM</a:t>
            </a:r>
            <a:r>
              <a:rPr lang="en-US" sz="1200" kern="1200" dirty="0">
                <a:solidFill>
                  <a:schemeClr val="tx1"/>
                </a:solidFill>
                <a:effectLst/>
                <a:latin typeface="+mn-lt"/>
                <a:ea typeface="+mn-ea"/>
                <a:cs typeface="+mn-cs"/>
              </a:rPr>
              <a:t> kinase I in Figure 14.18A). [Drawn from 1IEP.pdb]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63</a:t>
            </a:fld>
            <a:endParaRPr lang="en-US" dirty="0"/>
          </a:p>
        </p:txBody>
      </p:sp>
    </p:spTree>
    <p:extLst>
      <p:ext uri="{BB962C8B-B14F-4D97-AF65-F5344CB8AC3E}">
        <p14:creationId xmlns:p14="http://schemas.microsoft.com/office/powerpoint/2010/main" val="2980113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F41C3F6F-A2B3-F443-AD8E-2DAD01F9E8FD}" type="slidenum">
              <a:rPr lang="en-US" sz="1200" smtClean="0"/>
              <a:pPr>
                <a:defRPr/>
              </a:pPr>
              <a:t>8</a:t>
            </a:fld>
            <a:endParaRPr lang="en-US" sz="1200" dirty="0"/>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14.3 Common second messengers.</a:t>
            </a:r>
            <a:r>
              <a:rPr lang="en-US" sz="1200" b="0" i="0" u="none" strike="noStrike" kern="1200" baseline="0" dirty="0">
                <a:solidFill>
                  <a:schemeClr val="tx1"/>
                </a:solidFill>
                <a:latin typeface="+mn-lt"/>
                <a:ea typeface="+mn-ea"/>
                <a:cs typeface="+mn-cs"/>
              </a:rPr>
              <a:t> Second messengers are intracellular molecules that change in concentration in response to environmental signals. That change in concentration conveys information inside the cell.</a:t>
            </a:r>
            <a:endParaRPr lang="en-US" dirty="0">
              <a:ea typeface="ＭＳ Ｐゴシック" charset="0"/>
              <a:cs typeface="+mn-cs"/>
            </a:endParaRPr>
          </a:p>
        </p:txBody>
      </p:sp>
    </p:spTree>
    <p:extLst>
      <p:ext uri="{BB962C8B-B14F-4D97-AF65-F5344CB8AC3E}">
        <p14:creationId xmlns:p14="http://schemas.microsoft.com/office/powerpoint/2010/main" val="2603379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9</a:t>
            </a:fld>
            <a:endParaRPr lang="en-US" dirty="0"/>
          </a:p>
        </p:txBody>
      </p:sp>
    </p:spTree>
    <p:extLst>
      <p:ext uri="{BB962C8B-B14F-4D97-AF65-F5344CB8AC3E}">
        <p14:creationId xmlns:p14="http://schemas.microsoft.com/office/powerpoint/2010/main" val="2154423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4E3BDED5-141B-3D44-ACFC-BB27DF011003}" type="slidenum">
              <a:rPr lang="en-US" sz="1200" smtClean="0"/>
              <a:pPr>
                <a:defRPr/>
              </a:pPr>
              <a:t>11</a:t>
            </a:fld>
            <a:endParaRPr lang="en-US" sz="1200" dirty="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14.4 The 7TM receptor. </a:t>
            </a:r>
            <a:r>
              <a:rPr lang="en-US" sz="1200" b="0" i="0" u="none" strike="noStrike" kern="1200" baseline="0" dirty="0">
                <a:solidFill>
                  <a:schemeClr val="tx1"/>
                </a:solidFill>
                <a:latin typeface="+mn-lt"/>
                <a:ea typeface="+mn-ea"/>
                <a:cs typeface="+mn-cs"/>
              </a:rPr>
              <a:t>Schematic representation of a 7TM receptor showing its passage through the membrane seven times.</a:t>
            </a:r>
            <a:endParaRPr lang="en-US" dirty="0">
              <a:ea typeface="ＭＳ Ｐゴシック" charset="0"/>
              <a:cs typeface="+mn-cs"/>
            </a:endParaRPr>
          </a:p>
        </p:txBody>
      </p:sp>
    </p:spTree>
    <p:extLst>
      <p:ext uri="{BB962C8B-B14F-4D97-AF65-F5344CB8AC3E}">
        <p14:creationId xmlns:p14="http://schemas.microsoft.com/office/powerpoint/2010/main" val="3993823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B33655AA-9E13-BC47-A782-E7AA91590221}" type="slidenum">
              <a:rPr lang="en-US" sz="1200" smtClean="0"/>
              <a:pPr>
                <a:defRPr/>
              </a:pPr>
              <a:t>12</a:t>
            </a:fld>
            <a:endParaRPr lang="en-US" sz="1200" dirty="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14.5 Structures of rhodopsin and the β</a:t>
            </a:r>
            <a:r>
              <a:rPr lang="en-US" sz="1200" b="1" i="0" u="none" strike="noStrike" kern="1200" baseline="-25000" dirty="0">
                <a:solidFill>
                  <a:schemeClr val="tx1"/>
                </a:solidFill>
                <a:latin typeface="+mn-lt"/>
                <a:ea typeface="+mn-ea"/>
                <a:cs typeface="+mn-cs"/>
              </a:rPr>
              <a:t>2</a:t>
            </a:r>
            <a:r>
              <a:rPr lang="en-US" sz="1200" b="1" i="0" u="none" strike="noStrike" kern="1200" baseline="0" dirty="0">
                <a:solidFill>
                  <a:schemeClr val="tx1"/>
                </a:solidFill>
                <a:latin typeface="+mn-lt"/>
                <a:ea typeface="+mn-ea"/>
                <a:cs typeface="+mn-cs"/>
              </a:rPr>
              <a:t>-adrenergic receptor. </a:t>
            </a:r>
            <a:r>
              <a:rPr lang="en-US" sz="1200" b="0" i="0" u="none" strike="noStrike" kern="1200" baseline="0" dirty="0">
                <a:solidFill>
                  <a:schemeClr val="tx1"/>
                </a:solidFill>
                <a:latin typeface="+mn-lt"/>
                <a:ea typeface="+mn-ea"/>
                <a:cs typeface="+mn-cs"/>
              </a:rPr>
              <a:t>Three-dimensional structure of rhodopsin (A) and the β</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-adrenergic receptor (β</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-AR). (B).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the resemblance in the overall architecture of both receptors and the similar locations of the rhodopsin ligand 11-</a:t>
            </a:r>
            <a:r>
              <a:rPr lang="en-US" sz="1200" b="0" i="1" u="none" strike="noStrike" kern="1200" baseline="0" dirty="0">
                <a:solidFill>
                  <a:schemeClr val="tx1"/>
                </a:solidFill>
                <a:latin typeface="+mn-lt"/>
                <a:ea typeface="+mn-ea"/>
                <a:cs typeface="+mn-cs"/>
              </a:rPr>
              <a:t>cis</a:t>
            </a:r>
            <a:r>
              <a:rPr lang="en-US" sz="1200" b="0" i="0" u="none" strike="noStrike" kern="1200" baseline="0" dirty="0">
                <a:solidFill>
                  <a:schemeClr val="tx1"/>
                </a:solidFill>
                <a:latin typeface="+mn-lt"/>
                <a:ea typeface="+mn-ea"/>
                <a:cs typeface="+mn-cs"/>
              </a:rPr>
              <a:t>-retinal and the β</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-AR blocker carazolol. [Drawn from 1F88.pdb and 2RH1.pdb.]</a:t>
            </a:r>
            <a:endParaRPr lang="en-US" dirty="0">
              <a:ea typeface="MS PGothic" charset="0"/>
            </a:endParaRPr>
          </a:p>
        </p:txBody>
      </p:sp>
    </p:spTree>
    <p:extLst>
      <p:ext uri="{BB962C8B-B14F-4D97-AF65-F5344CB8AC3E}">
        <p14:creationId xmlns:p14="http://schemas.microsoft.com/office/powerpoint/2010/main" val="2041286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3A4FAC4A-A39F-4545-A745-0024CB65F599}" type="slidenum">
              <a:rPr lang="en-US" sz="1200" smtClean="0"/>
              <a:pPr>
                <a:defRPr/>
              </a:pPr>
              <a:t>14</a:t>
            </a:fld>
            <a:endParaRPr lang="en-US" sz="1200" dirty="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14.6 Activation of protein kinase A by a G-protein pathway. </a:t>
            </a:r>
            <a:r>
              <a:rPr lang="en-US" sz="1200" b="0" i="0" u="none" strike="noStrike" kern="1200" baseline="0" dirty="0">
                <a:solidFill>
                  <a:schemeClr val="tx1"/>
                </a:solidFill>
                <a:latin typeface="+mn-lt"/>
                <a:ea typeface="+mn-ea"/>
                <a:cs typeface="+mn-cs"/>
              </a:rPr>
              <a:t>Hormone binding to a 7TM receptor initiates a signal-transduction pathway that acts through a G protein and cAMP to activate protein kinase A.</a:t>
            </a:r>
            <a:endParaRPr lang="en-US" dirty="0">
              <a:ea typeface="ＭＳ Ｐゴシック" charset="0"/>
              <a:cs typeface="+mn-cs"/>
            </a:endParaRPr>
          </a:p>
        </p:txBody>
      </p:sp>
    </p:spTree>
    <p:extLst>
      <p:ext uri="{BB962C8B-B14F-4D97-AF65-F5344CB8AC3E}">
        <p14:creationId xmlns:p14="http://schemas.microsoft.com/office/powerpoint/2010/main" val="1882683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600201"/>
            <a:ext cx="8229600" cy="1855694"/>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endParaRPr lang="en-US" dirty="0"/>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lvl1pPr>
              <a:defRPr>
                <a:latin typeface="Arial" pitchFamily="34" charset="0"/>
                <a:cs typeface="Arial" pitchFamily="34" charset="0"/>
              </a:defRPr>
            </a:lvl1pPr>
          </a:lstStyle>
          <a:p>
            <a:endParaRPr lang="en-US" dirty="0"/>
          </a:p>
        </p:txBody>
      </p:sp>
      <p:sp>
        <p:nvSpPr>
          <p:cNvPr id="10" name="Picture Placeholder 9"/>
          <p:cNvSpPr>
            <a:spLocks noGrp="1"/>
          </p:cNvSpPr>
          <p:nvPr>
            <p:ph type="pic" sz="quarter" idx="14"/>
          </p:nvPr>
        </p:nvSpPr>
        <p:spPr>
          <a:xfrm>
            <a:off x="4505325" y="3590925"/>
            <a:ext cx="4087813" cy="806450"/>
          </a:xfrm>
        </p:spPr>
        <p:txBody>
          <a:bodyPr/>
          <a:lstStyle>
            <a:lvl1pPr>
              <a:defRPr>
                <a:latin typeface="Arial" pitchFamily="34" charset="0"/>
                <a:cs typeface="Arial" pitchFamily="34" charset="0"/>
              </a:defRPr>
            </a:lvl1pPr>
          </a:lstStyle>
          <a:p>
            <a:endParaRPr lang="en-US" dirty="0"/>
          </a:p>
        </p:txBody>
      </p:sp>
      <p:sp>
        <p:nvSpPr>
          <p:cNvPr id="12" name="Table Placeholder 11"/>
          <p:cNvSpPr>
            <a:spLocks noGrp="1"/>
          </p:cNvSpPr>
          <p:nvPr>
            <p:ph type="tbl" sz="quarter" idx="15"/>
          </p:nvPr>
        </p:nvSpPr>
        <p:spPr>
          <a:xfrm>
            <a:off x="2138363" y="4572281"/>
            <a:ext cx="3979862" cy="739775"/>
          </a:xfrm>
        </p:spPr>
        <p:txBody>
          <a:bodyPr/>
          <a:lstStyle>
            <a:lvl1pPr>
              <a:defRPr>
                <a:latin typeface="Arial" pitchFamily="34" charset="0"/>
                <a:cs typeface="Arial" pitchFamily="34" charset="0"/>
              </a:defRPr>
            </a:lvl1pPr>
          </a:lstStyle>
          <a:p>
            <a:endParaRPr lang="en-US" dirty="0"/>
          </a:p>
        </p:txBody>
      </p:sp>
      <p:sp>
        <p:nvSpPr>
          <p:cNvPr id="14" name="Content Placeholder 13"/>
          <p:cNvSpPr>
            <a:spLocks noGrp="1"/>
          </p:cNvSpPr>
          <p:nvPr>
            <p:ph sz="quarter" idx="16"/>
          </p:nvPr>
        </p:nvSpPr>
        <p:spPr>
          <a:xfrm>
            <a:off x="457200" y="4613556"/>
            <a:ext cx="8229600" cy="698500"/>
          </a:xfrm>
        </p:spPr>
        <p:txBody>
          <a:bodyPr/>
          <a:lstStyle>
            <a:lvl1pPr>
              <a:defRPr>
                <a:latin typeface="Arial" pitchFamily="34" charset="0"/>
                <a:cs typeface="Arial" pitchFamily="34" charset="0"/>
              </a:defRPr>
            </a:lvl1pPr>
            <a:lvl2pPr>
              <a:defRPr/>
            </a:lvl2pPr>
            <a:lvl3pPr>
              <a:defRPr>
                <a:latin typeface="Arial" pitchFamily="34" charset="0"/>
                <a:cs typeface="Arial" pitchFamily="34" charset="0"/>
              </a:defRPr>
            </a:lvl3pPr>
            <a:lvl4pPr>
              <a:defRPr/>
            </a:lvl4pPr>
            <a:lvl5pPr>
              <a:defRPr/>
            </a:lvl5pPr>
          </a:lstStyle>
          <a:p>
            <a:pPr lvl="0"/>
            <a:endParaRPr lang="en-US" dirty="0"/>
          </a:p>
        </p:txBody>
      </p:sp>
      <p:sp>
        <p:nvSpPr>
          <p:cNvPr id="9" name="Picture Placeholder 8"/>
          <p:cNvSpPr>
            <a:spLocks noGrp="1"/>
          </p:cNvSpPr>
          <p:nvPr>
            <p:ph type="pic" sz="quarter" idx="17"/>
          </p:nvPr>
        </p:nvSpPr>
        <p:spPr>
          <a:xfrm>
            <a:off x="6797675" y="4770438"/>
            <a:ext cx="1889125" cy="703262"/>
          </a:xfrm>
        </p:spPr>
        <p:txBody>
          <a:bodyPr/>
          <a:lstStyle>
            <a:lvl1pPr>
              <a:defRPr>
                <a:latin typeface="Arial" pitchFamily="34" charset="0"/>
                <a:cs typeface="Arial" pitchFamily="34" charset="0"/>
              </a:defRPr>
            </a:lvl1pPr>
          </a:lstStyle>
          <a:p>
            <a:endParaRPr lang="en-US" dirty="0"/>
          </a:p>
        </p:txBody>
      </p:sp>
      <p:sp>
        <p:nvSpPr>
          <p:cNvPr id="13" name="Content Placeholder 12"/>
          <p:cNvSpPr>
            <a:spLocks noGrp="1"/>
          </p:cNvSpPr>
          <p:nvPr>
            <p:ph sz="quarter" idx="18"/>
          </p:nvPr>
        </p:nvSpPr>
        <p:spPr>
          <a:xfrm>
            <a:off x="464036" y="5565570"/>
            <a:ext cx="8056558" cy="671512"/>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endParaRPr lang="en-US" dirty="0"/>
          </a:p>
        </p:txBody>
      </p:sp>
    </p:spTree>
    <p:extLst>
      <p:ext uri="{BB962C8B-B14F-4D97-AF65-F5344CB8AC3E}">
        <p14:creationId xmlns:p14="http://schemas.microsoft.com/office/powerpoint/2010/main" val="2451810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505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067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5441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995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524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263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100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654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244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581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217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4/29/2019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4/29/2019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123264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smtClean="0">
                <a:solidFill>
                  <a:srgbClr val="843C0C"/>
                </a:solidFill>
              </a:rPr>
              <a:t>Chapter </a:t>
            </a:r>
            <a:r>
              <a:rPr lang="en-US" altLang="en-US" sz="3600" b="1" dirty="0" smtClean="0">
                <a:solidFill>
                  <a:srgbClr val="843C0C"/>
                </a:solidFill>
              </a:rPr>
              <a:t>14</a:t>
            </a:r>
            <a:endParaRPr lang="en-US" altLang="en-US" sz="3600" b="1" dirty="0" smtClean="0">
              <a:solidFill>
                <a:srgbClr val="843C0C"/>
              </a:solidFill>
            </a:endParaRPr>
          </a:p>
          <a:p>
            <a:pPr defTabSz="914400">
              <a:buFontTx/>
              <a:buNone/>
            </a:pPr>
            <a:r>
              <a:rPr lang="en-US" altLang="en-US" sz="2800" b="1" dirty="0" smtClean="0">
                <a:solidFill>
                  <a:srgbClr val="843C0C"/>
                </a:solidFill>
              </a:rPr>
              <a:t>Signal-Transduction Pathways</a:t>
            </a:r>
            <a:endParaRPr lang="en-US" altLang="en-US" sz="2800" b="1" dirty="0">
              <a:solidFill>
                <a:srgbClr val="843C0C"/>
              </a:solidFill>
            </a:endParaRP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a:t>
            </a:r>
            <a:r>
              <a:rPr lang="en-US" altLang="en-US" sz="1400" b="1" dirty="0" smtClean="0">
                <a:solidFill>
                  <a:srgbClr val="843C0C"/>
                </a:solidFill>
              </a:rPr>
              <a:t>W. H. Freeman and Company</a:t>
            </a:r>
            <a:endParaRPr lang="en-US" altLang="en-US" sz="1400" b="1" dirty="0">
              <a:solidFill>
                <a:srgbClr val="843C0C"/>
              </a:solidFill>
            </a:endParaRP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709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Biological </a:t>
            </a:r>
            <a:r>
              <a:rPr lang="en-US" dirty="0" smtClean="0">
                <a:solidFill>
                  <a:srgbClr val="843C0C"/>
                </a:solidFill>
                <a:latin typeface="Arial" panose="020B0604020202020204" pitchFamily="34" charset="0"/>
                <a:cs typeface="Arial" panose="020B0604020202020204" pitchFamily="34" charset="0"/>
              </a:rPr>
              <a:t>Functions Mediated </a:t>
            </a:r>
            <a:r>
              <a:rPr lang="en-US" dirty="0">
                <a:solidFill>
                  <a:srgbClr val="843C0C"/>
                </a:solidFill>
                <a:latin typeface="Arial" panose="020B0604020202020204" pitchFamily="34" charset="0"/>
                <a:cs typeface="Arial" panose="020B0604020202020204" pitchFamily="34" charset="0"/>
              </a:rPr>
              <a:t>by 7TM </a:t>
            </a:r>
            <a:r>
              <a:rPr lang="en-US" dirty="0" smtClean="0">
                <a:solidFill>
                  <a:srgbClr val="843C0C"/>
                </a:solidFill>
                <a:latin typeface="Arial" panose="020B0604020202020204" pitchFamily="34" charset="0"/>
                <a:cs typeface="Arial" panose="020B0604020202020204" pitchFamily="34" charset="0"/>
              </a:rPr>
              <a:t>Receptors</a:t>
            </a:r>
            <a:endParaRPr lang="en-US" dirty="0">
              <a:solidFill>
                <a:srgbClr val="843C0C"/>
              </a:solidFill>
              <a:latin typeface="Arial" panose="020B0604020202020204" pitchFamily="34" charset="0"/>
              <a:cs typeface="Arial" panose="020B0604020202020204" pitchFamily="34" charset="0"/>
            </a:endParaRPr>
          </a:p>
        </p:txBody>
      </p:sp>
      <p:pic>
        <p:nvPicPr>
          <p:cNvPr id="11" name="Picture Placeholder 10" descr="A table lists various biological functions mediated by 7 T M receptors. The biological functions listed are as follows:&#10;Row 1: Hormone action&#10;Row 2: Hormone secretion&#10;Row 3: Neurotransmission&#10;Row 4: Chemotaxis&#10;Row 5: Exocytosis&#10;Row 6: Control of blood pressure&#10;Row 7: Embryogenesis&#10;Row 8: Cell growth and differentiation&#10;Row 9: Development&#10;Row 10: Smell&#10;Row 11: Taste &#10;Row 12: Vision&#10;Row 13: Viral infection"/>
          <p:cNvPicPr>
            <a:picLocks noGrp="1" noChangeAspect="1"/>
          </p:cNvPicPr>
          <p:nvPr>
            <p:ph type="pic" sz="quarter" idx="13"/>
          </p:nvPr>
        </p:nvPicPr>
        <p:blipFill>
          <a:blip r:embed="rId2"/>
          <a:stretch>
            <a:fillRect/>
          </a:stretch>
        </p:blipFill>
        <p:spPr>
          <a:xfrm>
            <a:off x="2401683" y="1565518"/>
            <a:ext cx="4249194" cy="5163209"/>
          </a:xfrm>
          <a:prstGeom prst="rect">
            <a:avLst/>
          </a:prstGeom>
        </p:spPr>
      </p:pic>
    </p:spTree>
    <p:extLst>
      <p:ext uri="{BB962C8B-B14F-4D97-AF65-F5344CB8AC3E}">
        <p14:creationId xmlns:p14="http://schemas.microsoft.com/office/powerpoint/2010/main" val="1759004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The 7TM </a:t>
            </a:r>
            <a:r>
              <a:rPr lang="en-US" dirty="0" smtClean="0">
                <a:solidFill>
                  <a:srgbClr val="843C0C"/>
                </a:solidFill>
                <a:latin typeface="Arial" panose="020B0604020202020204" pitchFamily="34" charset="0"/>
                <a:cs typeface="Arial" panose="020B0604020202020204" pitchFamily="34" charset="0"/>
              </a:rPr>
              <a:t>Receptor</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of a 7 T M receptor is shown. The receptor is shown as seven vertical cylinders representing transmembrane domains that are lined up next to each other and embedded in a membrane.  Curved chains connect all of the cylinders, from top and bottom. There is a chain on the top of the first left cylinder, which contains the N terminus of the protein. A chain containing the C terminus extends from the bottom of the seventh cylind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6874" y="2252941"/>
            <a:ext cx="7872140" cy="326116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009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Structures of </a:t>
            </a:r>
            <a:r>
              <a:rPr lang="en-US" dirty="0" smtClean="0">
                <a:solidFill>
                  <a:srgbClr val="843C0C"/>
                </a:solidFill>
                <a:latin typeface="Arial" panose="020B0604020202020204" pitchFamily="34" charset="0"/>
                <a:cs typeface="Arial" panose="020B0604020202020204" pitchFamily="34" charset="0"/>
              </a:rPr>
              <a:t>Rhodopsin </a:t>
            </a:r>
            <a:r>
              <a:rPr lang="en-US" dirty="0">
                <a:solidFill>
                  <a:srgbClr val="843C0C"/>
                </a:solidFill>
                <a:latin typeface="Arial" panose="020B0604020202020204" pitchFamily="34" charset="0"/>
                <a:cs typeface="Arial" panose="020B0604020202020204" pitchFamily="34" charset="0"/>
              </a:rPr>
              <a:t>and the</a:t>
            </a:r>
            <a:br>
              <a:rPr lang="en-US" dirty="0">
                <a:solidFill>
                  <a:srgbClr val="843C0C"/>
                </a:solidFill>
                <a:latin typeface="Arial" panose="020B0604020202020204" pitchFamily="34" charset="0"/>
                <a:cs typeface="Arial" panose="020B0604020202020204" pitchFamily="34" charset="0"/>
              </a:rPr>
            </a:br>
            <a:r>
              <a:rPr lang="en-US" dirty="0">
                <a:solidFill>
                  <a:srgbClr val="843C0C"/>
                </a:solidFill>
                <a:latin typeface="Arial" panose="020B0604020202020204" pitchFamily="34" charset="0"/>
                <a:cs typeface="Arial" panose="020B0604020202020204" pitchFamily="34" charset="0"/>
              </a:rPr>
              <a:t>β</a:t>
            </a:r>
            <a:r>
              <a:rPr lang="en-US" baseline="-25000" dirty="0">
                <a:solidFill>
                  <a:srgbClr val="843C0C"/>
                </a:solidFill>
                <a:latin typeface="Arial" panose="020B0604020202020204" pitchFamily="34" charset="0"/>
                <a:cs typeface="Arial" panose="020B0604020202020204" pitchFamily="34" charset="0"/>
              </a:rPr>
              <a:t>2</a:t>
            </a:r>
            <a:r>
              <a:rPr lang="en-US" dirty="0">
                <a:solidFill>
                  <a:srgbClr val="843C0C"/>
                </a:solidFill>
                <a:latin typeface="Arial" panose="020B0604020202020204" pitchFamily="34" charset="0"/>
                <a:cs typeface="Arial" panose="020B0604020202020204" pitchFamily="34" charset="0"/>
              </a:rPr>
              <a:t>-adrenergic </a:t>
            </a:r>
            <a:r>
              <a:rPr lang="en-US" dirty="0" smtClean="0">
                <a:solidFill>
                  <a:srgbClr val="843C0C"/>
                </a:solidFill>
                <a:latin typeface="Arial" panose="020B0604020202020204" pitchFamily="34" charset="0"/>
                <a:cs typeface="Arial" panose="020B0604020202020204" pitchFamily="34" charset="0"/>
              </a:rPr>
              <a:t>Receptor</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diagram shows the structures of rhodopsin and of beta 2-adrenergic receptor. Rhodopsin is shown in pipes and planks form. It has seven almost vertical alpha helices connected by chains that join the helices by their ends. A ligand-binding site is shown in ball and stick form in the center between the helices, which are arranged around it. The N terminus is at the end of a chain attached to the top of one of the helices, and the C terminus is at the end of a chain on the bottom of one of the helices. The top of the protein is labeled as the extracellular side and the bottom is the cytoplasmic side. The beta 2-adrenergic receptor is shown in pipes and planks form. It has seven almost vertical alpha helices connected by chains, joining them by their ends. A blocker-binding site is shown in ball and stick form in the center between the helices, which are arranged around it. The N terminus is at the top end of a pipe and the C terminus is at the end of a chain on the bottom of one of the helic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357700" y="1632239"/>
            <a:ext cx="6873055" cy="490307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818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noAutofit/>
          </a:bodyPr>
          <a:lstStyle/>
          <a:p>
            <a:r>
              <a:rPr lang="en-US" dirty="0">
                <a:solidFill>
                  <a:srgbClr val="843C0C"/>
                </a:solidFill>
                <a:latin typeface="Arial" panose="020B0604020202020204" pitchFamily="34" charset="0"/>
                <a:cs typeface="Arial" panose="020B0604020202020204" pitchFamily="34" charset="0"/>
              </a:rPr>
              <a:t>Ligand </a:t>
            </a:r>
            <a:r>
              <a:rPr lang="en-US" dirty="0" smtClean="0">
                <a:solidFill>
                  <a:srgbClr val="843C0C"/>
                </a:solidFill>
                <a:latin typeface="Arial" panose="020B0604020202020204" pitchFamily="34" charset="0"/>
                <a:cs typeface="Arial" panose="020B0604020202020204" pitchFamily="34" charset="0"/>
              </a:rPr>
              <a:t>Binding </a:t>
            </a:r>
            <a:r>
              <a:rPr lang="en-US" dirty="0">
                <a:solidFill>
                  <a:srgbClr val="843C0C"/>
                </a:solidFill>
                <a:latin typeface="Arial" panose="020B0604020202020204" pitchFamily="34" charset="0"/>
                <a:cs typeface="Arial" panose="020B0604020202020204" pitchFamily="34" charset="0"/>
              </a:rPr>
              <a:t>to 7TM </a:t>
            </a:r>
            <a:r>
              <a:rPr lang="en-US" dirty="0" smtClean="0">
                <a:solidFill>
                  <a:srgbClr val="843C0C"/>
                </a:solidFill>
                <a:latin typeface="Arial" panose="020B0604020202020204" pitchFamily="34" charset="0"/>
                <a:cs typeface="Arial" panose="020B0604020202020204" pitchFamily="34" charset="0"/>
              </a:rPr>
              <a:t>Receptors Leads </a:t>
            </a:r>
            <a:r>
              <a:rPr lang="en-US" dirty="0">
                <a:solidFill>
                  <a:srgbClr val="843C0C"/>
                </a:solidFill>
                <a:latin typeface="Arial" panose="020B0604020202020204" pitchFamily="34" charset="0"/>
                <a:cs typeface="Arial" panose="020B0604020202020204" pitchFamily="34" charset="0"/>
              </a:rPr>
              <a:t>to the </a:t>
            </a:r>
            <a:r>
              <a:rPr lang="en-US" dirty="0" smtClean="0">
                <a:solidFill>
                  <a:srgbClr val="843C0C"/>
                </a:solidFill>
                <a:latin typeface="Arial" panose="020B0604020202020204" pitchFamily="34" charset="0"/>
                <a:cs typeface="Arial" panose="020B0604020202020204" pitchFamily="34" charset="0"/>
              </a:rPr>
              <a:t>Activation </a:t>
            </a:r>
            <a:r>
              <a:rPr lang="en-US" dirty="0">
                <a:solidFill>
                  <a:srgbClr val="843C0C"/>
                </a:solidFill>
                <a:latin typeface="Arial" panose="020B0604020202020204" pitchFamily="34" charset="0"/>
                <a:cs typeface="Arial" panose="020B0604020202020204" pitchFamily="34" charset="0"/>
              </a:rPr>
              <a:t>of </a:t>
            </a:r>
            <a:r>
              <a:rPr lang="en-US" dirty="0" smtClean="0">
                <a:solidFill>
                  <a:srgbClr val="843C0C"/>
                </a:solidFill>
                <a:latin typeface="Arial" panose="020B0604020202020204" pitchFamily="34" charset="0"/>
                <a:cs typeface="Arial" panose="020B0604020202020204" pitchFamily="34" charset="0"/>
              </a:rPr>
              <a:t>Heterotrimeric </a:t>
            </a:r>
            <a:r>
              <a:rPr lang="en-US" dirty="0">
                <a:solidFill>
                  <a:srgbClr val="843C0C"/>
                </a:solidFill>
                <a:latin typeface="Arial" panose="020B0604020202020204" pitchFamily="34" charset="0"/>
                <a:cs typeface="Arial" panose="020B0604020202020204" pitchFamily="34" charset="0"/>
              </a:rPr>
              <a:t>G </a:t>
            </a:r>
            <a:r>
              <a:rPr lang="en-US" dirty="0" smtClean="0">
                <a:solidFill>
                  <a:srgbClr val="843C0C"/>
                </a:solidFill>
                <a:latin typeface="Arial" panose="020B0604020202020204" pitchFamily="34" charset="0"/>
                <a:cs typeface="Arial" panose="020B0604020202020204" pitchFamily="34" charset="0"/>
              </a:rPr>
              <a:t>Proteins</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231006" y="1513575"/>
            <a:ext cx="8681988" cy="4525963"/>
          </a:xfrm>
        </p:spPr>
        <p:txBody>
          <a:bodyPr>
            <a:noAutofit/>
          </a:bodyPr>
          <a:lstStyle/>
          <a:p>
            <a:pPr>
              <a:spcBef>
                <a:spcPts val="624"/>
              </a:spcBef>
              <a:spcAft>
                <a:spcPts val="1200"/>
              </a:spcAft>
            </a:pPr>
            <a:r>
              <a:rPr lang="en-US" dirty="0">
                <a:latin typeface="Arial" panose="020B0604020202020204" pitchFamily="34" charset="0"/>
                <a:cs typeface="Arial" panose="020B0604020202020204" pitchFamily="34" charset="0"/>
              </a:rPr>
              <a:t>The role of the hormone-bound receptor is to catalyze the exchange of GTP for bound GDP on the α subunit.</a:t>
            </a:r>
          </a:p>
          <a:p>
            <a:pPr>
              <a:spcBef>
                <a:spcPts val="624"/>
              </a:spcBef>
              <a:spcAft>
                <a:spcPts val="1200"/>
              </a:spcAft>
            </a:pPr>
            <a:r>
              <a:rPr lang="en-US" dirty="0">
                <a:latin typeface="Arial" panose="020B0604020202020204" pitchFamily="34" charset="0"/>
                <a:cs typeface="Arial" panose="020B0604020202020204" pitchFamily="34" charset="0"/>
              </a:rPr>
              <a:t>Upon activation by the receptor, the α subunit of the heterotrimeric G protein dissociates from the βγ dimer and exchanges GDP for GTP.</a:t>
            </a:r>
          </a:p>
          <a:p>
            <a:pPr>
              <a:spcBef>
                <a:spcPts val="624"/>
              </a:spcBef>
              <a:spcAft>
                <a:spcPts val="1200"/>
              </a:spcAft>
            </a:pPr>
            <a:r>
              <a:rPr lang="en-US" dirty="0">
                <a:latin typeface="Arial" panose="020B0604020202020204" pitchFamily="34" charset="0"/>
                <a:cs typeface="Arial" panose="020B0604020202020204" pitchFamily="34" charset="0"/>
              </a:rPr>
              <a:t>A single hormone-receptor complex can activate many heterotrimeric G proteins.</a:t>
            </a:r>
          </a:p>
          <a:p>
            <a:pPr>
              <a:spcBef>
                <a:spcPts val="624"/>
              </a:spcBef>
              <a:spcAft>
                <a:spcPts val="1200"/>
              </a:spcAft>
            </a:pPr>
            <a:r>
              <a:rPr lang="en-US" dirty="0">
                <a:latin typeface="Arial" panose="020B0604020202020204" pitchFamily="34" charset="0"/>
                <a:cs typeface="Arial" panose="020B0604020202020204" pitchFamily="34" charset="0"/>
              </a:rPr>
              <a:t>The GTP bound α subunit transmits the signal to other cellular components.</a:t>
            </a:r>
          </a:p>
          <a:p>
            <a:pPr>
              <a:spcBef>
                <a:spcPts val="624"/>
              </a:spcBef>
              <a:spcAft>
                <a:spcPts val="1200"/>
              </a:spcAft>
            </a:pPr>
            <a:r>
              <a:rPr lang="en-US" dirty="0">
                <a:latin typeface="Arial" panose="020B0604020202020204" pitchFamily="34" charset="0"/>
                <a:cs typeface="Arial" panose="020B0604020202020204" pitchFamily="34" charset="0"/>
              </a:rPr>
              <a:t>Because 7TM receptors are always associated with G proteins, they are often called G-protein-coupled receptors (GPCRs)</a:t>
            </a:r>
          </a:p>
        </p:txBody>
      </p:sp>
    </p:spTree>
    <p:extLst>
      <p:ext uri="{BB962C8B-B14F-4D97-AF65-F5344CB8AC3E}">
        <p14:creationId xmlns:p14="http://schemas.microsoft.com/office/powerpoint/2010/main" val="2801410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Activation of </a:t>
            </a:r>
            <a:r>
              <a:rPr lang="en-US" dirty="0" smtClean="0">
                <a:solidFill>
                  <a:srgbClr val="843C0C"/>
                </a:solidFill>
                <a:latin typeface="Arial" panose="020B0604020202020204" pitchFamily="34" charset="0"/>
                <a:cs typeface="Arial" panose="020B0604020202020204" pitchFamily="34" charset="0"/>
              </a:rPr>
              <a:t>Protein Kinase </a:t>
            </a:r>
            <a:r>
              <a:rPr lang="en-US" dirty="0">
                <a:solidFill>
                  <a:srgbClr val="843C0C"/>
                </a:solidFill>
                <a:latin typeface="Arial" panose="020B0604020202020204" pitchFamily="34" charset="0"/>
                <a:cs typeface="Arial" panose="020B0604020202020204" pitchFamily="34" charset="0"/>
              </a:rPr>
              <a:t>A by a </a:t>
            </a:r>
            <a:r>
              <a:rPr lang="en-US" dirty="0" smtClean="0">
                <a:solidFill>
                  <a:srgbClr val="843C0C"/>
                </a:solidFill>
                <a:latin typeface="Arial" panose="020B0604020202020204" pitchFamily="34" charset="0"/>
                <a:cs typeface="Arial" panose="020B0604020202020204" pitchFamily="34" charset="0"/>
              </a:rPr>
              <a:t>G-Protein Pathway</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shows the activation of a protein kinase A by a G protein pathway. A section of membrane is shown with adenylate cyclase, which protrudes slightly into the cytoplasm, and beta adrenergic receptor, which is composed of seven of alpha helices, embedded in it. Epinephrine is shown binding to the beta adrenergic receptor, amongst its helices. A G protein in its off state is bound to one of the chains on the intracellular side of the beta adrenergic receptor. The G protein is composed of three subunits, a large subunit labeled alpha, with two lobes, arranged vertically, and two smaller subunits, beta and gamma, attached to the bottom lobe of the alpha subunit. An arrow points to another G protein with the beta and the gamma subunits removed and the alpha subunit bound to G T P instead of G D P, so the G protein is in its on state. The G protein interacts with adenylate cyclase in its on state, on the portion of adenylate cyclase that protrudes into the cytoplasm. Adenylate cyclase causes A T P to be converted to cyclic A M P, which in turn activates protein kinase A."/>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962525" y="1878428"/>
            <a:ext cx="5413653" cy="456546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201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A </a:t>
            </a:r>
            <a:r>
              <a:rPr lang="en-US" dirty="0" smtClean="0">
                <a:solidFill>
                  <a:srgbClr val="843C0C"/>
                </a:solidFill>
                <a:latin typeface="Arial" panose="020B0604020202020204" pitchFamily="34" charset="0"/>
                <a:cs typeface="Arial" panose="020B0604020202020204" pitchFamily="34" charset="0"/>
              </a:rPr>
              <a:t>Heterotrimeric </a:t>
            </a:r>
            <a:r>
              <a:rPr lang="en-US" dirty="0">
                <a:solidFill>
                  <a:srgbClr val="843C0C"/>
                </a:solidFill>
                <a:latin typeface="Arial" panose="020B0604020202020204" pitchFamily="34" charset="0"/>
                <a:cs typeface="Arial" panose="020B0604020202020204" pitchFamily="34" charset="0"/>
              </a:rPr>
              <a:t>G </a:t>
            </a:r>
            <a:r>
              <a:rPr lang="en-US" dirty="0" smtClean="0">
                <a:solidFill>
                  <a:srgbClr val="843C0C"/>
                </a:solidFill>
                <a:latin typeface="Arial" panose="020B0604020202020204" pitchFamily="34" charset="0"/>
                <a:cs typeface="Arial" panose="020B0604020202020204" pitchFamily="34" charset="0"/>
              </a:rPr>
              <a:t>Protein</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two part illustration shows a ribbon and a schematic diagram of heterotrimeric G protein. In the first part of the illustration, G protein is composed of three subunits. It has a large alpha subunit, which contains a number of alpha helices and several beta strands. A molecule of G D P, shown in ball and stick form, is bound in the center of the alpha subunit. A beta subunit is attached to the right-hand side of the alpha subunit, at the top. It consists mostly of beta strands. The gamma subunit is a small subunit on the right of the beta subunit that contains a small number of alpha helices. In the second part of the illustration, the alpha subunit is shown as having two lobes, one on top of the other. G D P is bound at the bottom of the top lobe, towards the center of the subunit. The beta subunit is globular and bound to the right of the top lobe of the alpha subunit. The gamma subunit is small and thin, arranged vertically, with a bend in the middle. It is bonded to the right-hand side of the beta subuni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344168" y="1999787"/>
            <a:ext cx="6705045" cy="433389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815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Complex Between </a:t>
            </a:r>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Activated </a:t>
            </a:r>
            <a:r>
              <a:rPr lang="en-US" dirty="0">
                <a:solidFill>
                  <a:srgbClr val="843C0C"/>
                </a:solidFill>
                <a:latin typeface="Arial" panose="020B0604020202020204" pitchFamily="34" charset="0"/>
                <a:cs typeface="Arial" panose="020B0604020202020204" pitchFamily="34" charset="0"/>
              </a:rPr>
              <a:t/>
            </a:r>
            <a:br>
              <a:rPr lang="en-US" dirty="0">
                <a:solidFill>
                  <a:srgbClr val="843C0C"/>
                </a:solidFill>
                <a:latin typeface="Arial" panose="020B0604020202020204" pitchFamily="34" charset="0"/>
                <a:cs typeface="Arial" panose="020B0604020202020204" pitchFamily="34" charset="0"/>
              </a:rPr>
            </a:br>
            <a:r>
              <a:rPr lang="en-US" dirty="0">
                <a:solidFill>
                  <a:srgbClr val="843C0C"/>
                </a:solidFill>
                <a:latin typeface="Arial" panose="020B0604020202020204" pitchFamily="34" charset="0"/>
                <a:cs typeface="Arial" panose="020B0604020202020204" pitchFamily="34" charset="0"/>
              </a:rPr>
              <a:t>β</a:t>
            </a:r>
            <a:r>
              <a:rPr lang="en-US" baseline="-25000" dirty="0">
                <a:solidFill>
                  <a:srgbClr val="843C0C"/>
                </a:solidFill>
                <a:latin typeface="Arial" panose="020B0604020202020204" pitchFamily="34" charset="0"/>
                <a:cs typeface="Arial" panose="020B0604020202020204" pitchFamily="34" charset="0"/>
              </a:rPr>
              <a:t>2</a:t>
            </a:r>
            <a:r>
              <a:rPr lang="en-US" dirty="0">
                <a:solidFill>
                  <a:srgbClr val="843C0C"/>
                </a:solidFill>
                <a:latin typeface="Arial" panose="020B0604020202020204" pitchFamily="34" charset="0"/>
                <a:cs typeface="Arial" panose="020B0604020202020204" pitchFamily="34" charset="0"/>
              </a:rPr>
              <a:t>-AR and a </a:t>
            </a:r>
            <a:r>
              <a:rPr lang="en-US" dirty="0" smtClean="0">
                <a:solidFill>
                  <a:srgbClr val="843C0C"/>
                </a:solidFill>
                <a:latin typeface="Arial" panose="020B0604020202020204" pitchFamily="34" charset="0"/>
                <a:cs typeface="Arial" panose="020B0604020202020204" pitchFamily="34" charset="0"/>
              </a:rPr>
              <a:t>Heterotrimeric </a:t>
            </a:r>
            <a:r>
              <a:rPr lang="en-US" dirty="0">
                <a:solidFill>
                  <a:srgbClr val="843C0C"/>
                </a:solidFill>
                <a:latin typeface="Arial" panose="020B0604020202020204" pitchFamily="34" charset="0"/>
                <a:cs typeface="Arial" panose="020B0604020202020204" pitchFamily="34" charset="0"/>
              </a:rPr>
              <a:t>G </a:t>
            </a:r>
            <a:r>
              <a:rPr lang="en-US" dirty="0" smtClean="0">
                <a:solidFill>
                  <a:srgbClr val="843C0C"/>
                </a:solidFill>
                <a:latin typeface="Arial" panose="020B0604020202020204" pitchFamily="34" charset="0"/>
                <a:cs typeface="Arial" panose="020B0604020202020204" pitchFamily="34" charset="0"/>
              </a:rPr>
              <a:t>Protein</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two-part illustration shows the interaction between beta 2 A R and heterotrimeric G protein on the left and the G T P and receptor-bound forms of G alpha protein on the right. In the first part of the illustration, activated beta 2 A R is shown in pipes and planks form. It contains several alpha helices, arranged almost vertically. The top of the protein is labeled as the extracellular side, and the bottom is the cytoplasmic side. A receptor agonist is shown bound between the helices on the extracellular side. A heterotrimeric G protein, with its three subunits, is shown in ribbon form, bound to the cytoplasmic side of the activated beta 2 A R via its alpha subunit. In the second part of the illustration, The G alpha subunit is shown as a single strand. In the receptor bound form, the protein is wider than it is tall, and the half of the protein that cannot be superimposed on the other form is positioned to the left of the superimposed part. In its G T P form, it is taller than it is wide, and the part of the protein that cannot be superimposed is positioned on the bottom of the superimposed par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73358" y="1995376"/>
            <a:ext cx="8323394" cy="398545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635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Activated G </a:t>
            </a:r>
            <a:r>
              <a:rPr lang="en-US" dirty="0" smtClean="0">
                <a:solidFill>
                  <a:srgbClr val="843C0C"/>
                </a:solidFill>
                <a:latin typeface="Arial" panose="020B0604020202020204" pitchFamily="34" charset="0"/>
                <a:cs typeface="Arial" panose="020B0604020202020204" pitchFamily="34" charset="0"/>
              </a:rPr>
              <a:t>Proteins Transmit Signals </a:t>
            </a:r>
            <a:r>
              <a:rPr lang="en-US" dirty="0">
                <a:solidFill>
                  <a:srgbClr val="843C0C"/>
                </a:solidFill>
                <a:latin typeface="Arial" panose="020B0604020202020204" pitchFamily="34" charset="0"/>
                <a:cs typeface="Arial" panose="020B0604020202020204" pitchFamily="34" charset="0"/>
              </a:rPr>
              <a:t>by </a:t>
            </a:r>
            <a:r>
              <a:rPr lang="en-US" dirty="0" smtClean="0">
                <a:solidFill>
                  <a:srgbClr val="843C0C"/>
                </a:solidFill>
                <a:latin typeface="Arial" panose="020B0604020202020204" pitchFamily="34" charset="0"/>
                <a:cs typeface="Arial" panose="020B0604020202020204" pitchFamily="34" charset="0"/>
              </a:rPr>
              <a:t>Binding </a:t>
            </a:r>
            <a:r>
              <a:rPr lang="en-US" dirty="0">
                <a:solidFill>
                  <a:srgbClr val="843C0C"/>
                </a:solidFill>
                <a:latin typeface="Arial" panose="020B0604020202020204" pitchFamily="34" charset="0"/>
                <a:cs typeface="Arial" panose="020B0604020202020204" pitchFamily="34" charset="0"/>
              </a:rPr>
              <a:t>to </a:t>
            </a:r>
            <a:r>
              <a:rPr lang="en-US" dirty="0" smtClean="0">
                <a:solidFill>
                  <a:srgbClr val="843C0C"/>
                </a:solidFill>
                <a:latin typeface="Arial" panose="020B0604020202020204" pitchFamily="34" charset="0"/>
                <a:cs typeface="Arial" panose="020B0604020202020204" pitchFamily="34" charset="0"/>
              </a:rPr>
              <a:t>Other Proteins</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7200" y="1888958"/>
            <a:ext cx="8229600" cy="3241307"/>
          </a:xfrm>
        </p:spPr>
        <p:txBody>
          <a:bodyPr/>
          <a:lstStyle/>
          <a:p>
            <a:pPr>
              <a:spcBef>
                <a:spcPts val="624"/>
              </a:spcBef>
              <a:spcAft>
                <a:spcPts val="1200"/>
              </a:spcAft>
            </a:pPr>
            <a:r>
              <a:rPr lang="en-US" dirty="0">
                <a:latin typeface="Arial" panose="020B0604020202020204" pitchFamily="34" charset="0"/>
                <a:cs typeface="Arial" panose="020B0604020202020204" pitchFamily="34" charset="0"/>
              </a:rPr>
              <a:t>In the case of the β-adrenergic receptor signal transduction pathway, the activated G protein, termed G</a:t>
            </a:r>
            <a:r>
              <a:rPr lang="en-US" baseline="-25000" dirty="0">
                <a:latin typeface="Arial" panose="020B0604020202020204" pitchFamily="34" charset="0"/>
                <a:cs typeface="Arial" panose="020B0604020202020204" pitchFamily="34" charset="0"/>
              </a:rPr>
              <a:t>αs</a:t>
            </a:r>
            <a:r>
              <a:rPr lang="en-US" dirty="0">
                <a:latin typeface="Arial" panose="020B0604020202020204" pitchFamily="34" charset="0"/>
                <a:cs typeface="Arial" panose="020B0604020202020204" pitchFamily="34" charset="0"/>
              </a:rPr>
              <a:t>, stimulates the integral membrane enzyme, adenylate cyclase.</a:t>
            </a:r>
          </a:p>
          <a:p>
            <a:pPr>
              <a:spcBef>
                <a:spcPts val="624"/>
              </a:spcBef>
              <a:spcAft>
                <a:spcPts val="1200"/>
              </a:spcAft>
            </a:pPr>
            <a:r>
              <a:rPr lang="en-US" dirty="0">
                <a:latin typeface="Arial" panose="020B0604020202020204" pitchFamily="34" charset="0"/>
                <a:cs typeface="Arial" panose="020B0604020202020204" pitchFamily="34" charset="0"/>
              </a:rPr>
              <a:t>Activation of the cyclase leads to the synthesis of the second messenger, cyclic adenosine monophosphate (</a:t>
            </a:r>
            <a:r>
              <a:rPr lang="en-US" dirty="0" err="1">
                <a:latin typeface="Arial" panose="020B0604020202020204" pitchFamily="34" charset="0"/>
                <a:cs typeface="Arial" panose="020B0604020202020204" pitchFamily="34" charset="0"/>
              </a:rPr>
              <a:t>cAMP</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81099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Adenylate </a:t>
            </a:r>
            <a:r>
              <a:rPr lang="en-US" dirty="0" smtClean="0">
                <a:solidFill>
                  <a:srgbClr val="843C0C"/>
                </a:solidFill>
                <a:latin typeface="Arial" panose="020B0604020202020204" pitchFamily="34" charset="0"/>
                <a:cs typeface="Arial" panose="020B0604020202020204" pitchFamily="34" charset="0"/>
              </a:rPr>
              <a:t>Cyclase Activation</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two-part illustration shows the structure of adenylate cyclase on the left and the complex formed between the G alpha subunit and catalytic fragment from adenylate cyclase on the right. In the first part of the illustration, adenylate cyclase is shown as a protein with 12 alpha helices that are arranged vertically and span a membrane. They are connected to each other via loops between the tops and bottoms of the helices. There are two large, intracellular domains. One of the domains is attached to the loop between the sixth and seventh helix on the intracellular side and the other is attached to the chain on the bottom of the 12th helix, which ends with the C terminus. In the second part of the illustration, G alpha in its G T P-bound form is longer and contains a number of alpha helices. The adenylate cyclase fragment, which contains a mixture of alpha helices and beta strands, is bound to the right-hand side of G alpha, at the top. The fragment is similar in width to G alpha, but about half the vertical heigh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62276" y="2414617"/>
            <a:ext cx="8490694" cy="283603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381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6261" y="274638"/>
            <a:ext cx="8911478" cy="1143000"/>
          </a:xfrm>
        </p:spPr>
        <p:txBody>
          <a:bodyPr>
            <a:noAutofit/>
          </a:bodyPr>
          <a:lstStyle/>
          <a:p>
            <a:r>
              <a:rPr lang="en-US" dirty="0">
                <a:solidFill>
                  <a:srgbClr val="843C0C"/>
                </a:solidFill>
                <a:latin typeface="Arial" panose="020B0604020202020204" pitchFamily="34" charset="0"/>
                <a:cs typeface="Arial" panose="020B0604020202020204" pitchFamily="34" charset="0"/>
              </a:rPr>
              <a:t>Cyclic AMP </a:t>
            </a:r>
            <a:r>
              <a:rPr lang="en-US" dirty="0" smtClean="0">
                <a:solidFill>
                  <a:srgbClr val="843C0C"/>
                </a:solidFill>
                <a:latin typeface="Arial" panose="020B0604020202020204" pitchFamily="34" charset="0"/>
                <a:cs typeface="Arial" panose="020B0604020202020204" pitchFamily="34" charset="0"/>
              </a:rPr>
              <a:t>Stimulates </a:t>
            </a:r>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Phosphorylation </a:t>
            </a:r>
            <a:r>
              <a:rPr lang="en-US" dirty="0">
                <a:solidFill>
                  <a:srgbClr val="843C0C"/>
                </a:solidFill>
                <a:latin typeface="Arial" panose="020B0604020202020204" pitchFamily="34" charset="0"/>
                <a:cs typeface="Arial" panose="020B0604020202020204" pitchFamily="34" charset="0"/>
              </a:rPr>
              <a:t>of </a:t>
            </a:r>
            <a:r>
              <a:rPr lang="en-US" dirty="0" smtClean="0">
                <a:solidFill>
                  <a:srgbClr val="843C0C"/>
                </a:solidFill>
                <a:latin typeface="Arial" panose="020B0604020202020204" pitchFamily="34" charset="0"/>
                <a:cs typeface="Arial" panose="020B0604020202020204" pitchFamily="34" charset="0"/>
              </a:rPr>
              <a:t>Many Target Proteins </a:t>
            </a:r>
            <a:r>
              <a:rPr lang="en-US" dirty="0">
                <a:solidFill>
                  <a:srgbClr val="843C0C"/>
                </a:solidFill>
                <a:latin typeface="Arial" panose="020B0604020202020204" pitchFamily="34" charset="0"/>
                <a:cs typeface="Arial" panose="020B0604020202020204" pitchFamily="34" charset="0"/>
              </a:rPr>
              <a:t>by </a:t>
            </a:r>
            <a:r>
              <a:rPr lang="en-US" dirty="0" smtClean="0">
                <a:solidFill>
                  <a:srgbClr val="843C0C"/>
                </a:solidFill>
                <a:latin typeface="Arial" panose="020B0604020202020204" pitchFamily="34" charset="0"/>
                <a:cs typeface="Arial" panose="020B0604020202020204" pitchFamily="34" charset="0"/>
              </a:rPr>
              <a:t>Activating Protein Kinase </a:t>
            </a:r>
            <a:r>
              <a:rPr lang="en-US" dirty="0">
                <a:solidFill>
                  <a:srgbClr val="843C0C"/>
                </a:solidFill>
                <a:latin typeface="Arial" panose="020B0604020202020204" pitchFamily="34" charset="0"/>
                <a:cs typeface="Arial" panose="020B0604020202020204" pitchFamily="34" charset="0"/>
              </a:rPr>
              <a:t>A</a:t>
            </a:r>
          </a:p>
        </p:txBody>
      </p:sp>
      <p:sp>
        <p:nvSpPr>
          <p:cNvPr id="4" name="Content Placeholder 3"/>
          <p:cNvSpPr>
            <a:spLocks noGrp="1"/>
          </p:cNvSpPr>
          <p:nvPr>
            <p:ph idx="1"/>
          </p:nvPr>
        </p:nvSpPr>
        <p:spPr>
          <a:xfrm>
            <a:off x="457200" y="1985210"/>
            <a:ext cx="8229600" cy="3664819"/>
          </a:xfrm>
        </p:spPr>
        <p:txBody>
          <a:bodyPr/>
          <a:lstStyle/>
          <a:p>
            <a:pPr>
              <a:spcBef>
                <a:spcPts val="624"/>
              </a:spcBef>
              <a:spcAft>
                <a:spcPts val="1200"/>
              </a:spcAft>
            </a:pPr>
            <a:r>
              <a:rPr lang="en-US" dirty="0">
                <a:latin typeface="Arial" panose="020B0604020202020204" pitchFamily="34" charset="0"/>
                <a:cs typeface="Arial" panose="020B0604020202020204" pitchFamily="34" charset="0"/>
              </a:rPr>
              <a:t>Cyclic AMP activates protein kinase A. Protein kinase A consists of two pairs of subunits, two catalytic (C) subunits and two regulatory (R) subunits.</a:t>
            </a:r>
          </a:p>
          <a:p>
            <a:pPr>
              <a:spcBef>
                <a:spcPts val="624"/>
              </a:spcBef>
              <a:spcAft>
                <a:spcPts val="1200"/>
              </a:spcAft>
            </a:pPr>
            <a:r>
              <a:rPr lang="en-US" dirty="0">
                <a:latin typeface="Arial" panose="020B0604020202020204" pitchFamily="34" charset="0"/>
                <a:cs typeface="Arial" panose="020B0604020202020204" pitchFamily="34" charset="0"/>
              </a:rPr>
              <a:t>Binding of cAMP by the R subunits releases the catalytic subunits, which are catalytically active on their own.</a:t>
            </a:r>
          </a:p>
          <a:p>
            <a:pPr>
              <a:spcBef>
                <a:spcPts val="624"/>
              </a:spcBef>
              <a:spcAft>
                <a:spcPts val="1200"/>
              </a:spcAft>
            </a:pPr>
            <a:r>
              <a:rPr lang="en-US" dirty="0">
                <a:latin typeface="Arial" panose="020B0604020202020204" pitchFamily="34" charset="0"/>
                <a:cs typeface="Arial" panose="020B0604020202020204" pitchFamily="34" charset="0"/>
              </a:rPr>
              <a:t>The activated C subunits continue the epinephrine signal-transduction pathway by phosphorylating protein targets that alter physiological functions of the cell.</a:t>
            </a:r>
          </a:p>
        </p:txBody>
      </p:sp>
    </p:spTree>
    <p:extLst>
      <p:ext uri="{BB962C8B-B14F-4D97-AF65-F5344CB8AC3E}">
        <p14:creationId xmlns:p14="http://schemas.microsoft.com/office/powerpoint/2010/main" val="358822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anose="020B0604020202020204" pitchFamily="34" charset="0"/>
                <a:cs typeface="Arial" panose="020B0604020202020204" pitchFamily="34" charset="0"/>
              </a:rPr>
              <a:t>Chapter 14</a:t>
            </a:r>
            <a:r>
              <a:rPr lang="en-US" dirty="0">
                <a:solidFill>
                  <a:srgbClr val="843C0C"/>
                </a:solidFill>
                <a:latin typeface="Arial" panose="020B0604020202020204" pitchFamily="34" charset="0"/>
                <a:cs typeface="Arial" panose="020B0604020202020204" pitchFamily="34" charset="0"/>
              </a:rPr>
              <a:t/>
            </a:r>
            <a:br>
              <a:rPr lang="en-US" dirty="0">
                <a:solidFill>
                  <a:srgbClr val="843C0C"/>
                </a:solidFill>
                <a:latin typeface="Arial" panose="020B0604020202020204" pitchFamily="34" charset="0"/>
                <a:cs typeface="Arial" panose="020B0604020202020204" pitchFamily="34" charset="0"/>
              </a:rPr>
            </a:br>
            <a:r>
              <a:rPr lang="en-US" dirty="0">
                <a:solidFill>
                  <a:srgbClr val="843C0C"/>
                </a:solidFill>
                <a:latin typeface="Arial" panose="020B0604020202020204" pitchFamily="34" charset="0"/>
                <a:cs typeface="Arial" panose="020B0604020202020204" pitchFamily="34" charset="0"/>
              </a:rPr>
              <a:t>Signal-Transduction Pathways</a:t>
            </a:r>
          </a:p>
        </p:txBody>
      </p:sp>
      <p:pic>
        <p:nvPicPr>
          <p:cNvPr id="9" name="Picture 2" descr="A photograph of a computer chip is shown. A circular flow diagram with two steps depicting the cycling of a G protein between it’s on and off states are shown. A G protein is shown in its on state, bound to G T P. It consists of just one subunit in this state. A molecule of water is added and inorganic phosphate is released, switching the G protein to its off state in which it is bound to a molecule of G D P. The G protein has three subunits in this form, one with the bound G D P and two additional units. In the switch back from the on to the off state, the two additional units are added. In the switch back to it’s on state, G T P is swapped for G D P and the two additional subunits are released."/>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31132" y="2142963"/>
            <a:ext cx="8450099" cy="384517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317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Epinephrine </a:t>
            </a:r>
            <a:r>
              <a:rPr lang="en-US" dirty="0" smtClean="0">
                <a:solidFill>
                  <a:srgbClr val="843C0C"/>
                </a:solidFill>
                <a:latin typeface="Arial" panose="020B0604020202020204" pitchFamily="34" charset="0"/>
                <a:cs typeface="Arial" panose="020B0604020202020204" pitchFamily="34" charset="0"/>
              </a:rPr>
              <a:t>Signaling Pathway</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flow diagram of an epinephrine signaling pathway is shown. The flow diagram shows the steps as follows: Epinephrine plus beta-adrenergic receptor undergo binding, leading to receptor activation. G T P is exchanged for G D P, and this step has the potential to undergo amplification. This leads to an activated G protein. Protein-protein interactions occur, leading to activated adenylate cyclase. An enzymatic reaction occurs, and this step has the potential for amplification. The enzymatic reaction leads to increased c A M P, which leads to activated protein kinase A and other effector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516155" y="1645175"/>
            <a:ext cx="3672411" cy="499729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458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G </a:t>
            </a:r>
            <a:r>
              <a:rPr lang="en-US" dirty="0" smtClean="0">
                <a:solidFill>
                  <a:srgbClr val="843C0C"/>
                </a:solidFill>
                <a:latin typeface="Arial" panose="020B0604020202020204" pitchFamily="34" charset="0"/>
                <a:cs typeface="Arial" panose="020B0604020202020204" pitchFamily="34" charset="0"/>
              </a:rPr>
              <a:t>Proteins Spontaneously Reset Themselves </a:t>
            </a:r>
            <a:r>
              <a:rPr lang="en-US" dirty="0">
                <a:solidFill>
                  <a:srgbClr val="843C0C"/>
                </a:solidFill>
                <a:latin typeface="Arial" panose="020B0604020202020204" pitchFamily="34" charset="0"/>
                <a:cs typeface="Arial" panose="020B0604020202020204" pitchFamily="34" charset="0"/>
              </a:rPr>
              <a:t>through GTP </a:t>
            </a:r>
            <a:r>
              <a:rPr lang="en-US" dirty="0" smtClean="0">
                <a:solidFill>
                  <a:srgbClr val="843C0C"/>
                </a:solidFill>
                <a:latin typeface="Arial" panose="020B0604020202020204" pitchFamily="34" charset="0"/>
                <a:cs typeface="Arial" panose="020B0604020202020204" pitchFamily="34" charset="0"/>
              </a:rPr>
              <a:t>Hydrolysis</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p:txBody>
          <a:bodyPr>
            <a:noAutofit/>
          </a:bodyPr>
          <a:lstStyle/>
          <a:p>
            <a:pPr>
              <a:spcBef>
                <a:spcPts val="624"/>
              </a:spcBef>
              <a:spcAft>
                <a:spcPts val="1200"/>
              </a:spcAft>
            </a:pPr>
            <a:r>
              <a:rPr lang="en-US" sz="2000" dirty="0">
                <a:latin typeface="Arial" panose="020B0604020202020204" pitchFamily="34" charset="0"/>
                <a:cs typeface="Arial" panose="020B0604020202020204" pitchFamily="34" charset="0"/>
              </a:rPr>
              <a:t>The epinephrine-initiated pathway is shut down in a variety of ways:</a:t>
            </a:r>
          </a:p>
          <a:p>
            <a:pPr marL="1028700" lvl="1">
              <a:spcBef>
                <a:spcPts val="624"/>
              </a:spcBef>
              <a:spcAft>
                <a:spcPts val="1200"/>
              </a:spcAft>
              <a:buFont typeface="+mj-lt"/>
              <a:buAutoNum type="arabicPeriod"/>
            </a:pPr>
            <a:r>
              <a:rPr lang="en-US" sz="2000" dirty="0">
                <a:latin typeface="Arial" panose="020B0604020202020204" pitchFamily="34" charset="0"/>
                <a:cs typeface="Arial" panose="020B0604020202020204" pitchFamily="34" charset="0"/>
              </a:rPr>
              <a:t>G</a:t>
            </a:r>
            <a:r>
              <a:rPr lang="en-US" sz="2000" baseline="-25000" dirty="0">
                <a:latin typeface="Arial" panose="020B0604020202020204" pitchFamily="34" charset="0"/>
                <a:cs typeface="Arial" panose="020B0604020202020204" pitchFamily="34" charset="0"/>
              </a:rPr>
              <a:t>α</a:t>
            </a:r>
            <a:r>
              <a:rPr lang="en-US" sz="2000" dirty="0">
                <a:latin typeface="Arial" panose="020B0604020202020204" pitchFamily="34" charset="0"/>
                <a:cs typeface="Arial" panose="020B0604020202020204" pitchFamily="34" charset="0"/>
              </a:rPr>
              <a:t> has inherent </a:t>
            </a:r>
            <a:r>
              <a:rPr lang="en-US" sz="2000" dirty="0" err="1">
                <a:latin typeface="Arial" panose="020B0604020202020204" pitchFamily="34" charset="0"/>
                <a:cs typeface="Arial" panose="020B0604020202020204" pitchFamily="34" charset="0"/>
              </a:rPr>
              <a:t>GTPase</a:t>
            </a:r>
            <a:r>
              <a:rPr lang="en-US" sz="2000" dirty="0">
                <a:latin typeface="Arial" panose="020B0604020202020204" pitchFamily="34" charset="0"/>
                <a:cs typeface="Arial" panose="020B0604020202020204" pitchFamily="34" charset="0"/>
              </a:rPr>
              <a:t> activity that cleaves the bound GTP to GDP. The G</a:t>
            </a:r>
            <a:r>
              <a:rPr lang="en-US" sz="2000" baseline="-25000" dirty="0">
                <a:latin typeface="Arial" panose="020B0604020202020204" pitchFamily="34" charset="0"/>
                <a:cs typeface="Arial" panose="020B0604020202020204" pitchFamily="34" charset="0"/>
              </a:rPr>
              <a:t>α</a:t>
            </a:r>
            <a:r>
              <a:rPr lang="en-US" sz="2000" dirty="0">
                <a:latin typeface="Arial" panose="020B0604020202020204" pitchFamily="34" charset="0"/>
                <a:cs typeface="Arial" panose="020B0604020202020204" pitchFamily="34" charset="0"/>
              </a:rPr>
              <a:t> bound to GDP spontaneously </a:t>
            </a:r>
            <a:r>
              <a:rPr lang="en-US" sz="2000" dirty="0" err="1">
                <a:latin typeface="Arial" panose="020B0604020202020204" pitchFamily="34" charset="0"/>
                <a:cs typeface="Arial" panose="020B0604020202020204" pitchFamily="34" charset="0"/>
              </a:rPr>
              <a:t>reassociates</a:t>
            </a:r>
            <a:r>
              <a:rPr lang="en-US" sz="2000" dirty="0">
                <a:latin typeface="Arial" panose="020B0604020202020204" pitchFamily="34" charset="0"/>
                <a:cs typeface="Arial" panose="020B0604020202020204" pitchFamily="34" charset="0"/>
              </a:rPr>
              <a:t> with the βγ subunits, terminating the activity of the G protein.</a:t>
            </a:r>
          </a:p>
          <a:p>
            <a:pPr marL="1028700" lvl="1">
              <a:spcBef>
                <a:spcPts val="624"/>
              </a:spcBef>
              <a:spcAft>
                <a:spcPts val="1200"/>
              </a:spcAft>
              <a:buFont typeface="+mj-lt"/>
              <a:buAutoNum type="arabicPeriod"/>
            </a:pPr>
            <a:r>
              <a:rPr lang="en-US" sz="2000" dirty="0">
                <a:latin typeface="Arial" panose="020B0604020202020204" pitchFamily="34" charset="0"/>
                <a:cs typeface="Arial" panose="020B0604020202020204" pitchFamily="34" charset="0"/>
              </a:rPr>
              <a:t>The epinephrine-β-adrenergic receptor interaction is reversible. Once the concentration of epinephrine falls, the receptor will no longer be active.</a:t>
            </a:r>
          </a:p>
          <a:p>
            <a:pPr marL="1028700" lvl="1">
              <a:spcBef>
                <a:spcPts val="624"/>
              </a:spcBef>
              <a:spcAft>
                <a:spcPts val="1200"/>
              </a:spcAft>
              <a:buFont typeface="+mj-lt"/>
              <a:buAutoNum type="arabicPeriod"/>
            </a:pPr>
            <a:r>
              <a:rPr lang="en-US" sz="2000" dirty="0">
                <a:latin typeface="Arial" panose="020B0604020202020204" pitchFamily="34" charset="0"/>
                <a:cs typeface="Arial" panose="020B0604020202020204" pitchFamily="34" charset="0"/>
              </a:rPr>
              <a:t>The signaling cascade activates a kinase, β-adrenergic receptor kinase, that phosphorylates and inactivates the receptor.</a:t>
            </a:r>
          </a:p>
          <a:p>
            <a:pPr marL="1028700" lvl="1">
              <a:spcBef>
                <a:spcPts val="624"/>
              </a:spcBef>
              <a:spcAft>
                <a:spcPts val="1200"/>
              </a:spcAft>
              <a:buFont typeface="+mj-lt"/>
              <a:buAutoNum type="arabicPeriod"/>
            </a:pPr>
            <a:r>
              <a:rPr lang="en-US" sz="2000" dirty="0">
                <a:latin typeface="Arial" panose="020B0604020202020204" pitchFamily="34" charset="0"/>
                <a:cs typeface="Arial" panose="020B0604020202020204" pitchFamily="34" charset="0"/>
              </a:rPr>
              <a:t>The protein β-</a:t>
            </a:r>
            <a:r>
              <a:rPr lang="en-US" sz="2000" dirty="0" err="1">
                <a:latin typeface="Arial" panose="020B0604020202020204" pitchFamily="34" charset="0"/>
                <a:cs typeface="Arial" panose="020B0604020202020204" pitchFamily="34" charset="0"/>
              </a:rPr>
              <a:t>arrestin</a:t>
            </a:r>
            <a:r>
              <a:rPr lang="en-US" sz="2000" dirty="0">
                <a:latin typeface="Arial" panose="020B0604020202020204" pitchFamily="34" charset="0"/>
                <a:cs typeface="Arial" panose="020B0604020202020204" pitchFamily="34" charset="0"/>
              </a:rPr>
              <a:t> binds to the phosphorylated receptor, inhibiting its ability to activate G proteins.</a:t>
            </a:r>
          </a:p>
        </p:txBody>
      </p:sp>
    </p:spTree>
    <p:extLst>
      <p:ext uri="{BB962C8B-B14F-4D97-AF65-F5344CB8AC3E}">
        <p14:creationId xmlns:p14="http://schemas.microsoft.com/office/powerpoint/2010/main" val="3761391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Resetting G</a:t>
            </a:r>
            <a:r>
              <a:rPr lang="en-US" baseline="-25000" dirty="0">
                <a:solidFill>
                  <a:srgbClr val="843C0C"/>
                </a:solidFill>
                <a:latin typeface="Arial" panose="020B0604020202020204" pitchFamily="34" charset="0"/>
                <a:cs typeface="Arial" panose="020B0604020202020204" pitchFamily="34" charset="0"/>
              </a:rPr>
              <a:t>α</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shows the resetting of G alpha. Adenylate cyclase is shown embedded in and spanning a membrane in three stages illustrating the resetting of G alpha. On the left, it is bound on its cytoplasmic side to a G protein in its G T P form, as only G alpha. An arrow shows that G T P is hydrolyzed, in a reaction requiring a water molecule, leading G D P bound to G alpha and releasing inorganic phosphate. Another arrow shows that the beta and gamma subunits of the G protein reassociate with it, leading to its release from adenylate cyclase. The point at which G alpha binds to adenylate cyclase is the same point at which it binds to its beta and gamma subunits. Adenylate cyclase is shown undergoing a small conformational change on its cytoplasmic side when G alpha is releas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5564" y="2027018"/>
            <a:ext cx="8194236" cy="345647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26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Signal </a:t>
            </a:r>
            <a:r>
              <a:rPr lang="en-US" dirty="0" smtClean="0">
                <a:solidFill>
                  <a:srgbClr val="843C0C"/>
                </a:solidFill>
                <a:latin typeface="Arial" panose="020B0604020202020204" pitchFamily="34" charset="0"/>
                <a:cs typeface="Arial" panose="020B0604020202020204" pitchFamily="34" charset="0"/>
              </a:rPr>
              <a:t>Termination</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shows termination of signal transduction by the 7 T M receptor by two mechanisms. The 7 T M receptor is shown embedded in a membrane. It contains seven transmembrane alpha helices. A signal molecule is bound between the helices, towards the extracellular side of the receptor. An arrow to the left shows the first mechanism, in which the signal molecule is dissociated from the 7 T M receptor. An arrow to the right shows the second mechanism, in which the cytoplasmic, C-terminal tail of the 7 T M protein is shown being phosphorylated at two points and beta-arrestin, a globular protein in the cytoplasm, binds to the 7 T M receptor around the phosphorylated C-terminal tail."/>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12706" y="1724269"/>
            <a:ext cx="8113105" cy="472035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132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Some 7TM </a:t>
            </a:r>
            <a:r>
              <a:rPr lang="en-US" dirty="0" smtClean="0">
                <a:solidFill>
                  <a:srgbClr val="843C0C"/>
                </a:solidFill>
                <a:latin typeface="Arial" panose="020B0604020202020204" pitchFamily="34" charset="0"/>
                <a:cs typeface="Arial" panose="020B0604020202020204" pitchFamily="34" charset="0"/>
              </a:rPr>
              <a:t>Receptors Activate </a:t>
            </a:r>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Phosphoinositide Cascade</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p:txBody>
          <a:bodyPr>
            <a:noAutofit/>
          </a:bodyPr>
          <a:lstStyle/>
          <a:p>
            <a:pPr>
              <a:spcBef>
                <a:spcPts val="624"/>
              </a:spcBef>
              <a:spcAft>
                <a:spcPts val="1200"/>
              </a:spcAft>
            </a:pPr>
            <a:r>
              <a:rPr lang="en-US" sz="2200" dirty="0">
                <a:latin typeface="Arial" panose="020B0604020202020204" pitchFamily="34" charset="0"/>
                <a:cs typeface="Arial" panose="020B0604020202020204" pitchFamily="34" charset="0"/>
              </a:rPr>
              <a:t>Some G-protein-coupled receptors activate the phosphoinositide pathway. This pathway involves the </a:t>
            </a:r>
            <a:r>
              <a:rPr lang="el-GR" sz="2200" dirty="0">
                <a:latin typeface="Arial" panose="020B0604020202020204" pitchFamily="34" charset="0"/>
                <a:cs typeface="Arial" panose="020B0604020202020204" pitchFamily="34" charset="0"/>
              </a:rPr>
              <a:t>G</a:t>
            </a:r>
            <a:r>
              <a:rPr lang="el-GR" sz="2200" baseline="-25000" dirty="0">
                <a:latin typeface="Arial" panose="020B0604020202020204" pitchFamily="34" charset="0"/>
                <a:cs typeface="Arial" panose="020B0604020202020204" pitchFamily="34" charset="0"/>
              </a:rPr>
              <a:t>αq</a:t>
            </a:r>
            <a:r>
              <a:rPr lang="en-US" sz="2200" dirty="0">
                <a:latin typeface="Arial" panose="020B0604020202020204" pitchFamily="34" charset="0"/>
                <a:cs typeface="Arial" panose="020B0604020202020204" pitchFamily="34" charset="0"/>
              </a:rPr>
              <a:t> protein as a component of the trimeric G protein complex.</a:t>
            </a:r>
          </a:p>
          <a:p>
            <a:pPr>
              <a:spcBef>
                <a:spcPts val="624"/>
              </a:spcBef>
              <a:spcAft>
                <a:spcPts val="1200"/>
              </a:spcAft>
            </a:pPr>
            <a:r>
              <a:rPr lang="en-US" sz="2200" dirty="0">
                <a:latin typeface="Arial" panose="020B0604020202020204" pitchFamily="34" charset="0"/>
                <a:cs typeface="Arial" panose="020B0604020202020204" pitchFamily="34" charset="0"/>
              </a:rPr>
              <a:t>G</a:t>
            </a:r>
            <a:r>
              <a:rPr lang="el-GR" sz="2200" baseline="-25000" dirty="0">
                <a:latin typeface="Arial" panose="020B0604020202020204" pitchFamily="34" charset="0"/>
                <a:cs typeface="Arial" panose="020B0604020202020204" pitchFamily="34" charset="0"/>
              </a:rPr>
              <a:t>αq</a:t>
            </a:r>
            <a:r>
              <a:rPr lang="en-US" sz="2200" dirty="0">
                <a:latin typeface="Arial" panose="020B0604020202020204" pitchFamily="34" charset="0"/>
                <a:cs typeface="Arial" panose="020B0604020202020204" pitchFamily="34" charset="0"/>
              </a:rPr>
              <a:t> activates phospholipase C, which cleaves the membrane lipid phosphatidylinositol bisphosphate into two second messengers: inositol 1,4,5-trisphosphate (IP</a:t>
            </a:r>
            <a:r>
              <a:rPr lang="en-US" sz="2200" baseline="-25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and diacylglycerol (DAG).</a:t>
            </a:r>
          </a:p>
          <a:p>
            <a:pPr>
              <a:spcBef>
                <a:spcPts val="624"/>
              </a:spcBef>
              <a:spcAft>
                <a:spcPts val="1200"/>
              </a:spcAft>
            </a:pPr>
            <a:r>
              <a:rPr lang="en-US" sz="2200" dirty="0">
                <a:latin typeface="Arial" panose="020B0604020202020204" pitchFamily="34" charset="0"/>
                <a:cs typeface="Arial" panose="020B0604020202020204" pitchFamily="34" charset="0"/>
              </a:rPr>
              <a:t>IP</a:t>
            </a:r>
            <a:r>
              <a:rPr lang="en-US" sz="2200" baseline="-25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binds to the IP</a:t>
            </a:r>
            <a:r>
              <a:rPr lang="en-US" sz="2200" baseline="-25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-gated channel (IP</a:t>
            </a:r>
            <a:r>
              <a:rPr lang="en-US" sz="2200" baseline="-25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receptor)  in the endoplasmic reticulum, allowing an influx of Ca</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ions to the cytoplasm. The Ca</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ions regulate a host of cellular functions.</a:t>
            </a:r>
          </a:p>
          <a:p>
            <a:pPr>
              <a:spcBef>
                <a:spcPts val="624"/>
              </a:spcBef>
              <a:spcAft>
                <a:spcPts val="1200"/>
              </a:spcAft>
            </a:pPr>
            <a:r>
              <a:rPr lang="en-US" sz="2200" dirty="0">
                <a:latin typeface="Arial" panose="020B0604020202020204" pitchFamily="34" charset="0"/>
                <a:cs typeface="Arial" panose="020B0604020202020204" pitchFamily="34" charset="0"/>
              </a:rPr>
              <a:t>DAG, in conjunction with Ca</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activates protein kinase C, a serine/threonine kinase.</a:t>
            </a:r>
          </a:p>
        </p:txBody>
      </p:sp>
    </p:spTree>
    <p:extLst>
      <p:ext uri="{BB962C8B-B14F-4D97-AF65-F5344CB8AC3E}">
        <p14:creationId xmlns:p14="http://schemas.microsoft.com/office/powerpoint/2010/main" val="3503582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Phospholipase C </a:t>
            </a:r>
            <a:r>
              <a:rPr lang="en-US" dirty="0" smtClean="0">
                <a:solidFill>
                  <a:srgbClr val="843C0C"/>
                </a:solidFill>
                <a:latin typeface="Arial" panose="020B0604020202020204" pitchFamily="34" charset="0"/>
                <a:cs typeface="Arial" panose="020B0604020202020204" pitchFamily="34" charset="0"/>
              </a:rPr>
              <a:t>Reaction</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n equation shows the reaction of phospholipase C with phosphatidylinositol 4, 5-bisphosphate (P I P 2). The structure of phosphatidylinositol 4, 5-bisphosphate has two components, diacylglycerol (D A G) and inositol 1, 4, 5-triphosphate (I P 3). The structure of diacylglycerol contains a chain of three carbon atoms arranged vertically. C 1 is bonded to a hydroxyl group in C 2 is bonded to a hydrogen atom and an oxygen atom that is further bonded to a carbon that is double-bonded to oxygen and then to a 19 carbon chain with double bonds between C 5 and C 6, between C 8 and C 9, between C 11 and C 12, and between C 14 and C 15. C 3 is bonded to an oxygen atom that is further bonded to a carbon double bonded to oxygen and to an 18 carbon chain. The structure of inositol 1, 4, 5-triphosphate (I P 3) has a central cyclohexane ring that has the following substituents: C 1, C 2, and C 6 have phosphate anion substituents, C 2 and C 5 have hydroxyl groups (equatorial), and C 3 has a hydroxyl group (axial). The oxygen of the hydroxyl group of C 1 of diacylglycerol is bonded to phosphorus of the phosphate anion bonded to C 4 in inositol. When phosphatidylinositol 4, 5-bisphosphate reacts with phospholipase C, it cleaves the bond between diacylglycerol (D A G) and inositol 1, 4, 5-triphosphate (I P 3)."/>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89426" y="1988175"/>
            <a:ext cx="8275614" cy="410954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625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Phosphoinositide </a:t>
            </a:r>
            <a:r>
              <a:rPr lang="en-US" dirty="0" smtClean="0">
                <a:solidFill>
                  <a:srgbClr val="843C0C"/>
                </a:solidFill>
                <a:latin typeface="Arial" panose="020B0604020202020204" pitchFamily="34" charset="0"/>
                <a:cs typeface="Arial" panose="020B0604020202020204" pitchFamily="34" charset="0"/>
              </a:rPr>
              <a:t>Cascade</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shows a phosphoinositide cascade Two membranes of a cell are shown. The top one is labeled as the cell membrane and the other as the E R membrane. Two P I P 2 molecules are shown integrated into the cytoplasmic side of the cell membrane bilayer. I P 3 is cleaved off P I P 2 with phospholipase 3, leaving D A G integrated in the membrane and releasing I P 3 into the cytoplasm. I P 3 is shown bound to an I P 3 receptor in the E R membrane. Calcium ions are released from inside the E R into the cytoplasm, through the I P 3 receptor bound to I P 3. Protein kinase C binds to the D A G remaining in the membrane after I P 3 was cleaved off, and the calcium ions released from the E R bind to protein kinase C in the cytoplas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330901" y="1707292"/>
            <a:ext cx="4280658" cy="497371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826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Calcium </a:t>
            </a:r>
            <a:r>
              <a:rPr lang="en-US" dirty="0" smtClean="0">
                <a:solidFill>
                  <a:srgbClr val="843C0C"/>
                </a:solidFill>
                <a:latin typeface="Arial" panose="020B0604020202020204" pitchFamily="34" charset="0"/>
                <a:cs typeface="Arial" panose="020B0604020202020204" pitchFamily="34" charset="0"/>
              </a:rPr>
              <a:t>Ion </a:t>
            </a:r>
            <a:r>
              <a:rPr lang="en-US" dirty="0">
                <a:solidFill>
                  <a:srgbClr val="843C0C"/>
                </a:solidFill>
                <a:latin typeface="Arial" panose="020B0604020202020204" pitchFamily="34" charset="0"/>
                <a:cs typeface="Arial" panose="020B0604020202020204" pitchFamily="34" charset="0"/>
              </a:rPr>
              <a:t>is a </a:t>
            </a:r>
            <a:r>
              <a:rPr lang="en-US" dirty="0" smtClean="0">
                <a:solidFill>
                  <a:srgbClr val="843C0C"/>
                </a:solidFill>
                <a:latin typeface="Arial" panose="020B0604020202020204" pitchFamily="34" charset="0"/>
                <a:cs typeface="Arial" panose="020B0604020202020204" pitchFamily="34" charset="0"/>
              </a:rPr>
              <a:t>Widely Used Second Messenger</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7199" y="1600200"/>
            <a:ext cx="4581331" cy="4697963"/>
          </a:xfrm>
        </p:spPr>
        <p:txBody>
          <a:bodyPr>
            <a:noAutofit/>
          </a:bodyPr>
          <a:lstStyle/>
          <a:p>
            <a:pPr>
              <a:spcBef>
                <a:spcPts val="624"/>
              </a:spcBef>
              <a:spcAft>
                <a:spcPts val="600"/>
              </a:spcAft>
            </a:pPr>
            <a:r>
              <a:rPr lang="en-US" dirty="0">
                <a:latin typeface="Arial" panose="020B0604020202020204" pitchFamily="34" charset="0"/>
                <a:cs typeface="Arial" panose="020B0604020202020204" pitchFamily="34" charset="0"/>
              </a:rPr>
              <a:t>Ca</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is an important second messenger in eukaryotic signal transduction pathways.</a:t>
            </a:r>
          </a:p>
          <a:p>
            <a:pPr>
              <a:spcBef>
                <a:spcPts val="624"/>
              </a:spcBef>
              <a:spcAft>
                <a:spcPts val="600"/>
              </a:spcAft>
            </a:pPr>
            <a:r>
              <a:rPr lang="en-US" dirty="0">
                <a:latin typeface="Arial" panose="020B0604020202020204" pitchFamily="34" charset="0"/>
                <a:cs typeface="Arial" panose="020B0604020202020204" pitchFamily="34" charset="0"/>
              </a:rPr>
              <a:t>Fleeting changes in Ca</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can be detected by the cell, and because Ca</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can bind multiple ligands, it can induce structural changes in proteins.</a:t>
            </a:r>
          </a:p>
          <a:p>
            <a:pPr>
              <a:spcBef>
                <a:spcPts val="624"/>
              </a:spcBef>
              <a:spcAft>
                <a:spcPts val="600"/>
              </a:spcAft>
            </a:pPr>
            <a:r>
              <a:rPr lang="en-US" dirty="0">
                <a:latin typeface="Arial" panose="020B0604020202020204" pitchFamily="34" charset="0"/>
                <a:cs typeface="Arial" panose="020B0604020202020204" pitchFamily="34" charset="0"/>
              </a:rPr>
              <a:t>Molecular imaging agents, such as Fura-2, allow detection of intracellular Ca</a:t>
            </a:r>
            <a:r>
              <a:rPr lang="en-US" baseline="30000"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concentrations.</a:t>
            </a:r>
          </a:p>
        </p:txBody>
      </p:sp>
      <p:pic>
        <p:nvPicPr>
          <p:cNvPr id="11" name="Picture 2" descr="The skeletal formula of Fura-2 is shown. Fura 2 contains two six-membered rings and two five-membered rings. They are form a chain-like arrangement that which curves slightly. At the bottom left of the molecule, there is one highlighted five-membered ring that has a carboxylate group bonded to its bottom vertex. The oxygen atoms in the carboxylate group are shown in pink. One of the adjacent vertices of is oxygen shown in pink. The carbon bonded to the carboxylate group is double bonded to the carbon opposite the oxygen, which is further single bonded to nitrogen, which is further double-bonded to a carbon in the top right that is also bonded to the pink oxygen and another highlighted five-membered ring. This second five membered ring has an oxygen atom at its top left vertex, shown in pink, and a double bond between the carbon that joins it to the previous five-membered ring and the carbon that joins it to a highlighted adjacent benzene ring. An arrow pointing to a carbon joining these two rings is labeled, Fluorescent component (yellow). The six-membered ring has a nitrogen atom bonded to its top vertex, which is in turn bonded to two carboxylate groups, of which the oxygen atoms are shown in pink. The top right vertex of the six-membered ring is bonded to an oxygen atom, which is shown in pink. This is in turn bonded to a chain of two carbon atoms, the second of which is bonded to another oxygen atom, shown in pink. The oxygen atom is bonded to another benzene ring, of which the top vertex is bonded to a nitrogen atom. The nitrogen atom is bonded to two carboxylate groups, of which the oxygen atoms are shown in pink. A methyl group is para to the nitrogen atoms."/>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17498" r="18307"/>
          <a:stretch/>
        </p:blipFill>
        <p:spPr bwMode="auto">
          <a:xfrm>
            <a:off x="4947384" y="2384883"/>
            <a:ext cx="3859732" cy="302814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422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Calcium-binding </a:t>
            </a:r>
            <a:r>
              <a:rPr lang="en-US" dirty="0" smtClean="0">
                <a:solidFill>
                  <a:srgbClr val="843C0C"/>
                </a:solidFill>
                <a:latin typeface="Arial" panose="020B0604020202020204" pitchFamily="34" charset="0"/>
                <a:cs typeface="Arial" panose="020B0604020202020204" pitchFamily="34" charset="0"/>
              </a:rPr>
              <a:t>Site</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ball and stick diagram of a calcium-binding site is shown. A calcium ion is shown bonded to seven oxygen atoms, six from a protein and one from a water molecule. In this representation, the water molecule is arranged at the top, an aspartate residue is angled forwards towards the viewer and to the top left, a glutamate residue is angled to the right with the calcium ion bonded with two of its oxygen atoms, an aspartate residue is angled downwards underneath the calcium ion, part of the main protein chain is angled backwards, away from the viewer, downwards and to the right, and an aspartate residue is angled upwards, forwards, and to the lef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3843" y="2097184"/>
            <a:ext cx="7156491" cy="423106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367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Calcium </a:t>
            </a:r>
            <a:r>
              <a:rPr lang="en-US" dirty="0" smtClean="0">
                <a:solidFill>
                  <a:srgbClr val="843C0C"/>
                </a:solidFill>
                <a:latin typeface="Arial" panose="020B0604020202020204" pitchFamily="34" charset="0"/>
                <a:cs typeface="Arial" panose="020B0604020202020204" pitchFamily="34" charset="0"/>
              </a:rPr>
              <a:t>Imaging</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two-part illustration shows a graph plotting the fluorescence spectra of Fura-2 and images of calcium ions spreading across an egg cell. In the first part of the illustration, the horizontal axis of the graph is labeled Wavelength (nanometers) and has a scale from 300 to 400, labeled in increments of 20. The vertical axis is labeled Intensity and has a scale from 0 to 10, labeled in increments of two. Several curves are plotted on the graph showing the relationship between wavelength and intensity for different concentrations of calcium. Each curve rises and falls on the vertical axis across the width of the horizontal axis, with a peak value on the vertical axis. The peak value for each curve varies in height on the vertical axis and position on the vertical axis. The approximate data in the graph reads: no calcium,  peak intensity 3 and wavelength 345 nanometers; 20 nanomolar calcium, peak intensity 4 and wavelength 345 nanometers; 50 nanomolar calcium, peak intensity 4.5 and wavelength 345 nanometers; for 100 nanomolar calcium, peak intensity 5 and wavelength 345 nanometers; 200 nanomolar calcium, peak intensity 6 and wavelength 345 nanometers; 500 nanomolar calcium, peak intensity 7.5 and wavelength 345 nanometers; 1000 nanomolar calcium, peak intensity 8 and wavelength 345 nanometers; 2000 nanomolar calcium, peak intensity 8.5 and wavelength 345 nanometers; 0.1 millimolar calcium, peak intensity 9.5 and wavelength 345 nanometers. In the second part of the illustration, images are shown taken at time intervals of five seconds. The image appears as a circle with different colors and patterns at each time point. At time point 0, the circle is completely green. At the time point of five seconds, the circle has a small yellow patch in the bottom right corner. At the time point of 10 seconds, the circle has a small red patch with a yellow outline on the side of the patch towards the inside of the circle. Between 10 and 20 seconds, the red patch expands until is covers about a quarter of the circle. At each stage, there is still a yellow outline on the inside side of the patch (but not on the part contacting the outside of the circle). At 25 seconds, the patch has expanded further and the red part appears slightly more orange as it is a mixture of red and yellow pixels. Between 25 and 35 seconds, the patch continues to expand and becomes less red, and more yellow. At 40 seconds, the patch covers most of the circle and is mostly yellow with diffuse red signal around the bottom right hand side of the circle. At 45 seconds, the whole circle is yellow with very diffuse red signal around about three quarters of the outside of the circle excluding the top left quart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24445" y="2633571"/>
            <a:ext cx="8240984" cy="276388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445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Ch.14 Learning Objectives</a:t>
            </a:r>
          </a:p>
        </p:txBody>
      </p:sp>
      <p:sp>
        <p:nvSpPr>
          <p:cNvPr id="4" name="Content Placeholder 3"/>
          <p:cNvSpPr>
            <a:spLocks noGrp="1"/>
          </p:cNvSpPr>
          <p:nvPr>
            <p:ph idx="1"/>
          </p:nvPr>
        </p:nvSpPr>
        <p:spPr>
          <a:xfrm>
            <a:off x="457200" y="1600200"/>
            <a:ext cx="8229600" cy="5109890"/>
          </a:xfrm>
        </p:spPr>
        <p:txBody>
          <a:bodyPr>
            <a:normAutofit lnSpcReduction="10000"/>
          </a:bodyPr>
          <a:lstStyle/>
          <a:p>
            <a:pPr marL="0" indent="0">
              <a:spcBef>
                <a:spcPts val="624"/>
              </a:spcBef>
              <a:spcAft>
                <a:spcPts val="1200"/>
              </a:spcAft>
              <a:buNone/>
            </a:pPr>
            <a:r>
              <a:rPr lang="en-US" i="1" dirty="0">
                <a:latin typeface="Arial" panose="020B0604020202020204" pitchFamily="34" charset="0"/>
                <a:cs typeface="Arial" panose="020B0604020202020204" pitchFamily="34" charset="0"/>
              </a:rPr>
              <a:t>By the end of this chapter, you should be able to:</a:t>
            </a:r>
            <a:endParaRPr lang="en-US" dirty="0">
              <a:latin typeface="Arial" panose="020B0604020202020204" pitchFamily="34" charset="0"/>
              <a:cs typeface="Arial" panose="020B0604020202020204" pitchFamily="34" charset="0"/>
            </a:endParaRPr>
          </a:p>
          <a:p>
            <a:pPr marL="457200" indent="-457200">
              <a:buFont typeface="+mj-lt"/>
              <a:buAutoNum type="arabicPeriod"/>
            </a:pPr>
            <a:r>
              <a:rPr lang="en-US" b="1" dirty="0">
                <a:latin typeface="Arial" panose="020B0604020202020204" pitchFamily="34" charset="0"/>
                <a:cs typeface="Arial" panose="020B0604020202020204" pitchFamily="34" charset="0"/>
              </a:rPr>
              <a:t>Describe the essential features of a signal-transduction circuit.</a:t>
            </a:r>
          </a:p>
          <a:p>
            <a:pPr marL="457200" indent="-457200">
              <a:buFont typeface="+mj-lt"/>
              <a:buAutoNum type="arabicPeriod"/>
            </a:pPr>
            <a:r>
              <a:rPr lang="en-US" b="1" dirty="0">
                <a:latin typeface="Arial" panose="020B0604020202020204" pitchFamily="34" charset="0"/>
                <a:cs typeface="Arial" panose="020B0604020202020204" pitchFamily="34" charset="0"/>
              </a:rPr>
              <a:t>Define what is meant by a second messenger.</a:t>
            </a:r>
          </a:p>
          <a:p>
            <a:pPr marL="457200" indent="-457200">
              <a:buFont typeface="+mj-lt"/>
              <a:buAutoNum type="arabicPeriod"/>
            </a:pPr>
            <a:r>
              <a:rPr lang="en-US" b="1" dirty="0">
                <a:latin typeface="Arial" panose="020B0604020202020204" pitchFamily="34" charset="0"/>
                <a:cs typeface="Arial" panose="020B0604020202020204" pitchFamily="34" charset="0"/>
              </a:rPr>
              <a:t>Compare and contrast how the β-adrenergic receptor, the insulin receptor, and the epidermal growth factor receptors transmit a ligand binding event across the plasma membrane to initiate an intracellular signaling cascade.</a:t>
            </a:r>
          </a:p>
          <a:p>
            <a:pPr marL="457200" indent="-457200">
              <a:buFont typeface="+mj-lt"/>
              <a:buAutoNum type="arabicPeriod"/>
            </a:pPr>
            <a:r>
              <a:rPr lang="en-US" b="1" dirty="0">
                <a:latin typeface="Arial" panose="020B0604020202020204" pitchFamily="34" charset="0"/>
                <a:cs typeface="Arial" panose="020B0604020202020204" pitchFamily="34" charset="0"/>
              </a:rPr>
              <a:t>Describe some of the protein domains that are commonly found within signaling proteins.</a:t>
            </a:r>
          </a:p>
          <a:p>
            <a:pPr marL="457200" indent="-457200">
              <a:buFont typeface="+mj-lt"/>
              <a:buAutoNum type="arabicPeriod"/>
            </a:pPr>
            <a:r>
              <a:rPr lang="en-US" b="1" dirty="0">
                <a:latin typeface="Arial" panose="020B0604020202020204" pitchFamily="34" charset="0"/>
                <a:cs typeface="Arial" panose="020B0604020202020204" pitchFamily="34" charset="0"/>
              </a:rPr>
              <a:t>Give examples of how mutations in signaling proteins can result in cancer.</a:t>
            </a:r>
          </a:p>
        </p:txBody>
      </p:sp>
    </p:spTree>
    <p:extLst>
      <p:ext uri="{BB962C8B-B14F-4D97-AF65-F5344CB8AC3E}">
        <p14:creationId xmlns:p14="http://schemas.microsoft.com/office/powerpoint/2010/main" val="147485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Calcium </a:t>
            </a:r>
            <a:r>
              <a:rPr lang="en-US" dirty="0" smtClean="0">
                <a:solidFill>
                  <a:srgbClr val="843C0C"/>
                </a:solidFill>
                <a:latin typeface="Arial" panose="020B0604020202020204" pitchFamily="34" charset="0"/>
                <a:cs typeface="Arial" panose="020B0604020202020204" pitchFamily="34" charset="0"/>
              </a:rPr>
              <a:t>Ion Often Activates </a:t>
            </a:r>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Regulatory Protein Calmodulin</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p:txBody>
          <a:bodyPr>
            <a:normAutofit/>
          </a:bodyPr>
          <a:lstStyle/>
          <a:p>
            <a:pPr>
              <a:spcBef>
                <a:spcPts val="624"/>
              </a:spcBef>
              <a:spcAft>
                <a:spcPts val="1200"/>
              </a:spcAft>
            </a:pPr>
            <a:r>
              <a:rPr lang="en-US" dirty="0">
                <a:latin typeface="Arial" panose="020B0604020202020204" pitchFamily="34" charset="0"/>
                <a:cs typeface="Arial" panose="020B0604020202020204" pitchFamily="34" charset="0"/>
              </a:rPr>
              <a:t>The protein calmodulin is a common Ca</a:t>
            </a:r>
            <a:r>
              <a:rPr lang="en-US" baseline="30000"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sensor.</a:t>
            </a:r>
          </a:p>
          <a:p>
            <a:pPr>
              <a:spcBef>
                <a:spcPts val="624"/>
              </a:spcBef>
              <a:spcAft>
                <a:spcPts val="1200"/>
              </a:spcAft>
            </a:pPr>
            <a:r>
              <a:rPr lang="en-US" dirty="0">
                <a:latin typeface="Arial" panose="020B0604020202020204" pitchFamily="34" charset="0"/>
                <a:cs typeface="Arial" panose="020B0604020202020204" pitchFamily="34" charset="0"/>
              </a:rPr>
              <a:t>Calmodulin, with four Ca</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binding sites called EF hands, is activated upon binding Ca</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a:t>
            </a:r>
          </a:p>
          <a:p>
            <a:pPr>
              <a:spcBef>
                <a:spcPts val="624"/>
              </a:spcBef>
              <a:spcAft>
                <a:spcPts val="1200"/>
              </a:spcAft>
            </a:pPr>
            <a:r>
              <a:rPr lang="en-US" dirty="0">
                <a:latin typeface="Arial" panose="020B0604020202020204" pitchFamily="34" charset="0"/>
                <a:cs typeface="Arial" panose="020B0604020202020204" pitchFamily="34" charset="0"/>
              </a:rPr>
              <a:t>The Ca</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-calmodulin complex activates a variety of biochemical targets, including the plasma membrane  Ca</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ATPase and the calmodulin-dependent protein kinase (</a:t>
            </a:r>
            <a:r>
              <a:rPr lang="en-US" dirty="0" err="1">
                <a:latin typeface="Arial" panose="020B0604020202020204" pitchFamily="34" charset="0"/>
                <a:cs typeface="Arial" panose="020B0604020202020204" pitchFamily="34" charset="0"/>
              </a:rPr>
              <a:t>CaM</a:t>
            </a:r>
            <a:r>
              <a:rPr lang="en-US" dirty="0">
                <a:latin typeface="Arial" panose="020B0604020202020204" pitchFamily="34" charset="0"/>
                <a:cs typeface="Arial" panose="020B0604020202020204" pitchFamily="34" charset="0"/>
              </a:rPr>
              <a:t> kinase).</a:t>
            </a:r>
          </a:p>
          <a:p>
            <a:pPr>
              <a:spcBef>
                <a:spcPts val="624"/>
              </a:spcBef>
              <a:spcAft>
                <a:spcPts val="1200"/>
              </a:spcAft>
            </a:pPr>
            <a:r>
              <a:rPr lang="en-US" dirty="0">
                <a:latin typeface="Arial" panose="020B0604020202020204" pitchFamily="34" charset="0"/>
                <a:cs typeface="Arial" panose="020B0604020202020204" pitchFamily="34" charset="0"/>
              </a:rPr>
              <a:t>Recall  that Ca</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also plays a role in the phosphoinositide cascade.</a:t>
            </a:r>
          </a:p>
        </p:txBody>
      </p:sp>
    </p:spTree>
    <p:extLst>
      <p:ext uri="{BB962C8B-B14F-4D97-AF65-F5344CB8AC3E}">
        <p14:creationId xmlns:p14="http://schemas.microsoft.com/office/powerpoint/2010/main" val="3056867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An EF </a:t>
            </a:r>
            <a:r>
              <a:rPr lang="en-US" dirty="0" smtClean="0">
                <a:solidFill>
                  <a:srgbClr val="843C0C"/>
                </a:solidFill>
                <a:latin typeface="Arial" panose="020B0604020202020204" pitchFamily="34" charset="0"/>
                <a:cs typeface="Arial" panose="020B0604020202020204" pitchFamily="34" charset="0"/>
              </a:rPr>
              <a:t>Hand</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diagram comparing a hand with a calcium-sensing protein is shown. A calcium-sensing protein is shown as a ribbon diagram. It has an alpha helix angled almost vertically, a chain with a beta strand attached to the bottom of the helix, and a small alpha helix attached to the chain arranged horizontally across the bottom of the molecule. The calcium-binding site is shown in ball and stick form with a bound calcium ion within the chain binding the helices. A hand is shown with different fingers in equivalent colors to those in the ribbon diagram. It is labeled E F hand. It is a right hand, shown with the thumb held horizontally facing towards the viewer. The forefinger points upwards and the other three fingers are folded over to touch the palm. The thumb is colored blue like the bottom helix in the protein, the forefinger is yellow like the vertical alpha helix, and the other three fingers are orange like the chain connecting the helices. A calcium ion is shown positioned against the middle of the folded middle finger at the top of the pal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28688" y="1858637"/>
            <a:ext cx="5831393" cy="454352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149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Calmodulin </a:t>
            </a:r>
            <a:r>
              <a:rPr lang="en-US" dirty="0" smtClean="0">
                <a:solidFill>
                  <a:srgbClr val="843C0C"/>
                </a:solidFill>
                <a:latin typeface="Arial" panose="020B0604020202020204" pitchFamily="34" charset="0"/>
                <a:cs typeface="Arial" panose="020B0604020202020204" pitchFamily="34" charset="0"/>
              </a:rPr>
              <a:t>Binds </a:t>
            </a:r>
            <a:r>
              <a:rPr lang="en-US" dirty="0">
                <a:solidFill>
                  <a:srgbClr val="843C0C"/>
                </a:solidFill>
                <a:latin typeface="Arial" panose="020B0604020202020204" pitchFamily="34" charset="0"/>
                <a:cs typeface="Arial" panose="020B0604020202020204" pitchFamily="34" charset="0"/>
              </a:rPr>
              <a:t>to a </a:t>
            </a:r>
            <a:r>
              <a:rPr lang="en-US" dirty="0" smtClean="0">
                <a:solidFill>
                  <a:srgbClr val="843C0C"/>
                </a:solidFill>
                <a:latin typeface="Arial" panose="020B0604020202020204" pitchFamily="34" charset="0"/>
                <a:cs typeface="Arial" panose="020B0604020202020204" pitchFamily="34" charset="0"/>
              </a:rPr>
              <a:t>Helices</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two-part illustration shows the ribbon diagram of C a M kinase 1 and the process of calmodulin binding to calcium ion. The first part of the illustration shows the ribbon diagram of C a M kinase 1. It contains a number of alpha helices and several beta strands at the top of the protein. One short alpha helix under the beta strands is indicated as the C a M target peptide. A loop joining two helices under the target peptide is indicated as the active site. The second part of the illustration shows the binding of calmodulin (apo) to calcium ion in two steps. Calmodulin is shown as a ribbon diagram with two halves, composed of several alpha helices and arranged vertically, one above the other, connected by a chain. In the first step, calmodulin is shown binding to four C a two plus ions. Two bind to the top half and two bind to the bottom half of the protein. The two halves change slightly in their conformation. In the second step, the two halves are shown much closer together, wrapped around the C a M kinase target peptid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66181" y="2463085"/>
            <a:ext cx="8611638" cy="262937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75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smtClean="0">
                <a:solidFill>
                  <a:srgbClr val="843C0C"/>
                </a:solidFill>
                <a:latin typeface="Arial" panose="020B0604020202020204" pitchFamily="34" charset="0"/>
                <a:cs typeface="Arial" panose="020B0604020202020204" pitchFamily="34" charset="0"/>
              </a:rPr>
              <a:t>Section 14.2 </a:t>
            </a:r>
            <a:r>
              <a:rPr lang="en-US" sz="3000" dirty="0">
                <a:solidFill>
                  <a:srgbClr val="843C0C"/>
                </a:solidFill>
                <a:latin typeface="Arial" panose="020B0604020202020204" pitchFamily="34" charset="0"/>
                <a:cs typeface="Arial" panose="020B0604020202020204" pitchFamily="34" charset="0"/>
              </a:rPr>
              <a:t>Insulin Signaling: Phosphorylation Cascades Are Central to Many Signal-Transduction Processes</a:t>
            </a:r>
          </a:p>
        </p:txBody>
      </p:sp>
      <p:sp>
        <p:nvSpPr>
          <p:cNvPr id="3" name="Content Placeholder 2"/>
          <p:cNvSpPr>
            <a:spLocks noGrp="1"/>
          </p:cNvSpPr>
          <p:nvPr>
            <p:ph idx="1"/>
          </p:nvPr>
        </p:nvSpPr>
        <p:spPr>
          <a:xfrm>
            <a:off x="457200" y="1600200"/>
            <a:ext cx="8229600" cy="3063239"/>
          </a:xfrm>
        </p:spPr>
        <p:txBody>
          <a:bodyPr>
            <a:normAutofit/>
          </a:bodyPr>
          <a:lstStyle/>
          <a:p>
            <a:pPr>
              <a:spcBef>
                <a:spcPts val="624"/>
              </a:spcBef>
              <a:spcAft>
                <a:spcPts val="1200"/>
              </a:spcAft>
            </a:pPr>
            <a:r>
              <a:rPr lang="en-US" sz="2000" dirty="0">
                <a:latin typeface="Arial" panose="020B0604020202020204" pitchFamily="34" charset="0"/>
                <a:cs typeface="Arial" panose="020B0604020202020204" pitchFamily="34" charset="0"/>
              </a:rPr>
              <a:t>Some growth factors and hormones, such as insulin, bind to receptors that are tyrosine kinases, called </a:t>
            </a:r>
            <a:r>
              <a:rPr lang="en-US" sz="2000" i="1" dirty="0">
                <a:latin typeface="Arial" panose="020B0604020202020204" pitchFamily="34" charset="0"/>
                <a:cs typeface="Arial" panose="020B0604020202020204" pitchFamily="34" charset="0"/>
              </a:rPr>
              <a:t>receptor tyrosine kinases</a:t>
            </a:r>
            <a:r>
              <a:rPr lang="en-US" sz="2000" dirty="0">
                <a:latin typeface="Arial" panose="020B0604020202020204" pitchFamily="34" charset="0"/>
                <a:cs typeface="Arial" panose="020B0604020202020204" pitchFamily="34" charset="0"/>
              </a:rPr>
              <a:t>. Upon growth factor or hormone binding, some of these receptors form dimers. The insulin receptor exists as a dimer even in the absence of insulin.</a:t>
            </a:r>
          </a:p>
          <a:p>
            <a:pPr>
              <a:spcBef>
                <a:spcPts val="624"/>
              </a:spcBef>
              <a:spcAft>
                <a:spcPts val="1200"/>
              </a:spcAft>
            </a:pPr>
            <a:r>
              <a:rPr lang="en-US" sz="2000" dirty="0">
                <a:latin typeface="Arial" panose="020B0604020202020204" pitchFamily="34" charset="0"/>
                <a:cs typeface="Arial" panose="020B0604020202020204" pitchFamily="34" charset="0"/>
              </a:rPr>
              <a:t>The insulin receptor hormone binding site is composed of two α subunits that are outside the cell, while the kinase activity resides in two β subunits inside the cell.</a:t>
            </a:r>
          </a:p>
        </p:txBody>
      </p:sp>
      <p:pic>
        <p:nvPicPr>
          <p:cNvPr id="11" name="Picture 2" descr="An equation shows the phosphorylation of a tyrosine residue. A tyrosine residue that is part of a peptide chain is shown. It has a central carbon atom that has the following substituents. It is bonded to carbon of a carbonyl group and N of N H, which are further bonded. The central carbon is dashed bonded H and wedged bonded to C of C H 2, which has a 4-benzylalcohol side chain. Tyrosine kinase acts on the tyrosine residue and converts A T P to A D P. In the product formed, the H of O H in tyrosine side chain is replaced by a phosphate dianion."/>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688267" y="4581805"/>
            <a:ext cx="5541359" cy="18891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912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Insulin </a:t>
            </a:r>
            <a:r>
              <a:rPr lang="en-US" dirty="0" smtClean="0">
                <a:solidFill>
                  <a:srgbClr val="843C0C"/>
                </a:solidFill>
                <a:latin typeface="Arial" panose="020B0604020202020204" pitchFamily="34" charset="0"/>
                <a:cs typeface="Arial" panose="020B0604020202020204" pitchFamily="34" charset="0"/>
              </a:rPr>
              <a:t>Structure</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ribbon diagram of insulin structure is shown. Insulin contains two chains. One chain has an alpha helix, arranged vertically, and the other chain has two short alpha helices joined by a loop, arranged vertically with respect to each other, and to the right of alpha helix. Disulfide bonds between the two chains are shown in ball and stick for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75111" y="2007200"/>
            <a:ext cx="5484850" cy="448418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916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Insulin Receptor</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of an insulin receptor is shown. Insulin contains two chains. One chain has an alpha helix, arranged vertically, and the other chain has two short alpha helices joined by a loop, arranged vertically with respect to each other, and to the right of alpha helix. Disulfide bonds between the two chains are shown in ball and stick for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75119" y="2071329"/>
            <a:ext cx="5539699" cy="430105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796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Insulin </a:t>
            </a:r>
            <a:r>
              <a:rPr lang="en-US" dirty="0" smtClean="0">
                <a:solidFill>
                  <a:srgbClr val="843C0C"/>
                </a:solidFill>
                <a:latin typeface="Arial" panose="020B0604020202020204" pitchFamily="34" charset="0"/>
                <a:cs typeface="Arial" panose="020B0604020202020204" pitchFamily="34" charset="0"/>
              </a:rPr>
              <a:t>Binding Results </a:t>
            </a:r>
            <a:r>
              <a:rPr lang="en-US" dirty="0">
                <a:solidFill>
                  <a:srgbClr val="843C0C"/>
                </a:solidFill>
                <a:latin typeface="Arial" panose="020B0604020202020204" pitchFamily="34" charset="0"/>
                <a:cs typeface="Arial" panose="020B0604020202020204" pitchFamily="34" charset="0"/>
              </a:rPr>
              <a:t>in the </a:t>
            </a:r>
            <a:r>
              <a:rPr lang="en-US" dirty="0" smtClean="0">
                <a:solidFill>
                  <a:srgbClr val="843C0C"/>
                </a:solidFill>
                <a:latin typeface="Arial" panose="020B0604020202020204" pitchFamily="34" charset="0"/>
                <a:cs typeface="Arial" panose="020B0604020202020204" pitchFamily="34" charset="0"/>
              </a:rPr>
              <a:t>Cross-</a:t>
            </a:r>
            <a:br>
              <a:rPr lang="en-US" dirty="0" smtClean="0">
                <a:solidFill>
                  <a:srgbClr val="843C0C"/>
                </a:solidFill>
                <a:latin typeface="Arial" panose="020B0604020202020204" pitchFamily="34" charset="0"/>
                <a:cs typeface="Arial" panose="020B0604020202020204" pitchFamily="34" charset="0"/>
              </a:rPr>
            </a:br>
            <a:r>
              <a:rPr lang="en-US" dirty="0" smtClean="0">
                <a:solidFill>
                  <a:srgbClr val="843C0C"/>
                </a:solidFill>
                <a:latin typeface="Arial" panose="020B0604020202020204" pitchFamily="34" charset="0"/>
                <a:cs typeface="Arial" panose="020B0604020202020204" pitchFamily="34" charset="0"/>
              </a:rPr>
              <a:t>Phosphorylation </a:t>
            </a:r>
            <a:r>
              <a:rPr lang="en-US" dirty="0">
                <a:solidFill>
                  <a:srgbClr val="843C0C"/>
                </a:solidFill>
                <a:latin typeface="Arial" panose="020B0604020202020204" pitchFamily="34" charset="0"/>
                <a:cs typeface="Arial" panose="020B0604020202020204" pitchFamily="34" charset="0"/>
              </a:rPr>
              <a:t>and </a:t>
            </a:r>
            <a:r>
              <a:rPr lang="en-US" dirty="0" smtClean="0">
                <a:solidFill>
                  <a:srgbClr val="843C0C"/>
                </a:solidFill>
                <a:latin typeface="Arial" panose="020B0604020202020204" pitchFamily="34" charset="0"/>
                <a:cs typeface="Arial" panose="020B0604020202020204" pitchFamily="34" charset="0"/>
              </a:rPr>
              <a:t>Activation </a:t>
            </a:r>
            <a:r>
              <a:rPr lang="en-US" dirty="0">
                <a:solidFill>
                  <a:srgbClr val="843C0C"/>
                </a:solidFill>
                <a:latin typeface="Arial" panose="020B0604020202020204" pitchFamily="34" charset="0"/>
                <a:cs typeface="Arial" panose="020B0604020202020204" pitchFamily="34" charset="0"/>
              </a:rPr>
              <a:t>of the </a:t>
            </a:r>
            <a:r>
              <a:rPr lang="en-US" dirty="0" smtClean="0">
                <a:solidFill>
                  <a:srgbClr val="843C0C"/>
                </a:solidFill>
                <a:latin typeface="Arial" panose="020B0604020202020204" pitchFamily="34" charset="0"/>
                <a:cs typeface="Arial" panose="020B0604020202020204" pitchFamily="34" charset="0"/>
              </a:rPr>
              <a:t>Insulin Receptor</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7200" y="1940449"/>
            <a:ext cx="8229600" cy="1316735"/>
          </a:xfrm>
        </p:spPr>
        <p:txBody>
          <a:bodyPr>
            <a:normAutofit/>
          </a:bodyPr>
          <a:lstStyle/>
          <a:p>
            <a:r>
              <a:rPr lang="en-US" dirty="0">
                <a:latin typeface="Arial" panose="020B0604020202020204" pitchFamily="34" charset="0"/>
                <a:cs typeface="Arial" panose="020B0604020202020204" pitchFamily="34" charset="0"/>
              </a:rPr>
              <a:t>Binding of insulin by the insulin receptor leads to cross-phosphorylation and activation of the two intracellular kinase domains.</a:t>
            </a:r>
          </a:p>
        </p:txBody>
      </p:sp>
      <p:pic>
        <p:nvPicPr>
          <p:cNvPr id="11" name="Picture 2" descr="An equation shows the activation of an insulin receptor by phosphorylation. The protein kinase domain of the beta subunit of the insulin receptor is shown as a ribbon diagram. It contains several alpha helices and beta sheets. In its unphosphorylated form, it has an activation loop, which is highlighted, that connects one alpha helix to a beta strand. The loop projects forwards, towards the viewer. Three tyrosine residues on the loop are shown in ball and stick form. After phosphorylation, the insulin receptor changes from its inactive to its active form. The three tyrosine residues are shown with a phosphate group on each. The highlighted activation loop moves from a central position facing towards the viewer to a central position facing to the right.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24252" y="3257184"/>
            <a:ext cx="6095495" cy="326386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280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Activated Insulin-receptor Kinase Initiates </a:t>
            </a:r>
            <a:r>
              <a:rPr lang="en-US" dirty="0">
                <a:solidFill>
                  <a:srgbClr val="843C0C"/>
                </a:solidFill>
                <a:latin typeface="Arial" panose="020B0604020202020204" pitchFamily="34" charset="0"/>
                <a:cs typeface="Arial" panose="020B0604020202020204" pitchFamily="34" charset="0"/>
              </a:rPr>
              <a:t>a </a:t>
            </a:r>
            <a:r>
              <a:rPr lang="en-US" dirty="0" smtClean="0">
                <a:solidFill>
                  <a:srgbClr val="843C0C"/>
                </a:solidFill>
                <a:latin typeface="Arial" panose="020B0604020202020204" pitchFamily="34" charset="0"/>
                <a:cs typeface="Arial" panose="020B0604020202020204" pitchFamily="34" charset="0"/>
              </a:rPr>
              <a:t>Kinase Cascade </a:t>
            </a:r>
            <a:r>
              <a:rPr lang="en-US" dirty="0">
                <a:solidFill>
                  <a:srgbClr val="843C0C"/>
                </a:solidFill>
                <a:latin typeface="Arial" panose="020B0604020202020204" pitchFamily="34" charset="0"/>
                <a:cs typeface="Arial" panose="020B0604020202020204" pitchFamily="34" charset="0"/>
              </a:rPr>
              <a:t>(</a:t>
            </a:r>
            <a:r>
              <a:rPr lang="en-US" dirty="0" smtClean="0">
                <a:solidFill>
                  <a:srgbClr val="843C0C"/>
                </a:solidFill>
                <a:latin typeface="Arial" panose="020B0604020202020204" pitchFamily="34" charset="0"/>
                <a:cs typeface="Arial" panose="020B0604020202020204" pitchFamily="34" charset="0"/>
              </a:rPr>
              <a:t>1/2</a:t>
            </a:r>
            <a:r>
              <a:rPr lang="en-US" dirty="0">
                <a:solidFill>
                  <a:srgbClr val="843C0C"/>
                </a:solidFill>
                <a:latin typeface="Arial" panose="020B0604020202020204" pitchFamily="34" charset="0"/>
                <a:cs typeface="Arial" panose="020B0604020202020204" pitchFamily="34" charset="0"/>
              </a:rPr>
              <a:t>)</a:t>
            </a:r>
          </a:p>
        </p:txBody>
      </p:sp>
      <p:sp>
        <p:nvSpPr>
          <p:cNvPr id="3" name="Content Placeholder 2"/>
          <p:cNvSpPr>
            <a:spLocks noGrp="1"/>
          </p:cNvSpPr>
          <p:nvPr>
            <p:ph idx="1"/>
          </p:nvPr>
        </p:nvSpPr>
        <p:spPr>
          <a:xfrm>
            <a:off x="457200" y="2177717"/>
            <a:ext cx="8229600" cy="2480912"/>
          </a:xfrm>
        </p:spPr>
        <p:txBody>
          <a:bodyPr/>
          <a:lstStyle/>
          <a:p>
            <a:pPr>
              <a:spcBef>
                <a:spcPts val="624"/>
              </a:spcBef>
              <a:spcAft>
                <a:spcPts val="1200"/>
              </a:spcAft>
            </a:pPr>
            <a:r>
              <a:rPr lang="en-US" dirty="0">
                <a:latin typeface="Arial" panose="020B0604020202020204" pitchFamily="34" charset="0"/>
                <a:cs typeface="Arial" panose="020B0604020202020204" pitchFamily="34" charset="0"/>
              </a:rPr>
              <a:t>The activated kinase of the insulin receptor phosphorylates insulin-receptor substrates (IRSs), which starts a signal transduction pathway.</a:t>
            </a:r>
          </a:p>
          <a:p>
            <a:pPr>
              <a:spcBef>
                <a:spcPts val="624"/>
              </a:spcBef>
              <a:spcAft>
                <a:spcPts val="1200"/>
              </a:spcAft>
            </a:pPr>
            <a:r>
              <a:rPr lang="en-US" dirty="0">
                <a:latin typeface="Arial" panose="020B0604020202020204" pitchFamily="34" charset="0"/>
                <a:cs typeface="Arial" panose="020B0604020202020204" pitchFamily="34" charset="0"/>
              </a:rPr>
              <a:t>This leads to increased glucose uptake by cells and stimulates enzymes that convert glucose into glycogen.</a:t>
            </a:r>
          </a:p>
        </p:txBody>
      </p:sp>
    </p:spTree>
    <p:extLst>
      <p:ext uri="{BB962C8B-B14F-4D97-AF65-F5344CB8AC3E}">
        <p14:creationId xmlns:p14="http://schemas.microsoft.com/office/powerpoint/2010/main" val="1614597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Insulin </a:t>
            </a:r>
            <a:r>
              <a:rPr lang="en-US" dirty="0" smtClean="0">
                <a:solidFill>
                  <a:srgbClr val="843C0C"/>
                </a:solidFill>
                <a:latin typeface="Arial" panose="020B0604020202020204" pitchFamily="34" charset="0"/>
                <a:cs typeface="Arial" panose="020B0604020202020204" pitchFamily="34" charset="0"/>
              </a:rPr>
              <a:t>Signaling</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diagram shows the mechanism of insulin signaling. An insulin receptor is shown embedded in a membrane. A molecule of insulin is bound between the two extracellular parts of the receptor. The two cytoplasmic parts of the receptor are phosphorylated at three sites. I R S-1 binds to one of the phosphate groups on the phosphorylated cytoplasmic side of the receptor. There are several molecules of P I P 2 integrated in the membrane and I R S-1 also interacts with one of the molecules of P I P 2. I R S-1 is phosphorylated at five sites. Phosphoinositide 3-kinase interacts with one of the phosphate groups on I R S-1 and also with a P I P 2 molecule, converting it to P I P 3. P D K-1 (P I P 3-dependent kinase) is shown interacting with P I P 3. P D K-1 is shown phosphorylating A k t. A molecule of A T P is shown being used to phosphorylate A k t and is hydrolyzed to A D P. Phosphorylated A k t is activated A k 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700759" y="1747634"/>
            <a:ext cx="6089955" cy="458824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900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solidFill>
                  <a:srgbClr val="843C0C"/>
                </a:solidFill>
                <a:latin typeface="Arial" panose="020B0604020202020204" pitchFamily="34" charset="0"/>
                <a:cs typeface="Arial" panose="020B0604020202020204" pitchFamily="34" charset="0"/>
              </a:rPr>
              <a:t>The Modular Structure of Insulin-receptor Substrates IRS-1 and IRS-2</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p:txBody>
          <a:bodyPr>
            <a:normAutofit/>
          </a:bodyPr>
          <a:lstStyle/>
          <a:p>
            <a:r>
              <a:rPr lang="en-US" sz="2200" dirty="0">
                <a:latin typeface="Arial" panose="020B0604020202020204" pitchFamily="34" charset="0"/>
                <a:cs typeface="Arial" panose="020B0604020202020204" pitchFamily="34" charset="0"/>
              </a:rPr>
              <a:t>IRS proteins are homologous to each other. They each contain a </a:t>
            </a:r>
            <a:r>
              <a:rPr lang="en-US" sz="2200" dirty="0" err="1">
                <a:latin typeface="Arial" panose="020B0604020202020204" pitchFamily="34" charset="0"/>
                <a:cs typeface="Arial" panose="020B0604020202020204" pitchFamily="34" charset="0"/>
              </a:rPr>
              <a:t>pleckstrin</a:t>
            </a:r>
            <a:r>
              <a:rPr lang="en-US" sz="2200" dirty="0">
                <a:latin typeface="Arial" panose="020B0604020202020204" pitchFamily="34" charset="0"/>
                <a:cs typeface="Arial" panose="020B0604020202020204" pitchFamily="34" charset="0"/>
              </a:rPr>
              <a:t> homology domain that binds phosphoinositide, a </a:t>
            </a:r>
            <a:r>
              <a:rPr lang="en-US" sz="2200" dirty="0" err="1">
                <a:latin typeface="Arial" panose="020B0604020202020204" pitchFamily="34" charset="0"/>
                <a:cs typeface="Arial" panose="020B0604020202020204" pitchFamily="34" charset="0"/>
              </a:rPr>
              <a:t>phosphotyrosine</a:t>
            </a:r>
            <a:r>
              <a:rPr lang="en-US" sz="2200" dirty="0">
                <a:latin typeface="Arial" panose="020B0604020202020204" pitchFamily="34" charset="0"/>
                <a:cs typeface="Arial" panose="020B0604020202020204" pitchFamily="34" charset="0"/>
              </a:rPr>
              <a:t>-binding domain, and a series of YXXM sequences that can be phosphorylated on tyrosine (Y) residues.</a:t>
            </a:r>
          </a:p>
        </p:txBody>
      </p:sp>
      <p:pic>
        <p:nvPicPr>
          <p:cNvPr id="11" name="Picture 2" descr="A schematic diagram shows the modular structure of insulin receptor substrates, I R S-1 and I R S-2. The structure of I R S-1 and I R S-2 is shown as a horizontal strip representing the amino acid sequence. Different parts of the sequence are labeled. A short section at the left end of the strip is labeled Pleckstrin homology domain. Another short section next to Pleckstrin homology domain is labeled Phosphotyrosine-binding domain. Four thin sections are positioned at intervals along the strip and are labeled Y X X M sequenc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07315" y="4190804"/>
            <a:ext cx="8194236" cy="175058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233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Ch.14 Outline</a:t>
            </a:r>
          </a:p>
        </p:txBody>
      </p:sp>
      <p:sp>
        <p:nvSpPr>
          <p:cNvPr id="3" name="Content Placeholder 2"/>
          <p:cNvSpPr>
            <a:spLocks noGrp="1"/>
          </p:cNvSpPr>
          <p:nvPr>
            <p:ph idx="1"/>
          </p:nvPr>
        </p:nvSpPr>
        <p:spPr/>
        <p:txBody>
          <a:bodyPr>
            <a:normAutofit fontScale="92500" lnSpcReduction="10000"/>
          </a:bodyPr>
          <a:lstStyle/>
          <a:p>
            <a:pPr>
              <a:spcBef>
                <a:spcPts val="624"/>
              </a:spcBef>
              <a:spcAft>
                <a:spcPts val="1200"/>
              </a:spcAft>
            </a:pPr>
            <a:r>
              <a:rPr lang="en-US" b="1" dirty="0">
                <a:latin typeface="Arial" panose="020B0604020202020204" pitchFamily="34" charset="0"/>
                <a:cs typeface="Arial" panose="020B0604020202020204" pitchFamily="34" charset="0"/>
              </a:rPr>
              <a:t>14.1 Epinephrine and Angiotensin II Signaling: Heterotrimeric G Proteins Transmit Signals and Reset Themselves</a:t>
            </a:r>
          </a:p>
          <a:p>
            <a:pPr>
              <a:spcBef>
                <a:spcPts val="624"/>
              </a:spcBef>
              <a:spcAft>
                <a:spcPts val="1200"/>
              </a:spcAft>
            </a:pPr>
            <a:r>
              <a:rPr lang="en-US" b="1" dirty="0">
                <a:latin typeface="Arial" panose="020B0604020202020204" pitchFamily="34" charset="0"/>
                <a:cs typeface="Arial" panose="020B0604020202020204" pitchFamily="34" charset="0"/>
              </a:rPr>
              <a:t>14.2 Insulin Signaling: Phosphorylation Cascades Are Central to Many Signal-Transduction Processes</a:t>
            </a:r>
          </a:p>
          <a:p>
            <a:pPr>
              <a:spcBef>
                <a:spcPts val="624"/>
              </a:spcBef>
              <a:spcAft>
                <a:spcPts val="1200"/>
              </a:spcAft>
            </a:pPr>
            <a:r>
              <a:rPr lang="en-US" b="1" dirty="0">
                <a:latin typeface="Arial" panose="020B0604020202020204" pitchFamily="34" charset="0"/>
                <a:cs typeface="Arial" panose="020B0604020202020204" pitchFamily="34" charset="0"/>
              </a:rPr>
              <a:t>14.3 EGF Signaling: Signal-Transduction Systems Are Poised to Respond</a:t>
            </a:r>
          </a:p>
          <a:p>
            <a:pPr>
              <a:spcBef>
                <a:spcPts val="624"/>
              </a:spcBef>
              <a:spcAft>
                <a:spcPts val="1200"/>
              </a:spcAft>
            </a:pPr>
            <a:r>
              <a:rPr lang="en-US" b="1" dirty="0">
                <a:latin typeface="Arial" panose="020B0604020202020204" pitchFamily="34" charset="0"/>
                <a:cs typeface="Arial" panose="020B0604020202020204" pitchFamily="34" charset="0"/>
              </a:rPr>
              <a:t>14.4 Many Elements Recur with Variation in Different Signal-Transduction Pathways</a:t>
            </a:r>
          </a:p>
          <a:p>
            <a:pPr>
              <a:spcBef>
                <a:spcPts val="624"/>
              </a:spcBef>
              <a:spcAft>
                <a:spcPts val="1200"/>
              </a:spcAft>
            </a:pPr>
            <a:r>
              <a:rPr lang="en-US" b="1" dirty="0">
                <a:latin typeface="Arial" panose="020B0604020202020204" pitchFamily="34" charset="0"/>
                <a:cs typeface="Arial" panose="020B0604020202020204" pitchFamily="34" charset="0"/>
              </a:rPr>
              <a:t>14.5 Defects in Signal-Transduction Pathways Can Lead to Cancer and Other Diseases</a:t>
            </a:r>
          </a:p>
        </p:txBody>
      </p:sp>
    </p:spTree>
    <p:extLst>
      <p:ext uri="{BB962C8B-B14F-4D97-AF65-F5344CB8AC3E}">
        <p14:creationId xmlns:p14="http://schemas.microsoft.com/office/powerpoint/2010/main" val="935766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The Activated Insulin-receptor Kinase Initiates a Kinase Cascade </a:t>
            </a:r>
            <a:r>
              <a:rPr lang="en-US" dirty="0" smtClean="0">
                <a:solidFill>
                  <a:srgbClr val="843C0C"/>
                </a:solidFill>
                <a:latin typeface="Arial" panose="020B0604020202020204" pitchFamily="34" charset="0"/>
                <a:cs typeface="Arial" panose="020B0604020202020204" pitchFamily="34" charset="0"/>
              </a:rPr>
              <a:t>(2/2</a:t>
            </a:r>
            <a:r>
              <a:rPr lang="en-US" dirty="0">
                <a:solidFill>
                  <a:srgbClr val="843C0C"/>
                </a:solidFill>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811956"/>
            <a:ext cx="8229600" cy="4525963"/>
          </a:xfrm>
        </p:spPr>
        <p:txBody>
          <a:bodyPr>
            <a:normAutofit/>
          </a:bodyPr>
          <a:lstStyle/>
          <a:p>
            <a:pPr>
              <a:spcBef>
                <a:spcPts val="624"/>
              </a:spcBef>
              <a:spcAft>
                <a:spcPts val="1200"/>
              </a:spcAft>
            </a:pPr>
            <a:r>
              <a:rPr lang="en-US" dirty="0">
                <a:latin typeface="Arial" panose="020B0604020202020204" pitchFamily="34" charset="0"/>
                <a:cs typeface="Arial" panose="020B0604020202020204" pitchFamily="34" charset="0"/>
              </a:rPr>
              <a:t>Proteins containing </a:t>
            </a:r>
            <a:r>
              <a:rPr lang="en-US" dirty="0" err="1">
                <a:latin typeface="Arial" panose="020B0604020202020204" pitchFamily="34" charset="0"/>
                <a:cs typeface="Arial" panose="020B0604020202020204" pitchFamily="34" charset="0"/>
              </a:rPr>
              <a:t>Src</a:t>
            </a:r>
            <a:r>
              <a:rPr lang="en-US" dirty="0">
                <a:latin typeface="Arial" panose="020B0604020202020204" pitchFamily="34" charset="0"/>
                <a:cs typeface="Arial" panose="020B0604020202020204" pitchFamily="34" charset="0"/>
              </a:rPr>
              <a:t> homology (SH2) domains bind to </a:t>
            </a:r>
            <a:r>
              <a:rPr lang="en-US" dirty="0" err="1">
                <a:latin typeface="Arial" panose="020B0604020202020204" pitchFamily="34" charset="0"/>
                <a:cs typeface="Arial" panose="020B0604020202020204" pitchFamily="34" charset="0"/>
              </a:rPr>
              <a:t>phosphotyrosine</a:t>
            </a:r>
            <a:r>
              <a:rPr lang="en-US" dirty="0">
                <a:latin typeface="Arial" panose="020B0604020202020204" pitchFamily="34" charset="0"/>
                <a:cs typeface="Arial" panose="020B0604020202020204" pitchFamily="34" charset="0"/>
              </a:rPr>
              <a:t> residues in a specific sequence.</a:t>
            </a:r>
          </a:p>
          <a:p>
            <a:pPr>
              <a:spcBef>
                <a:spcPts val="624"/>
              </a:spcBef>
              <a:spcAft>
                <a:spcPts val="1200"/>
              </a:spcAft>
            </a:pPr>
            <a:r>
              <a:rPr lang="en-US" dirty="0">
                <a:latin typeface="Arial" panose="020B0604020202020204" pitchFamily="34" charset="0"/>
                <a:cs typeface="Arial" panose="020B0604020202020204" pitchFamily="34" charset="0"/>
              </a:rPr>
              <a:t>Phosphoinositide 3-kinases (PI3Ks) bind to IRS proteins with their SH2 domains and synthesize phosphatidylinositol 3,4,5-trisphosphate (PIP</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a:t>
            </a:r>
          </a:p>
          <a:p>
            <a:pPr>
              <a:spcBef>
                <a:spcPts val="624"/>
              </a:spcBef>
              <a:spcAft>
                <a:spcPts val="1200"/>
              </a:spcAft>
            </a:pPr>
            <a:r>
              <a:rPr lang="en-US" dirty="0">
                <a:latin typeface="Arial" panose="020B0604020202020204" pitchFamily="34" charset="0"/>
                <a:cs typeface="Arial" panose="020B0604020202020204" pitchFamily="34" charset="0"/>
              </a:rPr>
              <a:t>PIP</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activates the protein kinase PDK1, which phosphorylates and activates the protein kinase </a:t>
            </a:r>
            <a:r>
              <a:rPr lang="en-US" dirty="0" err="1">
                <a:latin typeface="Arial" panose="020B0604020202020204" pitchFamily="34" charset="0"/>
                <a:cs typeface="Arial" panose="020B0604020202020204" pitchFamily="34" charset="0"/>
              </a:rPr>
              <a:t>Akt</a:t>
            </a:r>
            <a:r>
              <a:rPr lang="en-US" dirty="0">
                <a:latin typeface="Arial" panose="020B0604020202020204" pitchFamily="34" charset="0"/>
                <a:cs typeface="Arial" panose="020B0604020202020204" pitchFamily="34" charset="0"/>
              </a:rPr>
              <a:t>.</a:t>
            </a:r>
          </a:p>
          <a:p>
            <a:pPr>
              <a:spcBef>
                <a:spcPts val="624"/>
              </a:spcBef>
              <a:spcAft>
                <a:spcPts val="1200"/>
              </a:spcAft>
            </a:pPr>
            <a:r>
              <a:rPr lang="en-US" dirty="0" err="1">
                <a:latin typeface="Arial" panose="020B0604020202020204" pitchFamily="34" charset="0"/>
                <a:cs typeface="Arial" panose="020B0604020202020204" pitchFamily="34" charset="0"/>
              </a:rPr>
              <a:t>Akt</a:t>
            </a:r>
            <a:r>
              <a:rPr lang="en-US" dirty="0">
                <a:latin typeface="Arial" panose="020B0604020202020204" pitchFamily="34" charset="0"/>
                <a:cs typeface="Arial" panose="020B0604020202020204" pitchFamily="34" charset="0"/>
              </a:rPr>
              <a:t> stimulates the transport of GLUT4 to the plasma membrane (which facilitates glucose entry into the cell), as well as the synthesis of glycogen.</a:t>
            </a:r>
          </a:p>
        </p:txBody>
      </p:sp>
    </p:spTree>
    <p:extLst>
      <p:ext uri="{BB962C8B-B14F-4D97-AF65-F5344CB8AC3E}">
        <p14:creationId xmlns:p14="http://schemas.microsoft.com/office/powerpoint/2010/main" val="1477698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Structure of the SH2 </a:t>
            </a:r>
            <a:r>
              <a:rPr lang="en-US" dirty="0" smtClean="0">
                <a:solidFill>
                  <a:srgbClr val="843C0C"/>
                </a:solidFill>
                <a:latin typeface="Arial" panose="020B0604020202020204" pitchFamily="34" charset="0"/>
                <a:cs typeface="Arial" panose="020B0604020202020204" pitchFamily="34" charset="0"/>
              </a:rPr>
              <a:t>Domain</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ribbon diagram of the S H 2 domain and a magnified image of ball and stick model of the residues interacting with phosphotyrosine are shown. The S H 2 domain is shown as a protein with three beta strands and two alpha helices, connected by a loop. It is fairly small and globular. A phosphotyrosine residue is shown in ball and stick model binding to the top of the domain. A magnified diagram shows the formation of three hydrogen bonds between phosphotyrosine residue and two arginine residu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556390" y="1768867"/>
            <a:ext cx="4488053" cy="483281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542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Action of a </a:t>
            </a:r>
            <a:r>
              <a:rPr lang="en-US" dirty="0" smtClean="0">
                <a:solidFill>
                  <a:srgbClr val="843C0C"/>
                </a:solidFill>
                <a:latin typeface="Arial" panose="020B0604020202020204" pitchFamily="34" charset="0"/>
                <a:cs typeface="Arial" panose="020B0604020202020204" pitchFamily="34" charset="0"/>
              </a:rPr>
              <a:t>Lipid Kinase </a:t>
            </a:r>
            <a:r>
              <a:rPr lang="en-US" dirty="0">
                <a:solidFill>
                  <a:srgbClr val="843C0C"/>
                </a:solidFill>
                <a:latin typeface="Arial" panose="020B0604020202020204" pitchFamily="34" charset="0"/>
                <a:cs typeface="Arial" panose="020B0604020202020204" pitchFamily="34" charset="0"/>
              </a:rPr>
              <a:t>in </a:t>
            </a:r>
            <a:r>
              <a:rPr lang="en-US" dirty="0" smtClean="0">
                <a:solidFill>
                  <a:srgbClr val="843C0C"/>
                </a:solidFill>
                <a:latin typeface="Arial" panose="020B0604020202020204" pitchFamily="34" charset="0"/>
                <a:cs typeface="Arial" panose="020B0604020202020204" pitchFamily="34" charset="0"/>
              </a:rPr>
              <a:t>Insulin Signaling</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n equation shows the phosphorylation of phosphatidylinositol 4, 5-biphosphate (P I P 2). Phosphatidylinositol 4, 5-bisphosphate has two components, diacylglycerol (D A G) and inositol 1, 4, 5-triphosphate (I P 3). Diacylglycerol has a chain of three carbon atoms arranged vertically. The top carbon is bonded to oxygen that is part of a phosphate and that is bonded to inositol 1, 4, 5-triphosphate (I P 3). The middle carbon is hashed bonded to R O and to H. The bottom carbon is bonded to R prime O.  Inositol 1, 4, 5-triphosphate (I P 3) has a central cyclohexane ring that has the following substituents: C 1, C 2, and C 6 have phosphate anion substituents, C 2 and C 5 have hydroxyl groups (equatorial), and C 3 has a hydroxyl group (axial). C 4 is bonded to the phosphate of diacylglycerol. An arrow labeled phosphoinositide 3-kinase shows that highlighted A T P is converted to highlighted A D P and a highlighted phosphate is added to C 6 of inositol ring to produce phosphatidylinositol 4, 5-bisphosph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15289" y="2631601"/>
            <a:ext cx="8483556" cy="209966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452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Insulin </a:t>
            </a:r>
            <a:r>
              <a:rPr lang="en-US" dirty="0" smtClean="0">
                <a:solidFill>
                  <a:srgbClr val="843C0C"/>
                </a:solidFill>
                <a:latin typeface="Arial" panose="020B0604020202020204" pitchFamily="34" charset="0"/>
                <a:cs typeface="Arial" panose="020B0604020202020204" pitchFamily="34" charset="0"/>
              </a:rPr>
              <a:t>Signaling Pathway</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flow diagram shows the insulin signaling pathway. The flow diagram shows the steps as follows: Insulin plus insulin receptor lead to the receptor being activated after cross-phosphorylation takes place. An enzymatic reaction occurs. This step has the potential to undergo amplification and leads to the production of phosphorylated I R S proteins. Protein-protein interactions occur, forming a localized phosphoinositide 3-kinase. An enzymatic reaction occurs, which has the potential to undergo amplification, and leads to the production of P I P 3. A protein-lipid interaction occurs and leads to activated P I P 3-dependent protein kinase, (P D K 1). An enzymatic reaction occurs, which has the potential to undergo amplification, and leads to the activation of A k t protein kinase, which leads to increased glucose transporters on the cell surfac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968214" y="1685376"/>
            <a:ext cx="2987749" cy="496318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467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Insulin </a:t>
            </a:r>
            <a:r>
              <a:rPr lang="en-US" dirty="0" smtClean="0">
                <a:solidFill>
                  <a:srgbClr val="843C0C"/>
                </a:solidFill>
                <a:latin typeface="Arial" panose="020B0604020202020204" pitchFamily="34" charset="0"/>
                <a:cs typeface="Arial" panose="020B0604020202020204" pitchFamily="34" charset="0"/>
              </a:rPr>
              <a:t>Signaling </a:t>
            </a:r>
            <a:r>
              <a:rPr lang="en-US" dirty="0">
                <a:solidFill>
                  <a:srgbClr val="843C0C"/>
                </a:solidFill>
                <a:latin typeface="Arial" panose="020B0604020202020204" pitchFamily="34" charset="0"/>
                <a:cs typeface="Arial" panose="020B0604020202020204" pitchFamily="34" charset="0"/>
              </a:rPr>
              <a:t>is </a:t>
            </a:r>
            <a:r>
              <a:rPr lang="en-US" dirty="0" smtClean="0">
                <a:solidFill>
                  <a:srgbClr val="843C0C"/>
                </a:solidFill>
                <a:latin typeface="Arial" panose="020B0604020202020204" pitchFamily="34" charset="0"/>
                <a:cs typeface="Arial" panose="020B0604020202020204" pitchFamily="34" charset="0"/>
              </a:rPr>
              <a:t>Terminated </a:t>
            </a:r>
            <a:r>
              <a:rPr lang="en-US" dirty="0">
                <a:solidFill>
                  <a:srgbClr val="843C0C"/>
                </a:solidFill>
                <a:latin typeface="Arial" panose="020B0604020202020204" pitchFamily="34" charset="0"/>
                <a:cs typeface="Arial" panose="020B0604020202020204" pitchFamily="34" charset="0"/>
              </a:rPr>
              <a:t>by the </a:t>
            </a:r>
            <a:r>
              <a:rPr lang="en-US" dirty="0" smtClean="0">
                <a:solidFill>
                  <a:srgbClr val="843C0C"/>
                </a:solidFill>
                <a:latin typeface="Arial" panose="020B0604020202020204" pitchFamily="34" charset="0"/>
                <a:cs typeface="Arial" panose="020B0604020202020204" pitchFamily="34" charset="0"/>
              </a:rPr>
              <a:t>Action </a:t>
            </a:r>
            <a:r>
              <a:rPr lang="en-US" dirty="0">
                <a:solidFill>
                  <a:srgbClr val="843C0C"/>
                </a:solidFill>
                <a:latin typeface="Arial" panose="020B0604020202020204" pitchFamily="34" charset="0"/>
                <a:cs typeface="Arial" panose="020B0604020202020204" pitchFamily="34" charset="0"/>
              </a:rPr>
              <a:t>of </a:t>
            </a:r>
            <a:r>
              <a:rPr lang="en-US" dirty="0" smtClean="0">
                <a:solidFill>
                  <a:srgbClr val="843C0C"/>
                </a:solidFill>
                <a:latin typeface="Arial" panose="020B0604020202020204" pitchFamily="34" charset="0"/>
                <a:cs typeface="Arial" panose="020B0604020202020204" pitchFamily="34" charset="0"/>
              </a:rPr>
              <a:t>Phosphatases</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p:txBody>
          <a:bodyPr>
            <a:noAutofit/>
          </a:bodyPr>
          <a:lstStyle/>
          <a:p>
            <a:pPr>
              <a:spcBef>
                <a:spcPts val="624"/>
              </a:spcBef>
              <a:spcAft>
                <a:spcPts val="1200"/>
              </a:spcAft>
            </a:pPr>
            <a:r>
              <a:rPr lang="en-US" sz="2200" dirty="0">
                <a:latin typeface="Arial" panose="020B0604020202020204" pitchFamily="34" charset="0"/>
                <a:cs typeface="Arial" panose="020B0604020202020204" pitchFamily="34" charset="0"/>
              </a:rPr>
              <a:t>In insulin signaling, three classes of enzymes are of particular importance in shutting off the signaling pathway:</a:t>
            </a:r>
          </a:p>
          <a:p>
            <a:pPr lvl="1">
              <a:spcBef>
                <a:spcPts val="624"/>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Protein tyrosine phosphatases that remove phosphoryl groups from tyrosine residues on the insulin receptor and the IRS adaptor proteins</a:t>
            </a:r>
          </a:p>
          <a:p>
            <a:pPr lvl="1">
              <a:spcBef>
                <a:spcPts val="624"/>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Lipid phosphatases that hydrolyze PIP</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to PIP</a:t>
            </a:r>
            <a:r>
              <a:rPr lang="en-US" baseline="-25000" dirty="0">
                <a:latin typeface="Arial" panose="020B0604020202020204" pitchFamily="34" charset="0"/>
                <a:cs typeface="Arial" panose="020B0604020202020204" pitchFamily="34" charset="0"/>
              </a:rPr>
              <a:t>2</a:t>
            </a:r>
          </a:p>
          <a:p>
            <a:pPr lvl="1">
              <a:spcBef>
                <a:spcPts val="624"/>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Protein serine phosphatases that remove phosphoryl groups from activated protein kinases such as </a:t>
            </a:r>
            <a:r>
              <a:rPr lang="en-US" dirty="0" err="1">
                <a:latin typeface="Arial" panose="020B0604020202020204" pitchFamily="34" charset="0"/>
                <a:cs typeface="Arial" panose="020B0604020202020204" pitchFamily="34" charset="0"/>
              </a:rPr>
              <a:t>Akt</a:t>
            </a:r>
            <a:endParaRPr lang="en-US" dirty="0">
              <a:latin typeface="Arial" panose="020B0604020202020204" pitchFamily="34" charset="0"/>
              <a:cs typeface="Arial" panose="020B0604020202020204" pitchFamily="34" charset="0"/>
            </a:endParaRPr>
          </a:p>
          <a:p>
            <a:pPr>
              <a:spcBef>
                <a:spcPts val="624"/>
              </a:spcBef>
              <a:spcAft>
                <a:spcPts val="1200"/>
              </a:spcAft>
            </a:pPr>
            <a:r>
              <a:rPr lang="en-US" sz="2200" dirty="0">
                <a:latin typeface="Arial" panose="020B0604020202020204" pitchFamily="34" charset="0"/>
                <a:cs typeface="Arial" panose="020B0604020202020204" pitchFamily="34" charset="0"/>
              </a:rPr>
              <a:t>Many of these phosphatases are activated or recruited as part of the response to insulin so that binding of the initial signal also creates the conditions necessary for eventually terminating the response.</a:t>
            </a:r>
          </a:p>
        </p:txBody>
      </p:sp>
    </p:spTree>
    <p:extLst>
      <p:ext uri="{BB962C8B-B14F-4D97-AF65-F5344CB8AC3E}">
        <p14:creationId xmlns:p14="http://schemas.microsoft.com/office/powerpoint/2010/main" val="4096847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2490"/>
            <a:ext cx="8229600" cy="1143000"/>
          </a:xfrm>
        </p:spPr>
        <p:txBody>
          <a:bodyPr>
            <a:noAutofit/>
          </a:bodyPr>
          <a:lstStyle/>
          <a:p>
            <a:r>
              <a:rPr lang="en-US" dirty="0" smtClean="0">
                <a:solidFill>
                  <a:srgbClr val="843C0C"/>
                </a:solidFill>
                <a:latin typeface="Arial" panose="020B0604020202020204" pitchFamily="34" charset="0"/>
                <a:cs typeface="Arial" panose="020B0604020202020204" pitchFamily="34" charset="0"/>
              </a:rPr>
              <a:t>Section 14.3 </a:t>
            </a:r>
            <a:r>
              <a:rPr lang="en-US" dirty="0">
                <a:solidFill>
                  <a:srgbClr val="843C0C"/>
                </a:solidFill>
                <a:latin typeface="Arial" panose="020B0604020202020204" pitchFamily="34" charset="0"/>
                <a:cs typeface="Arial" panose="020B0604020202020204" pitchFamily="34" charset="0"/>
              </a:rPr>
              <a:t>EGF Signaling: Signal-Transduction Pathways Are Poised to Respond</a:t>
            </a:r>
          </a:p>
        </p:txBody>
      </p:sp>
      <p:sp>
        <p:nvSpPr>
          <p:cNvPr id="3" name="Content Placeholder 2"/>
          <p:cNvSpPr>
            <a:spLocks noGrp="1"/>
          </p:cNvSpPr>
          <p:nvPr>
            <p:ph idx="1"/>
          </p:nvPr>
        </p:nvSpPr>
        <p:spPr>
          <a:xfrm>
            <a:off x="457200" y="1937084"/>
            <a:ext cx="8229600" cy="4525963"/>
          </a:xfrm>
        </p:spPr>
        <p:txBody>
          <a:bodyPr>
            <a:noAutofit/>
          </a:bodyPr>
          <a:lstStyle/>
          <a:p>
            <a:pPr>
              <a:spcBef>
                <a:spcPts val="624"/>
              </a:spcBef>
              <a:spcAft>
                <a:spcPts val="1200"/>
              </a:spcAft>
            </a:pPr>
            <a:r>
              <a:rPr lang="en-US" dirty="0">
                <a:latin typeface="Arial" panose="020B0604020202020204" pitchFamily="34" charset="0"/>
                <a:cs typeface="Arial" panose="020B0604020202020204" pitchFamily="34" charset="0"/>
              </a:rPr>
              <a:t>Epidermal growth factor (EGF) is a polypeptide that stimulates cell growth by binding to its receptor.</a:t>
            </a:r>
          </a:p>
          <a:p>
            <a:pPr>
              <a:spcBef>
                <a:spcPts val="624"/>
              </a:spcBef>
              <a:spcAft>
                <a:spcPts val="1200"/>
              </a:spcAft>
            </a:pPr>
            <a:r>
              <a:rPr lang="en-US" dirty="0">
                <a:latin typeface="Arial" panose="020B0604020202020204" pitchFamily="34" charset="0"/>
                <a:cs typeface="Arial" panose="020B0604020202020204" pitchFamily="34" charset="0"/>
              </a:rPr>
              <a:t>The EGF receptor (EGFR) is an integral membrane protein consisting of four domains: an EGF-binding domain, a transmembrane domain, a kinase domain, and a tyrosine-rich C-terminal domain.</a:t>
            </a:r>
          </a:p>
          <a:p>
            <a:pPr>
              <a:spcBef>
                <a:spcPts val="624"/>
              </a:spcBef>
              <a:spcAft>
                <a:spcPts val="1200"/>
              </a:spcAft>
            </a:pPr>
            <a:r>
              <a:rPr lang="en-US" dirty="0">
                <a:latin typeface="Arial" panose="020B0604020202020204" pitchFamily="34" charset="0"/>
                <a:cs typeface="Arial" panose="020B0604020202020204" pitchFamily="34" charset="0"/>
              </a:rPr>
              <a:t>The EGFR exists as a monomer. Dimerization occurs when each monomer has bound EGF.</a:t>
            </a:r>
          </a:p>
          <a:p>
            <a:pPr>
              <a:spcBef>
                <a:spcPts val="624"/>
              </a:spcBef>
              <a:spcAft>
                <a:spcPts val="1200"/>
              </a:spcAft>
            </a:pPr>
            <a:r>
              <a:rPr lang="en-US" dirty="0">
                <a:latin typeface="Arial" panose="020B0604020202020204" pitchFamily="34" charset="0"/>
                <a:cs typeface="Arial" panose="020B0604020202020204" pitchFamily="34" charset="0"/>
              </a:rPr>
              <a:t>Binding EGF frees a dimerization arm that allows two receptors to interact.</a:t>
            </a:r>
          </a:p>
        </p:txBody>
      </p:sp>
    </p:spTree>
    <p:extLst>
      <p:ext uri="{BB962C8B-B14F-4D97-AF65-F5344CB8AC3E}">
        <p14:creationId xmlns:p14="http://schemas.microsoft.com/office/powerpoint/2010/main" val="55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Structure of </a:t>
            </a:r>
            <a:r>
              <a:rPr lang="en-US" dirty="0" smtClean="0">
                <a:solidFill>
                  <a:srgbClr val="843C0C"/>
                </a:solidFill>
                <a:latin typeface="Arial" panose="020B0604020202020204" pitchFamily="34" charset="0"/>
                <a:cs typeface="Arial" panose="020B0604020202020204" pitchFamily="34" charset="0"/>
              </a:rPr>
              <a:t>Epidermal Growth Factor</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ribbon diagram of epidermal growth factor or E G F is shown. E G F is formed of six beta strands, of which two are longer and the rest are shorter, which are connected by loops. They are mostly arranged almost vertically. Intrachain disulfide bonds are shown in ball and stick form between the loops and the stra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460255" y="1941365"/>
            <a:ext cx="6314563" cy="463414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368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Modular </a:t>
            </a:r>
            <a:r>
              <a:rPr lang="en-US" dirty="0" smtClean="0">
                <a:solidFill>
                  <a:srgbClr val="843C0C"/>
                </a:solidFill>
                <a:latin typeface="Arial" panose="020B0604020202020204" pitchFamily="34" charset="0"/>
                <a:cs typeface="Arial" panose="020B0604020202020204" pitchFamily="34" charset="0"/>
              </a:rPr>
              <a:t>Structure </a:t>
            </a:r>
            <a:r>
              <a:rPr lang="en-US" dirty="0">
                <a:solidFill>
                  <a:srgbClr val="843C0C"/>
                </a:solidFill>
                <a:latin typeface="Arial" panose="020B0604020202020204" pitchFamily="34" charset="0"/>
                <a:cs typeface="Arial" panose="020B0604020202020204" pitchFamily="34" charset="0"/>
              </a:rPr>
              <a:t>of the EGF </a:t>
            </a:r>
            <a:r>
              <a:rPr lang="en-US" dirty="0" smtClean="0">
                <a:solidFill>
                  <a:srgbClr val="843C0C"/>
                </a:solidFill>
                <a:latin typeface="Arial" panose="020B0604020202020204" pitchFamily="34" charset="0"/>
                <a:cs typeface="Arial" panose="020B0604020202020204" pitchFamily="34" charset="0"/>
              </a:rPr>
              <a:t>Receptor</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of the modular structure of the E G F receptor is shown. The E G F receptor is shown as a horizontal strip representing the amino acid sequence. Different parts of the sequence are highlighted, as follows, from left to right: a long section at the left end of the strip is labeled E G F-binding domain, a short section is labeled transmembrane helix, a long section is labeled kinase domain, and a short section at the right end of the sequence is labeled C-terminal tail (tyrosine rich)."/>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158517" y="2538563"/>
            <a:ext cx="6698950" cy="363901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9944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EGF </a:t>
            </a:r>
            <a:r>
              <a:rPr lang="en-US" dirty="0" smtClean="0">
                <a:solidFill>
                  <a:srgbClr val="843C0C"/>
                </a:solidFill>
                <a:latin typeface="Arial" panose="020B0604020202020204" pitchFamily="34" charset="0"/>
                <a:cs typeface="Arial" panose="020B0604020202020204" pitchFamily="34" charset="0"/>
              </a:rPr>
              <a:t>Receptor Dimerization</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diagram shows E G F receptor dimerization. The extracellular domain of two parts of an E G F dimer are shown attached to a cell membrane. Each domain has two main globular parts, each with several alpha helices and beta strands, arranged one above the other. Each of these sections is joined to the other via a loop containing short beta strands. A highlighted molecule of E G F is bonded between the two globular parts, on the outside of the dimer. The two halves of the dimer are bonded via a short highlighted chain on each half. It is labeled as the dimerization arm and contains two short beta stra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398589" y="1665104"/>
            <a:ext cx="6572929" cy="491177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829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Structure of the </a:t>
            </a:r>
            <a:r>
              <a:rPr lang="en-US" dirty="0" err="1" smtClean="0">
                <a:solidFill>
                  <a:srgbClr val="843C0C"/>
                </a:solidFill>
                <a:latin typeface="Arial" panose="020B0604020202020204" pitchFamily="34" charset="0"/>
                <a:cs typeface="Arial" panose="020B0604020202020204" pitchFamily="34" charset="0"/>
              </a:rPr>
              <a:t>Unactivated</a:t>
            </a:r>
            <a:r>
              <a:rPr lang="en-US" dirty="0" smtClean="0">
                <a:solidFill>
                  <a:srgbClr val="843C0C"/>
                </a:solidFill>
                <a:latin typeface="Arial" panose="020B0604020202020204" pitchFamily="34" charset="0"/>
                <a:cs typeface="Arial" panose="020B0604020202020204" pitchFamily="34" charset="0"/>
              </a:rPr>
              <a:t> </a:t>
            </a:r>
            <a:r>
              <a:rPr lang="en-US" dirty="0">
                <a:solidFill>
                  <a:srgbClr val="843C0C"/>
                </a:solidFill>
                <a:latin typeface="Arial" panose="020B0604020202020204" pitchFamily="34" charset="0"/>
                <a:cs typeface="Arial" panose="020B0604020202020204" pitchFamily="34" charset="0"/>
              </a:rPr>
              <a:t>EGF </a:t>
            </a:r>
            <a:r>
              <a:rPr lang="en-US" dirty="0" smtClean="0">
                <a:solidFill>
                  <a:srgbClr val="843C0C"/>
                </a:solidFill>
                <a:latin typeface="Arial" panose="020B0604020202020204" pitchFamily="34" charset="0"/>
                <a:cs typeface="Arial" panose="020B0604020202020204" pitchFamily="34" charset="0"/>
              </a:rPr>
              <a:t>Receptor</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7200" y="1600200"/>
            <a:ext cx="4690872" cy="4562855"/>
          </a:xfrm>
        </p:spPr>
        <p:txBody>
          <a:bodyPr>
            <a:noAutofit/>
          </a:bodyPr>
          <a:lstStyle/>
          <a:p>
            <a:pPr>
              <a:spcBef>
                <a:spcPts val="624"/>
              </a:spcBef>
              <a:spcAft>
                <a:spcPts val="1200"/>
              </a:spcAft>
            </a:pPr>
            <a:r>
              <a:rPr lang="en-US" dirty="0">
                <a:latin typeface="Arial" panose="020B0604020202020204" pitchFamily="34" charset="0"/>
                <a:cs typeface="Arial" panose="020B0604020202020204" pitchFamily="34" charset="0"/>
              </a:rPr>
              <a:t>In the absence of ligand, the dimerization arm binds to a domain within the same monomer</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that holds the receptor in a closed configuration.</a:t>
            </a:r>
          </a:p>
          <a:p>
            <a:pPr>
              <a:spcBef>
                <a:spcPts val="624"/>
              </a:spcBef>
              <a:spcAft>
                <a:spcPts val="1200"/>
              </a:spcAft>
            </a:pPr>
            <a:r>
              <a:rPr lang="en-US" dirty="0">
                <a:latin typeface="Arial" panose="020B0604020202020204" pitchFamily="34" charset="0"/>
                <a:cs typeface="Arial" panose="020B0604020202020204" pitchFamily="34" charset="0"/>
              </a:rPr>
              <a:t>This keeps the receptor “spring-loaded,” ready to rapidly change into a conformation that can dimerize and propagate the information once a signal is received.</a:t>
            </a:r>
          </a:p>
        </p:txBody>
      </p:sp>
      <p:pic>
        <p:nvPicPr>
          <p:cNvPr id="11" name="Picture 2" descr="A diagram shows the structure of an unactivated E G F receptor. The extracellular domain of the E G F receptor is shown as a ribbon diagram. It consists of two main parts, arranged one above the other, and contains several alpha helices and beta strands. The dimerization arm is shown as a short highlighted chain containing two beta strands. The dimerization arm is arranged to the right of the bottom part of the receptor, and loops between the two parts of the receptor. Beta strands from the bottom part of the recepto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210177" y="2288268"/>
            <a:ext cx="3687842" cy="331855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79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022"/>
            <a:ext cx="8229600" cy="1143000"/>
          </a:xfrm>
        </p:spPr>
        <p:txBody>
          <a:bodyPr>
            <a:noAutofit/>
          </a:bodyPr>
          <a:lstStyle/>
          <a:p>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Binding </a:t>
            </a:r>
            <a:r>
              <a:rPr lang="en-US" dirty="0">
                <a:solidFill>
                  <a:srgbClr val="843C0C"/>
                </a:solidFill>
                <a:latin typeface="Arial" panose="020B0604020202020204" pitchFamily="34" charset="0"/>
                <a:cs typeface="Arial" panose="020B0604020202020204" pitchFamily="34" charset="0"/>
              </a:rPr>
              <a:t>of </a:t>
            </a:r>
            <a:r>
              <a:rPr lang="en-US" dirty="0" smtClean="0">
                <a:solidFill>
                  <a:srgbClr val="843C0C"/>
                </a:solidFill>
                <a:latin typeface="Arial" panose="020B0604020202020204" pitchFamily="34" charset="0"/>
                <a:cs typeface="Arial" panose="020B0604020202020204" pitchFamily="34" charset="0"/>
              </a:rPr>
              <a:t>Signaling Molecules </a:t>
            </a:r>
            <a:r>
              <a:rPr lang="en-US" dirty="0">
                <a:solidFill>
                  <a:srgbClr val="843C0C"/>
                </a:solidFill>
                <a:latin typeface="Arial" panose="020B0604020202020204" pitchFamily="34" charset="0"/>
                <a:cs typeface="Arial" panose="020B0604020202020204" pitchFamily="34" charset="0"/>
              </a:rPr>
              <a:t>to </a:t>
            </a:r>
            <a:r>
              <a:rPr lang="en-US" dirty="0" smtClean="0">
                <a:solidFill>
                  <a:srgbClr val="843C0C"/>
                </a:solidFill>
                <a:latin typeface="Arial" panose="020B0604020202020204" pitchFamily="34" charset="0"/>
                <a:cs typeface="Arial" panose="020B0604020202020204" pitchFamily="34" charset="0"/>
              </a:rPr>
              <a:t>Their Receptors Initiates Pathways </a:t>
            </a:r>
            <a:r>
              <a:rPr lang="en-US" dirty="0">
                <a:solidFill>
                  <a:srgbClr val="843C0C"/>
                </a:solidFill>
                <a:latin typeface="Arial" panose="020B0604020202020204" pitchFamily="34" charset="0"/>
                <a:cs typeface="Arial" panose="020B0604020202020204" pitchFamily="34" charset="0"/>
              </a:rPr>
              <a:t>that </a:t>
            </a:r>
            <a:r>
              <a:rPr lang="en-US" dirty="0" smtClean="0">
                <a:solidFill>
                  <a:srgbClr val="843C0C"/>
                </a:solidFill>
                <a:latin typeface="Arial" panose="020B0604020202020204" pitchFamily="34" charset="0"/>
                <a:cs typeface="Arial" panose="020B0604020202020204" pitchFamily="34" charset="0"/>
              </a:rPr>
              <a:t>Lead </a:t>
            </a:r>
            <a:r>
              <a:rPr lang="en-US" dirty="0">
                <a:solidFill>
                  <a:srgbClr val="843C0C"/>
                </a:solidFill>
                <a:latin typeface="Arial" panose="020B0604020202020204" pitchFamily="34" charset="0"/>
                <a:cs typeface="Arial" panose="020B0604020202020204" pitchFamily="34" charset="0"/>
              </a:rPr>
              <a:t>to </a:t>
            </a:r>
            <a:r>
              <a:rPr lang="en-US" dirty="0" smtClean="0">
                <a:solidFill>
                  <a:srgbClr val="843C0C"/>
                </a:solidFill>
                <a:latin typeface="Arial" panose="020B0604020202020204" pitchFamily="34" charset="0"/>
                <a:cs typeface="Arial" panose="020B0604020202020204" pitchFamily="34" charset="0"/>
              </a:rPr>
              <a:t>Important Physiological Responses</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Three flow diagrams illustrate the principles of signal transduction. In the first flow diagram, epinephrine reacts with beta-adrenergic receptor and undergoes a three step pathway to initiate energy-store mobilization. In the second flow diagram, insulin reacts with insulin receptor and undergoes a three step pathway to initiate increased glucose uptake, and in the third flow diagram, epidermal growth factor (E G F) reacts with E G F receptor and undergoes a three step pathway to initiate expression of growth-promoting gen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76130" y="2488678"/>
            <a:ext cx="8113105" cy="293546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149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304" y="476768"/>
            <a:ext cx="8649393" cy="1143000"/>
          </a:xfrm>
        </p:spPr>
        <p:txBody>
          <a:bodyPr>
            <a:noAutofit/>
          </a:bodyPr>
          <a:lstStyle/>
          <a:p>
            <a:r>
              <a:rPr lang="en-US" dirty="0">
                <a:solidFill>
                  <a:srgbClr val="843C0C"/>
                </a:solidFill>
                <a:latin typeface="Arial" panose="020B0604020202020204" pitchFamily="34" charset="0"/>
                <a:cs typeface="Arial" panose="020B0604020202020204" pitchFamily="34" charset="0"/>
              </a:rPr>
              <a:t>The EGF </a:t>
            </a:r>
            <a:r>
              <a:rPr lang="en-US" dirty="0" smtClean="0">
                <a:solidFill>
                  <a:srgbClr val="843C0C"/>
                </a:solidFill>
                <a:latin typeface="Arial" panose="020B0604020202020204" pitchFamily="34" charset="0"/>
                <a:cs typeface="Arial" panose="020B0604020202020204" pitchFamily="34" charset="0"/>
              </a:rPr>
              <a:t>Receptor Undergoes Phosphorylation </a:t>
            </a:r>
            <a:r>
              <a:rPr lang="en-US" dirty="0">
                <a:solidFill>
                  <a:srgbClr val="843C0C"/>
                </a:solidFill>
                <a:latin typeface="Arial" panose="020B0604020202020204" pitchFamily="34" charset="0"/>
                <a:cs typeface="Arial" panose="020B0604020202020204" pitchFamily="34" charset="0"/>
              </a:rPr>
              <a:t>of its </a:t>
            </a:r>
            <a:r>
              <a:rPr lang="en-US" dirty="0" smtClean="0">
                <a:solidFill>
                  <a:srgbClr val="843C0C"/>
                </a:solidFill>
                <a:latin typeface="Arial" panose="020B0604020202020204" pitchFamily="34" charset="0"/>
                <a:cs typeface="Arial" panose="020B0604020202020204" pitchFamily="34" charset="0"/>
              </a:rPr>
              <a:t>Carboxyl-terminal Tail</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7200" y="2245093"/>
            <a:ext cx="8229600" cy="2663792"/>
          </a:xfrm>
        </p:spPr>
        <p:txBody>
          <a:bodyPr/>
          <a:lstStyle/>
          <a:p>
            <a:pPr>
              <a:spcBef>
                <a:spcPts val="624"/>
              </a:spcBef>
              <a:spcAft>
                <a:spcPts val="1200"/>
              </a:spcAft>
            </a:pPr>
            <a:r>
              <a:rPr lang="en-US" dirty="0">
                <a:latin typeface="Arial" panose="020B0604020202020204" pitchFamily="34" charset="0"/>
                <a:cs typeface="Arial" panose="020B0604020202020204" pitchFamily="34" charset="0"/>
              </a:rPr>
              <a:t>Dimerization of the EGFR brings the C-terminal domain of one receptor into the active site of its partner, allowing cross-phosphorylation to occur.</a:t>
            </a:r>
          </a:p>
          <a:p>
            <a:pPr>
              <a:spcBef>
                <a:spcPts val="624"/>
              </a:spcBef>
              <a:spcAft>
                <a:spcPts val="1200"/>
              </a:spcAft>
            </a:pPr>
            <a:r>
              <a:rPr lang="en-US" dirty="0">
                <a:latin typeface="Arial" panose="020B0604020202020204" pitchFamily="34" charset="0"/>
                <a:cs typeface="Arial" panose="020B0604020202020204" pitchFamily="34" charset="0"/>
              </a:rPr>
              <a:t>The kinase itself is in an active conformation without phosphorylation, indicating that it is poised to respond rapidly.</a:t>
            </a:r>
          </a:p>
        </p:txBody>
      </p:sp>
    </p:spTree>
    <p:extLst>
      <p:ext uri="{BB962C8B-B14F-4D97-AF65-F5344CB8AC3E}">
        <p14:creationId xmlns:p14="http://schemas.microsoft.com/office/powerpoint/2010/main" val="1304400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817"/>
            <a:ext cx="8229600" cy="1143000"/>
          </a:xfrm>
        </p:spPr>
        <p:txBody>
          <a:bodyPr>
            <a:noAutofit/>
          </a:bodyPr>
          <a:lstStyle/>
          <a:p>
            <a:r>
              <a:rPr lang="en-US" dirty="0">
                <a:solidFill>
                  <a:srgbClr val="843C0C"/>
                </a:solidFill>
                <a:latin typeface="Arial" panose="020B0604020202020204" pitchFamily="34" charset="0"/>
                <a:cs typeface="Arial" panose="020B0604020202020204" pitchFamily="34" charset="0"/>
              </a:rPr>
              <a:t>EGF </a:t>
            </a:r>
            <a:r>
              <a:rPr lang="en-US" dirty="0" smtClean="0">
                <a:solidFill>
                  <a:srgbClr val="843C0C"/>
                </a:solidFill>
                <a:latin typeface="Arial" panose="020B0604020202020204" pitchFamily="34" charset="0"/>
                <a:cs typeface="Arial" panose="020B0604020202020204" pitchFamily="34" charset="0"/>
              </a:rPr>
              <a:t>Signaling Leads </a:t>
            </a:r>
            <a:r>
              <a:rPr lang="en-US" dirty="0">
                <a:solidFill>
                  <a:srgbClr val="843C0C"/>
                </a:solidFill>
                <a:latin typeface="Arial" panose="020B0604020202020204" pitchFamily="34" charset="0"/>
                <a:cs typeface="Arial" panose="020B0604020202020204" pitchFamily="34" charset="0"/>
              </a:rPr>
              <a:t>to the </a:t>
            </a:r>
            <a:r>
              <a:rPr lang="en-US" dirty="0" smtClean="0">
                <a:solidFill>
                  <a:srgbClr val="843C0C"/>
                </a:solidFill>
                <a:latin typeface="Arial" panose="020B0604020202020204" pitchFamily="34" charset="0"/>
                <a:cs typeface="Arial" panose="020B0604020202020204" pitchFamily="34" charset="0"/>
              </a:rPr>
              <a:t>Activation </a:t>
            </a:r>
            <a:r>
              <a:rPr lang="en-US" dirty="0">
                <a:solidFill>
                  <a:srgbClr val="843C0C"/>
                </a:solidFill>
                <a:latin typeface="Arial" panose="020B0604020202020204" pitchFamily="34" charset="0"/>
                <a:cs typeface="Arial" panose="020B0604020202020204" pitchFamily="34" charset="0"/>
              </a:rPr>
              <a:t>of </a:t>
            </a:r>
            <a:r>
              <a:rPr lang="en-US" dirty="0" err="1">
                <a:solidFill>
                  <a:srgbClr val="843C0C"/>
                </a:solidFill>
                <a:latin typeface="Arial" panose="020B0604020202020204" pitchFamily="34" charset="0"/>
                <a:cs typeface="Arial" panose="020B0604020202020204" pitchFamily="34" charset="0"/>
              </a:rPr>
              <a:t>Ras</a:t>
            </a:r>
            <a:r>
              <a:rPr lang="en-US" dirty="0">
                <a:solidFill>
                  <a:srgbClr val="843C0C"/>
                </a:solidFill>
                <a:latin typeface="Arial" panose="020B0604020202020204" pitchFamily="34" charset="0"/>
                <a:cs typeface="Arial" panose="020B0604020202020204" pitchFamily="34" charset="0"/>
              </a:rPr>
              <a:t>, a </a:t>
            </a:r>
            <a:r>
              <a:rPr lang="en-US" dirty="0" smtClean="0">
                <a:solidFill>
                  <a:srgbClr val="843C0C"/>
                </a:solidFill>
                <a:latin typeface="Arial" panose="020B0604020202020204" pitchFamily="34" charset="0"/>
                <a:cs typeface="Arial" panose="020B0604020202020204" pitchFamily="34" charset="0"/>
              </a:rPr>
              <a:t>Small </a:t>
            </a:r>
            <a:r>
              <a:rPr lang="en-US" dirty="0">
                <a:solidFill>
                  <a:srgbClr val="843C0C"/>
                </a:solidFill>
                <a:latin typeface="Arial" panose="020B0604020202020204" pitchFamily="34" charset="0"/>
                <a:cs typeface="Arial" panose="020B0604020202020204" pitchFamily="34" charset="0"/>
              </a:rPr>
              <a:t>G </a:t>
            </a:r>
            <a:r>
              <a:rPr lang="en-US" dirty="0" smtClean="0">
                <a:solidFill>
                  <a:srgbClr val="843C0C"/>
                </a:solidFill>
                <a:latin typeface="Arial" panose="020B0604020202020204" pitchFamily="34" charset="0"/>
                <a:cs typeface="Arial" panose="020B0604020202020204" pitchFamily="34" charset="0"/>
              </a:rPr>
              <a:t>Protein</a:t>
            </a:r>
            <a:endParaRPr lang="en-US" dirty="0">
              <a:solidFill>
                <a:srgbClr val="843C0C"/>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301817"/>
            <a:ext cx="8229600" cy="4525963"/>
          </a:xfrm>
        </p:spPr>
        <p:txBody>
          <a:bodyPr>
            <a:noAutofit/>
          </a:bodyPr>
          <a:lstStyle/>
          <a:p>
            <a:pPr>
              <a:spcBef>
                <a:spcPts val="624"/>
              </a:spcBef>
              <a:spcAft>
                <a:spcPts val="600"/>
              </a:spcAft>
            </a:pPr>
            <a:r>
              <a:rPr lang="en-US" sz="2200" dirty="0">
                <a:latin typeface="Arial" panose="020B0604020202020204" pitchFamily="34" charset="0"/>
                <a:cs typeface="Arial" panose="020B0604020202020204" pitchFamily="34" charset="0"/>
              </a:rPr>
              <a:t>The phosphotyrosines on the EGFR act as docking sites for SH2 domains on other proteins.</a:t>
            </a:r>
          </a:p>
          <a:p>
            <a:pPr>
              <a:spcBef>
                <a:spcPts val="624"/>
              </a:spcBef>
              <a:spcAft>
                <a:spcPts val="600"/>
              </a:spcAft>
            </a:pPr>
            <a:r>
              <a:rPr lang="en-US" sz="2200" dirty="0">
                <a:latin typeface="Arial" panose="020B0604020202020204" pitchFamily="34" charset="0"/>
                <a:cs typeface="Arial" panose="020B0604020202020204" pitchFamily="34" charset="0"/>
              </a:rPr>
              <a:t>The intracellular cascade begins with the binding of Grb2, an important adaptor protein that has multiple SH2 domains as well as SH3 domains. The sequence of events is as follows:</a:t>
            </a:r>
          </a:p>
          <a:p>
            <a:pPr lvl="1">
              <a:spcBef>
                <a:spcPts val="624"/>
              </a:spcBef>
              <a:spcAft>
                <a:spcPts val="600"/>
              </a:spcAft>
              <a:buFont typeface="+mj-lt"/>
              <a:buAutoNum type="arabicPeriod"/>
            </a:pPr>
            <a:r>
              <a:rPr lang="en-US" dirty="0">
                <a:latin typeface="Arial" panose="020B0604020202020204" pitchFamily="34" charset="0"/>
                <a:cs typeface="Arial" panose="020B0604020202020204" pitchFamily="34" charset="0"/>
              </a:rPr>
              <a:t>The phosphotyrosines on the EGFR serve as docking sites for Grb2.</a:t>
            </a:r>
          </a:p>
          <a:p>
            <a:pPr lvl="1">
              <a:spcBef>
                <a:spcPts val="624"/>
              </a:spcBef>
              <a:spcAft>
                <a:spcPts val="600"/>
              </a:spcAft>
              <a:buFont typeface="+mj-lt"/>
              <a:buAutoNum type="arabicPeriod"/>
            </a:pPr>
            <a:r>
              <a:rPr lang="en-US" dirty="0">
                <a:latin typeface="Arial" panose="020B0604020202020204" pitchFamily="34" charset="0"/>
                <a:cs typeface="Arial" panose="020B0604020202020204" pitchFamily="34" charset="0"/>
              </a:rPr>
              <a:t>Grb2 binds to proline-rich domains on </a:t>
            </a:r>
            <a:r>
              <a:rPr lang="en-US" dirty="0" err="1">
                <a:latin typeface="Arial" panose="020B0604020202020204" pitchFamily="34" charset="0"/>
                <a:cs typeface="Arial" panose="020B0604020202020204" pitchFamily="34" charset="0"/>
              </a:rPr>
              <a:t>Sos</a:t>
            </a:r>
            <a:r>
              <a:rPr lang="en-US" dirty="0">
                <a:latin typeface="Arial" panose="020B0604020202020204" pitchFamily="34" charset="0"/>
                <a:cs typeface="Arial" panose="020B0604020202020204" pitchFamily="34" charset="0"/>
              </a:rPr>
              <a:t> with its SH3 domains.</a:t>
            </a:r>
          </a:p>
          <a:p>
            <a:pPr lvl="1">
              <a:spcBef>
                <a:spcPts val="624"/>
              </a:spcBef>
              <a:spcAft>
                <a:spcPts val="600"/>
              </a:spcAft>
              <a:buFont typeface="+mj-lt"/>
              <a:buAutoNum type="arabicPeriod"/>
            </a:pPr>
            <a:r>
              <a:rPr lang="en-US" dirty="0" err="1">
                <a:latin typeface="Arial" panose="020B0604020202020204" pitchFamily="34" charset="0"/>
                <a:cs typeface="Arial" panose="020B0604020202020204" pitchFamily="34" charset="0"/>
              </a:rPr>
              <a:t>Sos</a:t>
            </a:r>
            <a:r>
              <a:rPr lang="en-US" dirty="0">
                <a:latin typeface="Arial" panose="020B0604020202020204" pitchFamily="34" charset="0"/>
                <a:cs typeface="Arial" panose="020B0604020202020204" pitchFamily="34" charset="0"/>
              </a:rPr>
              <a:t> binds to and activates the small G-protein </a:t>
            </a:r>
            <a:r>
              <a:rPr lang="en-US" dirty="0" err="1">
                <a:latin typeface="Arial" panose="020B0604020202020204" pitchFamily="34" charset="0"/>
                <a:cs typeface="Arial" panose="020B0604020202020204" pitchFamily="34" charset="0"/>
              </a:rPr>
              <a:t>Ras</a:t>
            </a:r>
            <a:r>
              <a:rPr lang="en-US" dirty="0">
                <a:latin typeface="Arial" panose="020B0604020202020204" pitchFamily="34" charset="0"/>
                <a:cs typeface="Arial" panose="020B0604020202020204" pitchFamily="34" charset="0"/>
              </a:rPr>
              <a:t> by facilitating the release of GDP and allowing the formation of an active </a:t>
            </a:r>
            <a:r>
              <a:rPr lang="en-US" dirty="0" err="1">
                <a:latin typeface="Arial" panose="020B0604020202020204" pitchFamily="34" charset="0"/>
                <a:cs typeface="Arial" panose="020B0604020202020204" pitchFamily="34" charset="0"/>
              </a:rPr>
              <a:t>Ras</a:t>
            </a:r>
            <a:r>
              <a:rPr lang="en-US" dirty="0">
                <a:latin typeface="Arial" panose="020B0604020202020204" pitchFamily="34" charset="0"/>
                <a:cs typeface="Arial" panose="020B0604020202020204" pitchFamily="34" charset="0"/>
              </a:rPr>
              <a:t>-GTP complex.</a:t>
            </a:r>
          </a:p>
          <a:p>
            <a:pPr>
              <a:spcBef>
                <a:spcPts val="624"/>
              </a:spcBef>
              <a:spcAft>
                <a:spcPts val="600"/>
              </a:spcAft>
            </a:pPr>
            <a:r>
              <a:rPr lang="en-US" sz="2200" dirty="0">
                <a:latin typeface="Arial" panose="020B0604020202020204" pitchFamily="34" charset="0"/>
                <a:cs typeface="Arial" panose="020B0604020202020204" pitchFamily="34" charset="0"/>
              </a:rPr>
              <a:t>Because of its function, </a:t>
            </a:r>
            <a:r>
              <a:rPr lang="en-US" sz="2200" dirty="0" err="1">
                <a:latin typeface="Arial" panose="020B0604020202020204" pitchFamily="34" charset="0"/>
                <a:cs typeface="Arial" panose="020B0604020202020204" pitchFamily="34" charset="0"/>
              </a:rPr>
              <a:t>Sos</a:t>
            </a:r>
            <a:r>
              <a:rPr lang="en-US" sz="2200" dirty="0">
                <a:latin typeface="Arial" panose="020B0604020202020204" pitchFamily="34" charset="0"/>
                <a:cs typeface="Arial" panose="020B0604020202020204" pitchFamily="34" charset="0"/>
              </a:rPr>
              <a:t> is called a guanine-nucleotide-exchange factor (GEF).</a:t>
            </a:r>
          </a:p>
        </p:txBody>
      </p:sp>
    </p:spTree>
    <p:extLst>
      <p:ext uri="{BB962C8B-B14F-4D97-AF65-F5344CB8AC3E}">
        <p14:creationId xmlns:p14="http://schemas.microsoft.com/office/powerpoint/2010/main" val="2464135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solidFill>
                  <a:srgbClr val="843C0C"/>
                </a:solidFill>
                <a:latin typeface="Arial" panose="020B0604020202020204" pitchFamily="34" charset="0"/>
                <a:cs typeface="Arial" panose="020B0604020202020204" pitchFamily="34" charset="0"/>
              </a:rPr>
              <a:t>Ras</a:t>
            </a:r>
            <a:r>
              <a:rPr lang="en-US" dirty="0">
                <a:solidFill>
                  <a:srgbClr val="843C0C"/>
                </a:solidFill>
                <a:latin typeface="Arial" panose="020B0604020202020204" pitchFamily="34" charset="0"/>
                <a:cs typeface="Arial" panose="020B0604020202020204" pitchFamily="34" charset="0"/>
              </a:rPr>
              <a:t> </a:t>
            </a:r>
            <a:r>
              <a:rPr lang="en-US" dirty="0" smtClean="0">
                <a:solidFill>
                  <a:srgbClr val="843C0C"/>
                </a:solidFill>
                <a:latin typeface="Arial" panose="020B0604020202020204" pitchFamily="34" charset="0"/>
                <a:cs typeface="Arial" panose="020B0604020202020204" pitchFamily="34" charset="0"/>
              </a:rPr>
              <a:t>Activation Mechanism</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shows the mechanism of R a s activation, in three steps. In the first step, a dimerized E G F receptor is shown spanning the membrane of a cell. The two extracellular domains of the receptor are shown linked via a dimerization arm and a molecule of E G F is bound to the outside of each of the extracellular domains, with each domain facing away from the other half of the dimer. Each of the cytoplasmic domains is shown phosphorylated at three sites, on the part of each domain facing away from the other half of the dimer. In the second step, one of the phosphate groups on the cytoplasmic domain is shown interacting with G r b 2, which is a small protein composed of three round domains. G r b 2 in turn interacts with S o s, a fairly large, cytoplasmic protein, with two concave parts, one on each side. G r b 2 interacts with one side and G D P-bound Ras interacts with the other side. In the third step, G D P is exchanged for G T P on Ras and Ras moves away from S o 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765172" y="1884306"/>
            <a:ext cx="7796535" cy="386991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814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Activated </a:t>
            </a:r>
            <a:r>
              <a:rPr lang="en-US" dirty="0" err="1">
                <a:solidFill>
                  <a:srgbClr val="843C0C"/>
                </a:solidFill>
                <a:latin typeface="Arial" panose="020B0604020202020204" pitchFamily="34" charset="0"/>
                <a:cs typeface="Arial" panose="020B0604020202020204" pitchFamily="34" charset="0"/>
              </a:rPr>
              <a:t>Ras</a:t>
            </a:r>
            <a:r>
              <a:rPr lang="en-US" dirty="0">
                <a:solidFill>
                  <a:srgbClr val="843C0C"/>
                </a:solidFill>
                <a:latin typeface="Arial" panose="020B0604020202020204" pitchFamily="34" charset="0"/>
                <a:cs typeface="Arial" panose="020B0604020202020204" pitchFamily="34" charset="0"/>
              </a:rPr>
              <a:t> </a:t>
            </a:r>
            <a:r>
              <a:rPr lang="en-US" dirty="0" smtClean="0">
                <a:solidFill>
                  <a:srgbClr val="843C0C"/>
                </a:solidFill>
                <a:latin typeface="Arial" panose="020B0604020202020204" pitchFamily="34" charset="0"/>
                <a:cs typeface="Arial" panose="020B0604020202020204" pitchFamily="34" charset="0"/>
              </a:rPr>
              <a:t>Initiates </a:t>
            </a:r>
            <a:r>
              <a:rPr lang="en-US" dirty="0">
                <a:solidFill>
                  <a:srgbClr val="843C0C"/>
                </a:solidFill>
                <a:latin typeface="Arial" panose="020B0604020202020204" pitchFamily="34" charset="0"/>
                <a:cs typeface="Arial" panose="020B0604020202020204" pitchFamily="34" charset="0"/>
              </a:rPr>
              <a:t>a </a:t>
            </a:r>
            <a:r>
              <a:rPr lang="en-US" dirty="0" smtClean="0">
                <a:solidFill>
                  <a:srgbClr val="843C0C"/>
                </a:solidFill>
                <a:latin typeface="Arial" panose="020B0604020202020204" pitchFamily="34" charset="0"/>
                <a:cs typeface="Arial" panose="020B0604020202020204" pitchFamily="34" charset="0"/>
              </a:rPr>
              <a:t>Protein Kinase Cascade</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p:txBody>
          <a:bodyPr>
            <a:normAutofit/>
          </a:bodyPr>
          <a:lstStyle/>
          <a:p>
            <a:pPr>
              <a:spcBef>
                <a:spcPts val="624"/>
              </a:spcBef>
              <a:spcAft>
                <a:spcPts val="1200"/>
              </a:spcAft>
            </a:pPr>
            <a:r>
              <a:rPr lang="en-US" dirty="0" err="1">
                <a:latin typeface="Arial" panose="020B0604020202020204" pitchFamily="34" charset="0"/>
                <a:cs typeface="Arial" panose="020B0604020202020204" pitchFamily="34" charset="0"/>
              </a:rPr>
              <a:t>Ras</a:t>
            </a:r>
            <a:r>
              <a:rPr lang="en-US" dirty="0">
                <a:latin typeface="Arial" panose="020B0604020202020204" pitchFamily="34" charset="0"/>
                <a:cs typeface="Arial" panose="020B0604020202020204" pitchFamily="34" charset="0"/>
              </a:rPr>
              <a:t> binds to and activates </a:t>
            </a:r>
            <a:r>
              <a:rPr lang="en-US" dirty="0" err="1">
                <a:latin typeface="Arial" panose="020B0604020202020204" pitchFamily="34" charset="0"/>
                <a:cs typeface="Arial" panose="020B0604020202020204" pitchFamily="34" charset="0"/>
              </a:rPr>
              <a:t>Raf</a:t>
            </a:r>
            <a:r>
              <a:rPr lang="en-US" dirty="0">
                <a:latin typeface="Arial" panose="020B0604020202020204" pitchFamily="34" charset="0"/>
                <a:cs typeface="Arial" panose="020B0604020202020204" pitchFamily="34" charset="0"/>
              </a:rPr>
              <a:t>, a protein kinase.</a:t>
            </a:r>
          </a:p>
          <a:p>
            <a:pPr>
              <a:spcBef>
                <a:spcPts val="624"/>
              </a:spcBef>
              <a:spcAft>
                <a:spcPts val="1200"/>
              </a:spcAft>
            </a:pPr>
            <a:r>
              <a:rPr lang="en-US" dirty="0" err="1">
                <a:latin typeface="Arial" panose="020B0604020202020204" pitchFamily="34" charset="0"/>
                <a:cs typeface="Arial" panose="020B0604020202020204" pitchFamily="34" charset="0"/>
              </a:rPr>
              <a:t>Raf</a:t>
            </a:r>
            <a:r>
              <a:rPr lang="en-US" dirty="0">
                <a:latin typeface="Arial" panose="020B0604020202020204" pitchFamily="34" charset="0"/>
                <a:cs typeface="Arial" panose="020B0604020202020204" pitchFamily="34" charset="0"/>
              </a:rPr>
              <a:t>, in turn, activates a class of protein kinases called MEKs, which then phosphorylate and activate another class of protein kinases called ERKs.</a:t>
            </a:r>
          </a:p>
          <a:p>
            <a:pPr>
              <a:spcBef>
                <a:spcPts val="624"/>
              </a:spcBef>
              <a:spcAft>
                <a:spcPts val="1200"/>
              </a:spcAft>
            </a:pPr>
            <a:r>
              <a:rPr lang="en-US" dirty="0">
                <a:latin typeface="Arial" panose="020B0604020202020204" pitchFamily="34" charset="0"/>
                <a:cs typeface="Arial" panose="020B0604020202020204" pitchFamily="34" charset="0"/>
              </a:rPr>
              <a:t>ERKs then phosphorylate many substrates, including transcription factors in the nucleus as well as other protein kinases. In this way, gene expression and other cellular responses are altered as a result of the original EGF signal.</a:t>
            </a:r>
          </a:p>
        </p:txBody>
      </p:sp>
    </p:spTree>
    <p:extLst>
      <p:ext uri="{BB962C8B-B14F-4D97-AF65-F5344CB8AC3E}">
        <p14:creationId xmlns:p14="http://schemas.microsoft.com/office/powerpoint/2010/main" val="56459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EGF </a:t>
            </a:r>
            <a:r>
              <a:rPr lang="en-US" dirty="0" smtClean="0">
                <a:solidFill>
                  <a:srgbClr val="843C0C"/>
                </a:solidFill>
                <a:latin typeface="Arial" panose="020B0604020202020204" pitchFamily="34" charset="0"/>
                <a:cs typeface="Arial" panose="020B0604020202020204" pitchFamily="34" charset="0"/>
              </a:rPr>
              <a:t>Signaling Pathway</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flow diagram shows the steps in the E G F signaling pathway. The flow diagram shows the steps as follows: E G F plus E G F receptor lead to phosphorylated receptor, after cross-phosphorylation takes place. Next, a protein-protein interaction occurs, to produce an E G F receptor-S o s complex. G T P for G D P exchange occurs. This step has the potential to undergo amplification and leads to the activation of R a s. A protein-protein interaction occurs, which leads to the activation of R a f. An enzymatic reaction occurs. This step has the potential to undergo amplification, and leads to activation of M E K. An enzymatic reaction occurs. This step has the potential to undergo amplification, and leads to activation of E R K. An enzymatic reaction occurs. This step has the potential to undergo amplification, and leads to the phosphorylation of transcription factors, and changes in gene express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125368" y="1633555"/>
            <a:ext cx="3240368" cy="492055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782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843C0C"/>
                </a:solidFill>
                <a:latin typeface="Arial" panose="020B0604020202020204" pitchFamily="34" charset="0"/>
                <a:cs typeface="Arial" panose="020B0604020202020204" pitchFamily="34" charset="0"/>
              </a:rPr>
              <a:t>Ras</a:t>
            </a:r>
            <a:r>
              <a:rPr lang="en-US" dirty="0">
                <a:solidFill>
                  <a:srgbClr val="843C0C"/>
                </a:solidFill>
                <a:latin typeface="Arial" panose="020B0604020202020204" pitchFamily="34" charset="0"/>
                <a:cs typeface="Arial" panose="020B0604020202020204" pitchFamily="34" charset="0"/>
              </a:rPr>
              <a:t> </a:t>
            </a:r>
            <a:r>
              <a:rPr lang="en-US" dirty="0" smtClean="0">
                <a:solidFill>
                  <a:srgbClr val="843C0C"/>
                </a:solidFill>
                <a:latin typeface="Arial" panose="020B0604020202020204" pitchFamily="34" charset="0"/>
                <a:cs typeface="Arial" panose="020B0604020202020204" pitchFamily="34" charset="0"/>
              </a:rPr>
              <a:t>Superfamily </a:t>
            </a:r>
            <a:r>
              <a:rPr lang="en-US" dirty="0">
                <a:solidFill>
                  <a:srgbClr val="843C0C"/>
                </a:solidFill>
                <a:latin typeface="Arial" panose="020B0604020202020204" pitchFamily="34" charset="0"/>
                <a:cs typeface="Arial" panose="020B0604020202020204" pitchFamily="34" charset="0"/>
              </a:rPr>
              <a:t>of </a:t>
            </a:r>
            <a:r>
              <a:rPr lang="en-US" dirty="0" err="1">
                <a:solidFill>
                  <a:srgbClr val="843C0C"/>
                </a:solidFill>
                <a:latin typeface="Arial" panose="020B0604020202020204" pitchFamily="34" charset="0"/>
                <a:cs typeface="Arial" panose="020B0604020202020204" pitchFamily="34" charset="0"/>
              </a:rPr>
              <a:t>GTPases</a:t>
            </a:r>
            <a:endParaRPr lang="en-US" dirty="0">
              <a:solidFill>
                <a:srgbClr val="843C0C"/>
              </a:solidFill>
              <a:latin typeface="Arial" panose="020B0604020202020204" pitchFamily="34" charset="0"/>
              <a:cs typeface="Arial" panose="020B0604020202020204" pitchFamily="34" charset="0"/>
            </a:endParaRPr>
          </a:p>
        </p:txBody>
      </p:sp>
      <p:pic>
        <p:nvPicPr>
          <p:cNvPr id="11" name="Picture Placeholder 10" descr="A table lists Ras superfamily of G T P lowercase A S E S. The table has two columns and five rows. The column headers are subfamily and function.&#10;Row 1: The Ras (uppercase R lowercase A S) regulates cell growth through serine dash threonine protein kinases. &#10;Row 2: The Rho reorganizes cytoskeleton through serine dash threonine protein kinases.  &#10;Row 3: The uppercase A lowercase R F activates the A D P dash ribosyltransferase of the cholera toxin A subunit; regulates vesicular trafficking pathways; and activates phospholipase D.  &#10;Row 4: The Rab (uppercase R lowercase A B) plays a key role in secretory and endocytotic pathways.   &#10;Row 5: The Ran (uppercase R lowercase A N) functions in the transport of R N A and protein in to and out of the nucleus "/>
          <p:cNvPicPr>
            <a:picLocks noGrp="1" noChangeAspect="1"/>
          </p:cNvPicPr>
          <p:nvPr>
            <p:ph type="pic" sz="quarter" idx="13"/>
          </p:nvPr>
        </p:nvPicPr>
        <p:blipFill>
          <a:blip r:embed="rId3"/>
          <a:stretch>
            <a:fillRect/>
          </a:stretch>
        </p:blipFill>
        <p:spPr>
          <a:xfrm>
            <a:off x="304800" y="2234802"/>
            <a:ext cx="8534400" cy="3054096"/>
          </a:xfrm>
          <a:prstGeom prst="rect">
            <a:avLst/>
          </a:prstGeom>
        </p:spPr>
      </p:pic>
    </p:spTree>
    <p:extLst>
      <p:ext uri="{BB962C8B-B14F-4D97-AF65-F5344CB8AC3E}">
        <p14:creationId xmlns:p14="http://schemas.microsoft.com/office/powerpoint/2010/main" val="33831260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EGF </a:t>
            </a:r>
            <a:r>
              <a:rPr lang="en-US" dirty="0" smtClean="0">
                <a:solidFill>
                  <a:srgbClr val="843C0C"/>
                </a:solidFill>
                <a:latin typeface="Arial" panose="020B0604020202020204" pitchFamily="34" charset="0"/>
                <a:cs typeface="Arial" panose="020B0604020202020204" pitchFamily="34" charset="0"/>
              </a:rPr>
              <a:t>Signaling </a:t>
            </a:r>
            <a:r>
              <a:rPr lang="en-US" dirty="0">
                <a:solidFill>
                  <a:srgbClr val="843C0C"/>
                </a:solidFill>
                <a:latin typeface="Arial" panose="020B0604020202020204" pitchFamily="34" charset="0"/>
                <a:cs typeface="Arial" panose="020B0604020202020204" pitchFamily="34" charset="0"/>
              </a:rPr>
              <a:t>is </a:t>
            </a:r>
            <a:r>
              <a:rPr lang="en-US" dirty="0" smtClean="0">
                <a:solidFill>
                  <a:srgbClr val="843C0C"/>
                </a:solidFill>
                <a:latin typeface="Arial" panose="020B0604020202020204" pitchFamily="34" charset="0"/>
                <a:cs typeface="Arial" panose="020B0604020202020204" pitchFamily="34" charset="0"/>
              </a:rPr>
              <a:t>Terminated </a:t>
            </a:r>
            <a:r>
              <a:rPr lang="en-US" dirty="0">
                <a:solidFill>
                  <a:srgbClr val="843C0C"/>
                </a:solidFill>
                <a:latin typeface="Arial" panose="020B0604020202020204" pitchFamily="34" charset="0"/>
                <a:cs typeface="Arial" panose="020B0604020202020204" pitchFamily="34" charset="0"/>
              </a:rPr>
              <a:t>by </a:t>
            </a:r>
            <a:r>
              <a:rPr lang="en-US" dirty="0" smtClean="0">
                <a:solidFill>
                  <a:srgbClr val="843C0C"/>
                </a:solidFill>
                <a:latin typeface="Arial" panose="020B0604020202020204" pitchFamily="34" charset="0"/>
                <a:cs typeface="Arial" panose="020B0604020202020204" pitchFamily="34" charset="0"/>
              </a:rPr>
              <a:t>Protein Phosphatases </a:t>
            </a:r>
            <a:r>
              <a:rPr lang="en-US" dirty="0">
                <a:solidFill>
                  <a:srgbClr val="843C0C"/>
                </a:solidFill>
                <a:latin typeface="Arial" panose="020B0604020202020204" pitchFamily="34" charset="0"/>
                <a:cs typeface="Arial" panose="020B0604020202020204" pitchFamily="34" charset="0"/>
              </a:rPr>
              <a:t>and the </a:t>
            </a:r>
            <a:r>
              <a:rPr lang="en-US" dirty="0" smtClean="0">
                <a:solidFill>
                  <a:srgbClr val="843C0C"/>
                </a:solidFill>
                <a:latin typeface="Arial" panose="020B0604020202020204" pitchFamily="34" charset="0"/>
                <a:cs typeface="Arial" panose="020B0604020202020204" pitchFamily="34" charset="0"/>
              </a:rPr>
              <a:t>Intrinsic </a:t>
            </a:r>
            <a:r>
              <a:rPr lang="en-US" dirty="0" err="1">
                <a:solidFill>
                  <a:srgbClr val="843C0C"/>
                </a:solidFill>
                <a:latin typeface="Arial" panose="020B0604020202020204" pitchFamily="34" charset="0"/>
                <a:cs typeface="Arial" panose="020B0604020202020204" pitchFamily="34" charset="0"/>
              </a:rPr>
              <a:t>GTPase</a:t>
            </a:r>
            <a:r>
              <a:rPr lang="en-US" dirty="0">
                <a:solidFill>
                  <a:srgbClr val="843C0C"/>
                </a:solidFill>
                <a:latin typeface="Arial" panose="020B0604020202020204" pitchFamily="34" charset="0"/>
                <a:cs typeface="Arial" panose="020B0604020202020204" pitchFamily="34" charset="0"/>
              </a:rPr>
              <a:t> </a:t>
            </a:r>
            <a:r>
              <a:rPr lang="en-US" dirty="0" smtClean="0">
                <a:solidFill>
                  <a:srgbClr val="843C0C"/>
                </a:solidFill>
                <a:latin typeface="Arial" panose="020B0604020202020204" pitchFamily="34" charset="0"/>
                <a:cs typeface="Arial" panose="020B0604020202020204" pitchFamily="34" charset="0"/>
              </a:rPr>
              <a:t>Activity </a:t>
            </a:r>
            <a:r>
              <a:rPr lang="en-US" dirty="0">
                <a:solidFill>
                  <a:srgbClr val="843C0C"/>
                </a:solidFill>
                <a:latin typeface="Arial" panose="020B0604020202020204" pitchFamily="34" charset="0"/>
                <a:cs typeface="Arial" panose="020B0604020202020204" pitchFamily="34" charset="0"/>
              </a:rPr>
              <a:t>of </a:t>
            </a:r>
            <a:r>
              <a:rPr lang="en-US" dirty="0" err="1">
                <a:solidFill>
                  <a:srgbClr val="843C0C"/>
                </a:solidFill>
                <a:latin typeface="Arial" panose="020B0604020202020204" pitchFamily="34" charset="0"/>
                <a:cs typeface="Arial" panose="020B0604020202020204" pitchFamily="34" charset="0"/>
              </a:rPr>
              <a:t>Ras</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7200" y="1975586"/>
            <a:ext cx="8229600" cy="3019926"/>
          </a:xfrm>
        </p:spPr>
        <p:txBody>
          <a:bodyPr/>
          <a:lstStyle/>
          <a:p>
            <a:pPr>
              <a:spcBef>
                <a:spcPts val="624"/>
              </a:spcBef>
              <a:spcAft>
                <a:spcPts val="1200"/>
              </a:spcAft>
            </a:pPr>
            <a:r>
              <a:rPr lang="en-US" dirty="0">
                <a:latin typeface="Arial" panose="020B0604020202020204" pitchFamily="34" charset="0"/>
                <a:cs typeface="Arial" panose="020B0604020202020204" pitchFamily="34" charset="0"/>
              </a:rPr>
              <a:t>EGF signaling is terminated by specific serine/threonine phosphatases as well as tyrosine phosphatases.</a:t>
            </a:r>
          </a:p>
          <a:p>
            <a:pPr>
              <a:spcBef>
                <a:spcPts val="624"/>
              </a:spcBef>
              <a:spcAft>
                <a:spcPts val="1200"/>
              </a:spcAft>
            </a:pPr>
            <a:r>
              <a:rPr lang="en-US" dirty="0">
                <a:latin typeface="Arial" panose="020B0604020202020204" pitchFamily="34" charset="0"/>
                <a:cs typeface="Arial" panose="020B0604020202020204" pitchFamily="34" charset="0"/>
              </a:rPr>
              <a:t>Small G proteins have an inherent </a:t>
            </a:r>
            <a:r>
              <a:rPr lang="en-US" dirty="0" err="1">
                <a:latin typeface="Arial" panose="020B0604020202020204" pitchFamily="34" charset="0"/>
                <a:cs typeface="Arial" panose="020B0604020202020204" pitchFamily="34" charset="0"/>
              </a:rPr>
              <a:t>GTPase</a:t>
            </a:r>
            <a:r>
              <a:rPr lang="en-US" dirty="0">
                <a:latin typeface="Arial" panose="020B0604020202020204" pitchFamily="34" charset="0"/>
                <a:cs typeface="Arial" panose="020B0604020202020204" pitchFamily="34" charset="0"/>
              </a:rPr>
              <a:t> activity that also serves to terminate signal transduction.</a:t>
            </a:r>
          </a:p>
          <a:p>
            <a:pPr>
              <a:spcBef>
                <a:spcPts val="624"/>
              </a:spcBef>
              <a:spcAft>
                <a:spcPts val="1200"/>
              </a:spcAft>
            </a:pPr>
            <a:r>
              <a:rPr lang="en-US" dirty="0">
                <a:latin typeface="Arial" panose="020B0604020202020204" pitchFamily="34" charset="0"/>
                <a:cs typeface="Arial" panose="020B0604020202020204" pitchFamily="34" charset="0"/>
              </a:rPr>
              <a:t>The </a:t>
            </a:r>
            <a:r>
              <a:rPr lang="en-US" dirty="0" err="1">
                <a:latin typeface="Arial" panose="020B0604020202020204" pitchFamily="34" charset="0"/>
                <a:cs typeface="Arial" panose="020B0604020202020204" pitchFamily="34" charset="0"/>
              </a:rPr>
              <a:t>GTPase</a:t>
            </a:r>
            <a:r>
              <a:rPr lang="en-US" dirty="0">
                <a:latin typeface="Arial" panose="020B0604020202020204" pitchFamily="34" charset="0"/>
                <a:cs typeface="Arial" panose="020B0604020202020204" pitchFamily="34" charset="0"/>
              </a:rPr>
              <a:t> activity of </a:t>
            </a:r>
            <a:r>
              <a:rPr lang="en-US" dirty="0" err="1">
                <a:latin typeface="Arial" panose="020B0604020202020204" pitchFamily="34" charset="0"/>
                <a:cs typeface="Arial" panose="020B0604020202020204" pitchFamily="34" charset="0"/>
              </a:rPr>
              <a:t>Ras</a:t>
            </a:r>
            <a:r>
              <a:rPr lang="en-US" dirty="0">
                <a:latin typeface="Arial" panose="020B0604020202020204" pitchFamily="34" charset="0"/>
                <a:cs typeface="Arial" panose="020B0604020202020204" pitchFamily="34" charset="0"/>
              </a:rPr>
              <a:t> can be enhanced by </a:t>
            </a:r>
            <a:r>
              <a:rPr lang="en-US" dirty="0" err="1">
                <a:latin typeface="Arial" panose="020B0604020202020204" pitchFamily="34" charset="0"/>
                <a:cs typeface="Arial" panose="020B0604020202020204" pitchFamily="34" charset="0"/>
              </a:rPr>
              <a:t>GTPase</a:t>
            </a:r>
            <a:r>
              <a:rPr lang="en-US" dirty="0">
                <a:latin typeface="Arial" panose="020B0604020202020204" pitchFamily="34" charset="0"/>
                <a:cs typeface="Arial" panose="020B0604020202020204" pitchFamily="34" charset="0"/>
              </a:rPr>
              <a:t>-activating proteins (GAPs).</a:t>
            </a:r>
          </a:p>
        </p:txBody>
      </p:sp>
    </p:spTree>
    <p:extLst>
      <p:ext uri="{BB962C8B-B14F-4D97-AF65-F5344CB8AC3E}">
        <p14:creationId xmlns:p14="http://schemas.microsoft.com/office/powerpoint/2010/main" val="4242133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anose="020B0604020202020204" pitchFamily="34" charset="0"/>
                <a:cs typeface="Arial" panose="020B0604020202020204" pitchFamily="34" charset="0"/>
              </a:rPr>
              <a:t>Section 14.4 </a:t>
            </a:r>
            <a:r>
              <a:rPr lang="en-US" dirty="0">
                <a:solidFill>
                  <a:srgbClr val="843C0C"/>
                </a:solidFill>
                <a:latin typeface="Arial" panose="020B0604020202020204" pitchFamily="34" charset="0"/>
                <a:cs typeface="Arial" panose="020B0604020202020204" pitchFamily="34" charset="0"/>
              </a:rPr>
              <a:t>Many Elements Recur with Variation in Different Signal-Transduction Pathways</a:t>
            </a:r>
          </a:p>
        </p:txBody>
      </p:sp>
      <p:sp>
        <p:nvSpPr>
          <p:cNvPr id="3" name="Content Placeholder 2"/>
          <p:cNvSpPr>
            <a:spLocks noGrp="1"/>
          </p:cNvSpPr>
          <p:nvPr>
            <p:ph idx="1"/>
          </p:nvPr>
        </p:nvSpPr>
        <p:spPr>
          <a:xfrm>
            <a:off x="457200" y="1927460"/>
            <a:ext cx="8229600" cy="3183556"/>
          </a:xfrm>
        </p:spPr>
        <p:txBody>
          <a:bodyPr>
            <a:normAutofit/>
          </a:bodyPr>
          <a:lstStyle/>
          <a:p>
            <a:pPr>
              <a:spcBef>
                <a:spcPts val="624"/>
              </a:spcBef>
              <a:spcAft>
                <a:spcPts val="1200"/>
              </a:spcAft>
              <a:defRPr/>
            </a:pPr>
            <a:r>
              <a:rPr lang="en-US" dirty="0">
                <a:latin typeface="Arial" panose="020B0604020202020204" pitchFamily="34" charset="0"/>
                <a:ea typeface="ＭＳ Ｐゴシック" charset="0"/>
                <a:cs typeface="Arial" panose="020B0604020202020204" pitchFamily="34" charset="0"/>
              </a:rPr>
              <a:t>Recurring themes in signal transduction pathways include the use of</a:t>
            </a:r>
          </a:p>
          <a:p>
            <a:pPr marL="1028700" lvl="1">
              <a:spcBef>
                <a:spcPts val="624"/>
              </a:spcBef>
              <a:spcAft>
                <a:spcPts val="1200"/>
              </a:spcAft>
              <a:buFontTx/>
              <a:buAutoNum type="arabicPeriod"/>
              <a:defRPr/>
            </a:pPr>
            <a:r>
              <a:rPr lang="en-US" sz="2400" dirty="0">
                <a:latin typeface="Arial" panose="020B0604020202020204" pitchFamily="34" charset="0"/>
                <a:ea typeface="ＭＳ Ｐゴシック" charset="0"/>
                <a:cs typeface="Arial" panose="020B0604020202020204" pitchFamily="34" charset="0"/>
              </a:rPr>
              <a:t>protein kinases,</a:t>
            </a:r>
          </a:p>
          <a:p>
            <a:pPr marL="1028700" lvl="1">
              <a:spcBef>
                <a:spcPts val="624"/>
              </a:spcBef>
              <a:spcAft>
                <a:spcPts val="1200"/>
              </a:spcAft>
              <a:buFontTx/>
              <a:buAutoNum type="arabicPeriod"/>
              <a:defRPr/>
            </a:pPr>
            <a:r>
              <a:rPr lang="en-US" sz="2400" dirty="0">
                <a:latin typeface="Arial" panose="020B0604020202020204" pitchFamily="34" charset="0"/>
                <a:ea typeface="ＭＳ Ｐゴシック" charset="0"/>
                <a:cs typeface="Arial" panose="020B0604020202020204" pitchFamily="34" charset="0"/>
              </a:rPr>
              <a:t>second messengers, and</a:t>
            </a:r>
          </a:p>
          <a:p>
            <a:pPr marL="1028700" lvl="1">
              <a:spcBef>
                <a:spcPts val="624"/>
              </a:spcBef>
              <a:spcAft>
                <a:spcPts val="1200"/>
              </a:spcAft>
              <a:buFontTx/>
              <a:buAutoNum type="arabicPeriod"/>
              <a:defRPr/>
            </a:pPr>
            <a:r>
              <a:rPr lang="en-US" sz="2400" dirty="0">
                <a:latin typeface="Arial" panose="020B0604020202020204" pitchFamily="34" charset="0"/>
                <a:ea typeface="ＭＳ Ｐゴシック" charset="0"/>
                <a:cs typeface="Arial" panose="020B0604020202020204" pitchFamily="34" charset="0"/>
              </a:rPr>
              <a:t>specialized domains in signaling proteins that allow specific interactions.</a:t>
            </a:r>
          </a:p>
        </p:txBody>
      </p:sp>
    </p:spTree>
    <p:extLst>
      <p:ext uri="{BB962C8B-B14F-4D97-AF65-F5344CB8AC3E}">
        <p14:creationId xmlns:p14="http://schemas.microsoft.com/office/powerpoint/2010/main" val="28232122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17"/>
            <a:ext cx="9144000" cy="1143000"/>
          </a:xfrm>
        </p:spPr>
        <p:txBody>
          <a:bodyPr>
            <a:noAutofit/>
          </a:bodyPr>
          <a:lstStyle/>
          <a:p>
            <a:r>
              <a:rPr lang="en-US" sz="2800" dirty="0" smtClean="0">
                <a:solidFill>
                  <a:srgbClr val="843C0C"/>
                </a:solidFill>
                <a:latin typeface="Arial" panose="020B0604020202020204" pitchFamily="34" charset="0"/>
                <a:cs typeface="Arial" panose="020B0604020202020204" pitchFamily="34" charset="0"/>
              </a:rPr>
              <a:t>Section 14.5 </a:t>
            </a:r>
            <a:r>
              <a:rPr lang="en-US" sz="2800" dirty="0">
                <a:solidFill>
                  <a:srgbClr val="843C0C"/>
                </a:solidFill>
                <a:latin typeface="Arial" panose="020B0604020202020204" pitchFamily="34" charset="0"/>
                <a:cs typeface="Arial" panose="020B0604020202020204" pitchFamily="34" charset="0"/>
              </a:rPr>
              <a:t>Defects in Signal-Transduction Pathways Can Lead to Cancer and Other Diseases</a:t>
            </a:r>
          </a:p>
        </p:txBody>
      </p:sp>
      <p:sp>
        <p:nvSpPr>
          <p:cNvPr id="3" name="Content Placeholder 2"/>
          <p:cNvSpPr>
            <a:spLocks noGrp="1"/>
          </p:cNvSpPr>
          <p:nvPr>
            <p:ph idx="1"/>
          </p:nvPr>
        </p:nvSpPr>
        <p:spPr>
          <a:xfrm>
            <a:off x="300789" y="1005840"/>
            <a:ext cx="8542421" cy="5813660"/>
          </a:xfrm>
        </p:spPr>
        <p:txBody>
          <a:bodyPr>
            <a:noAutofit/>
          </a:bodyPr>
          <a:lstStyle/>
          <a:p>
            <a:pPr>
              <a:spcBef>
                <a:spcPts val="624"/>
              </a:spcBef>
              <a:spcAft>
                <a:spcPts val="1200"/>
              </a:spcAft>
            </a:pPr>
            <a:r>
              <a:rPr lang="en-US" sz="2000" dirty="0">
                <a:latin typeface="Arial" panose="020B0604020202020204" pitchFamily="34" charset="0"/>
                <a:cs typeface="Arial" panose="020B0604020202020204" pitchFamily="34" charset="0"/>
              </a:rPr>
              <a:t>Cancer, occurring when cells grow in an uncontrolled or inappropriate manner, is strongly associated with signal-transduction defects.</a:t>
            </a:r>
          </a:p>
          <a:p>
            <a:pPr>
              <a:spcBef>
                <a:spcPts val="624"/>
              </a:spcBef>
              <a:spcAft>
                <a:spcPts val="1200"/>
              </a:spcAft>
            </a:pPr>
            <a:r>
              <a:rPr lang="en-US" sz="2000" dirty="0">
                <a:latin typeface="Arial" panose="020B0604020202020204" pitchFamily="34" charset="0"/>
                <a:cs typeface="Arial" panose="020B0604020202020204" pitchFamily="34" charset="0"/>
              </a:rPr>
              <a:t>Viral genes or mutated genes that facilitate the growth of cancer are called </a:t>
            </a:r>
            <a:r>
              <a:rPr lang="en-US" sz="2000" i="1" dirty="0">
                <a:latin typeface="Arial" panose="020B0604020202020204" pitchFamily="34" charset="0"/>
                <a:cs typeface="Arial" panose="020B0604020202020204" pitchFamily="34" charset="0"/>
              </a:rPr>
              <a:t>oncogenes</a:t>
            </a:r>
            <a:r>
              <a:rPr lang="en-US" sz="2000" dirty="0">
                <a:latin typeface="Arial" panose="020B0604020202020204" pitchFamily="34" charset="0"/>
                <a:cs typeface="Arial" panose="020B0604020202020204" pitchFamily="34" charset="0"/>
              </a:rPr>
              <a:t>, while the normal versions are called </a:t>
            </a:r>
            <a:r>
              <a:rPr lang="en-US" sz="2000" i="1" dirty="0">
                <a:latin typeface="Arial" panose="020B0604020202020204" pitchFamily="34" charset="0"/>
                <a:cs typeface="Arial" panose="020B0604020202020204" pitchFamily="34" charset="0"/>
              </a:rPr>
              <a:t>proto-oncogenes</a:t>
            </a:r>
            <a:r>
              <a:rPr lang="en-US" sz="2000" dirty="0">
                <a:latin typeface="Arial" panose="020B0604020202020204" pitchFamily="34" charset="0"/>
                <a:cs typeface="Arial" panose="020B0604020202020204" pitchFamily="34" charset="0"/>
              </a:rPr>
              <a:t>.</a:t>
            </a:r>
          </a:p>
          <a:p>
            <a:pPr>
              <a:spcBef>
                <a:spcPts val="624"/>
              </a:spcBef>
              <a:spcAft>
                <a:spcPts val="1200"/>
              </a:spcAft>
            </a:pPr>
            <a:r>
              <a:rPr lang="en-US" sz="2000" dirty="0">
                <a:latin typeface="Arial" panose="020B0604020202020204" pitchFamily="34" charset="0"/>
                <a:cs typeface="Arial" panose="020B0604020202020204" pitchFamily="34" charset="0"/>
              </a:rPr>
              <a:t>Example: studying normal and mutated versions of </a:t>
            </a:r>
            <a:r>
              <a:rPr lang="en-US" sz="2000" dirty="0" err="1">
                <a:latin typeface="Arial" panose="020B0604020202020204" pitchFamily="34" charset="0"/>
                <a:cs typeface="Arial" panose="020B0604020202020204" pitchFamily="34" charset="0"/>
              </a:rPr>
              <a:t>Src</a:t>
            </a:r>
            <a:r>
              <a:rPr lang="en-US" sz="2000" dirty="0">
                <a:latin typeface="Arial" panose="020B0604020202020204" pitchFamily="34" charset="0"/>
                <a:cs typeface="Arial" panose="020B0604020202020204" pitchFamily="34" charset="0"/>
              </a:rPr>
              <a:t> provides insights into signal transduction:</a:t>
            </a:r>
          </a:p>
          <a:p>
            <a:pPr lvl="1">
              <a:spcBef>
                <a:spcPts val="624"/>
              </a:spcBef>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gene v-</a:t>
            </a:r>
            <a:r>
              <a:rPr lang="en-US" sz="2000" dirty="0" err="1">
                <a:latin typeface="Arial" panose="020B0604020202020204" pitchFamily="34" charset="0"/>
                <a:cs typeface="Arial" panose="020B0604020202020204" pitchFamily="34" charset="0"/>
              </a:rPr>
              <a:t>src</a:t>
            </a:r>
            <a:r>
              <a:rPr lang="en-US" sz="2000" dirty="0">
                <a:latin typeface="Arial" panose="020B0604020202020204" pitchFamily="34" charset="0"/>
                <a:cs typeface="Arial" panose="020B0604020202020204" pitchFamily="34" charset="0"/>
              </a:rPr>
              <a:t> from Rous sarcoma virus encodes a tyrosine kinase called v-</a:t>
            </a:r>
            <a:r>
              <a:rPr lang="en-US" sz="2000" dirty="0" err="1">
                <a:latin typeface="Arial" panose="020B0604020202020204" pitchFamily="34" charset="0"/>
                <a:cs typeface="Arial" panose="020B0604020202020204" pitchFamily="34" charset="0"/>
              </a:rPr>
              <a:t>Src</a:t>
            </a:r>
            <a:r>
              <a:rPr lang="en-US" sz="2000" dirty="0">
                <a:latin typeface="Arial" panose="020B0604020202020204" pitchFamily="34" charset="0"/>
                <a:cs typeface="Arial" panose="020B0604020202020204" pitchFamily="34" charset="0"/>
              </a:rPr>
              <a:t>. A crucial regulatory region of normal “c-</a:t>
            </a:r>
            <a:r>
              <a:rPr lang="en-US" sz="2000" dirty="0" err="1">
                <a:latin typeface="Arial" panose="020B0604020202020204" pitchFamily="34" charset="0"/>
                <a:cs typeface="Arial" panose="020B0604020202020204" pitchFamily="34" charset="0"/>
              </a:rPr>
              <a:t>src</a:t>
            </a:r>
            <a:r>
              <a:rPr lang="en-US" sz="2000" dirty="0">
                <a:latin typeface="Arial" panose="020B0604020202020204" pitchFamily="34" charset="0"/>
                <a:cs typeface="Arial" panose="020B0604020202020204" pitchFamily="34" charset="0"/>
              </a:rPr>
              <a:t>” is to create the always-active, unregulated v-</a:t>
            </a:r>
            <a:r>
              <a:rPr lang="en-US" sz="2000" dirty="0" err="1">
                <a:latin typeface="Arial" panose="020B0604020202020204" pitchFamily="34" charset="0"/>
                <a:cs typeface="Arial" panose="020B0604020202020204" pitchFamily="34" charset="0"/>
              </a:rPr>
              <a:t>src</a:t>
            </a:r>
            <a:r>
              <a:rPr lang="en-US" sz="2000" dirty="0">
                <a:latin typeface="Arial" panose="020B0604020202020204" pitchFamily="34" charset="0"/>
                <a:cs typeface="Arial" panose="020B0604020202020204" pitchFamily="34" charset="0"/>
              </a:rPr>
              <a:t>.</a:t>
            </a:r>
          </a:p>
          <a:p>
            <a:pPr lvl="1">
              <a:spcBef>
                <a:spcPts val="624"/>
              </a:spcBef>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Mutated forms of </a:t>
            </a:r>
            <a:r>
              <a:rPr lang="en-US" sz="2000" dirty="0" err="1">
                <a:latin typeface="Arial" panose="020B0604020202020204" pitchFamily="34" charset="0"/>
                <a:cs typeface="Arial" panose="020B0604020202020204" pitchFamily="34" charset="0"/>
              </a:rPr>
              <a:t>Ras</a:t>
            </a:r>
            <a:r>
              <a:rPr lang="en-US" sz="2000" dirty="0">
                <a:latin typeface="Arial" panose="020B0604020202020204" pitchFamily="34" charset="0"/>
                <a:cs typeface="Arial" panose="020B0604020202020204" pitchFamily="34" charset="0"/>
              </a:rPr>
              <a:t> are commonly found in human cancer cells.</a:t>
            </a:r>
          </a:p>
          <a:p>
            <a:pPr>
              <a:spcBef>
                <a:spcPts val="624"/>
              </a:spcBef>
              <a:spcAft>
                <a:spcPts val="1200"/>
              </a:spcAft>
            </a:pPr>
            <a:r>
              <a:rPr lang="en-US" sz="2000" dirty="0">
                <a:latin typeface="Arial" panose="020B0604020202020204" pitchFamily="34" charset="0"/>
                <a:cs typeface="Arial" panose="020B0604020202020204" pitchFamily="34" charset="0"/>
              </a:rPr>
              <a:t>Some other genes are called </a:t>
            </a:r>
            <a:r>
              <a:rPr lang="en-US" sz="2000" i="1" dirty="0">
                <a:latin typeface="Arial" panose="020B0604020202020204" pitchFamily="34" charset="0"/>
                <a:cs typeface="Arial" panose="020B0604020202020204" pitchFamily="34" charset="0"/>
              </a:rPr>
              <a:t>tumor suppressors </a:t>
            </a:r>
            <a:r>
              <a:rPr lang="en-US" sz="2000" dirty="0">
                <a:latin typeface="Arial" panose="020B0604020202020204" pitchFamily="34" charset="0"/>
                <a:cs typeface="Arial" panose="020B0604020202020204" pitchFamily="34" charset="0"/>
              </a:rPr>
              <a:t>because their </a:t>
            </a:r>
            <a:r>
              <a:rPr lang="en-US" sz="2000" i="1" dirty="0">
                <a:latin typeface="Arial" panose="020B0604020202020204" pitchFamily="34" charset="0"/>
                <a:cs typeface="Arial" panose="020B0604020202020204" pitchFamily="34" charset="0"/>
              </a:rPr>
              <a:t>loss</a:t>
            </a:r>
            <a:r>
              <a:rPr lang="en-US" sz="2000" dirty="0">
                <a:latin typeface="Arial" panose="020B0604020202020204" pitchFamily="34" charset="0"/>
                <a:cs typeface="Arial" panose="020B0604020202020204" pitchFamily="34" charset="0"/>
              </a:rPr>
              <a:t> of expression that is associated with increased cancer risk. An example is some of the phosphatases that terminate EGF signaling.</a:t>
            </a:r>
          </a:p>
        </p:txBody>
      </p:sp>
    </p:spTree>
    <p:extLst>
      <p:ext uri="{BB962C8B-B14F-4D97-AF65-F5344CB8AC3E}">
        <p14:creationId xmlns:p14="http://schemas.microsoft.com/office/powerpoint/2010/main" val="3990485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solidFill>
                  <a:srgbClr val="843C0C"/>
                </a:solidFill>
                <a:latin typeface="Arial" panose="020B0604020202020204" pitchFamily="34" charset="0"/>
                <a:cs typeface="Arial" panose="020B0604020202020204" pitchFamily="34" charset="0"/>
              </a:rPr>
              <a:t>Src</a:t>
            </a:r>
            <a:r>
              <a:rPr lang="en-US" dirty="0">
                <a:solidFill>
                  <a:srgbClr val="843C0C"/>
                </a:solidFill>
                <a:latin typeface="Arial" panose="020B0604020202020204" pitchFamily="34" charset="0"/>
                <a:cs typeface="Arial" panose="020B0604020202020204" pitchFamily="34" charset="0"/>
              </a:rPr>
              <a:t> </a:t>
            </a:r>
            <a:r>
              <a:rPr lang="en-US" dirty="0" smtClean="0">
                <a:solidFill>
                  <a:srgbClr val="843C0C"/>
                </a:solidFill>
                <a:latin typeface="Arial" panose="020B0604020202020204" pitchFamily="34" charset="0"/>
                <a:cs typeface="Arial" panose="020B0604020202020204" pitchFamily="34" charset="0"/>
              </a:rPr>
              <a:t>Structure</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two-part illustration shows the modular structure S r c and ribbon diagram of c-S r c. In the first part of the illustration, S r c is shown as four horizontal strips representing different domains linked by lines representing the chains between them. From left to right, the first domain is medium-sized and labeled as S H 3, second is medium-sized and labeled S H 2, the third is fairly long and labeled Protein kinase, and the fourth is short with a tyrosine residue represented as the letter Y, which is shown phosphorylated. The second part of the illustration shows a ribbon diagram of S r c, which has a large protein kinase domain on the right with several alpha helices and beta strands. On the left side of the protein kinase domain, the S H 3 domain is above S H 2 domain. The three domains are linked together via by linker chains. S H 2 and protein kinase domains are joined by a chain, which runs alongside S H 2 domain, diagonally. A phosphotyrosine residue is shown in ball and stick form in the S H 2 domai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31268" y="1918642"/>
            <a:ext cx="5627401" cy="456985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10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Signal </a:t>
            </a:r>
            <a:r>
              <a:rPr lang="en-US" dirty="0" smtClean="0">
                <a:solidFill>
                  <a:srgbClr val="843C0C"/>
                </a:solidFill>
                <a:latin typeface="Arial" panose="020B0604020202020204" pitchFamily="34" charset="0"/>
                <a:cs typeface="Arial" panose="020B0604020202020204" pitchFamily="34" charset="0"/>
              </a:rPr>
              <a:t>Transduction Depends </a:t>
            </a:r>
            <a:r>
              <a:rPr lang="en-US" dirty="0">
                <a:solidFill>
                  <a:srgbClr val="843C0C"/>
                </a:solidFill>
                <a:latin typeface="Arial" panose="020B0604020202020204" pitchFamily="34" charset="0"/>
                <a:cs typeface="Arial" panose="020B0604020202020204" pitchFamily="34" charset="0"/>
              </a:rPr>
              <a:t>on </a:t>
            </a:r>
            <a:r>
              <a:rPr lang="en-US" dirty="0" smtClean="0">
                <a:solidFill>
                  <a:srgbClr val="843C0C"/>
                </a:solidFill>
                <a:latin typeface="Arial" panose="020B0604020202020204" pitchFamily="34" charset="0"/>
                <a:cs typeface="Arial" panose="020B0604020202020204" pitchFamily="34" charset="0"/>
              </a:rPr>
              <a:t>Molecular Circuits</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7200" y="1600200"/>
            <a:ext cx="8229600" cy="5103440"/>
          </a:xfrm>
        </p:spPr>
        <p:txBody>
          <a:bodyPr>
            <a:normAutofit/>
          </a:bodyPr>
          <a:lstStyle/>
          <a:p>
            <a:pPr>
              <a:spcBef>
                <a:spcPts val="624"/>
              </a:spcBef>
              <a:spcAft>
                <a:spcPts val="600"/>
              </a:spcAft>
            </a:pPr>
            <a:r>
              <a:rPr lang="en-US" dirty="0">
                <a:latin typeface="Arial" panose="020B0604020202020204" pitchFamily="34" charset="0"/>
                <a:cs typeface="Arial" panose="020B0604020202020204" pitchFamily="34" charset="0"/>
              </a:rPr>
              <a:t>Signal transduction cascades have many components in common:</a:t>
            </a:r>
          </a:p>
          <a:p>
            <a:pPr marL="1028700" lvl="1">
              <a:spcBef>
                <a:spcPts val="624"/>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Release of a primary message as a response to a physiological circumstance</a:t>
            </a:r>
          </a:p>
          <a:p>
            <a:pPr marL="1028700" lvl="1">
              <a:spcBef>
                <a:spcPts val="624"/>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Reception of the primary message by a receptor, usually an integral membrane protein</a:t>
            </a:r>
          </a:p>
          <a:p>
            <a:pPr marL="1028700" lvl="1">
              <a:spcBef>
                <a:spcPts val="624"/>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Relay of the detection of the primary message to the cell interior by the generation of an intracellular </a:t>
            </a:r>
            <a:r>
              <a:rPr lang="en-US" i="1" dirty="0">
                <a:latin typeface="Arial" panose="020B0604020202020204" pitchFamily="34" charset="0"/>
                <a:cs typeface="Arial" panose="020B0604020202020204" pitchFamily="34" charset="0"/>
              </a:rPr>
              <a:t>second messenger</a:t>
            </a:r>
            <a:endParaRPr lang="en-US" dirty="0">
              <a:latin typeface="Arial" panose="020B0604020202020204" pitchFamily="34" charset="0"/>
              <a:cs typeface="Arial" panose="020B0604020202020204" pitchFamily="34" charset="0"/>
            </a:endParaRPr>
          </a:p>
          <a:p>
            <a:pPr marL="1028700" lvl="1">
              <a:spcBef>
                <a:spcPts val="624"/>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Activation of effector molecules by the second messenger that result in a physiological response</a:t>
            </a:r>
          </a:p>
          <a:p>
            <a:pPr marL="1028700" lvl="1">
              <a:spcBef>
                <a:spcPts val="624"/>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Termination of the signal cascade</a:t>
            </a:r>
          </a:p>
        </p:txBody>
      </p:sp>
    </p:spTree>
    <p:extLst>
      <p:ext uri="{BB962C8B-B14F-4D97-AF65-F5344CB8AC3E}">
        <p14:creationId xmlns:p14="http://schemas.microsoft.com/office/powerpoint/2010/main" val="12288539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266"/>
            <a:ext cx="8229600" cy="1143000"/>
          </a:xfrm>
        </p:spPr>
        <p:txBody>
          <a:bodyPr>
            <a:noAutofit/>
          </a:bodyPr>
          <a:lstStyle/>
          <a:p>
            <a:r>
              <a:rPr lang="en-US" dirty="0">
                <a:solidFill>
                  <a:srgbClr val="843C0C"/>
                </a:solidFill>
                <a:latin typeface="Arial" panose="020B0604020202020204" pitchFamily="34" charset="0"/>
                <a:cs typeface="Arial" panose="020B0604020202020204" pitchFamily="34" charset="0"/>
              </a:rPr>
              <a:t>Monoclonal </a:t>
            </a:r>
            <a:r>
              <a:rPr lang="en-US" dirty="0" smtClean="0">
                <a:solidFill>
                  <a:srgbClr val="843C0C"/>
                </a:solidFill>
                <a:latin typeface="Arial" panose="020B0604020202020204" pitchFamily="34" charset="0"/>
                <a:cs typeface="Arial" panose="020B0604020202020204" pitchFamily="34" charset="0"/>
              </a:rPr>
              <a:t>Antibodies Can Be Used </a:t>
            </a:r>
            <a:r>
              <a:rPr lang="en-US" dirty="0">
                <a:solidFill>
                  <a:srgbClr val="843C0C"/>
                </a:solidFill>
                <a:latin typeface="Arial" panose="020B0604020202020204" pitchFamily="34" charset="0"/>
                <a:cs typeface="Arial" panose="020B0604020202020204" pitchFamily="34" charset="0"/>
              </a:rPr>
              <a:t>to </a:t>
            </a:r>
            <a:r>
              <a:rPr lang="en-US" dirty="0" smtClean="0">
                <a:solidFill>
                  <a:srgbClr val="843C0C"/>
                </a:solidFill>
                <a:latin typeface="Arial" panose="020B0604020202020204" pitchFamily="34" charset="0"/>
                <a:cs typeface="Arial" panose="020B0604020202020204" pitchFamily="34" charset="0"/>
              </a:rPr>
              <a:t>Inhibit Signal-transduction Pathways Activated </a:t>
            </a:r>
            <a:r>
              <a:rPr lang="en-US" dirty="0">
                <a:solidFill>
                  <a:srgbClr val="843C0C"/>
                </a:solidFill>
                <a:latin typeface="Arial" panose="020B0604020202020204" pitchFamily="34" charset="0"/>
                <a:cs typeface="Arial" panose="020B0604020202020204" pitchFamily="34" charset="0"/>
              </a:rPr>
              <a:t>in </a:t>
            </a:r>
            <a:r>
              <a:rPr lang="en-US" dirty="0" smtClean="0">
                <a:solidFill>
                  <a:srgbClr val="843C0C"/>
                </a:solidFill>
                <a:latin typeface="Arial" panose="020B0604020202020204" pitchFamily="34" charset="0"/>
                <a:cs typeface="Arial" panose="020B0604020202020204" pitchFamily="34" charset="0"/>
              </a:rPr>
              <a:t>Tumors</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457200" y="2071839"/>
            <a:ext cx="8229600" cy="3886200"/>
          </a:xfrm>
        </p:spPr>
        <p:txBody>
          <a:bodyPr>
            <a:normAutofit/>
          </a:bodyPr>
          <a:lstStyle/>
          <a:p>
            <a:pPr>
              <a:spcBef>
                <a:spcPts val="624"/>
              </a:spcBef>
              <a:spcAft>
                <a:spcPts val="1200"/>
              </a:spcAft>
            </a:pPr>
            <a:r>
              <a:rPr lang="en-US" dirty="0">
                <a:latin typeface="Arial" panose="020B0604020202020204" pitchFamily="34" charset="0"/>
                <a:cs typeface="Arial" panose="020B0604020202020204" pitchFamily="34" charset="0"/>
              </a:rPr>
              <a:t>Mutated or overexpressed normal versions of receptor tyrosine kinases are found in many tumors.</a:t>
            </a:r>
          </a:p>
          <a:p>
            <a:pPr>
              <a:spcBef>
                <a:spcPts val="624"/>
              </a:spcBef>
              <a:spcAft>
                <a:spcPts val="1200"/>
              </a:spcAft>
            </a:pPr>
            <a:r>
              <a:rPr lang="en-US" dirty="0">
                <a:latin typeface="Arial" panose="020B0604020202020204" pitchFamily="34" charset="0"/>
                <a:cs typeface="Arial" panose="020B0604020202020204" pitchFamily="34" charset="0"/>
              </a:rPr>
              <a:t>Monoclonal antibodies have been generated to some such receptors that inhibit the signaling pathway.</a:t>
            </a:r>
          </a:p>
          <a:p>
            <a:pPr>
              <a:spcBef>
                <a:spcPts val="624"/>
              </a:spcBef>
              <a:spcAft>
                <a:spcPts val="1200"/>
              </a:spcAft>
            </a:pPr>
            <a:r>
              <a:rPr lang="en-US" dirty="0" err="1">
                <a:latin typeface="Arial" panose="020B0604020202020204" pitchFamily="34" charset="0"/>
                <a:cs typeface="Arial" panose="020B0604020202020204" pitchFamily="34" charset="0"/>
              </a:rPr>
              <a:t>Cetuximab</a:t>
            </a:r>
            <a:r>
              <a:rPr lang="en-US" dirty="0">
                <a:latin typeface="Arial" panose="020B0604020202020204" pitchFamily="34" charset="0"/>
                <a:cs typeface="Arial" panose="020B0604020202020204" pitchFamily="34" charset="0"/>
              </a:rPr>
              <a:t>, used to treat colorectal cancer, blocks EGFR activity by competing for the EGF binding site.</a:t>
            </a:r>
          </a:p>
          <a:p>
            <a:pPr>
              <a:spcBef>
                <a:spcPts val="624"/>
              </a:spcBef>
              <a:spcAft>
                <a:spcPts val="1200"/>
              </a:spcAft>
            </a:pPr>
            <a:r>
              <a:rPr lang="en-US" dirty="0" err="1">
                <a:latin typeface="Arial" panose="020B0604020202020204" pitchFamily="34" charset="0"/>
                <a:cs typeface="Arial" panose="020B0604020202020204" pitchFamily="34" charset="0"/>
              </a:rPr>
              <a:t>Trastuzumab</a:t>
            </a:r>
            <a:r>
              <a:rPr lang="en-US" dirty="0">
                <a:latin typeface="Arial" panose="020B0604020202020204" pitchFamily="34" charset="0"/>
                <a:cs typeface="Arial" panose="020B0604020202020204" pitchFamily="34" charset="0"/>
              </a:rPr>
              <a:t> is used to treat breast cancer by blocking HER2, another EGFR family member.</a:t>
            </a:r>
          </a:p>
        </p:txBody>
      </p:sp>
    </p:spTree>
    <p:extLst>
      <p:ext uri="{BB962C8B-B14F-4D97-AF65-F5344CB8AC3E}">
        <p14:creationId xmlns:p14="http://schemas.microsoft.com/office/powerpoint/2010/main" val="11811434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Protein </a:t>
            </a:r>
            <a:r>
              <a:rPr lang="en-US" dirty="0" smtClean="0">
                <a:solidFill>
                  <a:srgbClr val="843C0C"/>
                </a:solidFill>
                <a:latin typeface="Arial" panose="020B0604020202020204" pitchFamily="34" charset="0"/>
                <a:cs typeface="Arial" panose="020B0604020202020204" pitchFamily="34" charset="0"/>
              </a:rPr>
              <a:t>Kinase Inhibitors Can Be Effective Anticancer Drugs</a:t>
            </a:r>
            <a:endParaRPr lang="en-US" dirty="0">
              <a:solidFill>
                <a:srgbClr val="843C0C"/>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a:spcBef>
                <a:spcPts val="624"/>
              </a:spcBef>
              <a:spcAft>
                <a:spcPts val="1200"/>
              </a:spcAft>
            </a:pPr>
            <a:r>
              <a:rPr lang="en-US" dirty="0">
                <a:latin typeface="Arial" panose="020B0604020202020204" pitchFamily="34" charset="0"/>
                <a:cs typeface="Arial" panose="020B0604020202020204" pitchFamily="34" charset="0"/>
              </a:rPr>
              <a:t>Chronic myelogenous leukemia (CML) results from a chromosomal translocation in which the tyrosine kinase-encoding gene c</a:t>
            </a:r>
            <a:r>
              <a:rPr lang="en-US" i="1" dirty="0">
                <a:latin typeface="Arial" panose="020B0604020202020204" pitchFamily="34" charset="0"/>
                <a:cs typeface="Arial" panose="020B0604020202020204" pitchFamily="34" charset="0"/>
              </a:rPr>
              <a:t>-</a:t>
            </a:r>
            <a:r>
              <a:rPr lang="en-US" i="1" dirty="0" err="1">
                <a:latin typeface="Arial" panose="020B0604020202020204" pitchFamily="34" charset="0"/>
                <a:cs typeface="Arial" panose="020B0604020202020204" pitchFamily="34" charset="0"/>
              </a:rPr>
              <a:t>abl</a:t>
            </a:r>
            <a:r>
              <a:rPr lang="en-US" dirty="0">
                <a:latin typeface="Arial" panose="020B0604020202020204" pitchFamily="34" charset="0"/>
                <a:cs typeface="Arial" panose="020B0604020202020204" pitchFamily="34" charset="0"/>
              </a:rPr>
              <a:t> on chromosome 9 is randomly inserted into the </a:t>
            </a:r>
            <a:r>
              <a:rPr lang="en-US" i="1" dirty="0" err="1">
                <a:latin typeface="Arial" panose="020B0604020202020204" pitchFamily="34" charset="0"/>
                <a:cs typeface="Arial" panose="020B0604020202020204" pitchFamily="34" charset="0"/>
              </a:rPr>
              <a:t>bcr</a:t>
            </a:r>
            <a:r>
              <a:rPr lang="en-US" dirty="0">
                <a:latin typeface="Arial" panose="020B0604020202020204" pitchFamily="34" charset="0"/>
                <a:cs typeface="Arial" panose="020B0604020202020204" pitchFamily="34" charset="0"/>
              </a:rPr>
              <a:t> gene on chromosome 22.</a:t>
            </a:r>
          </a:p>
          <a:p>
            <a:pPr>
              <a:spcBef>
                <a:spcPts val="624"/>
              </a:spcBef>
              <a:spcAft>
                <a:spcPts val="1200"/>
              </a:spcAft>
            </a:pPr>
            <a:r>
              <a:rPr lang="en-US" dirty="0">
                <a:latin typeface="Arial" panose="020B0604020202020204" pitchFamily="34" charset="0"/>
                <a:cs typeface="Arial" panose="020B0604020202020204" pitchFamily="34" charset="0"/>
              </a:rPr>
              <a:t>The resulting fusion gene, </a:t>
            </a:r>
            <a:r>
              <a:rPr lang="en-US" i="1" dirty="0" err="1">
                <a:latin typeface="Arial" panose="020B0604020202020204" pitchFamily="34" charset="0"/>
                <a:cs typeface="Arial" panose="020B0604020202020204" pitchFamily="34" charset="0"/>
              </a:rPr>
              <a:t>bcr-abl</a:t>
            </a:r>
            <a:r>
              <a:rPr lang="en-US" i="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is expressed at a high level, producing a fusion </a:t>
            </a:r>
            <a:r>
              <a:rPr lang="en-US" dirty="0" err="1">
                <a:latin typeface="Arial" panose="020B0604020202020204" pitchFamily="34" charset="0"/>
                <a:cs typeface="Arial" panose="020B0604020202020204" pitchFamily="34" charset="0"/>
              </a:rPr>
              <a:t>Bcr-Abl</a:t>
            </a:r>
            <a:r>
              <a:rPr lang="en-US" dirty="0">
                <a:latin typeface="Arial" panose="020B0604020202020204" pitchFamily="34" charset="0"/>
                <a:cs typeface="Arial" panose="020B0604020202020204" pitchFamily="34" charset="0"/>
              </a:rPr>
              <a:t> that lacks the appropriate regulatory mechanisms that should allow </a:t>
            </a:r>
            <a:r>
              <a:rPr lang="en-US" dirty="0" err="1">
                <a:latin typeface="Arial" panose="020B0604020202020204" pitchFamily="34" charset="0"/>
                <a:cs typeface="Arial" panose="020B0604020202020204" pitchFamily="34" charset="0"/>
              </a:rPr>
              <a:t>Abl</a:t>
            </a:r>
            <a:r>
              <a:rPr lang="en-US" dirty="0">
                <a:latin typeface="Arial" panose="020B0604020202020204" pitchFamily="34" charset="0"/>
                <a:cs typeface="Arial" panose="020B0604020202020204" pitchFamily="34" charset="0"/>
              </a:rPr>
              <a:t>-mediated signaling to be turned off.</a:t>
            </a:r>
          </a:p>
          <a:p>
            <a:pPr>
              <a:spcBef>
                <a:spcPts val="624"/>
              </a:spcBef>
              <a:spcAft>
                <a:spcPts val="1200"/>
              </a:spcAft>
            </a:pPr>
            <a:r>
              <a:rPr lang="en-US" dirty="0" err="1">
                <a:latin typeface="Arial" panose="020B0604020202020204" pitchFamily="34" charset="0"/>
                <a:cs typeface="Arial" panose="020B0604020202020204" pitchFamily="34" charset="0"/>
              </a:rPr>
              <a:t>Gleevec</a:t>
            </a:r>
            <a:r>
              <a:rPr lang="en-US" dirty="0">
                <a:latin typeface="Arial" panose="020B0604020202020204" pitchFamily="34" charset="0"/>
                <a:cs typeface="Arial" panose="020B0604020202020204" pitchFamily="34" charset="0"/>
              </a:rPr>
              <a:t> is a highly specific inhibitor of </a:t>
            </a:r>
            <a:r>
              <a:rPr lang="en-US" dirty="0" err="1">
                <a:latin typeface="Arial" panose="020B0604020202020204" pitchFamily="34" charset="0"/>
                <a:cs typeface="Arial" panose="020B0604020202020204" pitchFamily="34" charset="0"/>
              </a:rPr>
              <a:t>Bcr-Abl</a:t>
            </a:r>
            <a:r>
              <a:rPr lang="en-US" dirty="0">
                <a:latin typeface="Arial" panose="020B0604020202020204" pitchFamily="34" charset="0"/>
                <a:cs typeface="Arial" panose="020B0604020202020204" pitchFamily="34" charset="0"/>
              </a:rPr>
              <a:t> kinase that is used to treat CML.</a:t>
            </a:r>
          </a:p>
        </p:txBody>
      </p:sp>
    </p:spTree>
    <p:extLst>
      <p:ext uri="{BB962C8B-B14F-4D97-AF65-F5344CB8AC3E}">
        <p14:creationId xmlns:p14="http://schemas.microsoft.com/office/powerpoint/2010/main" val="17036441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Formation of the </a:t>
            </a:r>
            <a:r>
              <a:rPr lang="en-US" i="1" dirty="0" err="1">
                <a:solidFill>
                  <a:srgbClr val="843C0C"/>
                </a:solidFill>
                <a:latin typeface="Arial" panose="020B0604020202020204" pitchFamily="34" charset="0"/>
                <a:cs typeface="Arial" panose="020B0604020202020204" pitchFamily="34" charset="0"/>
              </a:rPr>
              <a:t>bcr-abl</a:t>
            </a:r>
            <a:r>
              <a:rPr lang="en-US" i="1" dirty="0">
                <a:solidFill>
                  <a:srgbClr val="843C0C"/>
                </a:solidFill>
                <a:latin typeface="Arial" panose="020B0604020202020204" pitchFamily="34" charset="0"/>
                <a:cs typeface="Arial" panose="020B0604020202020204" pitchFamily="34" charset="0"/>
              </a:rPr>
              <a:t> </a:t>
            </a:r>
            <a:r>
              <a:rPr lang="en-US" dirty="0" smtClean="0">
                <a:solidFill>
                  <a:srgbClr val="843C0C"/>
                </a:solidFill>
                <a:latin typeface="Arial" panose="020B0604020202020204" pitchFamily="34" charset="0"/>
                <a:cs typeface="Arial" panose="020B0604020202020204" pitchFamily="34" charset="0"/>
              </a:rPr>
              <a:t>Gene </a:t>
            </a:r>
            <a:r>
              <a:rPr lang="en-US" dirty="0">
                <a:solidFill>
                  <a:srgbClr val="843C0C"/>
                </a:solidFill>
                <a:latin typeface="Arial" panose="020B0604020202020204" pitchFamily="34" charset="0"/>
                <a:cs typeface="Arial" panose="020B0604020202020204" pitchFamily="34" charset="0"/>
              </a:rPr>
              <a:t>by </a:t>
            </a:r>
            <a:r>
              <a:rPr lang="en-US" dirty="0" smtClean="0">
                <a:solidFill>
                  <a:srgbClr val="843C0C"/>
                </a:solidFill>
                <a:latin typeface="Arial" panose="020B0604020202020204" pitchFamily="34" charset="0"/>
                <a:cs typeface="Arial" panose="020B0604020202020204" pitchFamily="34" charset="0"/>
              </a:rPr>
              <a:t>Translocation</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schematic diagram shows the formation of the b c r-a b l gene via translocation. Chromosomes 9 and 22 are shown as vertical shapes; each with two vertical arms arranged one on top of the other. The c-a b l gene is shown as a horizontal strip across the bottom arm of chromosome 9. The b c r gene is shown as a horizontal strip across the bottom arm of chromosome 22. Translocation occurs in which the bottom part of chromosome 9, from the gene downwards, and the bottom part of chromosome 22, from half of the gene downwards, swap with each other. The result is that the c-a b l gene from chromosome 9 is added to the remaining half of the b c r gene on chromosome 22, to give the b c r-a b l gene. Half of the b c r gene from chromosome 22 is added to the bottom of chromosome 9."/>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779323" y="1700412"/>
            <a:ext cx="3584986" cy="487833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4634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anose="020B0604020202020204" pitchFamily="34" charset="0"/>
                <a:cs typeface="Arial" panose="020B0604020202020204" pitchFamily="34" charset="0"/>
              </a:rPr>
              <a:t>Inhibition of </a:t>
            </a:r>
            <a:r>
              <a:rPr lang="en-US" dirty="0" err="1">
                <a:solidFill>
                  <a:srgbClr val="843C0C"/>
                </a:solidFill>
                <a:latin typeface="Arial" panose="020B0604020202020204" pitchFamily="34" charset="0"/>
                <a:cs typeface="Arial" panose="020B0604020202020204" pitchFamily="34" charset="0"/>
              </a:rPr>
              <a:t>Abl</a:t>
            </a:r>
            <a:r>
              <a:rPr lang="en-US" dirty="0">
                <a:solidFill>
                  <a:srgbClr val="843C0C"/>
                </a:solidFill>
                <a:latin typeface="Arial" panose="020B0604020202020204" pitchFamily="34" charset="0"/>
                <a:cs typeface="Arial" panose="020B0604020202020204" pitchFamily="34" charset="0"/>
              </a:rPr>
              <a:t> </a:t>
            </a:r>
            <a:r>
              <a:rPr lang="en-US" dirty="0" smtClean="0">
                <a:solidFill>
                  <a:srgbClr val="843C0C"/>
                </a:solidFill>
                <a:latin typeface="Arial" panose="020B0604020202020204" pitchFamily="34" charset="0"/>
                <a:cs typeface="Arial" panose="020B0604020202020204" pitchFamily="34" charset="0"/>
              </a:rPr>
              <a:t>Kinase </a:t>
            </a:r>
            <a:r>
              <a:rPr lang="en-US" dirty="0">
                <a:solidFill>
                  <a:srgbClr val="843C0C"/>
                </a:solidFill>
                <a:latin typeface="Arial" panose="020B0604020202020204" pitchFamily="34" charset="0"/>
                <a:cs typeface="Arial" panose="020B0604020202020204" pitchFamily="34" charset="0"/>
              </a:rPr>
              <a:t>by </a:t>
            </a:r>
            <a:r>
              <a:rPr lang="en-US" dirty="0" err="1">
                <a:solidFill>
                  <a:srgbClr val="843C0C"/>
                </a:solidFill>
                <a:latin typeface="Arial" panose="020B0604020202020204" pitchFamily="34" charset="0"/>
                <a:cs typeface="Arial" panose="020B0604020202020204" pitchFamily="34" charset="0"/>
              </a:rPr>
              <a:t>Gleevec</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diagram shows the ribbon diagram of A b l kinase, which is inhibited by Gleevec (imatinib). The ribbon diagram has several alpha helices and beta strands, in which a ball and stick model of Gleevec (imatinib) is embedd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23838" y="1757944"/>
            <a:ext cx="4986228" cy="461687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688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Cholera and </a:t>
            </a:r>
            <a:r>
              <a:rPr lang="en-US" dirty="0" smtClean="0">
                <a:solidFill>
                  <a:srgbClr val="843C0C"/>
                </a:solidFill>
                <a:latin typeface="Arial" panose="020B0604020202020204" pitchFamily="34" charset="0"/>
                <a:cs typeface="Arial" panose="020B0604020202020204" pitchFamily="34" charset="0"/>
              </a:rPr>
              <a:t>Whooping Cough Are </a:t>
            </a:r>
            <a:r>
              <a:rPr lang="en-US" dirty="0">
                <a:solidFill>
                  <a:srgbClr val="843C0C"/>
                </a:solidFill>
                <a:latin typeface="Arial" panose="020B0604020202020204" pitchFamily="34" charset="0"/>
                <a:cs typeface="Arial" panose="020B0604020202020204" pitchFamily="34" charset="0"/>
              </a:rPr>
              <a:t>the </a:t>
            </a:r>
            <a:r>
              <a:rPr lang="en-US" dirty="0" smtClean="0">
                <a:solidFill>
                  <a:srgbClr val="843C0C"/>
                </a:solidFill>
                <a:latin typeface="Arial" panose="020B0604020202020204" pitchFamily="34" charset="0"/>
                <a:cs typeface="Arial" panose="020B0604020202020204" pitchFamily="34" charset="0"/>
              </a:rPr>
              <a:t>Result </a:t>
            </a:r>
            <a:r>
              <a:rPr lang="en-US" dirty="0">
                <a:solidFill>
                  <a:srgbClr val="843C0C"/>
                </a:solidFill>
                <a:latin typeface="Arial" panose="020B0604020202020204" pitchFamily="34" charset="0"/>
                <a:cs typeface="Arial" panose="020B0604020202020204" pitchFamily="34" charset="0"/>
              </a:rPr>
              <a:t>of </a:t>
            </a:r>
            <a:r>
              <a:rPr lang="en-US" dirty="0" smtClean="0">
                <a:solidFill>
                  <a:srgbClr val="843C0C"/>
                </a:solidFill>
                <a:latin typeface="Arial" panose="020B0604020202020204" pitchFamily="34" charset="0"/>
                <a:cs typeface="Arial" panose="020B0604020202020204" pitchFamily="34" charset="0"/>
              </a:rPr>
              <a:t>Altered </a:t>
            </a:r>
            <a:r>
              <a:rPr lang="en-US" dirty="0">
                <a:solidFill>
                  <a:srgbClr val="843C0C"/>
                </a:solidFill>
                <a:latin typeface="Arial" panose="020B0604020202020204" pitchFamily="34" charset="0"/>
                <a:cs typeface="Arial" panose="020B0604020202020204" pitchFamily="34" charset="0"/>
              </a:rPr>
              <a:t>G-protein </a:t>
            </a:r>
            <a:r>
              <a:rPr lang="en-US" dirty="0" smtClean="0">
                <a:solidFill>
                  <a:srgbClr val="843C0C"/>
                </a:solidFill>
                <a:latin typeface="Arial" panose="020B0604020202020204" pitchFamily="34" charset="0"/>
                <a:cs typeface="Arial" panose="020B0604020202020204" pitchFamily="34" charset="0"/>
              </a:rPr>
              <a:t>Activity</a:t>
            </a:r>
            <a:endParaRPr lang="en-US" dirty="0">
              <a:solidFill>
                <a:srgbClr val="843C0C"/>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380198" y="1600200"/>
            <a:ext cx="8580922" cy="4937760"/>
          </a:xfrm>
        </p:spPr>
        <p:txBody>
          <a:bodyPr>
            <a:noAutofit/>
          </a:bodyPr>
          <a:lstStyle/>
          <a:p>
            <a:pPr>
              <a:spcBef>
                <a:spcPts val="624"/>
              </a:spcBef>
              <a:spcAft>
                <a:spcPts val="600"/>
              </a:spcAft>
            </a:pPr>
            <a:r>
              <a:rPr lang="en-US" sz="2000" dirty="0">
                <a:latin typeface="Arial" panose="020B0604020202020204" pitchFamily="34" charset="0"/>
                <a:cs typeface="Arial" panose="020B0604020202020204" pitchFamily="34" charset="0"/>
              </a:rPr>
              <a:t>Cholera toxin is secreted by the intestinal bacterium </a:t>
            </a:r>
            <a:r>
              <a:rPr lang="en-US" sz="2000" i="1" dirty="0">
                <a:latin typeface="Arial" panose="020B0604020202020204" pitchFamily="34" charset="0"/>
                <a:cs typeface="Arial" panose="020B0604020202020204" pitchFamily="34" charset="0"/>
              </a:rPr>
              <a:t>Vibrio </a:t>
            </a:r>
            <a:r>
              <a:rPr lang="en-US" sz="2000" i="1" dirty="0" err="1">
                <a:latin typeface="Arial" panose="020B0604020202020204" pitchFamily="34" charset="0"/>
                <a:cs typeface="Arial" panose="020B0604020202020204" pitchFamily="34" charset="0"/>
              </a:rPr>
              <a:t>cholerae</a:t>
            </a:r>
            <a:r>
              <a:rPr lang="en-US" sz="2000" dirty="0">
                <a:latin typeface="Arial" panose="020B0604020202020204" pitchFamily="34" charset="0"/>
                <a:cs typeface="Arial" panose="020B0604020202020204" pitchFamily="34" charset="0"/>
              </a:rPr>
              <a:t>. It is an acute diarrheal disease spread by contaminated food and water.</a:t>
            </a:r>
          </a:p>
          <a:p>
            <a:pPr lvl="1">
              <a:spcBef>
                <a:spcPts val="624"/>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 subunit of the toxin modifies the G</a:t>
            </a:r>
            <a:r>
              <a:rPr lang="en-US" sz="2000" baseline="-25000" dirty="0">
                <a:latin typeface="Arial" panose="020B0604020202020204" pitchFamily="34" charset="0"/>
                <a:cs typeface="Arial" panose="020B0604020202020204" pitchFamily="34" charset="0"/>
              </a:rPr>
              <a:t>αs</a:t>
            </a:r>
            <a:r>
              <a:rPr lang="en-US" sz="2000" dirty="0">
                <a:latin typeface="Arial" panose="020B0604020202020204" pitchFamily="34" charset="0"/>
                <a:cs typeface="Arial" panose="020B0604020202020204" pitchFamily="34" charset="0"/>
              </a:rPr>
              <a:t> protein by addition of ADP-ribose.</a:t>
            </a:r>
          </a:p>
          <a:p>
            <a:pPr lvl="1">
              <a:spcBef>
                <a:spcPts val="624"/>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This modification stabilizes the GTP-G</a:t>
            </a:r>
            <a:r>
              <a:rPr lang="en-US" sz="2000" baseline="-25000" dirty="0">
                <a:latin typeface="Arial" panose="020B0604020202020204" pitchFamily="34" charset="0"/>
                <a:cs typeface="Arial" panose="020B0604020202020204" pitchFamily="34" charset="0"/>
              </a:rPr>
              <a:t>αs</a:t>
            </a:r>
            <a:r>
              <a:rPr lang="en-US" sz="2000" dirty="0">
                <a:latin typeface="Arial" panose="020B0604020202020204" pitchFamily="34" charset="0"/>
                <a:cs typeface="Arial" panose="020B0604020202020204" pitchFamily="34" charset="0"/>
              </a:rPr>
              <a:t> complex in its active form, which then continuously activates protein kinase A.</a:t>
            </a:r>
          </a:p>
          <a:p>
            <a:pPr lvl="1">
              <a:spcBef>
                <a:spcPts val="624"/>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PKA alters ion channels resulting in excessive loss of </a:t>
            </a:r>
            <a:r>
              <a:rPr lang="en-US" sz="2000" dirty="0" err="1">
                <a:latin typeface="Arial" panose="020B0604020202020204" pitchFamily="34" charset="0"/>
                <a:cs typeface="Arial" panose="020B0604020202020204" pitchFamily="34" charset="0"/>
              </a:rPr>
              <a:t>NaCl</a:t>
            </a:r>
            <a:r>
              <a:rPr lang="en-US" sz="2000" dirty="0">
                <a:latin typeface="Arial" panose="020B0604020202020204" pitchFamily="34" charset="0"/>
                <a:cs typeface="Arial" panose="020B0604020202020204" pitchFamily="34" charset="0"/>
              </a:rPr>
              <a:t> and water.</a:t>
            </a:r>
          </a:p>
          <a:p>
            <a:pPr>
              <a:spcBef>
                <a:spcPts val="624"/>
              </a:spcBef>
              <a:spcAft>
                <a:spcPts val="600"/>
              </a:spcAft>
            </a:pPr>
            <a:r>
              <a:rPr lang="en-US" sz="2000" dirty="0">
                <a:latin typeface="Arial" panose="020B0604020202020204" pitchFamily="34" charset="0"/>
                <a:cs typeface="Arial" panose="020B0604020202020204" pitchFamily="34" charset="0"/>
              </a:rPr>
              <a:t>Pertussis toxin, which causes whooping cough, has the opposite cause.</a:t>
            </a:r>
          </a:p>
          <a:p>
            <a:pPr lvl="1">
              <a:spcBef>
                <a:spcPts val="624"/>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This toxin modifies a G</a:t>
            </a:r>
            <a:r>
              <a:rPr lang="en-US" sz="2000" baseline="-25000" dirty="0">
                <a:latin typeface="Arial" panose="020B0604020202020204" pitchFamily="34" charset="0"/>
                <a:cs typeface="Arial" panose="020B0604020202020204" pitchFamily="34" charset="0"/>
              </a:rPr>
              <a:t>α</a:t>
            </a:r>
            <a:r>
              <a:rPr lang="en-US" sz="2000" baseline="-25000" dirty="0" err="1">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 again with the attachment of ADP-ribose. However, in this case, the modification prevents binding of the heterotrimeric </a:t>
            </a:r>
            <a:r>
              <a:rPr lang="en-US" sz="2000" dirty="0" err="1">
                <a:latin typeface="Arial" panose="020B0604020202020204" pitchFamily="34" charset="0"/>
                <a:cs typeface="Arial" panose="020B0604020202020204" pitchFamily="34" charset="0"/>
              </a:rPr>
              <a:t>G</a:t>
            </a:r>
            <a:r>
              <a:rPr lang="en-US" sz="2000" baseline="-25000" dirty="0" err="1">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 protein to its receptor, trapping it in the “off” state.</a:t>
            </a:r>
          </a:p>
        </p:txBody>
      </p:sp>
    </p:spTree>
    <p:extLst>
      <p:ext uri="{BB962C8B-B14F-4D97-AF65-F5344CB8AC3E}">
        <p14:creationId xmlns:p14="http://schemas.microsoft.com/office/powerpoint/2010/main" val="3465989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905" y="274638"/>
            <a:ext cx="8874190" cy="1143000"/>
          </a:xfrm>
        </p:spPr>
        <p:txBody>
          <a:bodyPr>
            <a:noAutofit/>
          </a:bodyPr>
          <a:lstStyle/>
          <a:p>
            <a:r>
              <a:rPr lang="en-US" dirty="0">
                <a:solidFill>
                  <a:srgbClr val="843C0C"/>
                </a:solidFill>
                <a:latin typeface="Arial" panose="020B0604020202020204" pitchFamily="34" charset="0"/>
                <a:cs typeface="Arial" panose="020B0604020202020204" pitchFamily="34" charset="0"/>
              </a:rPr>
              <a:t>Gases </a:t>
            </a:r>
            <a:r>
              <a:rPr lang="en-US" dirty="0" smtClean="0">
                <a:solidFill>
                  <a:srgbClr val="843C0C"/>
                </a:solidFill>
                <a:latin typeface="Arial" panose="020B0604020202020204" pitchFamily="34" charset="0"/>
                <a:cs typeface="Arial" panose="020B0604020202020204" pitchFamily="34" charset="0"/>
              </a:rPr>
              <a:t>Get </a:t>
            </a:r>
            <a:r>
              <a:rPr lang="en-US" dirty="0">
                <a:solidFill>
                  <a:srgbClr val="843C0C"/>
                </a:solidFill>
                <a:latin typeface="Arial" panose="020B0604020202020204" pitchFamily="34" charset="0"/>
                <a:cs typeface="Arial" panose="020B0604020202020204" pitchFamily="34" charset="0"/>
              </a:rPr>
              <a:t>in on the </a:t>
            </a:r>
            <a:r>
              <a:rPr lang="en-US" dirty="0" smtClean="0">
                <a:solidFill>
                  <a:srgbClr val="843C0C"/>
                </a:solidFill>
                <a:latin typeface="Arial" panose="020B0604020202020204" pitchFamily="34" charset="0"/>
                <a:cs typeface="Arial" panose="020B0604020202020204" pitchFamily="34" charset="0"/>
              </a:rPr>
              <a:t>Signaling Game </a:t>
            </a:r>
            <a:r>
              <a:rPr lang="en-US" dirty="0">
                <a:solidFill>
                  <a:srgbClr val="843C0C"/>
                </a:solidFill>
                <a:latin typeface="Arial" panose="020B0604020202020204" pitchFamily="34" charset="0"/>
                <a:cs typeface="Arial" panose="020B0604020202020204" pitchFamily="34" charset="0"/>
              </a:rPr>
              <a:t>(</a:t>
            </a:r>
            <a:r>
              <a:rPr lang="en-US" dirty="0" smtClean="0">
                <a:solidFill>
                  <a:srgbClr val="843C0C"/>
                </a:solidFill>
                <a:latin typeface="Arial" panose="020B0604020202020204" pitchFamily="34" charset="0"/>
                <a:cs typeface="Arial" panose="020B0604020202020204" pitchFamily="34" charset="0"/>
              </a:rPr>
              <a:t>1/2</a:t>
            </a:r>
            <a:r>
              <a:rPr lang="en-US" dirty="0">
                <a:solidFill>
                  <a:srgbClr val="843C0C"/>
                </a:solidFill>
                <a:latin typeface="Arial" panose="020B0604020202020204" pitchFamily="34" charset="0"/>
                <a:cs typeface="Arial" panose="020B0604020202020204" pitchFamily="34" charset="0"/>
              </a:rPr>
              <a:t>)</a:t>
            </a:r>
          </a:p>
        </p:txBody>
      </p:sp>
      <p:sp>
        <p:nvSpPr>
          <p:cNvPr id="3" name="Content Placeholder 2"/>
          <p:cNvSpPr>
            <a:spLocks noGrp="1"/>
          </p:cNvSpPr>
          <p:nvPr>
            <p:ph idx="1"/>
          </p:nvPr>
        </p:nvSpPr>
        <p:spPr/>
        <p:txBody>
          <a:bodyPr>
            <a:normAutofit/>
          </a:bodyPr>
          <a:lstStyle/>
          <a:p>
            <a:pPr>
              <a:spcBef>
                <a:spcPts val="624"/>
              </a:spcBef>
              <a:spcAft>
                <a:spcPts val="1200"/>
              </a:spcAft>
            </a:pPr>
            <a:r>
              <a:rPr lang="en-US" dirty="0">
                <a:latin typeface="Arial" panose="020B0604020202020204" pitchFamily="34" charset="0"/>
                <a:cs typeface="Arial" panose="020B0604020202020204" pitchFamily="34" charset="0"/>
              </a:rPr>
              <a:t>Nitric oxide (NO) gas is a potent vasodilator. It can cause the relaxation and opening of the smooth muscles of blood vessels.</a:t>
            </a:r>
          </a:p>
          <a:p>
            <a:pPr>
              <a:spcBef>
                <a:spcPts val="624"/>
              </a:spcBef>
              <a:spcAft>
                <a:spcPts val="1200"/>
              </a:spcAft>
            </a:pPr>
            <a:r>
              <a:rPr lang="en-US" dirty="0">
                <a:latin typeface="Arial" panose="020B0604020202020204" pitchFamily="34" charset="0"/>
                <a:cs typeface="Arial" panose="020B0604020202020204" pitchFamily="34" charset="0"/>
              </a:rPr>
              <a:t>NO is produced by enzymes called nitric oxide synthases (NOSs) that use arginine and 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to generate NO and </a:t>
            </a:r>
            <a:r>
              <a:rPr lang="en-US" dirty="0" err="1">
                <a:latin typeface="Arial" panose="020B0604020202020204" pitchFamily="34" charset="0"/>
                <a:cs typeface="Arial" panose="020B0604020202020204" pitchFamily="34" charset="0"/>
              </a:rPr>
              <a:t>citrulline</a:t>
            </a:r>
            <a:r>
              <a:rPr lang="en-US" dirty="0">
                <a:latin typeface="Arial" panose="020B0604020202020204" pitchFamily="34" charset="0"/>
                <a:cs typeface="Arial" panose="020B0604020202020204" pitchFamily="34" charset="0"/>
              </a:rPr>
              <a:t>.</a:t>
            </a:r>
          </a:p>
          <a:p>
            <a:pPr>
              <a:spcBef>
                <a:spcPts val="624"/>
              </a:spcBef>
              <a:spcAft>
                <a:spcPts val="1200"/>
              </a:spcAft>
            </a:pPr>
            <a:r>
              <a:rPr lang="en-US" dirty="0">
                <a:latin typeface="Arial" panose="020B0604020202020204" pitchFamily="34" charset="0"/>
                <a:cs typeface="Arial" panose="020B0604020202020204" pitchFamily="34" charset="0"/>
              </a:rPr>
              <a:t>NO has features not shared with other second messengers: it can diffuse across biological membranes, and it is short-lived. This allows it to be shared with cells adjacent to the one that produced it.</a:t>
            </a:r>
          </a:p>
        </p:txBody>
      </p:sp>
    </p:spTree>
    <p:extLst>
      <p:ext uri="{BB962C8B-B14F-4D97-AF65-F5344CB8AC3E}">
        <p14:creationId xmlns:p14="http://schemas.microsoft.com/office/powerpoint/2010/main" val="25585488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18" y="274638"/>
            <a:ext cx="8478965" cy="1143000"/>
          </a:xfrm>
        </p:spPr>
        <p:txBody>
          <a:bodyPr>
            <a:noAutofit/>
          </a:bodyPr>
          <a:lstStyle/>
          <a:p>
            <a:r>
              <a:rPr lang="en-US" dirty="0">
                <a:solidFill>
                  <a:srgbClr val="843C0C"/>
                </a:solidFill>
                <a:latin typeface="Arial" panose="020B0604020202020204" pitchFamily="34" charset="0"/>
                <a:cs typeface="Arial" panose="020B0604020202020204" pitchFamily="34" charset="0"/>
              </a:rPr>
              <a:t>Gases Get in on the Signaling Game (1/2)</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229600" cy="4949235"/>
          </a:xfrm>
        </p:spPr>
        <p:txBody>
          <a:bodyPr>
            <a:noAutofit/>
          </a:bodyPr>
          <a:lstStyle/>
          <a:p>
            <a:pPr>
              <a:spcBef>
                <a:spcPts val="624"/>
              </a:spcBef>
              <a:spcAft>
                <a:spcPts val="1200"/>
              </a:spcAft>
            </a:pPr>
            <a:r>
              <a:rPr lang="en-US" sz="2000" dirty="0">
                <a:latin typeface="Arial" panose="020B0604020202020204" pitchFamily="34" charset="0"/>
                <a:cs typeface="Arial" panose="020B0604020202020204" pitchFamily="34" charset="0"/>
              </a:rPr>
              <a:t>NO is sensed by a heterodimeric protein called </a:t>
            </a:r>
            <a:r>
              <a:rPr lang="en-US" sz="2000" i="1" dirty="0">
                <a:latin typeface="Arial" panose="020B0604020202020204" pitchFamily="34" charset="0"/>
                <a:cs typeface="Arial" panose="020B0604020202020204" pitchFamily="34" charset="0"/>
              </a:rPr>
              <a:t>soluble guanylate cyclase </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sGC</a:t>
            </a:r>
            <a:r>
              <a:rPr lang="en-US" sz="2000" dirty="0">
                <a:latin typeface="Arial" panose="020B0604020202020204" pitchFamily="34" charset="0"/>
                <a:cs typeface="Arial" panose="020B0604020202020204" pitchFamily="34" charset="0"/>
              </a:rPr>
              <a:t>). NO binding to this receptor leads to a signal cascade that involves cyclic GMP.</a:t>
            </a:r>
          </a:p>
          <a:p>
            <a:pPr>
              <a:spcBef>
                <a:spcPts val="624"/>
              </a:spcBef>
              <a:spcAft>
                <a:spcPts val="1200"/>
              </a:spcAft>
            </a:pPr>
            <a:r>
              <a:rPr lang="en-US" sz="2000" dirty="0">
                <a:latin typeface="Arial" panose="020B0604020202020204" pitchFamily="34" charset="0"/>
                <a:cs typeface="Arial" panose="020B0604020202020204" pitchFamily="34" charset="0"/>
              </a:rPr>
              <a:t>NO binding to its receptor not only results in the phosphorylation of many desired targets but also activates an enzyme that leads to inactivation of the signaling.</a:t>
            </a:r>
          </a:p>
          <a:p>
            <a:pPr>
              <a:spcBef>
                <a:spcPts val="624"/>
              </a:spcBef>
              <a:spcAft>
                <a:spcPts val="1200"/>
              </a:spcAft>
            </a:pPr>
            <a:r>
              <a:rPr lang="en-US" sz="2000" dirty="0">
                <a:latin typeface="Arial" panose="020B0604020202020204" pitchFamily="34" charset="0"/>
                <a:cs typeface="Arial" panose="020B0604020202020204" pitchFamily="34" charset="0"/>
              </a:rPr>
              <a:t>The identification of </a:t>
            </a:r>
            <a:r>
              <a:rPr lang="en-US" sz="2000" dirty="0" err="1">
                <a:latin typeface="Arial" panose="020B0604020202020204" pitchFamily="34" charset="0"/>
                <a:cs typeface="Arial" panose="020B0604020202020204" pitchFamily="34" charset="0"/>
              </a:rPr>
              <a:t>sGC</a:t>
            </a:r>
            <a:r>
              <a:rPr lang="en-US" sz="2000" dirty="0">
                <a:latin typeface="Arial" panose="020B0604020202020204" pitchFamily="34" charset="0"/>
                <a:cs typeface="Arial" panose="020B0604020202020204" pitchFamily="34" charset="0"/>
              </a:rPr>
              <a:t> has led to identification of therapeutics that act as </a:t>
            </a:r>
            <a:r>
              <a:rPr lang="en-US" sz="2000" dirty="0" err="1">
                <a:latin typeface="Arial" panose="020B0604020202020204" pitchFamily="34" charset="0"/>
                <a:cs typeface="Arial" panose="020B0604020202020204" pitchFamily="34" charset="0"/>
              </a:rPr>
              <a:t>sGC</a:t>
            </a:r>
            <a:r>
              <a:rPr lang="en-US" sz="2000" dirty="0">
                <a:latin typeface="Arial" panose="020B0604020202020204" pitchFamily="34" charset="0"/>
                <a:cs typeface="Arial" panose="020B0604020202020204" pitchFamily="34" charset="0"/>
              </a:rPr>
              <a:t> activators. They are able to stimulate </a:t>
            </a:r>
            <a:r>
              <a:rPr lang="en-US" sz="2000" dirty="0" err="1">
                <a:latin typeface="Arial" panose="020B0604020202020204" pitchFamily="34" charset="0"/>
                <a:cs typeface="Arial" panose="020B0604020202020204" pitchFamily="34" charset="0"/>
              </a:rPr>
              <a:t>sGC</a:t>
            </a:r>
            <a:r>
              <a:rPr lang="en-US" sz="2000" dirty="0">
                <a:latin typeface="Arial" panose="020B0604020202020204" pitchFamily="34" charset="0"/>
                <a:cs typeface="Arial" panose="020B0604020202020204" pitchFamily="34" charset="0"/>
              </a:rPr>
              <a:t> catalytic activity in the absence of NO to serve as potent vasodilators.</a:t>
            </a:r>
          </a:p>
          <a:p>
            <a:pPr lvl="1">
              <a:spcBef>
                <a:spcPts val="624"/>
              </a:spcBef>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Example: </a:t>
            </a:r>
            <a:r>
              <a:rPr lang="en-US" sz="1800" dirty="0" err="1">
                <a:latin typeface="Arial" panose="020B0604020202020204" pitchFamily="34" charset="0"/>
                <a:cs typeface="Arial" panose="020B0604020202020204" pitchFamily="34" charset="0"/>
              </a:rPr>
              <a:t>riociguat</a:t>
            </a:r>
            <a:r>
              <a:rPr lang="en-US" sz="1800" dirty="0">
                <a:latin typeface="Arial" panose="020B0604020202020204" pitchFamily="34" charset="0"/>
                <a:cs typeface="Arial" panose="020B0604020202020204" pitchFamily="34" charset="0"/>
              </a:rPr>
              <a:t> has been approved for treatment of pulmonary arterial hypertension.</a:t>
            </a:r>
          </a:p>
          <a:p>
            <a:pPr>
              <a:spcBef>
                <a:spcPts val="624"/>
              </a:spcBef>
              <a:spcAft>
                <a:spcPts val="1200"/>
              </a:spcAft>
            </a:pPr>
            <a:r>
              <a:rPr lang="en-US" sz="2000" dirty="0">
                <a:latin typeface="Arial" panose="020B0604020202020204" pitchFamily="34" charset="0"/>
                <a:cs typeface="Arial" panose="020B0604020202020204" pitchFamily="34" charset="0"/>
              </a:rPr>
              <a:t>Other potential </a:t>
            </a:r>
            <a:r>
              <a:rPr lang="en-US" sz="2000" dirty="0" err="1">
                <a:latin typeface="Arial" panose="020B0604020202020204" pitchFamily="34" charset="0"/>
                <a:cs typeface="Arial" panose="020B0604020202020204" pitchFamily="34" charset="0"/>
              </a:rPr>
              <a:t>gasotransmitters</a:t>
            </a:r>
            <a:r>
              <a:rPr lang="en-US" sz="2000" dirty="0">
                <a:latin typeface="Arial" panose="020B0604020202020204" pitchFamily="34" charset="0"/>
                <a:cs typeface="Arial" panose="020B0604020202020204" pitchFamily="34" charset="0"/>
              </a:rPr>
              <a:t> include carbon monoxide (CO) and hydrogen sulfide (H</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3200436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Principles of </a:t>
            </a:r>
            <a:r>
              <a:rPr lang="en-US" dirty="0" smtClean="0">
                <a:solidFill>
                  <a:srgbClr val="843C0C"/>
                </a:solidFill>
                <a:latin typeface="Arial" panose="020B0604020202020204" pitchFamily="34" charset="0"/>
                <a:cs typeface="Arial" panose="020B0604020202020204" pitchFamily="34" charset="0"/>
              </a:rPr>
              <a:t>Signal Transduction</a:t>
            </a:r>
            <a:endParaRPr lang="en-US" dirty="0">
              <a:solidFill>
                <a:srgbClr val="843C0C"/>
              </a:solidFill>
              <a:latin typeface="Arial" panose="020B0604020202020204" pitchFamily="34" charset="0"/>
              <a:cs typeface="Arial" panose="020B0604020202020204" pitchFamily="34" charset="0"/>
            </a:endParaRPr>
          </a:p>
        </p:txBody>
      </p:sp>
      <p:pic>
        <p:nvPicPr>
          <p:cNvPr id="19" name="Picture 2" descr="A flow diagram illustrates the principles of signal transduction. A signal is converted into reception, which is amplified into transduction, which is converted into response(s). Curved arrows are drawn to connect the following steps: a curved arrow connects response(s) to transduction; a curved arrow connects transduction to reception, a curved arrow connects response(s) to reception, and a curved arrow connects response(s) to signal."/>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41437" y="2119640"/>
            <a:ext cx="5914455" cy="43324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482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Common </a:t>
            </a:r>
            <a:r>
              <a:rPr lang="en-US" dirty="0" smtClean="0">
                <a:solidFill>
                  <a:srgbClr val="843C0C"/>
                </a:solidFill>
                <a:latin typeface="Arial" panose="020B0604020202020204" pitchFamily="34" charset="0"/>
                <a:cs typeface="Arial" panose="020B0604020202020204" pitchFamily="34" charset="0"/>
              </a:rPr>
              <a:t>Second Messengers</a:t>
            </a:r>
            <a:endParaRPr lang="en-US" dirty="0">
              <a:solidFill>
                <a:srgbClr val="843C0C"/>
              </a:solidFill>
              <a:latin typeface="Arial" panose="020B0604020202020204" pitchFamily="34" charset="0"/>
              <a:cs typeface="Arial" panose="020B0604020202020204" pitchFamily="34" charset="0"/>
            </a:endParaRPr>
          </a:p>
        </p:txBody>
      </p:sp>
      <p:pic>
        <p:nvPicPr>
          <p:cNvPr id="11" name="Picture 2" descr="A diagram shows structures of various second messengers. The structure of c A M P, c G M P contains a central tetrahydrofuran ring that has the following substituents: C 1 is bonded to adenine or guanine, C 2 is dashed bonded to hydroxyl group, C 3 is bonded to one of the oxygen of phosphate anion, C 4 is bonded to C H 2, which is further bonded to oxygen of phosphate anion. C 3, O of phosphate anion, P, another O of phosphate anion, C of C H 2, and C 4 form a six membered ring. The second structure of calcium ion has central calcium that is surrounded by seven aqua ligands and the complex carries a charge plus 2. Inositol 1, 4, 5-triphosphate (I P 3) has a central cyclohexane ring that has the following substituents: C 1, C 2, and C 6 has phosphate anion substituent, C 2 and C 5 has hydroxyl group (equatorial), and C 3 has hydroxyl group (axial). Diacylglycerol (D A G) has a chain of three carbon atoms, arranged vertically. The top carbon atom of the three is bonded to a hydroxyl group. The middle carbon is bonded to a hydrogen atom and to an oxygen atom that is further bonded to a carbon that is double bonded to oxygen and then to a 20 carbon chain that has double bonds at C 5 to C 6, C 8 to C 9, C 11 to C 12, and C 14 to C 15. The bottom carbon is bonded to an oxygen atom that is further bonded to a carbon double bonded to oxygen that is bonded to a 18 carbon chai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62611" y="1830635"/>
            <a:ext cx="7375550" cy="452590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365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000" dirty="0" smtClean="0">
                <a:solidFill>
                  <a:srgbClr val="843C0C"/>
                </a:solidFill>
                <a:latin typeface="Arial" panose="020B0604020202020204" pitchFamily="34" charset="0"/>
                <a:cs typeface="Arial" panose="020B0604020202020204" pitchFamily="34" charset="0"/>
              </a:rPr>
              <a:t>Section 14.1 </a:t>
            </a:r>
            <a:r>
              <a:rPr lang="en-US" sz="3000" dirty="0">
                <a:solidFill>
                  <a:srgbClr val="843C0C"/>
                </a:solidFill>
                <a:latin typeface="Arial" panose="020B0604020202020204" pitchFamily="34" charset="0"/>
                <a:cs typeface="Arial" panose="020B0604020202020204" pitchFamily="34" charset="0"/>
              </a:rPr>
              <a:t>Epinephrine and Angiotensin II Signaling: Heterotrimeric G Proteins Transmit Signals and Reset Themselves</a:t>
            </a:r>
          </a:p>
        </p:txBody>
      </p:sp>
      <p:sp>
        <p:nvSpPr>
          <p:cNvPr id="4" name="Content Placeholder 3"/>
          <p:cNvSpPr>
            <a:spLocks noGrp="1"/>
          </p:cNvSpPr>
          <p:nvPr>
            <p:ph idx="1"/>
          </p:nvPr>
        </p:nvSpPr>
        <p:spPr>
          <a:xfrm>
            <a:off x="457200" y="1600200"/>
            <a:ext cx="8229600" cy="3547872"/>
          </a:xfrm>
        </p:spPr>
        <p:txBody>
          <a:bodyPr>
            <a:noAutofit/>
          </a:bodyPr>
          <a:lstStyle/>
          <a:p>
            <a:pPr>
              <a:spcBef>
                <a:spcPts val="624"/>
              </a:spcBef>
              <a:spcAft>
                <a:spcPts val="1200"/>
              </a:spcAft>
            </a:pPr>
            <a:r>
              <a:rPr lang="en-US" sz="2200" dirty="0">
                <a:latin typeface="Arial" panose="020B0604020202020204" pitchFamily="34" charset="0"/>
                <a:cs typeface="Arial" panose="020B0604020202020204" pitchFamily="34" charset="0"/>
              </a:rPr>
              <a:t>Seven-transmembrane-helix (7TM) receptors mediate a host of biological functions by  responding to a variety of signal molecules (ligands), including hormones, </a:t>
            </a:r>
            <a:r>
              <a:rPr lang="en-US" sz="2200" dirty="0" err="1">
                <a:latin typeface="Arial" panose="020B0604020202020204" pitchFamily="34" charset="0"/>
                <a:cs typeface="Arial" panose="020B0604020202020204" pitchFamily="34" charset="0"/>
              </a:rPr>
              <a:t>tastants</a:t>
            </a:r>
            <a:r>
              <a:rPr lang="en-US" sz="2200" dirty="0">
                <a:latin typeface="Arial" panose="020B0604020202020204" pitchFamily="34" charset="0"/>
                <a:cs typeface="Arial" panose="020B0604020202020204" pitchFamily="34" charset="0"/>
              </a:rPr>
              <a:t>, and even photons.</a:t>
            </a:r>
          </a:p>
          <a:p>
            <a:pPr>
              <a:spcBef>
                <a:spcPts val="624"/>
              </a:spcBef>
              <a:spcAft>
                <a:spcPts val="1200"/>
              </a:spcAft>
            </a:pPr>
            <a:r>
              <a:rPr lang="en-US" sz="2200" dirty="0">
                <a:latin typeface="Arial" panose="020B0604020202020204" pitchFamily="34" charset="0"/>
                <a:cs typeface="Arial" panose="020B0604020202020204" pitchFamily="34" charset="0"/>
              </a:rPr>
              <a:t>The binding of a ligand outside the cell induces a structural change in the receptor that can be detected inside the cell.</a:t>
            </a:r>
          </a:p>
          <a:p>
            <a:pPr>
              <a:spcBef>
                <a:spcPts val="624"/>
              </a:spcBef>
              <a:spcAft>
                <a:spcPts val="1200"/>
              </a:spcAft>
            </a:pPr>
            <a:r>
              <a:rPr lang="en-US" sz="2200" dirty="0">
                <a:latin typeface="Arial" panose="020B0604020202020204" pitchFamily="34" charset="0"/>
                <a:cs typeface="Arial" panose="020B0604020202020204" pitchFamily="34" charset="0"/>
              </a:rPr>
              <a:t>The β-adrenergic receptor is activated by the binding of epinephrine (also called adrenaline) to initiate the fight-or-flight response.</a:t>
            </a:r>
          </a:p>
        </p:txBody>
      </p:sp>
      <p:pic>
        <p:nvPicPr>
          <p:cNvPr id="11" name="Picture 2" descr="The structure of epinephrine is shown. Epinephrine has a central benzene ring with the following substituents: C 1 has an ethyl side chain in which the first carbon is wedged bonded to hydroxyl group and dashed bonded to H and the second carbon has a methylamine substituent, C 4 and C 5 of the benzene ring each has a hydrox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433118" y="5516459"/>
            <a:ext cx="4039652" cy="114152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70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13403</TotalTime>
  <Words>4882</Words>
  <Application>Microsoft Office PowerPoint</Application>
  <PresentationFormat>On-screen Show (4:3)</PresentationFormat>
  <Paragraphs>257</Paragraphs>
  <Slides>66</Slides>
  <Notes>40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66</vt:i4>
      </vt:variant>
    </vt:vector>
  </HeadingPairs>
  <TitlesOfParts>
    <vt:vector size="75" baseType="lpstr">
      <vt:lpstr>ＭＳ Ｐゴシック</vt:lpstr>
      <vt:lpstr>ＭＳ Ｐゴシック</vt:lpstr>
      <vt:lpstr>Arial</vt:lpstr>
      <vt:lpstr>Calibri</vt:lpstr>
      <vt:lpstr>Calibri Light</vt:lpstr>
      <vt:lpstr>Georgia</vt:lpstr>
      <vt:lpstr>Times</vt:lpstr>
      <vt:lpstr>Office Theme</vt:lpstr>
      <vt:lpstr>1_Office Theme</vt:lpstr>
      <vt:lpstr>PowerPoint Presentation</vt:lpstr>
      <vt:lpstr>Chapter 14 Signal-Transduction Pathways</vt:lpstr>
      <vt:lpstr>Ch.14 Learning Objectives</vt:lpstr>
      <vt:lpstr>Ch.14 Outline</vt:lpstr>
      <vt:lpstr>The Binding of Signaling Molecules to Their Receptors Initiates Pathways that Lead to Important Physiological Responses</vt:lpstr>
      <vt:lpstr>Signal Transduction Depends on Molecular Circuits</vt:lpstr>
      <vt:lpstr>Principles of Signal Transduction</vt:lpstr>
      <vt:lpstr>Common Second Messengers</vt:lpstr>
      <vt:lpstr>Section 14.1 Epinephrine and Angiotensin II Signaling: Heterotrimeric G Proteins Transmit Signals and Reset Themselves</vt:lpstr>
      <vt:lpstr>Biological Functions Mediated by 7TM Receptors</vt:lpstr>
      <vt:lpstr>The 7TM Receptor</vt:lpstr>
      <vt:lpstr>Structures of Rhodopsin and the β2-adrenergic Receptor</vt:lpstr>
      <vt:lpstr>Ligand Binding to 7TM Receptors Leads to the Activation of Heterotrimeric G Proteins</vt:lpstr>
      <vt:lpstr>Activation of Protein Kinase A by a G-Protein Pathway</vt:lpstr>
      <vt:lpstr>A Heterotrimeric G Protein</vt:lpstr>
      <vt:lpstr>The Complex Between the Activated  β2-AR and a Heterotrimeric G Protein</vt:lpstr>
      <vt:lpstr>Activated G Proteins Transmit Signals by Binding to Other Proteins</vt:lpstr>
      <vt:lpstr>Adenylate Cyclase Activation</vt:lpstr>
      <vt:lpstr>Cyclic AMP Stimulates the Phosphorylation of Many Target Proteins by Activating Protein Kinase A</vt:lpstr>
      <vt:lpstr>Epinephrine Signaling Pathway</vt:lpstr>
      <vt:lpstr>G Proteins Spontaneously Reset Themselves through GTP Hydrolysis</vt:lpstr>
      <vt:lpstr>Resetting Gα</vt:lpstr>
      <vt:lpstr>Signal Termination</vt:lpstr>
      <vt:lpstr>Some 7TM Receptors Activate the Phosphoinositide Cascade</vt:lpstr>
      <vt:lpstr>Phospholipase C Reaction</vt:lpstr>
      <vt:lpstr>Phosphoinositide Cascade</vt:lpstr>
      <vt:lpstr>Calcium Ion is a Widely Used Second Messenger</vt:lpstr>
      <vt:lpstr>Calcium-binding Site</vt:lpstr>
      <vt:lpstr>Calcium Imaging</vt:lpstr>
      <vt:lpstr>Calcium Ion Often Activates the Regulatory Protein Calmodulin</vt:lpstr>
      <vt:lpstr>An EF Hand</vt:lpstr>
      <vt:lpstr>Calmodulin Binds to a Helices</vt:lpstr>
      <vt:lpstr>Section 14.2 Insulin Signaling: Phosphorylation Cascades Are Central to Many Signal-Transduction Processes</vt:lpstr>
      <vt:lpstr>Insulin Structure</vt:lpstr>
      <vt:lpstr>The Insulin Receptor</vt:lpstr>
      <vt:lpstr>Insulin Binding Results in the Cross- Phosphorylation and Activation of the Insulin Receptor</vt:lpstr>
      <vt:lpstr>The Activated Insulin-receptor Kinase Initiates a Kinase Cascade (1/2)</vt:lpstr>
      <vt:lpstr>Insulin Signaling</vt:lpstr>
      <vt:lpstr>The Modular Structure of Insulin-receptor Substrates IRS-1 and IRS-2</vt:lpstr>
      <vt:lpstr>The Activated Insulin-receptor Kinase Initiates a Kinase Cascade (2/2)</vt:lpstr>
      <vt:lpstr>Structure of the SH2 Domain</vt:lpstr>
      <vt:lpstr>Action of a Lipid Kinase in Insulin Signaling</vt:lpstr>
      <vt:lpstr>Insulin Signaling Pathway</vt:lpstr>
      <vt:lpstr>Insulin Signaling is Terminated by the Action of Phosphatases</vt:lpstr>
      <vt:lpstr>Section 14.3 EGF Signaling: Signal-Transduction Pathways Are Poised to Respond</vt:lpstr>
      <vt:lpstr>Structure of Epidermal Growth Factor</vt:lpstr>
      <vt:lpstr>Modular Structure of the EGF Receptor</vt:lpstr>
      <vt:lpstr>EGF Receptor Dimerization</vt:lpstr>
      <vt:lpstr>Structure of the Unactivated EGF Receptor</vt:lpstr>
      <vt:lpstr>The EGF Receptor Undergoes Phosphorylation of its Carboxyl-terminal Tail</vt:lpstr>
      <vt:lpstr>EGF Signaling Leads to the Activation of Ras, a Small G Protein</vt:lpstr>
      <vt:lpstr>Ras Activation Mechanism</vt:lpstr>
      <vt:lpstr>Activated Ras Initiates a Protein Kinase Cascade</vt:lpstr>
      <vt:lpstr>EGF Signaling Pathway</vt:lpstr>
      <vt:lpstr>Ras Superfamily of GTPases</vt:lpstr>
      <vt:lpstr>EGF Signaling is Terminated by Protein Phosphatases and the Intrinsic GTPase Activity of Ras</vt:lpstr>
      <vt:lpstr>Section 14.4 Many Elements Recur with Variation in Different Signal-Transduction Pathways</vt:lpstr>
      <vt:lpstr>Section 14.5 Defects in Signal-Transduction Pathways Can Lead to Cancer and Other Diseases</vt:lpstr>
      <vt:lpstr>Src Structure</vt:lpstr>
      <vt:lpstr>Monoclonal Antibodies Can Be Used to Inhibit Signal-transduction Pathways Activated in Tumors</vt:lpstr>
      <vt:lpstr>Protein Kinase Inhibitors Can Be Effective Anticancer Drugs</vt:lpstr>
      <vt:lpstr>Formation of the bcr-abl Gene by Translocation</vt:lpstr>
      <vt:lpstr>Inhibition of Abl Kinase by Gleevec</vt:lpstr>
      <vt:lpstr>Cholera and Whooping Cough Are the Result of Altered G-protein Activity</vt:lpstr>
      <vt:lpstr>Gases Get in on the Signaling Game (1/2)</vt:lpstr>
      <vt:lpstr>Gases Get in on the Signaling Game (1/2)</vt:lpstr>
    </vt:vector>
  </TitlesOfParts>
  <Company>Carleton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14  Signal-Transduction Pathways</dc:title>
  <dc:creator>Berg</dc:creator>
  <cp:lastModifiedBy>Korsvik, Cassandra</cp:lastModifiedBy>
  <cp:revision>1609</cp:revision>
  <dcterms:created xsi:type="dcterms:W3CDTF">2015-05-20T13:49:30Z</dcterms:created>
  <dcterms:modified xsi:type="dcterms:W3CDTF">2019-04-29T20:43:51Z</dcterms:modified>
</cp:coreProperties>
</file>