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51"/>
  </p:notesMasterIdLst>
  <p:sldIdLst>
    <p:sldId id="829" r:id="rId3"/>
    <p:sldId id="653" r:id="rId4"/>
    <p:sldId id="781" r:id="rId5"/>
    <p:sldId id="782" r:id="rId6"/>
    <p:sldId id="783" r:id="rId7"/>
    <p:sldId id="784" r:id="rId8"/>
    <p:sldId id="785" r:id="rId9"/>
    <p:sldId id="786" r:id="rId10"/>
    <p:sldId id="787" r:id="rId11"/>
    <p:sldId id="788" r:id="rId12"/>
    <p:sldId id="789" r:id="rId13"/>
    <p:sldId id="790" r:id="rId14"/>
    <p:sldId id="791" r:id="rId15"/>
    <p:sldId id="792" r:id="rId16"/>
    <p:sldId id="793" r:id="rId17"/>
    <p:sldId id="794" r:id="rId18"/>
    <p:sldId id="795" r:id="rId19"/>
    <p:sldId id="796" r:id="rId20"/>
    <p:sldId id="797" r:id="rId21"/>
    <p:sldId id="798" r:id="rId22"/>
    <p:sldId id="799" r:id="rId23"/>
    <p:sldId id="800" r:id="rId24"/>
    <p:sldId id="801" r:id="rId25"/>
    <p:sldId id="802" r:id="rId26"/>
    <p:sldId id="803" r:id="rId27"/>
    <p:sldId id="804" r:id="rId28"/>
    <p:sldId id="805" r:id="rId29"/>
    <p:sldId id="806" r:id="rId30"/>
    <p:sldId id="807" r:id="rId31"/>
    <p:sldId id="808" r:id="rId32"/>
    <p:sldId id="810" r:id="rId33"/>
    <p:sldId id="811" r:id="rId34"/>
    <p:sldId id="812" r:id="rId35"/>
    <p:sldId id="813" r:id="rId36"/>
    <p:sldId id="815" r:id="rId37"/>
    <p:sldId id="816" r:id="rId38"/>
    <p:sldId id="817" r:id="rId39"/>
    <p:sldId id="818" r:id="rId40"/>
    <p:sldId id="819" r:id="rId41"/>
    <p:sldId id="820" r:id="rId42"/>
    <p:sldId id="821" r:id="rId43"/>
    <p:sldId id="822" r:id="rId44"/>
    <p:sldId id="823" r:id="rId45"/>
    <p:sldId id="824" r:id="rId46"/>
    <p:sldId id="825" r:id="rId47"/>
    <p:sldId id="826" r:id="rId48"/>
    <p:sldId id="827" r:id="rId49"/>
    <p:sldId id="828"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85968" autoAdjust="0"/>
  </p:normalViewPr>
  <p:slideViewPr>
    <p:cSldViewPr snapToGrid="0" snapToObjects="1">
      <p:cViewPr varScale="1">
        <p:scale>
          <a:sx n="62" d="100"/>
          <a:sy n="62" d="100"/>
        </p:scale>
        <p:origin x="44" y="244"/>
      </p:cViewPr>
      <p:guideLst>
        <p:guide orient="horz" pos="2160"/>
        <p:guide pos="2880"/>
      </p:guideLst>
    </p:cSldViewPr>
  </p:slideViewPr>
  <p:outlineViewPr>
    <p:cViewPr>
      <p:scale>
        <a:sx n="33" d="100"/>
        <a:sy n="33" d="100"/>
      </p:scale>
      <p:origin x="0" y="221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4/29/2019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smtClean="0">
                <a:ea typeface="ＭＳ Ｐゴシック" panose="020B0600070205080204" pitchFamily="34" charset="-128"/>
              </a:rPr>
              <a:t>Corresponding Chapters: 1, 2, 8, 9, 10</a:t>
            </a:r>
          </a:p>
          <a:p>
            <a:pPr marL="228600" indent="-228600" eaLnBrk="1" hangingPunct="1">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630516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6.7 The generation of a shuffled sequence.</a:t>
            </a: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45303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6.8 Statistical comparison of alignment scores. </a:t>
            </a:r>
            <a:r>
              <a:rPr lang="en-US" sz="1200" b="0" i="0" u="none" strike="noStrike" kern="1200" baseline="0" dirty="0" smtClean="0">
                <a:solidFill>
                  <a:schemeClr val="tx1"/>
                </a:solidFill>
                <a:latin typeface="+mn-lt"/>
                <a:ea typeface="+mn-ea"/>
                <a:cs typeface="+mn-cs"/>
              </a:rPr>
              <a:t>Alignment scores are calculated for many shuffled sequences, and the number of sequences generating a particular score is plotted against the score. The resulting plot is a distribution of alignment scores occurring by chance. The alignment score for </a:t>
            </a:r>
            <a:r>
              <a:rPr lang="en-US" sz="1200" b="0" i="0" u="none" strike="noStrike" kern="1200" baseline="0" dirty="0" err="1" smtClean="0">
                <a:solidFill>
                  <a:schemeClr val="tx1"/>
                </a:solidFill>
                <a:latin typeface="+mn-lt"/>
                <a:ea typeface="+mn-ea"/>
                <a:cs typeface="+mn-cs"/>
              </a:rPr>
              <a:t>unshuffled</a:t>
            </a:r>
            <a:r>
              <a:rPr lang="en-US" sz="1200" b="0" i="0" u="none" strike="noStrike" kern="1200" baseline="0" dirty="0" smtClean="0">
                <a:solidFill>
                  <a:schemeClr val="tx1"/>
                </a:solidFill>
                <a:latin typeface="+mn-lt"/>
                <a:ea typeface="+mn-ea"/>
                <a:cs typeface="+mn-cs"/>
              </a:rPr>
              <a:t> α-hemoglobin and myoglobin (shown in red) is substantially greater than any of these scores, strongly suggesting that the sequence similarity is significant.</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2786645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6.9 A graphic view of the Blosum-62. </a:t>
            </a:r>
            <a:r>
              <a:rPr lang="en-US" sz="1200" kern="1200" dirty="0" smtClean="0">
                <a:solidFill>
                  <a:schemeClr val="tx1"/>
                </a:solidFill>
                <a:effectLst/>
                <a:latin typeface="+mn-lt"/>
                <a:ea typeface="+mn-ea"/>
                <a:cs typeface="+mn-cs"/>
              </a:rPr>
              <a:t>This substitution matrix was derived by examining substitutions within aligned sequence blocks in related proteins. Amino acids are classified into four groups (charged, red; polar, green; large and hydrophobic, blue; other, black). Substitutions that require the change of only a single nucleotide are shaded. Identities are boxed. To find the score for a substitution of, for instance, a Y for an H, you find the Y in the column having H at the top and check the number at the left. In this case, the resulting score is 2.</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410537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6.10 Scoring of conservative and </a:t>
            </a:r>
            <a:r>
              <a:rPr lang="en-US" sz="1200" b="1" i="0" u="none" strike="noStrike" kern="1200" baseline="0" dirty="0" err="1" smtClean="0">
                <a:solidFill>
                  <a:schemeClr val="tx1"/>
                </a:solidFill>
                <a:latin typeface="+mn-lt"/>
                <a:ea typeface="+mn-ea"/>
                <a:cs typeface="+mn-cs"/>
              </a:rPr>
              <a:t>nonconservative</a:t>
            </a:r>
            <a:r>
              <a:rPr lang="en-US" sz="1200" b="1" i="0" u="none" strike="noStrike" kern="1200" baseline="0" dirty="0" smtClean="0">
                <a:solidFill>
                  <a:schemeClr val="tx1"/>
                </a:solidFill>
                <a:latin typeface="+mn-lt"/>
                <a:ea typeface="+mn-ea"/>
                <a:cs typeface="+mn-cs"/>
              </a:rPr>
              <a:t> substitutions. </a:t>
            </a:r>
            <a:r>
              <a:rPr lang="en-US" sz="1200" b="0" i="0" u="none" strike="noStrike" kern="1200" baseline="0" dirty="0" smtClean="0">
                <a:solidFill>
                  <a:schemeClr val="tx1"/>
                </a:solidFill>
                <a:latin typeface="+mn-lt"/>
                <a:ea typeface="+mn-ea"/>
                <a:cs typeface="+mn-cs"/>
              </a:rPr>
              <a:t>The Blosum-62 indicates that a conservative substitution (lysine for arginine) receives a positive score, whereas a </a:t>
            </a:r>
            <a:r>
              <a:rPr lang="en-US" sz="1200" b="0" i="0" u="none" strike="noStrike" kern="1200" baseline="0" dirty="0" err="1" smtClean="0">
                <a:solidFill>
                  <a:schemeClr val="tx1"/>
                </a:solidFill>
                <a:latin typeface="+mn-lt"/>
                <a:ea typeface="+mn-ea"/>
                <a:cs typeface="+mn-cs"/>
              </a:rPr>
              <a:t>nonconservative</a:t>
            </a:r>
            <a:r>
              <a:rPr lang="en-US" sz="1200" b="0" i="0" u="none" strike="noStrike" kern="1200" baseline="0" dirty="0" smtClean="0">
                <a:solidFill>
                  <a:schemeClr val="tx1"/>
                </a:solidFill>
                <a:latin typeface="+mn-lt"/>
                <a:ea typeface="+mn-ea"/>
                <a:cs typeface="+mn-cs"/>
              </a:rPr>
              <a:t> substitution (lysine for tryptophan) is scored negatively. The matrix is depicted as an abbreviated form of Figure 6.9.</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3194354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6.11 Alignment with conservative substitutions noted. </a:t>
            </a:r>
            <a:r>
              <a:rPr lang="en-US" sz="1200" b="0" i="0" u="none" strike="noStrike" kern="1200" baseline="0" dirty="0" smtClean="0">
                <a:solidFill>
                  <a:schemeClr val="tx1"/>
                </a:solidFill>
                <a:latin typeface="+mn-lt"/>
                <a:ea typeface="+mn-ea"/>
                <a:cs typeface="+mn-cs"/>
              </a:rPr>
              <a:t>The alignment of α-hemoglobin and myoglobin with conservative substitutions indicated by yellow shading and identities by orange.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2582592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6.12 Alignment of identities only versus the Blosum-62. </a:t>
            </a:r>
            <a:r>
              <a:rPr lang="en-US" sz="1200" b="0" i="0" u="none" strike="noStrike" kern="1200" baseline="0" dirty="0" smtClean="0">
                <a:solidFill>
                  <a:schemeClr val="tx1"/>
                </a:solidFill>
                <a:latin typeface="+mn-lt"/>
                <a:ea typeface="+mn-ea"/>
                <a:cs typeface="+mn-cs"/>
              </a:rPr>
              <a:t>Repeated shuffling and scoring reveal the significance of sequence alignment for human myoglobin versus lupine </a:t>
            </a:r>
            <a:r>
              <a:rPr lang="en-US" sz="1200" b="0" i="0" u="none" strike="noStrike" kern="1200" baseline="0" dirty="0" err="1" smtClean="0">
                <a:solidFill>
                  <a:schemeClr val="tx1"/>
                </a:solidFill>
                <a:latin typeface="+mn-lt"/>
                <a:ea typeface="+mn-ea"/>
                <a:cs typeface="+mn-cs"/>
              </a:rPr>
              <a:t>leghemoglobin</a:t>
            </a:r>
            <a:r>
              <a:rPr lang="en-US" sz="1200" b="0" i="0" u="none" strike="noStrike" kern="1200" baseline="0" dirty="0" smtClean="0">
                <a:solidFill>
                  <a:schemeClr val="tx1"/>
                </a:solidFill>
                <a:latin typeface="+mn-lt"/>
                <a:ea typeface="+mn-ea"/>
                <a:cs typeface="+mn-cs"/>
              </a:rPr>
              <a:t> with the use of either (A) the simple, identity-based scoring system or (B) the Blosum-62. The scores for the alignment of the authentic sequences are shown in red. Accounting for amino acid similarity in addition to identity reveals a greater separation between the authentic alignment and the population of shuffled alignments.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2608474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6.13 Alignment of human myoglobin and lupine </a:t>
            </a:r>
            <a:r>
              <a:rPr lang="en-US" sz="1200" b="1" i="0" u="none" strike="noStrike" kern="1200" baseline="0" dirty="0" err="1" smtClean="0">
                <a:solidFill>
                  <a:schemeClr val="tx1"/>
                </a:solidFill>
                <a:latin typeface="+mn-lt"/>
                <a:ea typeface="+mn-ea"/>
                <a:cs typeface="+mn-cs"/>
              </a:rPr>
              <a:t>leghemoglobin</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use of Blosum-62 yields the alignment shown between human myoglobin and lupine </a:t>
            </a:r>
            <a:r>
              <a:rPr lang="en-US" sz="1200" b="0" i="0" u="none" strike="noStrike" kern="1200" baseline="0" dirty="0" err="1" smtClean="0">
                <a:solidFill>
                  <a:schemeClr val="tx1"/>
                </a:solidFill>
                <a:latin typeface="+mn-lt"/>
                <a:ea typeface="+mn-ea"/>
                <a:cs typeface="+mn-cs"/>
              </a:rPr>
              <a:t>leghemoglobin</a:t>
            </a:r>
            <a:r>
              <a:rPr lang="en-US" sz="1200" b="0" i="0" u="none" strike="noStrike" kern="1200" baseline="0" dirty="0" smtClean="0">
                <a:solidFill>
                  <a:schemeClr val="tx1"/>
                </a:solidFill>
                <a:latin typeface="+mn-lt"/>
                <a:ea typeface="+mn-ea"/>
                <a:cs typeface="+mn-cs"/>
              </a:rPr>
              <a:t>, illustrating identities (orange boxes) and conservative substitutions (yellow). These sequences are 23% identical.</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23</a:t>
            </a:fld>
            <a:endParaRPr lang="en-US" dirty="0"/>
          </a:p>
        </p:txBody>
      </p:sp>
    </p:spTree>
    <p:extLst>
      <p:ext uri="{BB962C8B-B14F-4D97-AF65-F5344CB8AC3E}">
        <p14:creationId xmlns:p14="http://schemas.microsoft.com/office/powerpoint/2010/main" val="1336089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6.14 BLAST search results. </a:t>
            </a:r>
            <a:r>
              <a:rPr lang="en-US" sz="1200" kern="1200" dirty="0" smtClean="0">
                <a:solidFill>
                  <a:schemeClr val="tx1"/>
                </a:solidFill>
                <a:effectLst/>
                <a:latin typeface="+mn-lt"/>
                <a:ea typeface="+mn-ea"/>
                <a:cs typeface="+mn-cs"/>
              </a:rPr>
              <a:t>Part of the results from a BLAST search of the </a:t>
            </a:r>
            <a:r>
              <a:rPr lang="en-US" sz="1200" kern="1200" dirty="0" err="1" smtClean="0">
                <a:solidFill>
                  <a:schemeClr val="tx1"/>
                </a:solidFill>
                <a:effectLst/>
                <a:latin typeface="+mn-lt"/>
                <a:ea typeface="+mn-ea"/>
                <a:cs typeface="+mn-cs"/>
              </a:rPr>
              <a:t>nonredundant</a:t>
            </a:r>
            <a:r>
              <a:rPr lang="en-US" sz="1200" kern="1200" dirty="0" smtClean="0">
                <a:solidFill>
                  <a:schemeClr val="tx1"/>
                </a:solidFill>
                <a:effectLst/>
                <a:latin typeface="+mn-lt"/>
                <a:ea typeface="+mn-ea"/>
                <a:cs typeface="+mn-cs"/>
              </a:rPr>
              <a:t> (nr) protein sequence database using the sequence of ribose 5-phosphate </a:t>
            </a:r>
            <a:r>
              <a:rPr lang="en-US" sz="1200" kern="1200" dirty="0" err="1" smtClean="0">
                <a:solidFill>
                  <a:schemeClr val="tx1"/>
                </a:solidFill>
                <a:effectLst/>
                <a:latin typeface="+mn-lt"/>
                <a:ea typeface="+mn-ea"/>
                <a:cs typeface="+mn-cs"/>
              </a:rPr>
              <a:t>isomerase</a:t>
            </a:r>
            <a:r>
              <a:rPr lang="en-US" sz="1200" kern="1200" dirty="0" smtClean="0">
                <a:solidFill>
                  <a:schemeClr val="tx1"/>
                </a:solidFill>
                <a:effectLst/>
                <a:latin typeface="+mn-lt"/>
                <a:ea typeface="+mn-ea"/>
                <a:cs typeface="+mn-cs"/>
              </a:rPr>
              <a:t> (also called </a:t>
            </a:r>
            <a:r>
              <a:rPr lang="en-US" sz="1200" kern="1200" dirty="0" err="1" smtClean="0">
                <a:solidFill>
                  <a:schemeClr val="tx1"/>
                </a:solidFill>
                <a:effectLst/>
                <a:latin typeface="+mn-lt"/>
                <a:ea typeface="+mn-ea"/>
                <a:cs typeface="+mn-cs"/>
              </a:rPr>
              <a:t>phosphopentose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isomerase</a:t>
            </a:r>
            <a:r>
              <a:rPr lang="en-US" sz="1200" kern="1200" dirty="0" smtClean="0">
                <a:solidFill>
                  <a:schemeClr val="tx1"/>
                </a:solidFill>
                <a:effectLst/>
                <a:latin typeface="+mn-lt"/>
                <a:ea typeface="+mn-ea"/>
                <a:cs typeface="+mn-cs"/>
              </a:rPr>
              <a:t>, Chapter 20) from </a:t>
            </a:r>
            <a:r>
              <a:rPr lang="en-US" sz="1200" i="1" kern="1200" dirty="0" smtClean="0">
                <a:solidFill>
                  <a:schemeClr val="tx1"/>
                </a:solidFill>
                <a:effectLst/>
                <a:latin typeface="+mn-lt"/>
                <a:ea typeface="+mn-ea"/>
                <a:cs typeface="+mn-cs"/>
              </a:rPr>
              <a:t>E. coli </a:t>
            </a:r>
            <a:r>
              <a:rPr lang="en-US" sz="1200" kern="1200" dirty="0" smtClean="0">
                <a:solidFill>
                  <a:schemeClr val="tx1"/>
                </a:solidFill>
                <a:effectLst/>
                <a:latin typeface="+mn-lt"/>
                <a:ea typeface="+mn-ea"/>
                <a:cs typeface="+mn-cs"/>
              </a:rPr>
              <a:t>as a query. Among the thousands of sequences found is the orthologous sequence from humans, and the alignment between these sequences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shown. The number of sequences with this level of similarity expected to be in the database by chance is 2 [multiplication symbol] 10</a:t>
            </a:r>
            <a:r>
              <a:rPr lang="en-US" sz="1200" kern="1200" baseline="30000" dirty="0" smtClean="0">
                <a:solidFill>
                  <a:schemeClr val="tx1"/>
                </a:solidFill>
                <a:effectLst/>
                <a:latin typeface="+mn-lt"/>
                <a:ea typeface="+mn-ea"/>
                <a:cs typeface="+mn-cs"/>
              </a:rPr>
              <a:t>−25</a:t>
            </a:r>
            <a:r>
              <a:rPr lang="en-US" sz="1200" kern="1200" dirty="0" smtClean="0">
                <a:solidFill>
                  <a:schemeClr val="tx1"/>
                </a:solidFill>
                <a:effectLst/>
                <a:latin typeface="+mn-lt"/>
                <a:ea typeface="+mn-ea"/>
                <a:cs typeface="+mn-cs"/>
              </a:rPr>
              <a:t> as shown by the E value (highlighted in red). Because this value is much less than 1, the observed sequence alignment is highly significant.</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2104818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6.15 Conservation of three-dimensional structure.</a:t>
            </a:r>
            <a:r>
              <a:rPr lang="en-US" sz="1200" b="0" i="0" u="none" strike="noStrike" kern="1200" baseline="0" dirty="0" smtClean="0">
                <a:solidFill>
                  <a:schemeClr val="tx1"/>
                </a:solidFill>
                <a:latin typeface="+mn-lt"/>
                <a:ea typeface="+mn-ea"/>
                <a:cs typeface="+mn-cs"/>
              </a:rPr>
              <a:t> The tertiary structures of human hemoglobin (α chain), human myoglobin, and lupine </a:t>
            </a:r>
            <a:r>
              <a:rPr lang="en-US" sz="1200" b="0" i="0" u="none" strike="noStrike" kern="1200" baseline="0" dirty="0" err="1" smtClean="0">
                <a:solidFill>
                  <a:schemeClr val="tx1"/>
                </a:solidFill>
                <a:latin typeface="+mn-lt"/>
                <a:ea typeface="+mn-ea"/>
                <a:cs typeface="+mn-cs"/>
              </a:rPr>
              <a:t>leghemoglobin</a:t>
            </a:r>
            <a:r>
              <a:rPr lang="en-US" sz="1200" b="0" i="0" u="none" strike="noStrike" kern="1200" baseline="0" dirty="0" smtClean="0">
                <a:solidFill>
                  <a:schemeClr val="tx1"/>
                </a:solidFill>
                <a:latin typeface="+mn-lt"/>
                <a:ea typeface="+mn-ea"/>
                <a:cs typeface="+mn-cs"/>
              </a:rPr>
              <a:t> are conserved. Each </a:t>
            </a:r>
            <a:r>
              <a:rPr lang="en-US" sz="1200" b="0" i="0" u="none" strike="noStrike" kern="1200" baseline="0" dirty="0" err="1" smtClean="0">
                <a:solidFill>
                  <a:schemeClr val="tx1"/>
                </a:solidFill>
                <a:latin typeface="+mn-lt"/>
                <a:ea typeface="+mn-ea"/>
                <a:cs typeface="+mn-cs"/>
              </a:rPr>
              <a:t>heme</a:t>
            </a:r>
            <a:r>
              <a:rPr lang="en-US" sz="1200" b="0" i="0" u="none" strike="noStrike" kern="1200" baseline="0" dirty="0" smtClean="0">
                <a:solidFill>
                  <a:schemeClr val="tx1"/>
                </a:solidFill>
                <a:latin typeface="+mn-lt"/>
                <a:ea typeface="+mn-ea"/>
                <a:cs typeface="+mn-cs"/>
              </a:rPr>
              <a:t> group contains an iron atom to which oxygen binds. [Drawn from 1HBB.pdb, 1MBD.pdb, and 1GDJ.pdb.]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27</a:t>
            </a:fld>
            <a:endParaRPr lang="en-US" dirty="0"/>
          </a:p>
        </p:txBody>
      </p:sp>
    </p:spTree>
    <p:extLst>
      <p:ext uri="{BB962C8B-B14F-4D97-AF65-F5344CB8AC3E}">
        <p14:creationId xmlns:p14="http://schemas.microsoft.com/office/powerpoint/2010/main" val="2510620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6.16 Structures of actin and a large fragment of heat shock protein 70 (Hsp70).</a:t>
            </a:r>
            <a:r>
              <a:rPr lang="en-US" sz="1200" b="0" i="0" u="none" strike="noStrike" kern="1200" baseline="0" dirty="0" smtClean="0">
                <a:solidFill>
                  <a:schemeClr val="tx1"/>
                </a:solidFill>
                <a:latin typeface="+mn-lt"/>
                <a:ea typeface="+mn-ea"/>
                <a:cs typeface="+mn-cs"/>
              </a:rPr>
              <a:t> A comparison of the identically colored elements of secondary structure reveals the overall similarity in structure despite the difference in biochemical activities. [Drawn from Actin Hsp70 1ATN.pdb and 1ATR.pdb.]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137274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Evolutionary relationships are manifest in protein sequences. The close kinship between human beings and chimpanzees, hinted at by the mutual interest shown by Jane </a:t>
            </a:r>
            <a:r>
              <a:rPr lang="en-US" sz="1200" b="0" i="0" u="none" strike="noStrike" kern="1200" baseline="0" dirty="0" err="1" smtClean="0">
                <a:solidFill>
                  <a:schemeClr val="tx1"/>
                </a:solidFill>
                <a:latin typeface="+mn-lt"/>
                <a:ea typeface="+mn-ea"/>
                <a:cs typeface="+mn-cs"/>
              </a:rPr>
              <a:t>Goodall</a:t>
            </a:r>
            <a:r>
              <a:rPr lang="en-US" sz="1200" b="0" i="0" u="none" strike="noStrike" kern="1200" baseline="0" dirty="0" smtClean="0">
                <a:solidFill>
                  <a:schemeClr val="tx1"/>
                </a:solidFill>
                <a:latin typeface="+mn-lt"/>
                <a:ea typeface="+mn-ea"/>
                <a:cs typeface="+mn-cs"/>
              </a:rPr>
              <a:t> and a chimpanzee in the photograph, is revealed in the amino acid sequences of myoglobin. The human sequence (red) differs from the chimpanzee sequence (blue) in only one amino acid in a protein chain of 153 residues. [(Left) Kennan Ward/Corbis.]</a:t>
            </a: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6.17 Sequence alignment of internal repeats. </a:t>
            </a:r>
            <a:r>
              <a:rPr lang="en-US" sz="1200" kern="1200" dirty="0" smtClean="0">
                <a:solidFill>
                  <a:schemeClr val="tx1"/>
                </a:solidFill>
                <a:effectLst/>
                <a:latin typeface="+mn-lt"/>
                <a:ea typeface="+mn-ea"/>
                <a:cs typeface="+mn-cs"/>
              </a:rPr>
              <a:t>(A) The primary structure of the TATA-box-binding protein. (B) An alignment of the sequences of the two repeats of the TATA-box-binding protein. The amino-terminal repeat is shown in red and the carboxyl-terminal repeat in blue. (C) Structure of the TATA-box-binding protein. The amino-terminal domain is shown in red and the carboxyl-terminal domain in blue. For a different view of this protein, see Figure 29.26. [Drawn from 1VOK.pdb.]</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3811073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6.18 Convergent evolution of protease active sites. </a:t>
            </a:r>
            <a:r>
              <a:rPr lang="en-US" sz="1200" b="0" i="0" u="none" strike="noStrike" kern="1200" baseline="0" dirty="0" smtClean="0">
                <a:solidFill>
                  <a:schemeClr val="tx1"/>
                </a:solidFill>
                <a:latin typeface="+mn-lt"/>
                <a:ea typeface="+mn-ea"/>
                <a:cs typeface="+mn-cs"/>
              </a:rPr>
              <a:t>The relative positions of the three key residues shown are nearly identical in the active sites of the serine proteases chymotrypsin and </a:t>
            </a:r>
            <a:r>
              <a:rPr lang="en-US" sz="1200" b="0" i="0" u="none" strike="noStrike" kern="1200" baseline="0" dirty="0" err="1" smtClean="0">
                <a:solidFill>
                  <a:schemeClr val="tx1"/>
                </a:solidFill>
                <a:latin typeface="+mn-lt"/>
                <a:ea typeface="+mn-ea"/>
                <a:cs typeface="+mn-cs"/>
              </a:rPr>
              <a:t>subtilisin</a:t>
            </a:r>
            <a:r>
              <a:rPr lang="en-US" sz="1200" b="0" i="0" u="none" strike="noStrike" kern="1200" baseline="0" dirty="0" smtClean="0">
                <a:solidFill>
                  <a:schemeClr val="tx1"/>
                </a:solidFill>
                <a:latin typeface="+mn-lt"/>
                <a:ea typeface="+mn-ea"/>
                <a:cs typeface="+mn-cs"/>
              </a:rPr>
              <a:t>.</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4044969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6.19 Structures of mammalian chymotrypsin and bacterial </a:t>
            </a:r>
            <a:r>
              <a:rPr lang="en-US" sz="1200" b="1" i="0" u="none" strike="noStrike" kern="1200" baseline="0" dirty="0" err="1" smtClean="0">
                <a:solidFill>
                  <a:schemeClr val="tx1"/>
                </a:solidFill>
                <a:latin typeface="+mn-lt"/>
                <a:ea typeface="+mn-ea"/>
                <a:cs typeface="+mn-cs"/>
              </a:rPr>
              <a:t>subtilisin</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overall structures are quite dissimilar, in stark contrast with the active sites, shown at the top of each structure. The β strands are shown in yellow and the α helices in blue. [Drawn from 1GCT.pdb. and 1SUP.pdb.]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2623828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6.20 Comparison of RNA sequences. </a:t>
            </a:r>
            <a:r>
              <a:rPr lang="en-US" sz="1200" b="0" i="0" u="none" strike="noStrike" kern="1200" baseline="0" dirty="0" smtClean="0">
                <a:solidFill>
                  <a:schemeClr val="tx1"/>
                </a:solidFill>
                <a:latin typeface="+mn-lt"/>
                <a:ea typeface="+mn-ea"/>
                <a:cs typeface="+mn-cs"/>
              </a:rPr>
              <a:t>(A) A comparison of sequences in a part of ribosomal RNA taken from a variety of species. (B) The implied secondary structure. Green lines indicate positions at which Watson–Crick base-pairing is completely conserved in the sequences shown, whereas dots indicate positions at which Watson–Crick base-pairing is conserved in most cases.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2664466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6.21 An evolutionary tree for </a:t>
            </a:r>
            <a:r>
              <a:rPr lang="en-US" sz="1200" b="1" i="0" u="none" strike="noStrike" kern="1200" baseline="0" dirty="0" err="1" smtClean="0">
                <a:solidFill>
                  <a:schemeClr val="tx1"/>
                </a:solidFill>
                <a:latin typeface="+mn-lt"/>
                <a:ea typeface="+mn-ea"/>
                <a:cs typeface="+mn-cs"/>
              </a:rPr>
              <a:t>globins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branching structure was deduced by sequence comparison, whereas the results of fossil studies provided the overall time scale showing when divergence occurred.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37</a:t>
            </a:fld>
            <a:endParaRPr lang="en-US" dirty="0"/>
          </a:p>
        </p:txBody>
      </p:sp>
    </p:spTree>
    <p:extLst>
      <p:ext uri="{BB962C8B-B14F-4D97-AF65-F5344CB8AC3E}">
        <p14:creationId xmlns:p14="http://schemas.microsoft.com/office/powerpoint/2010/main" val="130876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6.22 The lamprey.</a:t>
            </a:r>
            <a:r>
              <a:rPr lang="en-US" sz="1200" b="0" i="0" u="none" strike="noStrike" kern="1200" baseline="0" dirty="0" smtClean="0">
                <a:solidFill>
                  <a:schemeClr val="tx1"/>
                </a:solidFill>
                <a:latin typeface="+mn-lt"/>
                <a:ea typeface="+mn-ea"/>
                <a:cs typeface="+mn-cs"/>
              </a:rPr>
              <a:t> A jawless fish whose ancestors diverged from bony fish approximately 400 million years ago, the lamprey has hemoglobin molecules that contain only a single type of polypeptide chain. [Brent P. Kent.]</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38</a:t>
            </a:fld>
            <a:endParaRPr lang="en-US" dirty="0"/>
          </a:p>
        </p:txBody>
      </p:sp>
    </p:spTree>
    <p:extLst>
      <p:ext uri="{BB962C8B-B14F-4D97-AF65-F5344CB8AC3E}">
        <p14:creationId xmlns:p14="http://schemas.microsoft.com/office/powerpoint/2010/main" val="778952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6.23 Evidence of horizontal gene transfer. </a:t>
            </a:r>
            <a:r>
              <a:rPr lang="en-US" sz="1200" b="0" i="0" u="none" strike="noStrike" kern="1200" baseline="0" dirty="0" smtClean="0">
                <a:solidFill>
                  <a:schemeClr val="tx1"/>
                </a:solidFill>
                <a:latin typeface="+mn-lt"/>
                <a:ea typeface="+mn-ea"/>
                <a:cs typeface="+mn-cs"/>
              </a:rPr>
              <a:t>(A) The unicellular red alga </a:t>
            </a:r>
            <a:r>
              <a:rPr lang="en-US" sz="1200" b="0" i="1" u="none" strike="noStrike" kern="1200" baseline="0" dirty="0" err="1" smtClean="0">
                <a:solidFill>
                  <a:schemeClr val="tx1"/>
                </a:solidFill>
                <a:latin typeface="+mn-lt"/>
                <a:ea typeface="+mn-ea"/>
                <a:cs typeface="+mn-cs"/>
              </a:rPr>
              <a:t>Galdieria</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sulphuraria</a:t>
            </a:r>
            <a:r>
              <a:rPr lang="en-US" sz="1200" b="0" i="0" u="none" strike="noStrike" kern="1200" baseline="0" dirty="0" smtClean="0">
                <a:solidFill>
                  <a:schemeClr val="tx1"/>
                </a:solidFill>
                <a:latin typeface="+mn-lt"/>
                <a:ea typeface="+mn-ea"/>
                <a:cs typeface="+mn-cs"/>
              </a:rPr>
              <a:t> belongs to the order </a:t>
            </a:r>
            <a:r>
              <a:rPr lang="en-US" sz="1200" b="0" i="0" u="none" strike="noStrike" kern="1200" baseline="0" dirty="0" err="1" smtClean="0">
                <a:solidFill>
                  <a:schemeClr val="tx1"/>
                </a:solidFill>
                <a:latin typeface="+mn-lt"/>
                <a:ea typeface="+mn-ea"/>
                <a:cs typeface="+mn-cs"/>
              </a:rPr>
              <a:t>Cyanidiales</a:t>
            </a:r>
            <a:r>
              <a:rPr lang="en-US" sz="1200" b="0" i="0" u="none" strike="noStrike" kern="1200" baseline="0" dirty="0" smtClean="0">
                <a:solidFill>
                  <a:schemeClr val="tx1"/>
                </a:solidFill>
                <a:latin typeface="+mn-lt"/>
                <a:ea typeface="+mn-ea"/>
                <a:cs typeface="+mn-cs"/>
              </a:rPr>
              <a:t>, clearly within the eukaryotic branch of the evolutionary tree. (B) Within the completely sequenced </a:t>
            </a:r>
            <a:r>
              <a:rPr lang="en-US" sz="1200" b="0" i="1" u="none" strike="noStrike" kern="1200" baseline="0" dirty="0" smtClean="0">
                <a:solidFill>
                  <a:schemeClr val="tx1"/>
                </a:solidFill>
                <a:latin typeface="+mn-lt"/>
                <a:ea typeface="+mn-ea"/>
                <a:cs typeface="+mn-cs"/>
              </a:rPr>
              <a:t>G. </a:t>
            </a:r>
            <a:r>
              <a:rPr lang="en-US" sz="1200" b="0" i="1" u="none" strike="noStrike" kern="1200" baseline="0" dirty="0" err="1" smtClean="0">
                <a:solidFill>
                  <a:schemeClr val="tx1"/>
                </a:solidFill>
                <a:latin typeface="+mn-lt"/>
                <a:ea typeface="+mn-ea"/>
                <a:cs typeface="+mn-cs"/>
              </a:rPr>
              <a:t>sulphuraria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genome, two ORFs encode proteins involved in transport of arsenate ions across membranes. Alignment of these ORFs against </a:t>
            </a:r>
            <a:r>
              <a:rPr lang="en-US" sz="1200" b="0" i="0" u="none" strike="noStrike" kern="1200" baseline="0" dirty="0" err="1" smtClean="0">
                <a:solidFill>
                  <a:schemeClr val="tx1"/>
                </a:solidFill>
                <a:latin typeface="+mn-lt"/>
                <a:ea typeface="+mn-ea"/>
                <a:cs typeface="+mn-cs"/>
              </a:rPr>
              <a:t>orthologs</a:t>
            </a:r>
            <a:r>
              <a:rPr lang="en-US" sz="1200" b="0" i="0" u="none" strike="noStrike" kern="1200" baseline="0" dirty="0" smtClean="0">
                <a:solidFill>
                  <a:schemeClr val="tx1"/>
                </a:solidFill>
                <a:latin typeface="+mn-lt"/>
                <a:ea typeface="+mn-ea"/>
                <a:cs typeface="+mn-cs"/>
              </a:rPr>
              <a:t> from a variety of species reveals that these pumps are most closely related to their bacterial counterparts, suggesting that a horizontal gene transfer event occurred during the evolution of this species. [(A) Information from Dr. Gerald </a:t>
            </a:r>
            <a:r>
              <a:rPr lang="en-US" sz="1200" b="0" i="0" u="none" strike="noStrike" kern="1200" baseline="0" dirty="0" err="1" smtClean="0">
                <a:solidFill>
                  <a:schemeClr val="tx1"/>
                </a:solidFill>
                <a:latin typeface="+mn-lt"/>
                <a:ea typeface="+mn-ea"/>
                <a:cs typeface="+mn-cs"/>
              </a:rPr>
              <a:t>Schönknecht</a:t>
            </a:r>
            <a:r>
              <a:rPr lang="en-US" sz="1200" b="0" i="0" u="none" strike="noStrike" kern="1200" baseline="0" dirty="0" smtClean="0">
                <a:solidFill>
                  <a:schemeClr val="tx1"/>
                </a:solidFill>
                <a:latin typeface="+mn-lt"/>
                <a:ea typeface="+mn-ea"/>
                <a:cs typeface="+mn-cs"/>
              </a:rPr>
              <a:t>; (B) Information from G. </a:t>
            </a:r>
            <a:r>
              <a:rPr lang="en-US" sz="1200" b="0" i="0" u="none" strike="noStrike" kern="1200" baseline="0" dirty="0" err="1" smtClean="0">
                <a:solidFill>
                  <a:schemeClr val="tx1"/>
                </a:solidFill>
                <a:latin typeface="+mn-lt"/>
                <a:ea typeface="+mn-ea"/>
                <a:cs typeface="+mn-cs"/>
              </a:rPr>
              <a:t>Schönknecht</a:t>
            </a:r>
            <a:r>
              <a:rPr lang="en-US" sz="1200" b="0" i="0" u="none" strike="noStrike" kern="1200" baseline="0" dirty="0" smtClean="0">
                <a:solidFill>
                  <a:schemeClr val="tx1"/>
                </a:solidFill>
                <a:latin typeface="+mn-lt"/>
                <a:ea typeface="+mn-ea"/>
                <a:cs typeface="+mn-cs"/>
              </a:rPr>
              <a:t> et al. </a:t>
            </a:r>
            <a:r>
              <a:rPr lang="en-US" sz="1200" b="0" i="1" u="none" strike="noStrike" kern="1200" baseline="0" dirty="0" smtClean="0">
                <a:solidFill>
                  <a:schemeClr val="tx1"/>
                </a:solidFill>
                <a:latin typeface="+mn-lt"/>
                <a:ea typeface="+mn-ea"/>
                <a:cs typeface="+mn-cs"/>
              </a:rPr>
              <a:t>Science </a:t>
            </a:r>
            <a:r>
              <a:rPr lang="en-US" sz="1200" b="0" i="0" u="none" strike="noStrike" kern="1200" baseline="0" dirty="0" smtClean="0">
                <a:solidFill>
                  <a:schemeClr val="tx1"/>
                </a:solidFill>
                <a:latin typeface="+mn-lt"/>
                <a:ea typeface="+mn-ea"/>
                <a:cs typeface="+mn-cs"/>
              </a:rPr>
              <a:t>339:1207–1210, 2013, Fig. 3.]</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1266194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6.24 Placing Neanderthals and </a:t>
            </a:r>
            <a:r>
              <a:rPr lang="en-US" sz="1200" b="1" i="0" u="none" strike="noStrike" kern="1200" baseline="0" dirty="0" err="1" smtClean="0">
                <a:solidFill>
                  <a:schemeClr val="tx1"/>
                </a:solidFill>
                <a:latin typeface="+mn-lt"/>
                <a:ea typeface="+mn-ea"/>
                <a:cs typeface="+mn-cs"/>
              </a:rPr>
              <a:t>Denisovans</a:t>
            </a:r>
            <a:r>
              <a:rPr lang="en-US" sz="1200" b="1" i="0" u="none" strike="noStrike" kern="1200" baseline="0" dirty="0" smtClean="0">
                <a:solidFill>
                  <a:schemeClr val="tx1"/>
                </a:solidFill>
                <a:latin typeface="+mn-lt"/>
                <a:ea typeface="+mn-ea"/>
                <a:cs typeface="+mn-cs"/>
              </a:rPr>
              <a:t> on an evolutionary tree. </a:t>
            </a:r>
            <a:r>
              <a:rPr lang="en-US" sz="1200" b="0" i="0" u="none" strike="noStrike" kern="1200" baseline="0" dirty="0" smtClean="0">
                <a:solidFill>
                  <a:schemeClr val="tx1"/>
                </a:solidFill>
                <a:latin typeface="+mn-lt"/>
                <a:ea typeface="+mn-ea"/>
                <a:cs typeface="+mn-cs"/>
              </a:rPr>
              <a:t>Comparison of DNA sequences revealed that neither Neanderthals nor the </a:t>
            </a:r>
            <a:r>
              <a:rPr lang="en-US" sz="1200" b="0" i="0" u="none" strike="noStrike" kern="1200" baseline="0" dirty="0" err="1" smtClean="0">
                <a:solidFill>
                  <a:schemeClr val="tx1"/>
                </a:solidFill>
                <a:latin typeface="+mn-lt"/>
                <a:ea typeface="+mn-ea"/>
                <a:cs typeface="+mn-cs"/>
              </a:rPr>
              <a:t>Denisovans</a:t>
            </a:r>
            <a:r>
              <a:rPr lang="en-US" sz="1200" b="0" i="0" u="none" strike="noStrike" kern="1200" baseline="0" dirty="0" smtClean="0">
                <a:solidFill>
                  <a:schemeClr val="tx1"/>
                </a:solidFill>
                <a:latin typeface="+mn-lt"/>
                <a:ea typeface="+mn-ea"/>
                <a:cs typeface="+mn-cs"/>
              </a:rPr>
              <a:t> are on the line of direct descent leading to </a:t>
            </a:r>
            <a:r>
              <a:rPr lang="en-US" sz="1200" b="0" i="1" u="none" strike="noStrike" kern="1200" baseline="0" dirty="0" smtClean="0">
                <a:solidFill>
                  <a:schemeClr val="tx1"/>
                </a:solidFill>
                <a:latin typeface="+mn-lt"/>
                <a:ea typeface="+mn-ea"/>
                <a:cs typeface="+mn-cs"/>
              </a:rPr>
              <a:t>Homo sapiens</a:t>
            </a:r>
            <a:r>
              <a:rPr lang="en-US" sz="1200" b="0" i="0" u="none" strike="noStrike" kern="1200" baseline="0" dirty="0" smtClean="0">
                <a:solidFill>
                  <a:schemeClr val="tx1"/>
                </a:solidFill>
                <a:latin typeface="+mn-lt"/>
                <a:ea typeface="+mn-ea"/>
                <a:cs typeface="+mn-cs"/>
              </a:rPr>
              <a:t> but, instead, branched off earlier and then became extinct.</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358906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6.25 Evolution in the laboratory. </a:t>
            </a:r>
            <a:r>
              <a:rPr lang="en-US" sz="1200" b="0" i="0" u="none" strike="noStrike" kern="1200" baseline="0" dirty="0" smtClean="0">
                <a:solidFill>
                  <a:schemeClr val="tx1"/>
                </a:solidFill>
                <a:latin typeface="+mn-lt"/>
                <a:ea typeface="+mn-ea"/>
                <a:cs typeface="+mn-cs"/>
              </a:rPr>
              <a:t>A collection of RNA molecules of random sequences is synthesized by combinatorial chemistry. This collection is selected for the ability to bind ATP by passing the RNA through an ATP affinity column (Section 3.1). The ATP-binding RNA molecules are released from the column by washing with excess ATP and then replicated. The process of selection and replication is then repeated several times. The final RNA products with significant ATP-binding ability are isolated and characterized.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44</a:t>
            </a:fld>
            <a:endParaRPr lang="en-US" dirty="0"/>
          </a:p>
        </p:txBody>
      </p:sp>
    </p:spTree>
    <p:extLst>
      <p:ext uri="{BB962C8B-B14F-4D97-AF65-F5344CB8AC3E}">
        <p14:creationId xmlns:p14="http://schemas.microsoft.com/office/powerpoint/2010/main" val="3178981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6.26 A conserved secondary structure. </a:t>
            </a:r>
            <a:r>
              <a:rPr lang="en-US" sz="1200" kern="1200" dirty="0" smtClean="0">
                <a:solidFill>
                  <a:schemeClr val="tx1"/>
                </a:solidFill>
                <a:effectLst/>
                <a:latin typeface="+mn-lt"/>
                <a:ea typeface="+mn-ea"/>
                <a:cs typeface="+mn-cs"/>
              </a:rPr>
              <a:t>The secondary structure shown is common to RNA molecules selected for ATP binding. Bases important for ATP recognition are shown in red. Dashed line indicates a region which varied in length among the various RNA products.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45</a:t>
            </a:fld>
            <a:endParaRPr lang="en-US" dirty="0"/>
          </a:p>
        </p:txBody>
      </p:sp>
    </p:spTree>
    <p:extLst>
      <p:ext uri="{BB962C8B-B14F-4D97-AF65-F5344CB8AC3E}">
        <p14:creationId xmlns:p14="http://schemas.microsoft.com/office/powerpoint/2010/main" val="203945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[DELETE THIS NOTE; IT REFERS TO THE NEXT SLIDE, NOT THIS ONE.] Figure 6.1 Structures of ribonucleases from cows and human beings.</a:t>
            </a:r>
            <a:r>
              <a:rPr lang="en-US" sz="1200" b="0" i="0" u="none" strike="noStrike" kern="1200" baseline="0" dirty="0" smtClean="0">
                <a:solidFill>
                  <a:schemeClr val="tx1"/>
                </a:solidFill>
                <a:latin typeface="+mn-lt"/>
                <a:ea typeface="+mn-ea"/>
                <a:cs typeface="+mn-cs"/>
              </a:rPr>
              <a:t> Structural similarity often follows functional similarity. [Drawn from 8RAT.pdb. and 2RNF.pdb.]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2127810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6.27 An evolved ATP-binding RNA molecule.</a:t>
            </a:r>
            <a:r>
              <a:rPr lang="en-US" sz="1200" b="0" i="0" u="none" strike="noStrike" kern="1200" baseline="0" dirty="0" smtClean="0">
                <a:solidFill>
                  <a:schemeClr val="tx1"/>
                </a:solidFill>
                <a:latin typeface="+mn-lt"/>
                <a:ea typeface="+mn-ea"/>
                <a:cs typeface="+mn-cs"/>
              </a:rPr>
              <a:t> (A) The Watson–Crick base-pairing pattern of an RNA molecule selected to bind adenosine nucleotides. (B) The NMR structure of this RNA molecule reveals the deep pocket into which the ATP molecule is bound. (C) In this surface representation, the ATP molecule has been removed to enable visualization of the pocket. [Drawn from 1RAW.pdb.]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2576390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6.28 Modeling of the odorant receptor binding pocket. </a:t>
            </a:r>
            <a:r>
              <a:rPr lang="en-US" sz="1200" kern="1200" dirty="0" smtClean="0">
                <a:solidFill>
                  <a:schemeClr val="tx1"/>
                </a:solidFill>
                <a:effectLst/>
                <a:latin typeface="+mn-lt"/>
                <a:ea typeface="+mn-ea"/>
                <a:cs typeface="+mn-cs"/>
              </a:rPr>
              <a:t>(A) The 22 residues found to be highly conserved amongst orthologous odorant receptor pairs, but not conserved between </a:t>
            </a:r>
            <a:r>
              <a:rPr lang="en-US" sz="1200" kern="1200" dirty="0" err="1" smtClean="0">
                <a:solidFill>
                  <a:schemeClr val="tx1"/>
                </a:solidFill>
                <a:effectLst/>
                <a:latin typeface="+mn-lt"/>
                <a:ea typeface="+mn-ea"/>
                <a:cs typeface="+mn-cs"/>
              </a:rPr>
              <a:t>paralog</a:t>
            </a:r>
            <a:r>
              <a:rPr lang="en-US" sz="1200" kern="1200" dirty="0" smtClean="0">
                <a:solidFill>
                  <a:schemeClr val="tx1"/>
                </a:solidFill>
                <a:effectLst/>
                <a:latin typeface="+mn-lt"/>
                <a:ea typeface="+mn-ea"/>
                <a:cs typeface="+mn-cs"/>
              </a:rPr>
              <a:t> pairs, were mapped on the known structure of the GPCR bovine rhodopsin. </a:t>
            </a:r>
            <a:r>
              <a:rPr lang="en-US" sz="1200" i="1" kern="1200" dirty="0" smtClean="0">
                <a:solidFill>
                  <a:schemeClr val="tx1"/>
                </a:solidFill>
                <a:effectLst/>
                <a:latin typeface="+mn-lt"/>
                <a:ea typeface="+mn-ea"/>
                <a:cs typeface="+mn-cs"/>
              </a:rPr>
              <a:t>Notice </a:t>
            </a:r>
            <a:r>
              <a:rPr lang="en-US" sz="1200" kern="1200" dirty="0" smtClean="0">
                <a:solidFill>
                  <a:schemeClr val="tx1"/>
                </a:solidFill>
                <a:effectLst/>
                <a:latin typeface="+mn-lt"/>
                <a:ea typeface="+mn-ea"/>
                <a:cs typeface="+mn-cs"/>
              </a:rPr>
              <a:t>that these residues (colored light green) cluster in one specific region of the receptor that closely aligns with (B) the retinal moiety (colored purple) of rhodopsin. [O. Man, Y. </a:t>
            </a:r>
            <a:r>
              <a:rPr lang="en-US" sz="1200" kern="1200" dirty="0" err="1" smtClean="0">
                <a:solidFill>
                  <a:schemeClr val="tx1"/>
                </a:solidFill>
                <a:effectLst/>
                <a:latin typeface="+mn-lt"/>
                <a:ea typeface="+mn-ea"/>
                <a:cs typeface="+mn-cs"/>
              </a:rPr>
              <a:t>Gilad</a:t>
            </a:r>
            <a:r>
              <a:rPr lang="en-US" sz="1200" kern="1200" dirty="0" smtClean="0">
                <a:solidFill>
                  <a:schemeClr val="tx1"/>
                </a:solidFill>
                <a:effectLst/>
                <a:latin typeface="+mn-lt"/>
                <a:ea typeface="+mn-ea"/>
                <a:cs typeface="+mn-cs"/>
              </a:rPr>
              <a:t>, and D. Lancet, </a:t>
            </a:r>
            <a:r>
              <a:rPr lang="en-US" sz="1200" i="1" kern="1200" dirty="0" smtClean="0">
                <a:solidFill>
                  <a:schemeClr val="tx1"/>
                </a:solidFill>
                <a:effectLst/>
                <a:latin typeface="+mn-lt"/>
                <a:ea typeface="+mn-ea"/>
                <a:cs typeface="+mn-cs"/>
              </a:rPr>
              <a:t>Protein Sci. </a:t>
            </a:r>
            <a:r>
              <a:rPr lang="en-US" sz="1200" kern="1200" dirty="0" smtClean="0">
                <a:solidFill>
                  <a:schemeClr val="tx1"/>
                </a:solidFill>
                <a:effectLst/>
                <a:latin typeface="+mn-lt"/>
                <a:ea typeface="+mn-ea"/>
                <a:cs typeface="+mn-cs"/>
              </a:rPr>
              <a:t>13:240–254, 2004, Fig. 3.]</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396680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6.1 Structures of </a:t>
            </a:r>
            <a:r>
              <a:rPr lang="en-US" sz="1200" b="1" kern="1200" dirty="0" err="1" smtClean="0">
                <a:solidFill>
                  <a:schemeClr val="tx1"/>
                </a:solidFill>
                <a:effectLst/>
                <a:latin typeface="+mn-lt"/>
                <a:ea typeface="+mn-ea"/>
                <a:cs typeface="+mn-cs"/>
              </a:rPr>
              <a:t>ribonucleases</a:t>
            </a:r>
            <a:r>
              <a:rPr lang="en-US" sz="1200" b="1" kern="1200" dirty="0" smtClean="0">
                <a:solidFill>
                  <a:schemeClr val="tx1"/>
                </a:solidFill>
                <a:effectLst/>
                <a:latin typeface="+mn-lt"/>
                <a:ea typeface="+mn-ea"/>
                <a:cs typeface="+mn-cs"/>
              </a:rPr>
              <a:t> from cows and human beings. </a:t>
            </a:r>
            <a:r>
              <a:rPr lang="en-US" sz="1200" kern="1200" dirty="0" smtClean="0">
                <a:solidFill>
                  <a:schemeClr val="tx1"/>
                </a:solidFill>
                <a:effectLst/>
                <a:latin typeface="+mn-lt"/>
                <a:ea typeface="+mn-ea"/>
                <a:cs typeface="+mn-cs"/>
              </a:rPr>
              <a:t>Functional similarity follows from structural similarity. [Drawn from 8RAT.pdb and 2RNF.pdb.] </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76591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6.2 Structure of </a:t>
            </a:r>
            <a:r>
              <a:rPr lang="en-US" sz="1200" b="1" i="0" u="none" strike="noStrike" kern="1200" baseline="0" dirty="0" err="1" smtClean="0">
                <a:solidFill>
                  <a:schemeClr val="tx1"/>
                </a:solidFill>
                <a:latin typeface="+mn-lt"/>
                <a:ea typeface="+mn-ea"/>
                <a:cs typeface="+mn-cs"/>
              </a:rPr>
              <a:t>angiogenin</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The protein </a:t>
            </a:r>
            <a:r>
              <a:rPr lang="en-US" sz="1200" b="0" i="0" u="none" strike="noStrike" kern="1200" baseline="0" dirty="0" err="1" smtClean="0">
                <a:solidFill>
                  <a:schemeClr val="tx1"/>
                </a:solidFill>
                <a:latin typeface="+mn-lt"/>
                <a:ea typeface="+mn-ea"/>
                <a:cs typeface="+mn-cs"/>
              </a:rPr>
              <a:t>angiogenin</a:t>
            </a:r>
            <a:r>
              <a:rPr lang="en-US" sz="1200" b="0" i="0" u="none" strike="noStrike" kern="1200" baseline="0" dirty="0" smtClean="0">
                <a:solidFill>
                  <a:schemeClr val="tx1"/>
                </a:solidFill>
                <a:latin typeface="+mn-lt"/>
                <a:ea typeface="+mn-ea"/>
                <a:cs typeface="+mn-cs"/>
              </a:rPr>
              <a:t>, identified on the basis of its ability to stimulate blood-vessel growth, is highly similar in three-dimensional structure to </a:t>
            </a:r>
            <a:r>
              <a:rPr lang="en-US" sz="1200" b="0" i="0" u="none" strike="noStrike" kern="1200" baseline="0" dirty="0" err="1" smtClean="0">
                <a:solidFill>
                  <a:schemeClr val="tx1"/>
                </a:solidFill>
                <a:latin typeface="+mn-lt"/>
                <a:ea typeface="+mn-ea"/>
                <a:cs typeface="+mn-cs"/>
              </a:rPr>
              <a:t>ribonuclease</a:t>
            </a:r>
            <a:r>
              <a:rPr lang="en-US" sz="1200" b="0" i="0" u="none" strike="noStrike" kern="1200" baseline="0" dirty="0" smtClean="0">
                <a:solidFill>
                  <a:schemeClr val="tx1"/>
                </a:solidFill>
                <a:latin typeface="+mn-lt"/>
                <a:ea typeface="+mn-ea"/>
                <a:cs typeface="+mn-cs"/>
              </a:rPr>
              <a:t>. [Drawn from 2ANG.pdb.]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300875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6.3 Two classes of homologs. </a:t>
            </a:r>
            <a:r>
              <a:rPr lang="en-US" sz="1200" b="0" i="0" u="none" strike="noStrike" kern="1200" baseline="0" dirty="0" smtClean="0">
                <a:solidFill>
                  <a:schemeClr val="tx1"/>
                </a:solidFill>
                <a:latin typeface="+mn-lt"/>
                <a:ea typeface="+mn-ea"/>
                <a:cs typeface="+mn-cs"/>
              </a:rPr>
              <a:t>Homologs that perform identical or very similar functions in different species are called </a:t>
            </a:r>
            <a:r>
              <a:rPr lang="en-US" sz="1200" b="0" i="0" u="none" strike="noStrike" kern="1200" baseline="0" dirty="0" err="1" smtClean="0">
                <a:solidFill>
                  <a:schemeClr val="tx1"/>
                </a:solidFill>
                <a:latin typeface="+mn-lt"/>
                <a:ea typeface="+mn-ea"/>
                <a:cs typeface="+mn-cs"/>
              </a:rPr>
              <a:t>orthologs</a:t>
            </a:r>
            <a:r>
              <a:rPr lang="en-US" sz="1200" b="0" i="0" u="none" strike="noStrike" kern="1200" baseline="0" dirty="0" smtClean="0">
                <a:solidFill>
                  <a:schemeClr val="tx1"/>
                </a:solidFill>
                <a:latin typeface="+mn-lt"/>
                <a:ea typeface="+mn-ea"/>
                <a:cs typeface="+mn-cs"/>
              </a:rPr>
              <a:t>, whereas homologs that perform different functions within one species are called </a:t>
            </a:r>
            <a:r>
              <a:rPr lang="en-US" sz="1200" b="0" i="0" u="none" strike="noStrike" kern="1200" baseline="0" dirty="0" err="1" smtClean="0">
                <a:solidFill>
                  <a:schemeClr val="tx1"/>
                </a:solidFill>
                <a:latin typeface="+mn-lt"/>
                <a:ea typeface="+mn-ea"/>
                <a:cs typeface="+mn-cs"/>
              </a:rPr>
              <a:t>paralogs</a:t>
            </a:r>
            <a:r>
              <a:rPr lang="en-US" sz="1200" b="0" i="0" u="none" strike="noStrike" kern="1200" baseline="0" dirty="0" smtClean="0">
                <a:solidFill>
                  <a:schemeClr val="tx1"/>
                </a:solidFill>
                <a:latin typeface="+mn-lt"/>
                <a:ea typeface="+mn-ea"/>
                <a:cs typeface="+mn-cs"/>
              </a:rPr>
              <a:t>.</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a:t>
            </a:fld>
            <a:endParaRPr lang="en-US" dirty="0"/>
          </a:p>
        </p:txBody>
      </p:sp>
    </p:spTree>
    <p:extLst>
      <p:ext uri="{BB962C8B-B14F-4D97-AF65-F5344CB8AC3E}">
        <p14:creationId xmlns:p14="http://schemas.microsoft.com/office/powerpoint/2010/main" val="315444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6.4 Amino acid sequences of human hemoglobin (α chain) and human myoglobin</a:t>
            </a:r>
            <a:r>
              <a:rPr lang="en-US" sz="1200" b="0" i="0" u="none" strike="noStrike" kern="1200" baseline="0" dirty="0" smtClean="0">
                <a:solidFill>
                  <a:schemeClr val="tx1"/>
                </a:solidFill>
                <a:latin typeface="+mn-lt"/>
                <a:ea typeface="+mn-ea"/>
                <a:cs typeface="+mn-cs"/>
              </a:rPr>
              <a:t>. α-Hemoglobin is composed of 141 amino acids; myoglobin consists of 153 amino acids. (One-letter abbreviations designating amino acids are used; see Table 2.2.)</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337968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6.5 Comparing the amino acid sequences of α-hemoglobin and myoglobin.</a:t>
            </a:r>
            <a:r>
              <a:rPr lang="en-US" sz="1200" b="0" i="0" u="none" strike="noStrike" kern="1200" baseline="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A) A comparison is made by sliding the sequences of the two proteins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past each other, 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amino acid at a time,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counting the number of amino acid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identities between the proteins. Shown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representations of just two of the &gt;100 possible alignments. (B) The two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alignments with the largest number of 5 matches are shown above the graph,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plots the matches as a function of 0 alignment.   </a:t>
            </a:r>
            <a:r>
              <a:rPr lang="en-US" sz="1200" b="1" kern="1200" dirty="0" smtClean="0">
                <a:solidFill>
                  <a:schemeClr val="tx1"/>
                </a:solidFill>
                <a:effectLst/>
                <a:latin typeface="+mn-lt"/>
                <a:ea typeface="+mn-ea"/>
                <a:cs typeface="+mn-cs"/>
              </a:rPr>
              <a:t>AU: </a:t>
            </a:r>
            <a:r>
              <a:rPr lang="en-US" sz="1200" b="1" kern="1200" cap="all" baseline="0" dirty="0" smtClean="0">
                <a:solidFill>
                  <a:schemeClr val="tx1"/>
                </a:solidFill>
                <a:effectLst/>
                <a:latin typeface="+mn-lt"/>
                <a:ea typeface="+mn-ea"/>
                <a:cs typeface="+mn-cs"/>
              </a:rPr>
              <a:t>I suggest spelling out “five” and “zero” in the last sentence.</a:t>
            </a:r>
            <a:endParaRPr lang="en-US" b="1" cap="all" baseline="0" dirty="0"/>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1365192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6.6 Alignment with gap insertion. </a:t>
            </a:r>
            <a:r>
              <a:rPr lang="en-US" sz="1200" b="0" i="0" u="none" strike="noStrike" kern="1200" baseline="0" dirty="0" smtClean="0">
                <a:solidFill>
                  <a:schemeClr val="tx1"/>
                </a:solidFill>
                <a:latin typeface="+mn-lt"/>
                <a:ea typeface="+mn-ea"/>
                <a:cs typeface="+mn-cs"/>
              </a:rPr>
              <a:t>The alignment of α-hemoglobin and myoglobin after a gap has been inserted into the hemoglobin </a:t>
            </a:r>
            <a:r>
              <a:rPr lang="el-GR" sz="1200" b="0" i="0" u="none" strike="noStrike" kern="1200" baseline="0" dirty="0" smtClean="0">
                <a:solidFill>
                  <a:schemeClr val="tx1"/>
                </a:solidFill>
                <a:latin typeface="+mn-lt"/>
                <a:ea typeface="+mn-ea"/>
                <a:cs typeface="+mn-cs"/>
              </a:rPr>
              <a:t>α</a:t>
            </a:r>
            <a:r>
              <a:rPr lang="en-US" sz="1200" b="0" i="0" u="none" strike="noStrike" kern="1200" baseline="0" dirty="0" smtClean="0">
                <a:solidFill>
                  <a:schemeClr val="tx1"/>
                </a:solidFill>
                <a:latin typeface="+mn-lt"/>
                <a:ea typeface="+mn-ea"/>
                <a:cs typeface="+mn-cs"/>
              </a:rPr>
              <a:t> sequence.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221148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1855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30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478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050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177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875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38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585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186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92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990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62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4/29/2019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4/29/2019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49387818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a:t>
            </a:r>
            <a:r>
              <a:rPr lang="en-US" altLang="en-US" sz="3600" b="1" dirty="0" smtClean="0">
                <a:solidFill>
                  <a:srgbClr val="843C0C"/>
                </a:solidFill>
              </a:rPr>
              <a:t>6</a:t>
            </a:r>
            <a:endParaRPr lang="en-US" altLang="en-US" sz="3600" b="1" dirty="0" smtClean="0">
              <a:solidFill>
                <a:srgbClr val="843C0C"/>
              </a:solidFill>
            </a:endParaRPr>
          </a:p>
          <a:p>
            <a:pPr defTabSz="914400">
              <a:buFontTx/>
              <a:buNone/>
            </a:pPr>
            <a:r>
              <a:rPr lang="en-US" altLang="en-US" sz="2800" b="1" dirty="0" smtClean="0">
                <a:solidFill>
                  <a:srgbClr val="843C0C"/>
                </a:solidFill>
              </a:rPr>
              <a:t>Exploring </a:t>
            </a:r>
            <a:r>
              <a:rPr lang="en-US" altLang="en-US" sz="2800" b="1" dirty="0" smtClean="0">
                <a:solidFill>
                  <a:srgbClr val="843C0C"/>
                </a:solidFill>
              </a:rPr>
              <a:t>Evolution and Bioinformatics</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840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843C0C"/>
                </a:solidFill>
                <a:latin typeface="Arial" panose="020B0604020202020204" pitchFamily="34" charset="0"/>
                <a:cs typeface="Arial" panose="020B0604020202020204" pitchFamily="34" charset="0"/>
              </a:rPr>
              <a:t>Section 6.2 </a:t>
            </a:r>
            <a:r>
              <a:rPr lang="en-US" dirty="0">
                <a:solidFill>
                  <a:srgbClr val="843C0C"/>
                </a:solidFill>
                <a:latin typeface="Arial" panose="020B0604020202020204" pitchFamily="34" charset="0"/>
                <a:cs typeface="Arial" panose="020B0604020202020204" pitchFamily="34" charset="0"/>
              </a:rPr>
              <a:t>Statistical Analysis of Sequence Alignments Can Detect </a:t>
            </a:r>
            <a:r>
              <a:rPr lang="en-US" dirty="0" smtClean="0">
                <a:solidFill>
                  <a:srgbClr val="843C0C"/>
                </a:solidFill>
                <a:latin typeface="Arial" panose="020B0604020202020204" pitchFamily="34" charset="0"/>
                <a:cs typeface="Arial" panose="020B0604020202020204" pitchFamily="34" charset="0"/>
              </a:rPr>
              <a:t>Homology</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600200"/>
            <a:ext cx="8229600" cy="2359151"/>
          </a:xfrm>
        </p:spPr>
        <p:txBody>
          <a:bodyPr>
            <a:noAutofit/>
          </a:bodyPr>
          <a:lstStyle/>
          <a:p>
            <a:pPr>
              <a:spcBef>
                <a:spcPts val="624"/>
              </a:spcBef>
              <a:spcAft>
                <a:spcPts val="1200"/>
              </a:spcAft>
            </a:pPr>
            <a:r>
              <a:rPr lang="en-US" sz="2000" dirty="0">
                <a:latin typeface="Arial" panose="020B0604020202020204" pitchFamily="34" charset="0"/>
                <a:cs typeface="Arial" panose="020B0604020202020204" pitchFamily="34" charset="0"/>
              </a:rPr>
              <a:t>Sequence comparisons must rule out the possibility that the similarities are due to </a:t>
            </a:r>
            <a:r>
              <a:rPr lang="en-US" sz="2000" dirty="0" smtClean="0">
                <a:latin typeface="Arial" panose="020B0604020202020204" pitchFamily="34" charset="0"/>
                <a:cs typeface="Arial" panose="020B0604020202020204" pitchFamily="34" charset="0"/>
              </a:rPr>
              <a:t>chance.</a:t>
            </a:r>
            <a:endParaRPr lang="en-US" sz="2000" dirty="0">
              <a:latin typeface="Arial" panose="020B0604020202020204" pitchFamily="34" charset="0"/>
              <a:cs typeface="Arial" panose="020B0604020202020204" pitchFamily="34" charset="0"/>
            </a:endParaRPr>
          </a:p>
          <a:p>
            <a:pPr>
              <a:spcBef>
                <a:spcPts val="624"/>
              </a:spcBef>
              <a:spcAft>
                <a:spcPts val="1200"/>
              </a:spcAft>
            </a:pPr>
            <a:r>
              <a:rPr lang="en-US" sz="2000" dirty="0">
                <a:latin typeface="Arial" panose="020B0604020202020204" pitchFamily="34" charset="0"/>
                <a:cs typeface="Arial" panose="020B0604020202020204" pitchFamily="34" charset="0"/>
              </a:rPr>
              <a:t>Sequences are systematically aligned to search for similarities, a process called sequence </a:t>
            </a:r>
            <a:r>
              <a:rPr lang="en-US" sz="2000" dirty="0" smtClean="0">
                <a:latin typeface="Arial" panose="020B0604020202020204" pitchFamily="34" charset="0"/>
                <a:cs typeface="Arial" panose="020B0604020202020204" pitchFamily="34" charset="0"/>
              </a:rPr>
              <a:t>alignment.</a:t>
            </a:r>
            <a:endParaRPr lang="en-US" sz="2000" dirty="0">
              <a:latin typeface="Arial" panose="020B0604020202020204" pitchFamily="34" charset="0"/>
              <a:cs typeface="Arial" panose="020B0604020202020204" pitchFamily="34" charset="0"/>
            </a:endParaRPr>
          </a:p>
          <a:p>
            <a:pPr>
              <a:spcBef>
                <a:spcPts val="624"/>
              </a:spcBef>
              <a:spcAft>
                <a:spcPts val="1200"/>
              </a:spcAft>
            </a:pPr>
            <a:r>
              <a:rPr lang="en-US" sz="2000" dirty="0" smtClean="0">
                <a:latin typeface="Arial" panose="020B0604020202020204" pitchFamily="34" charset="0"/>
                <a:cs typeface="Arial" panose="020B0604020202020204" pitchFamily="34" charset="0"/>
              </a:rPr>
              <a:t>Example: the sequences of </a:t>
            </a:r>
            <a:r>
              <a:rPr lang="en-US" sz="2000" dirty="0">
                <a:latin typeface="Arial" panose="020B0604020202020204" pitchFamily="34" charset="0"/>
                <a:cs typeface="Arial" panose="020B0604020202020204" pitchFamily="34" charset="0"/>
              </a:rPr>
              <a:t>α-hemoglobin and </a:t>
            </a:r>
            <a:r>
              <a:rPr lang="en-US" sz="2000" dirty="0" smtClean="0">
                <a:latin typeface="Arial" panose="020B0604020202020204" pitchFamily="34" charset="0"/>
                <a:cs typeface="Arial" panose="020B0604020202020204" pitchFamily="34" charset="0"/>
              </a:rPr>
              <a:t>myoglobin, which at first appear dissimilar, </a:t>
            </a:r>
            <a:r>
              <a:rPr lang="en-US" sz="2000" dirty="0">
                <a:latin typeface="Arial" panose="020B0604020202020204" pitchFamily="34" charset="0"/>
                <a:cs typeface="Arial" panose="020B0604020202020204" pitchFamily="34" charset="0"/>
              </a:rPr>
              <a:t>can be </a:t>
            </a:r>
            <a:r>
              <a:rPr lang="en-US" sz="2000" dirty="0" smtClean="0">
                <a:latin typeface="Arial" panose="020B0604020202020204" pitchFamily="34" charset="0"/>
                <a:cs typeface="Arial" panose="020B0604020202020204" pitchFamily="34" charset="0"/>
              </a:rPr>
              <a:t>compared.</a:t>
            </a:r>
            <a:endParaRPr lang="en-US" sz="2000" dirty="0">
              <a:latin typeface="Arial" panose="020B0604020202020204" pitchFamily="34" charset="0"/>
              <a:cs typeface="Arial" panose="020B0604020202020204" pitchFamily="34" charset="0"/>
            </a:endParaRPr>
          </a:p>
        </p:txBody>
      </p:sp>
      <p:pic>
        <p:nvPicPr>
          <p:cNvPr id="11" name="Picture Placeholder 10" descr="Amino acid sequences in human hemoglobin (alpha chain) and human myoglobin are shown. Amino acid sequence of the alpha chain of human hemoglobin reads as follows: &#10;V L S P A D K T N V K A A W G K V G A H A G E Y G A E A L E R M F L S F P T T K T Y F P H F D L S H G S A Q V K G H G K K V A D A L T N A V A H V D D M P N A L S A L S D L H A H K L R V D P V N F K L L S H C L L V T L  A A H L P A E F T P A V H A S L D  K F L A  S V S T V L T S K Y R&#10;Amino acid sequence of the human myoglobin reads as follows: &#10;G L S D G E W Q L V L  N V W G K V E A D  I P G H G Q  E V L I  R L    F K G  H P E T  L E K F D K F K H L K S E D E M K A S E D L K K H G A T V L T A L G G I L K K K G H H E A E I K P L A Q S H A T K H K I P V K Y L E F I S E C I I Q V L Q S K H P G D F G A D A Q G A M N K A L E L F R K D M A S N Y K E L G F Q G"/>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219477" y="4121105"/>
            <a:ext cx="6705045" cy="2285811"/>
          </a:xfrm>
          <a:prstGeom prst="rect">
            <a:avLst/>
          </a:prstGeom>
        </p:spPr>
      </p:pic>
    </p:spTree>
    <p:extLst>
      <p:ext uri="{BB962C8B-B14F-4D97-AF65-F5344CB8AC3E}">
        <p14:creationId xmlns:p14="http://schemas.microsoft.com/office/powerpoint/2010/main" val="276161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8"/>
            <a:ext cx="8229600" cy="1257300"/>
          </a:xfrm>
        </p:spPr>
        <p:txBody>
          <a:bodyPr>
            <a:noAutofit/>
          </a:bodyPr>
          <a:lstStyle/>
          <a:p>
            <a:r>
              <a:rPr lang="en-US" sz="3200" dirty="0">
                <a:solidFill>
                  <a:srgbClr val="843C0C"/>
                </a:solidFill>
                <a:latin typeface="Arial" panose="020B0604020202020204" pitchFamily="34" charset="0"/>
                <a:cs typeface="Arial" panose="020B0604020202020204" pitchFamily="34" charset="0"/>
              </a:rPr>
              <a:t>Sequence </a:t>
            </a:r>
            <a:r>
              <a:rPr lang="en-US" sz="3200" dirty="0" smtClean="0">
                <a:solidFill>
                  <a:srgbClr val="843C0C"/>
                </a:solidFill>
                <a:latin typeface="Arial" panose="020B0604020202020204" pitchFamily="34" charset="0"/>
                <a:cs typeface="Arial" panose="020B0604020202020204" pitchFamily="34" charset="0"/>
              </a:rPr>
              <a:t>Identities </a:t>
            </a:r>
            <a:r>
              <a:rPr lang="en-US" sz="3200" dirty="0">
                <a:solidFill>
                  <a:srgbClr val="843C0C"/>
                </a:solidFill>
                <a:latin typeface="Arial" panose="020B0604020202020204" pitchFamily="34" charset="0"/>
                <a:cs typeface="Arial" panose="020B0604020202020204" pitchFamily="34" charset="0"/>
              </a:rPr>
              <a:t>can be </a:t>
            </a:r>
            <a:r>
              <a:rPr lang="en-US" sz="3200" dirty="0" smtClean="0">
                <a:solidFill>
                  <a:srgbClr val="843C0C"/>
                </a:solidFill>
                <a:latin typeface="Arial" panose="020B0604020202020204" pitchFamily="34" charset="0"/>
                <a:cs typeface="Arial" panose="020B0604020202020204" pitchFamily="34" charset="0"/>
              </a:rPr>
              <a:t>Established </a:t>
            </a:r>
            <a:r>
              <a:rPr lang="en-US" sz="3200" dirty="0">
                <a:solidFill>
                  <a:srgbClr val="843C0C"/>
                </a:solidFill>
                <a:latin typeface="Arial" panose="020B0604020202020204" pitchFamily="34" charset="0"/>
                <a:cs typeface="Arial" panose="020B0604020202020204" pitchFamily="34" charset="0"/>
              </a:rPr>
              <a:t>by </a:t>
            </a:r>
            <a:r>
              <a:rPr lang="en-US" sz="3200" dirty="0">
                <a:solidFill>
                  <a:srgbClr val="843C0C"/>
                </a:solidFill>
                <a:latin typeface="Arial" panose="020B0604020202020204" pitchFamily="34" charset="0"/>
                <a:cs typeface="Arial" panose="020B0604020202020204" pitchFamily="34" charset="0"/>
              </a:rPr>
              <a:t>S</a:t>
            </a:r>
            <a:r>
              <a:rPr lang="en-US" sz="3200" dirty="0" smtClean="0">
                <a:solidFill>
                  <a:srgbClr val="843C0C"/>
                </a:solidFill>
                <a:latin typeface="Arial" panose="020B0604020202020204" pitchFamily="34" charset="0"/>
                <a:cs typeface="Arial" panose="020B0604020202020204" pitchFamily="34" charset="0"/>
              </a:rPr>
              <a:t>liding </a:t>
            </a:r>
            <a:r>
              <a:rPr lang="en-US" sz="3200" dirty="0">
                <a:solidFill>
                  <a:srgbClr val="843C0C"/>
                </a:solidFill>
                <a:latin typeface="Arial" panose="020B0604020202020204" pitchFamily="34" charset="0"/>
                <a:cs typeface="Arial" panose="020B0604020202020204" pitchFamily="34" charset="0"/>
              </a:rPr>
              <a:t>O</a:t>
            </a:r>
            <a:r>
              <a:rPr lang="en-US" sz="3200" dirty="0" smtClean="0">
                <a:solidFill>
                  <a:srgbClr val="843C0C"/>
                </a:solidFill>
                <a:latin typeface="Arial" panose="020B0604020202020204" pitchFamily="34" charset="0"/>
                <a:cs typeface="Arial" panose="020B0604020202020204" pitchFamily="34" charset="0"/>
              </a:rPr>
              <a:t>ne </a:t>
            </a:r>
            <a:r>
              <a:rPr lang="en-US" sz="3200" dirty="0">
                <a:solidFill>
                  <a:srgbClr val="843C0C"/>
                </a:solidFill>
                <a:latin typeface="Arial" panose="020B0604020202020204" pitchFamily="34" charset="0"/>
                <a:cs typeface="Arial" panose="020B0604020202020204" pitchFamily="34" charset="0"/>
              </a:rPr>
              <a:t>S</a:t>
            </a:r>
            <a:r>
              <a:rPr lang="en-US" sz="3200" dirty="0" smtClean="0">
                <a:solidFill>
                  <a:srgbClr val="843C0C"/>
                </a:solidFill>
                <a:latin typeface="Arial" panose="020B0604020202020204" pitchFamily="34" charset="0"/>
                <a:cs typeface="Arial" panose="020B0604020202020204" pitchFamily="34" charset="0"/>
              </a:rPr>
              <a:t>equence Past </a:t>
            </a:r>
            <a:r>
              <a:rPr lang="en-US" sz="3200" dirty="0">
                <a:solidFill>
                  <a:srgbClr val="843C0C"/>
                </a:solidFill>
                <a:latin typeface="Arial" panose="020B0604020202020204" pitchFamily="34" charset="0"/>
                <a:cs typeface="Arial" panose="020B0604020202020204" pitchFamily="34" charset="0"/>
              </a:rPr>
              <a:t>the </a:t>
            </a:r>
            <a:r>
              <a:rPr lang="en-US" sz="3200" dirty="0" smtClean="0">
                <a:solidFill>
                  <a:srgbClr val="843C0C"/>
                </a:solidFill>
                <a:latin typeface="Arial" panose="020B0604020202020204" pitchFamily="34" charset="0"/>
                <a:cs typeface="Arial" panose="020B0604020202020204" pitchFamily="34" charset="0"/>
              </a:rPr>
              <a:t>Other </a:t>
            </a:r>
            <a:r>
              <a:rPr lang="en-US" sz="3200" dirty="0">
                <a:solidFill>
                  <a:srgbClr val="843C0C"/>
                </a:solidFill>
                <a:latin typeface="Arial" panose="020B0604020202020204" pitchFamily="34" charset="0"/>
                <a:cs typeface="Arial" panose="020B0604020202020204" pitchFamily="34" charset="0"/>
              </a:rPr>
              <a:t>and </a:t>
            </a:r>
            <a:r>
              <a:rPr lang="en-US" sz="3200" dirty="0" smtClean="0">
                <a:solidFill>
                  <a:srgbClr val="843C0C"/>
                </a:solidFill>
                <a:latin typeface="Arial" panose="020B0604020202020204" pitchFamily="34" charset="0"/>
                <a:cs typeface="Arial" panose="020B0604020202020204" pitchFamily="34" charset="0"/>
              </a:rPr>
              <a:t>Counting </a:t>
            </a:r>
            <a:r>
              <a:rPr lang="en-US" sz="3200" dirty="0">
                <a:solidFill>
                  <a:srgbClr val="843C0C"/>
                </a:solidFill>
                <a:latin typeface="Arial" panose="020B0604020202020204" pitchFamily="34" charset="0"/>
                <a:cs typeface="Arial" panose="020B0604020202020204" pitchFamily="34" charset="0"/>
              </a:rPr>
              <a:t>the </a:t>
            </a:r>
            <a:r>
              <a:rPr lang="en-US" sz="3200" dirty="0" smtClean="0">
                <a:solidFill>
                  <a:srgbClr val="843C0C"/>
                </a:solidFill>
                <a:latin typeface="Arial" panose="020B0604020202020204" pitchFamily="34" charset="0"/>
                <a:cs typeface="Arial" panose="020B0604020202020204" pitchFamily="34" charset="0"/>
              </a:rPr>
              <a:t>Number </a:t>
            </a:r>
            <a:r>
              <a:rPr lang="en-US" sz="3200" dirty="0">
                <a:solidFill>
                  <a:srgbClr val="843C0C"/>
                </a:solidFill>
                <a:latin typeface="Arial" panose="020B0604020202020204" pitchFamily="34" charset="0"/>
                <a:cs typeface="Arial" panose="020B0604020202020204" pitchFamily="34" charset="0"/>
              </a:rPr>
              <a:t>of </a:t>
            </a:r>
            <a:r>
              <a:rPr lang="en-US" sz="3200" dirty="0">
                <a:solidFill>
                  <a:srgbClr val="843C0C"/>
                </a:solidFill>
                <a:latin typeface="Arial" panose="020B0604020202020204" pitchFamily="34" charset="0"/>
                <a:cs typeface="Arial" panose="020B0604020202020204" pitchFamily="34" charset="0"/>
              </a:rPr>
              <a:t>M</a:t>
            </a:r>
            <a:r>
              <a:rPr lang="en-US" sz="3200" dirty="0" smtClean="0">
                <a:solidFill>
                  <a:srgbClr val="843C0C"/>
                </a:solidFill>
                <a:latin typeface="Arial" panose="020B0604020202020204" pitchFamily="34" charset="0"/>
                <a:cs typeface="Arial" panose="020B0604020202020204" pitchFamily="34" charset="0"/>
              </a:rPr>
              <a:t>atches</a:t>
            </a:r>
            <a:endParaRPr lang="en-US" sz="3200" dirty="0">
              <a:solidFill>
                <a:srgbClr val="843C0C"/>
              </a:solidFill>
              <a:latin typeface="Arial" panose="020B0604020202020204" pitchFamily="34" charset="0"/>
              <a:cs typeface="Arial" panose="020B0604020202020204" pitchFamily="34" charset="0"/>
            </a:endParaRPr>
          </a:p>
        </p:txBody>
      </p:sp>
      <p:pic>
        <p:nvPicPr>
          <p:cNvPr id="9" name="Picture Placeholder 8" descr="A two-part illustration compares the amino acid sequences of myoglobin and hemoglobin with different amounts of overlap between the molecules. The matching amino acid sequences are highlighted and graphically displayed as a bar graph. The first part of the illustration shows hemoglobin and myoglobin as horizontal strips with vertical lines drawn between them. Hemoglobin is shown as a pink strip above the blue strip representing myoglobin and hemoglobin slides from left to right over myoglobin strip. On the left, there is a drawing showing three-fourths of the hemoglobin sequence positioned over about half of the myoglobin sequence. There is an arrow pointing towards another hemoglobin and myoglobin pair on the right, representing the sliding of one over the other. In the right-hand pair, the hemoglobin strip has slid over the myoglobin slip and extends slightly beyond it. About one fourth of the myoglobin extends to the left of the pairing and about one fourth of the hemoglobin extends to the right of the pairing, while the rest of the hemoglobin and myoglobin slips overlap.&#10;&#10;Beneath the each drawing of a hemoglobin and myoglobin pair is a box containing the sequences of hemoglobin and myoglobin. The left-hand box shows the overlap represented by the hemoglobin and myoglobin pairing on the left above and has 22 highlighted matching sequences. The right-hand box shows the overlap represented by the hemoglobin and myoglobin pairing on the right above (the final stage) and has 23 highlighted matching sequences.&#10;&#10;The second, bottom portion of the illustration contains a bar graph that plots the number of matches on the vertical axis ranging from 0 to 25 in increments of 5 and alignment on the horizontal axis. Vertical bars extend from each point on the horizontal axis with increasing height towards the middle and with two peaks that correspond to the sequence shown in part one of the figures. The first peak has a value of 22 on the vertical axis and the second peak has a value of 23 on the vertical axi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336710" y="1871050"/>
            <a:ext cx="6342564" cy="4713601"/>
          </a:xfrm>
          <a:prstGeom prst="rect">
            <a:avLst/>
          </a:prstGeom>
        </p:spPr>
      </p:pic>
    </p:spTree>
    <p:extLst>
      <p:ext uri="{BB962C8B-B14F-4D97-AF65-F5344CB8AC3E}">
        <p14:creationId xmlns:p14="http://schemas.microsoft.com/office/powerpoint/2010/main" val="221237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306" y="274638"/>
            <a:ext cx="8661114" cy="1143000"/>
          </a:xfrm>
        </p:spPr>
        <p:txBody>
          <a:bodyPr>
            <a:normAutofit fontScale="90000"/>
          </a:bodyPr>
          <a:lstStyle/>
          <a:p>
            <a:r>
              <a:rPr lang="en-US" dirty="0" smtClean="0">
                <a:solidFill>
                  <a:srgbClr val="843C0C"/>
                </a:solidFill>
                <a:latin typeface="Arial" panose="020B0604020202020204" pitchFamily="34" charset="0"/>
                <a:cs typeface="Arial" panose="020B0604020202020204" pitchFamily="34" charset="0"/>
              </a:rPr>
              <a:t>Alignment </a:t>
            </a:r>
            <a:r>
              <a:rPr lang="en-US" dirty="0" smtClean="0">
                <a:solidFill>
                  <a:srgbClr val="843C0C"/>
                </a:solidFill>
                <a:latin typeface="Arial" panose="020B0604020202020204" pitchFamily="34" charset="0"/>
                <a:cs typeface="Arial" panose="020B0604020202020204" pitchFamily="34" charset="0"/>
              </a:rPr>
              <a:t>Scoring </a:t>
            </a:r>
            <a:r>
              <a:rPr lang="en-US" dirty="0">
                <a:solidFill>
                  <a:srgbClr val="843C0C"/>
                </a:solidFill>
                <a:latin typeface="Arial" panose="020B0604020202020204" pitchFamily="34" charset="0"/>
                <a:cs typeface="Arial" panose="020B0604020202020204" pitchFamily="34" charset="0"/>
              </a:rPr>
              <a:t>S</a:t>
            </a:r>
            <a:r>
              <a:rPr lang="en-US" dirty="0" smtClean="0">
                <a:solidFill>
                  <a:srgbClr val="843C0C"/>
                </a:solidFill>
                <a:latin typeface="Arial" panose="020B0604020202020204" pitchFamily="34" charset="0"/>
                <a:cs typeface="Arial" panose="020B0604020202020204" pitchFamily="34" charset="0"/>
              </a:rPr>
              <a:t>ystems </a:t>
            </a:r>
            <a:r>
              <a:rPr lang="en-US" dirty="0" smtClean="0">
                <a:solidFill>
                  <a:srgbClr val="843C0C"/>
                </a:solidFill>
                <a:latin typeface="Arial" panose="020B0604020202020204" pitchFamily="34" charset="0"/>
                <a:cs typeface="Arial" panose="020B0604020202020204" pitchFamily="34" charset="0"/>
              </a:rPr>
              <a:t>that use </a:t>
            </a:r>
            <a:r>
              <a:rPr lang="en-US" dirty="0" smtClean="0">
                <a:solidFill>
                  <a:srgbClr val="843C0C"/>
                </a:solidFill>
                <a:latin typeface="Arial" panose="020B0604020202020204" pitchFamily="34" charset="0"/>
                <a:cs typeface="Arial" panose="020B0604020202020204" pitchFamily="34" charset="0"/>
              </a:rPr>
              <a:t>Gaps</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600200"/>
            <a:ext cx="8229600" cy="4962311"/>
          </a:xfrm>
        </p:spPr>
        <p:txBody>
          <a:bodyPr>
            <a:normAutofit/>
          </a:bodyPr>
          <a:lstStyle/>
          <a:p>
            <a:pPr>
              <a:spcBef>
                <a:spcPts val="624"/>
              </a:spcBef>
              <a:spcAft>
                <a:spcPts val="1200"/>
              </a:spcAft>
            </a:pPr>
            <a:r>
              <a:rPr lang="en-US" dirty="0">
                <a:latin typeface="Arial" panose="020B0604020202020204" pitchFamily="34" charset="0"/>
                <a:cs typeface="Arial" panose="020B0604020202020204" pitchFamily="34" charset="0"/>
              </a:rPr>
              <a:t>Searching for sequence identities sometimes yields multiple alignments that display a large number of </a:t>
            </a:r>
            <a:r>
              <a:rPr lang="en-US" dirty="0" smtClean="0">
                <a:latin typeface="Arial" panose="020B0604020202020204" pitchFamily="34" charset="0"/>
                <a:cs typeface="Arial" panose="020B0604020202020204" pitchFamily="34" charset="0"/>
              </a:rPr>
              <a:t>matches.</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Introduction of a gap into one of the sequences may allow identities found in the different alignments to be represented in one </a:t>
            </a:r>
            <a:r>
              <a:rPr lang="en-US" dirty="0" smtClean="0">
                <a:latin typeface="Arial" panose="020B0604020202020204" pitchFamily="34" charset="0"/>
                <a:cs typeface="Arial" panose="020B0604020202020204" pitchFamily="34" charset="0"/>
              </a:rPr>
              <a:t>alignment.</a:t>
            </a:r>
          </a:p>
          <a:p>
            <a:pPr>
              <a:spcBef>
                <a:spcPts val="624"/>
              </a:spcBef>
              <a:spcAft>
                <a:spcPts val="1200"/>
              </a:spcAft>
            </a:pPr>
            <a:r>
              <a:rPr lang="en-US" dirty="0" smtClean="0">
                <a:latin typeface="Arial" panose="020B0604020202020204" pitchFamily="34" charset="0"/>
                <a:cs typeface="Arial" panose="020B0604020202020204" pitchFamily="34" charset="0"/>
              </a:rPr>
              <a:t>Scoring </a:t>
            </a:r>
            <a:r>
              <a:rPr lang="en-US" dirty="0">
                <a:latin typeface="Arial" panose="020B0604020202020204" pitchFamily="34" charset="0"/>
                <a:cs typeface="Arial" panose="020B0604020202020204" pitchFamily="34" charset="0"/>
              </a:rPr>
              <a:t>systems facilitate the use of gaps. For instance, 10 points </a:t>
            </a:r>
            <a:r>
              <a:rPr lang="en-US" dirty="0" smtClean="0">
                <a:latin typeface="Arial" panose="020B0604020202020204" pitchFamily="34" charset="0"/>
                <a:cs typeface="Arial" panose="020B0604020202020204" pitchFamily="34" charset="0"/>
              </a:rPr>
              <a:t>may be assigned </a:t>
            </a:r>
            <a:r>
              <a:rPr lang="en-US" dirty="0">
                <a:latin typeface="Arial" panose="020B0604020202020204" pitchFamily="34" charset="0"/>
                <a:cs typeface="Arial" panose="020B0604020202020204" pitchFamily="34" charset="0"/>
              </a:rPr>
              <a:t>for a match and 25 points </a:t>
            </a:r>
            <a:r>
              <a:rPr lang="en-US" dirty="0" smtClean="0">
                <a:latin typeface="Arial" panose="020B0604020202020204" pitchFamily="34" charset="0"/>
                <a:cs typeface="Arial" panose="020B0604020202020204" pitchFamily="34" charset="0"/>
              </a:rPr>
              <a:t>may be deducted </a:t>
            </a:r>
            <a:r>
              <a:rPr lang="en-US" dirty="0">
                <a:latin typeface="Arial" panose="020B0604020202020204" pitchFamily="34" charset="0"/>
                <a:cs typeface="Arial" panose="020B0604020202020204" pitchFamily="34" charset="0"/>
              </a:rPr>
              <a:t>for a </a:t>
            </a:r>
            <a:r>
              <a:rPr lang="en-US" dirty="0" smtClean="0">
                <a:latin typeface="Arial" panose="020B0604020202020204" pitchFamily="34" charset="0"/>
                <a:cs typeface="Arial" panose="020B0604020202020204" pitchFamily="34" charset="0"/>
              </a:rPr>
              <a:t>gap.</a:t>
            </a:r>
            <a:endParaRPr lang="en-US" dirty="0">
              <a:latin typeface="Arial" panose="020B0604020202020204" pitchFamily="34" charset="0"/>
              <a:cs typeface="Arial" panose="020B0604020202020204" pitchFamily="34" charset="0"/>
            </a:endParaRPr>
          </a:p>
          <a:p>
            <a:pPr lvl="1">
              <a:spcBef>
                <a:spcPts val="624"/>
              </a:spcBef>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In this scoring system, myoglobin </a:t>
            </a:r>
            <a:r>
              <a:rPr lang="en-US" dirty="0">
                <a:latin typeface="Arial" panose="020B0604020202020204" pitchFamily="34" charset="0"/>
                <a:cs typeface="Arial" panose="020B0604020202020204" pitchFamily="34" charset="0"/>
              </a:rPr>
              <a:t>and α-hemoglobin are 25.9% identical with a score of </a:t>
            </a:r>
            <a:r>
              <a:rPr lang="en-US" dirty="0" smtClean="0">
                <a:latin typeface="Arial" panose="020B0604020202020204" pitchFamily="34" charset="0"/>
                <a:cs typeface="Arial" panose="020B0604020202020204" pitchFamily="34" charset="0"/>
              </a:rPr>
              <a:t>355.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50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Alignment </a:t>
            </a:r>
            <a:r>
              <a:rPr lang="en-US" dirty="0" smtClean="0">
                <a:solidFill>
                  <a:srgbClr val="843C0C"/>
                </a:solidFill>
                <a:latin typeface="Arial" panose="020B0604020202020204" pitchFamily="34" charset="0"/>
                <a:cs typeface="Arial" panose="020B0604020202020204" pitchFamily="34" charset="0"/>
              </a:rPr>
              <a:t>with </a:t>
            </a:r>
            <a:r>
              <a:rPr lang="en-US" dirty="0">
                <a:solidFill>
                  <a:srgbClr val="843C0C"/>
                </a:solidFill>
                <a:latin typeface="Arial" panose="020B0604020202020204" pitchFamily="34" charset="0"/>
                <a:cs typeface="Arial" panose="020B0604020202020204" pitchFamily="34" charset="0"/>
              </a:rPr>
              <a:t>G</a:t>
            </a:r>
            <a:r>
              <a:rPr lang="en-US" dirty="0" smtClean="0">
                <a:solidFill>
                  <a:srgbClr val="843C0C"/>
                </a:solidFill>
                <a:latin typeface="Arial" panose="020B0604020202020204" pitchFamily="34" charset="0"/>
                <a:cs typeface="Arial" panose="020B0604020202020204" pitchFamily="34" charset="0"/>
              </a:rPr>
              <a:t>ap </a:t>
            </a:r>
            <a:r>
              <a:rPr lang="en-US" dirty="0">
                <a:solidFill>
                  <a:srgbClr val="843C0C"/>
                </a:solidFill>
                <a:latin typeface="Arial" panose="020B0604020202020204" pitchFamily="34" charset="0"/>
                <a:cs typeface="Arial" panose="020B0604020202020204" pitchFamily="34" charset="0"/>
              </a:rPr>
              <a:t>I</a:t>
            </a:r>
            <a:r>
              <a:rPr lang="en-US" dirty="0" smtClean="0">
                <a:solidFill>
                  <a:srgbClr val="843C0C"/>
                </a:solidFill>
                <a:latin typeface="Arial" panose="020B0604020202020204" pitchFamily="34" charset="0"/>
                <a:cs typeface="Arial" panose="020B0604020202020204" pitchFamily="34" charset="0"/>
              </a:rPr>
              <a:t>nsertion</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diagram shows compares the sequences of amino acids in hemoglobin alpha and myoglobin after a gap have been introduced in the hemoglobin alpha after the amino acid in the forty sixth positions. The matching amino acids in both the sequences are highlighted. A calculation below the sequence reads: 38 identities: 38 times (positive 10) equals 380, 1 gap: 1 times (negative 25) equals negative 25, and 380 minus 25 equals 355."/>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61772" y="2188108"/>
            <a:ext cx="8358940" cy="3518355"/>
          </a:xfrm>
          <a:prstGeom prst="rect">
            <a:avLst/>
          </a:prstGeom>
        </p:spPr>
      </p:pic>
    </p:spTree>
    <p:extLst>
      <p:ext uri="{BB962C8B-B14F-4D97-AF65-F5344CB8AC3E}">
        <p14:creationId xmlns:p14="http://schemas.microsoft.com/office/powerpoint/2010/main" val="325955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564" y="274638"/>
            <a:ext cx="8876872" cy="1143000"/>
          </a:xfrm>
        </p:spPr>
        <p:txBody>
          <a:bodyPr>
            <a:noAutofit/>
          </a:bodyPr>
          <a:lstStyle/>
          <a:p>
            <a:r>
              <a:rPr lang="en-US" sz="3200" dirty="0">
                <a:solidFill>
                  <a:srgbClr val="843C0C"/>
                </a:solidFill>
                <a:latin typeface="Arial" panose="020B0604020202020204" pitchFamily="34" charset="0"/>
                <a:cs typeface="Arial" panose="020B0604020202020204" pitchFamily="34" charset="0"/>
              </a:rPr>
              <a:t>The </a:t>
            </a:r>
            <a:r>
              <a:rPr lang="en-US" sz="3200" dirty="0" smtClean="0">
                <a:solidFill>
                  <a:srgbClr val="843C0C"/>
                </a:solidFill>
                <a:latin typeface="Arial" panose="020B0604020202020204" pitchFamily="34" charset="0"/>
                <a:cs typeface="Arial" panose="020B0604020202020204" pitchFamily="34" charset="0"/>
              </a:rPr>
              <a:t>Statistical </a:t>
            </a:r>
            <a:r>
              <a:rPr lang="en-US" sz="3200" dirty="0">
                <a:solidFill>
                  <a:srgbClr val="843C0C"/>
                </a:solidFill>
                <a:latin typeface="Arial" panose="020B0604020202020204" pitchFamily="34" charset="0"/>
                <a:cs typeface="Arial" panose="020B0604020202020204" pitchFamily="34" charset="0"/>
              </a:rPr>
              <a:t>S</a:t>
            </a:r>
            <a:r>
              <a:rPr lang="en-US" sz="3200" dirty="0" smtClean="0">
                <a:solidFill>
                  <a:srgbClr val="843C0C"/>
                </a:solidFill>
                <a:latin typeface="Arial" panose="020B0604020202020204" pitchFamily="34" charset="0"/>
                <a:cs typeface="Arial" panose="020B0604020202020204" pitchFamily="34" charset="0"/>
              </a:rPr>
              <a:t>ignificance </a:t>
            </a:r>
            <a:r>
              <a:rPr lang="en-US" sz="3200" dirty="0">
                <a:solidFill>
                  <a:srgbClr val="843C0C"/>
                </a:solidFill>
                <a:latin typeface="Arial" panose="020B0604020202020204" pitchFamily="34" charset="0"/>
                <a:cs typeface="Arial" panose="020B0604020202020204" pitchFamily="34" charset="0"/>
              </a:rPr>
              <a:t>of </a:t>
            </a:r>
            <a:r>
              <a:rPr lang="en-US" sz="3200" dirty="0" smtClean="0">
                <a:solidFill>
                  <a:srgbClr val="843C0C"/>
                </a:solidFill>
                <a:latin typeface="Arial" panose="020B0604020202020204" pitchFamily="34" charset="0"/>
                <a:cs typeface="Arial" panose="020B0604020202020204" pitchFamily="34" charset="0"/>
              </a:rPr>
              <a:t>Alignments </a:t>
            </a:r>
            <a:r>
              <a:rPr lang="en-US" sz="3200" dirty="0">
                <a:solidFill>
                  <a:srgbClr val="843C0C"/>
                </a:solidFill>
                <a:latin typeface="Arial" panose="020B0604020202020204" pitchFamily="34" charset="0"/>
                <a:cs typeface="Arial" panose="020B0604020202020204" pitchFamily="34" charset="0"/>
              </a:rPr>
              <a:t>can be </a:t>
            </a:r>
            <a:r>
              <a:rPr lang="en-US" sz="3200" dirty="0" smtClean="0">
                <a:solidFill>
                  <a:srgbClr val="843C0C"/>
                </a:solidFill>
                <a:latin typeface="Arial" panose="020B0604020202020204" pitchFamily="34" charset="0"/>
                <a:cs typeface="Arial" panose="020B0604020202020204" pitchFamily="34" charset="0"/>
              </a:rPr>
              <a:t>Estimated </a:t>
            </a:r>
            <a:r>
              <a:rPr lang="en-US" sz="3200" dirty="0">
                <a:solidFill>
                  <a:srgbClr val="843C0C"/>
                </a:solidFill>
                <a:latin typeface="Arial" panose="020B0604020202020204" pitchFamily="34" charset="0"/>
                <a:cs typeface="Arial" panose="020B0604020202020204" pitchFamily="34" charset="0"/>
              </a:rPr>
              <a:t>by </a:t>
            </a:r>
            <a:r>
              <a:rPr lang="en-US" sz="3200" dirty="0">
                <a:solidFill>
                  <a:srgbClr val="843C0C"/>
                </a:solidFill>
                <a:latin typeface="Arial" panose="020B0604020202020204" pitchFamily="34" charset="0"/>
                <a:cs typeface="Arial" panose="020B0604020202020204" pitchFamily="34" charset="0"/>
              </a:rPr>
              <a:t>S</a:t>
            </a:r>
            <a:r>
              <a:rPr lang="en-US" sz="3200" dirty="0" smtClean="0">
                <a:solidFill>
                  <a:srgbClr val="843C0C"/>
                </a:solidFill>
                <a:latin typeface="Arial" panose="020B0604020202020204" pitchFamily="34" charset="0"/>
                <a:cs typeface="Arial" panose="020B0604020202020204" pitchFamily="34" charset="0"/>
              </a:rPr>
              <a:t>huffling</a:t>
            </a:r>
            <a:endParaRPr lang="en-US" sz="3200"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Autofit/>
          </a:bodyPr>
          <a:lstStyle/>
          <a:p>
            <a:pPr>
              <a:spcAft>
                <a:spcPts val="1200"/>
              </a:spcAft>
            </a:pPr>
            <a:r>
              <a:rPr lang="en-US" dirty="0">
                <a:latin typeface="Arial" panose="020B0604020202020204" pitchFamily="34" charset="0"/>
                <a:cs typeface="Arial" panose="020B0604020202020204" pitchFamily="34" charset="0"/>
              </a:rPr>
              <a:t>The significance of an alignment can be assessed by randomly rearranging the sequence of one of the sequences being </a:t>
            </a:r>
            <a:r>
              <a:rPr lang="en-US" dirty="0" smtClean="0">
                <a:latin typeface="Arial" panose="020B0604020202020204" pitchFamily="34" charset="0"/>
                <a:cs typeface="Arial" panose="020B0604020202020204" pitchFamily="34" charset="0"/>
              </a:rPr>
              <a:t>compared.</a:t>
            </a:r>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The “shuffled” sequences are used in the sequence alignment process and the alignment scores </a:t>
            </a:r>
            <a:r>
              <a:rPr lang="en-US" dirty="0" smtClean="0">
                <a:latin typeface="Arial" panose="020B0604020202020204" pitchFamily="34" charset="0"/>
                <a:cs typeface="Arial" panose="020B0604020202020204" pitchFamily="34" charset="0"/>
              </a:rPr>
              <a:t>determined.</a:t>
            </a:r>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If the original score is not sufficiently different from the randomized score, the original alignment could be a result of </a:t>
            </a:r>
            <a:r>
              <a:rPr lang="en-US" dirty="0" smtClean="0">
                <a:latin typeface="Arial" panose="020B0604020202020204" pitchFamily="34" charset="0"/>
                <a:cs typeface="Arial" panose="020B0604020202020204" pitchFamily="34" charset="0"/>
              </a:rPr>
              <a:t>chance.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82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The </a:t>
            </a:r>
            <a:r>
              <a:rPr lang="en-US" dirty="0" smtClean="0">
                <a:solidFill>
                  <a:srgbClr val="843C0C"/>
                </a:solidFill>
                <a:latin typeface="Arial" panose="020B0604020202020204" pitchFamily="34" charset="0"/>
                <a:cs typeface="Arial" panose="020B0604020202020204" pitchFamily="34" charset="0"/>
              </a:rPr>
              <a:t>Generation </a:t>
            </a:r>
            <a:r>
              <a:rPr lang="en-US" dirty="0">
                <a:solidFill>
                  <a:srgbClr val="843C0C"/>
                </a:solidFill>
                <a:latin typeface="Arial" panose="020B0604020202020204" pitchFamily="34" charset="0"/>
                <a:cs typeface="Arial" panose="020B0604020202020204" pitchFamily="34" charset="0"/>
              </a:rPr>
              <a:t>of a </a:t>
            </a:r>
            <a:r>
              <a:rPr lang="en-US" dirty="0" smtClean="0">
                <a:solidFill>
                  <a:srgbClr val="843C0C"/>
                </a:solidFill>
                <a:latin typeface="Arial" panose="020B0604020202020204" pitchFamily="34" charset="0"/>
                <a:cs typeface="Arial" panose="020B0604020202020204" pitchFamily="34" charset="0"/>
              </a:rPr>
              <a:t>Shuffled </a:t>
            </a:r>
            <a:r>
              <a:rPr lang="en-US" dirty="0">
                <a:solidFill>
                  <a:srgbClr val="843C0C"/>
                </a:solidFill>
                <a:latin typeface="Arial" panose="020B0604020202020204" pitchFamily="34" charset="0"/>
                <a:cs typeface="Arial" panose="020B0604020202020204" pitchFamily="34" charset="0"/>
              </a:rPr>
              <a:t>S</a:t>
            </a:r>
            <a:r>
              <a:rPr lang="en-US" dirty="0" smtClean="0">
                <a:solidFill>
                  <a:srgbClr val="843C0C"/>
                </a:solidFill>
                <a:latin typeface="Arial" panose="020B0604020202020204" pitchFamily="34" charset="0"/>
                <a:cs typeface="Arial" panose="020B0604020202020204" pitchFamily="34" charset="0"/>
              </a:rPr>
              <a:t>equence</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random sequence is shuffled to get a shuffled sequence. The amino acid sequence in the random sequence is T H I S I S T H E AU T H E N T I C S E Q U E N C E. The amino acid sequence in the shuffled sequence is S N U C S N S E A T E E I T U  H E Q I H  H T T C E I."/>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1910" y="2398875"/>
            <a:ext cx="7936929" cy="2721233"/>
          </a:xfrm>
          <a:prstGeom prst="rect">
            <a:avLst/>
          </a:prstGeom>
        </p:spPr>
      </p:pic>
    </p:spTree>
    <p:extLst>
      <p:ext uri="{BB962C8B-B14F-4D97-AF65-F5344CB8AC3E}">
        <p14:creationId xmlns:p14="http://schemas.microsoft.com/office/powerpoint/2010/main" val="400832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Statistical </a:t>
            </a:r>
            <a:r>
              <a:rPr lang="en-US" dirty="0" smtClean="0">
                <a:solidFill>
                  <a:srgbClr val="843C0C"/>
                </a:solidFill>
                <a:latin typeface="Arial" panose="020B0604020202020204" pitchFamily="34" charset="0"/>
                <a:cs typeface="Arial" panose="020B0604020202020204" pitchFamily="34" charset="0"/>
              </a:rPr>
              <a:t>Comparison </a:t>
            </a:r>
            <a:r>
              <a:rPr lang="en-US" dirty="0">
                <a:solidFill>
                  <a:srgbClr val="843C0C"/>
                </a:solidFill>
                <a:latin typeface="Arial" panose="020B0604020202020204" pitchFamily="34" charset="0"/>
                <a:cs typeface="Arial" panose="020B0604020202020204" pitchFamily="34" charset="0"/>
              </a:rPr>
              <a:t>of </a:t>
            </a:r>
            <a:r>
              <a:rPr lang="en-US" dirty="0" smtClean="0">
                <a:solidFill>
                  <a:srgbClr val="843C0C"/>
                </a:solidFill>
                <a:latin typeface="Arial" panose="020B0604020202020204" pitchFamily="34" charset="0"/>
                <a:cs typeface="Arial" panose="020B0604020202020204" pitchFamily="34" charset="0"/>
              </a:rPr>
              <a:t>Alignment </a:t>
            </a:r>
            <a:r>
              <a:rPr lang="en-US" dirty="0">
                <a:solidFill>
                  <a:srgbClr val="843C0C"/>
                </a:solidFill>
                <a:latin typeface="Arial" panose="020B0604020202020204" pitchFamily="34" charset="0"/>
                <a:cs typeface="Arial" panose="020B0604020202020204" pitchFamily="34" charset="0"/>
              </a:rPr>
              <a:t>S</a:t>
            </a:r>
            <a:r>
              <a:rPr lang="en-US" dirty="0" smtClean="0">
                <a:solidFill>
                  <a:srgbClr val="843C0C"/>
                </a:solidFill>
                <a:latin typeface="Arial" panose="020B0604020202020204" pitchFamily="34" charset="0"/>
                <a:cs typeface="Arial" panose="020B0604020202020204" pitchFamily="34" charset="0"/>
              </a:rPr>
              <a:t>cores</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600201"/>
            <a:ext cx="8229600" cy="1463039"/>
          </a:xfrm>
        </p:spPr>
        <p:txBody>
          <a:bodyPr>
            <a:normAutofit/>
          </a:bodyPr>
          <a:lstStyle/>
          <a:p>
            <a:r>
              <a:rPr lang="en-US" sz="2200" dirty="0">
                <a:latin typeface="Arial" panose="020B0604020202020204" pitchFamily="34" charset="0"/>
                <a:cs typeface="Arial" panose="020B0604020202020204" pitchFamily="34" charset="0"/>
              </a:rPr>
              <a:t>The alignment score for </a:t>
            </a:r>
            <a:r>
              <a:rPr lang="en-US" sz="2200" i="1" dirty="0">
                <a:latin typeface="Arial" panose="020B0604020202020204" pitchFamily="34" charset="0"/>
                <a:cs typeface="Arial" panose="020B0604020202020204" pitchFamily="34" charset="0"/>
              </a:rPr>
              <a:t>unshuffled</a:t>
            </a:r>
            <a:r>
              <a:rPr lang="en-US" sz="2200" dirty="0">
                <a:latin typeface="Arial" panose="020B0604020202020204" pitchFamily="34" charset="0"/>
                <a:cs typeface="Arial" panose="020B0604020202020204" pitchFamily="34" charset="0"/>
              </a:rPr>
              <a:t> α-hemoglobin and myoglobin (shown in red) is </a:t>
            </a:r>
            <a:r>
              <a:rPr lang="en-US" sz="2200" dirty="0" smtClean="0">
                <a:latin typeface="Arial" panose="020B0604020202020204" pitchFamily="34" charset="0"/>
                <a:cs typeface="Arial" panose="020B0604020202020204" pitchFamily="34" charset="0"/>
              </a:rPr>
              <a:t>much higher than the scores for any of the shuffled sequences, </a:t>
            </a:r>
            <a:r>
              <a:rPr lang="en-US" sz="2200" dirty="0">
                <a:latin typeface="Arial" panose="020B0604020202020204" pitchFamily="34" charset="0"/>
                <a:cs typeface="Arial" panose="020B0604020202020204" pitchFamily="34" charset="0"/>
              </a:rPr>
              <a:t>strongly suggesting that the sequence similarity </a:t>
            </a:r>
            <a:r>
              <a:rPr lang="en-US" sz="2200" dirty="0" smtClean="0">
                <a:latin typeface="Arial" panose="020B0604020202020204" pitchFamily="34" charset="0"/>
                <a:cs typeface="Arial" panose="020B0604020202020204" pitchFamily="34" charset="0"/>
              </a:rPr>
              <a:t>for those two genes is significant.</a:t>
            </a:r>
            <a:endParaRPr lang="en-US" sz="2200" dirty="0">
              <a:latin typeface="Arial" panose="020B0604020202020204" pitchFamily="34" charset="0"/>
              <a:cs typeface="Arial" panose="020B0604020202020204" pitchFamily="34" charset="0"/>
            </a:endParaRPr>
          </a:p>
        </p:txBody>
      </p:sp>
      <p:pic>
        <p:nvPicPr>
          <p:cNvPr id="9" name="Picture Placeholder 8" descr="A histogram plotting alignment score against number of alignments in alpha-hemoglobin and myoglobin shows the bars arranged in a curve that is highest in the middle and lower on the sides. The horizontal axis labeled Alignment score ranges from 0 to 400 in increments of 50 and vertical axis labeled Number of alignments ranges from 0 to 30 in increments of 5. The graph shows bars of varying heights representing different alignment scores. The majority of the bars have heights within the range of 175 to 200 on the x-axis and 2 to 30 on the y-axis. The highlighted vertical bar representing unshuffled alpha-hemoglobin and myoglobin is far too the right with an alignment score of 355 and a number of alignments of 2."/>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62107" y="3182065"/>
            <a:ext cx="5975390" cy="3373380"/>
          </a:xfrm>
          <a:prstGeom prst="rect">
            <a:avLst/>
          </a:prstGeom>
        </p:spPr>
      </p:pic>
    </p:spTree>
    <p:extLst>
      <p:ext uri="{BB962C8B-B14F-4D97-AF65-F5344CB8AC3E}">
        <p14:creationId xmlns:p14="http://schemas.microsoft.com/office/powerpoint/2010/main" val="2158448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04853"/>
            <a:ext cx="9052560" cy="1282571"/>
          </a:xfrm>
        </p:spPr>
        <p:txBody>
          <a:bodyPr>
            <a:noAutofit/>
          </a:bodyPr>
          <a:lstStyle/>
          <a:p>
            <a:r>
              <a:rPr lang="en-US" dirty="0">
                <a:solidFill>
                  <a:srgbClr val="843C0C"/>
                </a:solidFill>
                <a:latin typeface="Arial" panose="020B0604020202020204" pitchFamily="34" charset="0"/>
                <a:cs typeface="Arial" panose="020B0604020202020204" pitchFamily="34" charset="0"/>
              </a:rPr>
              <a:t>Distant </a:t>
            </a:r>
            <a:r>
              <a:rPr lang="en-US" dirty="0" smtClean="0">
                <a:solidFill>
                  <a:srgbClr val="843C0C"/>
                </a:solidFill>
                <a:latin typeface="Arial" panose="020B0604020202020204" pitchFamily="34" charset="0"/>
                <a:cs typeface="Arial" panose="020B0604020202020204" pitchFamily="34" charset="0"/>
              </a:rPr>
              <a:t>Evolutionary </a:t>
            </a:r>
            <a:r>
              <a:rPr lang="en-US" dirty="0">
                <a:solidFill>
                  <a:srgbClr val="843C0C"/>
                </a:solidFill>
                <a:latin typeface="Arial" panose="020B0604020202020204" pitchFamily="34" charset="0"/>
                <a:cs typeface="Arial" panose="020B0604020202020204" pitchFamily="34" charset="0"/>
              </a:rPr>
              <a:t>R</a:t>
            </a:r>
            <a:r>
              <a:rPr lang="en-US" dirty="0" smtClean="0">
                <a:solidFill>
                  <a:srgbClr val="843C0C"/>
                </a:solidFill>
                <a:latin typeface="Arial" panose="020B0604020202020204" pitchFamily="34" charset="0"/>
                <a:cs typeface="Arial" panose="020B0604020202020204" pitchFamily="34" charset="0"/>
              </a:rPr>
              <a:t>elationships </a:t>
            </a:r>
            <a:r>
              <a:rPr lang="en-US" dirty="0">
                <a:solidFill>
                  <a:srgbClr val="843C0C"/>
                </a:solidFill>
                <a:latin typeface="Arial" panose="020B0604020202020204" pitchFamily="34" charset="0"/>
                <a:cs typeface="Arial" panose="020B0604020202020204" pitchFamily="34" charset="0"/>
              </a:rPr>
              <a:t>can be </a:t>
            </a:r>
            <a:r>
              <a:rPr lang="en-US" dirty="0" smtClean="0">
                <a:solidFill>
                  <a:srgbClr val="843C0C"/>
                </a:solidFill>
                <a:latin typeface="Arial" panose="020B0604020202020204" pitchFamily="34" charset="0"/>
                <a:cs typeface="Arial" panose="020B0604020202020204" pitchFamily="34" charset="0"/>
              </a:rPr>
              <a:t>Detected </a:t>
            </a:r>
            <a:r>
              <a:rPr lang="en-US" dirty="0">
                <a:solidFill>
                  <a:srgbClr val="843C0C"/>
                </a:solidFill>
                <a:latin typeface="Arial" panose="020B0604020202020204" pitchFamily="34" charset="0"/>
                <a:cs typeface="Arial" panose="020B0604020202020204" pitchFamily="34" charset="0"/>
              </a:rPr>
              <a:t>T</a:t>
            </a:r>
            <a:r>
              <a:rPr lang="en-US" dirty="0" smtClean="0">
                <a:solidFill>
                  <a:srgbClr val="843C0C"/>
                </a:solidFill>
                <a:latin typeface="Arial" panose="020B0604020202020204" pitchFamily="34" charset="0"/>
                <a:cs typeface="Arial" panose="020B0604020202020204" pitchFamily="34" charset="0"/>
              </a:rPr>
              <a:t>hrough </a:t>
            </a:r>
            <a:r>
              <a:rPr lang="en-US" dirty="0">
                <a:solidFill>
                  <a:srgbClr val="843C0C"/>
                </a:solidFill>
                <a:latin typeface="Arial" panose="020B0604020202020204" pitchFamily="34" charset="0"/>
                <a:cs typeface="Arial" panose="020B0604020202020204" pitchFamily="34" charset="0"/>
              </a:rPr>
              <a:t>the </a:t>
            </a:r>
            <a:r>
              <a:rPr lang="en-US" dirty="0" smtClean="0">
                <a:solidFill>
                  <a:srgbClr val="843C0C"/>
                </a:solidFill>
                <a:latin typeface="Arial" panose="020B0604020202020204" pitchFamily="34" charset="0"/>
                <a:cs typeface="Arial" panose="020B0604020202020204" pitchFamily="34" charset="0"/>
              </a:rPr>
              <a:t>Use </a:t>
            </a:r>
            <a:r>
              <a:rPr lang="en-US" dirty="0">
                <a:solidFill>
                  <a:srgbClr val="843C0C"/>
                </a:solidFill>
                <a:latin typeface="Arial" panose="020B0604020202020204" pitchFamily="34" charset="0"/>
                <a:cs typeface="Arial" panose="020B0604020202020204" pitchFamily="34" charset="0"/>
              </a:rPr>
              <a:t>of </a:t>
            </a:r>
            <a:r>
              <a:rPr lang="en-US" dirty="0" smtClean="0">
                <a:solidFill>
                  <a:srgbClr val="843C0C"/>
                </a:solidFill>
                <a:latin typeface="Arial" panose="020B0604020202020204" pitchFamily="34" charset="0"/>
                <a:cs typeface="Arial" panose="020B0604020202020204" pitchFamily="34" charset="0"/>
              </a:rPr>
              <a:t>Substitution Matrices</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39074"/>
            <a:ext cx="8229600" cy="4287089"/>
          </a:xfrm>
        </p:spPr>
        <p:txBody>
          <a:bodyPr>
            <a:normAutofit/>
          </a:bodyPr>
          <a:lstStyle/>
          <a:p>
            <a:pPr>
              <a:spcBef>
                <a:spcPts val="624"/>
              </a:spcBef>
              <a:spcAft>
                <a:spcPts val="1200"/>
              </a:spcAft>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more sensitive scoring system takes into account the degree of similarity of amino </a:t>
            </a:r>
            <a:r>
              <a:rPr lang="en-US" dirty="0" smtClean="0">
                <a:latin typeface="Arial" panose="020B0604020202020204" pitchFamily="34" charset="0"/>
                <a:cs typeface="Arial" panose="020B0604020202020204" pitchFamily="34" charset="0"/>
              </a:rPr>
              <a:t>acids.</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A conservative substitution replaces one amino acid with </a:t>
            </a:r>
            <a:r>
              <a:rPr lang="en-US" dirty="0" smtClean="0">
                <a:latin typeface="Arial" panose="020B0604020202020204" pitchFamily="34" charset="0"/>
                <a:cs typeface="Arial" panose="020B0604020202020204" pitchFamily="34" charset="0"/>
              </a:rPr>
              <a:t>one that has similar chemical properties.</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nonconservative</a:t>
            </a:r>
            <a:r>
              <a:rPr lang="en-US" dirty="0">
                <a:latin typeface="Arial" panose="020B0604020202020204" pitchFamily="34" charset="0"/>
                <a:cs typeface="Arial" panose="020B0604020202020204" pitchFamily="34" charset="0"/>
              </a:rPr>
              <a:t> substitution replaces an amino acid with one </a:t>
            </a:r>
            <a:r>
              <a:rPr lang="en-US" dirty="0" smtClean="0">
                <a:latin typeface="Arial" panose="020B0604020202020204" pitchFamily="34" charset="0"/>
                <a:cs typeface="Arial" panose="020B0604020202020204" pitchFamily="34" charset="0"/>
              </a:rPr>
              <a:t>that has different </a:t>
            </a:r>
            <a:r>
              <a:rPr lang="en-US" dirty="0">
                <a:latin typeface="Arial" panose="020B0604020202020204" pitchFamily="34" charset="0"/>
                <a:cs typeface="Arial" panose="020B0604020202020204" pitchFamily="34" charset="0"/>
              </a:rPr>
              <a:t>chemical </a:t>
            </a:r>
            <a:r>
              <a:rPr lang="en-US" dirty="0" smtClean="0">
                <a:latin typeface="Arial" panose="020B0604020202020204" pitchFamily="34" charset="0"/>
                <a:cs typeface="Arial" panose="020B0604020202020204" pitchFamily="34" charset="0"/>
              </a:rPr>
              <a:t>properties.</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Amino </a:t>
            </a:r>
            <a:r>
              <a:rPr lang="en-US" dirty="0" smtClean="0">
                <a:latin typeface="Arial" panose="020B0604020202020204" pitchFamily="34" charset="0"/>
                <a:cs typeface="Arial" panose="020B0604020202020204" pitchFamily="34" charset="0"/>
              </a:rPr>
              <a:t>acid </a:t>
            </a:r>
            <a:r>
              <a:rPr lang="en-US" dirty="0">
                <a:latin typeface="Arial" panose="020B0604020202020204" pitchFamily="34" charset="0"/>
                <a:cs typeface="Arial" panose="020B0604020202020204" pitchFamily="34" charset="0"/>
              </a:rPr>
              <a:t>substitutions can also be classified by the fewest number of nucleotide changes </a:t>
            </a:r>
            <a:r>
              <a:rPr lang="en-US" dirty="0" smtClean="0">
                <a:latin typeface="Arial" panose="020B0604020202020204" pitchFamily="34" charset="0"/>
                <a:cs typeface="Arial" panose="020B0604020202020204" pitchFamily="34" charset="0"/>
              </a:rPr>
              <a:t>needed to </a:t>
            </a:r>
            <a:r>
              <a:rPr lang="en-US" dirty="0">
                <a:latin typeface="Arial" panose="020B0604020202020204" pitchFamily="34" charset="0"/>
                <a:cs typeface="Arial" panose="020B0604020202020204" pitchFamily="34" charset="0"/>
              </a:rPr>
              <a:t>achieve the amino acid </a:t>
            </a:r>
            <a:r>
              <a:rPr lang="en-US" dirty="0" smtClean="0">
                <a:latin typeface="Arial" panose="020B0604020202020204" pitchFamily="34" charset="0"/>
                <a:cs typeface="Arial" panose="020B0604020202020204" pitchFamily="34" charset="0"/>
              </a:rPr>
              <a:t>substitution.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46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Substitution </a:t>
            </a:r>
            <a:r>
              <a:rPr lang="en-US" dirty="0" smtClean="0">
                <a:solidFill>
                  <a:srgbClr val="843C0C"/>
                </a:solidFill>
                <a:latin typeface="Arial" panose="020B0604020202020204" pitchFamily="34" charset="0"/>
                <a:cs typeface="Arial" panose="020B0604020202020204" pitchFamily="34" charset="0"/>
              </a:rPr>
              <a:t>Matrices</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spcBef>
                <a:spcPts val="624"/>
              </a:spcBef>
              <a:spcAft>
                <a:spcPts val="1200"/>
              </a:spcAft>
            </a:pPr>
            <a:r>
              <a:rPr lang="en-US" dirty="0">
                <a:latin typeface="Arial" panose="020B0604020202020204" pitchFamily="34" charset="0"/>
                <a:cs typeface="Arial" panose="020B0604020202020204" pitchFamily="34" charset="0"/>
              </a:rPr>
              <a:t>A substitution matrix, such as Blosum-62, is a scoring system that awards points for substitutions that are commonly found in nature and subtracts points for substitutions that only rarely </a:t>
            </a:r>
            <a:r>
              <a:rPr lang="en-US" dirty="0" smtClean="0">
                <a:latin typeface="Arial" panose="020B0604020202020204" pitchFamily="34" charset="0"/>
                <a:cs typeface="Arial" panose="020B0604020202020204" pitchFamily="34" charset="0"/>
              </a:rPr>
              <a:t>occur.</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The substitution matrix shows that many of the differences between α-hemoglobin and myoglobin are </a:t>
            </a:r>
            <a:r>
              <a:rPr lang="en-US" dirty="0" smtClean="0">
                <a:latin typeface="Arial" panose="020B0604020202020204" pitchFamily="34" charset="0"/>
                <a:cs typeface="Arial" panose="020B0604020202020204" pitchFamily="34" charset="0"/>
              </a:rPr>
              <a:t>conservative.</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Substitution matrices can reveal homologies not identified by sequence alignments </a:t>
            </a:r>
            <a:r>
              <a:rPr lang="en-US" dirty="0" smtClean="0">
                <a:latin typeface="Arial" panose="020B0604020202020204" pitchFamily="34" charset="0"/>
                <a:cs typeface="Arial" panose="020B0604020202020204" pitchFamily="34" charset="0"/>
              </a:rPr>
              <a:t>only.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232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A </a:t>
            </a:r>
            <a:r>
              <a:rPr lang="en-US" dirty="0" smtClean="0">
                <a:solidFill>
                  <a:srgbClr val="843C0C"/>
                </a:solidFill>
                <a:latin typeface="Arial" panose="020B0604020202020204" pitchFamily="34" charset="0"/>
                <a:cs typeface="Arial" panose="020B0604020202020204" pitchFamily="34" charset="0"/>
              </a:rPr>
              <a:t>Graphic </a:t>
            </a:r>
            <a:r>
              <a:rPr lang="en-US" dirty="0">
                <a:solidFill>
                  <a:srgbClr val="843C0C"/>
                </a:solidFill>
                <a:latin typeface="Arial" panose="020B0604020202020204" pitchFamily="34" charset="0"/>
                <a:cs typeface="Arial" panose="020B0604020202020204" pitchFamily="34" charset="0"/>
              </a:rPr>
              <a:t>V</a:t>
            </a:r>
            <a:r>
              <a:rPr lang="en-US" dirty="0" smtClean="0">
                <a:solidFill>
                  <a:srgbClr val="843C0C"/>
                </a:solidFill>
                <a:latin typeface="Arial" panose="020B0604020202020204" pitchFamily="34" charset="0"/>
                <a:cs typeface="Arial" panose="020B0604020202020204" pitchFamily="34" charset="0"/>
              </a:rPr>
              <a:t>iew </a:t>
            </a:r>
            <a:r>
              <a:rPr lang="en-US" dirty="0">
                <a:solidFill>
                  <a:srgbClr val="843C0C"/>
                </a:solidFill>
                <a:latin typeface="Arial" panose="020B0604020202020204" pitchFamily="34" charset="0"/>
                <a:cs typeface="Arial" panose="020B0604020202020204" pitchFamily="34" charset="0"/>
              </a:rPr>
              <a:t>of the Blosum-</a:t>
            </a:r>
            <a:r>
              <a:rPr lang="en-US" dirty="0" smtClean="0">
                <a:solidFill>
                  <a:srgbClr val="843C0C"/>
                </a:solidFill>
                <a:latin typeface="Arial" panose="020B0604020202020204" pitchFamily="34" charset="0"/>
                <a:cs typeface="Arial" panose="020B0604020202020204" pitchFamily="34" charset="0"/>
              </a:rPr>
              <a:t>62 </a:t>
            </a:r>
            <a:r>
              <a:rPr lang="en-US" dirty="0" smtClean="0">
                <a:solidFill>
                  <a:srgbClr val="843C0C"/>
                </a:solidFill>
                <a:latin typeface="Arial" panose="020B0604020202020204" pitchFamily="34" charset="0"/>
                <a:cs typeface="Arial" panose="020B0604020202020204" pitchFamily="34" charset="0"/>
              </a:rPr>
              <a:t>Substitution </a:t>
            </a:r>
            <a:r>
              <a:rPr lang="en-US" dirty="0">
                <a:solidFill>
                  <a:srgbClr val="843C0C"/>
                </a:solidFill>
                <a:latin typeface="Arial" panose="020B0604020202020204" pitchFamily="34" charset="0"/>
                <a:cs typeface="Arial" panose="020B0604020202020204" pitchFamily="34" charset="0"/>
              </a:rPr>
              <a:t>M</a:t>
            </a:r>
            <a:r>
              <a:rPr lang="en-US" dirty="0" smtClean="0">
                <a:solidFill>
                  <a:srgbClr val="843C0C"/>
                </a:solidFill>
                <a:latin typeface="Arial" panose="020B0604020202020204" pitchFamily="34" charset="0"/>
                <a:cs typeface="Arial" panose="020B0604020202020204" pitchFamily="34" charset="0"/>
              </a:rPr>
              <a:t>atrix</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graph shows a grid of the substitution matrix of Blosum-62. The grid shows 20 horizontal columns, with each column representing an amino acid. The vertical axis is labeled Score and ranges from negative 4 to 11. The horizontal axis is labeled as Starting amino acid. The amino acids are color-coded to indicate whether they are charged, polar, large and hydrophobic, or other.  The charged group includes the amino acids D (aspartic acid), E, H, K, and R. The polar group includes the amino acids N, Q, S, and T. The large and hydrophobic group includes the amino acids A, C, G, and P. The other group includes the amino acids F, I, L, M, V, W, and Y. &#10;&#10;Identities are boxed. Amino acids with single nucleotide substitutions are shaded. For each amino acid represented horizontally, the possible amino acid substitutions and their approximate score values are given in an increasing order. The approximate data read as follows: &#10;&#10;For amino acid D: Boxed code D: Score: 6; E (shaded): Score: 2; N (shaded): Score: 1; Q: Score: 0; S: Score: 0; T: Score: negative 0.9, G (shaded): Score: negative 0.9; P: Score: negative 0.9; H (shaded): Score: negative 1.1; K: Score: negative 1.1;  A (shaded): Score: negative 2; R: Score: negative 2; C: Score: negative 2.9; F: Score: negative 2.9; I: Score: negative 2.9; M: Score: negative 3.1; V (shaded): Score: negative 3.1; Y (shaded): Score: negative 3.1; W: Score: negative 4; L: Score: negative 4. &#10;&#10;For amino acid E: Boxed code E: Score: 5; Q (shaded): Score: 2; D (shaded): Score: 2; K (shaded): Score: 1; H: Score: 0.1; R: Score: 0.1; N: Score: negative 0.1; S: Score: negative 0.1; T: Score: negative 1; A (shaded): Score: negative 1; P: Score: negative 1; G (shaded): Score: negative 1.9; M: Score: negative 1.9; V (shaded): Score: negative 2.1; Y: Score: negative 2.1; F: Score: negative 2.9; I: Score: negative 2.9; L: Score: negative 3.1; W: Score: negative 3.1; C: Score: negative 4. &#10;&#10;For amino acid H: Boxed code D: Score: 8; Y (shaded): Score: 2; N (shaded): Score: 1; Q (shaded): Score: 0; E: Score: 0; R: Score: 0; K: Score: negative 0.9; D (shaded): Score: negative 0.9; S: Score: negative 1.1;F: Score: negative 1.1; G: Score: negative 1.9; P (shaded): Score: negative 1.9; A: Score: negative 1.9; T: Score: negative 2.1; M: Score: negative 2.1; W: Score: negative 2.1; L (shaded): Score: negative 2.9; V: Score: negative 2.9; I: Score: negative 3.1; C: Score: negative 3.1. &#10;&#10;For amino acid K: Boxed code K: Score: 5; R (shaded): Score: 2; E (shaded): Score: 1; Q (shaded): Score: 1; N (shaded): Score: 0; S: Score: 0; D: Score: negative 0.9; H: Score: negative 0.9; M (shaded): Score: negative 0.9; T (shaded): Score: negative 1.1; A: Score: negative 1.1; P: Score: negative 1.1; G: Score: negative 1.9; L: Score: negative 1.9; V: Score: negative 2.1; Y: Score: negative 2.1; I (shaded): Score: negative 2.9; W: Score: negative 2.9; F: Score: negative 3.1; C: Score: negative 3.1. &#10;&#10;For amino acid R: Boxed code R: Score: 5; K (shaded): Score: 2; R (shaded): Score: 1; N: Score: 0; E: Score: 0; H (shaded): Score: 0; T (shaded): Score: negative 0.9; S (shaded): Score: negative 0.9; A: Score: negative 1.1; M (shaded): Score: negative 1.1; G (shaded): Score: negative 1.9; P: Score: negative 1.9; D: Score: negative 1.9; L (shaded): Score: negative 2.1; Y: Score: negative 2.1; C (shaded): Score: negative 2.9; F: Score: negative 2.9; V: Score: negative 2.9; I (shaded): Score: negative 3.1; W (shaded): Score: negative 3.1.     &#10;&#10;For amino acid N: Boxed code N: Score: 6; D (shaded): Score: 1; H (shaded): Score: 1; S (shaded): Score: 1; E (shaded): Score: 0.1; K: Score: 0.1; R: Score: 0.1; Q (shaded): Score: negative 0.1; T (shaded): Score: negative 0.1; G: Score: negative 0.1; A: Score: negative 1.9; P: Score: negative 1.9; M: Score: negative 2.1; Y (shaded): Score: negative 2.1; C: Score: negative 2.9; F: Score: negative 2.9; V: Score: negative 2.9; I (shaded): Score: negative 3.1; L: Score: negative 3.1; W: Score: negative 4.  &#10;&#10;For amino acid Q: Boxed code Q: Score: 5; E (shaded): Score: 2; K (shaded): Score: 1; R (shaded): Score: 1; D: Score: 0.1; H (shaded): Score: 0.1; N: Score: 0.1; S: Score: negative 0.1; M: Score: negative 0.1; A: Score: negative 0.9; P (shaded): Score: negative 0.9; T: Score: negative 1.1; Y: Score: negative 1.1; G: Score: negative 1.9; L (shaded): Score: negative 1.9; V: Score: negative 2.1; W: Score: negative 2.1; C: Score: negative 3; F: Score: negative 3; I: Score: negative 3.&#10;&#10;For amino acid S: Boxed code S: Score: 4; N (shaded): Score: 1; T (shaded): Score: 1; A (shaded): Score: 1; D: Score: 0.1; E: Score: 0.1; K (shaded): Score: 0.1; Q: Score: negative 0.1; G (shaded): Score: negative 0.1; H (shaded): Score: negative 0.9; R: Score: negative 0.9; M: Score: negative 0.9; C (shaded): Score: negative 1.1; P (shaded): Score: negative 1.1; I (shaded): Score: negative 1.9; F (shaded): Score: negative 1.9; Y (shaded): Score: negative 1.9; V: Score: negative 2.1; L: Score: negative 2.1; W (shaded): Score: negative 3.&#10;&#10;For amino acid T: Boxed code T: Score: 5; S (shaded): Score: 1; N (shaded): Score: 0; A (shaded): Score: 0; V: Score: 0; D: Score: negative 0.8; R (shaded): Score: negative 0.8; E: Score: negative 0.9; K (shaded): Score: negative 0.9; Q: Score: negative 0.9; I (shaded): Score: negative 1.1; M (shaded): Score: negative 1.1; L: Score: negative 1.1;C: Score: negative 1.2; P (shaded): Score: negative 1.2; H: Score: negative 1.9; G: Score: negative 1.9; F: Score: negative 1.9; W: Score: negative 2.1; Y: Score: negative 2.1.&#10;&#10;&#10;For amino acid A: Boxed code A: Score: 4; S (shaded): Score: 1; T (shaded): Score: 0.1; G (shaded): Score: 0.1; V (shaded): Score: negative 0.1; C: Score: negative 0.1; E: Score: negative 0.9; K: Score: negative 0.9; R: Score: negative 0.9; Q (shaded): Score: negative 1; P (shaded): Score: negative 1; M (shaded): Score: negative 1; I: Score: negative 1.1; L: Score: negative 1.1;D (shaded): Score: negative 1.9; H: Score: negative 1.9; N: Score: negative 1.9; F: Score: negative 2.1; Y: Score: negative 2.1; W: Score: negative 3.&#10;&#10;For amino acid C: Boxed code C: Score: 9; A: Score: 0; S (shaded): Score: negative 0.9; T: Score: negative 0.9; V: Score: negative 0.9; I: Score: negative 1.1; L: Score: negative 1.1; M: Score: negative 1.1; F: Score: negative 2; W (shaded): Score: negative 2; Y (shaded): Score: negative 2; D: Score: negative 2.9; H: Score: negative 2.9; R: Score: negative 2.9; K: Score: negative 3; N: Score: negative 3; Q: Score: negative 3; G: Score: negative 3.1; P: Score: negative 3.1; E: Score: negative 4.&#10;&#10;For amino acid G: Boxed code G: Score: 6; S (shaded): Score: 0; A (shaded): Score: 0; N: Score: 0; D (shaded): Score: negative 1; K: Score: negative 1.9; E (shaded): Score: negative 1.9; H: Score: negative 2; R (shaded): Score: negative 2; T: Score: negative 2; Q: Score: negative 2.1; P: Score: negative 2.1; W (shaded): Score: negative 2.1; C (shaded): Score: negative 2.9; F: Score: negative 2.9; M: Score: negative 2.9; V (shaded): Score: negative 3.1; Y: Score: negative 3.1; I (shaded): Score: negative 4; L (shaded): Score: negative 4.&#10;&#10;For amino acid P: Boxed code P: Score: 7; D: Score: negative 0.9; E: Score: negative 0.9; K: Score: negative 1; Q (shaded): Score: negative 1; T (shaded): Score: negative 1; S (shaded): Score: negative 1.1; A (shaded): Score: negative 1.1; H (shaded): Score: negative 1.9; R (shaded): Score: negative 1.9; N: Score: negative 1.9; G: Score: negative 2.1; M: Score: negative 2.1; V: Score: negative 2.1; C: Score: negative 2.9; I: Score: negative 2.9; L (shaded): Score: negative 3.1; Y: Score: negative 3.1; F: Score: negative 4; W: Score: negative 4.&#10;&#10;For amino acid F: Boxed code F: Score: 6; Y (shaded): 3; W: Score: 1; I (shaded): Score: 0; L (shaded): Score: 0; M (shaded): Score: 0; V (shaded): Score: negative 1; H: Score: negative 1; A: Score: negative 1.9; C (shaded): Score: negative 1.9; S (shaded): Score: negative 2.1; T: Score: negative 2.1; R: Score: negative 2.9; D: Score: negative 2.9; E: Score: negative 3; K: Score: negative 3; N: Score: negative 3;Q: Score: negative 3.1; G: Score: negative 3.1; P: Score: negative 4.&#10;&#10;For amino acid I: Boxed code I: 4; V (shaded): Score: 3; L (shaded): Score: 2; M (shaded): Score: 1; F (shaded): Score: 0; Y: Score: negative 0.9; T (shaded): Score: negative 0.9; A: Score: negative 1.1; C: Score: negative 1.1; S (shaded): Score: negative 2; K (shaded): Score: negative 2.9; R (shaded): Score: negative 2.9; D: Score: negative 2.9; E: Score: negative 3; H: Score: negative 3; N (shaded): Score: negative 3; Q: Score: negative 3.1; P: Score: negative 3.1; W: Score: negative 3.1.&#10;&#10;For amino acid L: Boxed code L: Score: 4; I (shaded): Score: 2; M (shaded): Score: 2; V (shaded): Score: 1; F (shaded): Score: 0; Y (shaded): Score: negative 0.9; T (shaded): Score: negative 0.9; A: Score: negative 1.1; C: Score: negative 1.1; W (shaded): Score: negative 1.9; S: Score: negative 1.9; Q (shaded): Score: negative 1.9; K: Score: negative 2.1; R (shaded): Score: negative 2.1; E: Score: negative 2.9; H (shaded): Score: negative 2.9; N: Score: negative 3.1; P (shaded): Score: negative 3.1; D: Score: negative 4; G: Score: negative 4.&#10;&#10;Amino acid M: Boxed code M: Score 5; L (shaded): Score: 2; I (shaded) and V (shaded): Score: 1; F (shaded) and Q: Score: 0; W; Y; and T (shaded): Score: negative 0.9; S; A; and C: Score: negative 1; K (shaded)  and R (shaded): Score: negative 1; E and H: Score: negative 1.9; N and P: Score: negative 2.1; D and G: Score: negative 3&#10;&#10;Amino acid V: Boxed code V: Score: 4; I (shaded): Score: 3; L (shaded)  and M (shaded): Score: 1; T and A (shaded): Score: 0; C; F; and Y (shaded): Score: negative 1; Q; S; and E (shaded): Score: negative 1.9; K and P: Score negative 2.1; D (shaded); H; and R: Score: negative 2.9; N; G (shaded); and W: Score: 3.1&#10;&#10;Amino acid W: Boxed code W: Score: 11; Y: Score 2; F: Score:1; M: score: negative 1; L (shaded); Q; and T: Score: negative 1.9; C (shaded); G (shaded); and H: Score: negative 2.1; I and V: Score: negative 2.8; E; K; and R (shaded): Score: negative 3; A and S (shaded): Score: negative 3.1;  D; N; and P: Score: negative 4;&#10;&#10;Amino acid Y: Boxed code Y: Score: 7; F (shaded): Score: 3; H (shaded)  and W: Score: 2; I; L; and M: Score: negative 0.9; V and Q: Score: negative 1.1; N (shaded); S (shaded); and T:Score: negative 1.8; E; K; and R: Score: negative 2; A and C (shaded): Score: negative 2.1; D; G; and P: Score: negative "/>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393032" y="1708269"/>
            <a:ext cx="6156030" cy="4907163"/>
          </a:xfrm>
          <a:prstGeom prst="rect">
            <a:avLst/>
          </a:prstGeom>
        </p:spPr>
      </p:pic>
    </p:spTree>
    <p:extLst>
      <p:ext uri="{BB962C8B-B14F-4D97-AF65-F5344CB8AC3E}">
        <p14:creationId xmlns:p14="http://schemas.microsoft.com/office/powerpoint/2010/main" val="62820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solidFill>
                  <a:srgbClr val="843C0C"/>
                </a:solidFill>
                <a:latin typeface="Arial" panose="020B0604020202020204" pitchFamily="34" charset="0"/>
                <a:cs typeface="Arial" panose="020B0604020202020204" pitchFamily="34" charset="0"/>
              </a:rPr>
              <a:t>CHAPTER 6</a:t>
            </a:r>
            <a:r>
              <a:rPr lang="en-US" dirty="0" smtClean="0">
                <a:solidFill>
                  <a:srgbClr val="843C0C"/>
                </a:solidFill>
                <a:latin typeface="Arial" panose="020B0604020202020204" pitchFamily="34" charset="0"/>
                <a:cs typeface="Arial" panose="020B0604020202020204" pitchFamily="34" charset="0"/>
              </a:rPr>
              <a:t/>
            </a:r>
            <a:br>
              <a:rPr lang="en-US" dirty="0" smtClean="0">
                <a:solidFill>
                  <a:srgbClr val="843C0C"/>
                </a:solidFill>
                <a:latin typeface="Arial" panose="020B0604020202020204" pitchFamily="34" charset="0"/>
                <a:cs typeface="Arial" panose="020B0604020202020204" pitchFamily="34" charset="0"/>
              </a:rPr>
            </a:br>
            <a:r>
              <a:rPr lang="en-US" dirty="0" smtClean="0">
                <a:solidFill>
                  <a:srgbClr val="843C0C"/>
                </a:solidFill>
                <a:latin typeface="Arial" panose="020B0604020202020204" pitchFamily="34" charset="0"/>
                <a:cs typeface="Arial" panose="020B0604020202020204" pitchFamily="34" charset="0"/>
              </a:rPr>
              <a:t>Exploring Evolution and Bioinformatics</a:t>
            </a:r>
            <a:endParaRPr lang="en-US" dirty="0">
              <a:solidFill>
                <a:srgbClr val="843C0C"/>
              </a:solidFill>
              <a:latin typeface="Arial" panose="020B0604020202020204" pitchFamily="34" charset="0"/>
              <a:cs typeface="Arial" panose="020B0604020202020204" pitchFamily="34" charset="0"/>
            </a:endParaRPr>
          </a:p>
        </p:txBody>
      </p:sp>
      <p:pic>
        <p:nvPicPr>
          <p:cNvPr id="5" name="Picture Placeholder 4" descr="A photo shows Jane Goodall , seated, watching a chimpanzee in front of he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13770" y="1824162"/>
            <a:ext cx="6316459" cy="3399402"/>
          </a:xfrm>
          <a:prstGeom prst="rect">
            <a:avLst/>
          </a:prstGeom>
        </p:spPr>
      </p:pic>
      <p:pic>
        <p:nvPicPr>
          <p:cNvPr id="6" name="Picture Placeholder 5" descr="The sequences of amino acids in myoglobin of humans and chimpanzees are shown. The sequences are similar and differ by a single amino acid that is highlighted. The sequence of amino acids in human myoglobin is shown in red. The sequence reads as follows: G L S D G E W Q L V L N V W G K V E A D I P G H G Q E V L I R L F K G H P E T L E K F D K F K H L K S E D E M KAS E D L K K H G A T V L T A L G G I L K K K G H H E A E I K P L  A Q S H A T K H K I P V K Y L E F I S E C I I Q V L H S K H P G D F G A D A Q G A M N K A L E L F R K D M A S N Y K E L G F Q G&#10;The sequence of amino acids in chimpanzee myoglobin is shown in blue. The sequence reads as follows: G L S D G E W Q L V L N V W G K V E A D I P G H G Q E V L I R L F K G H P E T L E K F D K F K H L K S E D E M K A S E D L K K H G A T V L T A L G G I L K K K G H H E A E I K P L A Q S H A T K H K I P V K Y L E F I S E C I I Q V L Q S K H P G D F G A D A Q G A M N K A L E L F R K D M A S N Y K E L G F Q G&#10;The difference is in the 116th amino acid in the sequence – human myoglobin has H whereas the chimpanzee myoglobin has Q."/>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322966" y="5383676"/>
            <a:ext cx="8406628" cy="1004891"/>
          </a:xfrm>
          <a:prstGeom prst="rect">
            <a:avLst/>
          </a:prstGeom>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Scoring of </a:t>
            </a:r>
            <a:r>
              <a:rPr lang="en-US" dirty="0" smtClean="0">
                <a:solidFill>
                  <a:srgbClr val="843C0C"/>
                </a:solidFill>
                <a:latin typeface="Arial" panose="020B0604020202020204" pitchFamily="34" charset="0"/>
                <a:cs typeface="Arial" panose="020B0604020202020204" pitchFamily="34" charset="0"/>
              </a:rPr>
              <a:t>Conservative </a:t>
            </a:r>
            <a:r>
              <a:rPr lang="en-US" dirty="0" smtClean="0">
                <a:solidFill>
                  <a:srgbClr val="843C0C"/>
                </a:solidFill>
                <a:latin typeface="Arial" panose="020B0604020202020204" pitchFamily="34" charset="0"/>
                <a:cs typeface="Arial" panose="020B0604020202020204" pitchFamily="34" charset="0"/>
              </a:rPr>
              <a:t>and </a:t>
            </a:r>
            <a:r>
              <a:rPr lang="en-US" dirty="0" err="1">
                <a:solidFill>
                  <a:srgbClr val="843C0C"/>
                </a:solidFill>
                <a:latin typeface="Arial" panose="020B0604020202020204" pitchFamily="34" charset="0"/>
                <a:cs typeface="Arial" panose="020B0604020202020204" pitchFamily="34" charset="0"/>
              </a:rPr>
              <a:t>N</a:t>
            </a:r>
            <a:r>
              <a:rPr lang="en-US" dirty="0" err="1" smtClean="0">
                <a:solidFill>
                  <a:srgbClr val="843C0C"/>
                </a:solidFill>
                <a:latin typeface="Arial" panose="020B0604020202020204" pitchFamily="34" charset="0"/>
                <a:cs typeface="Arial" panose="020B0604020202020204" pitchFamily="34" charset="0"/>
              </a:rPr>
              <a:t>onconservative</a:t>
            </a:r>
            <a:r>
              <a:rPr lang="en-US" dirty="0" smtClean="0">
                <a:solidFill>
                  <a:srgbClr val="843C0C"/>
                </a:solidFill>
                <a:latin typeface="Arial" panose="020B0604020202020204" pitchFamily="34" charset="0"/>
                <a:cs typeface="Arial" panose="020B0604020202020204" pitchFamily="34" charset="0"/>
              </a:rPr>
              <a:t> </a:t>
            </a:r>
            <a:r>
              <a:rPr lang="en-US" dirty="0">
                <a:solidFill>
                  <a:srgbClr val="843C0C"/>
                </a:solidFill>
                <a:latin typeface="Arial" panose="020B0604020202020204" pitchFamily="34" charset="0"/>
                <a:cs typeface="Arial" panose="020B0604020202020204" pitchFamily="34" charset="0"/>
              </a:rPr>
              <a:t>S</a:t>
            </a:r>
            <a:r>
              <a:rPr lang="en-US" dirty="0" smtClean="0">
                <a:solidFill>
                  <a:srgbClr val="843C0C"/>
                </a:solidFill>
                <a:latin typeface="Arial" panose="020B0604020202020204" pitchFamily="34" charset="0"/>
                <a:cs typeface="Arial" panose="020B0604020202020204" pitchFamily="34" charset="0"/>
              </a:rPr>
              <a:t>ubstitutions</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two-part illustration shows the scoring of conservative and non-conservative substitutions. The first part of the illustration is titled Substitution of lysine for arginine (conservative). It has a grid of two rows and four columns, with the top row shaded. A circled letter R at the top of the top right box has an arrow pointing downwards to a K that is near the bottom of the box. A dotted line indicates that this substitution has a score of plus two. The second part of the illustration is titled Substitution of lysine for tryptophan (nonconservative). It has a grid of two rows and four columns, with the top row shaded. A circled letter W at the top of the top right box has an arrow pointing down to a K in the lower right box. A dotted line indicates that this substitution has a score of negative thre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12706" y="2714192"/>
            <a:ext cx="8113105" cy="2795333"/>
          </a:xfrm>
          <a:prstGeom prst="rect">
            <a:avLst/>
          </a:prstGeom>
        </p:spPr>
      </p:pic>
    </p:spTree>
    <p:extLst>
      <p:ext uri="{BB962C8B-B14F-4D97-AF65-F5344CB8AC3E}">
        <p14:creationId xmlns:p14="http://schemas.microsoft.com/office/powerpoint/2010/main" val="682926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Alignment with </a:t>
            </a:r>
            <a:r>
              <a:rPr lang="en-US" dirty="0" smtClean="0">
                <a:solidFill>
                  <a:srgbClr val="843C0C"/>
                </a:solidFill>
                <a:latin typeface="Arial" panose="020B0604020202020204" pitchFamily="34" charset="0"/>
                <a:cs typeface="Arial" panose="020B0604020202020204" pitchFamily="34" charset="0"/>
              </a:rPr>
              <a:t>Conservative </a:t>
            </a:r>
            <a:r>
              <a:rPr lang="en-US" dirty="0">
                <a:solidFill>
                  <a:srgbClr val="843C0C"/>
                </a:solidFill>
                <a:latin typeface="Arial" panose="020B0604020202020204" pitchFamily="34" charset="0"/>
                <a:cs typeface="Arial" panose="020B0604020202020204" pitchFamily="34" charset="0"/>
              </a:rPr>
              <a:t>S</a:t>
            </a:r>
            <a:r>
              <a:rPr lang="en-US" dirty="0" smtClean="0">
                <a:solidFill>
                  <a:srgbClr val="843C0C"/>
                </a:solidFill>
                <a:latin typeface="Arial" panose="020B0604020202020204" pitchFamily="34" charset="0"/>
                <a:cs typeface="Arial" panose="020B0604020202020204" pitchFamily="34" charset="0"/>
              </a:rPr>
              <a:t>ubstitutions Noted</a:t>
            </a:r>
            <a:endParaRPr lang="en-US" dirty="0">
              <a:solidFill>
                <a:srgbClr val="843C0C"/>
              </a:solidFill>
              <a:latin typeface="Arial" panose="020B0604020202020204" pitchFamily="34" charset="0"/>
              <a:cs typeface="Arial" panose="020B0604020202020204" pitchFamily="34" charset="0"/>
            </a:endParaRPr>
          </a:p>
        </p:txBody>
      </p:sp>
      <p:pic>
        <p:nvPicPr>
          <p:cNvPr id="10" name="Picture Placeholder 9" descr="Amino acid sequences in human hemoglobin (alpha chain) and human myoglobin are shown. Amino acid sequences of hemoglobin alpha and myoglobin are presented parallel to one another. A gap is shown in the hemoglobin sequence after the amino acid in forty sixth position. 38 matched identities between hemoglobin alpha and myoglobin are marked by orange boxes and 39 conservative substitutions between them are indicated by yellow shading.&#10;Amino acid sequence of the alpha chain of human hemoglobin reads as follows: &#10;V L S P A D K T N V K A A W G K V G A H A G E Y G A E A L E R M F L S F P T T K T Y F P H F  (dash) D L S H G S A Q V K G H G K K V A D A L T N A V A H V D D M P N A L S A L S D L H A H K L R V D P V N F K L L S H C L L V T L  A A H L P A E F T P A V H A S L D  K F L A  S V S T V L T S K Y R&#10;Amino acid sequence of the human myoglobin reads as follows: &#10;G L S D G E W Q L V L  N V W G K V E A D  I P G H G Q  E V L I  R L    F K G  H P E T  L E K F D K F K H L K S E D E M K A S E D L K K H G A T V L T A L G G I L K K K G H H E A E I K P L A Q S H A T K H K I P V K Y L E F I S E C I I Q V L Q S K H P G D F G A D A Q G A M N K A L E L F R K D M A S N Y K E L G F Q G."/>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51281" y="2407147"/>
            <a:ext cx="8483556" cy="2640016"/>
          </a:xfrm>
          <a:prstGeom prst="rect">
            <a:avLst/>
          </a:prstGeom>
        </p:spPr>
      </p:pic>
    </p:spTree>
    <p:extLst>
      <p:ext uri="{BB962C8B-B14F-4D97-AF65-F5344CB8AC3E}">
        <p14:creationId xmlns:p14="http://schemas.microsoft.com/office/powerpoint/2010/main" val="4094000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Alignment of </a:t>
            </a:r>
            <a:r>
              <a:rPr lang="en-US" dirty="0" smtClean="0">
                <a:solidFill>
                  <a:srgbClr val="843C0C"/>
                </a:solidFill>
                <a:latin typeface="Arial" panose="020B0604020202020204" pitchFamily="34" charset="0"/>
                <a:cs typeface="Arial" panose="020B0604020202020204" pitchFamily="34" charset="0"/>
              </a:rPr>
              <a:t>Identities </a:t>
            </a:r>
            <a:r>
              <a:rPr lang="en-US" dirty="0">
                <a:solidFill>
                  <a:srgbClr val="843C0C"/>
                </a:solidFill>
                <a:latin typeface="Arial" panose="020B0604020202020204" pitchFamily="34" charset="0"/>
                <a:cs typeface="Arial" panose="020B0604020202020204" pitchFamily="34" charset="0"/>
              </a:rPr>
              <a:t>O</a:t>
            </a:r>
            <a:r>
              <a:rPr lang="en-US" dirty="0" smtClean="0">
                <a:solidFill>
                  <a:srgbClr val="843C0C"/>
                </a:solidFill>
                <a:latin typeface="Arial" panose="020B0604020202020204" pitchFamily="34" charset="0"/>
                <a:cs typeface="Arial" panose="020B0604020202020204" pitchFamily="34" charset="0"/>
              </a:rPr>
              <a:t>nly </a:t>
            </a:r>
            <a:r>
              <a:rPr lang="en-US" dirty="0">
                <a:solidFill>
                  <a:srgbClr val="843C0C"/>
                </a:solidFill>
                <a:latin typeface="Arial" panose="020B0604020202020204" pitchFamily="34" charset="0"/>
                <a:cs typeface="Arial" panose="020B0604020202020204" pitchFamily="34" charset="0"/>
              </a:rPr>
              <a:t>V</a:t>
            </a:r>
            <a:r>
              <a:rPr lang="en-US" dirty="0" smtClean="0">
                <a:solidFill>
                  <a:srgbClr val="843C0C"/>
                </a:solidFill>
                <a:latin typeface="Arial" panose="020B0604020202020204" pitchFamily="34" charset="0"/>
                <a:cs typeface="Arial" panose="020B0604020202020204" pitchFamily="34" charset="0"/>
              </a:rPr>
              <a:t>ersus </a:t>
            </a:r>
            <a:r>
              <a:rPr lang="en-US" dirty="0">
                <a:solidFill>
                  <a:srgbClr val="843C0C"/>
                </a:solidFill>
                <a:latin typeface="Arial" panose="020B0604020202020204" pitchFamily="34" charset="0"/>
                <a:cs typeface="Arial" panose="020B0604020202020204" pitchFamily="34" charset="0"/>
              </a:rPr>
              <a:t>the Blosum-62</a:t>
            </a:r>
          </a:p>
        </p:txBody>
      </p:sp>
      <p:pic>
        <p:nvPicPr>
          <p:cNvPr id="9" name="Picture Placeholder 8" descr="Two histograms show the number of sequence alignments using two different scoring systems, an identity-based system and Blosum-62, for human myoglobin versus lupine leg hemoglobin. The first histogram plots the number of alignments on the vertical axis from 0 to 35 in increments of 5 and the alignment score (identities only) on the horizontal axis from 0 to 250 in increments of 50. Vertical bars extending from each point on the horizontal axis in the histogram generally increase in height to a point midway between 150 and 200, then decrease. The alignment score for the authentic sequence is plotted at (230, 3). The second histogram plots the number of alignments on the vertical axis from 0 to 35 in increments of 5 and the alignment score (Blosum-62) on the horizontal axis from negative 10 to 20 in increments of 10. Vertical bars extending from each point on the horizontal axis in the histogram form a curve that increases to maximum heights between 0 and 10 and then decreases. The alignment score for authentic sequence is plotted at (24, 2)."/>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57258" y="2137623"/>
            <a:ext cx="8113105" cy="3363251"/>
          </a:xfrm>
          <a:prstGeom prst="rect">
            <a:avLst/>
          </a:prstGeom>
        </p:spPr>
      </p:pic>
    </p:spTree>
    <p:extLst>
      <p:ext uri="{BB962C8B-B14F-4D97-AF65-F5344CB8AC3E}">
        <p14:creationId xmlns:p14="http://schemas.microsoft.com/office/powerpoint/2010/main" val="2121410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Alignment of </a:t>
            </a:r>
            <a:r>
              <a:rPr lang="en-US" dirty="0" smtClean="0">
                <a:solidFill>
                  <a:srgbClr val="843C0C"/>
                </a:solidFill>
                <a:latin typeface="Arial" panose="020B0604020202020204" pitchFamily="34" charset="0"/>
                <a:cs typeface="Arial" panose="020B0604020202020204" pitchFamily="34" charset="0"/>
              </a:rPr>
              <a:t>Human </a:t>
            </a:r>
            <a:r>
              <a:rPr lang="en-US" dirty="0">
                <a:solidFill>
                  <a:srgbClr val="843C0C"/>
                </a:solidFill>
                <a:latin typeface="Arial" panose="020B0604020202020204" pitchFamily="34" charset="0"/>
                <a:cs typeface="Arial" panose="020B0604020202020204" pitchFamily="34" charset="0"/>
              </a:rPr>
              <a:t>M</a:t>
            </a:r>
            <a:r>
              <a:rPr lang="en-US" dirty="0" smtClean="0">
                <a:solidFill>
                  <a:srgbClr val="843C0C"/>
                </a:solidFill>
                <a:latin typeface="Arial" panose="020B0604020202020204" pitchFamily="34" charset="0"/>
                <a:cs typeface="Arial" panose="020B0604020202020204" pitchFamily="34" charset="0"/>
              </a:rPr>
              <a:t>yoglobin </a:t>
            </a:r>
            <a:r>
              <a:rPr lang="en-US" dirty="0">
                <a:solidFill>
                  <a:srgbClr val="843C0C"/>
                </a:solidFill>
                <a:latin typeface="Arial" panose="020B0604020202020204" pitchFamily="34" charset="0"/>
                <a:cs typeface="Arial" panose="020B0604020202020204" pitchFamily="34" charset="0"/>
              </a:rPr>
              <a:t>and </a:t>
            </a:r>
            <a:r>
              <a:rPr lang="en-US" dirty="0">
                <a:solidFill>
                  <a:srgbClr val="843C0C"/>
                </a:solidFill>
                <a:latin typeface="Arial" panose="020B0604020202020204" pitchFamily="34" charset="0"/>
                <a:cs typeface="Arial" panose="020B0604020202020204" pitchFamily="34" charset="0"/>
              </a:rPr>
              <a:t>L</a:t>
            </a:r>
            <a:r>
              <a:rPr lang="en-US" dirty="0" smtClean="0">
                <a:solidFill>
                  <a:srgbClr val="843C0C"/>
                </a:solidFill>
                <a:latin typeface="Arial" panose="020B0604020202020204" pitchFamily="34" charset="0"/>
                <a:cs typeface="Arial" panose="020B0604020202020204" pitchFamily="34" charset="0"/>
              </a:rPr>
              <a:t>upine Leghemoglobin</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diagram shows the conservative substitution and matched identities between human myoglobin and lupine leghemoglobin obtained using Blosum-62. The amino acid sequences of human myoglobin and lupine leghemoglobin are parallel to one another and gaps are shown in the lupine leghemoglobin and human myoglobin sequences. 33 matched identities between hemoglobin alpha and myoglobin are marked by orange boxes and 50 conservative substitutions between them are indicated by yellow shading."/>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47004" y="2973929"/>
            <a:ext cx="8697754" cy="1776385"/>
          </a:xfrm>
          <a:prstGeom prst="rect">
            <a:avLst/>
          </a:prstGeom>
        </p:spPr>
      </p:pic>
    </p:spTree>
    <p:extLst>
      <p:ext uri="{BB962C8B-B14F-4D97-AF65-F5344CB8AC3E}">
        <p14:creationId xmlns:p14="http://schemas.microsoft.com/office/powerpoint/2010/main" val="3998135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Databases can be </a:t>
            </a:r>
            <a:r>
              <a:rPr lang="en-US" dirty="0" smtClean="0">
                <a:solidFill>
                  <a:srgbClr val="843C0C"/>
                </a:solidFill>
                <a:latin typeface="Arial" panose="020B0604020202020204" pitchFamily="34" charset="0"/>
                <a:cs typeface="Arial" panose="020B0604020202020204" pitchFamily="34" charset="0"/>
              </a:rPr>
              <a:t>Searched </a:t>
            </a:r>
            <a:r>
              <a:rPr lang="en-US" dirty="0">
                <a:solidFill>
                  <a:srgbClr val="843C0C"/>
                </a:solidFill>
                <a:latin typeface="Arial" panose="020B0604020202020204" pitchFamily="34" charset="0"/>
                <a:cs typeface="Arial" panose="020B0604020202020204" pitchFamily="34" charset="0"/>
              </a:rPr>
              <a:t>to </a:t>
            </a:r>
            <a:r>
              <a:rPr lang="en-US" dirty="0">
                <a:solidFill>
                  <a:srgbClr val="843C0C"/>
                </a:solidFill>
                <a:latin typeface="Arial" panose="020B0604020202020204" pitchFamily="34" charset="0"/>
                <a:cs typeface="Arial" panose="020B0604020202020204" pitchFamily="34" charset="0"/>
              </a:rPr>
              <a:t>I</a:t>
            </a:r>
            <a:r>
              <a:rPr lang="en-US" dirty="0" smtClean="0">
                <a:solidFill>
                  <a:srgbClr val="843C0C"/>
                </a:solidFill>
                <a:latin typeface="Arial" panose="020B0604020202020204" pitchFamily="34" charset="0"/>
                <a:cs typeface="Arial" panose="020B0604020202020204" pitchFamily="34" charset="0"/>
              </a:rPr>
              <a:t>dentify </a:t>
            </a:r>
            <a:r>
              <a:rPr lang="en-US" dirty="0">
                <a:solidFill>
                  <a:srgbClr val="843C0C"/>
                </a:solidFill>
                <a:latin typeface="Arial" panose="020B0604020202020204" pitchFamily="34" charset="0"/>
                <a:cs typeface="Arial" panose="020B0604020202020204" pitchFamily="34" charset="0"/>
              </a:rPr>
              <a:t>H</a:t>
            </a:r>
            <a:r>
              <a:rPr lang="en-US" dirty="0" smtClean="0">
                <a:solidFill>
                  <a:srgbClr val="843C0C"/>
                </a:solidFill>
                <a:latin typeface="Arial" panose="020B0604020202020204" pitchFamily="34" charset="0"/>
                <a:cs typeface="Arial" panose="020B0604020202020204" pitchFamily="34" charset="0"/>
              </a:rPr>
              <a:t>omologous </a:t>
            </a:r>
            <a:r>
              <a:rPr lang="en-US" dirty="0">
                <a:solidFill>
                  <a:srgbClr val="843C0C"/>
                </a:solidFill>
                <a:latin typeface="Arial" panose="020B0604020202020204" pitchFamily="34" charset="0"/>
                <a:cs typeface="Arial" panose="020B0604020202020204" pitchFamily="34" charset="0"/>
              </a:rPr>
              <a:t>S</a:t>
            </a:r>
            <a:r>
              <a:rPr lang="en-US" dirty="0" smtClean="0">
                <a:solidFill>
                  <a:srgbClr val="843C0C"/>
                </a:solidFill>
                <a:latin typeface="Arial" panose="020B0604020202020204" pitchFamily="34" charset="0"/>
                <a:cs typeface="Arial" panose="020B0604020202020204" pitchFamily="34" charset="0"/>
              </a:rPr>
              <a:t>equences</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Autofit/>
          </a:bodyPr>
          <a:lstStyle/>
          <a:p>
            <a:pPr>
              <a:spcBef>
                <a:spcPts val="624"/>
              </a:spcBef>
              <a:spcAft>
                <a:spcPts val="1200"/>
              </a:spcAft>
            </a:pPr>
            <a:r>
              <a:rPr lang="en-US" sz="2200" dirty="0" smtClean="0">
                <a:latin typeface="Arial" panose="020B0604020202020204" pitchFamily="34" charset="0"/>
                <a:cs typeface="Arial" panose="020B0604020202020204" pitchFamily="34" charset="0"/>
              </a:rPr>
              <a:t>To </a:t>
            </a:r>
            <a:r>
              <a:rPr lang="en-US" sz="2200" dirty="0">
                <a:latin typeface="Arial" panose="020B0604020202020204" pitchFamily="34" charset="0"/>
                <a:cs typeface="Arial" panose="020B0604020202020204" pitchFamily="34" charset="0"/>
              </a:rPr>
              <a:t>detect sequence similarities between proteins, BLAST searches are performed. BLAST stands for Basic Local Alignment Search </a:t>
            </a:r>
            <a:r>
              <a:rPr lang="en-US" sz="2200" dirty="0" smtClean="0">
                <a:latin typeface="Arial" panose="020B0604020202020204" pitchFamily="34" charset="0"/>
                <a:cs typeface="Arial" panose="020B0604020202020204" pitchFamily="34" charset="0"/>
              </a:rPr>
              <a:t>Tool.</a:t>
            </a:r>
            <a:endParaRPr lang="en-US" sz="2200" dirty="0">
              <a:latin typeface="Arial" panose="020B0604020202020204" pitchFamily="34" charset="0"/>
              <a:cs typeface="Arial" panose="020B0604020202020204" pitchFamily="34" charset="0"/>
            </a:endParaRPr>
          </a:p>
          <a:p>
            <a:pPr>
              <a:spcBef>
                <a:spcPts val="624"/>
              </a:spcBef>
              <a:spcAft>
                <a:spcPts val="1200"/>
              </a:spcAft>
            </a:pPr>
            <a:r>
              <a:rPr lang="en-US" sz="2200" dirty="0">
                <a:latin typeface="Arial" panose="020B0604020202020204" pitchFamily="34" charset="0"/>
                <a:cs typeface="Arial" panose="020B0604020202020204" pitchFamily="34" charset="0"/>
              </a:rPr>
              <a:t>The sequence under investigation is entered into the database, and a BLAST search yields a list of sequence alignments accompanied by an estimate that the alignments occurred by </a:t>
            </a:r>
            <a:r>
              <a:rPr lang="en-US" sz="2200" dirty="0" smtClean="0">
                <a:latin typeface="Arial" panose="020B0604020202020204" pitchFamily="34" charset="0"/>
                <a:cs typeface="Arial" panose="020B0604020202020204" pitchFamily="34" charset="0"/>
              </a:rPr>
              <a:t>chance.</a:t>
            </a:r>
            <a:endParaRPr lang="en-US" sz="2200" dirty="0">
              <a:latin typeface="Arial" panose="020B0604020202020204" pitchFamily="34" charset="0"/>
              <a:cs typeface="Arial" panose="020B0604020202020204" pitchFamily="34" charset="0"/>
            </a:endParaRPr>
          </a:p>
          <a:p>
            <a:pPr>
              <a:spcBef>
                <a:spcPts val="624"/>
              </a:spcBef>
              <a:spcAft>
                <a:spcPts val="1200"/>
              </a:spcAft>
            </a:pPr>
            <a:r>
              <a:rPr lang="en-US" sz="2200" dirty="0" smtClean="0">
                <a:latin typeface="Arial" panose="020B0604020202020204" pitchFamily="34" charset="0"/>
                <a:cs typeface="Arial" panose="020B0604020202020204" pitchFamily="34" charset="0"/>
              </a:rPr>
              <a:t>If a sequence of interest is known but its function is not, </a:t>
            </a:r>
            <a:r>
              <a:rPr lang="en-US" sz="2200" dirty="0">
                <a:latin typeface="Arial" panose="020B0604020202020204" pitchFamily="34" charset="0"/>
                <a:cs typeface="Arial" panose="020B0604020202020204" pitchFamily="34" charset="0"/>
              </a:rPr>
              <a:t>a BLAST search may </a:t>
            </a:r>
            <a:r>
              <a:rPr lang="en-US" sz="2200" dirty="0" smtClean="0">
                <a:latin typeface="Arial" panose="020B0604020202020204" pitchFamily="34" charset="0"/>
                <a:cs typeface="Arial" panose="020B0604020202020204" pitchFamily="34" charset="0"/>
              </a:rPr>
              <a:t>yield high-similarity matches to proteins of known function. This can suggest a function for the original protein of interest, which can then be confirmed experimentally.</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548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BLAST </a:t>
            </a:r>
            <a:r>
              <a:rPr lang="en-US" dirty="0" smtClean="0">
                <a:solidFill>
                  <a:srgbClr val="843C0C"/>
                </a:solidFill>
                <a:latin typeface="Arial" panose="020B0604020202020204" pitchFamily="34" charset="0"/>
                <a:cs typeface="Arial" panose="020B0604020202020204" pitchFamily="34" charset="0"/>
              </a:rPr>
              <a:t>Search </a:t>
            </a:r>
            <a:r>
              <a:rPr lang="en-US" dirty="0">
                <a:solidFill>
                  <a:srgbClr val="843C0C"/>
                </a:solidFill>
                <a:latin typeface="Arial" panose="020B0604020202020204" pitchFamily="34" charset="0"/>
                <a:cs typeface="Arial" panose="020B0604020202020204" pitchFamily="34" charset="0"/>
              </a:rPr>
              <a:t>R</a:t>
            </a:r>
            <a:r>
              <a:rPr lang="en-US" dirty="0" smtClean="0">
                <a:solidFill>
                  <a:srgbClr val="843C0C"/>
                </a:solidFill>
                <a:latin typeface="Arial" panose="020B0604020202020204" pitchFamily="34" charset="0"/>
                <a:cs typeface="Arial" panose="020B0604020202020204" pitchFamily="34" charset="0"/>
              </a:rPr>
              <a:t>esults</a:t>
            </a:r>
            <a:endParaRPr lang="en-US" dirty="0">
              <a:solidFill>
                <a:srgbClr val="843C0C"/>
              </a:solidFill>
              <a:latin typeface="Arial" panose="020B0604020202020204" pitchFamily="34" charset="0"/>
              <a:cs typeface="Arial" panose="020B0604020202020204" pitchFamily="34" charset="0"/>
            </a:endParaRPr>
          </a:p>
        </p:txBody>
      </p:sp>
      <p:pic>
        <p:nvPicPr>
          <p:cNvPr id="10" name="Picture Placeholder 9" descr="A screenshot shows the BLAST search interface. Different functions and features of the interface are highlighted. At the top of the screen, the identifier of the query sequence is shown. A list of results is shown beneath this, with the names of homologous proteins as well as the homologous sequence identifiers. A panel shows a comparison between the sequence being queried, and the sequence of a homologous protein from Homo sapiens. A gap is introduced in the query sequence for the alignment in the example screenshot shown. Identity between the sequences is shown using the letter representing the identical amino acid, and frequent substitutions are shown with plus sign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50924" y="2037537"/>
            <a:ext cx="8697754" cy="3754767"/>
          </a:xfrm>
          <a:prstGeom prst="rect">
            <a:avLst/>
          </a:prstGeom>
        </p:spPr>
      </p:pic>
    </p:spTree>
    <p:extLst>
      <p:ext uri="{BB962C8B-B14F-4D97-AF65-F5344CB8AC3E}">
        <p14:creationId xmlns:p14="http://schemas.microsoft.com/office/powerpoint/2010/main" val="3573990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295"/>
            <a:ext cx="9144000" cy="1305343"/>
          </a:xfrm>
        </p:spPr>
        <p:txBody>
          <a:bodyPr>
            <a:noAutofit/>
          </a:bodyPr>
          <a:lstStyle/>
          <a:p>
            <a:r>
              <a:rPr lang="en-US" sz="3200" dirty="0" smtClean="0">
                <a:solidFill>
                  <a:srgbClr val="843C0C"/>
                </a:solidFill>
                <a:latin typeface="Arial" panose="020B0604020202020204" pitchFamily="34" charset="0"/>
                <a:cs typeface="Arial" panose="020B0604020202020204" pitchFamily="34" charset="0"/>
              </a:rPr>
              <a:t>Section 6.3 </a:t>
            </a:r>
            <a:r>
              <a:rPr lang="en-US" sz="3200" dirty="0">
                <a:solidFill>
                  <a:srgbClr val="843C0C"/>
                </a:solidFill>
                <a:latin typeface="Arial" panose="020B0604020202020204" pitchFamily="34" charset="0"/>
                <a:cs typeface="Arial" panose="020B0604020202020204" pitchFamily="34" charset="0"/>
              </a:rPr>
              <a:t>Examination of Three-Dimensional Structure Enhances Our Understanding of Evolutionary </a:t>
            </a:r>
            <a:r>
              <a:rPr lang="en-US" sz="3200" dirty="0" smtClean="0">
                <a:solidFill>
                  <a:srgbClr val="843C0C"/>
                </a:solidFill>
                <a:latin typeface="Arial" panose="020B0604020202020204" pitchFamily="34" charset="0"/>
                <a:cs typeface="Arial" panose="020B0604020202020204" pitchFamily="34" charset="0"/>
              </a:rPr>
              <a:t>Relationships</a:t>
            </a:r>
            <a:endParaRPr lang="en-US" sz="3200"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600200"/>
            <a:ext cx="8229600" cy="5050516"/>
          </a:xfrm>
        </p:spPr>
        <p:txBody>
          <a:bodyPr>
            <a:normAutofit/>
          </a:bodyPr>
          <a:lstStyle/>
          <a:p>
            <a:pPr>
              <a:spcBef>
                <a:spcPts val="624"/>
              </a:spcBef>
              <a:spcAft>
                <a:spcPts val="1200"/>
              </a:spcAft>
            </a:pPr>
            <a:r>
              <a:rPr lang="en-US" dirty="0" smtClean="0">
                <a:latin typeface="Arial" panose="020B0604020202020204" pitchFamily="34" charset="0"/>
                <a:cs typeface="Arial" panose="020B0604020202020204" pitchFamily="34" charset="0"/>
              </a:rPr>
              <a:t>Tertiary </a:t>
            </a:r>
            <a:r>
              <a:rPr lang="en-US" dirty="0">
                <a:latin typeface="Arial" panose="020B0604020202020204" pitchFamily="34" charset="0"/>
                <a:cs typeface="Arial" panose="020B0604020202020204" pitchFamily="34" charset="0"/>
              </a:rPr>
              <a:t>structure is more closely associated with function than is primary </a:t>
            </a:r>
            <a:r>
              <a:rPr lang="en-US" dirty="0" smtClean="0">
                <a:latin typeface="Arial" panose="020B0604020202020204" pitchFamily="34" charset="0"/>
                <a:cs typeface="Arial" panose="020B0604020202020204" pitchFamily="34" charset="0"/>
              </a:rPr>
              <a:t>structure.</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smtClean="0">
                <a:latin typeface="Arial" panose="020B0604020202020204" pitchFamily="34" charset="0"/>
                <a:cs typeface="Arial" panose="020B0604020202020204" pitchFamily="34" charset="0"/>
              </a:rPr>
              <a:t>Examples:</a:t>
            </a:r>
            <a:endParaRPr lang="en-US" dirty="0">
              <a:latin typeface="Arial" panose="020B0604020202020204" pitchFamily="34" charset="0"/>
              <a:cs typeface="Arial" panose="020B0604020202020204" pitchFamily="34" charset="0"/>
            </a:endParaRPr>
          </a:p>
          <a:p>
            <a:pPr lvl="1">
              <a:spcBef>
                <a:spcPts val="624"/>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Plant leghemoglobin shows little sequence homology with other </a:t>
            </a:r>
            <a:r>
              <a:rPr lang="en-US" dirty="0" err="1">
                <a:latin typeface="Arial" panose="020B0604020202020204" pitchFamily="34" charset="0"/>
                <a:cs typeface="Arial" panose="020B0604020202020204" pitchFamily="34" charset="0"/>
              </a:rPr>
              <a:t>globins</a:t>
            </a:r>
            <a:r>
              <a:rPr lang="en-US" dirty="0">
                <a:latin typeface="Arial" panose="020B0604020202020204" pitchFamily="34" charset="0"/>
                <a:cs typeface="Arial" panose="020B0604020202020204" pitchFamily="34" charset="0"/>
              </a:rPr>
              <a:t> but is remarkably similar in </a:t>
            </a:r>
            <a:r>
              <a:rPr lang="en-US" dirty="0" smtClean="0">
                <a:latin typeface="Arial" panose="020B0604020202020204" pitchFamily="34" charset="0"/>
                <a:cs typeface="Arial" panose="020B0604020202020204" pitchFamily="34" charset="0"/>
              </a:rPr>
              <a:t>structure.</a:t>
            </a:r>
            <a:endParaRPr lang="en-US" dirty="0">
              <a:latin typeface="Arial" panose="020B0604020202020204" pitchFamily="34" charset="0"/>
              <a:cs typeface="Arial" panose="020B0604020202020204" pitchFamily="34" charset="0"/>
            </a:endParaRPr>
          </a:p>
          <a:p>
            <a:pPr lvl="1">
              <a:spcBef>
                <a:spcPts val="624"/>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On the basis of three-dimensional structure, actin and Hsp70, proteins with </a:t>
            </a:r>
            <a:r>
              <a:rPr lang="en-US" dirty="0" smtClean="0">
                <a:latin typeface="Arial" panose="020B0604020202020204" pitchFamily="34" charset="0"/>
                <a:cs typeface="Arial" panose="020B0604020202020204" pitchFamily="34" charset="0"/>
              </a:rPr>
              <a:t>dramatically different </a:t>
            </a:r>
            <a:r>
              <a:rPr lang="en-US" dirty="0">
                <a:latin typeface="Arial" panose="020B0604020202020204" pitchFamily="34" charset="0"/>
                <a:cs typeface="Arial" panose="020B0604020202020204" pitchFamily="34" charset="0"/>
              </a:rPr>
              <a:t>biological functions, are </a:t>
            </a:r>
            <a:r>
              <a:rPr lang="en-US" dirty="0" smtClean="0">
                <a:latin typeface="Arial" panose="020B0604020202020204" pitchFamily="34" charset="0"/>
                <a:cs typeface="Arial" panose="020B0604020202020204" pitchFamily="34" charset="0"/>
              </a:rPr>
              <a:t>paralogs.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954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843C0C"/>
                </a:solidFill>
                <a:latin typeface="Arial" panose="020B0604020202020204" pitchFamily="34" charset="0"/>
                <a:cs typeface="Arial" panose="020B0604020202020204" pitchFamily="34" charset="0"/>
              </a:rPr>
              <a:t>Conservation of </a:t>
            </a:r>
            <a:r>
              <a:rPr lang="en-US" dirty="0" smtClean="0">
                <a:solidFill>
                  <a:srgbClr val="843C0C"/>
                </a:solidFill>
                <a:latin typeface="Arial" panose="020B0604020202020204" pitchFamily="34" charset="0"/>
                <a:cs typeface="Arial" panose="020B0604020202020204" pitchFamily="34" charset="0"/>
              </a:rPr>
              <a:t>Three-dimensional </a:t>
            </a:r>
            <a:r>
              <a:rPr lang="en-US" dirty="0">
                <a:solidFill>
                  <a:srgbClr val="843C0C"/>
                </a:solidFill>
                <a:latin typeface="Arial" panose="020B0604020202020204" pitchFamily="34" charset="0"/>
                <a:cs typeface="Arial" panose="020B0604020202020204" pitchFamily="34" charset="0"/>
              </a:rPr>
              <a:t>S</a:t>
            </a:r>
            <a:r>
              <a:rPr lang="en-US" dirty="0" smtClean="0">
                <a:solidFill>
                  <a:srgbClr val="843C0C"/>
                </a:solidFill>
                <a:latin typeface="Arial" panose="020B0604020202020204" pitchFamily="34" charset="0"/>
                <a:cs typeface="Arial" panose="020B0604020202020204" pitchFamily="34" charset="0"/>
              </a:rPr>
              <a:t>tructure</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Ribbon structures of hemoglobin (alpha chain), myoglobin, and leg hemoglobin are shown. Each ribbon diagram consists primarily of alpha helices in similar arrangements. A heme group, depicted using a ball-and-stick model, is shown at the top of each protein in a similar positio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70214" y="2235034"/>
            <a:ext cx="8747971" cy="2975745"/>
          </a:xfrm>
          <a:prstGeom prst="rect">
            <a:avLst/>
          </a:prstGeom>
        </p:spPr>
      </p:pic>
    </p:spTree>
    <p:extLst>
      <p:ext uri="{BB962C8B-B14F-4D97-AF65-F5344CB8AC3E}">
        <p14:creationId xmlns:p14="http://schemas.microsoft.com/office/powerpoint/2010/main" val="1830111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Tertiary </a:t>
            </a:r>
            <a:r>
              <a:rPr lang="en-US" dirty="0" smtClean="0">
                <a:solidFill>
                  <a:srgbClr val="843C0C"/>
                </a:solidFill>
                <a:latin typeface="Arial" panose="020B0604020202020204" pitchFamily="34" charset="0"/>
                <a:cs typeface="Arial" panose="020B0604020202020204" pitchFamily="34" charset="0"/>
              </a:rPr>
              <a:t>Structure </a:t>
            </a:r>
            <a:r>
              <a:rPr lang="en-US" dirty="0">
                <a:solidFill>
                  <a:srgbClr val="843C0C"/>
                </a:solidFill>
                <a:latin typeface="Arial" panose="020B0604020202020204" pitchFamily="34" charset="0"/>
                <a:cs typeface="Arial" panose="020B0604020202020204" pitchFamily="34" charset="0"/>
              </a:rPr>
              <a:t>is </a:t>
            </a:r>
            <a:r>
              <a:rPr lang="en-US" dirty="0" smtClean="0">
                <a:solidFill>
                  <a:srgbClr val="843C0C"/>
                </a:solidFill>
                <a:latin typeface="Arial" panose="020B0604020202020204" pitchFamily="34" charset="0"/>
                <a:cs typeface="Arial" panose="020B0604020202020204" pitchFamily="34" charset="0"/>
              </a:rPr>
              <a:t>More </a:t>
            </a:r>
            <a:r>
              <a:rPr lang="en-US" dirty="0">
                <a:solidFill>
                  <a:srgbClr val="843C0C"/>
                </a:solidFill>
                <a:latin typeface="Arial" panose="020B0604020202020204" pitchFamily="34" charset="0"/>
                <a:cs typeface="Arial" panose="020B0604020202020204" pitchFamily="34" charset="0"/>
              </a:rPr>
              <a:t>C</a:t>
            </a:r>
            <a:r>
              <a:rPr lang="en-US" dirty="0" smtClean="0">
                <a:solidFill>
                  <a:srgbClr val="843C0C"/>
                </a:solidFill>
                <a:latin typeface="Arial" panose="020B0604020202020204" pitchFamily="34" charset="0"/>
                <a:cs typeface="Arial" panose="020B0604020202020204" pitchFamily="34" charset="0"/>
              </a:rPr>
              <a:t>onserved </a:t>
            </a:r>
            <a:r>
              <a:rPr lang="en-US" dirty="0">
                <a:solidFill>
                  <a:srgbClr val="843C0C"/>
                </a:solidFill>
                <a:latin typeface="Arial" panose="020B0604020202020204" pitchFamily="34" charset="0"/>
                <a:cs typeface="Arial" panose="020B0604020202020204" pitchFamily="34" charset="0"/>
              </a:rPr>
              <a:t>than </a:t>
            </a:r>
            <a:r>
              <a:rPr lang="en-US" dirty="0">
                <a:solidFill>
                  <a:srgbClr val="843C0C"/>
                </a:solidFill>
                <a:latin typeface="Arial" panose="020B0604020202020204" pitchFamily="34" charset="0"/>
                <a:cs typeface="Arial" panose="020B0604020202020204" pitchFamily="34" charset="0"/>
              </a:rPr>
              <a:t>P</a:t>
            </a:r>
            <a:r>
              <a:rPr lang="en-US" dirty="0" smtClean="0">
                <a:solidFill>
                  <a:srgbClr val="843C0C"/>
                </a:solidFill>
                <a:latin typeface="Arial" panose="020B0604020202020204" pitchFamily="34" charset="0"/>
                <a:cs typeface="Arial" panose="020B0604020202020204" pitchFamily="34" charset="0"/>
              </a:rPr>
              <a:t>rimary </a:t>
            </a:r>
            <a:r>
              <a:rPr lang="en-US" dirty="0">
                <a:solidFill>
                  <a:srgbClr val="843C0C"/>
                </a:solidFill>
                <a:latin typeface="Arial" panose="020B0604020202020204" pitchFamily="34" charset="0"/>
                <a:cs typeface="Arial" panose="020B0604020202020204" pitchFamily="34" charset="0"/>
              </a:rPr>
              <a:t>S</a:t>
            </a:r>
            <a:r>
              <a:rPr lang="en-US" dirty="0" smtClean="0">
                <a:solidFill>
                  <a:srgbClr val="843C0C"/>
                </a:solidFill>
                <a:latin typeface="Arial" panose="020B0604020202020204" pitchFamily="34" charset="0"/>
                <a:cs typeface="Arial" panose="020B0604020202020204" pitchFamily="34" charset="0"/>
              </a:rPr>
              <a:t>tructure</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1"/>
            <a:ext cx="8229600" cy="1225295"/>
          </a:xfrm>
        </p:spPr>
        <p:txBody>
          <a:bodyPr/>
          <a:lstStyle/>
          <a:p>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comparison of the identically colored </a:t>
            </a:r>
            <a:r>
              <a:rPr lang="en-US" dirty="0" smtClean="0">
                <a:latin typeface="Arial" panose="020B0604020202020204" pitchFamily="34" charset="0"/>
                <a:cs typeface="Arial" panose="020B0604020202020204" pitchFamily="34" charset="0"/>
              </a:rPr>
              <a:t>secondary structure shows the </a:t>
            </a:r>
            <a:r>
              <a:rPr lang="en-US" dirty="0">
                <a:latin typeface="Arial" panose="020B0604020202020204" pitchFamily="34" charset="0"/>
                <a:cs typeface="Arial" panose="020B0604020202020204" pitchFamily="34" charset="0"/>
              </a:rPr>
              <a:t>overall similarity in </a:t>
            </a:r>
            <a:r>
              <a:rPr lang="en-US" dirty="0" smtClean="0">
                <a:latin typeface="Arial" panose="020B0604020202020204" pitchFamily="34" charset="0"/>
                <a:cs typeface="Arial" panose="020B0604020202020204" pitchFamily="34" charset="0"/>
              </a:rPr>
              <a:t>structure, despite the different biochemical activities.</a:t>
            </a:r>
            <a:endParaRPr lang="en-US" dirty="0">
              <a:latin typeface="Arial" panose="020B0604020202020204" pitchFamily="34" charset="0"/>
              <a:cs typeface="Arial" panose="020B0604020202020204" pitchFamily="34" charset="0"/>
            </a:endParaRPr>
          </a:p>
        </p:txBody>
      </p:sp>
      <p:pic>
        <p:nvPicPr>
          <p:cNvPr id="9" name="Picture Placeholder 8" descr="Ribbon structures of Actin and Hsp 70 are shown. The identical regions in both the structures are highlighted, showing their similarity."/>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2572" y="3010623"/>
            <a:ext cx="6253916" cy="3519250"/>
          </a:xfrm>
          <a:prstGeom prst="rect">
            <a:avLst/>
          </a:prstGeom>
        </p:spPr>
      </p:pic>
    </p:spTree>
    <p:extLst>
      <p:ext uri="{BB962C8B-B14F-4D97-AF65-F5344CB8AC3E}">
        <p14:creationId xmlns:p14="http://schemas.microsoft.com/office/powerpoint/2010/main" val="153157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anose="020B0604020202020204" pitchFamily="34" charset="0"/>
                <a:cs typeface="Arial" panose="020B0604020202020204" pitchFamily="34" charset="0"/>
              </a:rPr>
              <a:t>Knowledge of </a:t>
            </a:r>
            <a:r>
              <a:rPr lang="en-US" sz="3200" dirty="0" smtClean="0">
                <a:solidFill>
                  <a:srgbClr val="843C0C"/>
                </a:solidFill>
                <a:latin typeface="Arial" panose="020B0604020202020204" pitchFamily="34" charset="0"/>
                <a:cs typeface="Arial" panose="020B0604020202020204" pitchFamily="34" charset="0"/>
              </a:rPr>
              <a:t>Three-dimensional </a:t>
            </a:r>
            <a:r>
              <a:rPr lang="en-US" sz="3200" dirty="0">
                <a:solidFill>
                  <a:srgbClr val="843C0C"/>
                </a:solidFill>
                <a:latin typeface="Arial" panose="020B0604020202020204" pitchFamily="34" charset="0"/>
                <a:cs typeface="Arial" panose="020B0604020202020204" pitchFamily="34" charset="0"/>
              </a:rPr>
              <a:t>S</a:t>
            </a:r>
            <a:r>
              <a:rPr lang="en-US" sz="3200" dirty="0" smtClean="0">
                <a:solidFill>
                  <a:srgbClr val="843C0C"/>
                </a:solidFill>
                <a:latin typeface="Arial" panose="020B0604020202020204" pitchFamily="34" charset="0"/>
                <a:cs typeface="Arial" panose="020B0604020202020204" pitchFamily="34" charset="0"/>
              </a:rPr>
              <a:t>tructures </a:t>
            </a:r>
            <a:r>
              <a:rPr lang="en-US" sz="3200" dirty="0">
                <a:solidFill>
                  <a:srgbClr val="843C0C"/>
                </a:solidFill>
                <a:latin typeface="Arial" panose="020B0604020202020204" pitchFamily="34" charset="0"/>
                <a:cs typeface="Arial" panose="020B0604020202020204" pitchFamily="34" charset="0"/>
              </a:rPr>
              <a:t>can </a:t>
            </a:r>
            <a:r>
              <a:rPr lang="en-US" sz="3200" dirty="0" smtClean="0">
                <a:solidFill>
                  <a:srgbClr val="843C0C"/>
                </a:solidFill>
                <a:latin typeface="Arial" panose="020B0604020202020204" pitchFamily="34" charset="0"/>
                <a:cs typeface="Arial" panose="020B0604020202020204" pitchFamily="34" charset="0"/>
              </a:rPr>
              <a:t>Aid </a:t>
            </a:r>
            <a:r>
              <a:rPr lang="en-US" sz="3200" dirty="0">
                <a:solidFill>
                  <a:srgbClr val="843C0C"/>
                </a:solidFill>
                <a:latin typeface="Arial" panose="020B0604020202020204" pitchFamily="34" charset="0"/>
                <a:cs typeface="Arial" panose="020B0604020202020204" pitchFamily="34" charset="0"/>
              </a:rPr>
              <a:t>in the </a:t>
            </a:r>
            <a:r>
              <a:rPr lang="en-US" sz="3200" dirty="0" smtClean="0">
                <a:solidFill>
                  <a:srgbClr val="843C0C"/>
                </a:solidFill>
                <a:latin typeface="Arial" panose="020B0604020202020204" pitchFamily="34" charset="0"/>
                <a:cs typeface="Arial" panose="020B0604020202020204" pitchFamily="34" charset="0"/>
              </a:rPr>
              <a:t>Evaluation </a:t>
            </a:r>
            <a:r>
              <a:rPr lang="en-US" sz="3200" dirty="0">
                <a:solidFill>
                  <a:srgbClr val="843C0C"/>
                </a:solidFill>
                <a:latin typeface="Arial" panose="020B0604020202020204" pitchFamily="34" charset="0"/>
                <a:cs typeface="Arial" panose="020B0604020202020204" pitchFamily="34" charset="0"/>
              </a:rPr>
              <a:t>of </a:t>
            </a:r>
            <a:r>
              <a:rPr lang="en-US" sz="3200" dirty="0" smtClean="0">
                <a:solidFill>
                  <a:srgbClr val="843C0C"/>
                </a:solidFill>
                <a:latin typeface="Arial" panose="020B0604020202020204" pitchFamily="34" charset="0"/>
                <a:cs typeface="Arial" panose="020B0604020202020204" pitchFamily="34" charset="0"/>
              </a:rPr>
              <a:t>Sequence </a:t>
            </a:r>
            <a:r>
              <a:rPr lang="en-US" sz="3200" dirty="0">
                <a:solidFill>
                  <a:srgbClr val="843C0C"/>
                </a:solidFill>
                <a:latin typeface="Arial" panose="020B0604020202020204" pitchFamily="34" charset="0"/>
                <a:cs typeface="Arial" panose="020B0604020202020204" pitchFamily="34" charset="0"/>
              </a:rPr>
              <a:t>A</a:t>
            </a:r>
            <a:r>
              <a:rPr lang="en-US" sz="3200" dirty="0" smtClean="0">
                <a:solidFill>
                  <a:srgbClr val="843C0C"/>
                </a:solidFill>
                <a:latin typeface="Arial" panose="020B0604020202020204" pitchFamily="34" charset="0"/>
                <a:cs typeface="Arial" panose="020B0604020202020204" pitchFamily="34" charset="0"/>
              </a:rPr>
              <a:t>lignments</a:t>
            </a:r>
            <a:endParaRPr lang="en-US" sz="3200"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spcBef>
                <a:spcPts val="624"/>
              </a:spcBef>
              <a:spcAft>
                <a:spcPts val="1200"/>
              </a:spcAft>
            </a:pPr>
            <a:r>
              <a:rPr lang="en-US" dirty="0" smtClean="0">
                <a:latin typeface="Arial" panose="020B0604020202020204" pitchFamily="34" charset="0"/>
                <a:cs typeface="Arial" panose="020B0604020202020204" pitchFamily="34" charset="0"/>
              </a:rPr>
              <a:t>A </a:t>
            </a:r>
            <a:r>
              <a:rPr lang="en-US" i="1" dirty="0">
                <a:latin typeface="Arial" panose="020B0604020202020204" pitchFamily="34" charset="0"/>
                <a:cs typeface="Arial" panose="020B0604020202020204" pitchFamily="34" charset="0"/>
              </a:rPr>
              <a:t>sequence template</a:t>
            </a:r>
            <a:r>
              <a:rPr lang="en-US" dirty="0">
                <a:latin typeface="Arial" panose="020B0604020202020204" pitchFamily="34" charset="0"/>
                <a:cs typeface="Arial" panose="020B0604020202020204" pitchFamily="34" charset="0"/>
              </a:rPr>
              <a:t>, a map of conserved </a:t>
            </a:r>
            <a:r>
              <a:rPr lang="en-US" dirty="0" smtClean="0">
                <a:latin typeface="Arial" panose="020B0604020202020204" pitchFamily="34" charset="0"/>
                <a:cs typeface="Arial" panose="020B0604020202020204" pitchFamily="34" charset="0"/>
              </a:rPr>
              <a:t>residues that </a:t>
            </a:r>
            <a:r>
              <a:rPr lang="en-US" dirty="0">
                <a:latin typeface="Arial" panose="020B0604020202020204" pitchFamily="34" charset="0"/>
                <a:cs typeface="Arial" panose="020B0604020202020204" pitchFamily="34" charset="0"/>
              </a:rPr>
              <a:t>are structurally and functionally important and are common to a particular family of proteins, allows the detection of homologies that may not be apparent with other </a:t>
            </a:r>
            <a:r>
              <a:rPr lang="en-US" dirty="0" smtClean="0">
                <a:latin typeface="Arial" panose="020B0604020202020204" pitchFamily="34" charset="0"/>
                <a:cs typeface="Arial" panose="020B0604020202020204" pitchFamily="34" charset="0"/>
              </a:rPr>
              <a:t>techniques.</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smtClean="0">
                <a:latin typeface="Arial" panose="020B0604020202020204" pitchFamily="34" charset="0"/>
                <a:cs typeface="Arial" panose="020B0604020202020204" pitchFamily="34" charset="0"/>
              </a:rPr>
              <a:t>This can allow the identification of new family members even when the </a:t>
            </a:r>
            <a:r>
              <a:rPr lang="en-US" dirty="0">
                <a:latin typeface="Arial" panose="020B0604020202020204" pitchFamily="34" charset="0"/>
                <a:cs typeface="Arial" panose="020B0604020202020204" pitchFamily="34" charset="0"/>
              </a:rPr>
              <a:t>overall level of sequence similarity is below statistical </a:t>
            </a:r>
            <a:r>
              <a:rPr lang="en-US" dirty="0" smtClean="0">
                <a:latin typeface="Arial" panose="020B0604020202020204" pitchFamily="34" charset="0"/>
                <a:cs typeface="Arial" panose="020B0604020202020204" pitchFamily="34" charset="0"/>
              </a:rPr>
              <a:t>significance.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44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Ch</a:t>
            </a:r>
            <a:r>
              <a:rPr lang="en-US" dirty="0" smtClean="0">
                <a:solidFill>
                  <a:srgbClr val="843C0C"/>
                </a:solidFill>
                <a:latin typeface="Arial" panose="020B0604020202020204" pitchFamily="34" charset="0"/>
                <a:cs typeface="Arial" panose="020B0604020202020204" pitchFamily="34" charset="0"/>
              </a:rPr>
              <a:t>.6 </a:t>
            </a:r>
            <a:r>
              <a:rPr lang="en-US" dirty="0">
                <a:solidFill>
                  <a:srgbClr val="843C0C"/>
                </a:solidFill>
                <a:latin typeface="Arial" panose="020B0604020202020204" pitchFamily="34" charset="0"/>
                <a:cs typeface="Arial" panose="020B0604020202020204" pitchFamily="34" charset="0"/>
              </a:rPr>
              <a:t>Learning Objectives</a:t>
            </a:r>
          </a:p>
        </p:txBody>
      </p:sp>
      <p:sp>
        <p:nvSpPr>
          <p:cNvPr id="4" name="Content Placeholder 3"/>
          <p:cNvSpPr>
            <a:spLocks noGrp="1"/>
          </p:cNvSpPr>
          <p:nvPr>
            <p:ph idx="1"/>
          </p:nvPr>
        </p:nvSpPr>
        <p:spPr>
          <a:xfrm>
            <a:off x="457200" y="1600200"/>
            <a:ext cx="8229600" cy="5020056"/>
          </a:xfrm>
        </p:spPr>
        <p:txBody>
          <a:bodyPr>
            <a:noAutofit/>
          </a:bodyPr>
          <a:lstStyle/>
          <a:p>
            <a:pPr marL="0" indent="0">
              <a:lnSpc>
                <a:spcPct val="110000"/>
              </a:lnSpc>
              <a:spcBef>
                <a:spcPts val="624"/>
              </a:spcBef>
              <a:spcAft>
                <a:spcPts val="1200"/>
              </a:spcAft>
              <a:buNone/>
            </a:pPr>
            <a:r>
              <a:rPr lang="en-US" sz="2200" i="1" dirty="0">
                <a:latin typeface="Arial" panose="020B0604020202020204" pitchFamily="34" charset="0"/>
                <a:cs typeface="Arial" panose="020B0604020202020204" pitchFamily="34" charset="0"/>
              </a:rPr>
              <a:t>By the end of this chapter, you should be able to</a:t>
            </a:r>
            <a:r>
              <a:rPr lang="en-US" sz="2200" i="1"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marL="457200" indent="-457200">
              <a:lnSpc>
                <a:spcPct val="110000"/>
              </a:lnSpc>
              <a:spcBef>
                <a:spcPts val="624"/>
              </a:spcBef>
              <a:buFont typeface="+mj-lt"/>
              <a:buAutoNum type="arabicPeriod"/>
            </a:pPr>
            <a:r>
              <a:rPr lang="en-US" sz="2200" b="1" dirty="0">
                <a:latin typeface="Arial" panose="020B0604020202020204" pitchFamily="34" charset="0"/>
                <a:cs typeface="Arial" panose="020B0604020202020204" pitchFamily="34" charset="0"/>
              </a:rPr>
              <a:t>Distinguish between homologs, </a:t>
            </a:r>
            <a:r>
              <a:rPr lang="en-US" sz="2200" b="1" dirty="0" err="1">
                <a:latin typeface="Arial" panose="020B0604020202020204" pitchFamily="34" charset="0"/>
                <a:cs typeface="Arial" panose="020B0604020202020204" pitchFamily="34" charset="0"/>
              </a:rPr>
              <a:t>paralogs</a:t>
            </a:r>
            <a:r>
              <a:rPr lang="en-US" sz="2200" b="1" dirty="0">
                <a:latin typeface="Arial" panose="020B0604020202020204" pitchFamily="34" charset="0"/>
                <a:cs typeface="Arial" panose="020B0604020202020204" pitchFamily="34" charset="0"/>
              </a:rPr>
              <a:t>, and </a:t>
            </a:r>
            <a:r>
              <a:rPr lang="en-US" sz="2200" b="1" dirty="0" err="1">
                <a:latin typeface="Arial" panose="020B0604020202020204" pitchFamily="34" charset="0"/>
                <a:cs typeface="Arial" panose="020B0604020202020204" pitchFamily="34" charset="0"/>
              </a:rPr>
              <a:t>orthologs</a:t>
            </a:r>
            <a:r>
              <a:rPr lang="en-US" sz="2200" b="1" dirty="0">
                <a:latin typeface="Arial" panose="020B0604020202020204" pitchFamily="34" charset="0"/>
                <a:cs typeface="Arial" panose="020B0604020202020204" pitchFamily="34" charset="0"/>
              </a:rPr>
              <a:t>. </a:t>
            </a:r>
          </a:p>
          <a:p>
            <a:pPr marL="457200" indent="-457200">
              <a:lnSpc>
                <a:spcPct val="110000"/>
              </a:lnSpc>
              <a:spcBef>
                <a:spcPts val="624"/>
              </a:spcBef>
              <a:buFont typeface="+mj-lt"/>
              <a:buAutoNum type="arabicPeriod"/>
            </a:pPr>
            <a:r>
              <a:rPr lang="en-US" sz="2200" b="1" dirty="0">
                <a:latin typeface="Arial" panose="020B0604020202020204" pitchFamily="34" charset="0"/>
                <a:cs typeface="Arial" panose="020B0604020202020204" pitchFamily="34" charset="0"/>
              </a:rPr>
              <a:t>Describe how two protein sequences are aligned, and how one can </a:t>
            </a:r>
            <a:r>
              <a:rPr lang="en-US" sz="2200" b="1" dirty="0" smtClean="0">
                <a:latin typeface="Arial" panose="020B0604020202020204" pitchFamily="34" charset="0"/>
                <a:cs typeface="Arial" panose="020B0604020202020204" pitchFamily="34" charset="0"/>
              </a:rPr>
              <a:t>determine </a:t>
            </a:r>
            <a:r>
              <a:rPr lang="en-US" sz="2200" b="1" dirty="0">
                <a:latin typeface="Arial" panose="020B0604020202020204" pitchFamily="34" charset="0"/>
                <a:cs typeface="Arial" panose="020B0604020202020204" pitchFamily="34" charset="0"/>
              </a:rPr>
              <a:t>whether that alignment </a:t>
            </a:r>
            <a:r>
              <a:rPr lang="en-US" sz="2200" b="1" dirty="0" smtClean="0">
                <a:latin typeface="Arial" panose="020B0604020202020204" pitchFamily="34" charset="0"/>
                <a:cs typeface="Arial" panose="020B0604020202020204" pitchFamily="34" charset="0"/>
              </a:rPr>
              <a:t>is significant.</a:t>
            </a:r>
            <a:endParaRPr lang="en-US" sz="2200" b="1" dirty="0">
              <a:latin typeface="Arial" panose="020B0604020202020204" pitchFamily="34" charset="0"/>
              <a:cs typeface="Arial" panose="020B0604020202020204" pitchFamily="34" charset="0"/>
            </a:endParaRPr>
          </a:p>
          <a:p>
            <a:pPr marL="457200" indent="-457200">
              <a:lnSpc>
                <a:spcPct val="110000"/>
              </a:lnSpc>
              <a:spcBef>
                <a:spcPts val="624"/>
              </a:spcBef>
              <a:buFont typeface="+mj-lt"/>
              <a:buAutoNum type="arabicPeriod"/>
            </a:pPr>
            <a:r>
              <a:rPr lang="en-US" sz="2200" b="1" dirty="0">
                <a:latin typeface="Arial" panose="020B0604020202020204" pitchFamily="34" charset="0"/>
                <a:cs typeface="Arial" panose="020B0604020202020204" pitchFamily="34" charset="0"/>
              </a:rPr>
              <a:t>Explain how substitution matrices can be used to improve the possibility of identifying related protein sequences</a:t>
            </a:r>
            <a:r>
              <a:rPr lang="en-US" sz="2200" b="1" dirty="0" smtClean="0">
                <a:latin typeface="Arial" panose="020B0604020202020204" pitchFamily="34" charset="0"/>
                <a:cs typeface="Arial" panose="020B0604020202020204" pitchFamily="34" charset="0"/>
              </a:rPr>
              <a:t>.</a:t>
            </a:r>
            <a:endParaRPr lang="en-US" sz="2200" b="1" dirty="0">
              <a:latin typeface="Arial" panose="020B0604020202020204" pitchFamily="34" charset="0"/>
              <a:cs typeface="Arial" panose="020B0604020202020204" pitchFamily="34" charset="0"/>
            </a:endParaRPr>
          </a:p>
          <a:p>
            <a:pPr marL="457200" indent="-457200">
              <a:lnSpc>
                <a:spcPct val="110000"/>
              </a:lnSpc>
              <a:spcBef>
                <a:spcPts val="624"/>
              </a:spcBef>
              <a:buFont typeface="+mj-lt"/>
              <a:buAutoNum type="arabicPeriod"/>
            </a:pPr>
            <a:r>
              <a:rPr lang="en-US" sz="2200" b="1" dirty="0">
                <a:latin typeface="Arial" panose="020B0604020202020204" pitchFamily="34" charset="0"/>
                <a:cs typeface="Arial" panose="020B0604020202020204" pitchFamily="34" charset="0"/>
              </a:rPr>
              <a:t>Distinguish between divergent and convergent evolution</a:t>
            </a:r>
            <a:r>
              <a:rPr lang="en-US" sz="2200" b="1" dirty="0" smtClean="0">
                <a:latin typeface="Arial" panose="020B0604020202020204" pitchFamily="34" charset="0"/>
                <a:cs typeface="Arial" panose="020B0604020202020204" pitchFamily="34" charset="0"/>
              </a:rPr>
              <a:t>.</a:t>
            </a:r>
            <a:endParaRPr lang="en-US" sz="2200" b="1" dirty="0">
              <a:latin typeface="Arial" panose="020B0604020202020204" pitchFamily="34" charset="0"/>
              <a:cs typeface="Arial" panose="020B0604020202020204" pitchFamily="34" charset="0"/>
            </a:endParaRPr>
          </a:p>
          <a:p>
            <a:pPr marL="457200" indent="-457200">
              <a:lnSpc>
                <a:spcPct val="110000"/>
              </a:lnSpc>
              <a:spcBef>
                <a:spcPts val="624"/>
              </a:spcBef>
              <a:buFont typeface="+mj-lt"/>
              <a:buAutoNum type="arabicPeriod"/>
            </a:pPr>
            <a:r>
              <a:rPr lang="en-US" sz="2200" b="1" dirty="0">
                <a:latin typeface="Arial" panose="020B0604020202020204" pitchFamily="34" charset="0"/>
                <a:cs typeface="Arial" panose="020B0604020202020204" pitchFamily="34" charset="0"/>
              </a:rPr>
              <a:t>Provide an example of how the evolution </a:t>
            </a:r>
            <a:r>
              <a:rPr lang="en-US" sz="2200" b="1" dirty="0" smtClean="0">
                <a:latin typeface="Arial" panose="020B0604020202020204" pitchFamily="34" charset="0"/>
                <a:cs typeface="Arial" panose="020B0604020202020204" pitchFamily="34" charset="0"/>
              </a:rPr>
              <a:t>of biomolecules </a:t>
            </a:r>
            <a:r>
              <a:rPr lang="en-US" sz="2200" b="1" dirty="0">
                <a:latin typeface="Arial" panose="020B0604020202020204" pitchFamily="34" charset="0"/>
                <a:cs typeface="Arial" panose="020B0604020202020204" pitchFamily="34" charset="0"/>
              </a:rPr>
              <a:t>can be </a:t>
            </a:r>
            <a:r>
              <a:rPr lang="en-US" sz="2200" b="1" dirty="0" smtClean="0">
                <a:latin typeface="Arial" panose="020B0604020202020204" pitchFamily="34" charset="0"/>
                <a:cs typeface="Arial" panose="020B0604020202020204" pitchFamily="34" charset="0"/>
              </a:rPr>
              <a:t>demonstrated </a:t>
            </a:r>
            <a:r>
              <a:rPr lang="en-US" sz="2200" b="1" dirty="0">
                <a:latin typeface="Arial" panose="020B0604020202020204" pitchFamily="34" charset="0"/>
                <a:cs typeface="Arial" panose="020B0604020202020204" pitchFamily="34" charset="0"/>
              </a:rPr>
              <a:t>in the laboratory</a:t>
            </a:r>
            <a:r>
              <a:rPr lang="en-US" sz="2200" b="1" dirty="0" smtClean="0">
                <a:latin typeface="Arial" panose="020B0604020202020204" pitchFamily="34" charset="0"/>
                <a:cs typeface="Arial" panose="020B0604020202020204" pitchFamily="34" charset="0"/>
              </a:rPr>
              <a:t>.</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anose="020B0604020202020204" pitchFamily="34" charset="0"/>
                <a:cs typeface="Arial" panose="020B0604020202020204" pitchFamily="34" charset="0"/>
              </a:rPr>
              <a:t>Repeated </a:t>
            </a:r>
            <a:r>
              <a:rPr lang="en-US" dirty="0" smtClean="0">
                <a:solidFill>
                  <a:srgbClr val="843C0C"/>
                </a:solidFill>
                <a:latin typeface="Arial" panose="020B0604020202020204" pitchFamily="34" charset="0"/>
                <a:cs typeface="Arial" panose="020B0604020202020204" pitchFamily="34" charset="0"/>
              </a:rPr>
              <a:t>Motifs </a:t>
            </a:r>
            <a:r>
              <a:rPr lang="en-US" dirty="0">
                <a:solidFill>
                  <a:srgbClr val="843C0C"/>
                </a:solidFill>
                <a:latin typeface="Arial" panose="020B0604020202020204" pitchFamily="34" charset="0"/>
                <a:cs typeface="Arial" panose="020B0604020202020204" pitchFamily="34" charset="0"/>
              </a:rPr>
              <a:t>can be </a:t>
            </a:r>
            <a:r>
              <a:rPr lang="en-US" dirty="0" smtClean="0">
                <a:solidFill>
                  <a:srgbClr val="843C0C"/>
                </a:solidFill>
                <a:latin typeface="Arial" panose="020B0604020202020204" pitchFamily="34" charset="0"/>
                <a:cs typeface="Arial" panose="020B0604020202020204" pitchFamily="34" charset="0"/>
              </a:rPr>
              <a:t>Detected </a:t>
            </a:r>
            <a:r>
              <a:rPr lang="en-US" dirty="0">
                <a:solidFill>
                  <a:srgbClr val="843C0C"/>
                </a:solidFill>
                <a:latin typeface="Arial" panose="020B0604020202020204" pitchFamily="34" charset="0"/>
                <a:cs typeface="Arial" panose="020B0604020202020204" pitchFamily="34" charset="0"/>
              </a:rPr>
              <a:t>by </a:t>
            </a:r>
            <a:r>
              <a:rPr lang="en-US" dirty="0">
                <a:solidFill>
                  <a:srgbClr val="843C0C"/>
                </a:solidFill>
                <a:latin typeface="Arial" panose="020B0604020202020204" pitchFamily="34" charset="0"/>
                <a:cs typeface="Arial" panose="020B0604020202020204" pitchFamily="34" charset="0"/>
              </a:rPr>
              <a:t>A</a:t>
            </a:r>
            <a:r>
              <a:rPr lang="en-US" dirty="0" smtClean="0">
                <a:solidFill>
                  <a:srgbClr val="843C0C"/>
                </a:solidFill>
                <a:latin typeface="Arial" panose="020B0604020202020204" pitchFamily="34" charset="0"/>
                <a:cs typeface="Arial" panose="020B0604020202020204" pitchFamily="34" charset="0"/>
              </a:rPr>
              <a:t>ligning Sequences </a:t>
            </a:r>
            <a:r>
              <a:rPr lang="en-US" dirty="0">
                <a:solidFill>
                  <a:srgbClr val="843C0C"/>
                </a:solidFill>
                <a:latin typeface="Arial" panose="020B0604020202020204" pitchFamily="34" charset="0"/>
                <a:cs typeface="Arial" panose="020B0604020202020204" pitchFamily="34" charset="0"/>
              </a:rPr>
              <a:t>with </a:t>
            </a:r>
            <a:r>
              <a:rPr lang="en-US" dirty="0">
                <a:solidFill>
                  <a:srgbClr val="843C0C"/>
                </a:solidFill>
                <a:latin typeface="Arial" panose="020B0604020202020204" pitchFamily="34" charset="0"/>
                <a:cs typeface="Arial" panose="020B0604020202020204" pitchFamily="34" charset="0"/>
              </a:rPr>
              <a:t>T</a:t>
            </a:r>
            <a:r>
              <a:rPr lang="en-US" dirty="0" smtClean="0">
                <a:solidFill>
                  <a:srgbClr val="843C0C"/>
                </a:solidFill>
                <a:latin typeface="Arial" panose="020B0604020202020204" pitchFamily="34" charset="0"/>
                <a:cs typeface="Arial" panose="020B0604020202020204" pitchFamily="34" charset="0"/>
              </a:rPr>
              <a:t>hemselves</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spcAft>
                <a:spcPts val="1200"/>
              </a:spcAft>
            </a:pPr>
            <a:r>
              <a:rPr lang="en-US" sz="2600" dirty="0" smtClean="0">
                <a:latin typeface="Arial" panose="020B0604020202020204" pitchFamily="34" charset="0"/>
                <a:cs typeface="Arial" panose="020B0604020202020204" pitchFamily="34" charset="0"/>
              </a:rPr>
              <a:t>Many </a:t>
            </a:r>
            <a:r>
              <a:rPr lang="en-US" sz="2600" dirty="0">
                <a:latin typeface="Arial" panose="020B0604020202020204" pitchFamily="34" charset="0"/>
                <a:cs typeface="Arial" panose="020B0604020202020204" pitchFamily="34" charset="0"/>
              </a:rPr>
              <a:t>proteins have domains that are similar to one </a:t>
            </a:r>
            <a:r>
              <a:rPr lang="en-US" sz="2600" dirty="0" smtClean="0">
                <a:latin typeface="Arial" panose="020B0604020202020204" pitchFamily="34" charset="0"/>
                <a:cs typeface="Arial" panose="020B0604020202020204" pitchFamily="34" charset="0"/>
              </a:rPr>
              <a:t>another.</a:t>
            </a:r>
            <a:endParaRPr lang="en-US" sz="2600" dirty="0">
              <a:latin typeface="Arial" panose="020B0604020202020204" pitchFamily="34" charset="0"/>
              <a:cs typeface="Arial" panose="020B0604020202020204" pitchFamily="34" charset="0"/>
            </a:endParaRPr>
          </a:p>
          <a:p>
            <a:pPr>
              <a:spcAft>
                <a:spcPts val="1200"/>
              </a:spcAft>
            </a:pPr>
            <a:r>
              <a:rPr lang="en-US" sz="2600" dirty="0">
                <a:latin typeface="Arial" panose="020B0604020202020204" pitchFamily="34" charset="0"/>
                <a:cs typeface="Arial" panose="020B0604020202020204" pitchFamily="34" charset="0"/>
              </a:rPr>
              <a:t>Such repeats are detected by performing sequence alignments with the protein </a:t>
            </a:r>
            <a:r>
              <a:rPr lang="en-US" sz="2600" dirty="0" smtClean="0">
                <a:latin typeface="Arial" panose="020B0604020202020204" pitchFamily="34" charset="0"/>
                <a:cs typeface="Arial" panose="020B0604020202020204" pitchFamily="34" charset="0"/>
              </a:rPr>
              <a:t>itself.</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884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a:solidFill>
                  <a:srgbClr val="843C0C"/>
                </a:solidFill>
                <a:latin typeface="Arial" panose="020B0604020202020204" pitchFamily="34" charset="0"/>
                <a:cs typeface="Arial" panose="020B0604020202020204" pitchFamily="34" charset="0"/>
              </a:rPr>
              <a:t>Sequence </a:t>
            </a:r>
            <a:r>
              <a:rPr lang="en-US" dirty="0" smtClean="0">
                <a:solidFill>
                  <a:srgbClr val="843C0C"/>
                </a:solidFill>
                <a:latin typeface="Arial" panose="020B0604020202020204" pitchFamily="34" charset="0"/>
                <a:cs typeface="Arial" panose="020B0604020202020204" pitchFamily="34" charset="0"/>
              </a:rPr>
              <a:t>Alignment </a:t>
            </a:r>
            <a:r>
              <a:rPr lang="en-US" dirty="0">
                <a:solidFill>
                  <a:srgbClr val="843C0C"/>
                </a:solidFill>
                <a:latin typeface="Arial" panose="020B0604020202020204" pitchFamily="34" charset="0"/>
                <a:cs typeface="Arial" panose="020B0604020202020204" pitchFamily="34" charset="0"/>
              </a:rPr>
              <a:t>of </a:t>
            </a:r>
            <a:r>
              <a:rPr lang="en-US" dirty="0" smtClean="0">
                <a:solidFill>
                  <a:srgbClr val="843C0C"/>
                </a:solidFill>
                <a:latin typeface="Arial" panose="020B0604020202020204" pitchFamily="34" charset="0"/>
                <a:cs typeface="Arial" panose="020B0604020202020204" pitchFamily="34" charset="0"/>
              </a:rPr>
              <a:t>Internal </a:t>
            </a:r>
            <a:r>
              <a:rPr lang="en-US" dirty="0">
                <a:solidFill>
                  <a:srgbClr val="843C0C"/>
                </a:solidFill>
                <a:latin typeface="Arial" panose="020B0604020202020204" pitchFamily="34" charset="0"/>
                <a:cs typeface="Arial" panose="020B0604020202020204" pitchFamily="34" charset="0"/>
              </a:rPr>
              <a:t>R</a:t>
            </a:r>
            <a:r>
              <a:rPr lang="en-US" dirty="0" smtClean="0">
                <a:solidFill>
                  <a:srgbClr val="843C0C"/>
                </a:solidFill>
                <a:latin typeface="Arial" panose="020B0604020202020204" pitchFamily="34" charset="0"/>
                <a:cs typeface="Arial" panose="020B0604020202020204" pitchFamily="34" charset="0"/>
              </a:rPr>
              <a:t>epeats</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three-part figure shows the primary structure of TATA-box-binding protein, a diagram highlighting self-alignment in the sequence, and a ribbon structure of the TATA-box-binding protein. The amino acid sequence of the TATA box binding protein is shown in four rows with 50 amino acids in each row. The self-alignment diagram shows alternating sequences of amino terminal repeat and carboxyl terminal repeat in the TATA-box binding protein. The sequence for the amino terminal repeat is shown above the sequence for the carboxyl-terminal repeat. The 27 matching amino acids in the same position of the two repeats are highlighted in orange. 31 pairs of amino acids with conservative substitutions are highlighted in yellow. The ribbon structure of the TATA-box binding protein shows two similar domains, each with an alpha helix and several beta strands. They are joined in an arrangement to form a structure that is almost symmetrical, with a rotational symmetry of order two."/>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689409" y="1516667"/>
            <a:ext cx="5685378" cy="5080661"/>
          </a:xfrm>
          <a:prstGeom prst="rect">
            <a:avLst/>
          </a:prstGeom>
        </p:spPr>
      </p:pic>
    </p:spTree>
    <p:extLst>
      <p:ext uri="{BB962C8B-B14F-4D97-AF65-F5344CB8AC3E}">
        <p14:creationId xmlns:p14="http://schemas.microsoft.com/office/powerpoint/2010/main" val="213966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rgbClr val="843C0C"/>
                </a:solidFill>
                <a:latin typeface="Arial" panose="020B0604020202020204" pitchFamily="34" charset="0"/>
                <a:cs typeface="Arial" panose="020B0604020202020204" pitchFamily="34" charset="0"/>
              </a:rPr>
              <a:t>Convergent </a:t>
            </a:r>
            <a:r>
              <a:rPr lang="en-US" sz="3200" dirty="0" smtClean="0">
                <a:solidFill>
                  <a:srgbClr val="843C0C"/>
                </a:solidFill>
                <a:latin typeface="Arial" panose="020B0604020202020204" pitchFamily="34" charset="0"/>
                <a:cs typeface="Arial" panose="020B0604020202020204" pitchFamily="34" charset="0"/>
              </a:rPr>
              <a:t>Evolution </a:t>
            </a:r>
            <a:r>
              <a:rPr lang="en-US" sz="3200" dirty="0">
                <a:solidFill>
                  <a:srgbClr val="843C0C"/>
                </a:solidFill>
                <a:latin typeface="Arial" panose="020B0604020202020204" pitchFamily="34" charset="0"/>
                <a:cs typeface="Arial" panose="020B0604020202020204" pitchFamily="34" charset="0"/>
              </a:rPr>
              <a:t>I</a:t>
            </a:r>
            <a:r>
              <a:rPr lang="en-US" sz="3200" dirty="0" smtClean="0">
                <a:solidFill>
                  <a:srgbClr val="843C0C"/>
                </a:solidFill>
                <a:latin typeface="Arial" panose="020B0604020202020204" pitchFamily="34" charset="0"/>
                <a:cs typeface="Arial" panose="020B0604020202020204" pitchFamily="34" charset="0"/>
              </a:rPr>
              <a:t>llustrates </a:t>
            </a:r>
            <a:r>
              <a:rPr lang="en-US" sz="3200" dirty="0">
                <a:solidFill>
                  <a:srgbClr val="843C0C"/>
                </a:solidFill>
                <a:latin typeface="Arial" panose="020B0604020202020204" pitchFamily="34" charset="0"/>
                <a:cs typeface="Arial" panose="020B0604020202020204" pitchFamily="34" charset="0"/>
              </a:rPr>
              <a:t>C</a:t>
            </a:r>
            <a:r>
              <a:rPr lang="en-US" sz="3200" dirty="0" smtClean="0">
                <a:solidFill>
                  <a:srgbClr val="843C0C"/>
                </a:solidFill>
                <a:latin typeface="Arial" panose="020B0604020202020204" pitchFamily="34" charset="0"/>
                <a:cs typeface="Arial" panose="020B0604020202020204" pitchFamily="34" charset="0"/>
              </a:rPr>
              <a:t>ommon Solutions </a:t>
            </a:r>
            <a:r>
              <a:rPr lang="en-US" sz="3200" dirty="0">
                <a:solidFill>
                  <a:srgbClr val="843C0C"/>
                </a:solidFill>
                <a:latin typeface="Arial" panose="020B0604020202020204" pitchFamily="34" charset="0"/>
                <a:cs typeface="Arial" panose="020B0604020202020204" pitchFamily="34" charset="0"/>
              </a:rPr>
              <a:t>to </a:t>
            </a:r>
            <a:r>
              <a:rPr lang="en-US" sz="3200" dirty="0" smtClean="0">
                <a:solidFill>
                  <a:srgbClr val="843C0C"/>
                </a:solidFill>
                <a:latin typeface="Arial" panose="020B0604020202020204" pitchFamily="34" charset="0"/>
                <a:cs typeface="Arial" panose="020B0604020202020204" pitchFamily="34" charset="0"/>
              </a:rPr>
              <a:t>Biochemical </a:t>
            </a:r>
            <a:r>
              <a:rPr lang="en-US" sz="3200" dirty="0">
                <a:solidFill>
                  <a:srgbClr val="843C0C"/>
                </a:solidFill>
                <a:latin typeface="Arial" panose="020B0604020202020204" pitchFamily="34" charset="0"/>
                <a:cs typeface="Arial" panose="020B0604020202020204" pitchFamily="34" charset="0"/>
              </a:rPr>
              <a:t>C</a:t>
            </a:r>
            <a:r>
              <a:rPr lang="en-US" sz="3200" dirty="0" smtClean="0">
                <a:solidFill>
                  <a:srgbClr val="843C0C"/>
                </a:solidFill>
                <a:latin typeface="Arial" panose="020B0604020202020204" pitchFamily="34" charset="0"/>
                <a:cs typeface="Arial" panose="020B0604020202020204" pitchFamily="34" charset="0"/>
              </a:rPr>
              <a:t>hallenges</a:t>
            </a:r>
            <a:endParaRPr lang="en-US" sz="3200"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a:latin typeface="Arial" panose="020B0604020202020204" pitchFamily="34" charset="0"/>
                <a:cs typeface="Arial" panose="020B0604020202020204" pitchFamily="34" charset="0"/>
              </a:rPr>
              <a:t>Proteins derived from a common ancestor are a result of divergent </a:t>
            </a:r>
            <a:r>
              <a:rPr lang="en-US" dirty="0" smtClean="0">
                <a:latin typeface="Arial" panose="020B0604020202020204" pitchFamily="34" charset="0"/>
                <a:cs typeface="Arial" panose="020B0604020202020204" pitchFamily="34" charset="0"/>
              </a:rPr>
              <a:t>evolution.</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Some proteins have common structural and functional features but do not share a common ancestor, a result of convergent </a:t>
            </a:r>
            <a:r>
              <a:rPr lang="en-US" dirty="0" smtClean="0">
                <a:latin typeface="Arial" panose="020B0604020202020204" pitchFamily="34" charset="0"/>
                <a:cs typeface="Arial" panose="020B0604020202020204" pitchFamily="34" charset="0"/>
              </a:rPr>
              <a:t>evolution.</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Convergent evolution is an example of proteins from different evolutionary pathways arriving at the same solution to a biochemical </a:t>
            </a:r>
            <a:r>
              <a:rPr lang="en-US" dirty="0" smtClean="0">
                <a:latin typeface="Arial" panose="020B0604020202020204" pitchFamily="34" charset="0"/>
                <a:cs typeface="Arial" panose="020B0604020202020204" pitchFamily="34" charset="0"/>
              </a:rPr>
              <a:t>problem.</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Serine proteases are examples of convergent </a:t>
            </a:r>
            <a:r>
              <a:rPr lang="en-US" dirty="0" smtClean="0">
                <a:latin typeface="Arial" panose="020B0604020202020204" pitchFamily="34" charset="0"/>
                <a:cs typeface="Arial" panose="020B0604020202020204" pitchFamily="34" charset="0"/>
              </a:rPr>
              <a:t>evolution.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865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Convergent </a:t>
            </a:r>
            <a:r>
              <a:rPr lang="en-US" dirty="0" smtClean="0">
                <a:solidFill>
                  <a:srgbClr val="843C0C"/>
                </a:solidFill>
                <a:latin typeface="Arial" panose="020B0604020202020204" pitchFamily="34" charset="0"/>
                <a:cs typeface="Arial" panose="020B0604020202020204" pitchFamily="34" charset="0"/>
              </a:rPr>
              <a:t>Evolution </a:t>
            </a:r>
            <a:r>
              <a:rPr lang="en-US" dirty="0">
                <a:solidFill>
                  <a:srgbClr val="843C0C"/>
                </a:solidFill>
                <a:latin typeface="Arial" panose="020B0604020202020204" pitchFamily="34" charset="0"/>
                <a:cs typeface="Arial" panose="020B0604020202020204" pitchFamily="34" charset="0"/>
              </a:rPr>
              <a:t>of </a:t>
            </a:r>
            <a:r>
              <a:rPr lang="en-US" dirty="0" smtClean="0">
                <a:solidFill>
                  <a:srgbClr val="843C0C"/>
                </a:solidFill>
                <a:latin typeface="Arial" panose="020B0604020202020204" pitchFamily="34" charset="0"/>
                <a:cs typeface="Arial" panose="020B0604020202020204" pitchFamily="34" charset="0"/>
              </a:rPr>
              <a:t>Protease </a:t>
            </a:r>
            <a:r>
              <a:rPr lang="en-US" dirty="0">
                <a:solidFill>
                  <a:srgbClr val="843C0C"/>
                </a:solidFill>
                <a:latin typeface="Arial" panose="020B0604020202020204" pitchFamily="34" charset="0"/>
                <a:cs typeface="Arial" panose="020B0604020202020204" pitchFamily="34" charset="0"/>
              </a:rPr>
              <a:t>A</a:t>
            </a:r>
            <a:r>
              <a:rPr lang="en-US" dirty="0" smtClean="0">
                <a:solidFill>
                  <a:srgbClr val="843C0C"/>
                </a:solidFill>
                <a:latin typeface="Arial" panose="020B0604020202020204" pitchFamily="34" charset="0"/>
                <a:cs typeface="Arial" panose="020B0604020202020204" pitchFamily="34" charset="0"/>
              </a:rPr>
              <a:t>ctive Sites</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Ball and stick models of chymotrypsin and subtilisin are shown depicting the arrangement of amino acids to illustrate their similarities. In chymotrypsin, the central histidine 57 forms a hydrogen bond on the right with aspartic acid 102 and on the left with serine 195. In subtilisin, the central histidine 64 forms a hydrogen bond on the right with aspartic acid 32 and on the left with serine 22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224469" y="1612503"/>
            <a:ext cx="4072899" cy="4970600"/>
          </a:xfrm>
          <a:prstGeom prst="rect">
            <a:avLst/>
          </a:prstGeom>
        </p:spPr>
      </p:pic>
    </p:spTree>
    <p:extLst>
      <p:ext uri="{BB962C8B-B14F-4D97-AF65-F5344CB8AC3E}">
        <p14:creationId xmlns:p14="http://schemas.microsoft.com/office/powerpoint/2010/main" val="782709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anose="020B0604020202020204" pitchFamily="34" charset="0"/>
                <a:cs typeface="Arial" panose="020B0604020202020204" pitchFamily="34" charset="0"/>
              </a:rPr>
              <a:t>Structures of </a:t>
            </a:r>
            <a:r>
              <a:rPr lang="en-US" sz="3200" dirty="0" smtClean="0">
                <a:solidFill>
                  <a:srgbClr val="843C0C"/>
                </a:solidFill>
                <a:latin typeface="Arial" panose="020B0604020202020204" pitchFamily="34" charset="0"/>
                <a:cs typeface="Arial" panose="020B0604020202020204" pitchFamily="34" charset="0"/>
              </a:rPr>
              <a:t>Mammalian </a:t>
            </a:r>
            <a:r>
              <a:rPr lang="en-US" sz="3200" dirty="0">
                <a:solidFill>
                  <a:srgbClr val="843C0C"/>
                </a:solidFill>
                <a:latin typeface="Arial" panose="020B0604020202020204" pitchFamily="34" charset="0"/>
                <a:cs typeface="Arial" panose="020B0604020202020204" pitchFamily="34" charset="0"/>
              </a:rPr>
              <a:t>C</a:t>
            </a:r>
            <a:r>
              <a:rPr lang="en-US" sz="3200" dirty="0" smtClean="0">
                <a:solidFill>
                  <a:srgbClr val="843C0C"/>
                </a:solidFill>
                <a:latin typeface="Arial" panose="020B0604020202020204" pitchFamily="34" charset="0"/>
                <a:cs typeface="Arial" panose="020B0604020202020204" pitchFamily="34" charset="0"/>
              </a:rPr>
              <a:t>hymotrypsin </a:t>
            </a:r>
            <a:r>
              <a:rPr lang="en-US" sz="3200" dirty="0">
                <a:solidFill>
                  <a:srgbClr val="843C0C"/>
                </a:solidFill>
                <a:latin typeface="Arial" panose="020B0604020202020204" pitchFamily="34" charset="0"/>
                <a:cs typeface="Arial" panose="020B0604020202020204" pitchFamily="34" charset="0"/>
              </a:rPr>
              <a:t>and </a:t>
            </a:r>
            <a:r>
              <a:rPr lang="en-US" sz="3200" dirty="0" smtClean="0">
                <a:solidFill>
                  <a:srgbClr val="843C0C"/>
                </a:solidFill>
                <a:latin typeface="Arial" panose="020B0604020202020204" pitchFamily="34" charset="0"/>
                <a:cs typeface="Arial" panose="020B0604020202020204" pitchFamily="34" charset="0"/>
              </a:rPr>
              <a:t>Bacterial </a:t>
            </a:r>
            <a:r>
              <a:rPr lang="en-US" sz="3200" dirty="0" err="1">
                <a:solidFill>
                  <a:srgbClr val="843C0C"/>
                </a:solidFill>
                <a:latin typeface="Arial" panose="020B0604020202020204" pitchFamily="34" charset="0"/>
                <a:cs typeface="Arial" panose="020B0604020202020204" pitchFamily="34" charset="0"/>
              </a:rPr>
              <a:t>S</a:t>
            </a:r>
            <a:r>
              <a:rPr lang="en-US" sz="3200" dirty="0" err="1" smtClean="0">
                <a:solidFill>
                  <a:srgbClr val="843C0C"/>
                </a:solidFill>
                <a:latin typeface="Arial" panose="020B0604020202020204" pitchFamily="34" charset="0"/>
                <a:cs typeface="Arial" panose="020B0604020202020204" pitchFamily="34" charset="0"/>
              </a:rPr>
              <a:t>ubtilisin</a:t>
            </a:r>
            <a:endParaRPr lang="en-US" sz="3200" dirty="0">
              <a:solidFill>
                <a:srgbClr val="843C0C"/>
              </a:solidFill>
              <a:latin typeface="Arial" panose="020B0604020202020204" pitchFamily="34" charset="0"/>
              <a:cs typeface="Arial" panose="020B0604020202020204" pitchFamily="34" charset="0"/>
            </a:endParaRPr>
          </a:p>
        </p:txBody>
      </p:sp>
      <p:pic>
        <p:nvPicPr>
          <p:cNvPr id="9" name="Picture Placeholder 8" descr="Ribbon structures of mammalian chymotrypsin and bacterial subtilisin are shown, illustrating differences in their overall structures but not in the active sites. Chymotrypsin consists largely of beta strands with one alpha helix. Its active site is depicted by a ball-and-stick model at the top of the protein. Subtilisin consists extensively of alpha helices, with a few beta strands. It has a nearly identical active site to chymotrypsin at the top, which is depicted by a ball-and-stick model."/>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71556" y="2070768"/>
            <a:ext cx="8194236" cy="4082220"/>
          </a:xfrm>
          <a:prstGeom prst="rect">
            <a:avLst/>
          </a:prstGeom>
        </p:spPr>
      </p:pic>
    </p:spTree>
    <p:extLst>
      <p:ext uri="{BB962C8B-B14F-4D97-AF65-F5344CB8AC3E}">
        <p14:creationId xmlns:p14="http://schemas.microsoft.com/office/powerpoint/2010/main" val="204740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843C0C"/>
                </a:solidFill>
                <a:latin typeface="Arial" panose="020B0604020202020204" pitchFamily="34" charset="0"/>
                <a:cs typeface="Arial" panose="020B0604020202020204" pitchFamily="34" charset="0"/>
              </a:rPr>
              <a:t>Comparison of RNA </a:t>
            </a:r>
            <a:r>
              <a:rPr lang="en-US" sz="3000" dirty="0" smtClean="0">
                <a:solidFill>
                  <a:srgbClr val="843C0C"/>
                </a:solidFill>
                <a:latin typeface="Arial" panose="020B0604020202020204" pitchFamily="34" charset="0"/>
                <a:cs typeface="Arial" panose="020B0604020202020204" pitchFamily="34" charset="0"/>
              </a:rPr>
              <a:t>Sequences </a:t>
            </a:r>
            <a:r>
              <a:rPr lang="en-US" sz="3000" dirty="0">
                <a:solidFill>
                  <a:srgbClr val="843C0C"/>
                </a:solidFill>
                <a:latin typeface="Arial" panose="020B0604020202020204" pitchFamily="34" charset="0"/>
                <a:cs typeface="Arial" panose="020B0604020202020204" pitchFamily="34" charset="0"/>
              </a:rPr>
              <a:t>can be a </a:t>
            </a:r>
            <a:r>
              <a:rPr lang="en-US" sz="3000" dirty="0" smtClean="0">
                <a:solidFill>
                  <a:srgbClr val="843C0C"/>
                </a:solidFill>
                <a:latin typeface="Arial" panose="020B0604020202020204" pitchFamily="34" charset="0"/>
                <a:cs typeface="Arial" panose="020B0604020202020204" pitchFamily="34" charset="0"/>
              </a:rPr>
              <a:t>Source </a:t>
            </a:r>
            <a:r>
              <a:rPr lang="en-US" sz="3000" dirty="0">
                <a:solidFill>
                  <a:srgbClr val="843C0C"/>
                </a:solidFill>
                <a:latin typeface="Arial" panose="020B0604020202020204" pitchFamily="34" charset="0"/>
                <a:cs typeface="Arial" panose="020B0604020202020204" pitchFamily="34" charset="0"/>
              </a:rPr>
              <a:t>of </a:t>
            </a:r>
            <a:r>
              <a:rPr lang="en-US" sz="3000" dirty="0" smtClean="0">
                <a:solidFill>
                  <a:srgbClr val="843C0C"/>
                </a:solidFill>
                <a:latin typeface="Arial" panose="020B0604020202020204" pitchFamily="34" charset="0"/>
                <a:cs typeface="Arial" panose="020B0604020202020204" pitchFamily="34" charset="0"/>
              </a:rPr>
              <a:t>Insight </a:t>
            </a:r>
            <a:r>
              <a:rPr lang="en-US" sz="3000" dirty="0">
                <a:solidFill>
                  <a:srgbClr val="843C0C"/>
                </a:solidFill>
                <a:latin typeface="Arial" panose="020B0604020202020204" pitchFamily="34" charset="0"/>
                <a:cs typeface="Arial" panose="020B0604020202020204" pitchFamily="34" charset="0"/>
              </a:rPr>
              <a:t>into RNA </a:t>
            </a:r>
            <a:r>
              <a:rPr lang="en-US" sz="3000" dirty="0" smtClean="0">
                <a:solidFill>
                  <a:srgbClr val="843C0C"/>
                </a:solidFill>
                <a:latin typeface="Arial" panose="020B0604020202020204" pitchFamily="34" charset="0"/>
                <a:cs typeface="Arial" panose="020B0604020202020204" pitchFamily="34" charset="0"/>
              </a:rPr>
              <a:t>Secondary </a:t>
            </a:r>
            <a:r>
              <a:rPr lang="en-US" sz="3000" dirty="0">
                <a:solidFill>
                  <a:srgbClr val="843C0C"/>
                </a:solidFill>
                <a:latin typeface="Arial" panose="020B0604020202020204" pitchFamily="34" charset="0"/>
                <a:cs typeface="Arial" panose="020B0604020202020204" pitchFamily="34" charset="0"/>
              </a:rPr>
              <a:t>S</a:t>
            </a:r>
            <a:r>
              <a:rPr lang="en-US" sz="3000" dirty="0" smtClean="0">
                <a:solidFill>
                  <a:srgbClr val="843C0C"/>
                </a:solidFill>
                <a:latin typeface="Arial" panose="020B0604020202020204" pitchFamily="34" charset="0"/>
                <a:cs typeface="Arial" panose="020B0604020202020204" pitchFamily="34" charset="0"/>
              </a:rPr>
              <a:t>tructures</a:t>
            </a:r>
            <a:endParaRPr lang="en-US" sz="3000" dirty="0">
              <a:solidFill>
                <a:srgbClr val="843C0C"/>
              </a:solidFill>
              <a:latin typeface="Arial" panose="020B0604020202020204" pitchFamily="34" charset="0"/>
              <a:cs typeface="Arial" panose="020B0604020202020204" pitchFamily="34" charset="0"/>
            </a:endParaRPr>
          </a:p>
        </p:txBody>
      </p:sp>
      <p:pic>
        <p:nvPicPr>
          <p:cNvPr id="9" name="Picture Placeholder 8" descr="A two-part illustration compares RNA sequences by domain and shows the nucleotide sequence in the secondary structure of RNA. The first part of the illustration shows RNA sequences for pairs of bacteria, pairs of archaeans, and pairs of eukaryotes. The top pair shows RNA sequences of two species of bacteria, Escherichia coli, and Pseudomonas aeruginosa. The second pair shows RNA of two species of archaea, Halobacterium halobium and Methanococcus vannielli. The third pair shows two species of eukaryotes, Homo sapiens and Saccharomyces cerevisiae. The bases at positions 9 and 22 are highlighted in all six species. This illustrates that pairing can occur even though some differences exist at these positions. The second part of the illustration shows the secondary structure of RNA. A single strand of RNA forms a stem-loop structure. The stem part of the structure has 20 nucleotides, of which four base pairs are connected by green lines and six base pairs are connected by green dots. The lines represent conserved base pairing; whereas the dots represent positions at which base pairing is usually conserved. Bases at the positions 9 and 22 are paired and highlighted. The nucleotide sequence in the loop is, G, (C, no base), U, A, A, (C, G)."/>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14078" y="2015830"/>
            <a:ext cx="8441954" cy="3725069"/>
          </a:xfrm>
          <a:prstGeom prst="rect">
            <a:avLst/>
          </a:prstGeom>
        </p:spPr>
      </p:pic>
    </p:spTree>
    <p:extLst>
      <p:ext uri="{BB962C8B-B14F-4D97-AF65-F5344CB8AC3E}">
        <p14:creationId xmlns:p14="http://schemas.microsoft.com/office/powerpoint/2010/main" val="3860910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000" dirty="0" smtClean="0">
                <a:solidFill>
                  <a:srgbClr val="843C0C"/>
                </a:solidFill>
                <a:latin typeface="Arial" panose="020B0604020202020204" pitchFamily="34" charset="0"/>
                <a:cs typeface="Arial" panose="020B0604020202020204" pitchFamily="34" charset="0"/>
              </a:rPr>
              <a:t>Section 6.4 </a:t>
            </a:r>
            <a:r>
              <a:rPr lang="en-US" sz="3000" dirty="0">
                <a:solidFill>
                  <a:srgbClr val="843C0C"/>
                </a:solidFill>
                <a:latin typeface="Arial" panose="020B0604020202020204" pitchFamily="34" charset="0"/>
                <a:cs typeface="Arial" panose="020B0604020202020204" pitchFamily="34" charset="0"/>
              </a:rPr>
              <a:t>Evolutionary Trees Can Be Constructed on the Basis of Sequence </a:t>
            </a:r>
            <a:r>
              <a:rPr lang="en-US" sz="3000" dirty="0" smtClean="0">
                <a:solidFill>
                  <a:srgbClr val="843C0C"/>
                </a:solidFill>
                <a:latin typeface="Arial" panose="020B0604020202020204" pitchFamily="34" charset="0"/>
                <a:cs typeface="Arial" panose="020B0604020202020204" pitchFamily="34" charset="0"/>
              </a:rPr>
              <a:t>Information</a:t>
            </a:r>
            <a:endParaRPr lang="en-US" sz="3000"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lengths of the branches of evolutionary trees connecting two proteins are proportional to the number of differences in the amino acid sequences of the </a:t>
            </a:r>
            <a:r>
              <a:rPr lang="en-US" sz="2600" dirty="0" smtClean="0">
                <a:latin typeface="Arial" panose="020B0604020202020204" pitchFamily="34" charset="0"/>
                <a:cs typeface="Arial" panose="020B0604020202020204" pitchFamily="34" charset="0"/>
              </a:rPr>
              <a:t>two proteins.</a:t>
            </a:r>
          </a:p>
        </p:txBody>
      </p:sp>
    </p:spTree>
    <p:extLst>
      <p:ext uri="{BB962C8B-B14F-4D97-AF65-F5344CB8AC3E}">
        <p14:creationId xmlns:p14="http://schemas.microsoft.com/office/powerpoint/2010/main" val="2201715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An </a:t>
            </a:r>
            <a:r>
              <a:rPr lang="en-US" dirty="0" smtClean="0">
                <a:solidFill>
                  <a:srgbClr val="843C0C"/>
                </a:solidFill>
                <a:latin typeface="Arial" panose="020B0604020202020204" pitchFamily="34" charset="0"/>
                <a:cs typeface="Arial" panose="020B0604020202020204" pitchFamily="34" charset="0"/>
              </a:rPr>
              <a:t>Evolutionary </a:t>
            </a:r>
            <a:r>
              <a:rPr lang="en-US" dirty="0">
                <a:solidFill>
                  <a:srgbClr val="843C0C"/>
                </a:solidFill>
                <a:latin typeface="Arial" panose="020B0604020202020204" pitchFamily="34" charset="0"/>
                <a:cs typeface="Arial" panose="020B0604020202020204" pitchFamily="34" charset="0"/>
              </a:rPr>
              <a:t>T</a:t>
            </a:r>
            <a:r>
              <a:rPr lang="en-US" dirty="0" smtClean="0">
                <a:solidFill>
                  <a:srgbClr val="843C0C"/>
                </a:solidFill>
                <a:latin typeface="Arial" panose="020B0604020202020204" pitchFamily="34" charset="0"/>
                <a:cs typeface="Arial" panose="020B0604020202020204" pitchFamily="34" charset="0"/>
              </a:rPr>
              <a:t>ree </a:t>
            </a:r>
            <a:r>
              <a:rPr lang="en-US" dirty="0">
                <a:solidFill>
                  <a:srgbClr val="843C0C"/>
                </a:solidFill>
                <a:latin typeface="Arial" panose="020B0604020202020204" pitchFamily="34" charset="0"/>
                <a:cs typeface="Arial" panose="020B0604020202020204" pitchFamily="34" charset="0"/>
              </a:rPr>
              <a:t>for </a:t>
            </a:r>
            <a:r>
              <a:rPr lang="en-US" dirty="0" err="1">
                <a:solidFill>
                  <a:srgbClr val="843C0C"/>
                </a:solidFill>
                <a:latin typeface="Arial" panose="020B0604020202020204" pitchFamily="34" charset="0"/>
                <a:cs typeface="Arial" panose="020B0604020202020204" pitchFamily="34" charset="0"/>
              </a:rPr>
              <a:t>G</a:t>
            </a:r>
            <a:r>
              <a:rPr lang="en-US" dirty="0" err="1" smtClean="0">
                <a:solidFill>
                  <a:srgbClr val="843C0C"/>
                </a:solidFill>
                <a:latin typeface="Arial" panose="020B0604020202020204" pitchFamily="34" charset="0"/>
                <a:cs typeface="Arial" panose="020B0604020202020204" pitchFamily="34" charset="0"/>
              </a:rPr>
              <a:t>lobins</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phylogenetic tree shows the evolution of globins with a vertical line showing time in millions of years. The first divergence point occurred when leg hemoglobin branched off around 780 million years ago. Myoglobin and hemoglobin diverged around 580 million years ago. The divergence of the two chains of hemoglobin, hemoglobin alpha and hemoglobin beta, occurred around 350 million years ago."/>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98249" y="2115423"/>
            <a:ext cx="8066531" cy="3974600"/>
          </a:xfrm>
          <a:prstGeom prst="rect">
            <a:avLst/>
          </a:prstGeom>
        </p:spPr>
      </p:pic>
    </p:spTree>
    <p:extLst>
      <p:ext uri="{BB962C8B-B14F-4D97-AF65-F5344CB8AC3E}">
        <p14:creationId xmlns:p14="http://schemas.microsoft.com/office/powerpoint/2010/main" val="3058256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843C0C"/>
                </a:solidFill>
                <a:latin typeface="Arial" panose="020B0604020202020204" pitchFamily="34" charset="0"/>
                <a:cs typeface="Arial" panose="020B0604020202020204" pitchFamily="34" charset="0"/>
              </a:rPr>
              <a:t>Lamprey, a </a:t>
            </a:r>
            <a:r>
              <a:rPr lang="en-US" dirty="0" smtClean="0">
                <a:solidFill>
                  <a:srgbClr val="843C0C"/>
                </a:solidFill>
                <a:latin typeface="Arial" panose="020B0604020202020204" pitchFamily="34" charset="0"/>
                <a:cs typeface="Arial" panose="020B0604020202020204" pitchFamily="34" charset="0"/>
              </a:rPr>
              <a:t>Jawless </a:t>
            </a:r>
            <a:r>
              <a:rPr lang="en-US" dirty="0">
                <a:solidFill>
                  <a:srgbClr val="843C0C"/>
                </a:solidFill>
                <a:latin typeface="Arial" panose="020B0604020202020204" pitchFamily="34" charset="0"/>
                <a:cs typeface="Arial" panose="020B0604020202020204" pitchFamily="34" charset="0"/>
              </a:rPr>
              <a:t>F</a:t>
            </a:r>
            <a:r>
              <a:rPr lang="en-US" dirty="0" smtClean="0">
                <a:solidFill>
                  <a:srgbClr val="843C0C"/>
                </a:solidFill>
                <a:latin typeface="Arial" panose="020B0604020202020204" pitchFamily="34" charset="0"/>
                <a:cs typeface="Arial" panose="020B0604020202020204" pitchFamily="34" charset="0"/>
              </a:rPr>
              <a:t>ish </a:t>
            </a:r>
            <a:r>
              <a:rPr lang="en-US" dirty="0" smtClean="0">
                <a:solidFill>
                  <a:srgbClr val="843C0C"/>
                </a:solidFill>
                <a:latin typeface="Arial" panose="020B0604020202020204" pitchFamily="34" charset="0"/>
                <a:cs typeface="Arial" panose="020B0604020202020204" pitchFamily="34" charset="0"/>
              </a:rPr>
              <a:t>with a </a:t>
            </a:r>
            <a:r>
              <a:rPr lang="en-US" dirty="0" smtClean="0">
                <a:solidFill>
                  <a:srgbClr val="843C0C"/>
                </a:solidFill>
                <a:latin typeface="Arial" panose="020B0604020202020204" pitchFamily="34" charset="0"/>
                <a:cs typeface="Arial" panose="020B0604020202020204" pitchFamily="34" charset="0"/>
              </a:rPr>
              <a:t>Single-Chain </a:t>
            </a:r>
            <a:r>
              <a:rPr lang="en-US" dirty="0">
                <a:solidFill>
                  <a:srgbClr val="843C0C"/>
                </a:solidFill>
                <a:latin typeface="Arial" panose="020B0604020202020204" pitchFamily="34" charset="0"/>
                <a:cs typeface="Arial" panose="020B0604020202020204" pitchFamily="34" charset="0"/>
              </a:rPr>
              <a:t>T</a:t>
            </a:r>
            <a:r>
              <a:rPr lang="en-US" dirty="0" smtClean="0">
                <a:solidFill>
                  <a:srgbClr val="843C0C"/>
                </a:solidFill>
                <a:latin typeface="Arial" panose="020B0604020202020204" pitchFamily="34" charset="0"/>
                <a:cs typeface="Arial" panose="020B0604020202020204" pitchFamily="34" charset="0"/>
              </a:rPr>
              <a:t>ype </a:t>
            </a:r>
            <a:r>
              <a:rPr lang="en-US" dirty="0" smtClean="0">
                <a:solidFill>
                  <a:srgbClr val="843C0C"/>
                </a:solidFill>
                <a:latin typeface="Arial" panose="020B0604020202020204" pitchFamily="34" charset="0"/>
                <a:cs typeface="Arial" panose="020B0604020202020204" pitchFamily="34" charset="0"/>
              </a:rPr>
              <a:t>of </a:t>
            </a:r>
            <a:r>
              <a:rPr lang="en-US" dirty="0" smtClean="0">
                <a:solidFill>
                  <a:srgbClr val="843C0C"/>
                </a:solidFill>
                <a:latin typeface="Arial" panose="020B0604020202020204" pitchFamily="34" charset="0"/>
                <a:cs typeface="Arial" panose="020B0604020202020204" pitchFamily="34" charset="0"/>
              </a:rPr>
              <a:t>Hemoglobin</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photo of a lamprey, a jawless fish that diverged from bony fish around 400 million years ago and that, unlike bony fish, has a single type of hemoglobin subunit."/>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77497" y="1874809"/>
            <a:ext cx="8425210" cy="3897378"/>
          </a:xfrm>
          <a:prstGeom prst="rect">
            <a:avLst/>
          </a:prstGeom>
        </p:spPr>
      </p:pic>
    </p:spTree>
    <p:extLst>
      <p:ext uri="{BB962C8B-B14F-4D97-AF65-F5344CB8AC3E}">
        <p14:creationId xmlns:p14="http://schemas.microsoft.com/office/powerpoint/2010/main" val="1893935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154623"/>
            <a:ext cx="9052560" cy="1383030"/>
          </a:xfrm>
        </p:spPr>
        <p:txBody>
          <a:bodyPr>
            <a:normAutofit/>
          </a:bodyPr>
          <a:lstStyle/>
          <a:p>
            <a:r>
              <a:rPr lang="en-US" sz="3000" dirty="0">
                <a:solidFill>
                  <a:srgbClr val="843C0C"/>
                </a:solidFill>
                <a:latin typeface="Arial" panose="020B0604020202020204" pitchFamily="34" charset="0"/>
                <a:cs typeface="Arial" panose="020B0604020202020204" pitchFamily="34" charset="0"/>
              </a:rPr>
              <a:t>Horizontal </a:t>
            </a:r>
            <a:r>
              <a:rPr lang="en-US" sz="3000" dirty="0" smtClean="0">
                <a:solidFill>
                  <a:srgbClr val="843C0C"/>
                </a:solidFill>
                <a:latin typeface="Arial" panose="020B0604020202020204" pitchFamily="34" charset="0"/>
                <a:cs typeface="Arial" panose="020B0604020202020204" pitchFamily="34" charset="0"/>
              </a:rPr>
              <a:t>Gene </a:t>
            </a:r>
            <a:r>
              <a:rPr lang="en-US" sz="3000" dirty="0">
                <a:solidFill>
                  <a:srgbClr val="843C0C"/>
                </a:solidFill>
                <a:latin typeface="Arial" panose="020B0604020202020204" pitchFamily="34" charset="0"/>
                <a:cs typeface="Arial" panose="020B0604020202020204" pitchFamily="34" charset="0"/>
              </a:rPr>
              <a:t>T</a:t>
            </a:r>
            <a:r>
              <a:rPr lang="en-US" sz="3000" dirty="0" smtClean="0">
                <a:solidFill>
                  <a:srgbClr val="843C0C"/>
                </a:solidFill>
                <a:latin typeface="Arial" panose="020B0604020202020204" pitchFamily="34" charset="0"/>
                <a:cs typeface="Arial" panose="020B0604020202020204" pitchFamily="34" charset="0"/>
              </a:rPr>
              <a:t>ransfer </a:t>
            </a:r>
            <a:r>
              <a:rPr lang="en-US" sz="3000" dirty="0">
                <a:solidFill>
                  <a:srgbClr val="843C0C"/>
                </a:solidFill>
                <a:latin typeface="Arial" panose="020B0604020202020204" pitchFamily="34" charset="0"/>
                <a:cs typeface="Arial" panose="020B0604020202020204" pitchFamily="34" charset="0"/>
              </a:rPr>
              <a:t>E</a:t>
            </a:r>
            <a:r>
              <a:rPr lang="en-US" sz="3000" dirty="0" smtClean="0">
                <a:solidFill>
                  <a:srgbClr val="843C0C"/>
                </a:solidFill>
                <a:latin typeface="Arial" panose="020B0604020202020204" pitchFamily="34" charset="0"/>
                <a:cs typeface="Arial" panose="020B0604020202020204" pitchFamily="34" charset="0"/>
              </a:rPr>
              <a:t>vents </a:t>
            </a:r>
            <a:r>
              <a:rPr lang="en-US" sz="3000" dirty="0">
                <a:solidFill>
                  <a:srgbClr val="843C0C"/>
                </a:solidFill>
                <a:latin typeface="Arial" panose="020B0604020202020204" pitchFamily="34" charset="0"/>
                <a:cs typeface="Arial" panose="020B0604020202020204" pitchFamily="34" charset="0"/>
              </a:rPr>
              <a:t>M</a:t>
            </a:r>
            <a:r>
              <a:rPr lang="en-US" sz="3000" dirty="0" smtClean="0">
                <a:solidFill>
                  <a:srgbClr val="843C0C"/>
                </a:solidFill>
                <a:latin typeface="Arial" panose="020B0604020202020204" pitchFamily="34" charset="0"/>
                <a:cs typeface="Arial" panose="020B0604020202020204" pitchFamily="34" charset="0"/>
              </a:rPr>
              <a:t>ay </a:t>
            </a:r>
            <a:r>
              <a:rPr lang="en-US" sz="3000" dirty="0">
                <a:solidFill>
                  <a:srgbClr val="843C0C"/>
                </a:solidFill>
                <a:latin typeface="Arial" panose="020B0604020202020204" pitchFamily="34" charset="0"/>
                <a:cs typeface="Arial" panose="020B0604020202020204" pitchFamily="34" charset="0"/>
              </a:rPr>
              <a:t>E</a:t>
            </a:r>
            <a:r>
              <a:rPr lang="en-US" sz="3000" dirty="0" smtClean="0">
                <a:solidFill>
                  <a:srgbClr val="843C0C"/>
                </a:solidFill>
                <a:latin typeface="Arial" panose="020B0604020202020204" pitchFamily="34" charset="0"/>
                <a:cs typeface="Arial" panose="020B0604020202020204" pitchFamily="34" charset="0"/>
              </a:rPr>
              <a:t>xplain </a:t>
            </a:r>
            <a:r>
              <a:rPr lang="en-US" sz="3000" dirty="0">
                <a:solidFill>
                  <a:srgbClr val="843C0C"/>
                </a:solidFill>
                <a:latin typeface="Arial" panose="020B0604020202020204" pitchFamily="34" charset="0"/>
                <a:cs typeface="Arial" panose="020B0604020202020204" pitchFamily="34" charset="0"/>
              </a:rPr>
              <a:t>U</a:t>
            </a:r>
            <a:r>
              <a:rPr lang="en-US" sz="3000" dirty="0" smtClean="0">
                <a:solidFill>
                  <a:srgbClr val="843C0C"/>
                </a:solidFill>
                <a:latin typeface="Arial" panose="020B0604020202020204" pitchFamily="34" charset="0"/>
                <a:cs typeface="Arial" panose="020B0604020202020204" pitchFamily="34" charset="0"/>
              </a:rPr>
              <a:t>nexpected Branches </a:t>
            </a:r>
            <a:r>
              <a:rPr lang="en-US" sz="3000" dirty="0">
                <a:solidFill>
                  <a:srgbClr val="843C0C"/>
                </a:solidFill>
                <a:latin typeface="Arial" panose="020B0604020202020204" pitchFamily="34" charset="0"/>
                <a:cs typeface="Arial" panose="020B0604020202020204" pitchFamily="34" charset="0"/>
              </a:rPr>
              <a:t>of the </a:t>
            </a:r>
            <a:r>
              <a:rPr lang="en-US" sz="3000" dirty="0">
                <a:solidFill>
                  <a:srgbClr val="843C0C"/>
                </a:solidFill>
                <a:latin typeface="Arial" panose="020B0604020202020204" pitchFamily="34" charset="0"/>
                <a:cs typeface="Arial" panose="020B0604020202020204" pitchFamily="34" charset="0"/>
              </a:rPr>
              <a:t>E</a:t>
            </a:r>
            <a:r>
              <a:rPr lang="en-US" sz="3000" dirty="0" smtClean="0">
                <a:solidFill>
                  <a:srgbClr val="843C0C"/>
                </a:solidFill>
                <a:latin typeface="Arial" panose="020B0604020202020204" pitchFamily="34" charset="0"/>
                <a:cs typeface="Arial" panose="020B0604020202020204" pitchFamily="34" charset="0"/>
              </a:rPr>
              <a:t>volutionary </a:t>
            </a:r>
            <a:r>
              <a:rPr lang="en-US" sz="3000" dirty="0">
                <a:solidFill>
                  <a:srgbClr val="843C0C"/>
                </a:solidFill>
                <a:latin typeface="Arial" panose="020B0604020202020204" pitchFamily="34" charset="0"/>
                <a:cs typeface="Arial" panose="020B0604020202020204" pitchFamily="34" charset="0"/>
              </a:rPr>
              <a:t>T</a:t>
            </a:r>
            <a:r>
              <a:rPr lang="en-US" sz="3000" dirty="0" smtClean="0">
                <a:solidFill>
                  <a:srgbClr val="843C0C"/>
                </a:solidFill>
                <a:latin typeface="Arial" panose="020B0604020202020204" pitchFamily="34" charset="0"/>
                <a:cs typeface="Arial" panose="020B0604020202020204" pitchFamily="34" charset="0"/>
              </a:rPr>
              <a:t>ree</a:t>
            </a:r>
            <a:endParaRPr lang="en-US" sz="3000"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a:spcAft>
                <a:spcPts val="1200"/>
              </a:spcAft>
            </a:pPr>
            <a:r>
              <a:rPr lang="en-US" dirty="0" smtClean="0">
                <a:latin typeface="Arial" panose="020B0604020202020204" pitchFamily="34" charset="0"/>
                <a:cs typeface="Arial" panose="020B0604020202020204" pitchFamily="34" charset="0"/>
              </a:rPr>
              <a:t>Horizontal </a:t>
            </a:r>
            <a:r>
              <a:rPr lang="en-US" dirty="0">
                <a:latin typeface="Arial" panose="020B0604020202020204" pitchFamily="34" charset="0"/>
                <a:cs typeface="Arial" panose="020B0604020202020204" pitchFamily="34" charset="0"/>
              </a:rPr>
              <a:t>gene  transfer is the exchange of DNA between species that confers selective advantage on the </a:t>
            </a:r>
            <a:r>
              <a:rPr lang="en-US" dirty="0" smtClean="0">
                <a:latin typeface="Arial" panose="020B0604020202020204" pitchFamily="34" charset="0"/>
                <a:cs typeface="Arial" panose="020B0604020202020204" pitchFamily="34" charset="0"/>
              </a:rPr>
              <a:t>recipient.</a:t>
            </a:r>
            <a:endParaRPr lang="en-US" dirty="0">
              <a:latin typeface="Arial" panose="020B0604020202020204" pitchFamily="34" charset="0"/>
              <a:cs typeface="Arial" panose="020B0604020202020204" pitchFamily="34" charset="0"/>
            </a:endParaRPr>
          </a:p>
          <a:p>
            <a:pPr>
              <a:spcAft>
                <a:spcPts val="1200"/>
              </a:spcAft>
            </a:pPr>
            <a:r>
              <a:rPr lang="en-US" dirty="0">
                <a:latin typeface="Arial" panose="020B0604020202020204" pitchFamily="34" charset="0"/>
                <a:cs typeface="Arial" panose="020B0604020202020204" pitchFamily="34" charset="0"/>
              </a:rPr>
              <a:t>Horizontal gene transfer is common among </a:t>
            </a:r>
            <a:r>
              <a:rPr lang="en-US" dirty="0" smtClean="0">
                <a:latin typeface="Arial" panose="020B0604020202020204" pitchFamily="34" charset="0"/>
                <a:cs typeface="Arial" panose="020B0604020202020204" pitchFamily="34" charset="0"/>
              </a:rPr>
              <a:t>prokaryotes.</a:t>
            </a:r>
            <a:endParaRPr lang="en-US" dirty="0">
              <a:latin typeface="Arial" panose="020B0604020202020204" pitchFamily="34" charset="0"/>
              <a:cs typeface="Arial" panose="020B0604020202020204" pitchFamily="34" charset="0"/>
            </a:endParaRPr>
          </a:p>
          <a:p>
            <a:pPr>
              <a:spcAft>
                <a:spcPts val="1200"/>
              </a:spcAft>
            </a:pPr>
            <a:r>
              <a:rPr lang="en-US" dirty="0" smtClean="0">
                <a:latin typeface="Arial" panose="020B0604020202020204" pitchFamily="34" charset="0"/>
                <a:cs typeface="Arial" panose="020B0604020202020204" pitchFamily="34" charset="0"/>
              </a:rPr>
              <a:t>Example: the </a:t>
            </a:r>
            <a:r>
              <a:rPr lang="en-US" dirty="0">
                <a:latin typeface="Arial" panose="020B0604020202020204" pitchFamily="34" charset="0"/>
                <a:cs typeface="Arial" panose="020B0604020202020204" pitchFamily="34" charset="0"/>
              </a:rPr>
              <a:t>eukaryote </a:t>
            </a:r>
            <a:r>
              <a:rPr lang="en-US" i="1" dirty="0" err="1">
                <a:latin typeface="Arial" panose="020B0604020202020204" pitchFamily="34" charset="0"/>
                <a:cs typeface="Arial" panose="020B0604020202020204" pitchFamily="34" charset="0"/>
              </a:rPr>
              <a:t>Galdieria</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sulphuraria</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contains genes more closely related to bacteria and </a:t>
            </a:r>
            <a:r>
              <a:rPr lang="en-US" dirty="0" err="1">
                <a:latin typeface="Arial" panose="020B0604020202020204" pitchFamily="34" charset="0"/>
                <a:cs typeface="Arial" panose="020B0604020202020204" pitchFamily="34" charset="0"/>
              </a:rPr>
              <a:t>archaea</a:t>
            </a:r>
            <a:r>
              <a:rPr lang="en-US" dirty="0">
                <a:latin typeface="Arial" panose="020B0604020202020204" pitchFamily="34" charset="0"/>
                <a:cs typeface="Arial" panose="020B0604020202020204" pitchFamily="34" charset="0"/>
              </a:rPr>
              <a:t>. This subset of genes allows </a:t>
            </a:r>
            <a:r>
              <a:rPr lang="en-US" i="1" dirty="0">
                <a:latin typeface="Arial" panose="020B0604020202020204" pitchFamily="34" charset="0"/>
                <a:cs typeface="Arial" panose="020B0604020202020204" pitchFamily="34" charset="0"/>
              </a:rPr>
              <a:t>G. </a:t>
            </a:r>
            <a:r>
              <a:rPr lang="en-US" i="1" dirty="0" err="1">
                <a:latin typeface="Arial" panose="020B0604020202020204" pitchFamily="34" charset="0"/>
                <a:cs typeface="Arial" panose="020B0604020202020204" pitchFamily="34" charset="0"/>
              </a:rPr>
              <a:t>sulphuraria</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live in hostile </a:t>
            </a:r>
            <a:r>
              <a:rPr lang="en-US" dirty="0" smtClean="0">
                <a:latin typeface="Arial" panose="020B0604020202020204" pitchFamily="34" charset="0"/>
                <a:cs typeface="Arial" panose="020B0604020202020204" pitchFamily="34" charset="0"/>
              </a:rPr>
              <a:t>environments.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949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Ch.6 Outline</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29433"/>
            <a:ext cx="8229600" cy="5440362"/>
          </a:xfrm>
        </p:spPr>
        <p:txBody>
          <a:bodyPr>
            <a:normAutofit/>
          </a:bodyPr>
          <a:lstStyle/>
          <a:p>
            <a:pPr>
              <a:spcBef>
                <a:spcPts val="624"/>
              </a:spcBef>
              <a:spcAft>
                <a:spcPts val="1200"/>
              </a:spcAft>
            </a:pPr>
            <a:r>
              <a:rPr lang="en-US" b="1" dirty="0" smtClean="0">
                <a:latin typeface="Arial" panose="020B0604020202020204" pitchFamily="34" charset="0"/>
                <a:cs typeface="Arial" panose="020B0604020202020204" pitchFamily="34" charset="0"/>
              </a:rPr>
              <a:t>6.1 Homologs </a:t>
            </a:r>
            <a:r>
              <a:rPr lang="en-US" b="1" dirty="0">
                <a:latin typeface="Arial" panose="020B0604020202020204" pitchFamily="34" charset="0"/>
                <a:cs typeface="Arial" panose="020B0604020202020204" pitchFamily="34" charset="0"/>
              </a:rPr>
              <a:t>Are Descended from a Common </a:t>
            </a:r>
            <a:r>
              <a:rPr lang="en-US" b="1" dirty="0" smtClean="0">
                <a:latin typeface="Arial" panose="020B0604020202020204" pitchFamily="34" charset="0"/>
                <a:cs typeface="Arial" panose="020B0604020202020204" pitchFamily="34" charset="0"/>
              </a:rPr>
              <a:t>Ancestor</a:t>
            </a:r>
            <a:endParaRPr lang="en-US" b="1" dirty="0">
              <a:latin typeface="Arial" panose="020B0604020202020204" pitchFamily="34" charset="0"/>
              <a:cs typeface="Arial" panose="020B0604020202020204" pitchFamily="34" charset="0"/>
            </a:endParaRPr>
          </a:p>
          <a:p>
            <a:pPr>
              <a:spcBef>
                <a:spcPts val="624"/>
              </a:spcBef>
              <a:spcAft>
                <a:spcPts val="1200"/>
              </a:spcAft>
            </a:pPr>
            <a:r>
              <a:rPr lang="en-US" b="1" dirty="0" smtClean="0">
                <a:latin typeface="Arial" panose="020B0604020202020204" pitchFamily="34" charset="0"/>
                <a:cs typeface="Arial" panose="020B0604020202020204" pitchFamily="34" charset="0"/>
              </a:rPr>
              <a:t>6.2 Statistical </a:t>
            </a:r>
            <a:r>
              <a:rPr lang="en-US" b="1" dirty="0">
                <a:latin typeface="Arial" panose="020B0604020202020204" pitchFamily="34" charset="0"/>
                <a:cs typeface="Arial" panose="020B0604020202020204" pitchFamily="34" charset="0"/>
              </a:rPr>
              <a:t>Analysis of Sequence Alignments Can Detect </a:t>
            </a:r>
            <a:r>
              <a:rPr lang="en-US" b="1" dirty="0" smtClean="0">
                <a:latin typeface="Arial" panose="020B0604020202020204" pitchFamily="34" charset="0"/>
                <a:cs typeface="Arial" panose="020B0604020202020204" pitchFamily="34" charset="0"/>
              </a:rPr>
              <a:t>Homology</a:t>
            </a:r>
            <a:endParaRPr lang="en-US" b="1" dirty="0">
              <a:latin typeface="Arial" panose="020B0604020202020204" pitchFamily="34" charset="0"/>
              <a:cs typeface="Arial" panose="020B0604020202020204" pitchFamily="34" charset="0"/>
            </a:endParaRPr>
          </a:p>
          <a:p>
            <a:pPr>
              <a:spcBef>
                <a:spcPts val="624"/>
              </a:spcBef>
              <a:spcAft>
                <a:spcPts val="1200"/>
              </a:spcAft>
            </a:pPr>
            <a:r>
              <a:rPr lang="en-US" b="1" dirty="0" smtClean="0">
                <a:latin typeface="Arial" panose="020B0604020202020204" pitchFamily="34" charset="0"/>
                <a:cs typeface="Arial" panose="020B0604020202020204" pitchFamily="34" charset="0"/>
              </a:rPr>
              <a:t>6.3 Examination </a:t>
            </a:r>
            <a:r>
              <a:rPr lang="en-US" b="1" dirty="0">
                <a:latin typeface="Arial" panose="020B0604020202020204" pitchFamily="34" charset="0"/>
                <a:cs typeface="Arial" panose="020B0604020202020204" pitchFamily="34" charset="0"/>
              </a:rPr>
              <a:t>of Three-Dimensional Structure Enhances Our Understanding of Evolutionary </a:t>
            </a:r>
            <a:r>
              <a:rPr lang="en-US" b="1" dirty="0" smtClean="0">
                <a:latin typeface="Arial" panose="020B0604020202020204" pitchFamily="34" charset="0"/>
                <a:cs typeface="Arial" panose="020B0604020202020204" pitchFamily="34" charset="0"/>
              </a:rPr>
              <a:t>Relationships</a:t>
            </a:r>
            <a:endParaRPr lang="en-US" b="1" dirty="0">
              <a:latin typeface="Arial" panose="020B0604020202020204" pitchFamily="34" charset="0"/>
              <a:cs typeface="Arial" panose="020B0604020202020204" pitchFamily="34" charset="0"/>
            </a:endParaRPr>
          </a:p>
          <a:p>
            <a:pPr>
              <a:spcBef>
                <a:spcPts val="624"/>
              </a:spcBef>
              <a:spcAft>
                <a:spcPts val="1200"/>
              </a:spcAft>
            </a:pPr>
            <a:r>
              <a:rPr lang="en-US" b="1" dirty="0" smtClean="0">
                <a:latin typeface="Arial" panose="020B0604020202020204" pitchFamily="34" charset="0"/>
                <a:cs typeface="Arial" panose="020B0604020202020204" pitchFamily="34" charset="0"/>
              </a:rPr>
              <a:t>6.4 Evolutionary </a:t>
            </a:r>
            <a:r>
              <a:rPr lang="en-US" b="1" dirty="0">
                <a:latin typeface="Arial" panose="020B0604020202020204" pitchFamily="34" charset="0"/>
                <a:cs typeface="Arial" panose="020B0604020202020204" pitchFamily="34" charset="0"/>
              </a:rPr>
              <a:t>Trees Can Be Constructed on the Basis of Sequence </a:t>
            </a:r>
            <a:r>
              <a:rPr lang="en-US" b="1" dirty="0" smtClean="0">
                <a:latin typeface="Arial" panose="020B0604020202020204" pitchFamily="34" charset="0"/>
                <a:cs typeface="Arial" panose="020B0604020202020204" pitchFamily="34" charset="0"/>
              </a:rPr>
              <a:t>Information</a:t>
            </a:r>
            <a:endParaRPr lang="en-US" b="1" dirty="0">
              <a:latin typeface="Arial" panose="020B0604020202020204" pitchFamily="34" charset="0"/>
              <a:cs typeface="Arial" panose="020B0604020202020204" pitchFamily="34" charset="0"/>
            </a:endParaRPr>
          </a:p>
          <a:p>
            <a:pPr>
              <a:spcBef>
                <a:spcPts val="624"/>
              </a:spcBef>
              <a:spcAft>
                <a:spcPts val="1200"/>
              </a:spcAft>
            </a:pPr>
            <a:r>
              <a:rPr lang="en-US" b="1" dirty="0" smtClean="0">
                <a:latin typeface="Arial" panose="020B0604020202020204" pitchFamily="34" charset="0"/>
                <a:cs typeface="Arial" panose="020B0604020202020204" pitchFamily="34" charset="0"/>
              </a:rPr>
              <a:t>6.5 Modern </a:t>
            </a:r>
            <a:r>
              <a:rPr lang="en-US" b="1" dirty="0">
                <a:latin typeface="Arial" panose="020B0604020202020204" pitchFamily="34" charset="0"/>
                <a:cs typeface="Arial" panose="020B0604020202020204" pitchFamily="34" charset="0"/>
              </a:rPr>
              <a:t>Techniques Make the Experimental Exploration of Evolution </a:t>
            </a:r>
            <a:r>
              <a:rPr lang="en-US" b="1" dirty="0" smtClean="0">
                <a:latin typeface="Arial" panose="020B0604020202020204" pitchFamily="34" charset="0"/>
                <a:cs typeface="Arial" panose="020B0604020202020204" pitchFamily="34" charset="0"/>
              </a:rPr>
              <a:t>Possible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36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193" y="274638"/>
            <a:ext cx="8835776" cy="1143000"/>
          </a:xfrm>
        </p:spPr>
        <p:txBody>
          <a:bodyPr>
            <a:noAutofit/>
          </a:bodyPr>
          <a:lstStyle/>
          <a:p>
            <a:r>
              <a:rPr lang="en-US" dirty="0">
                <a:solidFill>
                  <a:srgbClr val="843C0C"/>
                </a:solidFill>
                <a:latin typeface="Arial" panose="020B0604020202020204" pitchFamily="34" charset="0"/>
                <a:cs typeface="Arial" panose="020B0604020202020204" pitchFamily="34" charset="0"/>
              </a:rPr>
              <a:t>Evidence of </a:t>
            </a:r>
            <a:r>
              <a:rPr lang="en-US" dirty="0" smtClean="0">
                <a:solidFill>
                  <a:srgbClr val="843C0C"/>
                </a:solidFill>
                <a:latin typeface="Arial" panose="020B0604020202020204" pitchFamily="34" charset="0"/>
                <a:cs typeface="Arial" panose="020B0604020202020204" pitchFamily="34" charset="0"/>
              </a:rPr>
              <a:t>Horizontal </a:t>
            </a:r>
            <a:r>
              <a:rPr lang="en-US" dirty="0">
                <a:solidFill>
                  <a:srgbClr val="843C0C"/>
                </a:solidFill>
                <a:latin typeface="Arial" panose="020B0604020202020204" pitchFamily="34" charset="0"/>
                <a:cs typeface="Arial" panose="020B0604020202020204" pitchFamily="34" charset="0"/>
              </a:rPr>
              <a:t>G</a:t>
            </a:r>
            <a:r>
              <a:rPr lang="en-US" dirty="0" smtClean="0">
                <a:solidFill>
                  <a:srgbClr val="843C0C"/>
                </a:solidFill>
                <a:latin typeface="Arial" panose="020B0604020202020204" pitchFamily="34" charset="0"/>
                <a:cs typeface="Arial" panose="020B0604020202020204" pitchFamily="34" charset="0"/>
              </a:rPr>
              <a:t>ene </a:t>
            </a:r>
            <a:r>
              <a:rPr lang="en-US" dirty="0">
                <a:solidFill>
                  <a:srgbClr val="843C0C"/>
                </a:solidFill>
                <a:latin typeface="Arial" panose="020B0604020202020204" pitchFamily="34" charset="0"/>
                <a:cs typeface="Arial" panose="020B0604020202020204" pitchFamily="34" charset="0"/>
              </a:rPr>
              <a:t>T</a:t>
            </a:r>
            <a:r>
              <a:rPr lang="en-US" dirty="0" smtClean="0">
                <a:solidFill>
                  <a:srgbClr val="843C0C"/>
                </a:solidFill>
                <a:latin typeface="Arial" panose="020B0604020202020204" pitchFamily="34" charset="0"/>
                <a:cs typeface="Arial" panose="020B0604020202020204" pitchFamily="34" charset="0"/>
              </a:rPr>
              <a:t>ransfer</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Two phylogenetic trees show evidence of horizontal gene transfer. The first phylogenetic tree shows three domains, bacteria, archaea, and eukaryotes. Within the eukaryotes, there are multiple branches to the right and a note that the order cyanidiales includes G. sulphuraria, a unicellular red alga. The second phylogenetic tree has three domains, bacteria, archaea, and eukaryotes, with more branches within the bacteria. Species of bacteria marked in the tree are Listeria welshimeri, Staphylococcus saprophyticus, Bacillus halodurans, Escherichia coli, Proteus pennen, Pseudomonas syringae, Pseudomonas putida, Deinococcus geothermalis, Galdieria sulphuraria ORF1, Galdieria sulphuraria ORF2, Leptospirillum ferriphilum, Thiomonas sp., Acidithiobacillus ferrooxidans, Roscomonas cervicalis, Methylobacterium extorquens, Methylobacterium radiotolerans, and Psychrobacter arcticus. Galdieria sulphuraria ORF 1 and Galdieria sulphuraria ORF 2 are shown in a different colo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52023" y="1761885"/>
            <a:ext cx="8113105" cy="4462208"/>
          </a:xfrm>
          <a:prstGeom prst="rect">
            <a:avLst/>
          </a:prstGeom>
        </p:spPr>
      </p:pic>
    </p:spTree>
    <p:extLst>
      <p:ext uri="{BB962C8B-B14F-4D97-AF65-F5344CB8AC3E}">
        <p14:creationId xmlns:p14="http://schemas.microsoft.com/office/powerpoint/2010/main" val="3691723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4623"/>
            <a:ext cx="8229600" cy="1383030"/>
          </a:xfrm>
        </p:spPr>
        <p:txBody>
          <a:bodyPr>
            <a:normAutofit fontScale="90000"/>
          </a:bodyPr>
          <a:lstStyle/>
          <a:p>
            <a:r>
              <a:rPr lang="en-US" dirty="0" smtClean="0">
                <a:solidFill>
                  <a:srgbClr val="843C0C"/>
                </a:solidFill>
                <a:latin typeface="Arial" panose="020B0604020202020204" pitchFamily="34" charset="0"/>
                <a:cs typeface="Arial" panose="020B0604020202020204" pitchFamily="34" charset="0"/>
              </a:rPr>
              <a:t>Section 6.5 </a:t>
            </a:r>
            <a:r>
              <a:rPr lang="en-US" dirty="0">
                <a:solidFill>
                  <a:srgbClr val="843C0C"/>
                </a:solidFill>
                <a:latin typeface="Arial" panose="020B0604020202020204" pitchFamily="34" charset="0"/>
                <a:cs typeface="Arial" panose="020B0604020202020204" pitchFamily="34" charset="0"/>
              </a:rPr>
              <a:t>Modern Techniques Make the Experimental Exploration of Evolution </a:t>
            </a:r>
            <a:r>
              <a:rPr lang="en-US" dirty="0" smtClean="0">
                <a:solidFill>
                  <a:srgbClr val="843C0C"/>
                </a:solidFill>
                <a:latin typeface="Arial" panose="020B0604020202020204" pitchFamily="34" charset="0"/>
                <a:cs typeface="Arial" panose="020B0604020202020204" pitchFamily="34" charset="0"/>
              </a:rPr>
              <a:t>Possible</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smtClean="0">
                <a:latin typeface="Arial" panose="020B0604020202020204" pitchFamily="34" charset="0"/>
                <a:cs typeface="Arial" panose="020B0604020202020204" pitchFamily="34" charset="0"/>
              </a:rPr>
              <a:t>Two biochemical techniques allow the examination of evolution directly rather than by inference:</a:t>
            </a:r>
            <a:endParaRPr lang="en-US" dirty="0">
              <a:latin typeface="Arial" panose="020B0604020202020204" pitchFamily="34" charset="0"/>
              <a:cs typeface="Arial" panose="020B0604020202020204" pitchFamily="34" charset="0"/>
            </a:endParaRPr>
          </a:p>
          <a:p>
            <a:pPr lvl="1">
              <a:spcBef>
                <a:spcPts val="624"/>
              </a:spcBef>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Polymerase Chain Reaction (PCR) and DNA sequencing, to allow examination of ancient genomes</a:t>
            </a:r>
            <a:endParaRPr lang="en-US" dirty="0">
              <a:latin typeface="Arial" panose="020B0604020202020204" pitchFamily="34" charset="0"/>
              <a:cs typeface="Arial" panose="020B0604020202020204" pitchFamily="34" charset="0"/>
            </a:endParaRPr>
          </a:p>
          <a:p>
            <a:pPr lvl="1">
              <a:spcBef>
                <a:spcPts val="624"/>
              </a:spcBef>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Combinatorial chemistry, to produce large populations of molecules and select for a biochemical property and study the types of molecules that may have existed very early in evolution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2062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Placing Neanderthals and </a:t>
            </a:r>
            <a:r>
              <a:rPr lang="en-US" dirty="0" err="1">
                <a:solidFill>
                  <a:srgbClr val="843C0C"/>
                </a:solidFill>
                <a:latin typeface="Arial" panose="020B0604020202020204" pitchFamily="34" charset="0"/>
                <a:cs typeface="Arial" panose="020B0604020202020204" pitchFamily="34" charset="0"/>
              </a:rPr>
              <a:t>Denisovans</a:t>
            </a:r>
            <a:r>
              <a:rPr lang="en-US" dirty="0">
                <a:solidFill>
                  <a:srgbClr val="843C0C"/>
                </a:solidFill>
                <a:latin typeface="Arial" panose="020B0604020202020204" pitchFamily="34" charset="0"/>
                <a:cs typeface="Arial" panose="020B0604020202020204" pitchFamily="34" charset="0"/>
              </a:rPr>
              <a:t> on an </a:t>
            </a:r>
            <a:r>
              <a:rPr lang="en-US" dirty="0" smtClean="0">
                <a:solidFill>
                  <a:srgbClr val="843C0C"/>
                </a:solidFill>
                <a:latin typeface="Arial" panose="020B0604020202020204" pitchFamily="34" charset="0"/>
                <a:cs typeface="Arial" panose="020B0604020202020204" pitchFamily="34" charset="0"/>
              </a:rPr>
              <a:t>Evolutionary </a:t>
            </a:r>
            <a:r>
              <a:rPr lang="en-US" dirty="0">
                <a:solidFill>
                  <a:srgbClr val="843C0C"/>
                </a:solidFill>
                <a:latin typeface="Arial" panose="020B0604020202020204" pitchFamily="34" charset="0"/>
                <a:cs typeface="Arial" panose="020B0604020202020204" pitchFamily="34" charset="0"/>
              </a:rPr>
              <a:t>T</a:t>
            </a:r>
            <a:r>
              <a:rPr lang="en-US" dirty="0" smtClean="0">
                <a:solidFill>
                  <a:srgbClr val="843C0C"/>
                </a:solidFill>
                <a:latin typeface="Arial" panose="020B0604020202020204" pitchFamily="34" charset="0"/>
                <a:cs typeface="Arial" panose="020B0604020202020204" pitchFamily="34" charset="0"/>
              </a:rPr>
              <a:t>ree</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phylogenetic tree shows the evolution of Homo sapiens. The tree has a branch point on the left at 6,500,000 years ago showing divergence of chimpanzees.  The next branch is labeled 570,000 years ago and shows Homo sapiens diverging. The third branch is labeled 380,000 and shows the divergence of Neanderthals and Denisovan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087980" y="1717151"/>
            <a:ext cx="6729925" cy="4779621"/>
          </a:xfrm>
          <a:prstGeom prst="rect">
            <a:avLst/>
          </a:prstGeom>
        </p:spPr>
      </p:pic>
    </p:spTree>
    <p:extLst>
      <p:ext uri="{BB962C8B-B14F-4D97-AF65-F5344CB8AC3E}">
        <p14:creationId xmlns:p14="http://schemas.microsoft.com/office/powerpoint/2010/main" val="3431802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Molecular </a:t>
            </a:r>
            <a:r>
              <a:rPr lang="en-US" dirty="0" smtClean="0">
                <a:solidFill>
                  <a:srgbClr val="843C0C"/>
                </a:solidFill>
                <a:latin typeface="Arial" panose="020B0604020202020204" pitchFamily="34" charset="0"/>
                <a:cs typeface="Arial" panose="020B0604020202020204" pitchFamily="34" charset="0"/>
              </a:rPr>
              <a:t>Evolution </a:t>
            </a:r>
            <a:r>
              <a:rPr lang="en-US" dirty="0">
                <a:solidFill>
                  <a:srgbClr val="843C0C"/>
                </a:solidFill>
                <a:latin typeface="Arial" panose="020B0604020202020204" pitchFamily="34" charset="0"/>
                <a:cs typeface="Arial" panose="020B0604020202020204" pitchFamily="34" charset="0"/>
              </a:rPr>
              <a:t>can </a:t>
            </a:r>
            <a:r>
              <a:rPr lang="en-US" dirty="0" smtClean="0">
                <a:solidFill>
                  <a:srgbClr val="843C0C"/>
                </a:solidFill>
                <a:latin typeface="Arial" panose="020B0604020202020204" pitchFamily="34" charset="0"/>
                <a:cs typeface="Arial" panose="020B0604020202020204" pitchFamily="34" charset="0"/>
              </a:rPr>
              <a:t>be </a:t>
            </a:r>
            <a:r>
              <a:rPr lang="en-US" dirty="0">
                <a:solidFill>
                  <a:srgbClr val="843C0C"/>
                </a:solidFill>
                <a:latin typeface="Arial" panose="020B0604020202020204" pitchFamily="34" charset="0"/>
                <a:cs typeface="Arial" panose="020B0604020202020204" pitchFamily="34" charset="0"/>
              </a:rPr>
              <a:t>E</a:t>
            </a:r>
            <a:r>
              <a:rPr lang="en-US" dirty="0" smtClean="0">
                <a:solidFill>
                  <a:srgbClr val="843C0C"/>
                </a:solidFill>
                <a:latin typeface="Arial" panose="020B0604020202020204" pitchFamily="34" charset="0"/>
                <a:cs typeface="Arial" panose="020B0604020202020204" pitchFamily="34" charset="0"/>
              </a:rPr>
              <a:t>xamined Experimentally</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pPr>
              <a:spcBef>
                <a:spcPts val="624"/>
              </a:spcBef>
              <a:spcAft>
                <a:spcPts val="1200"/>
              </a:spcAft>
              <a:defRP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use of combinatorial chemistry makes it possible to observe molecular evolution in the </a:t>
            </a:r>
            <a:r>
              <a:rPr lang="en-US" dirty="0" smtClean="0">
                <a:latin typeface="Arial" panose="020B0604020202020204" pitchFamily="34" charset="0"/>
                <a:cs typeface="Arial" panose="020B0604020202020204" pitchFamily="34" charset="0"/>
              </a:rPr>
              <a:t>laboratory.</a:t>
            </a:r>
            <a:endParaRPr lang="en-US" dirty="0">
              <a:latin typeface="Arial" panose="020B0604020202020204" pitchFamily="34" charset="0"/>
              <a:cs typeface="Arial" panose="020B0604020202020204" pitchFamily="34" charset="0"/>
            </a:endParaRPr>
          </a:p>
          <a:p>
            <a:pPr>
              <a:spcBef>
                <a:spcPts val="624"/>
              </a:spcBef>
              <a:defRPr/>
            </a:pPr>
            <a:r>
              <a:rPr lang="en-US" dirty="0">
                <a:latin typeface="Arial" panose="020B0604020202020204" pitchFamily="34" charset="0"/>
                <a:cs typeface="Arial" panose="020B0604020202020204" pitchFamily="34" charset="0"/>
              </a:rPr>
              <a:t>Three criteria are required to mimic evolution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804863" lvl="1">
              <a:spcBef>
                <a:spcPts val="624"/>
              </a:spcBef>
              <a:buFontTx/>
              <a:buAutoNum type="arabicPeriod"/>
              <a:defRPr/>
            </a:pPr>
            <a:r>
              <a:rPr lang="en-US" dirty="0">
                <a:latin typeface="Arial" panose="020B0604020202020204" pitchFamily="34" charset="0"/>
                <a:cs typeface="Arial" panose="020B0604020202020204" pitchFamily="34" charset="0"/>
              </a:rPr>
              <a:t>A diverse </a:t>
            </a:r>
            <a:r>
              <a:rPr lang="en-US" dirty="0" smtClean="0">
                <a:latin typeface="Arial" panose="020B0604020202020204" pitchFamily="34" charset="0"/>
                <a:cs typeface="Arial" panose="020B0604020202020204" pitchFamily="34" charset="0"/>
              </a:rPr>
              <a:t>population</a:t>
            </a:r>
            <a:endParaRPr lang="en-US" dirty="0">
              <a:latin typeface="Arial" panose="020B0604020202020204" pitchFamily="34" charset="0"/>
              <a:cs typeface="Arial" panose="020B0604020202020204" pitchFamily="34" charset="0"/>
            </a:endParaRPr>
          </a:p>
          <a:p>
            <a:pPr marL="804863" lvl="1">
              <a:spcBef>
                <a:spcPts val="624"/>
              </a:spcBef>
              <a:buFontTx/>
              <a:buAutoNum type="arabicPeriod"/>
              <a:defRPr/>
            </a:pPr>
            <a:r>
              <a:rPr lang="en-US" dirty="0">
                <a:latin typeface="Arial" panose="020B0604020202020204" pitchFamily="34" charset="0"/>
                <a:cs typeface="Arial" panose="020B0604020202020204" pitchFamily="34" charset="0"/>
              </a:rPr>
              <a:t>Selective pressure to allow fitness to be </a:t>
            </a:r>
            <a:r>
              <a:rPr lang="en-US" dirty="0" smtClean="0">
                <a:latin typeface="Arial" panose="020B0604020202020204" pitchFamily="34" charset="0"/>
                <a:cs typeface="Arial" panose="020B0604020202020204" pitchFamily="34" charset="0"/>
              </a:rPr>
              <a:t>evident</a:t>
            </a:r>
            <a:endParaRPr lang="en-US" dirty="0">
              <a:latin typeface="Arial" panose="020B0604020202020204" pitchFamily="34" charset="0"/>
              <a:cs typeface="Arial" panose="020B0604020202020204" pitchFamily="34" charset="0"/>
            </a:endParaRPr>
          </a:p>
          <a:p>
            <a:pPr marL="804863" lvl="1">
              <a:spcBef>
                <a:spcPts val="624"/>
              </a:spcBef>
              <a:buFontTx/>
              <a:buAutoNum type="arabicPeriod"/>
              <a:defRPr/>
            </a:pPr>
            <a:r>
              <a:rPr lang="en-US" dirty="0">
                <a:latin typeface="Arial" panose="020B0604020202020204" pitchFamily="34" charset="0"/>
                <a:cs typeface="Arial" panose="020B0604020202020204" pitchFamily="34" charset="0"/>
              </a:rPr>
              <a:t>Reproduction that permits the enrichment of fit individual </a:t>
            </a:r>
            <a:r>
              <a:rPr lang="en-US" dirty="0" smtClean="0">
                <a:latin typeface="Arial" panose="020B0604020202020204" pitchFamily="34" charset="0"/>
                <a:cs typeface="Arial" panose="020B0604020202020204" pitchFamily="34" charset="0"/>
              </a:rPr>
              <a:t>molecules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55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Evolution in the </a:t>
            </a:r>
            <a:r>
              <a:rPr lang="en-US" dirty="0" smtClean="0">
                <a:solidFill>
                  <a:srgbClr val="843C0C"/>
                </a:solidFill>
                <a:latin typeface="Arial" panose="020B0604020202020204" pitchFamily="34" charset="0"/>
                <a:cs typeface="Arial" panose="020B0604020202020204" pitchFamily="34" charset="0"/>
              </a:rPr>
              <a:t>Laboratory</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diagram shows the nucleotide sequence of the secondary structure of RNA, which is specific for ATP binding. The 5’ end is at the top left, then the molecule folds over so that the 3’ end is beneath the 5’ end on the left. The top structure of the RNA starts from the five prime end of a duplex and has a bulge after five nucleotides. The sequence of bases in the bulging part is G G A A G A A A C U G, which extends into a stem-loop structure. The stem-loop structure is joined to the 3 prime end of the duplex by nucleotide G."/>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334157" y="1713918"/>
            <a:ext cx="4560475" cy="4850686"/>
          </a:xfrm>
          <a:prstGeom prst="rect">
            <a:avLst/>
          </a:prstGeom>
        </p:spPr>
      </p:pic>
    </p:spTree>
    <p:extLst>
      <p:ext uri="{BB962C8B-B14F-4D97-AF65-F5344CB8AC3E}">
        <p14:creationId xmlns:p14="http://schemas.microsoft.com/office/powerpoint/2010/main" val="711892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a:solidFill>
                  <a:srgbClr val="843C0C"/>
                </a:solidFill>
                <a:latin typeface="Arial" panose="020B0604020202020204" pitchFamily="34" charset="0"/>
                <a:cs typeface="Arial" panose="020B0604020202020204" pitchFamily="34" charset="0"/>
              </a:rPr>
              <a:t>A </a:t>
            </a:r>
            <a:r>
              <a:rPr lang="en-US" dirty="0" smtClean="0">
                <a:solidFill>
                  <a:srgbClr val="843C0C"/>
                </a:solidFill>
                <a:latin typeface="Arial" panose="020B0604020202020204" pitchFamily="34" charset="0"/>
                <a:cs typeface="Arial" panose="020B0604020202020204" pitchFamily="34" charset="0"/>
              </a:rPr>
              <a:t>Conserved </a:t>
            </a:r>
            <a:r>
              <a:rPr lang="en-US" dirty="0" smtClean="0">
                <a:solidFill>
                  <a:srgbClr val="843C0C"/>
                </a:solidFill>
                <a:latin typeface="Arial" panose="020B0604020202020204" pitchFamily="34" charset="0"/>
                <a:cs typeface="Arial" panose="020B0604020202020204" pitchFamily="34" charset="0"/>
              </a:rPr>
              <a:t>RNA </a:t>
            </a:r>
            <a:r>
              <a:rPr lang="en-US" dirty="0" smtClean="0">
                <a:solidFill>
                  <a:srgbClr val="843C0C"/>
                </a:solidFill>
                <a:latin typeface="Arial" panose="020B0604020202020204" pitchFamily="34" charset="0"/>
                <a:cs typeface="Arial" panose="020B0604020202020204" pitchFamily="34" charset="0"/>
              </a:rPr>
              <a:t>Secondary </a:t>
            </a:r>
            <a:r>
              <a:rPr lang="en-US" dirty="0">
                <a:solidFill>
                  <a:srgbClr val="843C0C"/>
                </a:solidFill>
                <a:latin typeface="Arial" panose="020B0604020202020204" pitchFamily="34" charset="0"/>
                <a:cs typeface="Arial" panose="020B0604020202020204" pitchFamily="34" charset="0"/>
              </a:rPr>
              <a:t>S</a:t>
            </a:r>
            <a:r>
              <a:rPr lang="en-US" dirty="0" smtClean="0">
                <a:solidFill>
                  <a:srgbClr val="843C0C"/>
                </a:solidFill>
                <a:latin typeface="Arial" panose="020B0604020202020204" pitchFamily="34" charset="0"/>
                <a:cs typeface="Arial" panose="020B0604020202020204" pitchFamily="34" charset="0"/>
              </a:rPr>
              <a:t>tructure</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diagram shows the secondary structure of RNA, which is specific for ATP binding. The top structure of the RNA starts from a duplex and has a bulge after three nucleotides. The sequence of bases in the bulged part is G G A A G A A A C U G, which extends into a stem-loop structure. The stem-loop structure is joined to the 3 prime end of the duplex by nucleotide G."/>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00026" y="2200087"/>
            <a:ext cx="7287544" cy="3301703"/>
          </a:xfrm>
          <a:prstGeom prst="rect">
            <a:avLst/>
          </a:prstGeom>
        </p:spPr>
      </p:pic>
    </p:spTree>
    <p:extLst>
      <p:ext uri="{BB962C8B-B14F-4D97-AF65-F5344CB8AC3E}">
        <p14:creationId xmlns:p14="http://schemas.microsoft.com/office/powerpoint/2010/main" val="426665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anose="020B0604020202020204" pitchFamily="34" charset="0"/>
                <a:cs typeface="Arial" panose="020B0604020202020204" pitchFamily="34" charset="0"/>
              </a:rPr>
              <a:t>An </a:t>
            </a:r>
            <a:r>
              <a:rPr lang="en-US" dirty="0" smtClean="0">
                <a:solidFill>
                  <a:srgbClr val="843C0C"/>
                </a:solidFill>
                <a:latin typeface="Arial" panose="020B0604020202020204" pitchFamily="34" charset="0"/>
                <a:cs typeface="Arial" panose="020B0604020202020204" pitchFamily="34" charset="0"/>
              </a:rPr>
              <a:t>Evolved </a:t>
            </a:r>
            <a:r>
              <a:rPr lang="en-US" dirty="0">
                <a:solidFill>
                  <a:srgbClr val="843C0C"/>
                </a:solidFill>
                <a:latin typeface="Arial" panose="020B0604020202020204" pitchFamily="34" charset="0"/>
                <a:cs typeface="Arial" panose="020B0604020202020204" pitchFamily="34" charset="0"/>
              </a:rPr>
              <a:t>ATP-binding RNA </a:t>
            </a:r>
            <a:r>
              <a:rPr lang="en-US" dirty="0" smtClean="0">
                <a:solidFill>
                  <a:srgbClr val="843C0C"/>
                </a:solidFill>
                <a:latin typeface="Arial" panose="020B0604020202020204" pitchFamily="34" charset="0"/>
                <a:cs typeface="Arial" panose="020B0604020202020204" pitchFamily="34" charset="0"/>
              </a:rPr>
              <a:t>Molecule</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 three-part illustration shows the nucleotide sequence in an RNA molecule, its NMR structure, and surface representation. The first part of the illustration shows the structure of RNA. The nucleotide sequence starts from the five prime end at the top left, has a loop after five nucleotides, extends into a stem-loop structure, and folds back so that the three prime end is on the lower left beneath the 5 prime end. The structure is divided into four segments, which are highlighted. The second part of the illustration shows the NMR structure of RNA, which resembles the highlighted segments of first illustration. The position of ATP depicted by a ball-and-stick model is highlighted within it. The third part of the illustration shows the surface representation of RNA and a groove in it is labeled as binding sit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56454" y="2757737"/>
            <a:ext cx="8358370" cy="2460694"/>
          </a:xfrm>
          <a:prstGeom prst="rect">
            <a:avLst/>
          </a:prstGeom>
        </p:spPr>
      </p:pic>
    </p:spTree>
    <p:extLst>
      <p:ext uri="{BB962C8B-B14F-4D97-AF65-F5344CB8AC3E}">
        <p14:creationId xmlns:p14="http://schemas.microsoft.com/office/powerpoint/2010/main" val="2591287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anose="020B0604020202020204" pitchFamily="34" charset="0"/>
                <a:cs typeface="Arial" panose="020B0604020202020204" pitchFamily="34" charset="0"/>
              </a:rPr>
              <a:t>Using </a:t>
            </a:r>
            <a:r>
              <a:rPr lang="en-US" dirty="0" smtClean="0">
                <a:solidFill>
                  <a:srgbClr val="843C0C"/>
                </a:solidFill>
                <a:latin typeface="Arial" panose="020B0604020202020204" pitchFamily="34" charset="0"/>
                <a:cs typeface="Arial" panose="020B0604020202020204" pitchFamily="34" charset="0"/>
              </a:rPr>
              <a:t>Sequence </a:t>
            </a:r>
            <a:r>
              <a:rPr lang="en-US" dirty="0">
                <a:solidFill>
                  <a:srgbClr val="843C0C"/>
                </a:solidFill>
                <a:latin typeface="Arial" panose="020B0604020202020204" pitchFamily="34" charset="0"/>
                <a:cs typeface="Arial" panose="020B0604020202020204" pitchFamily="34" charset="0"/>
              </a:rPr>
              <a:t>A</a:t>
            </a:r>
            <a:r>
              <a:rPr lang="en-US" dirty="0" smtClean="0">
                <a:solidFill>
                  <a:srgbClr val="843C0C"/>
                </a:solidFill>
                <a:latin typeface="Arial" panose="020B0604020202020204" pitchFamily="34" charset="0"/>
                <a:cs typeface="Arial" panose="020B0604020202020204" pitchFamily="34" charset="0"/>
              </a:rPr>
              <a:t>lignments </a:t>
            </a:r>
            <a:r>
              <a:rPr lang="en-US" dirty="0">
                <a:solidFill>
                  <a:srgbClr val="843C0C"/>
                </a:solidFill>
                <a:latin typeface="Arial" panose="020B0604020202020204" pitchFamily="34" charset="0"/>
                <a:cs typeface="Arial" panose="020B0604020202020204" pitchFamily="34" charset="0"/>
              </a:rPr>
              <a:t>to </a:t>
            </a:r>
            <a:r>
              <a:rPr lang="en-US" dirty="0" smtClean="0">
                <a:solidFill>
                  <a:srgbClr val="843C0C"/>
                </a:solidFill>
                <a:latin typeface="Arial" panose="020B0604020202020204" pitchFamily="34" charset="0"/>
                <a:cs typeface="Arial" panose="020B0604020202020204" pitchFamily="34" charset="0"/>
              </a:rPr>
              <a:t>Identify </a:t>
            </a:r>
            <a:r>
              <a:rPr lang="en-US" dirty="0">
                <a:solidFill>
                  <a:srgbClr val="843C0C"/>
                </a:solidFill>
                <a:latin typeface="Arial" panose="020B0604020202020204" pitchFamily="34" charset="0"/>
                <a:cs typeface="Arial" panose="020B0604020202020204" pitchFamily="34" charset="0"/>
              </a:rPr>
              <a:t>F</a:t>
            </a:r>
            <a:r>
              <a:rPr lang="en-US" dirty="0" smtClean="0">
                <a:solidFill>
                  <a:srgbClr val="843C0C"/>
                </a:solidFill>
                <a:latin typeface="Arial" panose="020B0604020202020204" pitchFamily="34" charset="0"/>
                <a:cs typeface="Arial" panose="020B0604020202020204" pitchFamily="34" charset="0"/>
              </a:rPr>
              <a:t>unctionally </a:t>
            </a:r>
            <a:r>
              <a:rPr lang="en-US" dirty="0">
                <a:solidFill>
                  <a:srgbClr val="843C0C"/>
                </a:solidFill>
                <a:latin typeface="Arial" panose="020B0604020202020204" pitchFamily="34" charset="0"/>
                <a:cs typeface="Arial" panose="020B0604020202020204" pitchFamily="34" charset="0"/>
              </a:rPr>
              <a:t>I</a:t>
            </a:r>
            <a:r>
              <a:rPr lang="en-US" dirty="0" smtClean="0">
                <a:solidFill>
                  <a:srgbClr val="843C0C"/>
                </a:solidFill>
                <a:latin typeface="Arial" panose="020B0604020202020204" pitchFamily="34" charset="0"/>
                <a:cs typeface="Arial" panose="020B0604020202020204" pitchFamily="34" charset="0"/>
              </a:rPr>
              <a:t>mportant </a:t>
            </a:r>
            <a:r>
              <a:rPr lang="en-US" dirty="0">
                <a:solidFill>
                  <a:srgbClr val="843C0C"/>
                </a:solidFill>
                <a:latin typeface="Arial" panose="020B0604020202020204" pitchFamily="34" charset="0"/>
                <a:cs typeface="Arial" panose="020B0604020202020204" pitchFamily="34" charset="0"/>
              </a:rPr>
              <a:t>R</a:t>
            </a:r>
            <a:r>
              <a:rPr lang="en-US" dirty="0" smtClean="0">
                <a:solidFill>
                  <a:srgbClr val="843C0C"/>
                </a:solidFill>
                <a:latin typeface="Arial" panose="020B0604020202020204" pitchFamily="34" charset="0"/>
                <a:cs typeface="Arial" panose="020B0604020202020204" pitchFamily="34" charset="0"/>
              </a:rPr>
              <a:t>esidues</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015234"/>
          </a:xfrm>
        </p:spPr>
        <p:txBody>
          <a:bodyPr>
            <a:noAutofit/>
          </a:bodyPr>
          <a:lstStyle/>
          <a:p>
            <a:pPr>
              <a:spcBef>
                <a:spcPts val="624"/>
              </a:spcBef>
              <a:spcAft>
                <a:spcPts val="600"/>
              </a:spcAft>
            </a:pPr>
            <a:r>
              <a:rPr lang="en-US" sz="2000" dirty="0" smtClean="0">
                <a:latin typeface="Arial" panose="020B0604020202020204" pitchFamily="34" charset="0"/>
                <a:cs typeface="Arial" panose="020B0604020202020204" pitchFamily="34" charset="0"/>
              </a:rPr>
              <a:t>Odorant receptor (OR) genes </a:t>
            </a:r>
            <a:r>
              <a:rPr lang="en-US" sz="2000" dirty="0">
                <a:latin typeface="Arial" panose="020B0604020202020204" pitchFamily="34" charset="0"/>
                <a:cs typeface="Arial" panose="020B0604020202020204" pitchFamily="34" charset="0"/>
              </a:rPr>
              <a:t>comprise one of the largest mammalian gene </a:t>
            </a:r>
            <a:r>
              <a:rPr lang="en-US" sz="2000" dirty="0" err="1" smtClean="0">
                <a:latin typeface="Arial" panose="020B0604020202020204" pitchFamily="34" charset="0"/>
                <a:cs typeface="Arial" panose="020B0604020202020204" pitchFamily="34" charset="0"/>
              </a:rPr>
              <a:t>superfamilies</a:t>
            </a:r>
            <a:r>
              <a:rPr lang="en-US" sz="2000" dirty="0" smtClean="0">
                <a:latin typeface="Arial" panose="020B0604020202020204" pitchFamily="34" charset="0"/>
                <a:cs typeface="Arial" panose="020B0604020202020204" pitchFamily="34" charset="0"/>
              </a:rPr>
              <a:t>, which all encode seven</a:t>
            </a:r>
            <a:r>
              <a:rPr lang="en-US" sz="2000" dirty="0">
                <a:latin typeface="Arial" panose="020B0604020202020204" pitchFamily="34" charset="0"/>
                <a:cs typeface="Arial" panose="020B0604020202020204" pitchFamily="34" charset="0"/>
              </a:rPr>
              <a:t>-transmembrane-helix (7TM) </a:t>
            </a:r>
            <a:r>
              <a:rPr lang="en-US" sz="2000" dirty="0" smtClean="0">
                <a:latin typeface="Arial" panose="020B0604020202020204" pitchFamily="34" charset="0"/>
                <a:cs typeface="Arial" panose="020B0604020202020204" pitchFamily="34" charset="0"/>
              </a:rPr>
              <a:t>receptors. ORs are activated by odorant binding.</a:t>
            </a:r>
            <a:endParaRPr lang="en-US" sz="2000" dirty="0">
              <a:latin typeface="Arial" panose="020B0604020202020204" pitchFamily="34" charset="0"/>
              <a:cs typeface="Arial" panose="020B0604020202020204" pitchFamily="34" charset="0"/>
            </a:endParaRPr>
          </a:p>
          <a:p>
            <a:pPr>
              <a:spcBef>
                <a:spcPts val="624"/>
              </a:spcBef>
              <a:spcAft>
                <a:spcPts val="600"/>
              </a:spcAft>
            </a:pPr>
            <a:r>
              <a:rPr lang="en-US" sz="2000" dirty="0" smtClean="0">
                <a:latin typeface="Arial" panose="020B0604020202020204" pitchFamily="34" charset="0"/>
                <a:cs typeface="Arial" panose="020B0604020202020204" pitchFamily="34" charset="0"/>
              </a:rPr>
              <a:t>While </a:t>
            </a:r>
            <a:r>
              <a:rPr lang="en-US" sz="2000" dirty="0">
                <a:latin typeface="Arial" panose="020B0604020202020204" pitchFamily="34" charset="0"/>
                <a:cs typeface="Arial" panose="020B0604020202020204" pitchFamily="34" charset="0"/>
              </a:rPr>
              <a:t>the structures of several 7TM receptors have been solved, no </a:t>
            </a:r>
            <a:r>
              <a:rPr lang="en-US" sz="2000" dirty="0" smtClean="0">
                <a:latin typeface="Arial" panose="020B0604020202020204" pitchFamily="34" charset="0"/>
                <a:cs typeface="Arial" panose="020B0604020202020204" pitchFamily="34" charset="0"/>
              </a:rPr>
              <a:t>structure </a:t>
            </a:r>
            <a:r>
              <a:rPr lang="en-US" sz="2000" dirty="0">
                <a:latin typeface="Arial" panose="020B0604020202020204" pitchFamily="34" charset="0"/>
                <a:cs typeface="Arial" panose="020B0604020202020204" pitchFamily="34" charset="0"/>
              </a:rPr>
              <a:t>of an OR has been </a:t>
            </a:r>
            <a:r>
              <a:rPr lang="en-US" sz="2000" dirty="0" smtClean="0">
                <a:latin typeface="Arial" panose="020B0604020202020204" pitchFamily="34" charset="0"/>
                <a:cs typeface="Arial" panose="020B0604020202020204" pitchFamily="34" charset="0"/>
              </a:rPr>
              <a:t>determined.</a:t>
            </a:r>
            <a:endParaRPr lang="en-US" sz="2000" dirty="0">
              <a:latin typeface="Arial" panose="020B0604020202020204" pitchFamily="34" charset="0"/>
              <a:cs typeface="Arial" panose="020B0604020202020204" pitchFamily="34" charset="0"/>
            </a:endParaRPr>
          </a:p>
          <a:p>
            <a:pPr>
              <a:spcBef>
                <a:spcPts val="624"/>
              </a:spcBef>
              <a:spcAft>
                <a:spcPts val="600"/>
              </a:spcAft>
            </a:pPr>
            <a:r>
              <a:rPr lang="en-US" sz="2000" dirty="0" smtClean="0">
                <a:latin typeface="Arial" panose="020B0604020202020204" pitchFamily="34" charset="0"/>
                <a:cs typeface="Arial" panose="020B0604020202020204" pitchFamily="34" charset="0"/>
              </a:rPr>
              <a:t>Sequence analysis from available </a:t>
            </a:r>
            <a:r>
              <a:rPr lang="en-US" sz="2000" dirty="0">
                <a:latin typeface="Arial" panose="020B0604020202020204" pitchFamily="34" charset="0"/>
                <a:cs typeface="Arial" panose="020B0604020202020204" pitchFamily="34" charset="0"/>
              </a:rPr>
              <a:t>OR sequences </a:t>
            </a:r>
            <a:r>
              <a:rPr lang="en-US" sz="2000" dirty="0" smtClean="0">
                <a:latin typeface="Arial" panose="020B0604020202020204" pitchFamily="34" charset="0"/>
                <a:cs typeface="Arial" panose="020B0604020202020204" pitchFamily="34" charset="0"/>
              </a:rPr>
              <a:t>was obtained </a:t>
            </a:r>
            <a:r>
              <a:rPr lang="en-US" sz="2000" dirty="0">
                <a:latin typeface="Arial" panose="020B0604020202020204" pitchFamily="34" charset="0"/>
                <a:cs typeface="Arial" panose="020B0604020202020204" pitchFamily="34" charset="0"/>
              </a:rPr>
              <a:t>from the completely sequenced human and mouse genomes. </a:t>
            </a:r>
            <a:r>
              <a:rPr lang="en-US" sz="2000" dirty="0" smtClean="0">
                <a:latin typeface="Arial" panose="020B0604020202020204" pitchFamily="34" charset="0"/>
                <a:cs typeface="Arial" panose="020B0604020202020204" pitchFamily="34" charset="0"/>
              </a:rPr>
              <a:t>Researchers assumed </a:t>
            </a:r>
            <a:r>
              <a:rPr lang="en-US" sz="2000" dirty="0">
                <a:latin typeface="Arial" panose="020B0604020202020204" pitchFamily="34" charset="0"/>
                <a:cs typeface="Arial" panose="020B0604020202020204" pitchFamily="34" charset="0"/>
              </a:rPr>
              <a:t>that residues important for odorant </a:t>
            </a:r>
            <a:r>
              <a:rPr lang="en-US" sz="2000" dirty="0" smtClean="0">
                <a:latin typeface="Arial" panose="020B0604020202020204" pitchFamily="34" charset="0"/>
                <a:cs typeface="Arial" panose="020B0604020202020204" pitchFamily="34" charset="0"/>
              </a:rPr>
              <a:t>molecule binding </a:t>
            </a:r>
            <a:r>
              <a:rPr lang="en-US" sz="2000" dirty="0">
                <a:latin typeface="Arial" panose="020B0604020202020204" pitchFamily="34" charset="0"/>
                <a:cs typeface="Arial" panose="020B0604020202020204" pitchFamily="34" charset="0"/>
              </a:rPr>
              <a:t>should be highly conserved between paired </a:t>
            </a:r>
            <a:r>
              <a:rPr lang="en-US" sz="2000" dirty="0" err="1">
                <a:latin typeface="Arial" panose="020B0604020202020204" pitchFamily="34" charset="0"/>
                <a:cs typeface="Arial" panose="020B0604020202020204" pitchFamily="34" charset="0"/>
              </a:rPr>
              <a:t>orthologs</a:t>
            </a:r>
            <a:r>
              <a:rPr lang="en-US" sz="2000" dirty="0">
                <a:latin typeface="Arial" panose="020B0604020202020204" pitchFamily="34" charset="0"/>
                <a:cs typeface="Arial" panose="020B0604020202020204" pitchFamily="34" charset="0"/>
              </a:rPr>
              <a:t> from both </a:t>
            </a:r>
            <a:r>
              <a:rPr lang="en-US" sz="2000" dirty="0" smtClean="0">
                <a:latin typeface="Arial" panose="020B0604020202020204" pitchFamily="34" charset="0"/>
                <a:cs typeface="Arial" panose="020B0604020202020204" pitchFamily="34" charset="0"/>
              </a:rPr>
              <a:t>species.</a:t>
            </a:r>
          </a:p>
          <a:p>
            <a:pPr>
              <a:spcBef>
                <a:spcPts val="624"/>
              </a:spcBef>
              <a:spcAft>
                <a:spcPts val="600"/>
              </a:spcAft>
            </a:pPr>
            <a:r>
              <a:rPr lang="en-US" sz="2000" dirty="0" smtClean="0">
                <a:latin typeface="Arial" panose="020B0604020202020204" pitchFamily="34" charset="0"/>
                <a:cs typeface="Arial" panose="020B0604020202020204" pitchFamily="34" charset="0"/>
              </a:rPr>
              <a:t>Odorant-binding-site prediction then followed, through the use of orthologous and paralogous sequence alignments, followed by site-direct mutagenesis and molecular modeling studies.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8405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anose="020B0604020202020204" pitchFamily="34" charset="0"/>
                <a:cs typeface="Arial" panose="020B0604020202020204" pitchFamily="34" charset="0"/>
              </a:rPr>
              <a:t>Modeling of the </a:t>
            </a:r>
            <a:r>
              <a:rPr lang="en-US" dirty="0" smtClean="0">
                <a:solidFill>
                  <a:srgbClr val="843C0C"/>
                </a:solidFill>
                <a:latin typeface="Arial" panose="020B0604020202020204" pitchFamily="34" charset="0"/>
                <a:cs typeface="Arial" panose="020B0604020202020204" pitchFamily="34" charset="0"/>
              </a:rPr>
              <a:t>Odorant </a:t>
            </a:r>
            <a:r>
              <a:rPr lang="en-US" dirty="0">
                <a:solidFill>
                  <a:srgbClr val="843C0C"/>
                </a:solidFill>
                <a:latin typeface="Arial" panose="020B0604020202020204" pitchFamily="34" charset="0"/>
                <a:cs typeface="Arial" panose="020B0604020202020204" pitchFamily="34" charset="0"/>
              </a:rPr>
              <a:t>R</a:t>
            </a:r>
            <a:r>
              <a:rPr lang="en-US" dirty="0" smtClean="0">
                <a:solidFill>
                  <a:srgbClr val="843C0C"/>
                </a:solidFill>
                <a:latin typeface="Arial" panose="020B0604020202020204" pitchFamily="34" charset="0"/>
                <a:cs typeface="Arial" panose="020B0604020202020204" pitchFamily="34" charset="0"/>
              </a:rPr>
              <a:t>eceptor </a:t>
            </a:r>
            <a:r>
              <a:rPr lang="en-US" dirty="0">
                <a:solidFill>
                  <a:srgbClr val="843C0C"/>
                </a:solidFill>
                <a:latin typeface="Arial" panose="020B0604020202020204" pitchFamily="34" charset="0"/>
                <a:cs typeface="Arial" panose="020B0604020202020204" pitchFamily="34" charset="0"/>
              </a:rPr>
              <a:t>B</a:t>
            </a:r>
            <a:r>
              <a:rPr lang="en-US" dirty="0" smtClean="0">
                <a:solidFill>
                  <a:srgbClr val="843C0C"/>
                </a:solidFill>
                <a:latin typeface="Arial" panose="020B0604020202020204" pitchFamily="34" charset="0"/>
                <a:cs typeface="Arial" panose="020B0604020202020204" pitchFamily="34" charset="0"/>
              </a:rPr>
              <a:t>inding Pocket</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Two 3D-models show the site of an odorant receptor gene and retinal ligand. There are 22 highly conserved residues represented in green in the odorant receptor gene and in purple in the retinal moiety. In the first model, the odorant receptor gene is shown clustered in one region within three helices. In the second model, the site of the retinal moiety in rhodopsin is shown between two helice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81593" y="1778140"/>
            <a:ext cx="5997562" cy="4749091"/>
          </a:xfrm>
          <a:prstGeom prst="rect">
            <a:avLst/>
          </a:prstGeom>
        </p:spPr>
      </p:pic>
    </p:spTree>
    <p:extLst>
      <p:ext uri="{BB962C8B-B14F-4D97-AF65-F5344CB8AC3E}">
        <p14:creationId xmlns:p14="http://schemas.microsoft.com/office/powerpoint/2010/main" val="279749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a:solidFill>
                  <a:srgbClr val="843C0C"/>
                </a:solidFill>
                <a:latin typeface="Arial" panose="020B0604020202020204" pitchFamily="34" charset="0"/>
                <a:cs typeface="Arial" panose="020B0604020202020204" pitchFamily="34" charset="0"/>
              </a:rPr>
              <a:t>Structural </a:t>
            </a:r>
            <a:r>
              <a:rPr lang="en-US" sz="3200" dirty="0" smtClean="0">
                <a:solidFill>
                  <a:srgbClr val="843C0C"/>
                </a:solidFill>
                <a:latin typeface="Arial" panose="020B0604020202020204" pitchFamily="34" charset="0"/>
                <a:cs typeface="Arial" panose="020B0604020202020204" pitchFamily="34" charset="0"/>
              </a:rPr>
              <a:t>Comparisons </a:t>
            </a:r>
            <a:r>
              <a:rPr lang="en-US" sz="3200" dirty="0">
                <a:solidFill>
                  <a:srgbClr val="843C0C"/>
                </a:solidFill>
                <a:latin typeface="Arial" panose="020B0604020202020204" pitchFamily="34" charset="0"/>
                <a:cs typeface="Arial" panose="020B0604020202020204" pitchFamily="34" charset="0"/>
              </a:rPr>
              <a:t>P</a:t>
            </a:r>
            <a:r>
              <a:rPr lang="en-US" sz="3200" dirty="0" smtClean="0">
                <a:solidFill>
                  <a:srgbClr val="843C0C"/>
                </a:solidFill>
                <a:latin typeface="Arial" panose="020B0604020202020204" pitchFamily="34" charset="0"/>
                <a:cs typeface="Arial" panose="020B0604020202020204" pitchFamily="34" charset="0"/>
              </a:rPr>
              <a:t>ermit </a:t>
            </a:r>
            <a:r>
              <a:rPr lang="en-US" sz="3200" dirty="0">
                <a:solidFill>
                  <a:srgbClr val="843C0C"/>
                </a:solidFill>
                <a:latin typeface="Arial" panose="020B0604020202020204" pitchFamily="34" charset="0"/>
                <a:cs typeface="Arial" panose="020B0604020202020204" pitchFamily="34" charset="0"/>
              </a:rPr>
              <a:t>the </a:t>
            </a:r>
            <a:r>
              <a:rPr lang="en-US" sz="3200" dirty="0" smtClean="0">
                <a:solidFill>
                  <a:srgbClr val="843C0C"/>
                </a:solidFill>
                <a:latin typeface="Arial" panose="020B0604020202020204" pitchFamily="34" charset="0"/>
                <a:cs typeface="Arial" panose="020B0604020202020204" pitchFamily="34" charset="0"/>
              </a:rPr>
              <a:t>Establishment </a:t>
            </a:r>
            <a:r>
              <a:rPr lang="en-US" sz="3200" dirty="0">
                <a:solidFill>
                  <a:srgbClr val="843C0C"/>
                </a:solidFill>
                <a:latin typeface="Arial" panose="020B0604020202020204" pitchFamily="34" charset="0"/>
                <a:cs typeface="Arial" panose="020B0604020202020204" pitchFamily="34" charset="0"/>
              </a:rPr>
              <a:t>of </a:t>
            </a:r>
            <a:r>
              <a:rPr lang="en-US" sz="3200" dirty="0">
                <a:solidFill>
                  <a:srgbClr val="843C0C"/>
                </a:solidFill>
                <a:latin typeface="Arial" panose="020B0604020202020204" pitchFamily="34" charset="0"/>
                <a:cs typeface="Arial" panose="020B0604020202020204" pitchFamily="34" charset="0"/>
              </a:rPr>
              <a:t>E</a:t>
            </a:r>
            <a:r>
              <a:rPr lang="en-US" sz="3200" dirty="0" smtClean="0">
                <a:solidFill>
                  <a:srgbClr val="843C0C"/>
                </a:solidFill>
                <a:latin typeface="Arial" panose="020B0604020202020204" pitchFamily="34" charset="0"/>
                <a:cs typeface="Arial" panose="020B0604020202020204" pitchFamily="34" charset="0"/>
              </a:rPr>
              <a:t>volutionary </a:t>
            </a:r>
            <a:r>
              <a:rPr lang="en-US" sz="3200" dirty="0">
                <a:solidFill>
                  <a:srgbClr val="843C0C"/>
                </a:solidFill>
                <a:latin typeface="Arial" panose="020B0604020202020204" pitchFamily="34" charset="0"/>
                <a:cs typeface="Arial" panose="020B0604020202020204" pitchFamily="34" charset="0"/>
              </a:rPr>
              <a:t>R</a:t>
            </a:r>
            <a:r>
              <a:rPr lang="en-US" sz="3200" dirty="0" smtClean="0">
                <a:solidFill>
                  <a:srgbClr val="843C0C"/>
                </a:solidFill>
                <a:latin typeface="Arial" panose="020B0604020202020204" pitchFamily="34" charset="0"/>
                <a:cs typeface="Arial" panose="020B0604020202020204" pitchFamily="34" charset="0"/>
              </a:rPr>
              <a:t>elationships</a:t>
            </a:r>
            <a:endParaRPr lang="en-US" sz="3200"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983480"/>
          </a:xfrm>
        </p:spPr>
        <p:txBody>
          <a:bodyPr>
            <a:normAutofit/>
          </a:bodyPr>
          <a:lstStyle/>
          <a:p>
            <a:pPr>
              <a:spcBef>
                <a:spcPts val="624"/>
              </a:spcBef>
              <a:spcAft>
                <a:spcPts val="1200"/>
              </a:spcAft>
            </a:pPr>
            <a:r>
              <a:rPr lang="en-US" dirty="0" smtClean="0">
                <a:latin typeface="Arial" panose="020B0604020202020204" pitchFamily="34" charset="0"/>
                <a:cs typeface="Arial" panose="020B0604020202020204" pitchFamily="34" charset="0"/>
              </a:rPr>
              <a:t>Similarity of three-dimensional structure can suggest evolutionary relatedness.</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smtClean="0">
                <a:latin typeface="Arial" panose="020B0604020202020204" pitchFamily="34" charset="0"/>
                <a:cs typeface="Arial" panose="020B0604020202020204" pitchFamily="34" charset="0"/>
              </a:rPr>
              <a:t>However, at present, the </a:t>
            </a:r>
            <a:r>
              <a:rPr lang="en-US" dirty="0">
                <a:latin typeface="Arial" panose="020B0604020202020204" pitchFamily="34" charset="0"/>
                <a:cs typeface="Arial" panose="020B0604020202020204" pitchFamily="34" charset="0"/>
              </a:rPr>
              <a:t>three-dimensional </a:t>
            </a:r>
            <a:r>
              <a:rPr lang="en-US" dirty="0" smtClean="0">
                <a:latin typeface="Arial" panose="020B0604020202020204" pitchFamily="34" charset="0"/>
                <a:cs typeface="Arial" panose="020B0604020202020204" pitchFamily="34" charset="0"/>
              </a:rPr>
              <a:t>structures of only a small proportion of proteins have been determined, whereas the primary structure (i.e., sequence) of far more are known.</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smtClean="0">
                <a:latin typeface="Arial" panose="020B0604020202020204" pitchFamily="34" charset="0"/>
                <a:cs typeface="Arial" panose="020B0604020202020204" pitchFamily="34" charset="0"/>
              </a:rPr>
              <a:t>When sequence but not three-dimensional structure of proteins are known, sequence-comparison methods can be powerful tools for gaining insight into protein function and evolutionary history.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9467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Structures of </a:t>
            </a:r>
            <a:r>
              <a:rPr lang="en-US" dirty="0">
                <a:solidFill>
                  <a:srgbClr val="843C0C"/>
                </a:solidFill>
                <a:latin typeface="Arial" panose="020B0604020202020204" pitchFamily="34" charset="0"/>
                <a:cs typeface="Arial" panose="020B0604020202020204" pitchFamily="34" charset="0"/>
              </a:rPr>
              <a:t>R</a:t>
            </a:r>
            <a:r>
              <a:rPr lang="en-US" dirty="0" smtClean="0">
                <a:solidFill>
                  <a:srgbClr val="843C0C"/>
                </a:solidFill>
                <a:latin typeface="Arial" panose="020B0604020202020204" pitchFamily="34" charset="0"/>
                <a:cs typeface="Arial" panose="020B0604020202020204" pitchFamily="34" charset="0"/>
              </a:rPr>
              <a:t>ibonucleases </a:t>
            </a:r>
            <a:r>
              <a:rPr lang="en-US" dirty="0">
                <a:solidFill>
                  <a:srgbClr val="843C0C"/>
                </a:solidFill>
                <a:latin typeface="Arial" panose="020B0604020202020204" pitchFamily="34" charset="0"/>
                <a:cs typeface="Arial" panose="020B0604020202020204" pitchFamily="34" charset="0"/>
              </a:rPr>
              <a:t>from </a:t>
            </a:r>
            <a:r>
              <a:rPr lang="en-US" dirty="0" smtClean="0">
                <a:solidFill>
                  <a:srgbClr val="843C0C"/>
                </a:solidFill>
                <a:latin typeface="Arial" panose="020B0604020202020204" pitchFamily="34" charset="0"/>
                <a:cs typeface="Arial" panose="020B0604020202020204" pitchFamily="34" charset="0"/>
              </a:rPr>
              <a:t>Cows </a:t>
            </a:r>
            <a:r>
              <a:rPr lang="en-US" dirty="0">
                <a:solidFill>
                  <a:srgbClr val="843C0C"/>
                </a:solidFill>
                <a:latin typeface="Arial" panose="020B0604020202020204" pitchFamily="34" charset="0"/>
                <a:cs typeface="Arial" panose="020B0604020202020204" pitchFamily="34" charset="0"/>
              </a:rPr>
              <a:t>and </a:t>
            </a:r>
            <a:r>
              <a:rPr lang="en-US" dirty="0" smtClean="0">
                <a:solidFill>
                  <a:srgbClr val="843C0C"/>
                </a:solidFill>
                <a:latin typeface="Arial" panose="020B0604020202020204" pitchFamily="34" charset="0"/>
                <a:cs typeface="Arial" panose="020B0604020202020204" pitchFamily="34" charset="0"/>
              </a:rPr>
              <a:t>Human </a:t>
            </a:r>
            <a:r>
              <a:rPr lang="en-US" dirty="0">
                <a:solidFill>
                  <a:srgbClr val="843C0C"/>
                </a:solidFill>
                <a:latin typeface="Arial" panose="020B0604020202020204" pitchFamily="34" charset="0"/>
                <a:cs typeface="Arial" panose="020B0604020202020204" pitchFamily="34" charset="0"/>
              </a:rPr>
              <a:t>B</a:t>
            </a:r>
            <a:r>
              <a:rPr lang="en-US" dirty="0" smtClean="0">
                <a:solidFill>
                  <a:srgbClr val="843C0C"/>
                </a:solidFill>
                <a:latin typeface="Arial" panose="020B0604020202020204" pitchFamily="34" charset="0"/>
                <a:cs typeface="Arial" panose="020B0604020202020204" pitchFamily="34" charset="0"/>
              </a:rPr>
              <a:t>eings</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Ribbon structures of bovine and human ribonuclease are shown. The alpha helices and beta strands of both the structures are simila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71556" y="2248509"/>
            <a:ext cx="8194236" cy="3635261"/>
          </a:xfrm>
          <a:prstGeom prst="rect">
            <a:avLst/>
          </a:prstGeom>
        </p:spPr>
      </p:pic>
    </p:spTree>
    <p:extLst>
      <p:ext uri="{BB962C8B-B14F-4D97-AF65-F5344CB8AC3E}">
        <p14:creationId xmlns:p14="http://schemas.microsoft.com/office/powerpoint/2010/main" val="150295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Structure of </a:t>
            </a:r>
            <a:r>
              <a:rPr lang="en-US" dirty="0" err="1">
                <a:solidFill>
                  <a:srgbClr val="843C0C"/>
                </a:solidFill>
                <a:latin typeface="Arial" panose="020B0604020202020204" pitchFamily="34" charset="0"/>
                <a:cs typeface="Arial" panose="020B0604020202020204" pitchFamily="34" charset="0"/>
              </a:rPr>
              <a:t>A</a:t>
            </a:r>
            <a:r>
              <a:rPr lang="en-US" dirty="0" err="1" smtClean="0">
                <a:solidFill>
                  <a:srgbClr val="843C0C"/>
                </a:solidFill>
                <a:latin typeface="Arial" panose="020B0604020202020204" pitchFamily="34" charset="0"/>
                <a:cs typeface="Arial" panose="020B0604020202020204" pitchFamily="34" charset="0"/>
              </a:rPr>
              <a:t>ngiogenin</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The ribbon structure of angiogenin is show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011200" y="1672052"/>
            <a:ext cx="6865196" cy="4595478"/>
          </a:xfrm>
          <a:prstGeom prst="rect">
            <a:avLst/>
          </a:prstGeom>
        </p:spPr>
      </p:pic>
    </p:spTree>
    <p:extLst>
      <p:ext uri="{BB962C8B-B14F-4D97-AF65-F5344CB8AC3E}">
        <p14:creationId xmlns:p14="http://schemas.microsoft.com/office/powerpoint/2010/main" val="326862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843C0C"/>
                </a:solidFill>
                <a:latin typeface="Arial" panose="020B0604020202020204" pitchFamily="34" charset="0"/>
                <a:cs typeface="Arial" panose="020B0604020202020204" pitchFamily="34" charset="0"/>
              </a:rPr>
              <a:t>Section 6.1 </a:t>
            </a:r>
            <a:r>
              <a:rPr lang="en-US" dirty="0">
                <a:solidFill>
                  <a:srgbClr val="843C0C"/>
                </a:solidFill>
                <a:latin typeface="Arial" panose="020B0604020202020204" pitchFamily="34" charset="0"/>
                <a:cs typeface="Arial" panose="020B0604020202020204" pitchFamily="34" charset="0"/>
              </a:rPr>
              <a:t>Homologs Are Descended from a Common </a:t>
            </a:r>
            <a:r>
              <a:rPr lang="en-US" dirty="0" smtClean="0">
                <a:solidFill>
                  <a:srgbClr val="843C0C"/>
                </a:solidFill>
                <a:latin typeface="Arial" panose="020B0604020202020204" pitchFamily="34" charset="0"/>
                <a:cs typeface="Arial" panose="020B0604020202020204" pitchFamily="34" charset="0"/>
              </a:rPr>
              <a:t>Ancestor</a:t>
            </a:r>
            <a:endParaRPr lang="en-US" dirty="0">
              <a:solidFill>
                <a:srgbClr val="843C0C"/>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pPr>
              <a:spcBef>
                <a:spcPts val="624"/>
              </a:spcBef>
              <a:spcAft>
                <a:spcPts val="1200"/>
              </a:spcAft>
            </a:pPr>
            <a:r>
              <a:rPr lang="en-US" dirty="0">
                <a:latin typeface="Arial" panose="020B0604020202020204" pitchFamily="34" charset="0"/>
                <a:cs typeface="Arial" panose="020B0604020202020204" pitchFamily="34" charset="0"/>
              </a:rPr>
              <a:t>Homologs are two molecules that are derived from a common </a:t>
            </a:r>
            <a:r>
              <a:rPr lang="en-US" dirty="0" smtClean="0">
                <a:latin typeface="Arial" panose="020B0604020202020204" pitchFamily="34" charset="0"/>
                <a:cs typeface="Arial" panose="020B0604020202020204" pitchFamily="34" charset="0"/>
              </a:rPr>
              <a:t>ancestor.</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a:latin typeface="Arial" panose="020B0604020202020204" pitchFamily="34" charset="0"/>
                <a:cs typeface="Arial" panose="020B0604020202020204" pitchFamily="34" charset="0"/>
              </a:rPr>
              <a:t>Paralogs are homologs present within one species and may have different </a:t>
            </a:r>
            <a:r>
              <a:rPr lang="en-US" dirty="0" smtClean="0">
                <a:latin typeface="Arial" panose="020B0604020202020204" pitchFamily="34" charset="0"/>
                <a:cs typeface="Arial" panose="020B0604020202020204" pitchFamily="34" charset="0"/>
              </a:rPr>
              <a:t>functions.</a:t>
            </a:r>
            <a:endParaRPr lang="en-US" dirty="0">
              <a:latin typeface="Arial" panose="020B0604020202020204" pitchFamily="34" charset="0"/>
              <a:cs typeface="Arial" panose="020B0604020202020204" pitchFamily="34" charset="0"/>
            </a:endParaRPr>
          </a:p>
          <a:p>
            <a:pPr>
              <a:spcBef>
                <a:spcPts val="624"/>
              </a:spcBef>
              <a:spcAft>
                <a:spcPts val="1200"/>
              </a:spcAft>
            </a:pPr>
            <a:r>
              <a:rPr lang="en-US" dirty="0" err="1">
                <a:latin typeface="Arial" panose="020B0604020202020204" pitchFamily="34" charset="0"/>
                <a:cs typeface="Arial" panose="020B0604020202020204" pitchFamily="34" charset="0"/>
              </a:rPr>
              <a:t>Orthologs</a:t>
            </a:r>
            <a:r>
              <a:rPr lang="en-US" dirty="0">
                <a:latin typeface="Arial" panose="020B0604020202020204" pitchFamily="34" charset="0"/>
                <a:cs typeface="Arial" panose="020B0604020202020204" pitchFamily="34" charset="0"/>
              </a:rPr>
              <a:t> are homologs that are present in different species and </a:t>
            </a:r>
            <a:r>
              <a:rPr lang="en-US" dirty="0" smtClean="0">
                <a:latin typeface="Arial" panose="020B0604020202020204" pitchFamily="34" charset="0"/>
                <a:cs typeface="Arial" panose="020B0604020202020204" pitchFamily="34" charset="0"/>
              </a:rPr>
              <a:t>have </a:t>
            </a:r>
            <a:r>
              <a:rPr lang="en-US" dirty="0">
                <a:latin typeface="Arial" panose="020B0604020202020204" pitchFamily="34" charset="0"/>
                <a:cs typeface="Arial" panose="020B0604020202020204" pitchFamily="34" charset="0"/>
              </a:rPr>
              <a:t>similar </a:t>
            </a:r>
            <a:r>
              <a:rPr lang="en-US" dirty="0" smtClean="0">
                <a:latin typeface="Arial" panose="020B0604020202020204" pitchFamily="34" charset="0"/>
                <a:cs typeface="Arial" panose="020B0604020202020204" pitchFamily="34" charset="0"/>
              </a:rPr>
              <a:t>functions.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771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Two </a:t>
            </a:r>
            <a:r>
              <a:rPr lang="en-US" dirty="0" smtClean="0">
                <a:solidFill>
                  <a:srgbClr val="843C0C"/>
                </a:solidFill>
                <a:latin typeface="Arial" panose="020B0604020202020204" pitchFamily="34" charset="0"/>
                <a:cs typeface="Arial" panose="020B0604020202020204" pitchFamily="34" charset="0"/>
              </a:rPr>
              <a:t>Classes </a:t>
            </a:r>
            <a:r>
              <a:rPr lang="en-US" dirty="0">
                <a:solidFill>
                  <a:srgbClr val="843C0C"/>
                </a:solidFill>
                <a:latin typeface="Arial" panose="020B0604020202020204" pitchFamily="34" charset="0"/>
                <a:cs typeface="Arial" panose="020B0604020202020204" pitchFamily="34" charset="0"/>
              </a:rPr>
              <a:t>of </a:t>
            </a:r>
            <a:r>
              <a:rPr lang="en-US" dirty="0" smtClean="0">
                <a:solidFill>
                  <a:srgbClr val="843C0C"/>
                </a:solidFill>
                <a:latin typeface="Arial" panose="020B0604020202020204" pitchFamily="34" charset="0"/>
                <a:cs typeface="Arial" panose="020B0604020202020204" pitchFamily="34" charset="0"/>
              </a:rPr>
              <a:t>Homologs</a:t>
            </a:r>
            <a:endParaRPr lang="en-US" dirty="0">
              <a:solidFill>
                <a:srgbClr val="843C0C"/>
              </a:solidFill>
              <a:latin typeface="Arial" panose="020B0604020202020204" pitchFamily="34" charset="0"/>
              <a:cs typeface="Arial" panose="020B0604020202020204" pitchFamily="34" charset="0"/>
            </a:endParaRPr>
          </a:p>
        </p:txBody>
      </p:sp>
      <p:pic>
        <p:nvPicPr>
          <p:cNvPr id="9" name="Picture Placeholder 8" descr="An illustration shows that bovine ribonuclease (a digestive enzyme) and human ribonuclease (a digestive enzyme) are orthologs whereas human ribonuclease (a digestive enzyme) and human angiogenin (which stimulates blood-vessel growth) are paralogs. The ribbon structures of the proteins look simila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97646" y="2326385"/>
            <a:ext cx="8747971" cy="2665024"/>
          </a:xfrm>
          <a:prstGeom prst="rect">
            <a:avLst/>
          </a:prstGeom>
        </p:spPr>
      </p:pic>
    </p:spTree>
    <p:extLst>
      <p:ext uri="{BB962C8B-B14F-4D97-AF65-F5344CB8AC3E}">
        <p14:creationId xmlns:p14="http://schemas.microsoft.com/office/powerpoint/2010/main" val="1478758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5981</TotalTime>
  <Words>3446</Words>
  <Application>Microsoft Office PowerPoint</Application>
  <PresentationFormat>On-screen Show (4:3)</PresentationFormat>
  <Paragraphs>179</Paragraphs>
  <Slides>48</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ＭＳ Ｐゴシック</vt:lpstr>
      <vt:lpstr>Arial</vt:lpstr>
      <vt:lpstr>Calibri</vt:lpstr>
      <vt:lpstr>Calibri Light</vt:lpstr>
      <vt:lpstr>Georgia</vt:lpstr>
      <vt:lpstr>Office Theme</vt:lpstr>
      <vt:lpstr>1_Office Theme</vt:lpstr>
      <vt:lpstr>PowerPoint Presentation</vt:lpstr>
      <vt:lpstr>CHAPTER 6 Exploring Evolution and Bioinformatics</vt:lpstr>
      <vt:lpstr>Ch.6 Learning Objectives</vt:lpstr>
      <vt:lpstr>Ch.6 Outline</vt:lpstr>
      <vt:lpstr>Structural Comparisons Permit the Establishment of Evolutionary Relationships</vt:lpstr>
      <vt:lpstr>Structures of Ribonucleases from Cows and Human Beings</vt:lpstr>
      <vt:lpstr>Structure of Angiogenin</vt:lpstr>
      <vt:lpstr>Section 6.1 Homologs Are Descended from a Common Ancestor</vt:lpstr>
      <vt:lpstr>Two Classes of Homologs</vt:lpstr>
      <vt:lpstr>Section 6.2 Statistical Analysis of Sequence Alignments Can Detect Homology</vt:lpstr>
      <vt:lpstr>Sequence Identities can be Established by Sliding One Sequence Past the Other and Counting the Number of Matches</vt:lpstr>
      <vt:lpstr>Alignment Scoring Systems that use Gaps</vt:lpstr>
      <vt:lpstr>Alignment with Gap Insertion</vt:lpstr>
      <vt:lpstr>The Statistical Significance of Alignments can be Estimated by Shuffling</vt:lpstr>
      <vt:lpstr>The Generation of a Shuffled Sequence</vt:lpstr>
      <vt:lpstr>Statistical Comparison of Alignment Scores</vt:lpstr>
      <vt:lpstr>Distant Evolutionary Relationships can be Detected Through the Use of Substitution Matrices</vt:lpstr>
      <vt:lpstr>Substitution Matrices</vt:lpstr>
      <vt:lpstr>A Graphic View of the Blosum-62 Substitution Matrix</vt:lpstr>
      <vt:lpstr>Scoring of Conservative and Nonconservative Substitutions</vt:lpstr>
      <vt:lpstr>Alignment with Conservative Substitutions Noted</vt:lpstr>
      <vt:lpstr>Alignment of Identities Only Versus the Blosum-62</vt:lpstr>
      <vt:lpstr>Alignment of Human Myoglobin and Lupine Leghemoglobin</vt:lpstr>
      <vt:lpstr>Databases can be Searched to Identify Homologous Sequences</vt:lpstr>
      <vt:lpstr>BLAST Search Results</vt:lpstr>
      <vt:lpstr>Section 6.3 Examination of Three-Dimensional Structure Enhances Our Understanding of Evolutionary Relationships</vt:lpstr>
      <vt:lpstr>Conservation of Three-dimensional Structure</vt:lpstr>
      <vt:lpstr>Tertiary Structure is More Conserved than Primary Structure</vt:lpstr>
      <vt:lpstr>Knowledge of Three-dimensional Structures can Aid in the Evaluation of Sequence Alignments</vt:lpstr>
      <vt:lpstr>Repeated Motifs can be Detected by Aligning Sequences with Themselves</vt:lpstr>
      <vt:lpstr>Sequence Alignment of Internal Repeats</vt:lpstr>
      <vt:lpstr>Convergent Evolution Illustrates Common Solutions to Biochemical Challenges</vt:lpstr>
      <vt:lpstr>Convergent Evolution of Protease Active Sites</vt:lpstr>
      <vt:lpstr>Structures of Mammalian Chymotrypsin and Bacterial Subtilisin</vt:lpstr>
      <vt:lpstr>Comparison of RNA Sequences can be a Source of Insight into RNA Secondary Structures</vt:lpstr>
      <vt:lpstr>Section 6.4 Evolutionary Trees Can Be Constructed on the Basis of Sequence Information</vt:lpstr>
      <vt:lpstr>An Evolutionary Tree for Globins</vt:lpstr>
      <vt:lpstr>Lamprey, a Jawless Fish with a Single-Chain Type of Hemoglobin</vt:lpstr>
      <vt:lpstr>Horizontal Gene Transfer Events May Explain Unexpected Branches of the Evolutionary Tree</vt:lpstr>
      <vt:lpstr>Evidence of Horizontal Gene Transfer</vt:lpstr>
      <vt:lpstr>Section 6.5 Modern Techniques Make the Experimental Exploration of Evolution Possible</vt:lpstr>
      <vt:lpstr>Placing Neanderthals and Denisovans on an Evolutionary Tree</vt:lpstr>
      <vt:lpstr>Molecular Evolution can be Examined Experimentally</vt:lpstr>
      <vt:lpstr>Evolution in the Laboratory</vt:lpstr>
      <vt:lpstr>A Conserved RNA Secondary Structure</vt:lpstr>
      <vt:lpstr>An Evolved ATP-binding RNA Molecule</vt:lpstr>
      <vt:lpstr>Using Sequence Alignments to Identify Functionally Important Residues</vt:lpstr>
      <vt:lpstr>Modeling of the Odorant Receptor Binding Pocket</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Exploring Evolution and Bioinformatics</dc:title>
  <dc:creator>Berg</dc:creator>
  <cp:lastModifiedBy>Piotrowski, Angela</cp:lastModifiedBy>
  <cp:revision>764</cp:revision>
  <dcterms:created xsi:type="dcterms:W3CDTF">2015-05-20T13:49:30Z</dcterms:created>
  <dcterms:modified xsi:type="dcterms:W3CDTF">2019-04-29T17:29:57Z</dcterms:modified>
</cp:coreProperties>
</file>