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6"/>
  </p:notesMasterIdLst>
  <p:sldIdLst>
    <p:sldId id="517"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3" r:id="rId72"/>
    <p:sldId id="504" r:id="rId73"/>
    <p:sldId id="505" r:id="rId74"/>
    <p:sldId id="506" r:id="rId75"/>
    <p:sldId id="507" r:id="rId76"/>
    <p:sldId id="508" r:id="rId77"/>
    <p:sldId id="509" r:id="rId78"/>
    <p:sldId id="510" r:id="rId79"/>
    <p:sldId id="511" r:id="rId80"/>
    <p:sldId id="512" r:id="rId81"/>
    <p:sldId id="513" r:id="rId82"/>
    <p:sldId id="514" r:id="rId83"/>
    <p:sldId id="515" r:id="rId84"/>
    <p:sldId id="516"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86512" autoAdjust="0"/>
  </p:normalViewPr>
  <p:slideViewPr>
    <p:cSldViewPr snapToGrid="0" snapToObjects="1">
      <p:cViewPr varScale="1">
        <p:scale>
          <a:sx n="62" d="100"/>
          <a:sy n="62" d="100"/>
        </p:scale>
        <p:origin x="48" y="256"/>
      </p:cViewPr>
      <p:guideLst>
        <p:guide orient="horz" pos="2160"/>
        <p:guide pos="2880"/>
      </p:guideLst>
    </p:cSldViewPr>
  </p:slideViewPr>
  <p:outlineViewPr>
    <p:cViewPr>
      <p:scale>
        <a:sx n="33" d="100"/>
        <a:sy n="33" d="100"/>
      </p:scale>
      <p:origin x="0" y="-155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8598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5.7 Multiple cycles of the polymerase chain reaction. </a:t>
            </a:r>
            <a:r>
              <a:rPr lang="en-US" dirty="0" smtClean="0"/>
              <a:t>The two short</a:t>
            </a:r>
            <a:r>
              <a:rPr lang="en-US" baseline="0" dirty="0" smtClean="0"/>
              <a:t> </a:t>
            </a:r>
            <a:r>
              <a:rPr lang="en-US" dirty="0" smtClean="0"/>
              <a:t>strands produced at the end of the third cycle (along with longer stands not shown)</a:t>
            </a:r>
            <a:r>
              <a:rPr lang="en-US" baseline="0" dirty="0" smtClean="0"/>
              <a:t> </a:t>
            </a:r>
            <a:r>
              <a:rPr lang="en-US" dirty="0" smtClean="0"/>
              <a:t>represent the target sequence. Subsequent cycles will amplify the target sequence</a:t>
            </a:r>
            <a:r>
              <a:rPr lang="en-US" baseline="0" dirty="0" smtClean="0"/>
              <a:t> </a:t>
            </a:r>
            <a:r>
              <a:rPr lang="en-US" dirty="0" smtClean="0"/>
              <a:t>exponentially and the parent sequence arithmetically.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14234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5.8 DNA and forensics.</a:t>
            </a:r>
            <a:r>
              <a:rPr lang="en-US" sz="1200" b="0" i="0" u="none" strike="noStrike" kern="1200" baseline="0" dirty="0" smtClean="0">
                <a:solidFill>
                  <a:schemeClr val="tx1"/>
                </a:solidFill>
                <a:latin typeface="+mn-lt"/>
                <a:ea typeface="+mn-ea"/>
                <a:cs typeface="+mn-cs"/>
              </a:rPr>
              <a:t> DNA isolated from sperm obtained during the examination of a rape victim was amplified by PCR and then compared with DNA from the victim and three potential suspects—the victim’s husband and two additional individuals—using gel electrophoresis and autoradiography. Sperm DNA matched the pattern of Suspect 1, but not that of Suspect 2 or the victim’s husband. Sizing marker and K562 lanes refer to control DNA samples. [Martin Shields/Science Source.]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06283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5.9 Joining of DNA molecules by the cohesive-end</a:t>
            </a:r>
            <a:r>
              <a:rPr lang="en-US" b="1" baseline="0" dirty="0" smtClean="0"/>
              <a:t> </a:t>
            </a:r>
            <a:r>
              <a:rPr lang="en-US" b="1" dirty="0" smtClean="0"/>
              <a:t>method. </a:t>
            </a:r>
            <a:r>
              <a:rPr lang="en-US" sz="1200" kern="1200" dirty="0" smtClean="0">
                <a:solidFill>
                  <a:schemeClr val="tx1"/>
                </a:solidFill>
                <a:effectLst/>
                <a:latin typeface="+mn-lt"/>
                <a:ea typeface="+mn-ea"/>
                <a:cs typeface="+mn-cs"/>
              </a:rPr>
              <a:t>The pSC101 plasmid (blue) is cleaved once by </a:t>
            </a:r>
            <a:r>
              <a:rPr lang="en-US" sz="1200" kern="1200" dirty="0" err="1" smtClean="0">
                <a:solidFill>
                  <a:schemeClr val="tx1"/>
                </a:solidFill>
                <a:effectLst/>
                <a:latin typeface="+mn-lt"/>
                <a:ea typeface="+mn-ea"/>
                <a:cs typeface="+mn-cs"/>
              </a:rPr>
              <a:t>EcoRI</a:t>
            </a:r>
            <a:r>
              <a:rPr lang="en-US" sz="1200" kern="1200" dirty="0" smtClean="0">
                <a:solidFill>
                  <a:schemeClr val="tx1"/>
                </a:solidFill>
                <a:effectLst/>
                <a:latin typeface="+mn-lt"/>
                <a:ea typeface="+mn-ea"/>
                <a:cs typeface="+mn-cs"/>
              </a:rPr>
              <a:t> to yield a pair of cohesive ends. A fragment of DNA (red), also cleaved with </a:t>
            </a:r>
            <a:r>
              <a:rPr lang="en-US" sz="1200" kern="1200" dirty="0" err="1" smtClean="0">
                <a:solidFill>
                  <a:schemeClr val="tx1"/>
                </a:solidFill>
                <a:effectLst/>
                <a:latin typeface="+mn-lt"/>
                <a:ea typeface="+mn-ea"/>
                <a:cs typeface="+mn-cs"/>
              </a:rPr>
              <a:t>EcoRI</a:t>
            </a:r>
            <a:r>
              <a:rPr lang="en-US" sz="1200" kern="1200" dirty="0" smtClean="0">
                <a:solidFill>
                  <a:schemeClr val="tx1"/>
                </a:solidFill>
                <a:effectLst/>
                <a:latin typeface="+mn-lt"/>
                <a:ea typeface="+mn-ea"/>
                <a:cs typeface="+mn-cs"/>
              </a:rPr>
              <a:t>, can be ligated to the cut plasmid to form a new plasmid with the DNA fragment inserted.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2220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57429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5.10 Formation of cohesive ends.</a:t>
            </a:r>
            <a:r>
              <a:rPr lang="en-US" b="1" baseline="0" dirty="0" smtClean="0"/>
              <a:t> </a:t>
            </a:r>
            <a:r>
              <a:rPr lang="en-US" dirty="0" smtClean="0"/>
              <a:t>Cohesive ends can be formed by the addition</a:t>
            </a:r>
            <a:r>
              <a:rPr lang="en-US" baseline="0" dirty="0" smtClean="0"/>
              <a:t> </a:t>
            </a:r>
            <a:r>
              <a:rPr lang="en-US" dirty="0" smtClean="0"/>
              <a:t>and cleavage of a chemically synthesized</a:t>
            </a:r>
            <a:r>
              <a:rPr lang="en-US" baseline="0" dirty="0" smtClean="0"/>
              <a:t> </a:t>
            </a:r>
            <a:r>
              <a:rPr lang="en-US" dirty="0" smtClean="0"/>
              <a:t>linker.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45637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5.11 A </a:t>
            </a:r>
            <a:r>
              <a:rPr lang="en-US" sz="1200" b="1" i="0" u="none" strike="noStrike" kern="1200" baseline="0" dirty="0" err="1" smtClean="0">
                <a:solidFill>
                  <a:schemeClr val="tx1"/>
                </a:solidFill>
                <a:latin typeface="+mn-lt"/>
                <a:ea typeface="+mn-ea"/>
                <a:cs typeface="+mn-cs"/>
              </a:rPr>
              <a:t>polylinker</a:t>
            </a:r>
            <a:r>
              <a:rPr lang="en-US" sz="1200" b="1" i="0" u="none" strike="noStrike" kern="1200" baseline="0" dirty="0" smtClean="0">
                <a:solidFill>
                  <a:schemeClr val="tx1"/>
                </a:solidFill>
                <a:latin typeface="+mn-lt"/>
                <a:ea typeface="+mn-ea"/>
                <a:cs typeface="+mn-cs"/>
              </a:rPr>
              <a:t> in the plasmid pUC18. </a:t>
            </a:r>
            <a:r>
              <a:rPr lang="en-US" sz="1200" b="0" i="0" u="none" strike="noStrike" kern="1200" baseline="0" dirty="0" smtClean="0">
                <a:solidFill>
                  <a:schemeClr val="tx1"/>
                </a:solidFill>
                <a:latin typeface="+mn-lt"/>
                <a:ea typeface="+mn-ea"/>
                <a:cs typeface="+mn-cs"/>
              </a:rPr>
              <a:t>The plasmid pUC18 includes a </a:t>
            </a:r>
            <a:r>
              <a:rPr lang="en-US" sz="1200" b="0" i="0" u="none" strike="noStrike" kern="1200" baseline="0" dirty="0" err="1" smtClean="0">
                <a:solidFill>
                  <a:schemeClr val="tx1"/>
                </a:solidFill>
                <a:latin typeface="+mn-lt"/>
                <a:ea typeface="+mn-ea"/>
                <a:cs typeface="+mn-cs"/>
              </a:rPr>
              <a:t>polylinker</a:t>
            </a:r>
            <a:r>
              <a:rPr lang="en-US" sz="1200" b="0" i="0" u="none" strike="noStrike" kern="1200" baseline="0" dirty="0" smtClean="0">
                <a:solidFill>
                  <a:schemeClr val="tx1"/>
                </a:solidFill>
                <a:latin typeface="+mn-lt"/>
                <a:ea typeface="+mn-ea"/>
                <a:cs typeface="+mn-cs"/>
              </a:rPr>
              <a:t> within an essential fragment of the β-</a:t>
            </a:r>
            <a:r>
              <a:rPr lang="en-US" sz="1200" b="0" i="0" u="none" strike="noStrike" kern="1200" baseline="0" dirty="0" err="1" smtClean="0">
                <a:solidFill>
                  <a:schemeClr val="tx1"/>
                </a:solidFill>
                <a:latin typeface="+mn-lt"/>
                <a:ea typeface="+mn-ea"/>
                <a:cs typeface="+mn-cs"/>
              </a:rPr>
              <a:t>galactosidase</a:t>
            </a:r>
            <a:r>
              <a:rPr lang="en-US" sz="1200" b="0" i="0" u="none" strike="noStrike" kern="1200" baseline="0" dirty="0" smtClean="0">
                <a:solidFill>
                  <a:schemeClr val="tx1"/>
                </a:solidFill>
                <a:latin typeface="+mn-lt"/>
                <a:ea typeface="+mn-ea"/>
                <a:cs typeface="+mn-cs"/>
              </a:rPr>
              <a:t> gene (often called the </a:t>
            </a:r>
            <a:r>
              <a:rPr lang="en-US" sz="1200" b="0" i="0" u="none" strike="noStrike" kern="1200" baseline="0" dirty="0" err="1" smtClean="0">
                <a:solidFill>
                  <a:schemeClr val="tx1"/>
                </a:solidFill>
                <a:latin typeface="+mn-lt"/>
                <a:ea typeface="+mn-ea"/>
                <a:cs typeface="+mn-cs"/>
              </a:rPr>
              <a:t>lacZ</a:t>
            </a:r>
            <a:r>
              <a:rPr lang="en-US" sz="1200" b="0" i="0" u="none" strike="noStrike" kern="1200" baseline="0" dirty="0" smtClean="0">
                <a:solidFill>
                  <a:schemeClr val="tx1"/>
                </a:solidFill>
                <a:latin typeface="+mn-lt"/>
                <a:ea typeface="+mn-ea"/>
                <a:cs typeface="+mn-cs"/>
              </a:rPr>
              <a:t> gene). Insertion of a DNA fragment into one of the many restriction sites within this </a:t>
            </a:r>
            <a:r>
              <a:rPr lang="en-US" sz="1200" b="0" i="0" u="none" strike="noStrike" kern="1200" baseline="0" dirty="0" err="1" smtClean="0">
                <a:solidFill>
                  <a:schemeClr val="tx1"/>
                </a:solidFill>
                <a:latin typeface="+mn-lt"/>
                <a:ea typeface="+mn-ea"/>
                <a:cs typeface="+mn-cs"/>
              </a:rPr>
              <a:t>polylinker</a:t>
            </a:r>
            <a:r>
              <a:rPr lang="en-US" sz="1200" b="0" i="0" u="none" strike="noStrike" kern="1200" baseline="0" dirty="0" smtClean="0">
                <a:solidFill>
                  <a:schemeClr val="tx1"/>
                </a:solidFill>
                <a:latin typeface="+mn-lt"/>
                <a:ea typeface="+mn-ea"/>
                <a:cs typeface="+mn-cs"/>
              </a:rPr>
              <a:t> can be detected by the absence of β-</a:t>
            </a:r>
            <a:r>
              <a:rPr lang="en-US" sz="1200" b="0" i="0" u="none" strike="noStrike" kern="1200" baseline="0" dirty="0" err="1" smtClean="0">
                <a:solidFill>
                  <a:schemeClr val="tx1"/>
                </a:solidFill>
                <a:latin typeface="+mn-lt"/>
                <a:ea typeface="+mn-ea"/>
                <a:cs typeface="+mn-cs"/>
              </a:rPr>
              <a:t>galactosidase</a:t>
            </a:r>
            <a:r>
              <a:rPr lang="en-US" sz="1200" b="0" i="0" u="none" strike="noStrike" kern="1200" baseline="0" dirty="0" smtClean="0">
                <a:solidFill>
                  <a:schemeClr val="tx1"/>
                </a:solidFill>
                <a:latin typeface="+mn-lt"/>
                <a:ea typeface="+mn-ea"/>
                <a:cs typeface="+mn-cs"/>
              </a:rPr>
              <a:t> activity.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335729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5.12 </a:t>
            </a:r>
            <a:r>
              <a:rPr lang="en-US" sz="1200" b="1" i="0" u="none" strike="noStrike" kern="1200" baseline="0" dirty="0" err="1" smtClean="0">
                <a:solidFill>
                  <a:schemeClr val="tx1"/>
                </a:solidFill>
                <a:latin typeface="+mn-lt"/>
                <a:ea typeface="+mn-ea"/>
                <a:cs typeface="+mn-cs"/>
              </a:rPr>
              <a:t>Insertional</a:t>
            </a:r>
            <a:r>
              <a:rPr lang="en-US" sz="1200" b="1" i="0" u="none" strike="noStrike" kern="1200" baseline="0" dirty="0" smtClean="0">
                <a:solidFill>
                  <a:schemeClr val="tx1"/>
                </a:solidFill>
                <a:latin typeface="+mn-lt"/>
                <a:ea typeface="+mn-ea"/>
                <a:cs typeface="+mn-cs"/>
              </a:rPr>
              <a:t> inactivation. </a:t>
            </a:r>
            <a:r>
              <a:rPr lang="en-US" sz="1200" b="0" i="0" u="none" strike="noStrike" kern="1200" baseline="0" dirty="0" smtClean="0">
                <a:solidFill>
                  <a:schemeClr val="tx1"/>
                </a:solidFill>
                <a:latin typeface="+mn-lt"/>
                <a:ea typeface="+mn-ea"/>
                <a:cs typeface="+mn-cs"/>
              </a:rPr>
              <a:t>Successful insertion of DNA fragments into the </a:t>
            </a:r>
            <a:r>
              <a:rPr lang="en-US" sz="1200" b="0" i="0" u="none" strike="noStrike" kern="1200" baseline="0" dirty="0" err="1" smtClean="0">
                <a:solidFill>
                  <a:schemeClr val="tx1"/>
                </a:solidFill>
                <a:latin typeface="+mn-lt"/>
                <a:ea typeface="+mn-ea"/>
                <a:cs typeface="+mn-cs"/>
              </a:rPr>
              <a:t>polylinker</a:t>
            </a:r>
            <a:r>
              <a:rPr lang="en-US" sz="1200" b="0" i="0" u="none" strike="noStrike" kern="1200" baseline="0" dirty="0" smtClean="0">
                <a:solidFill>
                  <a:schemeClr val="tx1"/>
                </a:solidFill>
                <a:latin typeface="+mn-lt"/>
                <a:ea typeface="+mn-ea"/>
                <a:cs typeface="+mn-cs"/>
              </a:rPr>
              <a:t> region of pUC18 will result in the disruption of the β-galactosidase gene. Bacterial colonies that harbor such plasmids will no longer convert X-gal into a colored product and will appear white on the plate.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216256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5.13 A prokaryotic expression vector. </a:t>
            </a:r>
            <a:r>
              <a:rPr lang="en-US" sz="1200" kern="1200" dirty="0" smtClean="0">
                <a:solidFill>
                  <a:schemeClr val="tx1"/>
                </a:solidFill>
                <a:effectLst/>
                <a:latin typeface="+mn-lt"/>
                <a:ea typeface="+mn-ea"/>
                <a:cs typeface="+mn-cs"/>
              </a:rPr>
              <a:t>As with the cloning vector (Figure 5.11), expression vectors contain an origin of replication and an antibiotic-resistance gene.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 these plasmids include transcription initiation (promoter) and termination sequences, required for the expression of a protein-coding gene inserted in the </a:t>
            </a:r>
            <a:r>
              <a:rPr lang="en-US" sz="1200" kern="1200" dirty="0" err="1" smtClean="0">
                <a:solidFill>
                  <a:schemeClr val="tx1"/>
                </a:solidFill>
                <a:effectLst/>
                <a:latin typeface="+mn-lt"/>
                <a:ea typeface="+mn-ea"/>
                <a:cs typeface="+mn-cs"/>
              </a:rPr>
              <a:t>polylinker</a:t>
            </a:r>
            <a:r>
              <a:rPr lang="en-US" sz="1200" kern="1200" dirty="0" smtClean="0">
                <a:solidFill>
                  <a:schemeClr val="tx1"/>
                </a:solidFill>
                <a:effectLst/>
                <a:latin typeface="+mn-lt"/>
                <a:ea typeface="+mn-ea"/>
                <a:cs typeface="+mn-cs"/>
              </a:rPr>
              <a:t>. Many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expression plasmids also contain repressor and operator sequences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allow for the control of the timing of protein production.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41307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5.14 Alternative infection modes for </a:t>
            </a:r>
            <a:r>
              <a:rPr lang="en-US" b="1" dirty="0" err="1" smtClean="0"/>
              <a:t>λ</a:t>
            </a:r>
            <a:r>
              <a:rPr lang="en-US" dirty="0" smtClean="0"/>
              <a:t> </a:t>
            </a:r>
            <a:r>
              <a:rPr lang="en-US" b="1" dirty="0" smtClean="0"/>
              <a:t>phage. </a:t>
            </a:r>
            <a:r>
              <a:rPr lang="en-US" dirty="0" smtClean="0"/>
              <a:t>Lambda phage can multiply within a</a:t>
            </a:r>
            <a:r>
              <a:rPr lang="en-US" baseline="0" dirty="0" smtClean="0"/>
              <a:t> </a:t>
            </a:r>
            <a:r>
              <a:rPr lang="en-US" dirty="0" smtClean="0"/>
              <a:t>host and lyse it (lytic pathway), or its DNA can become integrated into the host genome (lysogenic</a:t>
            </a:r>
            <a:r>
              <a:rPr lang="en-US" baseline="0" dirty="0" smtClean="0"/>
              <a:t> </a:t>
            </a:r>
            <a:r>
              <a:rPr lang="en-US" dirty="0" smtClean="0"/>
              <a:t>pathway), where it is dormant until activated.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176878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5.15 Mutant </a:t>
            </a:r>
            <a:r>
              <a:rPr lang="en-US" sz="1200" kern="1200" dirty="0" smtClean="0">
                <a:solidFill>
                  <a:schemeClr val="tx1"/>
                </a:solidFill>
                <a:effectLst/>
                <a:latin typeface="+mn-lt"/>
                <a:ea typeface="+mn-ea"/>
                <a:cs typeface="+mn-cs"/>
              </a:rPr>
              <a:t>𝛌 </a:t>
            </a:r>
            <a:r>
              <a:rPr lang="en-US" sz="1200" b="1" i="0" u="none" strike="noStrike" kern="1200" baseline="0" dirty="0" smtClean="0">
                <a:solidFill>
                  <a:schemeClr val="tx1"/>
                </a:solidFill>
                <a:latin typeface="+mn-lt"/>
                <a:ea typeface="+mn-ea"/>
                <a:cs typeface="+mn-cs"/>
              </a:rPr>
              <a:t>phage as a cloning vector.</a:t>
            </a:r>
            <a:r>
              <a:rPr lang="en-US" sz="1200" b="0" i="0" u="none" strike="noStrike" kern="1200" baseline="0" dirty="0" smtClean="0">
                <a:solidFill>
                  <a:schemeClr val="tx1"/>
                </a:solidFill>
                <a:latin typeface="+mn-lt"/>
                <a:ea typeface="+mn-ea"/>
                <a:cs typeface="+mn-cs"/>
              </a:rPr>
              <a:t> The packaging process selects DNA molecules that contain an insert (colored red). DNA molecules that have resealed without an insert are too small to be efficiently packaged.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58686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Processes such as the development from a caterpillar</a:t>
            </a:r>
            <a:r>
              <a:rPr lang="en-US" baseline="0" dirty="0" smtClean="0"/>
              <a:t> </a:t>
            </a:r>
            <a:r>
              <a:rPr lang="en-US" dirty="0" smtClean="0"/>
              <a:t>into a butterfly entail dramatic changes in patterns of</a:t>
            </a:r>
            <a:r>
              <a:rPr lang="en-US" baseline="0" dirty="0" smtClean="0"/>
              <a:t> </a:t>
            </a:r>
            <a:r>
              <a:rPr lang="en-US" dirty="0" smtClean="0"/>
              <a:t>gene expression. The expression levels of thousands of</a:t>
            </a:r>
            <a:r>
              <a:rPr lang="en-US" baseline="0" dirty="0" smtClean="0"/>
              <a:t> </a:t>
            </a:r>
            <a:r>
              <a:rPr lang="en-US" dirty="0" smtClean="0"/>
              <a:t>genes can be monitored through the use of DNA arrays.</a:t>
            </a:r>
            <a:r>
              <a:rPr lang="en-US" baseline="0" dirty="0" smtClean="0"/>
              <a:t> </a:t>
            </a:r>
            <a:r>
              <a:rPr lang="en-US" dirty="0" smtClean="0"/>
              <a:t>At the right, a DNA microarray reveals the expression</a:t>
            </a:r>
            <a:r>
              <a:rPr lang="en-US" baseline="0" dirty="0" smtClean="0"/>
              <a:t> </a:t>
            </a:r>
            <a:r>
              <a:rPr lang="en-US" dirty="0" smtClean="0"/>
              <a:t>levels of more than 12,000 human genes; the brightness</a:t>
            </a:r>
            <a:r>
              <a:rPr lang="en-US" baseline="0" dirty="0" smtClean="0"/>
              <a:t> and color </a:t>
            </a:r>
            <a:r>
              <a:rPr lang="en-US" dirty="0" smtClean="0"/>
              <a:t>of each spot indicates a change in the expression level of the</a:t>
            </a:r>
            <a:r>
              <a:rPr lang="en-US" baseline="0" dirty="0" smtClean="0"/>
              <a:t> </a:t>
            </a:r>
            <a:r>
              <a:rPr lang="en-US" dirty="0" smtClean="0"/>
              <a:t>corresponding gene. [(Left) Cathy </a:t>
            </a:r>
            <a:r>
              <a:rPr lang="en-US" dirty="0" err="1" smtClean="0"/>
              <a:t>Keifer</a:t>
            </a:r>
            <a:r>
              <a:rPr lang="en-US" dirty="0" smtClean="0"/>
              <a:t>/istockphoto.com. (Right) Agilent Technologies.]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255911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5.16 Diagram of a yeast artificial</a:t>
            </a:r>
            <a:r>
              <a:rPr lang="en-US" b="1" baseline="0" dirty="0" smtClean="0"/>
              <a:t> </a:t>
            </a:r>
            <a:r>
              <a:rPr lang="en-US" b="1" dirty="0" smtClean="0"/>
              <a:t>chromosome (YAC). </a:t>
            </a:r>
            <a:r>
              <a:rPr lang="en-US" dirty="0" smtClean="0"/>
              <a:t>These vectors include</a:t>
            </a:r>
            <a:r>
              <a:rPr lang="en-US" baseline="0" dirty="0" smtClean="0"/>
              <a:t> </a:t>
            </a:r>
            <a:r>
              <a:rPr lang="en-US" dirty="0" smtClean="0"/>
              <a:t>features necessary for replication and stability</a:t>
            </a:r>
            <a:r>
              <a:rPr lang="en-US" baseline="0" dirty="0" smtClean="0"/>
              <a:t> </a:t>
            </a:r>
            <a:r>
              <a:rPr lang="en-US" dirty="0" smtClean="0"/>
              <a:t>in yeast cells.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55931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5.17 Probes generated from a</a:t>
            </a:r>
            <a:r>
              <a:rPr lang="en-US" b="1" baseline="0" dirty="0" smtClean="0"/>
              <a:t> </a:t>
            </a:r>
            <a:r>
              <a:rPr lang="en-US" b="1" dirty="0" smtClean="0"/>
              <a:t>protein sequence. </a:t>
            </a:r>
            <a:r>
              <a:rPr lang="en-US" dirty="0" smtClean="0"/>
              <a:t>A probe can be</a:t>
            </a:r>
            <a:r>
              <a:rPr lang="en-US" baseline="0" dirty="0" smtClean="0"/>
              <a:t> </a:t>
            </a:r>
            <a:r>
              <a:rPr lang="en-US" dirty="0" smtClean="0"/>
              <a:t>generated by synthesizing all possible</a:t>
            </a:r>
            <a:r>
              <a:rPr lang="en-US" baseline="0" dirty="0" smtClean="0"/>
              <a:t> </a:t>
            </a:r>
            <a:r>
              <a:rPr lang="en-US" dirty="0" smtClean="0"/>
              <a:t>oligonucleotides encoding a particular</a:t>
            </a:r>
            <a:r>
              <a:rPr lang="en-US" baseline="0" dirty="0" smtClean="0"/>
              <a:t> </a:t>
            </a:r>
            <a:r>
              <a:rPr lang="en-US" dirty="0" smtClean="0"/>
              <a:t>sequence of amino acids. Because of the</a:t>
            </a:r>
            <a:r>
              <a:rPr lang="en-US" baseline="0" dirty="0" smtClean="0"/>
              <a:t> </a:t>
            </a:r>
            <a:r>
              <a:rPr lang="en-US" dirty="0" smtClean="0"/>
              <a:t>degeneracy of the genetic code, 256 distinct</a:t>
            </a:r>
            <a:r>
              <a:rPr lang="en-US" baseline="0" dirty="0" smtClean="0"/>
              <a:t> </a:t>
            </a:r>
            <a:r>
              <a:rPr lang="en-US" dirty="0" smtClean="0"/>
              <a:t>oligonucleotides must be synthesized to</a:t>
            </a:r>
            <a:r>
              <a:rPr lang="en-US" baseline="0" dirty="0" smtClean="0"/>
              <a:t> </a:t>
            </a:r>
            <a:r>
              <a:rPr lang="en-US" dirty="0" smtClean="0"/>
              <a:t>ensure that the probe matching the sequence</a:t>
            </a:r>
            <a:r>
              <a:rPr lang="en-US" baseline="0" dirty="0" smtClean="0"/>
              <a:t> </a:t>
            </a:r>
            <a:r>
              <a:rPr lang="en-US" dirty="0" smtClean="0"/>
              <a:t>of seven amino acids in this example is</a:t>
            </a:r>
            <a:r>
              <a:rPr lang="en-US" baseline="0" dirty="0" smtClean="0"/>
              <a:t> </a:t>
            </a:r>
            <a:r>
              <a:rPr lang="en-US" dirty="0" smtClean="0"/>
              <a:t>present.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464045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5.18 Creation of a genomic library. </a:t>
            </a:r>
            <a:r>
              <a:rPr lang="en-US" dirty="0" smtClean="0"/>
              <a:t>A</a:t>
            </a:r>
            <a:r>
              <a:rPr lang="en-US" baseline="0" dirty="0" smtClean="0"/>
              <a:t> </a:t>
            </a:r>
            <a:r>
              <a:rPr lang="en-US" dirty="0" smtClean="0"/>
              <a:t>genomic library can be created from a digest of a</a:t>
            </a:r>
            <a:r>
              <a:rPr lang="en-US" baseline="0" dirty="0" smtClean="0"/>
              <a:t> </a:t>
            </a:r>
            <a:r>
              <a:rPr lang="en-US" dirty="0" smtClean="0"/>
              <a:t>whole complex genome. On fragmentation of the</a:t>
            </a:r>
            <a:r>
              <a:rPr lang="en-US" baseline="0" dirty="0" smtClean="0"/>
              <a:t> </a:t>
            </a:r>
            <a:r>
              <a:rPr lang="en-US" dirty="0" smtClean="0"/>
              <a:t>genomic DNA into overlapping segments, the</a:t>
            </a:r>
            <a:r>
              <a:rPr lang="en-US" baseline="0" dirty="0" smtClean="0"/>
              <a:t> </a:t>
            </a:r>
            <a:r>
              <a:rPr lang="en-US" dirty="0" smtClean="0"/>
              <a:t>DNA is inserted into the </a:t>
            </a:r>
            <a:r>
              <a:rPr lang="en-US" dirty="0" err="1" smtClean="0"/>
              <a:t>λ</a:t>
            </a:r>
            <a:r>
              <a:rPr lang="en-US" dirty="0" smtClean="0"/>
              <a:t> phage vector (shown</a:t>
            </a:r>
            <a:r>
              <a:rPr lang="en-US" baseline="0" dirty="0" smtClean="0"/>
              <a:t> </a:t>
            </a:r>
            <a:r>
              <a:rPr lang="en-US" dirty="0" smtClean="0"/>
              <a:t>in yellow). Packaging into </a:t>
            </a:r>
            <a:r>
              <a:rPr lang="en-US" dirty="0" err="1" smtClean="0"/>
              <a:t>virions</a:t>
            </a:r>
            <a:r>
              <a:rPr lang="en-US" dirty="0" smtClean="0"/>
              <a:t> and amplification by infection in </a:t>
            </a:r>
            <a:r>
              <a:rPr lang="en-US" i="1" dirty="0" smtClean="0"/>
              <a:t>E. coli </a:t>
            </a:r>
            <a:r>
              <a:rPr lang="en-US" dirty="0" smtClean="0"/>
              <a:t>yields a genomic library.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09501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5.19 Screening a genomic library</a:t>
            </a:r>
            <a:r>
              <a:rPr lang="en-US" b="1" baseline="0" dirty="0" smtClean="0"/>
              <a:t> </a:t>
            </a:r>
            <a:r>
              <a:rPr lang="en-US" b="1" dirty="0" smtClean="0"/>
              <a:t>for a specific gene. </a:t>
            </a:r>
            <a:r>
              <a:rPr lang="en-US" dirty="0" smtClean="0"/>
              <a:t>Here, a plate is tested</a:t>
            </a:r>
            <a:r>
              <a:rPr lang="en-US" baseline="0" dirty="0" smtClean="0"/>
              <a:t> </a:t>
            </a:r>
            <a:r>
              <a:rPr lang="en-US" dirty="0" smtClean="0"/>
              <a:t>for plaques containing gene </a:t>
            </a:r>
            <a:r>
              <a:rPr lang="en-US" i="1" dirty="0" smtClean="0"/>
              <a:t>a </a:t>
            </a:r>
            <a:r>
              <a:rPr lang="en-US" dirty="0" smtClean="0"/>
              <a:t>of Figure 5.18.</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1283345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5.20 Formation of a </a:t>
            </a:r>
            <a:r>
              <a:rPr lang="en-US" sz="1200" b="1" i="0" u="none" strike="noStrike" kern="1200" baseline="0" dirty="0" err="1" smtClean="0">
                <a:solidFill>
                  <a:schemeClr val="tx1"/>
                </a:solidFill>
                <a:latin typeface="+mn-lt"/>
                <a:ea typeface="+mn-ea"/>
                <a:cs typeface="+mn-cs"/>
              </a:rPr>
              <a:t>cDNA</a:t>
            </a:r>
            <a:r>
              <a:rPr lang="en-US" sz="1200" b="1" i="0" u="none" strike="noStrike" kern="1200" baseline="0" dirty="0" smtClean="0">
                <a:solidFill>
                  <a:schemeClr val="tx1"/>
                </a:solidFill>
                <a:latin typeface="+mn-lt"/>
                <a:ea typeface="+mn-ea"/>
                <a:cs typeface="+mn-cs"/>
              </a:rPr>
              <a:t> duplex.</a:t>
            </a:r>
            <a:r>
              <a:rPr lang="en-US" sz="1200" b="0" i="0" u="none" strike="noStrike" kern="1200" baseline="0" dirty="0" smtClean="0">
                <a:solidFill>
                  <a:schemeClr val="tx1"/>
                </a:solidFill>
                <a:latin typeface="+mn-lt"/>
                <a:ea typeface="+mn-ea"/>
                <a:cs typeface="+mn-cs"/>
              </a:rPr>
              <a:t> A complementary DNA (cDNA) duplex is created from mRNA by (1) use of reverse transcriptase to synthesize a cDNA strand, (2) digestion of the original RNA strand, (3) addition of several G bases to the DNA by terminal transferase, and (4) synthesis of a complementary DNA strand using the newly synthesized cDNA strand as a template.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36184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5.21 Screening of </a:t>
            </a:r>
            <a:r>
              <a:rPr lang="en-US" b="1" dirty="0" err="1" smtClean="0"/>
              <a:t>cDNA</a:t>
            </a:r>
            <a:r>
              <a:rPr lang="en-US" b="1" baseline="0" dirty="0" smtClean="0"/>
              <a:t> </a:t>
            </a:r>
            <a:r>
              <a:rPr lang="en-US" b="1" dirty="0" smtClean="0"/>
              <a:t>clones. </a:t>
            </a:r>
            <a:r>
              <a:rPr lang="en-US" dirty="0" smtClean="0"/>
              <a:t>A method of screening for </a:t>
            </a:r>
            <a:r>
              <a:rPr lang="en-US" dirty="0" err="1" smtClean="0"/>
              <a:t>cDNA</a:t>
            </a:r>
            <a:r>
              <a:rPr lang="en-US" baseline="0" dirty="0" smtClean="0"/>
              <a:t> </a:t>
            </a:r>
            <a:r>
              <a:rPr lang="en-US" dirty="0" smtClean="0"/>
              <a:t>clones is to identify expressed products</a:t>
            </a:r>
            <a:r>
              <a:rPr lang="en-US" baseline="0" dirty="0" smtClean="0"/>
              <a:t> </a:t>
            </a:r>
            <a:r>
              <a:rPr lang="en-US" dirty="0" smtClean="0"/>
              <a:t>by staining with specific antibody.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84926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5.22 Synthesis of </a:t>
            </a:r>
            <a:r>
              <a:rPr lang="en-US" b="1" dirty="0" err="1" smtClean="0"/>
              <a:t>proinsulin</a:t>
            </a:r>
            <a:r>
              <a:rPr lang="en-US" b="1" dirty="0" smtClean="0"/>
              <a:t> by bacteria. </a:t>
            </a:r>
            <a:r>
              <a:rPr lang="en-US" dirty="0" err="1" smtClean="0"/>
              <a:t>Proinsulin</a:t>
            </a:r>
            <a:r>
              <a:rPr lang="en-US" dirty="0" smtClean="0"/>
              <a:t>, a precursor of insulin, can be</a:t>
            </a:r>
            <a:r>
              <a:rPr lang="en-US" baseline="0" dirty="0" smtClean="0"/>
              <a:t> </a:t>
            </a:r>
            <a:r>
              <a:rPr lang="en-US" dirty="0" smtClean="0"/>
              <a:t>synthesized by transformed (genetically altered) clones of </a:t>
            </a:r>
            <a:r>
              <a:rPr lang="en-US" i="1" dirty="0" smtClean="0"/>
              <a:t>E. coli</a:t>
            </a:r>
            <a:r>
              <a:rPr lang="en-US" i="0" dirty="0" smtClean="0"/>
              <a:t>.</a:t>
            </a:r>
            <a:r>
              <a:rPr lang="en-US" i="1" dirty="0" smtClean="0"/>
              <a:t> </a:t>
            </a:r>
            <a:r>
              <a:rPr lang="en-US" dirty="0" smtClean="0"/>
              <a:t>The clones contain the</a:t>
            </a:r>
            <a:r>
              <a:rPr lang="en-US" baseline="0" dirty="0" smtClean="0"/>
              <a:t> </a:t>
            </a:r>
            <a:r>
              <a:rPr lang="en-US" dirty="0" smtClean="0"/>
              <a:t>mammalian </a:t>
            </a:r>
            <a:r>
              <a:rPr lang="en-US" dirty="0" err="1" smtClean="0"/>
              <a:t>proinsulin</a:t>
            </a:r>
            <a:r>
              <a:rPr lang="en-US" dirty="0" smtClean="0"/>
              <a:t> gene.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947147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5.23 Oligonucleotide-directed mutagenesis. </a:t>
            </a:r>
            <a:r>
              <a:rPr lang="en-US" dirty="0" smtClean="0"/>
              <a:t>A primer containing a mismatched</a:t>
            </a:r>
            <a:r>
              <a:rPr lang="en-US" baseline="0" dirty="0" smtClean="0"/>
              <a:t> </a:t>
            </a:r>
            <a:r>
              <a:rPr lang="en-US" dirty="0" smtClean="0"/>
              <a:t>nucleotide is used to produce a desired change in the DNA sequence.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58990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5.24 Cassette mutagenesis. </a:t>
            </a:r>
            <a:r>
              <a:rPr lang="en-US" dirty="0" smtClean="0"/>
              <a:t>DNA is</a:t>
            </a:r>
            <a:r>
              <a:rPr lang="en-US" baseline="0" dirty="0" smtClean="0"/>
              <a:t> </a:t>
            </a:r>
            <a:r>
              <a:rPr lang="en-US" dirty="0" smtClean="0"/>
              <a:t>cleaved at a pair of unique restriction sites by</a:t>
            </a:r>
            <a:r>
              <a:rPr lang="en-US" baseline="0" dirty="0" smtClean="0"/>
              <a:t> </a:t>
            </a:r>
            <a:r>
              <a:rPr lang="en-US" dirty="0" smtClean="0"/>
              <a:t>two different restriction endonucleases. A</a:t>
            </a:r>
            <a:r>
              <a:rPr lang="en-US" baseline="0" dirty="0" smtClean="0"/>
              <a:t> </a:t>
            </a:r>
            <a:r>
              <a:rPr lang="en-US" dirty="0" smtClean="0"/>
              <a:t>synthetic oligonucleotide with ends that are</a:t>
            </a:r>
            <a:r>
              <a:rPr lang="en-US" baseline="0" dirty="0" smtClean="0"/>
              <a:t> </a:t>
            </a:r>
            <a:r>
              <a:rPr lang="en-US" dirty="0" smtClean="0"/>
              <a:t>complementary to these sites (the cassette) is</a:t>
            </a:r>
            <a:r>
              <a:rPr lang="en-US" baseline="0" dirty="0" smtClean="0"/>
              <a:t> </a:t>
            </a:r>
            <a:r>
              <a:rPr lang="en-US" dirty="0" smtClean="0"/>
              <a:t>then ligated to the cleaved DNA. The method</a:t>
            </a:r>
            <a:r>
              <a:rPr lang="en-US" baseline="0" dirty="0" smtClean="0"/>
              <a:t> </a:t>
            </a:r>
            <a:r>
              <a:rPr lang="en-US" dirty="0" smtClean="0"/>
              <a:t>is highly versatile because the inserted DNA</a:t>
            </a:r>
            <a:r>
              <a:rPr lang="en-US" baseline="0" dirty="0" smtClean="0"/>
              <a:t> </a:t>
            </a:r>
            <a:r>
              <a:rPr lang="en-US" dirty="0" smtClean="0"/>
              <a:t>can have any desired sequence.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10248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5.25 Deletion mutagenesis by inverse PCR. </a:t>
            </a:r>
            <a:r>
              <a:rPr lang="en-US" sz="1200" b="0" i="0" u="none" strike="noStrike" kern="1200" baseline="0" dirty="0" smtClean="0">
                <a:solidFill>
                  <a:schemeClr val="tx1"/>
                </a:solidFill>
                <a:latin typeface="+mn-lt"/>
                <a:ea typeface="+mn-ea"/>
                <a:cs typeface="+mn-cs"/>
              </a:rPr>
              <a:t>A deletion can be introduced into a plasmid with primers that flank this region but are oriented away from the segment to be removed. PCR amplification yields a linear product that contains the entire plasmid minus the unwanted sequence. If the primers contain a 5' phosphate group, this product can be </a:t>
            </a:r>
            <a:r>
              <a:rPr lang="en-US" sz="1200" b="0" i="0" u="none" strike="noStrike" kern="1200" baseline="0" dirty="0" err="1" smtClean="0">
                <a:solidFill>
                  <a:schemeClr val="tx1"/>
                </a:solidFill>
                <a:latin typeface="+mn-lt"/>
                <a:ea typeface="+mn-ea"/>
                <a:cs typeface="+mn-cs"/>
              </a:rPr>
              <a:t>recircularized</a:t>
            </a:r>
            <a:r>
              <a:rPr lang="en-US" sz="1200" b="0" i="0" u="none" strike="noStrike" kern="1200" baseline="0" dirty="0" smtClean="0">
                <a:solidFill>
                  <a:schemeClr val="tx1"/>
                </a:solidFill>
                <a:latin typeface="+mn-lt"/>
                <a:ea typeface="+mn-ea"/>
                <a:cs typeface="+mn-cs"/>
              </a:rPr>
              <a:t> using DNA ligase, generating a plasmid with the desired mutation.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70165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5.1 Specificities of some</a:t>
            </a:r>
            <a:r>
              <a:rPr lang="en-US" b="1" baseline="0" dirty="0" smtClean="0"/>
              <a:t> </a:t>
            </a:r>
            <a:r>
              <a:rPr lang="en-US" b="1" dirty="0" smtClean="0"/>
              <a:t>restriction endonucleases. </a:t>
            </a:r>
            <a:r>
              <a:rPr lang="en-US" dirty="0" smtClean="0"/>
              <a:t>The sequences</a:t>
            </a:r>
            <a:r>
              <a:rPr lang="en-US" baseline="0" dirty="0" smtClean="0"/>
              <a:t> </a:t>
            </a:r>
            <a:r>
              <a:rPr lang="en-US" dirty="0" smtClean="0"/>
              <a:t>that are recognized by these enzymes contain</a:t>
            </a:r>
            <a:r>
              <a:rPr lang="en-US" baseline="0" dirty="0" smtClean="0"/>
              <a:t> </a:t>
            </a:r>
            <a:r>
              <a:rPr lang="en-US" dirty="0" smtClean="0"/>
              <a:t>a twofold axis of symmetry. The two strands in</a:t>
            </a:r>
            <a:r>
              <a:rPr lang="en-US" baseline="0" dirty="0" smtClean="0"/>
              <a:t> </a:t>
            </a:r>
            <a:r>
              <a:rPr lang="en-US" dirty="0" smtClean="0"/>
              <a:t>these regions are related by a 180-degree</a:t>
            </a:r>
            <a:r>
              <a:rPr lang="en-US" baseline="0" dirty="0" smtClean="0"/>
              <a:t> </a:t>
            </a:r>
            <a:r>
              <a:rPr lang="en-US" dirty="0" smtClean="0"/>
              <a:t>rotation about the axis marked by the green</a:t>
            </a:r>
            <a:r>
              <a:rPr lang="en-US" baseline="0" dirty="0" smtClean="0"/>
              <a:t> </a:t>
            </a:r>
            <a:r>
              <a:rPr lang="en-US" dirty="0" smtClean="0"/>
              <a:t>symbol. The cleavage sites are denoted by red</a:t>
            </a:r>
            <a:r>
              <a:rPr lang="en-US" baseline="0" dirty="0" smtClean="0"/>
              <a:t> </a:t>
            </a:r>
            <a:r>
              <a:rPr lang="en-US" dirty="0" smtClean="0"/>
              <a:t>arrows. The abbreviated name of each</a:t>
            </a:r>
            <a:r>
              <a:rPr lang="en-US" baseline="0" dirty="0" smtClean="0"/>
              <a:t> </a:t>
            </a:r>
            <a:r>
              <a:rPr lang="en-US" dirty="0" smtClean="0"/>
              <a:t>restriction enzyme is given at the right of the</a:t>
            </a:r>
            <a:r>
              <a:rPr lang="en-US" baseline="0" dirty="0" smtClean="0"/>
              <a:t> </a:t>
            </a:r>
            <a:r>
              <a:rPr lang="en-US" dirty="0" smtClean="0"/>
              <a:t>sequence that it recognizes. Note that the cuts</a:t>
            </a:r>
            <a:r>
              <a:rPr lang="en-US" baseline="0" dirty="0" smtClean="0"/>
              <a:t> </a:t>
            </a:r>
            <a:r>
              <a:rPr lang="en-US" dirty="0" smtClean="0"/>
              <a:t>may be staggered or even.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986863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a:t>
            </a:r>
            <a:r>
              <a:rPr lang="en-US" b="1" baseline="0" dirty="0" smtClean="0"/>
              <a:t> </a:t>
            </a:r>
            <a:r>
              <a:rPr lang="en-US" b="1" dirty="0" smtClean="0"/>
              <a:t>5.26 A complete genome. </a:t>
            </a:r>
            <a:r>
              <a:rPr lang="en-US" dirty="0" smtClean="0"/>
              <a:t>The</a:t>
            </a:r>
            <a:r>
              <a:rPr lang="en-US" baseline="0" dirty="0" smtClean="0"/>
              <a:t> </a:t>
            </a:r>
            <a:r>
              <a:rPr lang="en-US" dirty="0" smtClean="0"/>
              <a:t>diagram depicts the genome of </a:t>
            </a:r>
            <a:r>
              <a:rPr lang="en-US" i="1" dirty="0" err="1" smtClean="0"/>
              <a:t>Haemophilus</a:t>
            </a:r>
            <a:r>
              <a:rPr lang="en-US" i="1" baseline="0" dirty="0" smtClean="0"/>
              <a:t> </a:t>
            </a:r>
            <a:r>
              <a:rPr lang="en-US" i="1" dirty="0" err="1" smtClean="0"/>
              <a:t>influenzae</a:t>
            </a:r>
            <a:r>
              <a:rPr lang="en-US" i="0" dirty="0" smtClean="0"/>
              <a:t>, </a:t>
            </a:r>
            <a:r>
              <a:rPr lang="en-US" dirty="0" smtClean="0"/>
              <a:t>the first complete genome of a</a:t>
            </a:r>
            <a:r>
              <a:rPr lang="en-US" baseline="0" dirty="0" smtClean="0"/>
              <a:t> </a:t>
            </a:r>
            <a:r>
              <a:rPr lang="en-US" dirty="0" smtClean="0"/>
              <a:t>free-living organism to be sequenced. The</a:t>
            </a:r>
            <a:r>
              <a:rPr lang="en-US" baseline="0" dirty="0" smtClean="0"/>
              <a:t> </a:t>
            </a:r>
            <a:r>
              <a:rPr lang="en-US" dirty="0" smtClean="0"/>
              <a:t>genome encodes more than 1700 proteins</a:t>
            </a:r>
            <a:r>
              <a:rPr lang="en-US" baseline="0" dirty="0" smtClean="0"/>
              <a:t> </a:t>
            </a:r>
            <a:r>
              <a:rPr lang="en-US" dirty="0" smtClean="0"/>
              <a:t>and 70 RNA molecules. The likely function of</a:t>
            </a:r>
            <a:r>
              <a:rPr lang="en-US" baseline="0" dirty="0" smtClean="0"/>
              <a:t> </a:t>
            </a:r>
            <a:r>
              <a:rPr lang="en-US" dirty="0" smtClean="0"/>
              <a:t>approximately one-half of the proteins was</a:t>
            </a:r>
            <a:r>
              <a:rPr lang="en-US" baseline="0" dirty="0" smtClean="0"/>
              <a:t> </a:t>
            </a:r>
            <a:r>
              <a:rPr lang="en-US" dirty="0" smtClean="0"/>
              <a:t>determined by comparisons with sequences</a:t>
            </a:r>
            <a:r>
              <a:rPr lang="en-US" baseline="0" dirty="0" smtClean="0"/>
              <a:t> </a:t>
            </a:r>
            <a:r>
              <a:rPr lang="en-US" dirty="0" smtClean="0"/>
              <a:t>of proteins already characterized in other</a:t>
            </a:r>
            <a:r>
              <a:rPr lang="en-US" baseline="0" dirty="0" smtClean="0"/>
              <a:t> </a:t>
            </a:r>
            <a:r>
              <a:rPr lang="en-US" dirty="0" smtClean="0"/>
              <a:t>species. [Data</a:t>
            </a:r>
            <a:r>
              <a:rPr lang="en-US" baseline="0" dirty="0" smtClean="0"/>
              <a:t> f</a:t>
            </a:r>
            <a:r>
              <a:rPr lang="en-US" dirty="0" smtClean="0"/>
              <a:t>rom R. D. Fleischmann et al., </a:t>
            </a:r>
            <a:r>
              <a:rPr lang="en-US" i="1" dirty="0" smtClean="0"/>
              <a:t>Science </a:t>
            </a:r>
            <a:r>
              <a:rPr lang="en-US" dirty="0" smtClean="0"/>
              <a:t>269:496–512, 1995; scan courtesy</a:t>
            </a:r>
            <a:r>
              <a:rPr lang="en-US" baseline="0" dirty="0" smtClean="0"/>
              <a:t> </a:t>
            </a:r>
            <a:r>
              <a:rPr lang="en-US" dirty="0" smtClean="0"/>
              <a:t>of The Institute for Genomic Research.]</a:t>
            </a: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1982585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5.27 The human genome. </a:t>
            </a:r>
            <a:r>
              <a:rPr lang="en-US" dirty="0" smtClean="0"/>
              <a:t>The human genome is arrayed on 46</a:t>
            </a:r>
            <a:r>
              <a:rPr lang="en-US" baseline="0" dirty="0" smtClean="0"/>
              <a:t> </a:t>
            </a:r>
            <a:r>
              <a:rPr lang="en-US" dirty="0" smtClean="0"/>
              <a:t>chromosomes—22 pairs of autosomes and the X and Y sex chromosomes. The</a:t>
            </a:r>
            <a:r>
              <a:rPr lang="en-US" baseline="0" dirty="0" smtClean="0"/>
              <a:t> </a:t>
            </a:r>
            <a:r>
              <a:rPr lang="en-US" dirty="0" smtClean="0"/>
              <a:t>locations of several genes associated with important pathways in biochemistry are</a:t>
            </a:r>
            <a:r>
              <a:rPr lang="en-US" baseline="0" dirty="0" smtClean="0"/>
              <a:t> </a:t>
            </a:r>
            <a:r>
              <a:rPr lang="en-US" dirty="0" smtClean="0"/>
              <a:t>highlighted.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488040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5.28 </a:t>
            </a:r>
            <a:r>
              <a:rPr lang="en-US" sz="1200" b="1" kern="1200" dirty="0" err="1" smtClean="0">
                <a:solidFill>
                  <a:schemeClr val="tx1"/>
                </a:solidFill>
                <a:effectLst/>
                <a:latin typeface="+mn-lt"/>
                <a:ea typeface="+mn-ea"/>
                <a:cs typeface="+mn-cs"/>
              </a:rPr>
              <a:t>Pyrosequencing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The template strand is attached to a solid support, and an appropriate primer is added. A single </a:t>
            </a:r>
            <a:r>
              <a:rPr lang="en-US" sz="1200" kern="1200" dirty="0" err="1" smtClean="0">
                <a:solidFill>
                  <a:schemeClr val="tx1"/>
                </a:solidFill>
                <a:effectLst/>
                <a:latin typeface="+mn-lt"/>
                <a:ea typeface="+mn-ea"/>
                <a:cs typeface="+mn-cs"/>
              </a:rPr>
              <a:t>deoxynucleotide</a:t>
            </a:r>
            <a:r>
              <a:rPr lang="en-US" sz="1200" kern="1200" dirty="0" smtClean="0">
                <a:solidFill>
                  <a:schemeClr val="tx1"/>
                </a:solidFill>
                <a:effectLst/>
                <a:latin typeface="+mn-lt"/>
                <a:ea typeface="+mn-ea"/>
                <a:cs typeface="+mn-cs"/>
              </a:rPr>
              <a:t> is added: if this base is not complementary to the next base in the template strand, then no reaction occurs. However, if the added </a:t>
            </a:r>
            <a:r>
              <a:rPr lang="en-US" sz="1200" kern="1200" dirty="0" err="1" smtClean="0">
                <a:solidFill>
                  <a:schemeClr val="tx1"/>
                </a:solidFill>
                <a:effectLst/>
                <a:latin typeface="+mn-lt"/>
                <a:ea typeface="+mn-ea"/>
                <a:cs typeface="+mn-cs"/>
              </a:rPr>
              <a:t>deoxynucleotide</a:t>
            </a:r>
            <a:r>
              <a:rPr lang="en-US" sz="1200" kern="1200" dirty="0" smtClean="0">
                <a:solidFill>
                  <a:schemeClr val="tx1"/>
                </a:solidFill>
                <a:effectLst/>
                <a:latin typeface="+mn-lt"/>
                <a:ea typeface="+mn-ea"/>
                <a:cs typeface="+mn-cs"/>
              </a:rPr>
              <a:t> is complementary, pyrophosphate (</a:t>
            </a:r>
            <a:r>
              <a:rPr lang="en-US" sz="1200" kern="1200" dirty="0" err="1" smtClean="0">
                <a:solidFill>
                  <a:schemeClr val="tx1"/>
                </a:solidFill>
                <a:effectLst/>
                <a:latin typeface="+mn-lt"/>
                <a:ea typeface="+mn-ea"/>
                <a:cs typeface="+mn-cs"/>
              </a:rPr>
              <a:t>PPi</a:t>
            </a:r>
            <a:r>
              <a:rPr lang="en-US" sz="1200" kern="1200" dirty="0" smtClean="0">
                <a:solidFill>
                  <a:schemeClr val="tx1"/>
                </a:solidFill>
                <a:effectLst/>
                <a:latin typeface="+mn-lt"/>
                <a:ea typeface="+mn-ea"/>
                <a:cs typeface="+mn-cs"/>
              </a:rPr>
              <a:t>) is released and coupled to the production of light by the enzymes ATP </a:t>
            </a:r>
            <a:r>
              <a:rPr lang="en-US" sz="1200" kern="1200" dirty="0" err="1" smtClean="0">
                <a:solidFill>
                  <a:schemeClr val="tx1"/>
                </a:solidFill>
                <a:effectLst/>
                <a:latin typeface="+mn-lt"/>
                <a:ea typeface="+mn-ea"/>
                <a:cs typeface="+mn-cs"/>
              </a:rPr>
              <a:t>sulfurylase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luciferin</a:t>
            </a:r>
            <a:r>
              <a:rPr lang="en-US" sz="1200" kern="1200" dirty="0" smtClean="0">
                <a:solidFill>
                  <a:schemeClr val="tx1"/>
                </a:solidFill>
                <a:effectLst/>
                <a:latin typeface="+mn-lt"/>
                <a:ea typeface="+mn-ea"/>
                <a:cs typeface="+mn-cs"/>
              </a:rPr>
              <a:t>. At the end of each step, </a:t>
            </a:r>
            <a:r>
              <a:rPr lang="en-US" sz="1200" kern="1200" dirty="0" err="1" smtClean="0">
                <a:solidFill>
                  <a:schemeClr val="tx1"/>
                </a:solidFill>
                <a:effectLst/>
                <a:latin typeface="+mn-lt"/>
                <a:ea typeface="+mn-ea"/>
                <a:cs typeface="+mn-cs"/>
              </a:rPr>
              <a:t>apyrase</a:t>
            </a:r>
            <a:r>
              <a:rPr lang="en-US" sz="1200" kern="1200" dirty="0" smtClean="0">
                <a:solidFill>
                  <a:schemeClr val="tx1"/>
                </a:solidFill>
                <a:effectLst/>
                <a:latin typeface="+mn-lt"/>
                <a:ea typeface="+mn-ea"/>
                <a:cs typeface="+mn-cs"/>
              </a:rPr>
              <a:t> is added to remove remaining nucleotide and ATP (if present), and then the steps are repeated with the next nucleotide. (B) Light is measured at each </a:t>
            </a:r>
            <a:r>
              <a:rPr lang="en-US" sz="1200" kern="1200" dirty="0" err="1" smtClean="0">
                <a:solidFill>
                  <a:schemeClr val="tx1"/>
                </a:solidFill>
                <a:effectLst/>
                <a:latin typeface="+mn-lt"/>
                <a:ea typeface="+mn-ea"/>
                <a:cs typeface="+mn-cs"/>
              </a:rPr>
              <a:t>deoxynucleotide</a:t>
            </a:r>
            <a:r>
              <a:rPr lang="en-US" sz="1200" kern="1200" dirty="0" smtClean="0">
                <a:solidFill>
                  <a:schemeClr val="tx1"/>
                </a:solidFill>
                <a:effectLst/>
                <a:latin typeface="+mn-lt"/>
                <a:ea typeface="+mn-ea"/>
                <a:cs typeface="+mn-cs"/>
              </a:rPr>
              <a:t> addition. A peak indicates the next base in the sequence, and the height of the peak indicates how many of the same </a:t>
            </a:r>
            <a:r>
              <a:rPr lang="en-US" sz="1200" kern="1200" dirty="0" err="1" smtClean="0">
                <a:solidFill>
                  <a:schemeClr val="tx1"/>
                </a:solidFill>
                <a:effectLst/>
                <a:latin typeface="+mn-lt"/>
                <a:ea typeface="+mn-ea"/>
                <a:cs typeface="+mn-cs"/>
              </a:rPr>
              <a:t>deoxynucleotide</a:t>
            </a:r>
            <a:r>
              <a:rPr lang="en-US" sz="1200" kern="1200" dirty="0" smtClean="0">
                <a:solidFill>
                  <a:schemeClr val="tx1"/>
                </a:solidFill>
                <a:effectLst/>
                <a:latin typeface="+mn-lt"/>
                <a:ea typeface="+mn-ea"/>
                <a:cs typeface="+mn-cs"/>
              </a:rPr>
              <a:t> were incorporated in a row. </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247173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5.29 Detection methods in next-generation sequencing. </a:t>
            </a:r>
            <a:r>
              <a:rPr lang="en-US" sz="1200" kern="1200" dirty="0" smtClean="0">
                <a:solidFill>
                  <a:schemeClr val="tx1"/>
                </a:solidFill>
                <a:effectLst/>
                <a:latin typeface="+mn-lt"/>
                <a:ea typeface="+mn-ea"/>
                <a:cs typeface="+mn-cs"/>
              </a:rPr>
              <a:t>Measurement of base incorporation in next-generation sequencing methods relies on the detection of the various products of the DNA polymerase reaction. Reversible terminator sequencing measures the nucleotide incorporation in a manner similar to Sanger sequencing, whereas pyrosequencing and ion semiconductor sequencing detect the release of pyrophosphate and protons, respectively.</a:t>
            </a:r>
            <a:endParaRPr lang="en-US" dirty="0" smtClean="0"/>
          </a:p>
        </p:txBody>
      </p:sp>
      <p:sp>
        <p:nvSpPr>
          <p:cNvPr id="4" name="Slide Number Placeholder 3"/>
          <p:cNvSpPr>
            <a:spLocks noGrp="1"/>
          </p:cNvSpPr>
          <p:nvPr>
            <p:ph type="sldNum" sz="quarter" idx="10"/>
          </p:nvPr>
        </p:nvSpPr>
        <p:spPr/>
        <p:txBody>
          <a:bodyPr/>
          <a:lstStyle/>
          <a:p>
            <a:fld id="{1EE43B9A-B393-724F-8027-87B3DD2AFA30}" type="slidenum">
              <a:rPr lang="en-US" smtClean="0"/>
              <a:t>58</a:t>
            </a:fld>
            <a:endParaRPr lang="en-US" dirty="0"/>
          </a:p>
        </p:txBody>
      </p:sp>
    </p:spTree>
    <p:extLst>
      <p:ext uri="{BB962C8B-B14F-4D97-AF65-F5344CB8AC3E}">
        <p14:creationId xmlns:p14="http://schemas.microsoft.com/office/powerpoint/2010/main" val="140562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5.30 Genome comparison.</a:t>
            </a:r>
            <a:r>
              <a:rPr lang="en-US" sz="1200" b="0" i="0" u="none" strike="noStrike" kern="1200" baseline="0" dirty="0" smtClean="0">
                <a:solidFill>
                  <a:schemeClr val="tx1"/>
                </a:solidFill>
                <a:latin typeface="+mn-lt"/>
                <a:ea typeface="+mn-ea"/>
                <a:cs typeface="+mn-cs"/>
              </a:rPr>
              <a:t> A schematic comparison of the human genome and the mouse genome shows </a:t>
            </a:r>
            <a:r>
              <a:rPr lang="en-US" sz="1200" b="0" i="0" u="none" strike="noStrike" kern="1200" baseline="0" dirty="0" err="1" smtClean="0">
                <a:solidFill>
                  <a:schemeClr val="tx1"/>
                </a:solidFill>
                <a:latin typeface="+mn-lt"/>
                <a:ea typeface="+mn-ea"/>
                <a:cs typeface="+mn-cs"/>
              </a:rPr>
              <a:t>reassortment</a:t>
            </a:r>
            <a:r>
              <a:rPr lang="en-US" sz="1200" b="0" i="0" u="none" strike="noStrike" kern="1200" baseline="0" dirty="0" smtClean="0">
                <a:solidFill>
                  <a:schemeClr val="tx1"/>
                </a:solidFill>
                <a:latin typeface="+mn-lt"/>
                <a:ea typeface="+mn-ea"/>
                <a:cs typeface="+mn-cs"/>
              </a:rPr>
              <a:t> of large chromosomal fragments. The small numbers to the right of the mouse chromosomes indicate the human chromosome to which each region is most closely related.</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4007030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5.31 Quantitative PCR. </a:t>
            </a:r>
            <a:r>
              <a:rPr lang="en-US" dirty="0" smtClean="0"/>
              <a:t>(A) In </a:t>
            </a:r>
            <a:r>
              <a:rPr lang="en-US" dirty="0" err="1" smtClean="0"/>
              <a:t>qPCR</a:t>
            </a:r>
            <a:r>
              <a:rPr lang="en-US" dirty="0" smtClean="0"/>
              <a:t>,</a:t>
            </a:r>
            <a:r>
              <a:rPr lang="en-US" baseline="0" dirty="0" smtClean="0"/>
              <a:t> </a:t>
            </a:r>
            <a:r>
              <a:rPr lang="en-US" dirty="0" smtClean="0"/>
              <a:t>fluorescence is monitored in the course of</a:t>
            </a:r>
            <a:r>
              <a:rPr lang="en-US" baseline="0" dirty="0" smtClean="0"/>
              <a:t> </a:t>
            </a:r>
            <a:r>
              <a:rPr lang="en-US" dirty="0" smtClean="0"/>
              <a:t>PCR amplification to determine C</a:t>
            </a:r>
            <a:r>
              <a:rPr lang="en-US" baseline="-25000" dirty="0" smtClean="0"/>
              <a:t>T</a:t>
            </a:r>
            <a:r>
              <a:rPr lang="en-US" dirty="0" smtClean="0"/>
              <a:t>, the cycle</a:t>
            </a:r>
            <a:r>
              <a:rPr lang="en-US" baseline="0" dirty="0" smtClean="0"/>
              <a:t> </a:t>
            </a:r>
            <a:r>
              <a:rPr lang="en-US" dirty="0" smtClean="0"/>
              <a:t>at which this signal exceeds a defined</a:t>
            </a:r>
            <a:r>
              <a:rPr lang="en-US" baseline="0" dirty="0" smtClean="0"/>
              <a:t> </a:t>
            </a:r>
            <a:r>
              <a:rPr lang="en-US" dirty="0" smtClean="0"/>
              <a:t>threshold. Each color represents a different</a:t>
            </a:r>
            <a:r>
              <a:rPr lang="en-US" baseline="0" dirty="0" smtClean="0"/>
              <a:t> </a:t>
            </a:r>
            <a:r>
              <a:rPr lang="en-US" dirty="0" smtClean="0"/>
              <a:t>starting quantity of DNA. (B) C</a:t>
            </a:r>
            <a:r>
              <a:rPr lang="en-US" baseline="-25000" dirty="0" smtClean="0"/>
              <a:t>T</a:t>
            </a:r>
            <a:r>
              <a:rPr lang="en-US" dirty="0" smtClean="0"/>
              <a:t> values are</a:t>
            </a:r>
            <a:r>
              <a:rPr lang="en-US" baseline="0" dirty="0" smtClean="0"/>
              <a:t> </a:t>
            </a:r>
            <a:r>
              <a:rPr lang="en-US" dirty="0" smtClean="0"/>
              <a:t>inversely proportional to the number of copies</a:t>
            </a:r>
            <a:r>
              <a:rPr lang="en-US" baseline="0" dirty="0" smtClean="0"/>
              <a:t> </a:t>
            </a:r>
            <a:r>
              <a:rPr lang="en-US" dirty="0" smtClean="0"/>
              <a:t>of the original </a:t>
            </a:r>
            <a:r>
              <a:rPr lang="en-US" dirty="0" err="1" smtClean="0"/>
              <a:t>cDNA</a:t>
            </a:r>
            <a:r>
              <a:rPr lang="en-US" dirty="0" smtClean="0"/>
              <a:t> template. [Data</a:t>
            </a:r>
            <a:r>
              <a:rPr lang="en-US" baseline="0" dirty="0" smtClean="0"/>
              <a:t> from</a:t>
            </a:r>
            <a:r>
              <a:rPr lang="en-US" dirty="0" smtClean="0"/>
              <a:t> N. J.</a:t>
            </a:r>
            <a:r>
              <a:rPr lang="en-US" baseline="0" dirty="0" smtClean="0"/>
              <a:t> </a:t>
            </a:r>
            <a:r>
              <a:rPr lang="da-DK" dirty="0" smtClean="0"/>
              <a:t>Walker, </a:t>
            </a:r>
            <a:r>
              <a:rPr lang="da-DK" i="1" dirty="0" smtClean="0"/>
              <a:t>Science </a:t>
            </a:r>
            <a:r>
              <a:rPr lang="da-DK" dirty="0" smtClean="0"/>
              <a:t>296:557–559, 2002.]</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376034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5.32 Using DNA microarrays to measure gene expression changes in a tumor. </a:t>
            </a:r>
            <a:r>
              <a:rPr lang="en-US" sz="1200" b="0" i="0" u="none" strike="noStrike" kern="1200" baseline="0" dirty="0" smtClean="0">
                <a:solidFill>
                  <a:schemeClr val="tx1"/>
                </a:solidFill>
                <a:latin typeface="+mn-lt"/>
                <a:ea typeface="+mn-ea"/>
                <a:cs typeface="+mn-cs"/>
              </a:rPr>
              <a:t>mRNA is isolated from two samples, tumor cells and a control sample. From these transcripts, cDNA is prepared in the presence of a fluorescent nucleotide, with a red label for the tumor sample and a green label for the control sample. The </a:t>
            </a:r>
            <a:r>
              <a:rPr lang="en-US" sz="1200" b="0" i="0" u="none" strike="noStrike" kern="1200" baseline="0" dirty="0" err="1" smtClean="0">
                <a:solidFill>
                  <a:schemeClr val="tx1"/>
                </a:solidFill>
                <a:latin typeface="+mn-lt"/>
                <a:ea typeface="+mn-ea"/>
                <a:cs typeface="+mn-cs"/>
              </a:rPr>
              <a:t>cDNA</a:t>
            </a:r>
            <a:r>
              <a:rPr lang="en-US" sz="1200" b="0" i="0" u="none" strike="noStrike" kern="1200" baseline="0" dirty="0" smtClean="0">
                <a:solidFill>
                  <a:schemeClr val="tx1"/>
                </a:solidFill>
                <a:latin typeface="+mn-lt"/>
                <a:ea typeface="+mn-ea"/>
                <a:cs typeface="+mn-cs"/>
              </a:rPr>
              <a:t> strands are separated, hybridized to the microarray, and the unbound DNA is washed away. Spots that are red indicate genes that are expressed more highly in the tumor, whereas the green spots indicate reduced expression relative to control. Spots that are black or yellow indicate comparable expression at low or high levels, respectively. [Information from D. L. Nelson and M. M. Cox, </a:t>
            </a:r>
            <a:r>
              <a:rPr lang="en-US" sz="1200" b="0" i="1" u="none" strike="noStrike" kern="1200" baseline="0" dirty="0" err="1" smtClean="0">
                <a:solidFill>
                  <a:schemeClr val="tx1"/>
                </a:solidFill>
                <a:latin typeface="+mn-lt"/>
                <a:ea typeface="+mn-ea"/>
                <a:cs typeface="+mn-cs"/>
              </a:rPr>
              <a:t>Lehninger</a:t>
            </a:r>
            <a:r>
              <a:rPr lang="en-US" sz="1200" b="0" i="1" u="none" strike="noStrike" kern="1200" baseline="0" dirty="0" smtClean="0">
                <a:solidFill>
                  <a:schemeClr val="tx1"/>
                </a:solidFill>
                <a:latin typeface="+mn-lt"/>
                <a:ea typeface="+mn-ea"/>
                <a:cs typeface="+mn-cs"/>
              </a:rPr>
              <a:t> Principles of Biochemistry</a:t>
            </a:r>
            <a:r>
              <a:rPr lang="en-US" sz="1200" b="0" i="0" u="none" strike="noStrike" kern="1200" baseline="0" dirty="0" smtClean="0">
                <a:solidFill>
                  <a:schemeClr val="tx1"/>
                </a:solidFill>
                <a:latin typeface="+mn-lt"/>
                <a:ea typeface="+mn-ea"/>
                <a:cs typeface="+mn-cs"/>
              </a:rPr>
              <a:t>, 6th ed. (W. H. Freeman and Company, 2013).]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1905311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5.33 Gene-expression analysis with the use of microarrays. </a:t>
            </a:r>
            <a:r>
              <a:rPr lang="en-US" sz="1200" b="0" i="0" u="none" strike="noStrike" kern="1200" baseline="0" dirty="0" smtClean="0">
                <a:solidFill>
                  <a:schemeClr val="tx1"/>
                </a:solidFill>
                <a:latin typeface="+mn-lt"/>
                <a:ea typeface="+mn-ea"/>
                <a:cs typeface="+mn-cs"/>
              </a:rPr>
              <a:t>The expression levels of thousands of genes can be simultaneously analyzed with DNA microarrays. Here, an analysis of 1733 genes in 84 breast tumor samples reveals that the tumors can be divided into distinct classes based on their gene-expression patterns. In this “heat map” representation, each row represents a different gene and each column represents a different breast tumor sample (i.e., a separate microarray experiment). Red corresponds to gene induction, and green corresponds to gene repression. [Data from C. M. </a:t>
            </a:r>
            <a:r>
              <a:rPr lang="en-US" sz="1200" b="0" i="0" u="none" strike="noStrike" kern="1200" baseline="0" dirty="0" err="1" smtClean="0">
                <a:solidFill>
                  <a:schemeClr val="tx1"/>
                </a:solidFill>
                <a:latin typeface="+mn-lt"/>
                <a:ea typeface="+mn-ea"/>
                <a:cs typeface="+mn-cs"/>
              </a:rPr>
              <a:t>Perou</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406:747–752, 2000.]</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113021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5.34 Microinjection of DNA. </a:t>
            </a:r>
            <a:r>
              <a:rPr lang="en-US" dirty="0" smtClean="0"/>
              <a:t>Cloned plasmid DNA is</a:t>
            </a:r>
            <a:r>
              <a:rPr lang="en-US" baseline="0" dirty="0" smtClean="0"/>
              <a:t> </a:t>
            </a:r>
            <a:r>
              <a:rPr lang="en-US" dirty="0" smtClean="0"/>
              <a:t>being microinjected into the male </a:t>
            </a:r>
            <a:r>
              <a:rPr lang="en-US" dirty="0" err="1" smtClean="0"/>
              <a:t>pronucleus</a:t>
            </a:r>
            <a:r>
              <a:rPr lang="en-US" dirty="0" smtClean="0"/>
              <a:t> of a fertilized</a:t>
            </a:r>
            <a:r>
              <a:rPr lang="en-US" baseline="0" dirty="0" smtClean="0"/>
              <a:t> </a:t>
            </a:r>
            <a:r>
              <a:rPr lang="en-US" dirty="0" smtClean="0"/>
              <a:t>mouse egg.</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66</a:t>
            </a:fld>
            <a:endParaRPr lang="en-US" dirty="0"/>
          </a:p>
        </p:txBody>
      </p:sp>
    </p:spTree>
    <p:extLst>
      <p:ext uri="{BB962C8B-B14F-4D97-AF65-F5344CB8AC3E}">
        <p14:creationId xmlns:p14="http://schemas.microsoft.com/office/powerpoint/2010/main" val="2844009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5.35 Gene disruption by homologous recombination. </a:t>
            </a:r>
            <a:r>
              <a:rPr lang="en-US" sz="1200" b="0" i="0" u="none" strike="noStrike" kern="1200" baseline="0" dirty="0" smtClean="0">
                <a:solidFill>
                  <a:schemeClr val="tx1"/>
                </a:solidFill>
                <a:latin typeface="+mn-lt"/>
                <a:ea typeface="+mn-ea"/>
                <a:cs typeface="+mn-cs"/>
              </a:rPr>
              <a:t>(A) A mutated version of the gene to be disrupted is constructed, maintaining some regions of homology with the normal gene (red). When the foreign mutated gene is introduced into an embryonic stem cell, (B) recombination takes place at regions of homology and (C) the normal (targeted) gene is replaced, or “knocked out,” by the foreign gene. The cell is inserted into embryos, and mice lacking the gene (knockout mice) are produced.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10764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107344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5.36 Consequences of gene disruption. </a:t>
            </a:r>
            <a:r>
              <a:rPr lang="en-US" sz="1200" b="0" i="0" u="none" strike="noStrike" kern="1200" baseline="0" dirty="0" smtClean="0">
                <a:solidFill>
                  <a:schemeClr val="tx1"/>
                </a:solidFill>
                <a:latin typeface="+mn-lt"/>
                <a:ea typeface="+mn-ea"/>
                <a:cs typeface="+mn-cs"/>
              </a:rPr>
              <a:t>Sections of muscle from normal (A) and </a:t>
            </a:r>
            <a:r>
              <a:rPr lang="en-US" sz="1200" b="0" i="0" u="none" strike="noStrike" kern="1200" baseline="0" dirty="0" err="1" smtClean="0">
                <a:solidFill>
                  <a:schemeClr val="tx1"/>
                </a:solidFill>
                <a:latin typeface="+mn-lt"/>
                <a:ea typeface="+mn-ea"/>
                <a:cs typeface="+mn-cs"/>
              </a:rPr>
              <a:t>myogenin</a:t>
            </a:r>
            <a:r>
              <a:rPr lang="en-US" sz="1200" b="0" i="0" u="none" strike="noStrike" kern="1200" baseline="0" dirty="0" smtClean="0">
                <a:solidFill>
                  <a:schemeClr val="tx1"/>
                </a:solidFill>
                <a:latin typeface="+mn-lt"/>
                <a:ea typeface="+mn-ea"/>
                <a:cs typeface="+mn-cs"/>
              </a:rPr>
              <a:t>-knockout (B) mice, as viewed under the light microscope. The unlabeled arrows in both panels identify comparable sections of the pelvic bone, indicating that similar anatomical regions are depicted. Muscles do not develop properly in mice having both </a:t>
            </a:r>
            <a:r>
              <a:rPr lang="en-US" sz="1200" b="0" i="0" u="none" strike="noStrike" kern="1200" baseline="0" dirty="0" err="1" smtClean="0">
                <a:solidFill>
                  <a:schemeClr val="tx1"/>
                </a:solidFill>
                <a:latin typeface="+mn-lt"/>
                <a:ea typeface="+mn-ea"/>
                <a:cs typeface="+mn-cs"/>
              </a:rPr>
              <a:t>myogenin</a:t>
            </a:r>
            <a:r>
              <a:rPr lang="en-US" sz="1200" b="0" i="0" u="none" strike="noStrike" kern="1200" baseline="0" dirty="0" smtClean="0">
                <a:solidFill>
                  <a:schemeClr val="tx1"/>
                </a:solidFill>
                <a:latin typeface="+mn-lt"/>
                <a:ea typeface="+mn-ea"/>
                <a:cs typeface="+mn-cs"/>
              </a:rPr>
              <a:t> genes disrupted. A poorly formed muscle fiber in the knockout strain is indicated by the M arrow. (C) The development of mature skeletal muscle from progenitor cells is a highly regulated process involving a number of intermediate cell types and multiple transcription factors. Through the gene-disruption studies in (A) and (B), </a:t>
            </a:r>
            <a:r>
              <a:rPr lang="en-US" sz="1200" b="0" i="0" u="none" strike="noStrike" kern="1200" baseline="0" dirty="0" err="1" smtClean="0">
                <a:solidFill>
                  <a:schemeClr val="tx1"/>
                </a:solidFill>
                <a:latin typeface="+mn-lt"/>
                <a:ea typeface="+mn-ea"/>
                <a:cs typeface="+mn-cs"/>
              </a:rPr>
              <a:t>myogenin</a:t>
            </a:r>
            <a:r>
              <a:rPr lang="en-US" sz="1200" b="0" i="0" u="none" strike="noStrike" kern="1200" baseline="0" dirty="0" smtClean="0">
                <a:solidFill>
                  <a:schemeClr val="tx1"/>
                </a:solidFill>
                <a:latin typeface="+mn-lt"/>
                <a:ea typeface="+mn-ea"/>
                <a:cs typeface="+mn-cs"/>
              </a:rPr>
              <a:t> was identified as an essential component of this pathway. [(A) and (B) From P. Hasty, et al.,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364:501–506, 1993; (C) Information from S. </a:t>
            </a:r>
            <a:r>
              <a:rPr lang="en-US" sz="1200" b="0" i="0" u="none" strike="noStrike" kern="1200" baseline="0" dirty="0" err="1" smtClean="0">
                <a:solidFill>
                  <a:schemeClr val="tx1"/>
                </a:solidFill>
                <a:latin typeface="+mn-lt"/>
                <a:ea typeface="+mn-ea"/>
                <a:cs typeface="+mn-cs"/>
              </a:rPr>
              <a:t>Hettmer</a:t>
            </a:r>
            <a:r>
              <a:rPr lang="en-US" sz="1200" b="0" i="0" u="none" strike="noStrike" kern="1200" baseline="0" dirty="0" smtClean="0">
                <a:solidFill>
                  <a:schemeClr val="tx1"/>
                </a:solidFill>
                <a:latin typeface="+mn-lt"/>
                <a:ea typeface="+mn-ea"/>
                <a:cs typeface="+mn-cs"/>
              </a:rPr>
              <a:t> and A. J. Wagers, </a:t>
            </a:r>
            <a:r>
              <a:rPr lang="en-US" sz="1200" b="0" i="1" u="none" strike="noStrike" kern="1200" baseline="0" dirty="0" smtClean="0">
                <a:solidFill>
                  <a:schemeClr val="tx1"/>
                </a:solidFill>
                <a:latin typeface="+mn-lt"/>
                <a:ea typeface="+mn-ea"/>
                <a:cs typeface="+mn-cs"/>
              </a:rPr>
              <a:t>Nat. Med</a:t>
            </a:r>
            <a:r>
              <a:rPr lang="en-US" sz="1200" b="0" i="0" u="none" strike="noStrike" kern="1200" baseline="0" dirty="0" smtClean="0">
                <a:solidFill>
                  <a:schemeClr val="tx1"/>
                </a:solidFill>
                <a:latin typeface="+mn-lt"/>
                <a:ea typeface="+mn-ea"/>
                <a:cs typeface="+mn-cs"/>
              </a:rPr>
              <a:t>. 16:171–173, 2010, Fig. 1.]</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1210602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5.37 Genome editing. </a:t>
            </a:r>
            <a:r>
              <a:rPr lang="en-US" sz="1200" kern="1200" dirty="0" smtClean="0">
                <a:solidFill>
                  <a:schemeClr val="tx1"/>
                </a:solidFill>
                <a:effectLst/>
                <a:latin typeface="+mn-lt"/>
                <a:ea typeface="+mn-ea"/>
                <a:cs typeface="+mn-cs"/>
              </a:rPr>
              <a:t>Precisely generated double-strand breaks in DNA are repaired in the cell by two possible mechanisms. One is non-homologous end joining (NHEJ), a process that is error-prone and may lead to the introduction of insertions or deletions. Such errors may introduce </a:t>
            </a:r>
            <a:r>
              <a:rPr lang="en-US" sz="1200" kern="1200" dirty="0" err="1" smtClean="0">
                <a:solidFill>
                  <a:schemeClr val="tx1"/>
                </a:solidFill>
                <a:effectLst/>
                <a:latin typeface="+mn-lt"/>
                <a:ea typeface="+mn-ea"/>
                <a:cs typeface="+mn-cs"/>
              </a:rPr>
              <a:t>frameshift</a:t>
            </a:r>
            <a:r>
              <a:rPr lang="en-US" sz="1200" kern="1200" dirty="0" smtClean="0">
                <a:solidFill>
                  <a:schemeClr val="tx1"/>
                </a:solidFill>
                <a:effectLst/>
                <a:latin typeface="+mn-lt"/>
                <a:ea typeface="+mn-ea"/>
                <a:cs typeface="+mn-cs"/>
              </a:rPr>
              <a:t> mutations that ultimately knock out the entire gene. Alternatively, if a donor template DNA fragment is also provided, the break can be repaired by homology directed repair (HDR), which results in the incorporation of the desired modifications (green) into the targeted gene.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3087667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5.38 TALE repeats recognize individual bases in DNA. </a:t>
            </a:r>
            <a:r>
              <a:rPr lang="en-US" sz="1200" b="0" i="0" u="none" strike="noStrike" kern="1200" baseline="0" dirty="0" smtClean="0">
                <a:solidFill>
                  <a:schemeClr val="tx1"/>
                </a:solidFill>
                <a:latin typeface="+mn-lt"/>
                <a:ea typeface="+mn-ea"/>
                <a:cs typeface="+mn-cs"/>
              </a:rPr>
              <a:t>Each TALE repeat contains 34 amino acids, two of which specify its nucleotide binding partner. In this figure, the identity of these residues is indicated by the color of the repeat. TALE proteins can be designed to uniquely recognize extended oligonucleotide sequences. In this example, a 22 base-pair sequence is bound by a single TALE protein, the bacterial effector PthXo1. [Drawn from 3UGM.pdb.]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922072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5.39 Genome editing by site-specific nucleases. </a:t>
            </a:r>
            <a:r>
              <a:rPr lang="en-US" sz="1200" b="0" i="0" u="none" strike="noStrike" kern="1200" baseline="0" dirty="0" smtClean="0">
                <a:solidFill>
                  <a:schemeClr val="tx1"/>
                </a:solidFill>
                <a:latin typeface="+mn-lt"/>
                <a:ea typeface="+mn-ea"/>
                <a:cs typeface="+mn-cs"/>
              </a:rPr>
              <a:t>A pair of ZFNs or TALENs cleave opposite strands of a targeted gene (blue) within the genome. The DNA repair machinery of the cell will use a homologous donor template DNA fragment to fix the double-strand break, incorporating the desired modifications (green) into the targeted gene.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267386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5.40 </a:t>
            </a:r>
            <a:r>
              <a:rPr lang="en-US" sz="1200" b="1" i="0" u="none" strike="noStrike" kern="1200" baseline="0" dirty="0" smtClean="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tructure of the CRISPR guide RNA. </a:t>
            </a:r>
            <a:r>
              <a:rPr lang="en-US" sz="1200" kern="1200" dirty="0" smtClean="0">
                <a:solidFill>
                  <a:schemeClr val="tx1"/>
                </a:solidFill>
                <a:effectLst/>
                <a:latin typeface="+mn-lt"/>
                <a:ea typeface="+mn-ea"/>
                <a:cs typeface="+mn-cs"/>
              </a:rPr>
              <a:t>A single guide RNA (</a:t>
            </a:r>
            <a:r>
              <a:rPr lang="en-US" sz="1200" kern="1200" dirty="0" err="1" smtClean="0">
                <a:solidFill>
                  <a:schemeClr val="tx1"/>
                </a:solidFill>
                <a:effectLst/>
                <a:latin typeface="+mn-lt"/>
                <a:ea typeface="+mn-ea"/>
                <a:cs typeface="+mn-cs"/>
              </a:rPr>
              <a:t>sgRNA</a:t>
            </a:r>
            <a:r>
              <a:rPr lang="en-US" sz="1200" kern="1200" dirty="0" smtClean="0">
                <a:solidFill>
                  <a:schemeClr val="tx1"/>
                </a:solidFill>
                <a:effectLst/>
                <a:latin typeface="+mn-lt"/>
                <a:ea typeface="+mn-ea"/>
                <a:cs typeface="+mn-cs"/>
              </a:rPr>
              <a:t>) contains 20 nucleotides at its 5′ end (blue) that specify the target sequence, followed by multiple stem-loop structures (red) that mediate the interaction with Cas9.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2697069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5.41 Cleavage of DNA by the CRISPR-</a:t>
            </a:r>
            <a:r>
              <a:rPr lang="en-US" sz="1200" b="1" kern="1200" dirty="0" err="1" smtClean="0">
                <a:solidFill>
                  <a:schemeClr val="tx1"/>
                </a:solidFill>
                <a:effectLst/>
                <a:latin typeface="+mn-lt"/>
                <a:ea typeface="+mn-ea"/>
                <a:cs typeface="+mn-cs"/>
              </a:rPr>
              <a:t>Cas</a:t>
            </a:r>
            <a:r>
              <a:rPr lang="en-US" sz="1200" b="1" kern="1200" dirty="0" smtClean="0">
                <a:solidFill>
                  <a:schemeClr val="tx1"/>
                </a:solidFill>
                <a:effectLst/>
                <a:latin typeface="+mn-lt"/>
                <a:ea typeface="+mn-ea"/>
                <a:cs typeface="+mn-cs"/>
              </a:rPr>
              <a:t> system. </a:t>
            </a:r>
            <a:r>
              <a:rPr lang="en-US" sz="1200" kern="1200" dirty="0" smtClean="0">
                <a:solidFill>
                  <a:schemeClr val="tx1"/>
                </a:solidFill>
                <a:effectLst/>
                <a:latin typeface="+mn-lt"/>
                <a:ea typeface="+mn-ea"/>
                <a:cs typeface="+mn-cs"/>
              </a:rPr>
              <a:t>(A) The structure of a Cas9-sgRNA complex reveals the two lobes of Cas9: the REC lobe (green) and the NUC lobe (gray). The REC lobe mediates the interaction with the </a:t>
            </a:r>
            <a:r>
              <a:rPr lang="en-US" sz="1200" kern="1200" dirty="0" err="1" smtClean="0">
                <a:solidFill>
                  <a:schemeClr val="tx1"/>
                </a:solidFill>
                <a:effectLst/>
                <a:latin typeface="+mn-lt"/>
                <a:ea typeface="+mn-ea"/>
                <a:cs typeface="+mn-cs"/>
              </a:rPr>
              <a:t>sgRNA</a:t>
            </a:r>
            <a:r>
              <a:rPr lang="en-US" sz="1200" kern="1200" dirty="0" smtClean="0">
                <a:solidFill>
                  <a:schemeClr val="tx1"/>
                </a:solidFill>
                <a:effectLst/>
                <a:latin typeface="+mn-lt"/>
                <a:ea typeface="+mn-ea"/>
                <a:cs typeface="+mn-cs"/>
              </a:rPr>
              <a:t>, shown in blue and red as in (A). The NUC lobe contains the nuclease domain that will cleave the target DNA (yellow). [Drawn from 4OO8.pdb]. (B) If the target DNA sequence contains an adjacent PAM sequence, the sgRNA-Cas9 complex will bind and cleave both strands of the target, at the sites indicated by the black triangles, yielding a double-strand break.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76</a:t>
            </a:fld>
            <a:endParaRPr lang="en-US" dirty="0"/>
          </a:p>
        </p:txBody>
      </p:sp>
    </p:spTree>
    <p:extLst>
      <p:ext uri="{BB962C8B-B14F-4D97-AF65-F5344CB8AC3E}">
        <p14:creationId xmlns:p14="http://schemas.microsoft.com/office/powerpoint/2010/main" val="4220710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5.42 RNA interference mechanism. </a:t>
            </a:r>
            <a:r>
              <a:rPr lang="en-US" sz="1200" kern="1200" dirty="0" smtClean="0">
                <a:solidFill>
                  <a:schemeClr val="tx1"/>
                </a:solidFill>
                <a:effectLst/>
                <a:latin typeface="+mn-lt"/>
                <a:ea typeface="+mn-ea"/>
                <a:cs typeface="+mn-cs"/>
              </a:rPr>
              <a:t>A double-stranded RNA molecule is cleaved into 21-bp fragments by the enzyme Dicer to produce </a:t>
            </a:r>
            <a:r>
              <a:rPr lang="en-US" sz="1200" kern="1200" dirty="0" err="1" smtClean="0">
                <a:solidFill>
                  <a:schemeClr val="tx1"/>
                </a:solidFill>
                <a:effectLst/>
                <a:latin typeface="+mn-lt"/>
                <a:ea typeface="+mn-ea"/>
                <a:cs typeface="+mn-cs"/>
              </a:rPr>
              <a:t>siRNAs</a:t>
            </a:r>
            <a:r>
              <a:rPr lang="en-US" sz="1200" kern="1200" dirty="0" smtClean="0">
                <a:solidFill>
                  <a:schemeClr val="tx1"/>
                </a:solidFill>
                <a:effectLst/>
                <a:latin typeface="+mn-lt"/>
                <a:ea typeface="+mn-ea"/>
                <a:cs typeface="+mn-cs"/>
              </a:rPr>
              <a:t>. These </a:t>
            </a:r>
            <a:r>
              <a:rPr lang="en-US" sz="1200" kern="1200" dirty="0" err="1" smtClean="0">
                <a:solidFill>
                  <a:schemeClr val="tx1"/>
                </a:solidFill>
                <a:effectLst/>
                <a:latin typeface="+mn-lt"/>
                <a:ea typeface="+mn-ea"/>
                <a:cs typeface="+mn-cs"/>
              </a:rPr>
              <a:t>siRNAs</a:t>
            </a:r>
            <a:r>
              <a:rPr lang="en-US" sz="1200" kern="1200" dirty="0" smtClean="0">
                <a:solidFill>
                  <a:schemeClr val="tx1"/>
                </a:solidFill>
                <a:effectLst/>
                <a:latin typeface="+mn-lt"/>
                <a:ea typeface="+mn-ea"/>
                <a:cs typeface="+mn-cs"/>
              </a:rPr>
              <a:t> are incorporated into the RNA-induced silencing complex (RISC), where the single-stranded RNAs guide the cleavage of mRNAs that contain complementary sequences.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78</a:t>
            </a:fld>
            <a:endParaRPr lang="en-US" dirty="0"/>
          </a:p>
        </p:txBody>
      </p:sp>
    </p:spTree>
    <p:extLst>
      <p:ext uri="{BB962C8B-B14F-4D97-AF65-F5344CB8AC3E}">
        <p14:creationId xmlns:p14="http://schemas.microsoft.com/office/powerpoint/2010/main" val="2749671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5.43 Tumors in plants. </a:t>
            </a:r>
            <a:r>
              <a:rPr lang="en-US" dirty="0" smtClean="0"/>
              <a:t>Crown gall,</a:t>
            </a:r>
            <a:r>
              <a:rPr lang="en-US" baseline="0" dirty="0" smtClean="0"/>
              <a:t> </a:t>
            </a:r>
            <a:r>
              <a:rPr lang="en-US" dirty="0" smtClean="0"/>
              <a:t>a plant tumor, is caused by a bacterium</a:t>
            </a:r>
            <a:r>
              <a:rPr lang="en-US" baseline="0" dirty="0" smtClean="0"/>
              <a:t> </a:t>
            </a:r>
            <a:r>
              <a:rPr lang="en-US" dirty="0" smtClean="0"/>
              <a:t>(</a:t>
            </a:r>
            <a:r>
              <a:rPr lang="en-US" i="1" dirty="0" smtClean="0"/>
              <a:t>Agrobacterium </a:t>
            </a:r>
            <a:r>
              <a:rPr lang="en-US" i="1" dirty="0" err="1" smtClean="0"/>
              <a:t>tumefaciens</a:t>
            </a:r>
            <a:r>
              <a:rPr lang="en-US" dirty="0" smtClean="0"/>
              <a:t>) that carries a</a:t>
            </a:r>
            <a:r>
              <a:rPr lang="en-US" baseline="0" dirty="0" smtClean="0"/>
              <a:t> </a:t>
            </a:r>
            <a:r>
              <a:rPr lang="en-US" dirty="0" smtClean="0"/>
              <a:t>tumor-inducing plasmid (Ti plasmid). [From</a:t>
            </a:r>
            <a:r>
              <a:rPr lang="en-US" baseline="0" dirty="0" smtClean="0"/>
              <a:t> </a:t>
            </a:r>
            <a:r>
              <a:rPr lang="da-DK" dirty="0" smtClean="0"/>
              <a:t>M. Escobar et al., </a:t>
            </a:r>
            <a:r>
              <a:rPr lang="da-DK" i="1" dirty="0" smtClean="0"/>
              <a:t>PNAS  </a:t>
            </a:r>
            <a:r>
              <a:rPr lang="da-DK" dirty="0" smtClean="0"/>
              <a:t>98:13437–13442,</a:t>
            </a:r>
            <a:r>
              <a:rPr lang="da-DK" baseline="0" dirty="0" smtClean="0"/>
              <a:t> </a:t>
            </a:r>
            <a:r>
              <a:rPr lang="da-DK" dirty="0" smtClean="0"/>
              <a:t>2001. Copyright 2001 National Academy of</a:t>
            </a:r>
            <a:r>
              <a:rPr lang="da-DK" baseline="0" dirty="0" smtClean="0"/>
              <a:t> </a:t>
            </a:r>
            <a:r>
              <a:rPr lang="da-DK" dirty="0" smtClean="0"/>
              <a:t>Sciences, U. S. A.]</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80</a:t>
            </a:fld>
            <a:endParaRPr lang="en-US" dirty="0"/>
          </a:p>
        </p:txBody>
      </p:sp>
    </p:spTree>
    <p:extLst>
      <p:ext uri="{BB962C8B-B14F-4D97-AF65-F5344CB8AC3E}">
        <p14:creationId xmlns:p14="http://schemas.microsoft.com/office/powerpoint/2010/main" val="4198599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5.44 Ti plasmids. </a:t>
            </a:r>
            <a:r>
              <a:rPr lang="en-US" dirty="0" smtClean="0"/>
              <a:t>Agrobacteria</a:t>
            </a:r>
            <a:r>
              <a:rPr lang="en-US" baseline="0" dirty="0" smtClean="0"/>
              <a:t> </a:t>
            </a:r>
            <a:r>
              <a:rPr lang="en-US" dirty="0" smtClean="0"/>
              <a:t>containing Ti plasmids can deliver foreign</a:t>
            </a:r>
            <a:r>
              <a:rPr lang="en-US" baseline="0" dirty="0" smtClean="0"/>
              <a:t> </a:t>
            </a:r>
            <a:r>
              <a:rPr lang="en-US" dirty="0" smtClean="0"/>
              <a:t>genes into some plant cells. [Information</a:t>
            </a:r>
            <a:r>
              <a:rPr lang="en-US" baseline="0" dirty="0" smtClean="0"/>
              <a:t> from</a:t>
            </a:r>
            <a:r>
              <a:rPr lang="en-US" dirty="0" smtClean="0"/>
              <a:t> M. Chilton.</a:t>
            </a:r>
            <a:r>
              <a:rPr lang="en-US" baseline="0" dirty="0" smtClean="0"/>
              <a:t> </a:t>
            </a:r>
            <a:r>
              <a:rPr lang="en-US" dirty="0" smtClean="0"/>
              <a:t>A vector for introducing new genes into plants.</a:t>
            </a:r>
            <a:r>
              <a:rPr lang="en-US" baseline="0" dirty="0" smtClean="0"/>
              <a:t> </a:t>
            </a:r>
            <a:r>
              <a:rPr lang="en-US" dirty="0" smtClean="0"/>
              <a:t>Copyright © 1983 by Scientific American, Inc.</a:t>
            </a:r>
            <a:r>
              <a:rPr lang="en-US" baseline="0" dirty="0" smtClean="0"/>
              <a:t> </a:t>
            </a:r>
            <a:r>
              <a:rPr lang="en-US" dirty="0" smtClean="0"/>
              <a:t>All rights reserved.]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81</a:t>
            </a:fld>
            <a:endParaRPr lang="en-US" dirty="0"/>
          </a:p>
        </p:txBody>
      </p:sp>
    </p:spTree>
    <p:extLst>
      <p:ext uri="{BB962C8B-B14F-4D97-AF65-F5344CB8AC3E}">
        <p14:creationId xmlns:p14="http://schemas.microsoft.com/office/powerpoint/2010/main" val="3015768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5.45 Electroporation. </a:t>
            </a:r>
            <a:r>
              <a:rPr lang="en-US" dirty="0" smtClean="0"/>
              <a:t>Foreign DNA</a:t>
            </a:r>
            <a:r>
              <a:rPr lang="en-US" baseline="0" dirty="0" smtClean="0"/>
              <a:t> </a:t>
            </a:r>
            <a:r>
              <a:rPr lang="en-US" dirty="0" smtClean="0"/>
              <a:t>can be introduced into plant cells by</a:t>
            </a:r>
            <a:r>
              <a:rPr lang="en-US" baseline="0" dirty="0" smtClean="0"/>
              <a:t> </a:t>
            </a:r>
            <a:r>
              <a:rPr lang="en-US" dirty="0" smtClean="0"/>
              <a:t>electroporation, the application of intense</a:t>
            </a:r>
            <a:r>
              <a:rPr lang="en-US" baseline="0" dirty="0" smtClean="0"/>
              <a:t> </a:t>
            </a:r>
            <a:r>
              <a:rPr lang="en-US" dirty="0" smtClean="0"/>
              <a:t>electric fields to make their plasma</a:t>
            </a:r>
            <a:r>
              <a:rPr lang="en-US" baseline="0" dirty="0" smtClean="0"/>
              <a:t> </a:t>
            </a:r>
            <a:r>
              <a:rPr lang="en-US" dirty="0" smtClean="0"/>
              <a:t>membranes transiently permeable.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82</a:t>
            </a:fld>
            <a:endParaRPr lang="en-US" dirty="0"/>
          </a:p>
        </p:txBody>
      </p:sp>
    </p:spTree>
    <p:extLst>
      <p:ext uri="{BB962C8B-B14F-4D97-AF65-F5344CB8AC3E}">
        <p14:creationId xmlns:p14="http://schemas.microsoft.com/office/powerpoint/2010/main" val="316824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5.2 Gel-electrophoresis pattern of a restriction digest. </a:t>
            </a:r>
            <a:r>
              <a:rPr lang="en-US" sz="1200" b="0" i="0" u="none" strike="noStrike" kern="1200" baseline="0" dirty="0" smtClean="0">
                <a:solidFill>
                  <a:schemeClr val="tx1"/>
                </a:solidFill>
                <a:latin typeface="+mn-lt"/>
                <a:ea typeface="+mn-ea"/>
                <a:cs typeface="+mn-cs"/>
              </a:rPr>
              <a:t>This gel shows the fragments produced by cleaving DNA from two viral strains (odd- vs. even-numbered lanes) with each of four restriction enzymes. These fragments were made fluorescent by staining the gel with </a:t>
            </a:r>
            <a:r>
              <a:rPr lang="en-US" sz="1200" b="0" i="0" u="none" strike="noStrike" kern="1200" baseline="0" dirty="0" err="1" smtClean="0">
                <a:solidFill>
                  <a:schemeClr val="tx1"/>
                </a:solidFill>
                <a:latin typeface="+mn-lt"/>
                <a:ea typeface="+mn-ea"/>
                <a:cs typeface="+mn-cs"/>
              </a:rPr>
              <a:t>ethidium</a:t>
            </a:r>
            <a:r>
              <a:rPr lang="en-US" sz="1200" b="0" i="0" u="none" strike="noStrike" kern="1200" baseline="0" dirty="0" smtClean="0">
                <a:solidFill>
                  <a:schemeClr val="tx1"/>
                </a:solidFill>
                <a:latin typeface="+mn-lt"/>
                <a:ea typeface="+mn-ea"/>
                <a:cs typeface="+mn-cs"/>
              </a:rPr>
              <a:t> bromide. [Data from Carr et al., Emerging Infectious Diseases, </a:t>
            </a:r>
            <a:r>
              <a:rPr lang="pl-PL" sz="1200" b="0" i="0" u="none" strike="noStrike" kern="1200" baseline="0" dirty="0" err="1" smtClean="0">
                <a:solidFill>
                  <a:schemeClr val="tx1"/>
                </a:solidFill>
                <a:latin typeface="+mn-lt"/>
                <a:ea typeface="+mn-ea"/>
                <a:cs typeface="+mn-cs"/>
              </a:rPr>
              <a:t>www.cdc.gov</a:t>
            </a:r>
            <a:r>
              <a:rPr lang="pl-PL" sz="1200" b="0" i="0" u="none" strike="noStrike" kern="1200" baseline="0" dirty="0" smtClean="0">
                <a:solidFill>
                  <a:schemeClr val="tx1"/>
                </a:solidFill>
                <a:latin typeface="+mn-lt"/>
                <a:ea typeface="+mn-ea"/>
                <a:cs typeface="+mn-cs"/>
              </a:rPr>
              <a:t>/</a:t>
            </a:r>
            <a:r>
              <a:rPr lang="pl-PL" sz="1200" b="0" i="0" u="none" strike="noStrike" kern="1200" baseline="0" dirty="0" err="1" smtClean="0">
                <a:solidFill>
                  <a:schemeClr val="tx1"/>
                </a:solidFill>
                <a:latin typeface="+mn-lt"/>
                <a:ea typeface="+mn-ea"/>
                <a:cs typeface="+mn-cs"/>
              </a:rPr>
              <a:t>eid</a:t>
            </a:r>
            <a:r>
              <a:rPr lang="pl-PL" sz="1200" b="0" i="0" u="none" strike="noStrike" kern="1200" baseline="0" dirty="0" smtClean="0">
                <a:solidFill>
                  <a:schemeClr val="tx1"/>
                </a:solidFill>
                <a:latin typeface="+mn-lt"/>
                <a:ea typeface="+mn-ea"/>
                <a:cs typeface="+mn-cs"/>
              </a:rPr>
              <a:t>, 17(8), August 2011.]</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356100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5.3 Southern blotting. </a:t>
            </a:r>
            <a:r>
              <a:rPr lang="en-US" sz="1200" kern="1200" dirty="0" smtClean="0">
                <a:solidFill>
                  <a:schemeClr val="tx1"/>
                </a:solidFill>
                <a:effectLst/>
                <a:latin typeface="+mn-lt"/>
                <a:ea typeface="+mn-ea"/>
                <a:cs typeface="+mn-cs"/>
              </a:rPr>
              <a:t>A DNA fragment containing a specific sequence can be identified by separating a mixture of fragments by electrophoresis, transferring them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nitrocellulose, and hybridizing with a labeled probe complementary to the sequence. The fragment containing the sequence is then visualized by autoradiography or fluorescence imaging.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146592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5.4 Fluorescence detection of oligonucleotide fragments produced by the </a:t>
            </a:r>
            <a:r>
              <a:rPr lang="en-US" sz="1200" b="1" i="0" u="none" strike="noStrike" kern="1200" baseline="0" dirty="0" err="1" smtClean="0">
                <a:solidFill>
                  <a:schemeClr val="tx1"/>
                </a:solidFill>
                <a:latin typeface="+mn-lt"/>
                <a:ea typeface="+mn-ea"/>
                <a:cs typeface="+mn-cs"/>
              </a:rPr>
              <a:t>dideoxy</a:t>
            </a:r>
            <a:r>
              <a:rPr lang="en-US" sz="1200" b="1" i="0" u="none" strike="noStrike" kern="1200" baseline="0" dirty="0" smtClean="0">
                <a:solidFill>
                  <a:schemeClr val="tx1"/>
                </a:solidFill>
                <a:latin typeface="+mn-lt"/>
                <a:ea typeface="+mn-ea"/>
                <a:cs typeface="+mn-cs"/>
              </a:rPr>
              <a:t> method. </a:t>
            </a:r>
            <a:r>
              <a:rPr lang="en-US" sz="1200" b="0" i="0" u="none" strike="noStrike" kern="1200" baseline="0" dirty="0" smtClean="0">
                <a:solidFill>
                  <a:schemeClr val="tx1"/>
                </a:solidFill>
                <a:latin typeface="+mn-lt"/>
                <a:ea typeface="+mn-ea"/>
                <a:cs typeface="+mn-cs"/>
              </a:rPr>
              <a:t>A sequencing reaction is performed with four chain terminating </a:t>
            </a:r>
            <a:r>
              <a:rPr lang="en-US" sz="1200" b="0" i="0" u="none" strike="noStrike" kern="1200" baseline="0" dirty="0" err="1" smtClean="0">
                <a:solidFill>
                  <a:schemeClr val="tx1"/>
                </a:solidFill>
                <a:latin typeface="+mn-lt"/>
                <a:ea typeface="+mn-ea"/>
                <a:cs typeface="+mn-cs"/>
              </a:rPr>
              <a:t>dideoxy</a:t>
            </a:r>
            <a:r>
              <a:rPr lang="en-US" sz="1200" b="0" i="0" u="none" strike="noStrike" kern="1200" baseline="0" dirty="0" smtClean="0">
                <a:solidFill>
                  <a:schemeClr val="tx1"/>
                </a:solidFill>
                <a:latin typeface="+mn-lt"/>
                <a:ea typeface="+mn-ea"/>
                <a:cs typeface="+mn-cs"/>
              </a:rPr>
              <a:t> nucleotides, each labeled with a tag that fluoresces at a different wavelength. The color of each fragment indicates the identity of the last base in the chain. The fragments are separated by size using capillary electrophoresis, and the fluorescence at each of the four wavelengths indicates the sequence of the complement of the original DNA template.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387973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5.5 Solid-phase synthesis of a DNA chain by the </a:t>
            </a:r>
            <a:r>
              <a:rPr lang="en-US" b="1" dirty="0" err="1" smtClean="0"/>
              <a:t>phosphite</a:t>
            </a:r>
            <a:r>
              <a:rPr lang="en-US" b="1" dirty="0" smtClean="0"/>
              <a:t> </a:t>
            </a:r>
            <a:r>
              <a:rPr lang="en-US" b="1" dirty="0" err="1" smtClean="0"/>
              <a:t>triester</a:t>
            </a:r>
            <a:r>
              <a:rPr lang="en-US" b="1" dirty="0" smtClean="0"/>
              <a:t> method. </a:t>
            </a:r>
            <a:r>
              <a:rPr lang="en-US" dirty="0" smtClean="0"/>
              <a:t>The</a:t>
            </a:r>
            <a:r>
              <a:rPr lang="en-US" baseline="0" dirty="0" smtClean="0"/>
              <a:t> </a:t>
            </a:r>
            <a:r>
              <a:rPr lang="en-US" dirty="0" smtClean="0"/>
              <a:t>activated monomer added to the growing chain is a </a:t>
            </a:r>
            <a:r>
              <a:rPr lang="en-US" dirty="0" err="1" smtClean="0"/>
              <a:t>deoxyribonucleoside</a:t>
            </a:r>
            <a:r>
              <a:rPr lang="en-US" dirty="0" smtClean="0"/>
              <a:t> 3</a:t>
            </a:r>
            <a:r>
              <a:rPr lang="en-US" sz="1200" kern="1200" dirty="0" smtClean="0">
                <a:solidFill>
                  <a:schemeClr val="tx1"/>
                </a:solidFill>
                <a:effectLst/>
                <a:latin typeface="+mn-lt"/>
                <a:ea typeface="+mn-ea"/>
                <a:cs typeface="+mn-cs"/>
                <a:sym typeface="Symbol"/>
              </a:rPr>
              <a:t></a:t>
            </a:r>
            <a:r>
              <a:rPr lang="en-US" dirty="0" smtClean="0"/>
              <a:t>-</a:t>
            </a:r>
            <a:r>
              <a:rPr lang="en-US" dirty="0" err="1" smtClean="0"/>
              <a:t>phosphoramidite</a:t>
            </a:r>
            <a:r>
              <a:rPr lang="en-US" baseline="0" dirty="0" smtClean="0"/>
              <a:t> </a:t>
            </a:r>
            <a:r>
              <a:rPr lang="en-US" dirty="0" smtClean="0"/>
              <a:t>containing a </a:t>
            </a:r>
            <a:r>
              <a:rPr lang="en-US" dirty="0" err="1" smtClean="0"/>
              <a:t>dimethoxytrityl</a:t>
            </a:r>
            <a:r>
              <a:rPr lang="en-US" dirty="0" smtClean="0"/>
              <a:t> (DMT) protecting group on its 5</a:t>
            </a:r>
            <a:r>
              <a:rPr lang="en-US" sz="1200" kern="1200" dirty="0" smtClean="0">
                <a:solidFill>
                  <a:schemeClr val="tx1"/>
                </a:solidFill>
                <a:effectLst/>
                <a:latin typeface="+mn-lt"/>
                <a:ea typeface="+mn-ea"/>
                <a:cs typeface="+mn-cs"/>
                <a:sym typeface="Symbol"/>
              </a:rPr>
              <a:t></a:t>
            </a:r>
            <a:r>
              <a:rPr lang="en-US" dirty="0" smtClean="0"/>
              <a:t>-oxygen atom, a β-</a:t>
            </a:r>
            <a:r>
              <a:rPr lang="en-US" dirty="0" err="1" smtClean="0"/>
              <a:t>cyanoethyl</a:t>
            </a:r>
            <a:r>
              <a:rPr lang="en-US" dirty="0" smtClean="0"/>
              <a:t> (βCE)</a:t>
            </a:r>
            <a:r>
              <a:rPr lang="en-US" baseline="0" dirty="0" smtClean="0"/>
              <a:t> </a:t>
            </a:r>
            <a:r>
              <a:rPr lang="en-US" dirty="0" smtClean="0"/>
              <a:t>protecting group on its 3</a:t>
            </a:r>
            <a:r>
              <a:rPr lang="en-US" sz="1200" kern="1200" dirty="0" smtClean="0">
                <a:solidFill>
                  <a:schemeClr val="tx1"/>
                </a:solidFill>
                <a:effectLst/>
                <a:latin typeface="+mn-lt"/>
                <a:ea typeface="+mn-ea"/>
                <a:cs typeface="+mn-cs"/>
                <a:sym typeface="Symbol"/>
              </a:rPr>
              <a:t></a:t>
            </a:r>
            <a:r>
              <a:rPr lang="en-US" dirty="0" smtClean="0"/>
              <a:t>-</a:t>
            </a:r>
            <a:r>
              <a:rPr lang="en-US" dirty="0" err="1" smtClean="0"/>
              <a:t>phosphoryl</a:t>
            </a:r>
            <a:r>
              <a:rPr lang="en-US" dirty="0" smtClean="0"/>
              <a:t> oxygen atom, and a protecting group on the base.</a:t>
            </a: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115876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5.6 The first cycle in the</a:t>
            </a:r>
            <a:r>
              <a:rPr lang="en-US" b="1" baseline="0" dirty="0" smtClean="0"/>
              <a:t> </a:t>
            </a:r>
            <a:r>
              <a:rPr lang="en-US" b="1" dirty="0" smtClean="0"/>
              <a:t>polymerase chain reaction (PCR). </a:t>
            </a:r>
            <a:r>
              <a:rPr lang="en-US" dirty="0" smtClean="0"/>
              <a:t>A cycle</a:t>
            </a:r>
            <a:r>
              <a:rPr lang="en-US" baseline="0" dirty="0" smtClean="0"/>
              <a:t> </a:t>
            </a:r>
            <a:r>
              <a:rPr lang="en-US" dirty="0" smtClean="0"/>
              <a:t>consists of three steps: strand separation, the</a:t>
            </a:r>
            <a:r>
              <a:rPr lang="en-US" baseline="0" dirty="0" smtClean="0"/>
              <a:t> </a:t>
            </a:r>
            <a:r>
              <a:rPr lang="en-US" dirty="0" smtClean="0"/>
              <a:t>hybridization of primers, and the extension of</a:t>
            </a:r>
            <a:r>
              <a:rPr lang="en-US" baseline="0" dirty="0" smtClean="0"/>
              <a:t> </a:t>
            </a:r>
            <a:r>
              <a:rPr lang="en-US" dirty="0" smtClean="0"/>
              <a:t>primers by DNA synthesis.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86513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340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23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16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255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0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94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32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9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43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22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14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3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124497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5</a:t>
            </a:r>
            <a:endParaRPr lang="en-US" altLang="en-US" sz="3600" b="1" dirty="0" smtClean="0">
              <a:solidFill>
                <a:srgbClr val="843C0C"/>
              </a:solidFill>
            </a:endParaRPr>
          </a:p>
          <a:p>
            <a:pPr defTabSz="914400">
              <a:buFontTx/>
              <a:buNone/>
            </a:pPr>
            <a:r>
              <a:rPr lang="en-US" altLang="en-US" sz="2800" b="1" dirty="0" smtClean="0">
                <a:solidFill>
                  <a:srgbClr val="843C0C"/>
                </a:solidFill>
              </a:rPr>
              <a:t>Exploring </a:t>
            </a:r>
            <a:r>
              <a:rPr lang="en-US" altLang="en-US" sz="2800" b="1" dirty="0" smtClean="0">
                <a:solidFill>
                  <a:srgbClr val="843C0C"/>
                </a:solidFill>
              </a:rPr>
              <a:t>Genes and Genomes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5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Southern </a:t>
            </a:r>
            <a:r>
              <a:rPr lang="en-US" dirty="0" smtClean="0">
                <a:solidFill>
                  <a:srgbClr val="843C0C"/>
                </a:solidFill>
                <a:latin typeface="Arial" panose="020B0604020202020204" pitchFamily="34" charset="0"/>
                <a:cs typeface="Arial" panose="020B0604020202020204" pitchFamily="34" charset="0"/>
              </a:rPr>
              <a:t>Blotting</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the process of southern blotting. A chunk of agarose gel is shown as a thin, vertical strip with one vertical lane of bands for horizontal D N A fragments. The D N A fragments are at different vertical positions in the lane, giving the appearance of a ladder within the vertical lane. An arrow indicates the addition of the D N A fragments at the top, and the direction of electrophoresis moving the D N A from the top to the bottom of the gel. The D N A is transferred by blotting to a flat nitrocellulose sheet. The D N A can be seen as horizontal bands on the sheet, in the same positions as the bands in the gel. A 32 p - labeled D N A probe is added to the nitrocellulose sheet, and autoradiography or fluorescence imaging detects the signal from the labeled D N A probe. The resulting autoradiogram or fluorescence image shows a single dark band on a grey background, in the position of the D N A band to which the probe has hybridiz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36958" y="1818047"/>
            <a:ext cx="7375550" cy="4411920"/>
          </a:xfrm>
          <a:prstGeom prst="rect">
            <a:avLst/>
          </a:prstGeom>
        </p:spPr>
      </p:pic>
    </p:spTree>
    <p:extLst>
      <p:ext uri="{BB962C8B-B14F-4D97-AF65-F5344CB8AC3E}">
        <p14:creationId xmlns:p14="http://schemas.microsoft.com/office/powerpoint/2010/main" val="65180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951" y="274638"/>
            <a:ext cx="8517276" cy="1143000"/>
          </a:xfrm>
        </p:spPr>
        <p:txBody>
          <a:bodyPr>
            <a:noAutofit/>
          </a:bodyPr>
          <a:lstStyle/>
          <a:p>
            <a:r>
              <a:rPr lang="en-US" dirty="0" smtClean="0">
                <a:solidFill>
                  <a:srgbClr val="843C0C"/>
                </a:solidFill>
                <a:latin typeface="Arial" panose="020B0604020202020204" pitchFamily="34" charset="0"/>
                <a:cs typeface="Arial" panose="020B0604020202020204" pitchFamily="34" charset="0"/>
              </a:rPr>
              <a:t>DNA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Sequenced </a:t>
            </a:r>
            <a:r>
              <a:rPr lang="en-US" dirty="0">
                <a:solidFill>
                  <a:srgbClr val="843C0C"/>
                </a:solidFill>
                <a:latin typeface="Arial" panose="020B0604020202020204" pitchFamily="34" charset="0"/>
                <a:cs typeface="Arial" panose="020B0604020202020204" pitchFamily="34" charset="0"/>
              </a:rPr>
              <a:t>by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ontrolled Termination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Replication </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2445025"/>
          </a:xfrm>
        </p:spPr>
        <p:txBody>
          <a:bodyPr>
            <a:noAutofit/>
          </a:bodyPr>
          <a:lstStyle/>
          <a:p>
            <a:pPr>
              <a:spcAft>
                <a:spcPts val="1200"/>
              </a:spcAft>
            </a:pPr>
            <a:r>
              <a:rPr lang="en-US" sz="2000" dirty="0" smtClean="0">
                <a:latin typeface="Arial" panose="020B0604020202020204" pitchFamily="34" charset="0"/>
                <a:cs typeface="Arial" panose="020B0604020202020204" pitchFamily="34" charset="0"/>
              </a:rPr>
              <a:t>In the chain termination (or Sanger </a:t>
            </a:r>
            <a:r>
              <a:rPr lang="en-US" sz="2000" dirty="0" err="1" smtClean="0">
                <a:latin typeface="Arial" panose="020B0604020202020204" pitchFamily="34" charset="0"/>
                <a:cs typeface="Arial" panose="020B0604020202020204" pitchFamily="34" charset="0"/>
              </a:rPr>
              <a:t>dideoxy</a:t>
            </a:r>
            <a:r>
              <a:rPr lang="en-US" sz="2000" dirty="0" smtClean="0">
                <a:latin typeface="Arial" panose="020B0604020202020204" pitchFamily="34" charset="0"/>
                <a:cs typeface="Arial" panose="020B0604020202020204" pitchFamily="34" charset="0"/>
              </a:rPr>
              <a:t>) method, DNA </a:t>
            </a:r>
            <a:r>
              <a:rPr lang="en-US" sz="2000" dirty="0">
                <a:latin typeface="Arial" panose="020B0604020202020204" pitchFamily="34" charset="0"/>
                <a:cs typeface="Arial" panose="020B0604020202020204" pitchFamily="34" charset="0"/>
              </a:rPr>
              <a:t>can be sequenced by performing four polymerization reactions using as a </a:t>
            </a:r>
            <a:r>
              <a:rPr lang="en-US" sz="2000" dirty="0" smtClean="0">
                <a:latin typeface="Arial" panose="020B0604020202020204" pitchFamily="34" charset="0"/>
                <a:cs typeface="Arial" panose="020B0604020202020204" pitchFamily="34" charset="0"/>
              </a:rPr>
              <a:t>template </a:t>
            </a:r>
            <a:r>
              <a:rPr lang="en-US" sz="2000" dirty="0">
                <a:latin typeface="Arial" panose="020B0604020202020204" pitchFamily="34" charset="0"/>
                <a:cs typeface="Arial" panose="020B0604020202020204" pitchFamily="34" charset="0"/>
              </a:rPr>
              <a:t>the DNA to be sequenced. Each of the four reactions has a small </a:t>
            </a:r>
            <a:r>
              <a:rPr lang="en-US" sz="2000" dirty="0" smtClean="0">
                <a:latin typeface="Arial" panose="020B0604020202020204" pitchFamily="34" charset="0"/>
                <a:cs typeface="Arial" panose="020B0604020202020204" pitchFamily="34" charset="0"/>
              </a:rPr>
              <a:t>concentration of </a:t>
            </a:r>
            <a:r>
              <a:rPr lang="en-US" sz="2000" dirty="0">
                <a:latin typeface="Arial" panose="020B0604020202020204" pitchFamily="34" charset="0"/>
                <a:cs typeface="Arial" panose="020B0604020202020204" pitchFamily="34" charset="0"/>
              </a:rPr>
              <a:t>the 2</a:t>
            </a:r>
            <a:r>
              <a:rPr lang="en-US" sz="2000" dirty="0" smtClean="0">
                <a:latin typeface="Arial" panose="020B0604020202020204" pitchFamily="34" charset="0"/>
                <a:cs typeface="Arial" panose="020B0604020202020204" pitchFamily="34" charset="0"/>
                <a:sym typeface="Symbol"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sym typeface="Symbol" charset="0"/>
              </a:rPr>
              <a:t></a:t>
            </a:r>
            <a:r>
              <a:rPr lang="en-US" sz="2000" dirty="0" smtClean="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dideoxy</a:t>
            </a:r>
            <a:r>
              <a:rPr lang="en-US" sz="2000" dirty="0">
                <a:latin typeface="Arial" panose="020B0604020202020204" pitchFamily="34" charset="0"/>
                <a:cs typeface="Arial" panose="020B0604020202020204" pitchFamily="34" charset="0"/>
              </a:rPr>
              <a:t> analog of one of the </a:t>
            </a:r>
            <a:r>
              <a:rPr lang="en-US" sz="2000" dirty="0" err="1">
                <a:latin typeface="Arial" panose="020B0604020202020204" pitchFamily="34" charset="0"/>
                <a:cs typeface="Arial" panose="020B0604020202020204" pitchFamily="34" charset="0"/>
              </a:rPr>
              <a:t>deoxynucleoside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triphosphates.</a:t>
            </a:r>
          </a:p>
          <a:p>
            <a:r>
              <a:rPr lang="en-US" sz="2000" dirty="0" smtClean="0">
                <a:latin typeface="Arial" panose="020B0604020202020204" pitchFamily="34" charset="0"/>
                <a:cs typeface="Arial" panose="020B0604020202020204" pitchFamily="34" charset="0"/>
              </a:rPr>
              <a:t>Polymerization halts </a:t>
            </a:r>
            <a:r>
              <a:rPr lang="en-US" sz="2000" dirty="0">
                <a:latin typeface="Arial" panose="020B0604020202020204" pitchFamily="34" charset="0"/>
                <a:cs typeface="Arial" panose="020B0604020202020204" pitchFamily="34" charset="0"/>
              </a:rPr>
              <a:t>with incorporation of the </a:t>
            </a:r>
            <a:r>
              <a:rPr lang="en-US" sz="2000" dirty="0" smtClean="0">
                <a:latin typeface="Arial" panose="020B0604020202020204" pitchFamily="34" charset="0"/>
                <a:cs typeface="Arial" panose="020B0604020202020204" pitchFamily="34" charset="0"/>
              </a:rPr>
              <a:t>analog, since the 3′OH needed to create the next phosphodiester bond is missing.</a:t>
            </a:r>
            <a:endParaRPr lang="en-US" sz="2000" dirty="0">
              <a:latin typeface="Arial" panose="020B0604020202020204" pitchFamily="34" charset="0"/>
              <a:cs typeface="Arial" panose="020B0604020202020204" pitchFamily="34" charset="0"/>
            </a:endParaRPr>
          </a:p>
        </p:txBody>
      </p:sp>
      <p:pic>
        <p:nvPicPr>
          <p:cNvPr id="10" name="Picture Placeholder 9" descr="A diagram shows the skeletal structure of 2 prime, 3 prime-dideoxy analog. The structure shows a tetrahydrofuran ring with a base in its first position and a side chain from the fourth position. The side chain has a C H 2, which is linked to a triphosphate group."/>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73695" y="4302278"/>
            <a:ext cx="8113105" cy="2197914"/>
          </a:xfrm>
          <a:prstGeom prst="rect">
            <a:avLst/>
          </a:prstGeom>
        </p:spPr>
      </p:pic>
    </p:spTree>
    <p:extLst>
      <p:ext uri="{BB962C8B-B14F-4D97-AF65-F5344CB8AC3E}">
        <p14:creationId xmlns:p14="http://schemas.microsoft.com/office/powerpoint/2010/main" val="25953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499" y="274638"/>
            <a:ext cx="8368301" cy="1143000"/>
          </a:xfrm>
        </p:spPr>
        <p:txBody>
          <a:bodyPr>
            <a:noAutofit/>
          </a:bodyPr>
          <a:lstStyle/>
          <a:p>
            <a:r>
              <a:rPr lang="en-US" dirty="0" smtClean="0">
                <a:solidFill>
                  <a:srgbClr val="843C0C"/>
                </a:solidFill>
                <a:latin typeface="Arial" panose="020B0604020202020204" pitchFamily="34" charset="0"/>
                <a:cs typeface="Arial" panose="020B0604020202020204" pitchFamily="34" charset="0"/>
              </a:rPr>
              <a:t>DNA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Sequenced </a:t>
            </a:r>
            <a:r>
              <a:rPr lang="en-US" dirty="0">
                <a:solidFill>
                  <a:srgbClr val="843C0C"/>
                </a:solidFill>
                <a:latin typeface="Arial" panose="020B0604020202020204" pitchFamily="34" charset="0"/>
                <a:cs typeface="Arial" panose="020B0604020202020204" pitchFamily="34" charset="0"/>
              </a:rPr>
              <a:t>by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ontrolled Termination </a:t>
            </a:r>
            <a:r>
              <a:rPr lang="en-US" dirty="0">
                <a:solidFill>
                  <a:srgbClr val="843C0C"/>
                </a:solidFill>
                <a:latin typeface="Arial" panose="020B0604020202020204" pitchFamily="34" charset="0"/>
                <a:cs typeface="Arial" panose="020B0604020202020204" pitchFamily="34" charset="0"/>
              </a:rPr>
              <a:t>of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eplication</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fragments synthesized by the four reactions are then separated by polyacrylamide gel </a:t>
            </a:r>
            <a:r>
              <a:rPr lang="en-US" dirty="0" smtClean="0">
                <a:latin typeface="Arial" panose="020B0604020202020204" pitchFamily="34" charset="0"/>
                <a:cs typeface="Arial" panose="020B0604020202020204" pitchFamily="34" charset="0"/>
              </a:rPr>
              <a:t>electrophoresis.</a:t>
            </a:r>
          </a:p>
          <a:p>
            <a:pPr>
              <a:spcBef>
                <a:spcPts val="624"/>
              </a:spcBef>
              <a:spcAft>
                <a:spcPts val="1200"/>
              </a:spcAft>
            </a:pPr>
            <a:r>
              <a:rPr lang="en-US" dirty="0">
                <a:latin typeface="Arial" panose="020B0604020202020204" pitchFamily="34" charset="0"/>
                <a:cs typeface="Arial" panose="020B0604020202020204" pitchFamily="34" charset="0"/>
              </a:rPr>
              <a:t>Strands of different lengths will </a:t>
            </a:r>
            <a:r>
              <a:rPr lang="en-US" dirty="0" smtClean="0">
                <a:latin typeface="Arial" panose="020B0604020202020204" pitchFamily="34" charset="0"/>
                <a:cs typeface="Arial" panose="020B0604020202020204" pitchFamily="34" charset="0"/>
              </a:rPr>
              <a:t>result, since the concentrations of the </a:t>
            </a:r>
            <a:r>
              <a:rPr lang="en-US" dirty="0" err="1" smtClean="0">
                <a:latin typeface="Arial" panose="020B0604020202020204" pitchFamily="34" charset="0"/>
                <a:cs typeface="Arial" panose="020B0604020202020204" pitchFamily="34" charset="0"/>
              </a:rPr>
              <a:t>dideoxy</a:t>
            </a:r>
            <a:r>
              <a:rPr lang="en-US" dirty="0" smtClean="0">
                <a:latin typeface="Arial" panose="020B0604020202020204" pitchFamily="34" charset="0"/>
                <a:cs typeface="Arial" panose="020B0604020202020204" pitchFamily="34" charset="0"/>
              </a:rPr>
              <a:t> analogs was kept low. </a:t>
            </a:r>
            <a:r>
              <a:rPr lang="en-US" dirty="0">
                <a:latin typeface="Arial" panose="020B0604020202020204" pitchFamily="34" charset="0"/>
                <a:cs typeface="Arial" panose="020B0604020202020204" pitchFamily="34" charset="0"/>
              </a:rPr>
              <a:t>The fragment lengths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four reactions will correspond to the position in the template of the base complementary to the </a:t>
            </a:r>
            <a:r>
              <a:rPr lang="en-US" dirty="0" err="1">
                <a:latin typeface="Arial" panose="020B0604020202020204" pitchFamily="34" charset="0"/>
                <a:cs typeface="Arial" panose="020B0604020202020204" pitchFamily="34" charset="0"/>
              </a:rPr>
              <a:t>dideoxy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analog.</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Fluorescent detection of fragment length is possible if each </a:t>
            </a:r>
            <a:r>
              <a:rPr lang="en-US" dirty="0" err="1">
                <a:latin typeface="Arial" panose="020B0604020202020204" pitchFamily="34" charset="0"/>
                <a:cs typeface="Arial" panose="020B0604020202020204" pitchFamily="34" charset="0"/>
              </a:rPr>
              <a:t>dideoxy</a:t>
            </a:r>
            <a:r>
              <a:rPr lang="en-US" dirty="0">
                <a:latin typeface="Arial" panose="020B0604020202020204" pitchFamily="34" charset="0"/>
                <a:cs typeface="Arial" panose="020B0604020202020204" pitchFamily="34" charset="0"/>
              </a:rPr>
              <a:t> analog has a distinct fluorescent </a:t>
            </a:r>
            <a:r>
              <a:rPr lang="en-US" dirty="0" smtClean="0">
                <a:latin typeface="Arial" panose="020B0604020202020204" pitchFamily="34" charset="0"/>
                <a:cs typeface="Arial" panose="020B0604020202020204" pitchFamily="34" charset="0"/>
              </a:rPr>
              <a:t>label.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67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Fluorescence </a:t>
            </a:r>
            <a:r>
              <a:rPr lang="en-US" dirty="0" smtClean="0">
                <a:solidFill>
                  <a:srgbClr val="843C0C"/>
                </a:solidFill>
                <a:latin typeface="Arial" panose="020B0604020202020204" pitchFamily="34" charset="0"/>
                <a:cs typeface="Arial" panose="020B0604020202020204" pitchFamily="34" charset="0"/>
              </a:rPr>
              <a:t>Detection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Oligonucleotide </a:t>
            </a:r>
            <a:r>
              <a:rPr lang="en-US" dirty="0">
                <a:solidFill>
                  <a:srgbClr val="843C0C"/>
                </a:solidFill>
                <a:latin typeface="Arial" panose="020B0604020202020204" pitchFamily="34" charset="0"/>
                <a:cs typeface="Arial" panose="020B0604020202020204" pitchFamily="34" charset="0"/>
              </a:rPr>
              <a:t>F</a:t>
            </a:r>
            <a:r>
              <a:rPr lang="en-US" dirty="0" smtClean="0">
                <a:solidFill>
                  <a:srgbClr val="843C0C"/>
                </a:solidFill>
                <a:latin typeface="Arial" panose="020B0604020202020204" pitchFamily="34" charset="0"/>
                <a:cs typeface="Arial" panose="020B0604020202020204" pitchFamily="34" charset="0"/>
              </a:rPr>
              <a:t>ragments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roduced </a:t>
            </a:r>
            <a:r>
              <a:rPr lang="en-US" dirty="0">
                <a:solidFill>
                  <a:srgbClr val="843C0C"/>
                </a:solidFill>
                <a:latin typeface="Arial" panose="020B0604020202020204" pitchFamily="34" charset="0"/>
                <a:cs typeface="Arial" panose="020B0604020202020204" pitchFamily="34" charset="0"/>
              </a:rPr>
              <a:t>by the </a:t>
            </a:r>
            <a:r>
              <a:rPr lang="en-US" dirty="0" err="1">
                <a:solidFill>
                  <a:srgbClr val="843C0C"/>
                </a:solidFill>
                <a:latin typeface="Arial" panose="020B0604020202020204" pitchFamily="34" charset="0"/>
                <a:cs typeface="Arial" panose="020B0604020202020204" pitchFamily="34" charset="0"/>
              </a:rPr>
              <a:t>D</a:t>
            </a:r>
            <a:r>
              <a:rPr lang="en-US" dirty="0" err="1" smtClean="0">
                <a:solidFill>
                  <a:srgbClr val="843C0C"/>
                </a:solidFill>
                <a:latin typeface="Arial" panose="020B0604020202020204" pitchFamily="34" charset="0"/>
                <a:cs typeface="Arial" panose="020B0604020202020204" pitchFamily="34" charset="0"/>
              </a:rPr>
              <a:t>ideoxy</a:t>
            </a:r>
            <a:r>
              <a:rPr lang="en-US" dirty="0" smtClean="0">
                <a:solidFill>
                  <a:srgbClr val="843C0C"/>
                </a:solidFill>
                <a:latin typeface="Arial" panose="020B0604020202020204" pitchFamily="34" charset="0"/>
                <a:cs typeface="Arial" panose="020B0604020202020204" pitchFamily="34" charset="0"/>
              </a:rPr>
              <a:t> Method</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illustrates the method of fluorescence detection of oligonucleotide fragments produced by the dideoxy method. A template strand with the sequence, G A A T T A T C A C A G T G is shown, with a short, complementary primer with the sequence, C T T A A hybridizing to its three prime end.  Various reagents are added to the mixture, including D N A polymerase 1, excess unlabeled nucleotides which are d A T P, d C T P, d G T P and T T P, and fluorescently-labeled dideoxy analogs, which are d d A T P, d d C T P, d d G T P and d d T T P.  Each type of labeled nucleotide has a different fluorescent color. Strand separation occurs between the primer and the template. New strands of different lengths, comprised of the unlabeled and fluorescently labeled nucleotides are formed, based on the template strand. Strands of different lengths, complementary to part of the template strand from its three prime end to its five prime end, are formed, starting with the primer. They are formed from mostly unlabeled nucleotides, and terminate with one labeled nucleotide. The fragments are of different lengths, at increments of one nucleotide between the length of the primer, and the length of the template strand. These fragments are subjected to capillary electrophoresis, and their elution time from the capillary is measured. The fluorescence intensity can be plotted against elution time. There are distinct intensity peaks for different elution times, which correspond to fragments of different lengths, with shorter strands being eluted before longer strands. The identity of the terminal fluorescent nucleotide is known for each strand, based on the color of fluorescence. This information can be used to determine the sequence of the template strand; the fluorescence peaks for sequences with known terminal bases will be arranged in order of length, as intensity peaks on the graph. The sequence of intensity peaks, each for a known fluorescently-labeled base, arranged in order of fragment length, reveals the sequence of the template stran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28926" y="1905276"/>
            <a:ext cx="1785712" cy="4798803"/>
          </a:xfrm>
          <a:prstGeom prst="rect">
            <a:avLst/>
          </a:prstGeom>
        </p:spPr>
      </p:pic>
    </p:spTree>
    <p:extLst>
      <p:ext uri="{BB962C8B-B14F-4D97-AF65-F5344CB8AC3E}">
        <p14:creationId xmlns:p14="http://schemas.microsoft.com/office/powerpoint/2010/main" val="82107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483" y="263953"/>
            <a:ext cx="8874189" cy="1383030"/>
          </a:xfrm>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DNA </a:t>
            </a:r>
            <a:r>
              <a:rPr lang="en-US" sz="3200" dirty="0">
                <a:solidFill>
                  <a:srgbClr val="843C0C"/>
                </a:solidFill>
                <a:latin typeface="Arial" panose="020B0604020202020204" pitchFamily="34" charset="0"/>
                <a:cs typeface="Arial" panose="020B0604020202020204" pitchFamily="34" charset="0"/>
              </a:rPr>
              <a:t>P</a:t>
            </a:r>
            <a:r>
              <a:rPr lang="en-US" sz="3200" dirty="0" smtClean="0">
                <a:solidFill>
                  <a:srgbClr val="843C0C"/>
                </a:solidFill>
                <a:latin typeface="Arial" panose="020B0604020202020204" pitchFamily="34" charset="0"/>
                <a:cs typeface="Arial" panose="020B0604020202020204" pitchFamily="34" charset="0"/>
              </a:rPr>
              <a:t>robes </a:t>
            </a:r>
            <a:r>
              <a:rPr lang="en-US" sz="3200" dirty="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Genes </a:t>
            </a:r>
            <a:r>
              <a:rPr lang="en-US" sz="3200" dirty="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Synthesized </a:t>
            </a:r>
            <a:r>
              <a:rPr lang="en-US" sz="3200" dirty="0">
                <a:solidFill>
                  <a:srgbClr val="843C0C"/>
                </a:solidFill>
                <a:latin typeface="Arial" panose="020B0604020202020204" pitchFamily="34" charset="0"/>
                <a:cs typeface="Arial" panose="020B0604020202020204" pitchFamily="34" charset="0"/>
              </a:rPr>
              <a:t>by </a:t>
            </a:r>
            <a:r>
              <a:rPr lang="en-US" sz="3200" dirty="0">
                <a:solidFill>
                  <a:srgbClr val="843C0C"/>
                </a:solidFill>
                <a:latin typeface="Arial" panose="020B0604020202020204" pitchFamily="34" charset="0"/>
                <a:cs typeface="Arial" panose="020B0604020202020204" pitchFamily="34" charset="0"/>
              </a:rPr>
              <a:t>A</a:t>
            </a:r>
            <a:r>
              <a:rPr lang="en-US" sz="3200" dirty="0" smtClean="0">
                <a:solidFill>
                  <a:srgbClr val="843C0C"/>
                </a:solidFill>
                <a:latin typeface="Arial" panose="020B0604020202020204" pitchFamily="34" charset="0"/>
                <a:cs typeface="Arial" panose="020B0604020202020204" pitchFamily="34" charset="0"/>
              </a:rPr>
              <a:t>utomated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olid-phase Methods </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596350" y="1669775"/>
            <a:ext cx="8229600" cy="2097156"/>
          </a:xfrm>
        </p:spPr>
        <p:txBody>
          <a:bodyPr>
            <a:noAutofit/>
          </a:bodyPr>
          <a:lstStyle/>
          <a:p>
            <a:pPr>
              <a:spcBef>
                <a:spcPts val="624"/>
              </a:spcBef>
              <a:spcAft>
                <a:spcPts val="1200"/>
              </a:spcAft>
            </a:pPr>
            <a:r>
              <a:rPr lang="en-US" sz="2000" dirty="0" err="1">
                <a:latin typeface="Arial" panose="020B0604020202020204" pitchFamily="34" charset="0"/>
                <a:cs typeface="Arial" panose="020B0604020202020204" pitchFamily="34" charset="0"/>
              </a:rPr>
              <a:t>Deoxyribonucleoside</a:t>
            </a:r>
            <a:r>
              <a:rPr lang="en-US" sz="2000" dirty="0">
                <a:latin typeface="Arial" panose="020B0604020202020204" pitchFamily="34" charset="0"/>
                <a:cs typeface="Arial" panose="020B0604020202020204" pitchFamily="34" charset="0"/>
              </a:rPr>
              <a:t> 3</a:t>
            </a:r>
            <a:r>
              <a:rPr lang="en-US" sz="2000" dirty="0">
                <a:latin typeface="Arial" panose="020B0604020202020204" pitchFamily="34" charset="0"/>
                <a:cs typeface="Arial" panose="020B0604020202020204" pitchFamily="34" charset="0"/>
                <a:sym typeface="Symbol" charset="0"/>
              </a:rPr>
              <a:t></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phosphoramidites</a:t>
            </a:r>
            <a:r>
              <a:rPr lang="en-US" sz="2000" dirty="0">
                <a:latin typeface="Arial" panose="020B0604020202020204" pitchFamily="34" charset="0"/>
                <a:cs typeface="Arial" panose="020B0604020202020204" pitchFamily="34" charset="0"/>
              </a:rPr>
              <a:t>, in which all but one </a:t>
            </a:r>
            <a:r>
              <a:rPr lang="en-US" sz="2000" dirty="0" smtClean="0">
                <a:latin typeface="Arial" panose="020B0604020202020204" pitchFamily="34" charset="0"/>
                <a:cs typeface="Arial" panose="020B0604020202020204" pitchFamily="34" charset="0"/>
              </a:rPr>
              <a:t>of the reactive </a:t>
            </a:r>
            <a:r>
              <a:rPr lang="en-US" sz="2000" dirty="0">
                <a:latin typeface="Arial" panose="020B0604020202020204" pitchFamily="34" charset="0"/>
                <a:cs typeface="Arial" panose="020B0604020202020204" pitchFamily="34" charset="0"/>
              </a:rPr>
              <a:t>groups are temporarily blocked by DMT or βCE, are activated monomers that can be sequentially linked to a strand attached to an insoluble </a:t>
            </a:r>
            <a:r>
              <a:rPr lang="en-US" sz="2000" dirty="0" smtClean="0">
                <a:latin typeface="Arial" panose="020B0604020202020204" pitchFamily="34" charset="0"/>
                <a:cs typeface="Arial" panose="020B0604020202020204" pitchFamily="34" charset="0"/>
              </a:rPr>
              <a:t>support.</a:t>
            </a:r>
            <a:endParaRPr lang="en-US" sz="2000" dirty="0">
              <a:latin typeface="Arial" panose="020B0604020202020204" pitchFamily="34" charset="0"/>
              <a:cs typeface="Arial" panose="020B0604020202020204" pitchFamily="34" charset="0"/>
            </a:endParaRPr>
          </a:p>
          <a:p>
            <a:pPr>
              <a:spcBef>
                <a:spcPts val="624"/>
              </a:spcBef>
            </a:pPr>
            <a:r>
              <a:rPr lang="en-US" sz="2000" dirty="0">
                <a:latin typeface="Arial" panose="020B0604020202020204" pitchFamily="34" charset="0"/>
                <a:cs typeface="Arial" panose="020B0604020202020204" pitchFamily="34" charset="0"/>
              </a:rPr>
              <a:t>The newly synthesized DNA can be tagged with </a:t>
            </a:r>
            <a:r>
              <a:rPr lang="en-US" sz="2000" baseline="30000" dirty="0">
                <a:latin typeface="Arial" panose="020B0604020202020204" pitchFamily="34" charset="0"/>
                <a:cs typeface="Arial" panose="020B0604020202020204" pitchFamily="34" charset="0"/>
              </a:rPr>
              <a:t>32</a:t>
            </a:r>
            <a:r>
              <a:rPr lang="en-US" sz="2000" dirty="0">
                <a:latin typeface="Arial" panose="020B0604020202020204" pitchFamily="34" charset="0"/>
                <a:cs typeface="Arial" panose="020B0604020202020204" pitchFamily="34" charset="0"/>
              </a:rPr>
              <a:t>P or a fluorescent marker and used as a </a:t>
            </a:r>
            <a:r>
              <a:rPr lang="en-US" sz="2000" dirty="0" smtClean="0">
                <a:latin typeface="Arial" panose="020B0604020202020204" pitchFamily="34" charset="0"/>
                <a:cs typeface="Arial" panose="020B0604020202020204" pitchFamily="34" charset="0"/>
              </a:rPr>
              <a:t>probe.</a:t>
            </a:r>
            <a:endParaRPr lang="en-US" sz="2000" dirty="0">
              <a:latin typeface="Arial" panose="020B0604020202020204" pitchFamily="34" charset="0"/>
              <a:cs typeface="Arial" panose="020B0604020202020204" pitchFamily="34" charset="0"/>
            </a:endParaRPr>
          </a:p>
        </p:txBody>
      </p:sp>
      <p:pic>
        <p:nvPicPr>
          <p:cNvPr id="13" name="Picture Placeholder 12" descr="A diagram showing the structure of beta cyanoethyl and D M T groups on a deoxyribonucleotide three prime phosphoramidite. A deoxyribonucleotide three prime phosphoromidite is shown as a skeletal formula. It consists of a deoxyribonucleotide with its base protected and a nitrogen atom bonded to a phosphoryl group on its three prime carbons. The nitrogen atom is bonded to two carbon atoms, each bonded to a hydrogen atom and two C H 3 groups. The beta C E group is bonded to one of the oxygen atoms on the phosphoryl group. It consists of a chain of three carbon atoms, of which the first two are bonded to two hydrogen atoms, with the third carbon in the chain being bonded to a nitrogen atom. A D M T group is bonded to the five prime oxygen atom of the nucleotide. D M T consists of a central carbon, bonded to three benzene rings. First and third ring has methoxy group in the 4 positi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12773" y="3961901"/>
            <a:ext cx="4426351" cy="2728243"/>
          </a:xfrm>
          <a:prstGeom prst="rect">
            <a:avLst/>
          </a:prstGeom>
        </p:spPr>
      </p:pic>
    </p:spTree>
    <p:extLst>
      <p:ext uri="{BB962C8B-B14F-4D97-AF65-F5344CB8AC3E}">
        <p14:creationId xmlns:p14="http://schemas.microsoft.com/office/powerpoint/2010/main" val="353059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Solid-phase </a:t>
            </a:r>
            <a:r>
              <a:rPr lang="en-US" dirty="0" smtClean="0">
                <a:solidFill>
                  <a:srgbClr val="843C0C"/>
                </a:solidFill>
                <a:latin typeface="Arial" panose="020B0604020202020204" pitchFamily="34" charset="0"/>
                <a:cs typeface="Arial" panose="020B0604020202020204" pitchFamily="34" charset="0"/>
              </a:rPr>
              <a:t>Synthesis </a:t>
            </a:r>
            <a:r>
              <a:rPr lang="en-US" dirty="0">
                <a:solidFill>
                  <a:srgbClr val="843C0C"/>
                </a:solidFill>
                <a:latin typeface="Arial" panose="020B0604020202020204" pitchFamily="34" charset="0"/>
                <a:cs typeface="Arial" panose="020B0604020202020204" pitchFamily="34" charset="0"/>
              </a:rPr>
              <a:t>of a DNA </a:t>
            </a:r>
            <a:r>
              <a:rPr lang="en-US" dirty="0" smtClean="0">
                <a:solidFill>
                  <a:srgbClr val="843C0C"/>
                </a:solidFill>
                <a:latin typeface="Arial" panose="020B0604020202020204" pitchFamily="34" charset="0"/>
                <a:cs typeface="Arial" panose="020B0604020202020204" pitchFamily="34" charset="0"/>
              </a:rPr>
              <a:t>Chain </a:t>
            </a:r>
            <a:r>
              <a:rPr lang="en-US" dirty="0">
                <a:solidFill>
                  <a:srgbClr val="843C0C"/>
                </a:solidFill>
                <a:latin typeface="Arial" panose="020B0604020202020204" pitchFamily="34" charset="0"/>
                <a:cs typeface="Arial" panose="020B0604020202020204" pitchFamily="34" charset="0"/>
              </a:rPr>
              <a:t>by the </a:t>
            </a:r>
            <a:r>
              <a:rPr lang="en-US" dirty="0" err="1">
                <a:solidFill>
                  <a:srgbClr val="843C0C"/>
                </a:solidFill>
                <a:latin typeface="Arial" panose="020B0604020202020204" pitchFamily="34" charset="0"/>
                <a:cs typeface="Arial" panose="020B0604020202020204" pitchFamily="34" charset="0"/>
              </a:rPr>
              <a:t>P</a:t>
            </a:r>
            <a:r>
              <a:rPr lang="en-US" dirty="0" err="1" smtClean="0">
                <a:solidFill>
                  <a:srgbClr val="843C0C"/>
                </a:solidFill>
                <a:latin typeface="Arial" panose="020B0604020202020204" pitchFamily="34" charset="0"/>
                <a:cs typeface="Arial" panose="020B0604020202020204" pitchFamily="34" charset="0"/>
              </a:rPr>
              <a:t>hosphite</a:t>
            </a:r>
            <a:r>
              <a:rPr lang="en-US" dirty="0" smtClean="0">
                <a:solidFill>
                  <a:srgbClr val="843C0C"/>
                </a:solidFill>
                <a:latin typeface="Arial" panose="020B0604020202020204" pitchFamily="34" charset="0"/>
                <a:cs typeface="Arial" panose="020B0604020202020204" pitchFamily="34" charset="0"/>
              </a:rPr>
              <a:t> </a:t>
            </a:r>
            <a:r>
              <a:rPr lang="en-US" dirty="0" err="1">
                <a:solidFill>
                  <a:srgbClr val="843C0C"/>
                </a:solidFill>
                <a:latin typeface="Arial" panose="020B0604020202020204" pitchFamily="34" charset="0"/>
                <a:cs typeface="Arial" panose="020B0604020202020204" pitchFamily="34" charset="0"/>
              </a:rPr>
              <a:t>T</a:t>
            </a:r>
            <a:r>
              <a:rPr lang="en-US" dirty="0" err="1" smtClean="0">
                <a:solidFill>
                  <a:srgbClr val="843C0C"/>
                </a:solidFill>
                <a:latin typeface="Arial" panose="020B0604020202020204" pitchFamily="34" charset="0"/>
                <a:cs typeface="Arial" panose="020B0604020202020204" pitchFamily="34" charset="0"/>
              </a:rPr>
              <a:t>riester</a:t>
            </a:r>
            <a:r>
              <a:rPr lang="en-US" dirty="0" smtClean="0">
                <a:solidFill>
                  <a:srgbClr val="843C0C"/>
                </a:solidFill>
                <a:latin typeface="Arial" panose="020B0604020202020204" pitchFamily="34" charset="0"/>
                <a:cs typeface="Arial" panose="020B0604020202020204" pitchFamily="34" charset="0"/>
              </a:rPr>
              <a:t> Method</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solid-phase synthesis of a D N A chain by the phosphite triester method, in three steps. In step one, an activated monomer and growing chain nucleotide form a phosphite triester intermediate. The growing chain nucleotide is bonded by its three prime oxygen atoms to bead of resin and the base on this nucleotide is labeled base n. In activated monomer, n minus one starts with a five prime phosphoryl group with a beta cyanoethyl or beta C E group bonded to one of its oxygen atoms, an N R 2 group bonded the phosphorus atom, and a dimethoxytrityl or D M T group bonded to its five prime oxygen atom, with its base labeled as n minus one, couples to n. The O H group in n reacts with the phosphoryl group on n minus one; the hydrogen atom from the O H group of n and N R 2 group on the phosphoryl group of n minus one is removed, and the two nucleotides are joined via a bond between O atom of hydroxyl group in n and the phosphorus atom on n minus one. Phosphite triester intermediate undergoes oxidation by I subscript 2 and forms a phosphotriester intermediate, in which an oxygen atom is bonded to phosphorus atom via a double bond. Third step involves the deprotection with dicholoracetic acid to form an elongated chain. D M T group is removed from five prime oxygen of n minus one nucleotide and a hydrogen atom gets added to the oxygen, forming an O H group."/>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96067" y="1958620"/>
            <a:ext cx="8490694" cy="4256948"/>
          </a:xfrm>
          <a:prstGeom prst="rect">
            <a:avLst/>
          </a:prstGeom>
        </p:spPr>
      </p:pic>
    </p:spTree>
    <p:extLst>
      <p:ext uri="{BB962C8B-B14F-4D97-AF65-F5344CB8AC3E}">
        <p14:creationId xmlns:p14="http://schemas.microsoft.com/office/powerpoint/2010/main" val="299732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elected DNA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equences </a:t>
            </a:r>
            <a:r>
              <a:rPr lang="en-US" sz="3200" dirty="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Greatly </a:t>
            </a:r>
            <a:r>
              <a:rPr lang="en-US" sz="3200" dirty="0">
                <a:solidFill>
                  <a:srgbClr val="843C0C"/>
                </a:solidFill>
                <a:latin typeface="Arial" panose="020B0604020202020204" pitchFamily="34" charset="0"/>
                <a:cs typeface="Arial" panose="020B0604020202020204" pitchFamily="34" charset="0"/>
              </a:rPr>
              <a:t>A</a:t>
            </a:r>
            <a:r>
              <a:rPr lang="en-US" sz="3200" dirty="0" smtClean="0">
                <a:solidFill>
                  <a:srgbClr val="843C0C"/>
                </a:solidFill>
                <a:latin typeface="Arial" panose="020B0604020202020204" pitchFamily="34" charset="0"/>
                <a:cs typeface="Arial" panose="020B0604020202020204" pitchFamily="34" charset="0"/>
              </a:rPr>
              <a:t>mplified </a:t>
            </a:r>
            <a:r>
              <a:rPr lang="en-US" sz="3200" dirty="0">
                <a:solidFill>
                  <a:srgbClr val="843C0C"/>
                </a:solidFill>
                <a:latin typeface="Arial" panose="020B0604020202020204" pitchFamily="34" charset="0"/>
                <a:cs typeface="Arial" panose="020B0604020202020204" pitchFamily="34" charset="0"/>
              </a:rPr>
              <a:t>by the </a:t>
            </a:r>
            <a:r>
              <a:rPr lang="en-US" sz="3200" dirty="0">
                <a:solidFill>
                  <a:srgbClr val="843C0C"/>
                </a:solidFill>
                <a:latin typeface="Arial" panose="020B0604020202020204" pitchFamily="34" charset="0"/>
                <a:cs typeface="Arial" panose="020B0604020202020204" pitchFamily="34" charset="0"/>
              </a:rPr>
              <a:t>P</a:t>
            </a:r>
            <a:r>
              <a:rPr lang="en-US" sz="3200" dirty="0" smtClean="0">
                <a:solidFill>
                  <a:srgbClr val="843C0C"/>
                </a:solidFill>
                <a:latin typeface="Arial" panose="020B0604020202020204" pitchFamily="34" charset="0"/>
                <a:cs typeface="Arial" panose="020B0604020202020204" pitchFamily="34" charset="0"/>
              </a:rPr>
              <a:t>olymerase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hain </a:t>
            </a:r>
            <a:r>
              <a:rPr lang="en-US" sz="3200" dirty="0">
                <a:solidFill>
                  <a:srgbClr val="843C0C"/>
                </a:solidFill>
                <a:latin typeface="Arial" panose="020B0604020202020204" pitchFamily="34" charset="0"/>
                <a:cs typeface="Arial" panose="020B0604020202020204" pitchFamily="34" charset="0"/>
              </a:rPr>
              <a:t>R</a:t>
            </a:r>
            <a:r>
              <a:rPr lang="en-US" sz="3200" dirty="0" smtClean="0">
                <a:solidFill>
                  <a:srgbClr val="843C0C"/>
                </a:solidFill>
                <a:latin typeface="Arial" panose="020B0604020202020204" pitchFamily="34" charset="0"/>
                <a:cs typeface="Arial" panose="020B0604020202020204" pitchFamily="34" charset="0"/>
              </a:rPr>
              <a:t>eaction </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polymerase chain reaction (PCR) allows the amplification of any DNA sequence provided some sequence </a:t>
            </a:r>
            <a:r>
              <a:rPr lang="en-US" dirty="0" smtClean="0">
                <a:latin typeface="Arial" panose="020B0604020202020204" pitchFamily="34" charset="0"/>
                <a:cs typeface="Arial" panose="020B0604020202020204" pitchFamily="34" charset="0"/>
              </a:rPr>
              <a:t>information is known on either side of the target </a:t>
            </a:r>
            <a:r>
              <a:rPr lang="en-US" dirty="0">
                <a:latin typeface="Arial" panose="020B0604020202020204" pitchFamily="34" charset="0"/>
                <a:cs typeface="Arial" panose="020B0604020202020204" pitchFamily="34" charset="0"/>
              </a:rPr>
              <a:t>DNA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be </a:t>
            </a:r>
            <a:r>
              <a:rPr lang="en-US" dirty="0" smtClean="0">
                <a:latin typeface="Arial" panose="020B0604020202020204" pitchFamily="34" charset="0"/>
                <a:cs typeface="Arial" panose="020B0604020202020204" pitchFamily="34" charset="0"/>
              </a:rPr>
              <a:t>amplified.</a:t>
            </a:r>
          </a:p>
          <a:p>
            <a:pPr>
              <a:spcBef>
                <a:spcPts val="624"/>
              </a:spcBef>
              <a:defRPr/>
            </a:pPr>
            <a:r>
              <a:rPr lang="en-US" dirty="0">
                <a:latin typeface="Arial" panose="020B0604020202020204" pitchFamily="34" charset="0"/>
                <a:cs typeface="Arial" panose="020B0604020202020204" pitchFamily="34" charset="0"/>
              </a:rPr>
              <a:t>A PCR reaction </a:t>
            </a:r>
            <a:r>
              <a:rPr lang="en-US" dirty="0" smtClean="0">
                <a:latin typeface="Arial" panose="020B0604020202020204" pitchFamily="34" charset="0"/>
                <a:cs typeface="Arial" panose="020B0604020202020204" pitchFamily="34" charset="0"/>
              </a:rPr>
              <a:t>contains the target DNA to be amplified, short single-stranded primer DNA on either side of the target </a:t>
            </a:r>
            <a:r>
              <a:rPr lang="en-US" dirty="0">
                <a:latin typeface="Arial" panose="020B0604020202020204" pitchFamily="34" charset="0"/>
                <a:cs typeface="Arial" panose="020B0604020202020204" pitchFamily="34" charset="0"/>
              </a:rPr>
              <a:t>(from which </a:t>
            </a:r>
            <a:r>
              <a:rPr lang="en-US" dirty="0" smtClean="0">
                <a:latin typeface="Arial" panose="020B0604020202020204" pitchFamily="34" charset="0"/>
                <a:cs typeface="Arial" panose="020B0604020202020204" pitchFamily="34" charset="0"/>
              </a:rPr>
              <a:t>the polymerase extends the new strand), a </a:t>
            </a:r>
            <a:r>
              <a:rPr lang="en-US" dirty="0">
                <a:latin typeface="Arial" panose="020B0604020202020204" pitchFamily="34" charset="0"/>
                <a:cs typeface="Arial" panose="020B0604020202020204" pitchFamily="34" charset="0"/>
              </a:rPr>
              <a:t>heat stable DNA </a:t>
            </a:r>
            <a:r>
              <a:rPr lang="en-US" dirty="0" smtClean="0">
                <a:latin typeface="Arial" panose="020B0604020202020204" pitchFamily="34" charset="0"/>
                <a:cs typeface="Arial" panose="020B0604020202020204" pitchFamily="34" charset="0"/>
              </a:rPr>
              <a:t>polymerase, and nucleoside triphosphates.</a:t>
            </a:r>
          </a:p>
        </p:txBody>
      </p:sp>
    </p:spTree>
    <p:extLst>
      <p:ext uri="{BB962C8B-B14F-4D97-AF65-F5344CB8AC3E}">
        <p14:creationId xmlns:p14="http://schemas.microsoft.com/office/powerpoint/2010/main" val="325672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A PCR </a:t>
            </a:r>
            <a:r>
              <a:rPr lang="en-US" dirty="0" smtClean="0">
                <a:solidFill>
                  <a:srgbClr val="843C0C"/>
                </a:solidFill>
                <a:latin typeface="Arial" panose="020B0604020202020204" pitchFamily="34" charset="0"/>
                <a:cs typeface="Arial" panose="020B0604020202020204" pitchFamily="34" charset="0"/>
              </a:rPr>
              <a:t>Cycle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7638"/>
            <a:ext cx="8229600" cy="5268361"/>
          </a:xfrm>
        </p:spPr>
        <p:txBody>
          <a:bodyPr>
            <a:normAutofit/>
          </a:bodyPr>
          <a:lstStyle/>
          <a:p>
            <a:pPr>
              <a:spcBef>
                <a:spcPts val="624"/>
              </a:spcBef>
              <a:spcAft>
                <a:spcPts val="1200"/>
              </a:spcAft>
              <a:defRPr/>
            </a:pPr>
            <a:r>
              <a:rPr lang="en-US" dirty="0">
                <a:latin typeface="Arial" panose="020B0604020202020204" pitchFamily="34" charset="0"/>
                <a:cs typeface="Arial" panose="020B0604020202020204" pitchFamily="34" charset="0"/>
              </a:rPr>
              <a:t>PCR consists of three steps that are repeated until the desired degree of amplification is </a:t>
            </a:r>
            <a:r>
              <a:rPr lang="en-US" dirty="0" smtClean="0">
                <a:latin typeface="Arial" panose="020B0604020202020204" pitchFamily="34" charset="0"/>
                <a:cs typeface="Arial" panose="020B0604020202020204" pitchFamily="34" charset="0"/>
              </a:rPr>
              <a:t>achieved:</a:t>
            </a:r>
            <a:endParaRPr lang="en-US" dirty="0">
              <a:latin typeface="Arial" panose="020B0604020202020204" pitchFamily="34" charset="0"/>
              <a:cs typeface="Arial" panose="020B0604020202020204" pitchFamily="34" charset="0"/>
            </a:endParaRPr>
          </a:p>
          <a:p>
            <a:pPr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The duplex containing the target sequence and </a:t>
            </a:r>
            <a:r>
              <a:rPr lang="en-US" dirty="0" smtClean="0">
                <a:latin typeface="Arial" panose="020B0604020202020204" pitchFamily="34" charset="0"/>
                <a:cs typeface="Arial" panose="020B0604020202020204" pitchFamily="34" charset="0"/>
              </a:rPr>
              <a:t>primers </a:t>
            </a:r>
            <a:r>
              <a:rPr lang="en-US" dirty="0">
                <a:latin typeface="Arial" panose="020B0604020202020204" pitchFamily="34" charset="0"/>
                <a:cs typeface="Arial" panose="020B0604020202020204" pitchFamily="34" charset="0"/>
              </a:rPr>
              <a:t>is heated </a:t>
            </a:r>
            <a:r>
              <a:rPr lang="en-US" dirty="0" smtClean="0">
                <a:latin typeface="Arial" panose="020B0604020202020204" pitchFamily="34" charset="0"/>
                <a:cs typeface="Arial" panose="020B0604020202020204" pitchFamily="34" charset="0"/>
              </a:rPr>
              <a:t>briefly to 95</a:t>
            </a:r>
            <a:r>
              <a:rPr lang="en-US" baseline="30000"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to generate </a:t>
            </a:r>
            <a:r>
              <a:rPr lang="en-US" dirty="0" smtClean="0">
                <a:latin typeface="Arial" panose="020B0604020202020204" pitchFamily="34" charset="0"/>
                <a:cs typeface="Arial" panose="020B0604020202020204" pitchFamily="34" charset="0"/>
              </a:rPr>
              <a:t>a single-stranded DNA template.</a:t>
            </a:r>
            <a:endParaRPr lang="en-US" dirty="0">
              <a:latin typeface="Arial" panose="020B0604020202020204" pitchFamily="34" charset="0"/>
              <a:cs typeface="Arial" panose="020B0604020202020204" pitchFamily="34" charset="0"/>
            </a:endParaRPr>
          </a:p>
          <a:p>
            <a:pPr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The mixture is cooled to </a:t>
            </a:r>
            <a:r>
              <a:rPr lang="en-US" dirty="0" smtClean="0">
                <a:latin typeface="Arial" panose="020B0604020202020204" pitchFamily="34" charset="0"/>
                <a:cs typeface="Arial" panose="020B0604020202020204" pitchFamily="34" charset="0"/>
              </a:rPr>
              <a:t>~55</a:t>
            </a:r>
            <a:r>
              <a:rPr lang="en-US" baseline="30000"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to allow the primers to anneal to the </a:t>
            </a:r>
            <a:r>
              <a:rPr lang="en-US" dirty="0" smtClean="0">
                <a:latin typeface="Arial" panose="020B0604020202020204" pitchFamily="34" charset="0"/>
                <a:cs typeface="Arial" panose="020B0604020202020204" pitchFamily="34" charset="0"/>
              </a:rPr>
              <a:t>DNA.</a:t>
            </a:r>
            <a:endParaRPr lang="en-US" dirty="0">
              <a:latin typeface="Arial" panose="020B0604020202020204" pitchFamily="34" charset="0"/>
              <a:cs typeface="Arial" panose="020B0604020202020204" pitchFamily="34" charset="0"/>
            </a:endParaRPr>
          </a:p>
          <a:p>
            <a:pPr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The mixture is heated to 72</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C, allowing the polymerase to synthesize </a:t>
            </a:r>
            <a:r>
              <a:rPr lang="en-US" dirty="0" smtClean="0">
                <a:latin typeface="Arial" panose="020B0604020202020204" pitchFamily="34" charset="0"/>
                <a:cs typeface="Arial" panose="020B0604020202020204" pitchFamily="34" charset="0"/>
              </a:rPr>
              <a:t>the new DNA in a template-directed manner extending from each primer.</a:t>
            </a:r>
            <a:endParaRPr lang="en-US" dirty="0">
              <a:latin typeface="Arial" panose="020B0604020202020204" pitchFamily="34" charset="0"/>
              <a:cs typeface="Arial" panose="020B0604020202020204" pitchFamily="34" charset="0"/>
            </a:endParaRPr>
          </a:p>
          <a:p>
            <a:pPr>
              <a:spcBef>
                <a:spcPts val="624"/>
              </a:spcBef>
              <a:spcAft>
                <a:spcPts val="1200"/>
              </a:spcAft>
              <a:defRPr/>
            </a:pPr>
            <a:r>
              <a:rPr lang="en-US" dirty="0">
                <a:latin typeface="Arial" panose="020B0604020202020204" pitchFamily="34" charset="0"/>
                <a:cs typeface="Arial" panose="020B0604020202020204" pitchFamily="34" charset="0"/>
              </a:rPr>
              <a:t>The three steps are repeated 20 to 30 </a:t>
            </a:r>
            <a:r>
              <a:rPr lang="en-US" dirty="0" smtClean="0">
                <a:latin typeface="Arial" panose="020B0604020202020204" pitchFamily="34" charset="0"/>
                <a:cs typeface="Arial" panose="020B0604020202020204" pitchFamily="34" charset="0"/>
              </a:rPr>
              <a:t>times.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33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The </a:t>
            </a:r>
            <a:r>
              <a:rPr lang="en-US" dirty="0" smtClean="0">
                <a:solidFill>
                  <a:srgbClr val="843C0C"/>
                </a:solidFill>
                <a:latin typeface="Arial" panose="020B0604020202020204" pitchFamily="34" charset="0"/>
                <a:cs typeface="Arial" panose="020B0604020202020204" pitchFamily="34" charset="0"/>
              </a:rPr>
              <a:t>First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ycle </a:t>
            </a:r>
            <a:r>
              <a:rPr lang="en-US" dirty="0">
                <a:solidFill>
                  <a:srgbClr val="843C0C"/>
                </a:solidFill>
                <a:latin typeface="Arial" panose="020B0604020202020204" pitchFamily="34" charset="0"/>
                <a:cs typeface="Arial" panose="020B0604020202020204" pitchFamily="34" charset="0"/>
              </a:rPr>
              <a:t>in the </a:t>
            </a:r>
            <a:r>
              <a:rPr lang="en-US" dirty="0" smtClean="0">
                <a:solidFill>
                  <a:srgbClr val="843C0C"/>
                </a:solidFill>
                <a:latin typeface="Arial" panose="020B0604020202020204" pitchFamily="34" charset="0"/>
                <a:cs typeface="Arial" panose="020B0604020202020204" pitchFamily="34" charset="0"/>
              </a:rPr>
              <a:t>Polymerase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hain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eaction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a cycle in a polymerase chain reaction, or P C R, in three steps. In the first step, a double stranded D N A containing a target sequence, surrounded by two flanking sequences are shown. Excess primers are added, and the mixture is heated to separate the double stranded D N A. In the second step, the mixture is cooled, and the primers anneal to the flanking sequences of each strand. In the third step, new D N A, complementary to the target sequence is synthesized, starting from the primers on the flanking sequenc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05286" y="1697444"/>
            <a:ext cx="2329952" cy="4936235"/>
          </a:xfrm>
          <a:prstGeom prst="rect">
            <a:avLst/>
          </a:prstGeom>
        </p:spPr>
      </p:pic>
    </p:spTree>
    <p:extLst>
      <p:ext uri="{BB962C8B-B14F-4D97-AF65-F5344CB8AC3E}">
        <p14:creationId xmlns:p14="http://schemas.microsoft.com/office/powerpoint/2010/main" val="328054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Multiple </a:t>
            </a:r>
            <a:r>
              <a:rPr lang="en-US" dirty="0" smtClean="0">
                <a:solidFill>
                  <a:srgbClr val="843C0C"/>
                </a:solidFill>
                <a:latin typeface="Arial" panose="020B0604020202020204" pitchFamily="34" charset="0"/>
                <a:cs typeface="Arial" panose="020B0604020202020204" pitchFamily="34" charset="0"/>
              </a:rPr>
              <a:t>Cycles </a:t>
            </a:r>
            <a:r>
              <a:rPr lang="en-US" dirty="0">
                <a:solidFill>
                  <a:srgbClr val="843C0C"/>
                </a:solidFill>
                <a:latin typeface="Arial" panose="020B0604020202020204" pitchFamily="34" charset="0"/>
                <a:cs typeface="Arial" panose="020B0604020202020204" pitchFamily="34" charset="0"/>
              </a:rPr>
              <a:t>of the </a:t>
            </a:r>
            <a:r>
              <a:rPr lang="en-US" dirty="0" smtClean="0">
                <a:solidFill>
                  <a:srgbClr val="843C0C"/>
                </a:solidFill>
                <a:latin typeface="Arial" panose="020B0604020202020204" pitchFamily="34" charset="0"/>
                <a:cs typeface="Arial" panose="020B0604020202020204" pitchFamily="34" charset="0"/>
              </a:rPr>
              <a:t>Polymerase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hain Reaction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multiple cycles in a polymerase chain reaction, or P C R. In the first cycle of P C R, the parent strand, which is a double stranded piece of D N A, containing a target sequence surrounded by two flanking sequences on each strand, is heated in the presence of excess primers to separate the two strands. The mixture is cooled and the primers anneal to the flanking sequences. Heat-stable D N A polymerase is added to the mixture, and new D N A, complementary to the original strands, containing the target sequence is synthesized. The synthesis of the new strand starts with the primers at the flanking sequences, and continues in one direction for the rest of the strand, including the template sequence and beyond. The resulting strands are truncated on one side from the original sequence, as they start at one flanking sequence, at the very beginning of the strand, and continue from that point to the end of the entire strand.  Two new pieces of double-stranded D N A, containing the template sequence and the flanking sequences are formed. In the second cycle, The newly-formed strands are heated to separate them, then cooled, with the excess primers still present. The excess primers anneal to the flanking sequences of the four single strands of D N A. The heat-stable polymerase is still present, and new strands are formed. The new strands start at the flanking sequences. The newly-synthesized strands are formed from the full-length parent strands, and also from the strands that are truncated on one side at the flanking sequence. New strands that start at the flanking sequence on the other end to which strands are truncated, are truncated at both flanking sequences, resulting in D N A containing only the target sequence, and the two flanking sequences. The cycle is repeated, and the number of strands truncated at each end, incorporating only the target sequence and the flanking sequences, increases exponentiall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38126" y="1621278"/>
            <a:ext cx="2473821" cy="5024107"/>
          </a:xfrm>
          <a:prstGeom prst="rect">
            <a:avLst/>
          </a:prstGeom>
        </p:spPr>
      </p:pic>
    </p:spTree>
    <p:extLst>
      <p:ext uri="{BB962C8B-B14F-4D97-AF65-F5344CB8AC3E}">
        <p14:creationId xmlns:p14="http://schemas.microsoft.com/office/powerpoint/2010/main" val="299220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CHAPTER 5</a:t>
            </a:r>
            <a:r>
              <a:rPr lang="en-US" dirty="0" smtClean="0">
                <a:solidFill>
                  <a:srgbClr val="843C0C"/>
                </a:solidFill>
                <a:latin typeface="Arial" panose="020B0604020202020204" pitchFamily="34" charset="0"/>
                <a:cs typeface="Arial" panose="020B0604020202020204" pitchFamily="34" charset="0"/>
              </a:rPr>
              <a:t/>
            </a:r>
            <a:br>
              <a:rPr lang="en-US" dirty="0" smtClean="0">
                <a:solidFill>
                  <a:srgbClr val="843C0C"/>
                </a:solidFill>
                <a:latin typeface="Arial" panose="020B0604020202020204" pitchFamily="34" charset="0"/>
                <a:cs typeface="Arial" panose="020B0604020202020204" pitchFamily="34" charset="0"/>
              </a:rPr>
            </a:br>
            <a:r>
              <a:rPr lang="en-US" dirty="0" smtClean="0">
                <a:solidFill>
                  <a:srgbClr val="843C0C"/>
                </a:solidFill>
                <a:latin typeface="Arial" panose="020B0604020202020204" pitchFamily="34" charset="0"/>
                <a:cs typeface="Arial" panose="020B0604020202020204" pitchFamily="34" charset="0"/>
              </a:rPr>
              <a:t>Exploring Genes and Genomes</a:t>
            </a:r>
            <a:endParaRPr lang="en-US" dirty="0">
              <a:solidFill>
                <a:srgbClr val="843C0C"/>
              </a:solidFill>
              <a:latin typeface="Arial" panose="020B0604020202020204" pitchFamily="34" charset="0"/>
              <a:cs typeface="Arial" panose="020B0604020202020204" pitchFamily="34" charset="0"/>
            </a:endParaRPr>
          </a:p>
        </p:txBody>
      </p:sp>
      <p:pic>
        <p:nvPicPr>
          <p:cNvPr id="7" name="Picture Placeholder 6" descr="A photo shows a butterfly emerging from a pupa.&#10;A DNA microarray, which appears as thousands of red, yellow and green tiny spots on a black backgroun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62388" y="2016757"/>
            <a:ext cx="8358370" cy="3836628"/>
          </a:xfrm>
          <a:prstGeom prst="rect">
            <a:avLst/>
          </a:prstGeom>
        </p:spPr>
      </p:pic>
    </p:spTree>
    <p:extLst>
      <p:ext uri="{BB962C8B-B14F-4D97-AF65-F5344CB8AC3E}">
        <p14:creationId xmlns:p14="http://schemas.microsoft.com/office/powerpoint/2010/main" val="31540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52" y="154623"/>
            <a:ext cx="8311896" cy="1383030"/>
          </a:xfrm>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PCR </a:t>
            </a:r>
            <a:r>
              <a:rPr lang="en-US" sz="3200" dirty="0">
                <a:solidFill>
                  <a:srgbClr val="843C0C"/>
                </a:solidFill>
                <a:latin typeface="Arial" panose="020B0604020202020204" pitchFamily="34" charset="0"/>
                <a:cs typeface="Arial" panose="020B0604020202020204" pitchFamily="34" charset="0"/>
              </a:rPr>
              <a:t>is a </a:t>
            </a:r>
            <a:r>
              <a:rPr lang="en-US" sz="3200" dirty="0" smtClean="0">
                <a:solidFill>
                  <a:srgbClr val="843C0C"/>
                </a:solidFill>
                <a:latin typeface="Arial" panose="020B0604020202020204" pitchFamily="34" charset="0"/>
                <a:cs typeface="Arial" panose="020B0604020202020204" pitchFamily="34" charset="0"/>
              </a:rPr>
              <a:t>Powerful Technique </a:t>
            </a:r>
            <a:r>
              <a:rPr lang="en-US" sz="3200" dirty="0">
                <a:solidFill>
                  <a:srgbClr val="843C0C"/>
                </a:solidFill>
                <a:latin typeface="Arial" panose="020B0604020202020204" pitchFamily="34" charset="0"/>
                <a:cs typeface="Arial" panose="020B0604020202020204" pitchFamily="34" charset="0"/>
              </a:rPr>
              <a:t>in </a:t>
            </a:r>
            <a:r>
              <a:rPr lang="en-US" sz="3200" dirty="0" smtClean="0">
                <a:solidFill>
                  <a:srgbClr val="843C0C"/>
                </a:solidFill>
                <a:latin typeface="Arial" panose="020B0604020202020204" pitchFamily="34" charset="0"/>
                <a:cs typeface="Arial" panose="020B0604020202020204" pitchFamily="34" charset="0"/>
              </a:rPr>
              <a:t>Medical </a:t>
            </a:r>
            <a:r>
              <a:rPr lang="en-US" sz="3200" dirty="0">
                <a:solidFill>
                  <a:srgbClr val="843C0C"/>
                </a:solidFill>
                <a:latin typeface="Arial" panose="020B0604020202020204" pitchFamily="34" charset="0"/>
                <a:cs typeface="Arial" panose="020B0604020202020204" pitchFamily="34" charset="0"/>
              </a:rPr>
              <a:t>D</a:t>
            </a:r>
            <a:r>
              <a:rPr lang="en-US" sz="3200" dirty="0" smtClean="0">
                <a:solidFill>
                  <a:srgbClr val="843C0C"/>
                </a:solidFill>
                <a:latin typeface="Arial" panose="020B0604020202020204" pitchFamily="34" charset="0"/>
                <a:cs typeface="Arial" panose="020B0604020202020204" pitchFamily="34" charset="0"/>
              </a:rPr>
              <a:t>iagnostics</a:t>
            </a:r>
            <a:r>
              <a:rPr lang="en-US" sz="3200" dirty="0">
                <a:solidFill>
                  <a:srgbClr val="843C0C"/>
                </a:solidFill>
                <a:latin typeface="Arial" panose="020B0604020202020204" pitchFamily="34" charset="0"/>
                <a:cs typeface="Arial" panose="020B0604020202020204" pitchFamily="34" charset="0"/>
              </a:rPr>
              <a:t>, </a:t>
            </a:r>
            <a:r>
              <a:rPr lang="en-US" sz="3200" dirty="0" smtClean="0">
                <a:solidFill>
                  <a:srgbClr val="843C0C"/>
                </a:solidFill>
                <a:latin typeface="Arial" panose="020B0604020202020204" pitchFamily="34" charset="0"/>
                <a:cs typeface="Arial" panose="020B0604020202020204" pitchFamily="34" charset="0"/>
              </a:rPr>
              <a:t>Forensics</a:t>
            </a:r>
            <a:r>
              <a:rPr lang="en-US" sz="3200" dirty="0">
                <a:solidFill>
                  <a:srgbClr val="843C0C"/>
                </a:solidFill>
                <a:latin typeface="Arial" panose="020B0604020202020204" pitchFamily="34" charset="0"/>
                <a:cs typeface="Arial" panose="020B0604020202020204" pitchFamily="34" charset="0"/>
              </a:rPr>
              <a:t>, and </a:t>
            </a:r>
            <a:r>
              <a:rPr lang="en-US" sz="3200" dirty="0" smtClean="0">
                <a:solidFill>
                  <a:srgbClr val="843C0C"/>
                </a:solidFill>
                <a:latin typeface="Arial" panose="020B0604020202020204" pitchFamily="34" charset="0"/>
                <a:cs typeface="Arial" panose="020B0604020202020204" pitchFamily="34" charset="0"/>
              </a:rPr>
              <a:t>Studies </a:t>
            </a:r>
            <a:r>
              <a:rPr lang="en-US" sz="3200" dirty="0">
                <a:solidFill>
                  <a:srgbClr val="843C0C"/>
                </a:solidFill>
                <a:latin typeface="Arial" panose="020B0604020202020204" pitchFamily="34" charset="0"/>
                <a:cs typeface="Arial" panose="020B0604020202020204" pitchFamily="34" charset="0"/>
              </a:rPr>
              <a:t>of </a:t>
            </a:r>
            <a:r>
              <a:rPr lang="en-US" sz="3200" dirty="0" smtClean="0">
                <a:solidFill>
                  <a:srgbClr val="843C0C"/>
                </a:solidFill>
                <a:latin typeface="Arial" panose="020B0604020202020204" pitchFamily="34" charset="0"/>
                <a:cs typeface="Arial" panose="020B0604020202020204" pitchFamily="34" charset="0"/>
              </a:rPr>
              <a:t>Molecular </a:t>
            </a:r>
            <a:r>
              <a:rPr lang="en-US" sz="3200" dirty="0" smtClean="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volution</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smtClean="0">
                <a:latin typeface="Arial" panose="020B0604020202020204" pitchFamily="34" charset="0"/>
                <a:cs typeface="Arial" panose="020B0604020202020204" pitchFamily="34" charset="0"/>
              </a:rPr>
              <a:t>PCR </a:t>
            </a:r>
            <a:r>
              <a:rPr lang="en-US" dirty="0">
                <a:latin typeface="Arial" panose="020B0604020202020204" pitchFamily="34" charset="0"/>
                <a:cs typeface="Arial" panose="020B0604020202020204" pitchFamily="34" charset="0"/>
              </a:rPr>
              <a:t>is capable of amplifying a single molecule of DNA that can then be visualized in a gel or </a:t>
            </a:r>
            <a:r>
              <a:rPr lang="en-US" dirty="0" smtClean="0">
                <a:latin typeface="Arial" panose="020B0604020202020204" pitchFamily="34" charset="0"/>
                <a:cs typeface="Arial" panose="020B0604020202020204" pitchFamily="34" charset="0"/>
              </a:rPr>
              <a:t>sequenced.</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PCR is used to detect mutations in genes that cause cancer, verify the presence of infectious agents in cells, and determine the guilt or innocence of crime </a:t>
            </a:r>
            <a:r>
              <a:rPr lang="en-US" dirty="0" smtClean="0">
                <a:latin typeface="Arial" panose="020B0604020202020204" pitchFamily="34" charset="0"/>
                <a:cs typeface="Arial" panose="020B0604020202020204" pitchFamily="34" charset="0"/>
              </a:rPr>
              <a:t>suspects.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1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DNA and </a:t>
            </a:r>
            <a:r>
              <a:rPr lang="en-US" dirty="0" smtClean="0">
                <a:solidFill>
                  <a:srgbClr val="843C0C"/>
                </a:solidFill>
                <a:latin typeface="Arial" panose="020B0604020202020204" pitchFamily="34" charset="0"/>
                <a:cs typeface="Arial" panose="020B0604020202020204" pitchFamily="34" charset="0"/>
              </a:rPr>
              <a:t>Forensics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photo shows bands in a D N A gel used in a forensic context. Lanes of D N A bands are shown for samples taken from several individuals. Each has a different pattern of dark bands, with bands being in different vertical positions within each lan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15356" y="1580149"/>
            <a:ext cx="4587360" cy="4940233"/>
          </a:xfrm>
          <a:prstGeom prst="rect">
            <a:avLst/>
          </a:prstGeom>
        </p:spPr>
      </p:pic>
    </p:spTree>
    <p:extLst>
      <p:ext uri="{BB962C8B-B14F-4D97-AF65-F5344CB8AC3E}">
        <p14:creationId xmlns:p14="http://schemas.microsoft.com/office/powerpoint/2010/main" val="30683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176010"/>
            <a:ext cx="9052560" cy="1340257"/>
          </a:xfrm>
        </p:spPr>
        <p:txBody>
          <a:bodyPr>
            <a:noAutofit/>
          </a:bodyPr>
          <a:lstStyle/>
          <a:p>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he </a:t>
            </a:r>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ools </a:t>
            </a:r>
            <a:r>
              <a:rPr lang="en-US" sz="3200" dirty="0">
                <a:solidFill>
                  <a:srgbClr val="843C0C"/>
                </a:solidFill>
                <a:latin typeface="Arial" panose="020B0604020202020204" pitchFamily="34" charset="0"/>
                <a:cs typeface="Arial" panose="020B0604020202020204" pitchFamily="34" charset="0"/>
              </a:rPr>
              <a:t>for </a:t>
            </a:r>
            <a:r>
              <a:rPr lang="en-US" sz="3200" dirty="0" smtClean="0">
                <a:solidFill>
                  <a:srgbClr val="843C0C"/>
                </a:solidFill>
                <a:latin typeface="Arial" panose="020B0604020202020204" pitchFamily="34" charset="0"/>
                <a:cs typeface="Arial" panose="020B0604020202020204" pitchFamily="34" charset="0"/>
              </a:rPr>
              <a:t>Recombinant </a:t>
            </a:r>
            <a:r>
              <a:rPr lang="en-US" sz="3200" dirty="0" smtClean="0">
                <a:solidFill>
                  <a:srgbClr val="843C0C"/>
                </a:solidFill>
                <a:latin typeface="Arial" panose="020B0604020202020204" pitchFamily="34" charset="0"/>
                <a:cs typeface="Arial" panose="020B0604020202020204" pitchFamily="34" charset="0"/>
              </a:rPr>
              <a:t>DNA </a:t>
            </a:r>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echnology </a:t>
            </a:r>
            <a:r>
              <a:rPr lang="en-US" sz="3200" dirty="0">
                <a:solidFill>
                  <a:srgbClr val="843C0C"/>
                </a:solidFill>
                <a:latin typeface="Arial" panose="020B0604020202020204" pitchFamily="34" charset="0"/>
                <a:cs typeface="Arial" panose="020B0604020202020204" pitchFamily="34" charset="0"/>
              </a:rPr>
              <a:t>H</a:t>
            </a:r>
            <a:r>
              <a:rPr lang="en-US" sz="3200" dirty="0" smtClean="0">
                <a:solidFill>
                  <a:srgbClr val="843C0C"/>
                </a:solidFill>
                <a:latin typeface="Arial" panose="020B0604020202020204" pitchFamily="34" charset="0"/>
                <a:cs typeface="Arial" panose="020B0604020202020204" pitchFamily="34" charset="0"/>
              </a:rPr>
              <a:t>ave </a:t>
            </a:r>
            <a:r>
              <a:rPr lang="en-US" sz="3200" dirty="0">
                <a:solidFill>
                  <a:srgbClr val="843C0C"/>
                </a:solidFill>
                <a:latin typeface="Arial" panose="020B0604020202020204" pitchFamily="34" charset="0"/>
                <a:cs typeface="Arial" panose="020B0604020202020204" pitchFamily="34" charset="0"/>
              </a:rPr>
              <a:t>B</a:t>
            </a:r>
            <a:r>
              <a:rPr lang="en-US" sz="3200" dirty="0" smtClean="0">
                <a:solidFill>
                  <a:srgbClr val="843C0C"/>
                </a:solidFill>
                <a:latin typeface="Arial" panose="020B0604020202020204" pitchFamily="34" charset="0"/>
                <a:cs typeface="Arial" panose="020B0604020202020204" pitchFamily="34" charset="0"/>
              </a:rPr>
              <a:t>een Used </a:t>
            </a:r>
            <a:r>
              <a:rPr lang="en-US" sz="3200" dirty="0">
                <a:solidFill>
                  <a:srgbClr val="843C0C"/>
                </a:solidFill>
                <a:latin typeface="Arial" panose="020B0604020202020204" pitchFamily="34" charset="0"/>
                <a:cs typeface="Arial" panose="020B0604020202020204" pitchFamily="34" charset="0"/>
              </a:rPr>
              <a:t>to </a:t>
            </a:r>
            <a:r>
              <a:rPr lang="en-US" sz="3200" dirty="0">
                <a:solidFill>
                  <a:srgbClr val="843C0C"/>
                </a:solidFill>
                <a:latin typeface="Arial" panose="020B0604020202020204" pitchFamily="34" charset="0"/>
                <a:cs typeface="Arial" panose="020B0604020202020204" pitchFamily="34" charset="0"/>
              </a:rPr>
              <a:t>I</a:t>
            </a:r>
            <a:r>
              <a:rPr lang="en-US" sz="3200" dirty="0" smtClean="0">
                <a:solidFill>
                  <a:srgbClr val="843C0C"/>
                </a:solidFill>
                <a:latin typeface="Arial" panose="020B0604020202020204" pitchFamily="34" charset="0"/>
                <a:cs typeface="Arial" panose="020B0604020202020204" pitchFamily="34" charset="0"/>
              </a:rPr>
              <a:t>dentify Disease-causing </a:t>
            </a:r>
            <a:r>
              <a:rPr lang="en-US" sz="3200" dirty="0">
                <a:solidFill>
                  <a:srgbClr val="843C0C"/>
                </a:solidFill>
                <a:latin typeface="Arial" panose="020B0604020202020204" pitchFamily="34" charset="0"/>
                <a:cs typeface="Arial" panose="020B0604020202020204" pitchFamily="34" charset="0"/>
              </a:rPr>
              <a:t>M</a:t>
            </a:r>
            <a:r>
              <a:rPr lang="en-US" sz="3200" dirty="0" smtClean="0">
                <a:solidFill>
                  <a:srgbClr val="843C0C"/>
                </a:solidFill>
                <a:latin typeface="Arial" panose="020B0604020202020204" pitchFamily="34" charset="0"/>
                <a:cs typeface="Arial" panose="020B0604020202020204" pitchFamily="34" charset="0"/>
              </a:rPr>
              <a:t>utations</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smtClean="0">
                <a:latin typeface="Arial" panose="020B0604020202020204" pitchFamily="34" charset="0"/>
                <a:cs typeface="Arial" panose="020B0604020202020204" pitchFamily="34" charset="0"/>
              </a:rPr>
              <a:t>Instances </a:t>
            </a:r>
            <a:r>
              <a:rPr lang="en-US" dirty="0">
                <a:latin typeface="Arial" panose="020B0604020202020204" pitchFamily="34" charset="0"/>
                <a:cs typeface="Arial" panose="020B0604020202020204" pitchFamily="34" charset="0"/>
              </a:rPr>
              <a:t>of genetic variation, called polymorphisms, sometimes correlate with the emergence of a </a:t>
            </a:r>
            <a:r>
              <a:rPr lang="en-US" dirty="0" smtClean="0">
                <a:latin typeface="Arial" panose="020B0604020202020204" pitchFamily="34" charset="0"/>
                <a:cs typeface="Arial" panose="020B0604020202020204" pitchFamily="34" charset="0"/>
              </a:rPr>
              <a:t>disease.</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Examination </a:t>
            </a:r>
            <a:r>
              <a:rPr lang="en-US" dirty="0">
                <a:latin typeface="Arial" panose="020B0604020202020204" pitchFamily="34" charset="0"/>
                <a:cs typeface="Arial" panose="020B0604020202020204" pitchFamily="34" charset="0"/>
              </a:rPr>
              <a:t>of restriction fragment length polymorphisms (RFLP) is an especially powerful means of correlating a mutation with the occurrence of a </a:t>
            </a:r>
            <a:r>
              <a:rPr lang="en-US" dirty="0" smtClean="0">
                <a:latin typeface="Arial" panose="020B0604020202020204" pitchFamily="34" charset="0"/>
                <a:cs typeface="Arial" panose="020B0604020202020204" pitchFamily="34" charset="0"/>
              </a:rPr>
              <a:t>disease.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8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17488"/>
            <a:ext cx="9052560" cy="1257300"/>
          </a:xfrm>
        </p:spPr>
        <p:txBody>
          <a:bodyPr>
            <a:noAutofit/>
          </a:bodyPr>
          <a:lstStyle/>
          <a:p>
            <a:r>
              <a:rPr lang="en-US" dirty="0" smtClean="0">
                <a:solidFill>
                  <a:srgbClr val="843C0C"/>
                </a:solidFill>
                <a:latin typeface="Arial" panose="020B0604020202020204" pitchFamily="34" charset="0"/>
                <a:cs typeface="Arial" panose="020B0604020202020204" pitchFamily="34" charset="0"/>
              </a:rPr>
              <a:t>Section 5.2 </a:t>
            </a:r>
            <a:r>
              <a:rPr lang="en-US" dirty="0" smtClean="0">
                <a:solidFill>
                  <a:srgbClr val="843C0C"/>
                </a:solidFill>
                <a:latin typeface="Arial" panose="020B0604020202020204" pitchFamily="34" charset="0"/>
                <a:cs typeface="Arial" panose="020B0604020202020204" pitchFamily="34" charset="0"/>
              </a:rPr>
              <a:t>Recombinant DNA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echnology </a:t>
            </a:r>
            <a:r>
              <a:rPr lang="en-US" dirty="0">
                <a:solidFill>
                  <a:srgbClr val="843C0C"/>
                </a:solidFill>
                <a:latin typeface="Arial" panose="020B0604020202020204" pitchFamily="34" charset="0"/>
                <a:cs typeface="Arial" panose="020B0604020202020204" pitchFamily="34" charset="0"/>
              </a:rPr>
              <a:t>Has </a:t>
            </a:r>
            <a:r>
              <a:rPr lang="en-US" dirty="0" smtClean="0">
                <a:solidFill>
                  <a:srgbClr val="843C0C"/>
                </a:solidFill>
                <a:latin typeface="Arial" panose="020B0604020202020204" pitchFamily="34" charset="0"/>
                <a:cs typeface="Arial" panose="020B0604020202020204" pitchFamily="34" charset="0"/>
              </a:rPr>
              <a:t>Revolutionized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ll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spects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Biology </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6880"/>
            <a:ext cx="8229600" cy="4576295"/>
          </a:xfrm>
        </p:spPr>
        <p:txBody>
          <a:bodyPr>
            <a:normAutofit fontScale="92500" lnSpcReduction="10000"/>
          </a:bodyPr>
          <a:lstStyle/>
          <a:p>
            <a:pPr>
              <a:lnSpc>
                <a:spcPct val="110000"/>
              </a:lnSpc>
              <a:spcBef>
                <a:spcPts val="624"/>
              </a:spcBef>
              <a:spcAft>
                <a:spcPts val="1200"/>
              </a:spcAft>
            </a:pPr>
            <a:r>
              <a:rPr lang="en-US" dirty="0">
                <a:latin typeface="Arial" panose="020B0604020202020204" pitchFamily="34" charset="0"/>
                <a:cs typeface="Arial" panose="020B0604020202020204" pitchFamily="34" charset="0"/>
              </a:rPr>
              <a:t>Digestion of DNA by restriction enzymes often generates </a:t>
            </a:r>
            <a:r>
              <a:rPr lang="en-US" dirty="0" smtClean="0">
                <a:latin typeface="Arial" panose="020B0604020202020204" pitchFamily="34" charset="0"/>
                <a:cs typeface="Arial" panose="020B0604020202020204" pitchFamily="34" charset="0"/>
              </a:rPr>
              <a:t>fragments with staggered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“sticky” ends.</a:t>
            </a:r>
            <a:endParaRPr lang="en-US"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dirty="0">
                <a:latin typeface="Arial" panose="020B0604020202020204" pitchFamily="34" charset="0"/>
                <a:cs typeface="Arial" panose="020B0604020202020204" pitchFamily="34" charset="0"/>
              </a:rPr>
              <a:t>A vector, a piece of DNA readily taken up and replicated by bacteria, </a:t>
            </a:r>
            <a:r>
              <a:rPr lang="en-US" dirty="0" smtClean="0">
                <a:latin typeface="Arial" panose="020B0604020202020204" pitchFamily="34" charset="0"/>
                <a:cs typeface="Arial" panose="020B0604020202020204" pitchFamily="34" charset="0"/>
              </a:rPr>
              <a:t>can be </a:t>
            </a:r>
            <a:r>
              <a:rPr lang="en-US" dirty="0">
                <a:latin typeface="Arial" panose="020B0604020202020204" pitchFamily="34" charset="0"/>
                <a:cs typeface="Arial" panose="020B0604020202020204" pitchFamily="34" charset="0"/>
              </a:rPr>
              <a:t>cleaved by the same restriction enzyme used to generate the fragment. When the fragment and the cleaved vector are mixed together, the sticky </a:t>
            </a:r>
            <a:r>
              <a:rPr lang="en-US" dirty="0" smtClean="0">
                <a:latin typeface="Arial" panose="020B0604020202020204" pitchFamily="34" charset="0"/>
                <a:cs typeface="Arial" panose="020B0604020202020204" pitchFamily="34" charset="0"/>
              </a:rPr>
              <a:t>(or ‘cohesive’) ends anneal.</a:t>
            </a:r>
            <a:endParaRPr lang="en-US"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dirty="0">
                <a:latin typeface="Arial" panose="020B0604020202020204" pitchFamily="34" charset="0"/>
                <a:cs typeface="Arial" panose="020B0604020202020204" pitchFamily="34" charset="0"/>
              </a:rPr>
              <a:t>DNA ligase is then used to covalently join the fragment and the vector, generating recombinant </a:t>
            </a:r>
            <a:r>
              <a:rPr lang="en-US" dirty="0" smtClean="0">
                <a:latin typeface="Arial" panose="020B0604020202020204" pitchFamily="34" charset="0"/>
                <a:cs typeface="Arial" panose="020B0604020202020204" pitchFamily="34" charset="0"/>
              </a:rPr>
              <a:t>DNA.</a:t>
            </a:r>
            <a:endParaRPr lang="en-US"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dirty="0">
                <a:latin typeface="Arial" panose="020B0604020202020204" pitchFamily="34" charset="0"/>
                <a:cs typeface="Arial" panose="020B0604020202020204" pitchFamily="34" charset="0"/>
              </a:rPr>
              <a:t>Common vectors are bacterial plasmids and bacteriophage lambda (λ</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11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Joining of DNA </a:t>
            </a:r>
            <a:r>
              <a:rPr lang="en-US" dirty="0" smtClean="0">
                <a:solidFill>
                  <a:srgbClr val="843C0C"/>
                </a:solidFill>
                <a:latin typeface="Arial" panose="020B0604020202020204" pitchFamily="34" charset="0"/>
                <a:cs typeface="Arial" panose="020B0604020202020204" pitchFamily="34" charset="0"/>
              </a:rPr>
              <a:t>Molecules </a:t>
            </a:r>
            <a:r>
              <a:rPr lang="en-US" dirty="0">
                <a:solidFill>
                  <a:srgbClr val="843C0C"/>
                </a:solidFill>
                <a:latin typeface="Arial" panose="020B0604020202020204" pitchFamily="34" charset="0"/>
                <a:cs typeface="Arial" panose="020B0604020202020204" pitchFamily="34" charset="0"/>
              </a:rPr>
              <a:t>by the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ohesive-end Method</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the process of joining two D N A molecules by the cohesive end method. pSC101 plasmid is shown as circle and the base sequence to be cleaved in the upper strand is, G A A T T C and its complementary base sequence in the lower strand is, C T T A A G. The above mentioned base sequences are cleaved using Eco RI restriction enzyme. Restriction enzyme cleaves the upper strand between first G and second A, and in the lower strand, it cleaves between last G and second last A. A Double-stranded D N A fragment, to be inserted in the plasmid, is shown as a horizontal strip and two similar base sequences, present in the right and left terminus in the upper strand and their complementary base sequences in a similar position in lower strand are: G A A T T C and C T T A A G, respectively. The D N A strand is cleaved with Eco RI restriction enzyme. Restriction enzyme cleaves the upper strand in two positions, first G from the left side of upper strand and A A T T C from the right side of upper strand are removed. Similarly, A A T T C from the left side of lower strand and last G from the right side of lower strand are removed. The D N A fragments of cleaved plasmid and double-stranded D N A are annealed and rejoined with D N A ligase. The final product is pSC101 plasmid with D N A insert and the base the right and left terminus in the upper strand and their complementary base sequences in a similar position in lower strand are: G A A T T C and C T T A A G, respectivel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50081" y="1752114"/>
            <a:ext cx="5509548" cy="4663080"/>
          </a:xfrm>
          <a:prstGeom prst="rect">
            <a:avLst/>
          </a:prstGeom>
        </p:spPr>
      </p:pic>
    </p:spTree>
    <p:extLst>
      <p:ext uri="{BB962C8B-B14F-4D97-AF65-F5344CB8AC3E}">
        <p14:creationId xmlns:p14="http://schemas.microsoft.com/office/powerpoint/2010/main" val="414085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7488"/>
            <a:ext cx="9144000" cy="1257300"/>
          </a:xfrm>
        </p:spPr>
        <p:txBody>
          <a:bodyPr>
            <a:normAutofit/>
          </a:bodyPr>
          <a:lstStyle/>
          <a:p>
            <a:r>
              <a:rPr lang="en-US" sz="3000" dirty="0">
                <a:solidFill>
                  <a:srgbClr val="843C0C"/>
                </a:solidFill>
                <a:latin typeface="Arial" panose="020B0604020202020204" pitchFamily="34" charset="0"/>
                <a:cs typeface="Arial" panose="020B0604020202020204" pitchFamily="34" charset="0"/>
              </a:rPr>
              <a:t>R</a:t>
            </a:r>
            <a:r>
              <a:rPr lang="en-US" sz="3000" dirty="0" smtClean="0">
                <a:solidFill>
                  <a:srgbClr val="843C0C"/>
                </a:solidFill>
                <a:latin typeface="Arial" panose="020B0604020202020204" pitchFamily="34" charset="0"/>
                <a:cs typeface="Arial" panose="020B0604020202020204" pitchFamily="34" charset="0"/>
              </a:rPr>
              <a:t>estriction </a:t>
            </a:r>
            <a:r>
              <a:rPr lang="en-US" sz="3000" dirty="0">
                <a:solidFill>
                  <a:srgbClr val="843C0C"/>
                </a:solidFill>
                <a:latin typeface="Arial" panose="020B0604020202020204" pitchFamily="34" charset="0"/>
                <a:cs typeface="Arial" panose="020B0604020202020204" pitchFamily="34" charset="0"/>
              </a:rPr>
              <a:t>E</a:t>
            </a:r>
            <a:r>
              <a:rPr lang="en-US" sz="3000" dirty="0" smtClean="0">
                <a:solidFill>
                  <a:srgbClr val="843C0C"/>
                </a:solidFill>
                <a:latin typeface="Arial" panose="020B0604020202020204" pitchFamily="34" charset="0"/>
                <a:cs typeface="Arial" panose="020B0604020202020204" pitchFamily="34" charset="0"/>
              </a:rPr>
              <a:t>nzymes </a:t>
            </a:r>
            <a:r>
              <a:rPr lang="en-US" sz="3000" dirty="0">
                <a:solidFill>
                  <a:srgbClr val="843C0C"/>
                </a:solidFill>
                <a:latin typeface="Arial" panose="020B0604020202020204" pitchFamily="34" charset="0"/>
                <a:cs typeface="Arial" panose="020B0604020202020204" pitchFamily="34" charset="0"/>
              </a:rPr>
              <a:t>and </a:t>
            </a:r>
            <a:r>
              <a:rPr lang="en-US" sz="3000" dirty="0" smtClean="0">
                <a:solidFill>
                  <a:srgbClr val="843C0C"/>
                </a:solidFill>
                <a:latin typeface="Arial" panose="020B0604020202020204" pitchFamily="34" charset="0"/>
                <a:cs typeface="Arial" panose="020B0604020202020204" pitchFamily="34" charset="0"/>
              </a:rPr>
              <a:t>DNA </a:t>
            </a:r>
            <a:r>
              <a:rPr lang="en-US" sz="3000" dirty="0" smtClean="0">
                <a:solidFill>
                  <a:srgbClr val="843C0C"/>
                </a:solidFill>
                <a:latin typeface="Arial" panose="020B0604020202020204" pitchFamily="34" charset="0"/>
                <a:cs typeface="Arial" panose="020B0604020202020204" pitchFamily="34" charset="0"/>
              </a:rPr>
              <a:t>Ligase </a:t>
            </a:r>
            <a:r>
              <a:rPr lang="en-US" sz="3000" dirty="0">
                <a:solidFill>
                  <a:srgbClr val="843C0C"/>
                </a:solidFill>
                <a:latin typeface="Arial" panose="020B0604020202020204" pitchFamily="34" charset="0"/>
                <a:cs typeface="Arial" panose="020B0604020202020204" pitchFamily="34" charset="0"/>
              </a:rPr>
              <a:t>are </a:t>
            </a:r>
            <a:r>
              <a:rPr lang="en-US" sz="3000" dirty="0" smtClean="0">
                <a:solidFill>
                  <a:srgbClr val="843C0C"/>
                </a:solidFill>
                <a:latin typeface="Arial" panose="020B0604020202020204" pitchFamily="34" charset="0"/>
                <a:cs typeface="Arial" panose="020B0604020202020204" pitchFamily="34" charset="0"/>
              </a:rPr>
              <a:t>Key </a:t>
            </a:r>
            <a:r>
              <a:rPr lang="en-US" sz="3000" dirty="0">
                <a:solidFill>
                  <a:srgbClr val="843C0C"/>
                </a:solidFill>
                <a:latin typeface="Arial" panose="020B0604020202020204" pitchFamily="34" charset="0"/>
                <a:cs typeface="Arial" panose="020B0604020202020204" pitchFamily="34" charset="0"/>
              </a:rPr>
              <a:t>T</a:t>
            </a:r>
            <a:r>
              <a:rPr lang="en-US" sz="3000" dirty="0" smtClean="0">
                <a:solidFill>
                  <a:srgbClr val="843C0C"/>
                </a:solidFill>
                <a:latin typeface="Arial" panose="020B0604020202020204" pitchFamily="34" charset="0"/>
                <a:cs typeface="Arial" panose="020B0604020202020204" pitchFamily="34" charset="0"/>
              </a:rPr>
              <a:t>ools </a:t>
            </a:r>
            <a:r>
              <a:rPr lang="en-US" sz="3000" dirty="0">
                <a:solidFill>
                  <a:srgbClr val="843C0C"/>
                </a:solidFill>
                <a:latin typeface="Arial" panose="020B0604020202020204" pitchFamily="34" charset="0"/>
                <a:cs typeface="Arial" panose="020B0604020202020204" pitchFamily="34" charset="0"/>
              </a:rPr>
              <a:t>in </a:t>
            </a:r>
            <a:r>
              <a:rPr lang="en-US" sz="3000" dirty="0">
                <a:solidFill>
                  <a:srgbClr val="843C0C"/>
                </a:solidFill>
                <a:latin typeface="Arial" panose="020B0604020202020204" pitchFamily="34" charset="0"/>
                <a:cs typeface="Arial" panose="020B0604020202020204" pitchFamily="34" charset="0"/>
              </a:rPr>
              <a:t>F</a:t>
            </a:r>
            <a:r>
              <a:rPr lang="en-US" sz="3000" dirty="0" smtClean="0">
                <a:solidFill>
                  <a:srgbClr val="843C0C"/>
                </a:solidFill>
                <a:latin typeface="Arial" panose="020B0604020202020204" pitchFamily="34" charset="0"/>
                <a:cs typeface="Arial" panose="020B0604020202020204" pitchFamily="34" charset="0"/>
              </a:rPr>
              <a:t>orming Recombinant </a:t>
            </a:r>
            <a:r>
              <a:rPr lang="en-US" sz="3000" dirty="0" smtClean="0">
                <a:solidFill>
                  <a:srgbClr val="843C0C"/>
                </a:solidFill>
                <a:latin typeface="Arial" panose="020B0604020202020204" pitchFamily="34" charset="0"/>
                <a:cs typeface="Arial" panose="020B0604020202020204" pitchFamily="34" charset="0"/>
              </a:rPr>
              <a:t>DNA </a:t>
            </a:r>
            <a:r>
              <a:rPr lang="en-US" sz="3000" dirty="0" smtClean="0">
                <a:solidFill>
                  <a:srgbClr val="843C0C"/>
                </a:solidFill>
                <a:latin typeface="Arial" panose="020B0604020202020204" pitchFamily="34" charset="0"/>
                <a:cs typeface="Arial" panose="020B0604020202020204" pitchFamily="34" charset="0"/>
              </a:rPr>
              <a:t>Molecules</a:t>
            </a:r>
            <a:endParaRPr lang="en-US" sz="30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600" dirty="0" smtClean="0">
                <a:latin typeface="Arial" panose="020B0604020202020204" pitchFamily="34" charset="0"/>
                <a:cs typeface="Arial" panose="020B0604020202020204" pitchFamily="34" charset="0"/>
              </a:rPr>
              <a:t>If </a:t>
            </a:r>
            <a:r>
              <a:rPr lang="en-US" sz="2600" dirty="0">
                <a:latin typeface="Arial" panose="020B0604020202020204" pitchFamily="34" charset="0"/>
                <a:cs typeface="Arial" panose="020B0604020202020204" pitchFamily="34" charset="0"/>
              </a:rPr>
              <a:t>the DNA fragment of interest does not contain appropriate restriction sites for vector insertion, a chemically synthesized linker DNA with the required restriction site is added to the </a:t>
            </a:r>
            <a:r>
              <a:rPr lang="en-US" sz="2600" dirty="0" smtClean="0">
                <a:latin typeface="Arial" panose="020B0604020202020204" pitchFamily="34" charset="0"/>
                <a:cs typeface="Arial" panose="020B0604020202020204" pitchFamily="34" charset="0"/>
              </a:rPr>
              <a:t>fragment.</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02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Formation of </a:t>
            </a:r>
            <a:r>
              <a:rPr lang="en-US" dirty="0" smtClean="0">
                <a:solidFill>
                  <a:srgbClr val="843C0C"/>
                </a:solidFill>
                <a:latin typeface="Arial" panose="020B0604020202020204" pitchFamily="34" charset="0"/>
                <a:cs typeface="Arial" panose="020B0604020202020204" pitchFamily="34" charset="0"/>
              </a:rPr>
              <a:t>Cohesive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nds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flow diagram shows the formation of cohesive ends on a D N A fragment. A decameric linker, which is a palindromic, ten-base double-stranded piece of D N A, is ligated to each end of a D N A fragment or vector using T 4 ligase. In this case, the sequence of the linker is C G G A A T T C G G, and contains a restriction site for the restriction enzyme Eco R 1. The decameric linker is cleaved using Eco R 1. Eco R 1 cleaves the sequence between a G and the first A, leaving an overhanging, unpaired sequence of T T A A on each stran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5927" y="2091444"/>
            <a:ext cx="8113105" cy="4004923"/>
          </a:xfrm>
          <a:prstGeom prst="rect">
            <a:avLst/>
          </a:prstGeom>
        </p:spPr>
      </p:pic>
    </p:spTree>
    <p:extLst>
      <p:ext uri="{BB962C8B-B14F-4D97-AF65-F5344CB8AC3E}">
        <p14:creationId xmlns:p14="http://schemas.microsoft.com/office/powerpoint/2010/main" val="320816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Plasmids and λ phage are </a:t>
            </a:r>
            <a:r>
              <a:rPr lang="en-US" dirty="0" smtClean="0">
                <a:solidFill>
                  <a:srgbClr val="843C0C"/>
                </a:solidFill>
                <a:latin typeface="Arial" panose="020B0604020202020204" pitchFamily="34" charset="0"/>
                <a:cs typeface="Arial" panose="020B0604020202020204" pitchFamily="34" charset="0"/>
              </a:rPr>
              <a:t>Choice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ectors </a:t>
            </a:r>
            <a:r>
              <a:rPr lang="en-US" dirty="0">
                <a:solidFill>
                  <a:srgbClr val="843C0C"/>
                </a:solidFill>
                <a:latin typeface="Arial" panose="020B0604020202020204" pitchFamily="34" charset="0"/>
                <a:cs typeface="Arial" panose="020B0604020202020204" pitchFamily="34" charset="0"/>
              </a:rPr>
              <a:t>for </a:t>
            </a:r>
            <a:r>
              <a:rPr lang="en-US" dirty="0" smtClean="0">
                <a:solidFill>
                  <a:srgbClr val="843C0C"/>
                </a:solidFill>
                <a:latin typeface="Arial" panose="020B0604020202020204" pitchFamily="34" charset="0"/>
                <a:cs typeface="Arial" panose="020B0604020202020204" pitchFamily="34" charset="0"/>
              </a:rPr>
              <a:t>DNA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loning </a:t>
            </a:r>
            <a:r>
              <a:rPr lang="en-US" dirty="0">
                <a:solidFill>
                  <a:srgbClr val="843C0C"/>
                </a:solidFill>
                <a:latin typeface="Arial" panose="020B0604020202020204" pitchFamily="34" charset="0"/>
                <a:cs typeface="Arial" panose="020B0604020202020204" pitchFamily="34" charset="0"/>
              </a:rPr>
              <a:t>in </a:t>
            </a:r>
            <a:r>
              <a:rPr lang="en-US" dirty="0" smtClean="0">
                <a:solidFill>
                  <a:srgbClr val="843C0C"/>
                </a:solidFill>
                <a:latin typeface="Arial" panose="020B0604020202020204" pitchFamily="34" charset="0"/>
                <a:cs typeface="Arial" panose="020B0604020202020204" pitchFamily="34" charset="0"/>
              </a:rPr>
              <a:t>Bacteria </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348870" cy="4870174"/>
          </a:xfrm>
        </p:spPr>
        <p:txBody>
          <a:bodyPr>
            <a:noAutofit/>
          </a:bodyPr>
          <a:lstStyle/>
          <a:p>
            <a:pPr>
              <a:spcBef>
                <a:spcPts val="624"/>
              </a:spcBef>
              <a:spcAft>
                <a:spcPts val="1200"/>
              </a:spcAft>
            </a:pPr>
            <a:r>
              <a:rPr lang="en-US" sz="2200" dirty="0">
                <a:latin typeface="Arial" panose="020B0604020202020204" pitchFamily="34" charset="0"/>
                <a:cs typeface="Arial" panose="020B0604020202020204" pitchFamily="34" charset="0"/>
              </a:rPr>
              <a:t>Specially designed plasmids called cloning vectors allow for efficient insertion of DNA as well as </a:t>
            </a:r>
            <a:r>
              <a:rPr lang="en-US" sz="2200" dirty="0" smtClean="0">
                <a:latin typeface="Arial" panose="020B0604020202020204" pitchFamily="34" charset="0"/>
                <a:cs typeface="Arial" panose="020B0604020202020204" pitchFamily="34" charset="0"/>
              </a:rPr>
              <a:t>replication.</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Cloning vectors may have </a:t>
            </a:r>
            <a:r>
              <a:rPr lang="en-US" sz="2200" dirty="0" err="1">
                <a:latin typeface="Arial" panose="020B0604020202020204" pitchFamily="34" charset="0"/>
                <a:cs typeface="Arial" panose="020B0604020202020204" pitchFamily="34" charset="0"/>
              </a:rPr>
              <a:t>polylinker</a:t>
            </a:r>
            <a:r>
              <a:rPr lang="en-US" sz="2200" dirty="0">
                <a:latin typeface="Arial" panose="020B0604020202020204" pitchFamily="34" charset="0"/>
                <a:cs typeface="Arial" panose="020B0604020202020204" pitchFamily="34" charset="0"/>
              </a:rPr>
              <a:t> regions that allow the use of many restriction sites for DNA </a:t>
            </a:r>
            <a:r>
              <a:rPr lang="en-US" sz="2200" dirty="0" smtClean="0">
                <a:latin typeface="Arial" panose="020B0604020202020204" pitchFamily="34" charset="0"/>
                <a:cs typeface="Arial" panose="020B0604020202020204" pitchFamily="34" charset="0"/>
              </a:rPr>
              <a:t>insertion.</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Reporter genes, such as antibiotic-resistance genes, in the vector make identification of vectors with the inserted DNA </a:t>
            </a:r>
            <a:r>
              <a:rPr lang="en-US" sz="2200" dirty="0" smtClean="0">
                <a:latin typeface="Arial" panose="020B0604020202020204" pitchFamily="34" charset="0"/>
                <a:cs typeface="Arial" panose="020B0604020202020204" pitchFamily="34" charset="0"/>
              </a:rPr>
              <a:t>simple.</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Insertional inactivation also allows detection of plasmids that harbor </a:t>
            </a:r>
            <a:r>
              <a:rPr lang="en-US" sz="2200" dirty="0" smtClean="0">
                <a:latin typeface="Arial" panose="020B0604020202020204" pitchFamily="34" charset="0"/>
                <a:cs typeface="Arial" panose="020B0604020202020204" pitchFamily="34" charset="0"/>
              </a:rPr>
              <a:t>insertions.</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Cloning vectors contain promoters that facilitate transcription of the insert and sequences that allow </a:t>
            </a:r>
            <a:r>
              <a:rPr lang="en-US" sz="2200" dirty="0" smtClean="0">
                <a:latin typeface="Arial" panose="020B0604020202020204" pitchFamily="34" charset="0"/>
                <a:cs typeface="Arial" panose="020B0604020202020204" pitchFamily="34" charset="0"/>
              </a:rPr>
              <a:t>translation.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530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A </a:t>
            </a:r>
            <a:r>
              <a:rPr lang="en-US" dirty="0" err="1">
                <a:solidFill>
                  <a:srgbClr val="843C0C"/>
                </a:solidFill>
                <a:latin typeface="Arial" panose="020B0604020202020204" pitchFamily="34" charset="0"/>
                <a:cs typeface="Arial" panose="020B0604020202020204" pitchFamily="34" charset="0"/>
              </a:rPr>
              <a:t>P</a:t>
            </a:r>
            <a:r>
              <a:rPr lang="en-US" dirty="0" err="1" smtClean="0">
                <a:solidFill>
                  <a:srgbClr val="843C0C"/>
                </a:solidFill>
                <a:latin typeface="Arial" panose="020B0604020202020204" pitchFamily="34" charset="0"/>
                <a:cs typeface="Arial" panose="020B0604020202020204" pitchFamily="34" charset="0"/>
              </a:rPr>
              <a:t>olylinker</a:t>
            </a:r>
            <a:r>
              <a:rPr lang="en-US" dirty="0" smtClean="0">
                <a:solidFill>
                  <a:srgbClr val="843C0C"/>
                </a:solidFill>
                <a:latin typeface="Arial" panose="020B0604020202020204" pitchFamily="34" charset="0"/>
                <a:cs typeface="Arial" panose="020B0604020202020204" pitchFamily="34" charset="0"/>
              </a:rPr>
              <a:t> </a:t>
            </a:r>
            <a:r>
              <a:rPr lang="en-US" dirty="0">
                <a:solidFill>
                  <a:srgbClr val="843C0C"/>
                </a:solidFill>
                <a:latin typeface="Arial" panose="020B0604020202020204" pitchFamily="34" charset="0"/>
                <a:cs typeface="Arial" panose="020B0604020202020204" pitchFamily="34" charset="0"/>
              </a:rPr>
              <a:t>in the </a:t>
            </a:r>
            <a:r>
              <a:rPr lang="en-US" dirty="0" smtClean="0">
                <a:solidFill>
                  <a:srgbClr val="843C0C"/>
                </a:solidFill>
                <a:latin typeface="Arial" panose="020B0604020202020204" pitchFamily="34" charset="0"/>
                <a:cs typeface="Arial" panose="020B0604020202020204" pitchFamily="34" charset="0"/>
              </a:rPr>
              <a:t>Plasmid </a:t>
            </a:r>
            <a:r>
              <a:rPr lang="en-US" dirty="0">
                <a:solidFill>
                  <a:srgbClr val="843C0C"/>
                </a:solidFill>
                <a:latin typeface="Arial" panose="020B0604020202020204" pitchFamily="34" charset="0"/>
                <a:cs typeface="Arial" panose="020B0604020202020204" pitchFamily="34" charset="0"/>
              </a:rPr>
              <a:t>pUC18</a:t>
            </a:r>
          </a:p>
        </p:txBody>
      </p:sp>
      <p:pic>
        <p:nvPicPr>
          <p:cNvPr id="9" name="Picture Placeholder 8" descr="A schematic diagram shows a polylinker in the plasmid pUC 18. A plasmid is represented as a circle, with different colored sections representing different genes and parts of its sequence. It contains a region that is the origin of replication, an ampicillin resistance gene, and a beta galactosidase or lac Z gene. Within the lac Z gene is a short sequence, called the polylinker sequence. The polylinker sequence contains restriction sites for multiple enzymes, namely: Hind 3, Pae 1, S d a 1, B v e 1, Hinc 2, X ba 1, Sma 1, K p n 1, Sac 1 and Eco 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8306" y="1775713"/>
            <a:ext cx="8113105" cy="4735103"/>
          </a:xfrm>
          <a:prstGeom prst="rect">
            <a:avLst/>
          </a:prstGeom>
        </p:spPr>
      </p:pic>
    </p:spTree>
    <p:extLst>
      <p:ext uri="{BB962C8B-B14F-4D97-AF65-F5344CB8AC3E}">
        <p14:creationId xmlns:p14="http://schemas.microsoft.com/office/powerpoint/2010/main" val="4231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Insertional </a:t>
            </a:r>
            <a:r>
              <a:rPr lang="en-US" dirty="0" smtClean="0">
                <a:solidFill>
                  <a:srgbClr val="843C0C"/>
                </a:solidFill>
                <a:latin typeface="Arial" panose="020B0604020202020204" pitchFamily="34" charset="0"/>
                <a:cs typeface="Arial" panose="020B0604020202020204" pitchFamily="34" charset="0"/>
              </a:rPr>
              <a:t>Inactivation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illustrates insertional inactivation. A plasmid, with a polylinker site within a lac Z alpha gene is shown. The plasmid is digested at the polylinker site, cleaved inserts are added, and the ends are ligated. The plasmids are transformed in E. coli, and grown on plates containing X gal. A few of the resulting colonies have plasmids, which contain an insert within the lac Z alpha gene, inactivating the gene. These colonies appear white. A few colonies do not contain lac Z alpha gene and their lac Z alpha gene is intact, and they appear as blue coloni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75975" y="1683800"/>
            <a:ext cx="4698662" cy="4779820"/>
          </a:xfrm>
          <a:prstGeom prst="rect">
            <a:avLst/>
          </a:prstGeom>
        </p:spPr>
      </p:pic>
    </p:spTree>
    <p:extLst>
      <p:ext uri="{BB962C8B-B14F-4D97-AF65-F5344CB8AC3E}">
        <p14:creationId xmlns:p14="http://schemas.microsoft.com/office/powerpoint/2010/main" val="282269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a:t>
            </a:r>
            <a:r>
              <a:rPr lang="en-US" dirty="0" smtClean="0">
                <a:solidFill>
                  <a:srgbClr val="843C0C"/>
                </a:solidFill>
                <a:latin typeface="Arial" panose="020B0604020202020204" pitchFamily="34" charset="0"/>
                <a:cs typeface="Arial" panose="020B0604020202020204" pitchFamily="34" charset="0"/>
              </a:rPr>
              <a:t>.5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199" y="1600200"/>
            <a:ext cx="8309113" cy="4880113"/>
          </a:xfrm>
        </p:spPr>
        <p:txBody>
          <a:bodyPr>
            <a:noAutofit/>
          </a:bodyPr>
          <a:lstStyle/>
          <a:p>
            <a:pPr marL="0" indent="0">
              <a:spcBef>
                <a:spcPts val="624"/>
              </a:spcBef>
              <a:spcAft>
                <a:spcPts val="1500"/>
              </a:spcAft>
              <a:buNone/>
            </a:pPr>
            <a:r>
              <a:rPr lang="en-US" sz="2000" i="1" dirty="0">
                <a:latin typeface="Arial" panose="020B0604020202020204" pitchFamily="34" charset="0"/>
                <a:cs typeface="Arial" panose="020B0604020202020204" pitchFamily="34" charset="0"/>
              </a:rPr>
              <a:t>By the end of this chapter, you should be able to</a:t>
            </a:r>
            <a:r>
              <a:rPr lang="en-US" sz="2000" i="1"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Explain </a:t>
            </a:r>
            <a:r>
              <a:rPr lang="en-US" sz="2000" b="1" dirty="0">
                <a:latin typeface="Arial" panose="020B0604020202020204" pitchFamily="34" charset="0"/>
                <a:cs typeface="Arial" panose="020B0604020202020204" pitchFamily="34" charset="0"/>
              </a:rPr>
              <a:t>how restriction enzymes work and why they are so important to recombinant DNA technology.</a:t>
            </a: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Describe </a:t>
            </a:r>
            <a:r>
              <a:rPr lang="en-US" sz="2000" b="1" dirty="0">
                <a:latin typeface="Arial" panose="020B0604020202020204" pitchFamily="34" charset="0"/>
                <a:cs typeface="Arial" panose="020B0604020202020204" pitchFamily="34" charset="0"/>
              </a:rPr>
              <a:t>several methods commonly used for the sequencing of DNA.</a:t>
            </a: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List </a:t>
            </a:r>
            <a:r>
              <a:rPr lang="en-US" sz="2000" b="1" dirty="0">
                <a:latin typeface="Arial" panose="020B0604020202020204" pitchFamily="34" charset="0"/>
                <a:cs typeface="Arial" panose="020B0604020202020204" pitchFamily="34" charset="0"/>
              </a:rPr>
              <a:t>the fundamental steps of the polymerase chain reaction.</a:t>
            </a: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Describe </a:t>
            </a:r>
            <a:r>
              <a:rPr lang="en-US" sz="2000" b="1" dirty="0">
                <a:latin typeface="Arial" panose="020B0604020202020204" pitchFamily="34" charset="0"/>
                <a:cs typeface="Arial" panose="020B0604020202020204" pitchFamily="34" charset="0"/>
              </a:rPr>
              <a:t>the various types of vectors used in DNA cloning. Explain the difference between a cloning vector and an expression vector.</a:t>
            </a: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Describe </a:t>
            </a:r>
            <a:r>
              <a:rPr lang="en-US" sz="2000" b="1" dirty="0">
                <a:latin typeface="Arial" panose="020B0604020202020204" pitchFamily="34" charset="0"/>
                <a:cs typeface="Arial" panose="020B0604020202020204" pitchFamily="34" charset="0"/>
              </a:rPr>
              <a:t>some of the more commonly used methods to introduce mutations into DNA.</a:t>
            </a:r>
          </a:p>
          <a:p>
            <a:pPr marL="457200" indent="-457200">
              <a:spcBef>
                <a:spcPts val="624"/>
              </a:spcBef>
              <a:buAutoNum type="arabicPeriod"/>
            </a:pPr>
            <a:r>
              <a:rPr lang="en-US" sz="2000" b="1" dirty="0" smtClean="0">
                <a:latin typeface="Arial" panose="020B0604020202020204" pitchFamily="34" charset="0"/>
                <a:cs typeface="Arial" panose="020B0604020202020204" pitchFamily="34" charset="0"/>
              </a:rPr>
              <a:t>Explain </a:t>
            </a:r>
            <a:r>
              <a:rPr lang="en-US" sz="2000" b="1" dirty="0">
                <a:latin typeface="Arial" panose="020B0604020202020204" pitchFamily="34" charset="0"/>
                <a:cs typeface="Arial" panose="020B0604020202020204" pitchFamily="34" charset="0"/>
              </a:rPr>
              <a:t>how genes can be altered in living organisms, and describe some of the applications of these techniques.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17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A </a:t>
            </a:r>
            <a:r>
              <a:rPr lang="en-US" dirty="0" smtClean="0">
                <a:solidFill>
                  <a:srgbClr val="843C0C"/>
                </a:solidFill>
                <a:latin typeface="Arial" panose="020B0604020202020204" pitchFamily="34" charset="0"/>
                <a:cs typeface="Arial" panose="020B0604020202020204" pitchFamily="34" charset="0"/>
              </a:rPr>
              <a:t>Prokaryotic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xpression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ector</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shows the different elements of a prokaryotic expression vector. The prokaryotic expression vector is shown as a circle and the different regions labeled in it are: origin of replication, ampicillin resistance, transcription terminator, polylinker, operator, transcription promoter, and represso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44091" y="1781381"/>
            <a:ext cx="6241087" cy="4695675"/>
          </a:xfrm>
          <a:prstGeom prst="rect">
            <a:avLst/>
          </a:prstGeom>
        </p:spPr>
      </p:pic>
    </p:spTree>
    <p:extLst>
      <p:ext uri="{BB962C8B-B14F-4D97-AF65-F5344CB8AC3E}">
        <p14:creationId xmlns:p14="http://schemas.microsoft.com/office/powerpoint/2010/main" val="90985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843C0C"/>
                </a:solidFill>
                <a:latin typeface="Arial" panose="020B0604020202020204" pitchFamily="34" charset="0"/>
                <a:cs typeface="Arial" panose="020B0604020202020204" pitchFamily="34" charset="0"/>
              </a:rPr>
              <a:t>λ </a:t>
            </a:r>
            <a:r>
              <a:rPr lang="en-US" dirty="0" smtClean="0">
                <a:solidFill>
                  <a:srgbClr val="843C0C"/>
                </a:solidFill>
                <a:latin typeface="Arial" panose="020B0604020202020204" pitchFamily="34" charset="0"/>
                <a:cs typeface="Arial" panose="020B0604020202020204" pitchFamily="34" charset="0"/>
              </a:rPr>
              <a:t>Phage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ectors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199" y="1600200"/>
            <a:ext cx="8328991" cy="4999383"/>
          </a:xfrm>
        </p:spPr>
        <p:txBody>
          <a:bodyPr>
            <a:noAutofit/>
          </a:bodyPr>
          <a:lstStyle/>
          <a:p>
            <a:pPr>
              <a:spcBef>
                <a:spcPts val="624"/>
              </a:spcBef>
              <a:spcAft>
                <a:spcPts val="600"/>
              </a:spcAft>
            </a:pPr>
            <a:r>
              <a:rPr lang="en-US" sz="2600" dirty="0">
                <a:latin typeface="Arial" panose="020B0604020202020204" pitchFamily="34" charset="0"/>
                <a:cs typeface="Arial" panose="020B0604020202020204" pitchFamily="34" charset="0"/>
              </a:rPr>
              <a:t>Bacteriophage lambda (λ) is a commonly used cloning </a:t>
            </a:r>
            <a:r>
              <a:rPr lang="en-US" sz="2600" dirty="0" smtClean="0">
                <a:latin typeface="Arial" panose="020B0604020202020204" pitchFamily="34" charset="0"/>
                <a:cs typeface="Arial" panose="020B0604020202020204" pitchFamily="34" charset="0"/>
              </a:rPr>
              <a:t>vector.</a:t>
            </a:r>
            <a:endParaRPr lang="en-US" sz="2600" dirty="0">
              <a:latin typeface="Arial" panose="020B0604020202020204" pitchFamily="34" charset="0"/>
              <a:cs typeface="Arial" panose="020B0604020202020204" pitchFamily="34" charset="0"/>
            </a:endParaRPr>
          </a:p>
          <a:p>
            <a:pPr>
              <a:spcBef>
                <a:spcPts val="624"/>
              </a:spcBef>
              <a:spcAft>
                <a:spcPts val="600"/>
              </a:spcAft>
            </a:pPr>
            <a:r>
              <a:rPr lang="en-US" sz="2600" dirty="0" err="1">
                <a:latin typeface="Arial" panose="020B0604020202020204" pitchFamily="34" charset="0"/>
                <a:cs typeface="Arial" panose="020B0604020202020204" pitchFamily="34" charset="0"/>
              </a:rPr>
              <a:t>λ</a:t>
            </a:r>
            <a:r>
              <a:rPr lang="en-US" sz="2600" dirty="0">
                <a:latin typeface="Arial" panose="020B0604020202020204" pitchFamily="34" charset="0"/>
                <a:cs typeface="Arial" panose="020B0604020202020204" pitchFamily="34" charset="0"/>
              </a:rPr>
              <a:t> phage can infect a cell and cause cell </a:t>
            </a:r>
            <a:r>
              <a:rPr lang="en-US" sz="2600" dirty="0" err="1">
                <a:latin typeface="Arial" panose="020B0604020202020204" pitchFamily="34" charset="0"/>
                <a:cs typeface="Arial" panose="020B0604020202020204" pitchFamily="34" charset="0"/>
              </a:rPr>
              <a:t>lysis</a:t>
            </a:r>
            <a:r>
              <a:rPr lang="en-US" sz="2600" dirty="0">
                <a:latin typeface="Arial" panose="020B0604020202020204" pitchFamily="34" charset="0"/>
                <a:cs typeface="Arial" panose="020B0604020202020204" pitchFamily="34" charset="0"/>
              </a:rPr>
              <a:t> (lytic pathway) or become stably integrated into the host DNA (lysogenic pathway) and be replicated indefinitely. Environmental changes can cause the switch from lysogenic to lytic </a:t>
            </a:r>
            <a:r>
              <a:rPr lang="en-US" sz="2600" dirty="0" smtClean="0">
                <a:latin typeface="Arial" panose="020B0604020202020204" pitchFamily="34" charset="0"/>
                <a:cs typeface="Arial" panose="020B0604020202020204" pitchFamily="34" charset="0"/>
              </a:rPr>
              <a:t>pathway.</a:t>
            </a:r>
            <a:endParaRPr lang="en-US" sz="2600" dirty="0">
              <a:latin typeface="Arial" panose="020B0604020202020204" pitchFamily="34" charset="0"/>
              <a:cs typeface="Arial" panose="020B0604020202020204" pitchFamily="34" charset="0"/>
            </a:endParaRPr>
          </a:p>
          <a:p>
            <a:pPr>
              <a:spcBef>
                <a:spcPts val="624"/>
              </a:spcBef>
              <a:spcAft>
                <a:spcPts val="600"/>
              </a:spcAft>
            </a:pPr>
            <a:r>
              <a:rPr lang="en-US" sz="2600" dirty="0">
                <a:latin typeface="Arial" panose="020B0604020202020204" pitchFamily="34" charset="0"/>
                <a:cs typeface="Arial" panose="020B0604020202020204" pitchFamily="34" charset="0"/>
              </a:rPr>
              <a:t>Mutant λ phage have missing DNA that can be replaced with DNA to be </a:t>
            </a:r>
            <a:r>
              <a:rPr lang="en-US" sz="2600" dirty="0" smtClean="0">
                <a:latin typeface="Arial" panose="020B0604020202020204" pitchFamily="34" charset="0"/>
                <a:cs typeface="Arial" panose="020B0604020202020204" pitchFamily="34" charset="0"/>
              </a:rPr>
              <a:t>cloned.</a:t>
            </a:r>
            <a:endParaRPr lang="en-US" sz="2600" dirty="0">
              <a:latin typeface="Arial" panose="020B0604020202020204" pitchFamily="34" charset="0"/>
              <a:cs typeface="Arial" panose="020B0604020202020204" pitchFamily="34" charset="0"/>
            </a:endParaRPr>
          </a:p>
          <a:p>
            <a:pPr>
              <a:spcBef>
                <a:spcPts val="624"/>
              </a:spcBef>
              <a:spcAft>
                <a:spcPts val="600"/>
              </a:spcAft>
            </a:pPr>
            <a:r>
              <a:rPr lang="en-US" sz="2600" dirty="0">
                <a:latin typeface="Arial" panose="020B0604020202020204" pitchFamily="34" charset="0"/>
                <a:cs typeface="Arial" panose="020B0604020202020204" pitchFamily="34" charset="0"/>
              </a:rPr>
              <a:t>A </a:t>
            </a:r>
            <a:r>
              <a:rPr lang="en-US" sz="2600" dirty="0" err="1">
                <a:latin typeface="Arial" panose="020B0604020202020204" pitchFamily="34" charset="0"/>
                <a:cs typeface="Arial" panose="020B0604020202020204" pitchFamily="34" charset="0"/>
              </a:rPr>
              <a:t>cosmid</a:t>
            </a:r>
            <a:r>
              <a:rPr lang="en-US" sz="2600" dirty="0">
                <a:latin typeface="Arial" panose="020B0604020202020204" pitchFamily="34" charset="0"/>
                <a:cs typeface="Arial" panose="020B0604020202020204" pitchFamily="34" charset="0"/>
              </a:rPr>
              <a:t> is a hybrid of λ phage and a plasmid that is used to clone large pieces of </a:t>
            </a:r>
            <a:r>
              <a:rPr lang="en-US" sz="2600" dirty="0" smtClean="0">
                <a:latin typeface="Arial" panose="020B0604020202020204" pitchFamily="34" charset="0"/>
                <a:cs typeface="Arial" panose="020B0604020202020204" pitchFamily="34" charset="0"/>
              </a:rPr>
              <a:t>DNA.</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88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Alternative </a:t>
            </a:r>
            <a:r>
              <a:rPr lang="en-US" dirty="0" smtClean="0">
                <a:solidFill>
                  <a:srgbClr val="843C0C"/>
                </a:solidFill>
                <a:latin typeface="Arial" panose="020B0604020202020204" pitchFamily="34" charset="0"/>
                <a:cs typeface="Arial" panose="020B0604020202020204" pitchFamily="34" charset="0"/>
              </a:rPr>
              <a:t>Infection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odes </a:t>
            </a:r>
            <a:r>
              <a:rPr lang="en-US" dirty="0">
                <a:solidFill>
                  <a:srgbClr val="843C0C"/>
                </a:solidFill>
                <a:latin typeface="Arial" panose="020B0604020202020204" pitchFamily="34" charset="0"/>
                <a:cs typeface="Arial" panose="020B0604020202020204" pitchFamily="34" charset="0"/>
              </a:rPr>
              <a:t>for </a:t>
            </a:r>
            <a:r>
              <a:rPr lang="en-US" dirty="0" smtClean="0">
                <a:solidFill>
                  <a:srgbClr val="843C0C"/>
                </a:solidFill>
                <a:latin typeface="Arial" panose="020B0604020202020204" pitchFamily="34" charset="0"/>
                <a:cs typeface="Arial" panose="020B0604020202020204" pitchFamily="34" charset="0"/>
              </a:rPr>
              <a:t>λ </a:t>
            </a:r>
            <a:r>
              <a:rPr lang="en-US" dirty="0" smtClean="0">
                <a:solidFill>
                  <a:srgbClr val="843C0C"/>
                </a:solidFill>
                <a:latin typeface="Arial" panose="020B0604020202020204" pitchFamily="34" charset="0"/>
                <a:cs typeface="Arial" panose="020B0604020202020204" pitchFamily="34" charset="0"/>
              </a:rPr>
              <a:t>Phage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the two infection modes for lambda phage: lytic pathway and lysogenic pathway. Lambda phage, having a hexagonal head is attached to the surface of a bacterial cellvia. The Lambda phage contains a short strand of lambda D N A within the hexagonal part, and the bacterial cell contains a loop of E. coli D N A. The lambda D N A enters the bacterial cell from lambda phage via its stalk. One mode of infection is the lytic pathway, where the short strand of D N A multiplies within the bacterial cell, to form multiple strands of progeny lambda D N A inside the cell. A new phage forms around each of these strands. Each phage shown as a hexagon with a stalk, containing a strand of D N A inside it. The bacterium is lysed and bursts open, releasing the lambda phages. The second mode of infection is the lysogenic pathway. The short strand of lambda D N A is incorporated in to the loop of host E. coli D N A. Upon activation, the lytic pathway can be induced following the lysogenic pathway, and the short strand that is integrated in the E. coli genome can multiply to form multiple strands of progeny lambda D N 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92160" y="2365844"/>
            <a:ext cx="8477424" cy="3144291"/>
          </a:xfrm>
          <a:prstGeom prst="rect">
            <a:avLst/>
          </a:prstGeom>
        </p:spPr>
      </p:pic>
    </p:spTree>
    <p:extLst>
      <p:ext uri="{BB962C8B-B14F-4D97-AF65-F5344CB8AC3E}">
        <p14:creationId xmlns:p14="http://schemas.microsoft.com/office/powerpoint/2010/main" val="294834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anose="020B0604020202020204" pitchFamily="34" charset="0"/>
                <a:cs typeface="Arial" panose="020B0604020202020204" pitchFamily="34" charset="0"/>
              </a:rPr>
              <a:t>Mutant λ</a:t>
            </a:r>
            <a:r>
              <a:rPr lang="en-US" dirty="0" smtClean="0">
                <a:solidFill>
                  <a:srgbClr val="843C0C"/>
                </a:solidFill>
                <a:latin typeface="Arial" panose="020B0604020202020204" pitchFamily="34" charset="0"/>
                <a:cs typeface="Arial" panose="020B0604020202020204" pitchFamily="34" charset="0"/>
              </a:rPr>
              <a:t>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hage </a:t>
            </a:r>
            <a:r>
              <a:rPr lang="en-US" dirty="0">
                <a:solidFill>
                  <a:srgbClr val="843C0C"/>
                </a:solidFill>
                <a:latin typeface="Arial" panose="020B0604020202020204" pitchFamily="34" charset="0"/>
                <a:cs typeface="Arial" panose="020B0604020202020204" pitchFamily="34" charset="0"/>
              </a:rPr>
              <a:t>as a </a:t>
            </a:r>
            <a:r>
              <a:rPr lang="en-US" dirty="0" smtClean="0">
                <a:solidFill>
                  <a:srgbClr val="843C0C"/>
                </a:solidFill>
                <a:latin typeface="Arial" panose="020B0604020202020204" pitchFamily="34" charset="0"/>
                <a:cs typeface="Arial" panose="020B0604020202020204" pitchFamily="34" charset="0"/>
              </a:rPr>
              <a:t>Cloning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ector</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the use of a mutant lambda phage as a cloning vector. Lambda D N A is shown as a strip, divided into three sections. The middle section of D N A is removed by restriction digestion, leaving the two terminal sections. The remaining D N A is spliced with foreign D N A, which occupies the middle section in the original strand. The recombinant molecule of D N A with the two outer sections of the original strand and the foreign D N A forming the middle section is packaged in vitro into an infective lambda virion. When the two outer segments recombine without the foreign D N A, to form a shorter strand with just the outer two sections, the resulting strand is too small to be packaged. The result of packaging the recombinant D N A into an alpha virion is an infective alpha virion, harboring foreign D N 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78606" y="1678752"/>
            <a:ext cx="6733219" cy="4909130"/>
          </a:xfrm>
          <a:prstGeom prst="rect">
            <a:avLst/>
          </a:prstGeom>
        </p:spPr>
      </p:pic>
    </p:spTree>
    <p:extLst>
      <p:ext uri="{BB962C8B-B14F-4D97-AF65-F5344CB8AC3E}">
        <p14:creationId xmlns:p14="http://schemas.microsoft.com/office/powerpoint/2010/main" val="386617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B</a:t>
            </a:r>
            <a:r>
              <a:rPr lang="en-US" dirty="0" smtClean="0">
                <a:solidFill>
                  <a:srgbClr val="843C0C"/>
                </a:solidFill>
                <a:latin typeface="Arial" panose="020B0604020202020204" pitchFamily="34" charset="0"/>
                <a:cs typeface="Arial" panose="020B0604020202020204" pitchFamily="34" charset="0"/>
              </a:rPr>
              <a:t>acterial </a:t>
            </a:r>
            <a:r>
              <a:rPr lang="en-US" dirty="0">
                <a:solidFill>
                  <a:srgbClr val="843C0C"/>
                </a:solidFill>
                <a:latin typeface="Arial" panose="020B0604020202020204" pitchFamily="34" charset="0"/>
                <a:cs typeface="Arial" panose="020B0604020202020204" pitchFamily="34" charset="0"/>
              </a:rPr>
              <a:t>and </a:t>
            </a:r>
            <a:r>
              <a:rPr lang="en-US" dirty="0" smtClean="0">
                <a:solidFill>
                  <a:srgbClr val="843C0C"/>
                </a:solidFill>
                <a:latin typeface="Arial" panose="020B0604020202020204" pitchFamily="34" charset="0"/>
                <a:cs typeface="Arial" panose="020B0604020202020204" pitchFamily="34" charset="0"/>
              </a:rPr>
              <a:t>Yeast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rtificial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hromosomes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600" dirty="0" smtClean="0">
                <a:latin typeface="Arial" panose="020B0604020202020204" pitchFamily="34" charset="0"/>
                <a:cs typeface="Arial" panose="020B0604020202020204" pitchFamily="34" charset="0"/>
              </a:rPr>
              <a:t>Bacterial </a:t>
            </a:r>
            <a:r>
              <a:rPr lang="en-US" sz="2600" dirty="0">
                <a:latin typeface="Arial" panose="020B0604020202020204" pitchFamily="34" charset="0"/>
                <a:cs typeface="Arial" panose="020B0604020202020204" pitchFamily="34" charset="0"/>
              </a:rPr>
              <a:t>artificial chromosomes (BACs) and yeast artificial chromosomes (YACs) are especially useful for cloning large fragments of </a:t>
            </a:r>
            <a:r>
              <a:rPr lang="en-US" sz="2600" dirty="0" smtClean="0">
                <a:latin typeface="Arial" panose="020B0604020202020204" pitchFamily="34" charset="0"/>
                <a:cs typeface="Arial" panose="020B0604020202020204" pitchFamily="34" charset="0"/>
              </a:rPr>
              <a:t>DNA.</a:t>
            </a:r>
            <a:endParaRPr lang="en-US" sz="2600" dirty="0">
              <a:latin typeface="Arial" panose="020B0604020202020204" pitchFamily="34" charset="0"/>
              <a:cs typeface="Arial" panose="020B0604020202020204" pitchFamily="34" charset="0"/>
            </a:endParaRPr>
          </a:p>
          <a:p>
            <a:pPr>
              <a:spcBef>
                <a:spcPts val="624"/>
              </a:spcBef>
              <a:spcAft>
                <a:spcPts val="1200"/>
              </a:spcAft>
            </a:pPr>
            <a:r>
              <a:rPr lang="en-US" sz="2600" dirty="0">
                <a:latin typeface="Arial" panose="020B0604020202020204" pitchFamily="34" charset="0"/>
                <a:cs typeface="Arial" panose="020B0604020202020204" pitchFamily="34" charset="0"/>
              </a:rPr>
              <a:t>YACs contain an autonomously replicating sequence (ARS) where replication </a:t>
            </a:r>
            <a:r>
              <a:rPr lang="en-US" sz="2600" dirty="0" smtClean="0">
                <a:latin typeface="Arial" panose="020B0604020202020204" pitchFamily="34" charset="0"/>
                <a:cs typeface="Arial" panose="020B0604020202020204" pitchFamily="34" charset="0"/>
              </a:rPr>
              <a:t>begins.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228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843C0C"/>
                </a:solidFill>
                <a:latin typeface="Arial" panose="020B0604020202020204" pitchFamily="34" charset="0"/>
                <a:cs typeface="Arial" panose="020B0604020202020204" pitchFamily="34" charset="0"/>
              </a:rPr>
              <a:t>A </a:t>
            </a:r>
            <a:r>
              <a:rPr lang="en-US" dirty="0">
                <a:solidFill>
                  <a:srgbClr val="843C0C"/>
                </a:solidFill>
                <a:latin typeface="Arial" panose="020B0604020202020204" pitchFamily="34" charset="0"/>
                <a:cs typeface="Arial" panose="020B0604020202020204" pitchFamily="34" charset="0"/>
              </a:rPr>
              <a:t>Y</a:t>
            </a:r>
            <a:r>
              <a:rPr lang="en-US" dirty="0" smtClean="0">
                <a:solidFill>
                  <a:srgbClr val="843C0C"/>
                </a:solidFill>
                <a:latin typeface="Arial" panose="020B0604020202020204" pitchFamily="34" charset="0"/>
                <a:cs typeface="Arial" panose="020B0604020202020204" pitchFamily="34" charset="0"/>
              </a:rPr>
              <a:t>east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rtificial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hromosome </a:t>
            </a:r>
            <a:r>
              <a:rPr lang="en-US" dirty="0">
                <a:solidFill>
                  <a:srgbClr val="843C0C"/>
                </a:solidFill>
                <a:latin typeface="Arial" panose="020B0604020202020204" pitchFamily="34" charset="0"/>
                <a:cs typeface="Arial" panose="020B0604020202020204" pitchFamily="34" charset="0"/>
              </a:rPr>
              <a:t>(YAC</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shows a yeast artificial chromosome or YAC. The artificial chromosome is represented as a vertical strip, divided into different sections, with each section representing different parts of the chromosome. Short terminal sections, at both the ends, represent telomeres. Close to the top of the strip, a small section represents the autonomously replicating sequence or A R S. Below A R S, a short section represents centromere. Between the centromere and the bottom of the strip, there is a long section representing a D N A insert, which can be 100 to 1000 kilobas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964847" y="1693439"/>
            <a:ext cx="3070464" cy="4924326"/>
          </a:xfrm>
          <a:prstGeom prst="rect">
            <a:avLst/>
          </a:prstGeom>
        </p:spPr>
      </p:pic>
    </p:spTree>
    <p:extLst>
      <p:ext uri="{BB962C8B-B14F-4D97-AF65-F5344CB8AC3E}">
        <p14:creationId xmlns:p14="http://schemas.microsoft.com/office/powerpoint/2010/main" val="3286697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pecific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enes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Cloned </a:t>
            </a:r>
            <a:r>
              <a:rPr lang="en-US" dirty="0">
                <a:solidFill>
                  <a:srgbClr val="843C0C"/>
                </a:solidFill>
                <a:latin typeface="Arial" panose="020B0604020202020204" pitchFamily="34" charset="0"/>
                <a:cs typeface="Arial" panose="020B0604020202020204" pitchFamily="34" charset="0"/>
              </a:rPr>
              <a:t>from </a:t>
            </a:r>
            <a:r>
              <a:rPr lang="en-US" dirty="0" smtClean="0">
                <a:solidFill>
                  <a:srgbClr val="843C0C"/>
                </a:solidFill>
                <a:latin typeface="Arial" panose="020B0604020202020204" pitchFamily="34" charset="0"/>
                <a:cs typeface="Arial" panose="020B0604020202020204" pitchFamily="34" charset="0"/>
              </a:rPr>
              <a:t>Digests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Genomic </a:t>
            </a:r>
            <a:r>
              <a:rPr lang="en-US" dirty="0" smtClean="0">
                <a:solidFill>
                  <a:srgbClr val="843C0C"/>
                </a:solidFill>
                <a:latin typeface="Arial" panose="020B0604020202020204" pitchFamily="34" charset="0"/>
                <a:cs typeface="Arial" panose="020B0604020202020204" pitchFamily="34" charset="0"/>
              </a:rPr>
              <a:t>DNA</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sz="2600" dirty="0" smtClean="0">
                <a:latin typeface="Arial" panose="020B0604020202020204" pitchFamily="34" charset="0"/>
                <a:cs typeface="Arial" panose="020B0604020202020204" pitchFamily="34" charset="0"/>
              </a:rPr>
              <a:t>Probes can used </a:t>
            </a:r>
            <a:r>
              <a:rPr lang="en-US" sz="2600" dirty="0">
                <a:latin typeface="Arial" panose="020B0604020202020204" pitchFamily="34" charset="0"/>
                <a:cs typeface="Arial" panose="020B0604020202020204" pitchFamily="34" charset="0"/>
              </a:rPr>
              <a:t>to screen a cDNA library for a particular DNA </a:t>
            </a:r>
            <a:r>
              <a:rPr lang="en-US" sz="2600" dirty="0" smtClean="0">
                <a:latin typeface="Arial" panose="020B0604020202020204" pitchFamily="34" charset="0"/>
                <a:cs typeface="Arial" panose="020B0604020202020204" pitchFamily="34" charset="0"/>
              </a:rPr>
              <a:t>sequence.</a:t>
            </a:r>
            <a:endParaRPr lang="en-US" sz="2600"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Probes </a:t>
            </a:r>
            <a:r>
              <a:rPr lang="en-US" sz="2400" dirty="0" smtClean="0">
                <a:latin typeface="Arial" panose="020B0604020202020204" pitchFamily="34" charset="0"/>
                <a:cs typeface="Arial" panose="020B0604020202020204" pitchFamily="34" charset="0"/>
              </a:rPr>
              <a:t>can be </a:t>
            </a:r>
            <a:r>
              <a:rPr lang="en-US" sz="2400" dirty="0">
                <a:latin typeface="Arial" panose="020B0604020202020204" pitchFamily="34" charset="0"/>
                <a:cs typeface="Arial" panose="020B0604020202020204" pitchFamily="34" charset="0"/>
              </a:rPr>
              <a:t>synthesized </a:t>
            </a:r>
            <a:r>
              <a:rPr lang="en-US" sz="2400" dirty="0" smtClean="0">
                <a:latin typeface="Arial" panose="020B0604020202020204" pitchFamily="34" charset="0"/>
                <a:cs typeface="Arial" panose="020B0604020202020204" pitchFamily="34" charset="0"/>
              </a:rPr>
              <a:t>using knowledge </a:t>
            </a:r>
            <a:r>
              <a:rPr lang="en-US" sz="2400" dirty="0">
                <a:latin typeface="Arial" panose="020B0604020202020204" pitchFamily="34" charset="0"/>
                <a:cs typeface="Arial" panose="020B0604020202020204" pitchFamily="34" charset="0"/>
              </a:rPr>
              <a:t>of the protein sequence of the gene of </a:t>
            </a:r>
            <a:r>
              <a:rPr lang="en-US" sz="2400" dirty="0" smtClean="0">
                <a:latin typeface="Arial" panose="020B0604020202020204" pitchFamily="34" charset="0"/>
                <a:cs typeface="Arial" panose="020B0604020202020204" pitchFamily="34" charset="0"/>
              </a:rPr>
              <a:t>interest.</a:t>
            </a:r>
            <a:endParaRPr lang="en-US" sz="2400"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Probes can also be generated from mRNA of the corresponding </a:t>
            </a:r>
            <a:r>
              <a:rPr lang="en-US" sz="2400" dirty="0" smtClean="0">
                <a:latin typeface="Arial" panose="020B0604020202020204" pitchFamily="34" charset="0"/>
                <a:cs typeface="Arial" panose="020B0604020202020204" pitchFamily="34" charset="0"/>
              </a:rPr>
              <a:t>protein.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46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Probes </a:t>
            </a:r>
            <a:r>
              <a:rPr lang="en-US" dirty="0" smtClean="0">
                <a:solidFill>
                  <a:srgbClr val="843C0C"/>
                </a:solidFill>
                <a:latin typeface="Arial" panose="020B0604020202020204" pitchFamily="34" charset="0"/>
                <a:cs typeface="Arial" panose="020B0604020202020204" pitchFamily="34" charset="0"/>
              </a:rPr>
              <a:t>Generated </a:t>
            </a:r>
            <a:r>
              <a:rPr lang="en-US" dirty="0">
                <a:solidFill>
                  <a:srgbClr val="843C0C"/>
                </a:solidFill>
                <a:latin typeface="Arial" panose="020B0604020202020204" pitchFamily="34" charset="0"/>
                <a:cs typeface="Arial" panose="020B0604020202020204" pitchFamily="34" charset="0"/>
              </a:rPr>
              <a:t>from a </a:t>
            </a:r>
            <a:r>
              <a:rPr lang="en-US" dirty="0" smtClean="0">
                <a:solidFill>
                  <a:srgbClr val="843C0C"/>
                </a:solidFill>
                <a:latin typeface="Arial" panose="020B0604020202020204" pitchFamily="34" charset="0"/>
                <a:cs typeface="Arial" panose="020B0604020202020204" pitchFamily="34" charset="0"/>
              </a:rPr>
              <a:t>Protein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equence</a:t>
            </a:r>
            <a:endParaRPr lang="en-US" dirty="0">
              <a:solidFill>
                <a:srgbClr val="843C0C"/>
              </a:solidFill>
              <a:latin typeface="Arial" panose="020B0604020202020204" pitchFamily="34" charset="0"/>
              <a:cs typeface="Arial" panose="020B0604020202020204" pitchFamily="34" charset="0"/>
            </a:endParaRPr>
          </a:p>
        </p:txBody>
      </p:sp>
      <p:pic>
        <p:nvPicPr>
          <p:cNvPr id="10" name="Picture Placeholder 9" descr="A diagram shows seven amino acids and its potential oligonucleotide sequences. The seven amino acids given in the sequence are as following: Cysteine, Proline, Asparagine, Lysine, Tryptophan, Threonine, and Histidine. The potential oligonucleotide sequence for Cysteine are T G C or T G T, for proline are C C A, C C C, C G T, and C C T, for asparagine are A A C, A A T, for lysine are A A A, A A G, for tryptophan is T G G, for threonine are A C A, A C C, A C G, and A C T, and for histidine C A C and C A 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9778" y="2852839"/>
            <a:ext cx="8748569" cy="1590649"/>
          </a:xfrm>
          <a:prstGeom prst="rect">
            <a:avLst/>
          </a:prstGeom>
        </p:spPr>
      </p:pic>
    </p:spTree>
    <p:extLst>
      <p:ext uri="{BB962C8B-B14F-4D97-AF65-F5344CB8AC3E}">
        <p14:creationId xmlns:p14="http://schemas.microsoft.com/office/powerpoint/2010/main" val="3364218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843C0C"/>
                </a:solidFill>
                <a:latin typeface="Arial" panose="020B0604020202020204" pitchFamily="34" charset="0"/>
                <a:cs typeface="Arial" panose="020B0604020202020204" pitchFamily="34" charset="0"/>
              </a:rPr>
              <a:t>Genomic </a:t>
            </a:r>
            <a:r>
              <a:rPr lang="en-US" dirty="0" smtClean="0">
                <a:solidFill>
                  <a:srgbClr val="843C0C"/>
                </a:solidFill>
                <a:latin typeface="Arial" panose="020B0604020202020204" pitchFamily="34" charset="0"/>
                <a:cs typeface="Arial" panose="020B0604020202020204" pitchFamily="34" charset="0"/>
              </a:rPr>
              <a:t>Libraries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smtClean="0">
                <a:latin typeface="Arial" panose="020B0604020202020204" pitchFamily="34" charset="0"/>
                <a:cs typeface="Arial" panose="020B0604020202020204" pitchFamily="34" charset="0"/>
              </a:rPr>
              <a:t>A </a:t>
            </a:r>
            <a:r>
              <a:rPr lang="en-US" sz="2600" dirty="0">
                <a:latin typeface="Arial" panose="020B0604020202020204" pitchFamily="34" charset="0"/>
                <a:cs typeface="Arial" panose="020B0604020202020204" pitchFamily="34" charset="0"/>
              </a:rPr>
              <a:t>genomic library is made by fragmenting the entire genome of an organism and inserting the fragments into a vector such as λ </a:t>
            </a:r>
            <a:r>
              <a:rPr lang="en-US" sz="2600" dirty="0" smtClean="0">
                <a:latin typeface="Arial" panose="020B0604020202020204" pitchFamily="34" charset="0"/>
                <a:cs typeface="Arial" panose="020B0604020202020204" pitchFamily="34" charset="0"/>
              </a:rPr>
              <a:t>phage.</a:t>
            </a:r>
            <a:endParaRPr lang="en-US" sz="2600" dirty="0">
              <a:latin typeface="Arial" panose="020B0604020202020204" pitchFamily="34" charset="0"/>
              <a:cs typeface="Arial" panose="020B0604020202020204" pitchFamily="34" charset="0"/>
            </a:endParaRPr>
          </a:p>
          <a:p>
            <a:pPr>
              <a:spcAft>
                <a:spcPts val="1200"/>
              </a:spcAft>
            </a:pPr>
            <a:r>
              <a:rPr lang="en-US" sz="2600" dirty="0">
                <a:latin typeface="Arial" panose="020B0604020202020204" pitchFamily="34" charset="0"/>
                <a:cs typeface="Arial" panose="020B0604020202020204" pitchFamily="34" charset="0"/>
              </a:rPr>
              <a:t>Bacteria are infected with the λ </a:t>
            </a:r>
            <a:r>
              <a:rPr lang="en-US" sz="2600" dirty="0" smtClean="0">
                <a:latin typeface="Arial" panose="020B0604020202020204" pitchFamily="34" charset="0"/>
                <a:cs typeface="Arial" panose="020B0604020202020204" pitchFamily="34" charset="0"/>
              </a:rPr>
              <a:t>phage; </a:t>
            </a:r>
            <a:r>
              <a:rPr lang="en-US" sz="2600" dirty="0">
                <a:latin typeface="Arial" panose="020B0604020202020204" pitchFamily="34" charset="0"/>
                <a:cs typeface="Arial" panose="020B0604020202020204" pitchFamily="34" charset="0"/>
              </a:rPr>
              <a:t>replicas appear and are then screened using radioactive probes for the gene of </a:t>
            </a:r>
            <a:r>
              <a:rPr lang="en-US" sz="2600" dirty="0" smtClean="0">
                <a:latin typeface="Arial" panose="020B0604020202020204" pitchFamily="34" charset="0"/>
                <a:cs typeface="Arial" panose="020B0604020202020204" pitchFamily="34" charset="0"/>
              </a:rPr>
              <a:t>interest.</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69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Creation of a </a:t>
            </a:r>
            <a:r>
              <a:rPr lang="en-US" dirty="0" smtClean="0">
                <a:solidFill>
                  <a:srgbClr val="843C0C"/>
                </a:solidFill>
                <a:latin typeface="Arial" panose="020B0604020202020204" pitchFamily="34" charset="0"/>
                <a:cs typeface="Arial" panose="020B0604020202020204" pitchFamily="34" charset="0"/>
              </a:rPr>
              <a:t>Genomic </a:t>
            </a:r>
            <a:r>
              <a:rPr lang="en-US" dirty="0">
                <a:solidFill>
                  <a:srgbClr val="843C0C"/>
                </a:solidFill>
                <a:latin typeface="Arial" panose="020B0604020202020204" pitchFamily="34" charset="0"/>
                <a:cs typeface="Arial" panose="020B0604020202020204" pitchFamily="34" charset="0"/>
              </a:rPr>
              <a:t>L</a:t>
            </a:r>
            <a:r>
              <a:rPr lang="en-US" dirty="0" smtClean="0">
                <a:solidFill>
                  <a:srgbClr val="843C0C"/>
                </a:solidFill>
                <a:latin typeface="Arial" panose="020B0604020202020204" pitchFamily="34" charset="0"/>
                <a:cs typeface="Arial" panose="020B0604020202020204" pitchFamily="34" charset="0"/>
              </a:rPr>
              <a:t>ibrary</a:t>
            </a:r>
            <a:endParaRPr lang="en-US" dirty="0">
              <a:solidFill>
                <a:srgbClr val="843C0C"/>
              </a:solidFill>
              <a:latin typeface="Arial" panose="020B0604020202020204" pitchFamily="34" charset="0"/>
              <a:cs typeface="Arial" panose="020B0604020202020204" pitchFamily="34" charset="0"/>
            </a:endParaRPr>
          </a:p>
        </p:txBody>
      </p:sp>
      <p:pic>
        <p:nvPicPr>
          <p:cNvPr id="10" name="Picture Placeholder 9" descr="A flow diagram shows the stepwise creation of genomic library. Genomic D N A is shown as a horizontal strip divided into four equal overlapped sections. The genome is fragmented into four parts by shearing or enzymatic digestion, which is then joined to lambda D N A pieces. The lambda D N A pieces attaches itself to the ends of each of the genomic D N A fragments. The resulting strands are packaged by in vitro method into lambda virions and the lambda virions harbors the fragments of foreign D N A. The D N A in lambda virions are amplified by infection of E.coli and a genomic library in lambda phage is creat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03390" y="1663415"/>
            <a:ext cx="5824025" cy="4939833"/>
          </a:xfrm>
          <a:prstGeom prst="rect">
            <a:avLst/>
          </a:prstGeom>
        </p:spPr>
      </p:pic>
    </p:spTree>
    <p:extLst>
      <p:ext uri="{BB962C8B-B14F-4D97-AF65-F5344CB8AC3E}">
        <p14:creationId xmlns:p14="http://schemas.microsoft.com/office/powerpoint/2010/main" val="195368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Ch.5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590261"/>
            <a:ext cx="8468139" cy="4999382"/>
          </a:xfrm>
        </p:spPr>
        <p:txBody>
          <a:bodyPr>
            <a:normAutofit/>
          </a:bodyPr>
          <a:lstStyle/>
          <a:p>
            <a:pPr>
              <a:spcBef>
                <a:spcPts val="624"/>
              </a:spcBef>
              <a:spcAft>
                <a:spcPts val="1500"/>
              </a:spcAft>
            </a:pPr>
            <a:r>
              <a:rPr lang="en-US" b="1" dirty="0" smtClean="0">
                <a:latin typeface="Arial" panose="020B0604020202020204" pitchFamily="34" charset="0"/>
                <a:cs typeface="Arial" panose="020B0604020202020204" pitchFamily="34" charset="0"/>
              </a:rPr>
              <a:t>5.1 The </a:t>
            </a:r>
            <a:r>
              <a:rPr lang="en-US" b="1" dirty="0">
                <a:latin typeface="Arial" panose="020B0604020202020204" pitchFamily="34" charset="0"/>
                <a:cs typeface="Arial" panose="020B0604020202020204" pitchFamily="34" charset="0"/>
              </a:rPr>
              <a:t>Exploration of Genes Relies on Key </a:t>
            </a:r>
            <a:r>
              <a:rPr lang="en-US" b="1" dirty="0" smtClean="0">
                <a:latin typeface="Arial" panose="020B0604020202020204" pitchFamily="34" charset="0"/>
                <a:cs typeface="Arial" panose="020B0604020202020204" pitchFamily="34" charset="0"/>
              </a:rPr>
              <a:t>Tools</a:t>
            </a:r>
          </a:p>
          <a:p>
            <a:pPr>
              <a:spcBef>
                <a:spcPts val="624"/>
              </a:spcBef>
              <a:spcAft>
                <a:spcPts val="1500"/>
              </a:spcAft>
            </a:pPr>
            <a:r>
              <a:rPr lang="en-US" b="1" dirty="0" smtClean="0">
                <a:latin typeface="Arial" panose="020B0604020202020204" pitchFamily="34" charset="0"/>
                <a:cs typeface="Arial" panose="020B0604020202020204" pitchFamily="34" charset="0"/>
              </a:rPr>
              <a:t>5.2 Recombinant </a:t>
            </a:r>
            <a:r>
              <a:rPr lang="en-US" b="1" dirty="0">
                <a:latin typeface="Arial" panose="020B0604020202020204" pitchFamily="34" charset="0"/>
                <a:cs typeface="Arial" panose="020B0604020202020204" pitchFamily="34" charset="0"/>
              </a:rPr>
              <a:t>DNA Technology </a:t>
            </a:r>
            <a:r>
              <a:rPr lang="en-US" b="1" dirty="0" smtClean="0">
                <a:latin typeface="Arial" panose="020B0604020202020204" pitchFamily="34" charset="0"/>
                <a:cs typeface="Arial" panose="020B0604020202020204" pitchFamily="34" charset="0"/>
              </a:rPr>
              <a:t>Has Revolutionized </a:t>
            </a:r>
            <a:r>
              <a:rPr lang="en-US" b="1" dirty="0">
                <a:latin typeface="Arial" panose="020B0604020202020204" pitchFamily="34" charset="0"/>
                <a:cs typeface="Arial" panose="020B0604020202020204" pitchFamily="34" charset="0"/>
              </a:rPr>
              <a:t>All Aspects of </a:t>
            </a:r>
            <a:r>
              <a:rPr lang="en-US" b="1" dirty="0" smtClean="0">
                <a:latin typeface="Arial" panose="020B0604020202020204" pitchFamily="34" charset="0"/>
                <a:cs typeface="Arial" panose="020B0604020202020204" pitchFamily="34" charset="0"/>
              </a:rPr>
              <a:t>Biology</a:t>
            </a:r>
          </a:p>
          <a:p>
            <a:pPr>
              <a:spcBef>
                <a:spcPts val="624"/>
              </a:spcBef>
              <a:spcAft>
                <a:spcPts val="1500"/>
              </a:spcAft>
            </a:pPr>
            <a:r>
              <a:rPr lang="en-US" b="1" dirty="0" smtClean="0">
                <a:latin typeface="Arial" panose="020B0604020202020204" pitchFamily="34" charset="0"/>
                <a:cs typeface="Arial" panose="020B0604020202020204" pitchFamily="34" charset="0"/>
              </a:rPr>
              <a:t>5.3 Complete </a:t>
            </a:r>
            <a:r>
              <a:rPr lang="en-US" b="1" dirty="0">
                <a:latin typeface="Arial" panose="020B0604020202020204" pitchFamily="34" charset="0"/>
                <a:cs typeface="Arial" panose="020B0604020202020204" pitchFamily="34" charset="0"/>
              </a:rPr>
              <a:t>Genomes Have Been Sequenced and </a:t>
            </a:r>
            <a:r>
              <a:rPr lang="en-US" b="1" dirty="0" smtClean="0">
                <a:latin typeface="Arial" panose="020B0604020202020204" pitchFamily="34" charset="0"/>
                <a:cs typeface="Arial" panose="020B0604020202020204" pitchFamily="34" charset="0"/>
              </a:rPr>
              <a:t>Analyzed</a:t>
            </a:r>
          </a:p>
          <a:p>
            <a:pPr>
              <a:spcBef>
                <a:spcPts val="624"/>
              </a:spcBef>
              <a:spcAft>
                <a:spcPts val="1500"/>
              </a:spcAft>
            </a:pPr>
            <a:r>
              <a:rPr lang="en-US" b="1" dirty="0" smtClean="0">
                <a:latin typeface="Arial" panose="020B0604020202020204" pitchFamily="34" charset="0"/>
                <a:cs typeface="Arial" panose="020B0604020202020204" pitchFamily="34" charset="0"/>
              </a:rPr>
              <a:t>5.4 Eukaryotic </a:t>
            </a:r>
            <a:r>
              <a:rPr lang="en-US" b="1" dirty="0">
                <a:latin typeface="Arial" panose="020B0604020202020204" pitchFamily="34" charset="0"/>
                <a:cs typeface="Arial" panose="020B0604020202020204" pitchFamily="34" charset="0"/>
              </a:rPr>
              <a:t>Genes Can Be Quantitated and Manipulated with Considerable </a:t>
            </a:r>
            <a:r>
              <a:rPr lang="en-US" b="1" dirty="0" smtClean="0">
                <a:latin typeface="Arial" panose="020B0604020202020204" pitchFamily="34" charset="0"/>
                <a:cs typeface="Arial" panose="020B0604020202020204" pitchFamily="34" charset="0"/>
              </a:rPr>
              <a:t>Precision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487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Screening a </a:t>
            </a:r>
            <a:r>
              <a:rPr lang="en-US" dirty="0" smtClean="0">
                <a:solidFill>
                  <a:srgbClr val="843C0C"/>
                </a:solidFill>
                <a:latin typeface="Arial" panose="020B0604020202020204" pitchFamily="34" charset="0"/>
                <a:cs typeface="Arial" panose="020B0604020202020204" pitchFamily="34" charset="0"/>
              </a:rPr>
              <a:t>Genomic </a:t>
            </a:r>
            <a:r>
              <a:rPr lang="en-US" dirty="0">
                <a:solidFill>
                  <a:srgbClr val="843C0C"/>
                </a:solidFill>
                <a:latin typeface="Arial" panose="020B0604020202020204" pitchFamily="34" charset="0"/>
                <a:cs typeface="Arial" panose="020B0604020202020204" pitchFamily="34" charset="0"/>
              </a:rPr>
              <a:t>L</a:t>
            </a:r>
            <a:r>
              <a:rPr lang="en-US" dirty="0" smtClean="0">
                <a:solidFill>
                  <a:srgbClr val="843C0C"/>
                </a:solidFill>
                <a:latin typeface="Arial" panose="020B0604020202020204" pitchFamily="34" charset="0"/>
                <a:cs typeface="Arial" panose="020B0604020202020204" pitchFamily="34" charset="0"/>
              </a:rPr>
              <a:t>ibrary </a:t>
            </a:r>
            <a:r>
              <a:rPr lang="en-US" dirty="0">
                <a:solidFill>
                  <a:srgbClr val="843C0C"/>
                </a:solidFill>
                <a:latin typeface="Arial" panose="020B0604020202020204" pitchFamily="34" charset="0"/>
                <a:cs typeface="Arial" panose="020B0604020202020204" pitchFamily="34" charset="0"/>
              </a:rPr>
              <a:t>for a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pecific Gene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flow diagram shows the steps involved in screening a genomic library for a specific gene. In the first step, plaques are shown on a master plate. Nitrocellulose is applied to the master plate, and a nitrocellulose replica of the master plate, with the plaques in the same positions like those on the master plate, is created. Sodium hydroxide and P superscript 32 -labeled probe are added to the nitrocellulose replica of the master plate. The probe hybridizes with the clone containing the gene of interest. An autoradiograph of the probe-labeled nitrocellulose is made by using X-ray film to detect the signal from the P superscript 32, which appears as a patch on the film that has the shape and position of the colony expressing the gene of interes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456742" y="1660374"/>
            <a:ext cx="2097167" cy="4929190"/>
          </a:xfrm>
          <a:prstGeom prst="rect">
            <a:avLst/>
          </a:prstGeom>
        </p:spPr>
      </p:pic>
    </p:spTree>
    <p:extLst>
      <p:ext uri="{BB962C8B-B14F-4D97-AF65-F5344CB8AC3E}">
        <p14:creationId xmlns:p14="http://schemas.microsoft.com/office/powerpoint/2010/main" val="318869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omplementary DNA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repared </a:t>
            </a:r>
            <a:r>
              <a:rPr lang="en-US" dirty="0">
                <a:solidFill>
                  <a:srgbClr val="843C0C"/>
                </a:solidFill>
                <a:latin typeface="Arial" panose="020B0604020202020204" pitchFamily="34" charset="0"/>
                <a:cs typeface="Arial" panose="020B0604020202020204" pitchFamily="34" charset="0"/>
              </a:rPr>
              <a:t>from </a:t>
            </a:r>
            <a:r>
              <a:rPr lang="en-US" dirty="0" smtClean="0">
                <a:solidFill>
                  <a:srgbClr val="843C0C"/>
                </a:solidFill>
                <a:latin typeface="Arial" panose="020B0604020202020204" pitchFamily="34" charset="0"/>
                <a:cs typeface="Arial" panose="020B0604020202020204" pitchFamily="34" charset="0"/>
              </a:rPr>
              <a:t>mRNA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Expressed </a:t>
            </a:r>
            <a:r>
              <a:rPr lang="en-US" dirty="0">
                <a:solidFill>
                  <a:srgbClr val="843C0C"/>
                </a:solidFill>
                <a:latin typeface="Arial" panose="020B0604020202020204" pitchFamily="34" charset="0"/>
                <a:cs typeface="Arial" panose="020B0604020202020204" pitchFamily="34" charset="0"/>
              </a:rPr>
              <a:t>in </a:t>
            </a:r>
            <a:r>
              <a:rPr lang="en-US" dirty="0" smtClean="0">
                <a:solidFill>
                  <a:srgbClr val="843C0C"/>
                </a:solidFill>
                <a:latin typeface="Arial" panose="020B0604020202020204" pitchFamily="34" charset="0"/>
                <a:cs typeface="Arial" panose="020B0604020202020204" pitchFamily="34" charset="0"/>
              </a:rPr>
              <a:t>Host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ells </a:t>
            </a:r>
            <a:r>
              <a:rPr lang="en-US" dirty="0" smtClean="0">
                <a:solidFill>
                  <a:srgbClr val="843C0C"/>
                </a:solidFill>
                <a:latin typeface="Arial" panose="020B0604020202020204" pitchFamily="34" charset="0"/>
                <a:cs typeface="Arial" panose="020B0604020202020204" pitchFamily="34" charset="0"/>
              </a:rPr>
              <a:t>(</a:t>
            </a:r>
            <a:r>
              <a:rPr lang="en-US" dirty="0" smtClean="0">
                <a:solidFill>
                  <a:srgbClr val="843C0C"/>
                </a:solidFill>
                <a:latin typeface="Arial" panose="020B0604020202020204" pitchFamily="34" charset="0"/>
                <a:cs typeface="Arial" panose="020B0604020202020204" pitchFamily="34" charset="0"/>
              </a:rPr>
              <a:t>1/2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pPr>
            <a:r>
              <a:rPr lang="en-US" dirty="0" smtClean="0">
                <a:latin typeface="Arial" panose="020B0604020202020204" pitchFamily="34" charset="0"/>
                <a:cs typeface="Arial" panose="020B0604020202020204" pitchFamily="34" charset="0"/>
              </a:rPr>
              <a:t>Complementary </a:t>
            </a:r>
            <a:r>
              <a:rPr lang="en-US" dirty="0">
                <a:latin typeface="Arial" panose="020B0604020202020204" pitchFamily="34" charset="0"/>
                <a:cs typeface="Arial" panose="020B0604020202020204" pitchFamily="34" charset="0"/>
              </a:rPr>
              <a:t>DNA (cDNA) is a double-stranded DNA molecule generated from an mRNA template by the enzyme reverse transcriptase, a retroviral </a:t>
            </a:r>
            <a:r>
              <a:rPr lang="en-US" dirty="0" smtClean="0">
                <a:latin typeface="Arial" panose="020B0604020202020204" pitchFamily="34" charset="0"/>
                <a:cs typeface="Arial" panose="020B0604020202020204" pitchFamily="34" charset="0"/>
              </a:rPr>
              <a:t>enzyme</a:t>
            </a:r>
          </a:p>
          <a:p>
            <a:pPr>
              <a:spcBef>
                <a:spcPts val="624"/>
              </a:spcBef>
            </a:pPr>
            <a:r>
              <a:rPr lang="en-US" dirty="0" smtClean="0">
                <a:latin typeface="Arial" panose="020B0604020202020204" pitchFamily="34" charset="0"/>
                <a:cs typeface="Arial" panose="020B0604020202020204" pitchFamily="34" charset="0"/>
              </a:rPr>
              <a:t>cDNA </a:t>
            </a:r>
            <a:r>
              <a:rPr lang="en-US" dirty="0">
                <a:latin typeface="Arial" panose="020B0604020202020204" pitchFamily="34" charset="0"/>
                <a:cs typeface="Arial" panose="020B0604020202020204" pitchFamily="34" charset="0"/>
              </a:rPr>
              <a:t>can be synthesized from all of the mRNA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cell contains and inserted into a cloning vector to generate a cDNA </a:t>
            </a:r>
            <a:r>
              <a:rPr lang="en-US" dirty="0" smtClean="0">
                <a:latin typeface="Arial" panose="020B0604020202020204" pitchFamily="34" charset="0"/>
                <a:cs typeface="Arial" panose="020B0604020202020204" pitchFamily="34" charset="0"/>
              </a:rPr>
              <a:t>library.</a:t>
            </a:r>
            <a:endParaRPr lang="en-US" dirty="0">
              <a:latin typeface="Arial" panose="020B0604020202020204" pitchFamily="34" charset="0"/>
              <a:cs typeface="Arial" panose="020B0604020202020204" pitchFamily="34" charset="0"/>
            </a:endParaRPr>
          </a:p>
          <a:p>
            <a:pPr>
              <a:spcBef>
                <a:spcPts val="624"/>
              </a:spcBef>
            </a:pPr>
            <a:r>
              <a:rPr lang="en-US" dirty="0" smtClean="0">
                <a:latin typeface="Arial" panose="020B0604020202020204" pitchFamily="34" charset="0"/>
                <a:cs typeface="Arial" panose="020B0604020202020204" pitchFamily="34" charset="0"/>
              </a:rPr>
              <a:t>Clones </a:t>
            </a:r>
            <a:r>
              <a:rPr lang="en-US" dirty="0">
                <a:latin typeface="Arial" panose="020B0604020202020204" pitchFamily="34" charset="0"/>
                <a:cs typeface="Arial" panose="020B0604020202020204" pitchFamily="34" charset="0"/>
              </a:rPr>
              <a:t>containing cDNA from eukaryotes can be expressed in </a:t>
            </a:r>
            <a:r>
              <a:rPr lang="en-US" dirty="0" smtClean="0">
                <a:latin typeface="Arial" panose="020B0604020202020204" pitchFamily="34" charset="0"/>
                <a:cs typeface="Arial" panose="020B0604020202020204" pitchFamily="34" charset="0"/>
              </a:rPr>
              <a:t>bacteria.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20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Formation of a cDNA </a:t>
            </a:r>
            <a:r>
              <a:rPr lang="en-US" dirty="0" smtClean="0">
                <a:solidFill>
                  <a:srgbClr val="843C0C"/>
                </a:solidFill>
                <a:latin typeface="Arial" panose="020B0604020202020204" pitchFamily="34" charset="0"/>
                <a:cs typeface="Arial" panose="020B0604020202020204" pitchFamily="34" charset="0"/>
              </a:rPr>
              <a:t>Duplex</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flow diagram showing the formation of a c D N A duplex, in four steps. A strand of template m R N A with a poly (A) tail at its three prime end is hybridized to an oligo (T) primer. The primer consists of the same number Ts as there are As in the poly A tail, and the oligo T primer hybridizes with the poly (A) tail. In the first step, reverse transcriptase d N T Ps are added to extend the oligo (T) primer, creating a strand that is complementary to the m R N A with the poly (A) tail, in the five prime to three prime direction. So, the multiple T bases are at the five prime end of the strand. This complementary strand is the c D N A. The second step is alkali digestion of the m R N A template strand, leaving only the c D N A. In the third step, oligo (d G) is attached to the three prime end of the c D N A strand to give a strand with multiple T bases at the five prime end, and multiple G bases at the three prime end. In the fourth step, an oligo (d C) primer, consisting of multiple Cs hybridizes with multiple Gs at the three prime end of the c D N A strand. d N T Ps are added, and reverse transcriptase creates a complementary strand extending from the oligo (d C) primer of the c D N A. The result is a double stranded c D N A, with the second strand having multiple Cs in the primer at its five prime end, and multiple As at its three prime end. The multiple As are complementary to the multiple Ts in the oligo T primer used in the first step."/>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2292" y="2580013"/>
            <a:ext cx="8697754" cy="2477434"/>
          </a:xfrm>
          <a:prstGeom prst="rect">
            <a:avLst/>
          </a:prstGeom>
        </p:spPr>
      </p:pic>
    </p:spTree>
    <p:extLst>
      <p:ext uri="{BB962C8B-B14F-4D97-AF65-F5344CB8AC3E}">
        <p14:creationId xmlns:p14="http://schemas.microsoft.com/office/powerpoint/2010/main" val="2805814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Complementary DNA </a:t>
            </a:r>
            <a:r>
              <a:rPr lang="en-US" dirty="0" smtClean="0">
                <a:solidFill>
                  <a:srgbClr val="843C0C"/>
                </a:solidFill>
                <a:latin typeface="Arial" panose="020B0604020202020204" pitchFamily="34" charset="0"/>
                <a:cs typeface="Arial" panose="020B0604020202020204" pitchFamily="34" charset="0"/>
              </a:rPr>
              <a:t>Prepared </a:t>
            </a:r>
            <a:r>
              <a:rPr lang="en-US" dirty="0">
                <a:solidFill>
                  <a:srgbClr val="843C0C"/>
                </a:solidFill>
                <a:latin typeface="Arial" panose="020B0604020202020204" pitchFamily="34" charset="0"/>
                <a:cs typeface="Arial" panose="020B0604020202020204" pitchFamily="34" charset="0"/>
              </a:rPr>
              <a:t>from mRNA can be </a:t>
            </a:r>
            <a:r>
              <a:rPr lang="en-US" dirty="0" smtClean="0">
                <a:solidFill>
                  <a:srgbClr val="843C0C"/>
                </a:solidFill>
                <a:latin typeface="Arial" panose="020B0604020202020204" pitchFamily="34" charset="0"/>
                <a:cs typeface="Arial" panose="020B0604020202020204" pitchFamily="34" charset="0"/>
              </a:rPr>
              <a:t>Expressed </a:t>
            </a:r>
            <a:r>
              <a:rPr lang="en-US" dirty="0">
                <a:solidFill>
                  <a:srgbClr val="843C0C"/>
                </a:solidFill>
                <a:latin typeface="Arial" panose="020B0604020202020204" pitchFamily="34" charset="0"/>
                <a:cs typeface="Arial" panose="020B0604020202020204" pitchFamily="34" charset="0"/>
              </a:rPr>
              <a:t>in </a:t>
            </a:r>
            <a:r>
              <a:rPr lang="en-US" dirty="0">
                <a:solidFill>
                  <a:srgbClr val="843C0C"/>
                </a:solidFill>
                <a:latin typeface="Arial" panose="020B0604020202020204" pitchFamily="34" charset="0"/>
                <a:cs typeface="Arial" panose="020B0604020202020204" pitchFamily="34" charset="0"/>
              </a:rPr>
              <a:t>H</a:t>
            </a:r>
            <a:r>
              <a:rPr lang="en-US" dirty="0" smtClean="0">
                <a:solidFill>
                  <a:srgbClr val="843C0C"/>
                </a:solidFill>
                <a:latin typeface="Arial" panose="020B0604020202020204" pitchFamily="34" charset="0"/>
                <a:cs typeface="Arial" panose="020B0604020202020204" pitchFamily="34" charset="0"/>
              </a:rPr>
              <a:t>ost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ells </a:t>
            </a:r>
            <a:r>
              <a:rPr lang="en-US" dirty="0" smtClean="0">
                <a:solidFill>
                  <a:srgbClr val="843C0C"/>
                </a:solidFill>
                <a:latin typeface="Arial" panose="020B0604020202020204" pitchFamily="34" charset="0"/>
                <a:cs typeface="Arial" panose="020B0604020202020204" pitchFamily="34" charset="0"/>
              </a:rPr>
              <a:t>(</a:t>
            </a:r>
            <a:r>
              <a:rPr lang="en-US" dirty="0" smtClean="0">
                <a:solidFill>
                  <a:srgbClr val="843C0C"/>
                </a:solidFill>
                <a:latin typeface="Arial" panose="020B0604020202020204" pitchFamily="34" charset="0"/>
                <a:cs typeface="Arial" panose="020B0604020202020204" pitchFamily="34" charset="0"/>
              </a:rPr>
              <a:t>2/2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DNA </a:t>
            </a:r>
            <a:r>
              <a:rPr lang="en-US" dirty="0">
                <a:latin typeface="Arial" panose="020B0604020202020204" pitchFamily="34" charset="0"/>
                <a:cs typeface="Arial" panose="020B0604020202020204" pitchFamily="34" charset="0"/>
              </a:rPr>
              <a:t>can also be inserted into expression </a:t>
            </a:r>
            <a:r>
              <a:rPr lang="en-US" dirty="0" smtClean="0">
                <a:latin typeface="Arial" panose="020B0604020202020204" pitchFamily="34" charset="0"/>
                <a:cs typeface="Arial" panose="020B0604020202020204" pitchFamily="34" charset="0"/>
              </a:rPr>
              <a:t>vectors.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Expression vectors are plasmids or λ phage that have powerful promoters for transcription as well as a segment of DNA that encodes a ribosome-binding site that is expressed with the mRNA encoded by the </a:t>
            </a:r>
            <a:r>
              <a:rPr lang="en-US" dirty="0" smtClean="0">
                <a:latin typeface="Arial" panose="020B0604020202020204" pitchFamily="34" charset="0"/>
                <a:cs typeface="Arial" panose="020B0604020202020204" pitchFamily="34" charset="0"/>
              </a:rPr>
              <a:t>cDNA.</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Expression vectors allow for not only transcription but also translation of the cDNA </a:t>
            </a:r>
            <a:r>
              <a:rPr lang="en-US" dirty="0" smtClean="0">
                <a:latin typeface="Arial" panose="020B0604020202020204" pitchFamily="34" charset="0"/>
                <a:cs typeface="Arial" panose="020B0604020202020204" pitchFamily="34" charset="0"/>
              </a:rPr>
              <a:t>library.</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Replica plates are made of a λ phage containing an expression vector, and the plaques are probed with an antibody for the protein of </a:t>
            </a:r>
            <a:r>
              <a:rPr lang="en-US" dirty="0" smtClean="0">
                <a:latin typeface="Arial" panose="020B0604020202020204" pitchFamily="34" charset="0"/>
                <a:cs typeface="Arial" panose="020B0604020202020204" pitchFamily="34" charset="0"/>
              </a:rPr>
              <a:t>interest.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44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Screening of cDNA </a:t>
            </a:r>
            <a:r>
              <a:rPr lang="en-US" dirty="0" smtClean="0">
                <a:solidFill>
                  <a:srgbClr val="843C0C"/>
                </a:solidFill>
                <a:latin typeface="Arial" panose="020B0604020202020204" pitchFamily="34" charset="0"/>
                <a:cs typeface="Arial" panose="020B0604020202020204" pitchFamily="34" charset="0"/>
              </a:rPr>
              <a:t>Clones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flow diagram shows the steps involved in the screening of D N A clones. An expression vector, a circular plasmid, with a bacterial promoter site and a eukaryotic D N A insert is shown. E. coli bacteria are transformed with the plasmid and grown on agar plates. A few of the resulting colonies on the agar plate produce the protein of interest. Colonies are transferred to a replica plate and the bacteria are lysed to expose proteins. The proteins are transferred to a nitrocellulose sheet. Radiolabeled antibody specific to the protein of interest is added to the nitrocellulose sheet. An autoradiogram is taken from the nitrocellulose. The signal from the radiolabeled antibody produces dark spots on the autoradiogram, which appear in the same positions at the colonies on the nitrocellulos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591840" y="1503495"/>
            <a:ext cx="1995383" cy="5066443"/>
          </a:xfrm>
          <a:prstGeom prst="rect">
            <a:avLst/>
          </a:prstGeom>
        </p:spPr>
      </p:pic>
    </p:spTree>
    <p:extLst>
      <p:ext uri="{BB962C8B-B14F-4D97-AF65-F5344CB8AC3E}">
        <p14:creationId xmlns:p14="http://schemas.microsoft.com/office/powerpoint/2010/main" val="1400239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anose="020B0604020202020204" pitchFamily="34" charset="0"/>
                <a:cs typeface="Arial" panose="020B0604020202020204" pitchFamily="34" charset="0"/>
              </a:rPr>
              <a:t>Synthesis of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roinsulin </a:t>
            </a:r>
            <a:r>
              <a:rPr lang="en-US" dirty="0">
                <a:solidFill>
                  <a:srgbClr val="843C0C"/>
                </a:solidFill>
                <a:latin typeface="Arial" panose="020B0604020202020204" pitchFamily="34" charset="0"/>
                <a:cs typeface="Arial" panose="020B0604020202020204" pitchFamily="34" charset="0"/>
              </a:rPr>
              <a:t>by </a:t>
            </a:r>
            <a:r>
              <a:rPr lang="en-US" dirty="0" smtClean="0">
                <a:solidFill>
                  <a:srgbClr val="843C0C"/>
                </a:solidFill>
                <a:latin typeface="Arial" panose="020B0604020202020204" pitchFamily="34" charset="0"/>
                <a:cs typeface="Arial" panose="020B0604020202020204" pitchFamily="34" charset="0"/>
              </a:rPr>
              <a:t>Bacteria</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shows the steps of synthesis of proinsulin by bacteria. In the first step, mammalian proinsulin m R N A is collected from pancreas. Reverse transcriptase creates double stranded c D N A from the m R N A, which is then joined into a plasmid. The resulting recombinant plasmid is shown as a circular piece of D N A with a length of gene for proinsulin D N A comprising a section of the circle. E. coli cells are infected with the recombinant plasmid, and the resulting transformed bacteria are able to produce proinsulin from the proinsulin c D N A in the recombinant plasmid that they conta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0674" y="2472782"/>
            <a:ext cx="8661357" cy="2691884"/>
          </a:xfrm>
          <a:prstGeom prst="rect">
            <a:avLst/>
          </a:prstGeom>
        </p:spPr>
      </p:pic>
    </p:spTree>
    <p:extLst>
      <p:ext uri="{BB962C8B-B14F-4D97-AF65-F5344CB8AC3E}">
        <p14:creationId xmlns:p14="http://schemas.microsoft.com/office/powerpoint/2010/main" val="3524674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387" y="274638"/>
            <a:ext cx="8691937"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Proteins with </a:t>
            </a:r>
            <a:r>
              <a:rPr lang="en-US" sz="3200" dirty="0" smtClean="0">
                <a:solidFill>
                  <a:srgbClr val="843C0C"/>
                </a:solidFill>
                <a:latin typeface="Arial" panose="020B0604020202020204" pitchFamily="34" charset="0"/>
                <a:cs typeface="Arial" panose="020B0604020202020204" pitchFamily="34" charset="0"/>
              </a:rPr>
              <a:t>New </a:t>
            </a:r>
            <a:r>
              <a:rPr lang="en-US" sz="3200" dirty="0">
                <a:solidFill>
                  <a:srgbClr val="843C0C"/>
                </a:solidFill>
                <a:latin typeface="Arial" panose="020B0604020202020204" pitchFamily="34" charset="0"/>
                <a:cs typeface="Arial" panose="020B0604020202020204" pitchFamily="34" charset="0"/>
              </a:rPr>
              <a:t>F</a:t>
            </a:r>
            <a:r>
              <a:rPr lang="en-US" sz="3200" dirty="0" smtClean="0">
                <a:solidFill>
                  <a:srgbClr val="843C0C"/>
                </a:solidFill>
                <a:latin typeface="Arial" panose="020B0604020202020204" pitchFamily="34" charset="0"/>
                <a:cs typeface="Arial" panose="020B0604020202020204" pitchFamily="34" charset="0"/>
              </a:rPr>
              <a:t>unctions </a:t>
            </a:r>
            <a:r>
              <a:rPr lang="en-US" sz="3200" dirty="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Created </a:t>
            </a:r>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hrough </a:t>
            </a:r>
            <a:r>
              <a:rPr lang="en-US" sz="3200" dirty="0">
                <a:solidFill>
                  <a:srgbClr val="843C0C"/>
                </a:solidFill>
                <a:latin typeface="Arial" panose="020B0604020202020204" pitchFamily="34" charset="0"/>
                <a:cs typeface="Arial" panose="020B0604020202020204" pitchFamily="34" charset="0"/>
              </a:rPr>
              <a:t>D</a:t>
            </a:r>
            <a:r>
              <a:rPr lang="en-US" sz="3200" dirty="0" smtClean="0">
                <a:solidFill>
                  <a:srgbClr val="843C0C"/>
                </a:solidFill>
                <a:latin typeface="Arial" panose="020B0604020202020204" pitchFamily="34" charset="0"/>
                <a:cs typeface="Arial" panose="020B0604020202020204" pitchFamily="34" charset="0"/>
              </a:rPr>
              <a:t>irected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hanges </a:t>
            </a:r>
            <a:r>
              <a:rPr lang="en-US" sz="3200" dirty="0">
                <a:solidFill>
                  <a:srgbClr val="843C0C"/>
                </a:solidFill>
                <a:latin typeface="Arial" panose="020B0604020202020204" pitchFamily="34" charset="0"/>
                <a:cs typeface="Arial" panose="020B0604020202020204" pitchFamily="34" charset="0"/>
              </a:rPr>
              <a:t>in </a:t>
            </a:r>
            <a:r>
              <a:rPr lang="en-US" sz="3200" dirty="0" smtClean="0">
                <a:solidFill>
                  <a:srgbClr val="843C0C"/>
                </a:solidFill>
                <a:latin typeface="Arial" panose="020B0604020202020204" pitchFamily="34" charset="0"/>
                <a:cs typeface="Arial" panose="020B0604020202020204" pitchFamily="34" charset="0"/>
              </a:rPr>
              <a:t>DNA</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600" dirty="0" smtClean="0">
                <a:latin typeface="Arial" panose="020B0604020202020204" pitchFamily="34" charset="0"/>
                <a:cs typeface="Arial" panose="020B0604020202020204" pitchFamily="34" charset="0"/>
              </a:rPr>
              <a:t>Recombinant </a:t>
            </a:r>
            <a:r>
              <a:rPr lang="en-US" sz="2600" dirty="0">
                <a:latin typeface="Arial" panose="020B0604020202020204" pitchFamily="34" charset="0"/>
                <a:cs typeface="Arial" panose="020B0604020202020204" pitchFamily="34" charset="0"/>
              </a:rPr>
              <a:t>DNA techniques </a:t>
            </a:r>
            <a:r>
              <a:rPr lang="en-US" sz="2600" dirty="0" smtClean="0">
                <a:latin typeface="Arial" panose="020B0604020202020204" pitchFamily="34" charset="0"/>
                <a:cs typeface="Arial" panose="020B0604020202020204" pitchFamily="34" charset="0"/>
              </a:rPr>
              <a:t>allow </a:t>
            </a:r>
            <a:r>
              <a:rPr lang="en-US" sz="2600" dirty="0">
                <a:latin typeface="Arial" panose="020B0604020202020204" pitchFamily="34" charset="0"/>
                <a:cs typeface="Arial" panose="020B0604020202020204" pitchFamily="34" charset="0"/>
              </a:rPr>
              <a:t>for the introduction of  specific mutations </a:t>
            </a:r>
            <a:r>
              <a:rPr lang="en-US" sz="2600" i="1" dirty="0">
                <a:latin typeface="Arial" panose="020B0604020202020204" pitchFamily="34" charset="0"/>
                <a:cs typeface="Arial" panose="020B0604020202020204" pitchFamily="34" charset="0"/>
              </a:rPr>
              <a:t>in vitro</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permitting </a:t>
            </a:r>
            <a:r>
              <a:rPr lang="en-US" sz="2600" dirty="0">
                <a:latin typeface="Arial" panose="020B0604020202020204" pitchFamily="34" charset="0"/>
                <a:cs typeface="Arial" panose="020B0604020202020204" pitchFamily="34" charset="0"/>
              </a:rPr>
              <a:t>the investigation of protein structure and </a:t>
            </a:r>
            <a:r>
              <a:rPr lang="en-US" sz="2600" dirty="0" smtClean="0">
                <a:latin typeface="Arial" panose="020B0604020202020204" pitchFamily="34" charset="0"/>
                <a:cs typeface="Arial" panose="020B0604020202020204" pitchFamily="34" charset="0"/>
              </a:rPr>
              <a:t>functions.</a:t>
            </a:r>
            <a:endParaRPr lang="en-US" sz="2600" dirty="0">
              <a:latin typeface="Arial" panose="020B0604020202020204" pitchFamily="34" charset="0"/>
              <a:cs typeface="Arial" panose="020B0604020202020204" pitchFamily="34" charset="0"/>
            </a:endParaRPr>
          </a:p>
          <a:p>
            <a:pPr>
              <a:spcBef>
                <a:spcPts val="624"/>
              </a:spcBef>
              <a:spcAft>
                <a:spcPts val="1200"/>
              </a:spcAft>
            </a:pPr>
            <a:r>
              <a:rPr lang="en-US" sz="2600" dirty="0">
                <a:latin typeface="Arial" panose="020B0604020202020204" pitchFamily="34" charset="0"/>
                <a:cs typeface="Arial" panose="020B0604020202020204" pitchFamily="34" charset="0"/>
              </a:rPr>
              <a:t>The three main classes of mutations are deletions, </a:t>
            </a:r>
            <a:r>
              <a:rPr lang="en-US" sz="2600" dirty="0" smtClean="0">
                <a:latin typeface="Arial" panose="020B0604020202020204" pitchFamily="34" charset="0"/>
                <a:cs typeface="Arial" panose="020B0604020202020204" pitchFamily="34" charset="0"/>
              </a:rPr>
              <a:t>insertions,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substitutions.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212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anose="020B0604020202020204" pitchFamily="34" charset="0"/>
                <a:cs typeface="Arial" panose="020B0604020202020204" pitchFamily="34" charset="0"/>
              </a:rPr>
              <a:t>Methods for </a:t>
            </a:r>
            <a:r>
              <a:rPr lang="en-US" dirty="0" smtClean="0">
                <a:solidFill>
                  <a:srgbClr val="843C0C"/>
                </a:solidFill>
                <a:latin typeface="Arial" panose="020B0604020202020204" pitchFamily="34" charset="0"/>
                <a:cs typeface="Arial" panose="020B0604020202020204" pitchFamily="34" charset="0"/>
              </a:rPr>
              <a:t>Introducing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utations </a:t>
            </a:r>
            <a:r>
              <a:rPr lang="en-US" dirty="0" smtClean="0">
                <a:solidFill>
                  <a:srgbClr val="843C0C"/>
                </a:solidFill>
                <a:latin typeface="Arial" panose="020B0604020202020204" pitchFamily="34" charset="0"/>
                <a:cs typeface="Arial" panose="020B0604020202020204" pitchFamily="34" charset="0"/>
              </a:rPr>
              <a:t>into DNA</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spcAft>
                <a:spcPts val="1200"/>
              </a:spcAft>
            </a:pPr>
            <a:r>
              <a:rPr lang="en-US" sz="2600" dirty="0">
                <a:latin typeface="Arial" panose="020B0604020202020204" pitchFamily="34" charset="0"/>
                <a:cs typeface="Arial" panose="020B0604020202020204" pitchFamily="34" charset="0"/>
              </a:rPr>
              <a:t>Site-direct mutagenesis allows the generation of mutant proteins with a single amino acid </a:t>
            </a:r>
            <a:r>
              <a:rPr lang="en-US" sz="2600" dirty="0" smtClean="0">
                <a:latin typeface="Arial" panose="020B0604020202020204" pitchFamily="34" charset="0"/>
                <a:cs typeface="Arial" panose="020B0604020202020204" pitchFamily="34" charset="0"/>
              </a:rPr>
              <a:t>substitution.</a:t>
            </a:r>
            <a:endParaRPr lang="en-US" sz="2600"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sz="2600" dirty="0">
                <a:latin typeface="Arial" panose="020B0604020202020204" pitchFamily="34" charset="0"/>
                <a:cs typeface="Arial" panose="020B0604020202020204" pitchFamily="34" charset="0"/>
              </a:rPr>
              <a:t>Cassette mutagenesis allows more complex sets of mutations. An oligonucleotide—a cassette—containing the mutations is inserted into the gene of </a:t>
            </a:r>
            <a:r>
              <a:rPr lang="en-US" sz="2600" dirty="0" smtClean="0">
                <a:latin typeface="Arial" panose="020B0604020202020204" pitchFamily="34" charset="0"/>
                <a:cs typeface="Arial" panose="020B0604020202020204" pitchFamily="34" charset="0"/>
              </a:rPr>
              <a:t>interest.</a:t>
            </a:r>
            <a:endParaRPr lang="en-US" sz="2600"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sz="2600" dirty="0">
                <a:latin typeface="Arial" panose="020B0604020202020204" pitchFamily="34" charset="0"/>
                <a:cs typeface="Arial" panose="020B0604020202020204" pitchFamily="34" charset="0"/>
              </a:rPr>
              <a:t>Mutagenesis by PCR uses primers to introduce insertions, deletions, and </a:t>
            </a:r>
            <a:r>
              <a:rPr lang="en-US" sz="2600" dirty="0" smtClean="0">
                <a:latin typeface="Arial" panose="020B0604020202020204" pitchFamily="34" charset="0"/>
                <a:cs typeface="Arial" panose="020B0604020202020204" pitchFamily="34" charset="0"/>
              </a:rPr>
              <a:t>substitutions.</a:t>
            </a:r>
            <a:endParaRPr lang="en-US" sz="2600" dirty="0">
              <a:latin typeface="Arial" panose="020B0604020202020204" pitchFamily="34" charset="0"/>
              <a:cs typeface="Arial" panose="020B0604020202020204" pitchFamily="34" charset="0"/>
            </a:endParaRPr>
          </a:p>
          <a:p>
            <a:pPr>
              <a:lnSpc>
                <a:spcPct val="110000"/>
              </a:lnSpc>
              <a:spcBef>
                <a:spcPts val="624"/>
              </a:spcBef>
              <a:spcAft>
                <a:spcPts val="1200"/>
              </a:spcAft>
            </a:pPr>
            <a:r>
              <a:rPr lang="en-US" sz="2600" dirty="0">
                <a:latin typeface="Arial" panose="020B0604020202020204" pitchFamily="34" charset="0"/>
                <a:cs typeface="Arial" panose="020B0604020202020204" pitchFamily="34" charset="0"/>
              </a:rPr>
              <a:t>The various means of altering DNA allow for the development of </a:t>
            </a:r>
            <a:r>
              <a:rPr lang="en-US" sz="2600" dirty="0" smtClean="0">
                <a:latin typeface="Arial" panose="020B0604020202020204" pitchFamily="34" charset="0"/>
                <a:cs typeface="Arial" panose="020B0604020202020204" pitchFamily="34" charset="0"/>
              </a:rPr>
              <a:t>novel designer proteins that </a:t>
            </a:r>
            <a:r>
              <a:rPr lang="en-US" sz="2600" dirty="0">
                <a:latin typeface="Arial" panose="020B0604020202020204" pitchFamily="34" charset="0"/>
                <a:cs typeface="Arial" panose="020B0604020202020204" pitchFamily="34" charset="0"/>
              </a:rPr>
              <a:t>are not found in </a:t>
            </a:r>
            <a:r>
              <a:rPr lang="en-US" sz="2600" dirty="0" smtClean="0">
                <a:latin typeface="Arial" panose="020B0604020202020204" pitchFamily="34" charset="0"/>
                <a:cs typeface="Arial" panose="020B0604020202020204" pitchFamily="34" charset="0"/>
              </a:rPr>
              <a:t>nature.</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791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Oligonucleotide-directed </a:t>
            </a:r>
            <a:r>
              <a:rPr lang="en-US" dirty="0" smtClean="0">
                <a:solidFill>
                  <a:srgbClr val="843C0C"/>
                </a:solidFill>
                <a:latin typeface="Arial" panose="020B0604020202020204" pitchFamily="34" charset="0"/>
                <a:cs typeface="Arial" panose="020B0604020202020204" pitchFamily="34" charset="0"/>
              </a:rPr>
              <a:t>Mutagenesis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diagram illustrates the use of oligonucleotide-directed mutagenesis technique to create a change in a D N A sequence. A circular, template strand of D N A has the following base sequence from 3 prime end to 5 prime end: T G T T C G A A G A G G G C C T. A primer that is complementary to the part of the sequence is shown pairing to the template strand, except for one nucleotide at which the base is mismatched. The strands do not pair at the point of the unmatched nucleotid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43830" y="2685296"/>
            <a:ext cx="8442529" cy="2379258"/>
          </a:xfrm>
          <a:prstGeom prst="rect">
            <a:avLst/>
          </a:prstGeom>
        </p:spPr>
      </p:pic>
    </p:spTree>
    <p:extLst>
      <p:ext uri="{BB962C8B-B14F-4D97-AF65-F5344CB8AC3E}">
        <p14:creationId xmlns:p14="http://schemas.microsoft.com/office/powerpoint/2010/main" val="148411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Cassette </a:t>
            </a:r>
            <a:r>
              <a:rPr lang="en-US" dirty="0" smtClean="0">
                <a:solidFill>
                  <a:srgbClr val="843C0C"/>
                </a:solidFill>
                <a:latin typeface="Arial" panose="020B0604020202020204" pitchFamily="34" charset="0"/>
                <a:cs typeface="Arial" panose="020B0604020202020204" pitchFamily="34" charset="0"/>
              </a:rPr>
              <a:t>Mutagenesis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flow diagram shows the steps involved in cassette mutagenesis. A circular plasmid is shown, with five points marked on it. The points representing cleavage sites are numbered from one to five. A section between the cleavage site one and two is highlighted, and is labeled as the original gene in the plasmid. The plasmid is cut with endonucleases one and two, which excise the section between the restriction sites one and two.  The remaining large fragment, the D N A from the plasmid without the original gene, is purified. A new D N A cassette is added to the mixture, and ligated to the large fragment, resulting in a circular plasmid with the new cassette in place of the original gene. The plasmid with the new D N A can be purifi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459145" y="1476398"/>
            <a:ext cx="1803569" cy="5080137"/>
          </a:xfrm>
          <a:prstGeom prst="rect">
            <a:avLst/>
          </a:prstGeom>
        </p:spPr>
      </p:pic>
    </p:spTree>
    <p:extLst>
      <p:ext uri="{BB962C8B-B14F-4D97-AF65-F5344CB8AC3E}">
        <p14:creationId xmlns:p14="http://schemas.microsoft.com/office/powerpoint/2010/main" val="206718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anose="020B0604020202020204" pitchFamily="34" charset="0"/>
                <a:cs typeface="Arial" panose="020B0604020202020204" pitchFamily="34" charset="0"/>
              </a:rPr>
              <a:t>Section 5.1 </a:t>
            </a:r>
            <a:r>
              <a:rPr lang="en-US" dirty="0" smtClean="0">
                <a:solidFill>
                  <a:srgbClr val="843C0C"/>
                </a:solidFill>
                <a:latin typeface="Arial" panose="020B0604020202020204" pitchFamily="34" charset="0"/>
                <a:cs typeface="Arial" panose="020B0604020202020204" pitchFamily="34" charset="0"/>
              </a:rPr>
              <a:t>The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xploration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Genes Relies </a:t>
            </a:r>
            <a:r>
              <a:rPr lang="en-US" dirty="0">
                <a:solidFill>
                  <a:srgbClr val="843C0C"/>
                </a:solidFill>
                <a:latin typeface="Arial" panose="020B0604020202020204" pitchFamily="34" charset="0"/>
                <a:cs typeface="Arial" panose="020B0604020202020204" pitchFamily="34" charset="0"/>
              </a:rPr>
              <a:t>on Key </a:t>
            </a:r>
            <a:r>
              <a:rPr lang="en-US" dirty="0" smtClean="0">
                <a:solidFill>
                  <a:srgbClr val="843C0C"/>
                </a:solidFill>
                <a:latin typeface="Arial" panose="020B0604020202020204" pitchFamily="34" charset="0"/>
                <a:cs typeface="Arial" panose="020B0604020202020204" pitchFamily="34" charset="0"/>
              </a:rPr>
              <a:t>Tools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50617"/>
          </a:xfrm>
        </p:spPr>
        <p:txBody>
          <a:bodyPr>
            <a:normAutofit/>
          </a:bodyPr>
          <a:lstStyle/>
          <a:p>
            <a:pPr>
              <a:spcBef>
                <a:spcPts val="624"/>
              </a:spcBef>
              <a:defRPr/>
            </a:pPr>
            <a:r>
              <a:rPr lang="en-US" dirty="0">
                <a:latin typeface="Arial" panose="020B0604020202020204" pitchFamily="34" charset="0"/>
                <a:cs typeface="Arial" panose="020B0604020202020204" pitchFamily="34" charset="0"/>
              </a:rPr>
              <a:t>Advances in biotechnology are possible because of key techniques:</a:t>
            </a:r>
          </a:p>
          <a:p>
            <a:pPr marL="1028700" lvl="1">
              <a:spcBef>
                <a:spcPts val="624"/>
              </a:spcBef>
              <a:spcAft>
                <a:spcPts val="1200"/>
              </a:spcAft>
              <a:buFontTx/>
              <a:buAutoNum type="arabicPeriod"/>
              <a:defRPr/>
            </a:pPr>
            <a:r>
              <a:rPr lang="en-US" dirty="0" smtClean="0">
                <a:latin typeface="Arial" panose="020B0604020202020204" pitchFamily="34" charset="0"/>
                <a:cs typeface="Arial" panose="020B0604020202020204" pitchFamily="34" charset="0"/>
              </a:rPr>
              <a:t>Restriction </a:t>
            </a:r>
            <a:r>
              <a:rPr lang="en-US" dirty="0">
                <a:latin typeface="Arial" panose="020B0604020202020204" pitchFamily="34" charset="0"/>
                <a:cs typeface="Arial" panose="020B0604020202020204" pitchFamily="34" charset="0"/>
              </a:rPr>
              <a:t>enzyme </a:t>
            </a:r>
            <a:r>
              <a:rPr lang="en-US" dirty="0" smtClean="0">
                <a:latin typeface="Arial" panose="020B0604020202020204" pitchFamily="34" charset="0"/>
                <a:cs typeface="Arial" panose="020B0604020202020204" pitchFamily="34" charset="0"/>
              </a:rPr>
              <a:t>analysis</a:t>
            </a:r>
            <a:endParaRPr lang="en-US" dirty="0">
              <a:latin typeface="Arial" panose="020B0604020202020204" pitchFamily="34" charset="0"/>
              <a:cs typeface="Arial" panose="020B0604020202020204" pitchFamily="34" charset="0"/>
            </a:endParaRPr>
          </a:p>
          <a:p>
            <a:pPr marL="1028700"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Blotting </a:t>
            </a:r>
            <a:r>
              <a:rPr lang="en-US" dirty="0" smtClean="0">
                <a:latin typeface="Arial" panose="020B0604020202020204" pitchFamily="34" charset="0"/>
                <a:cs typeface="Arial" panose="020B0604020202020204" pitchFamily="34" charset="0"/>
              </a:rPr>
              <a:t>techniques</a:t>
            </a:r>
            <a:endParaRPr lang="en-US" dirty="0">
              <a:latin typeface="Arial" panose="020B0604020202020204" pitchFamily="34" charset="0"/>
              <a:cs typeface="Arial" panose="020B0604020202020204" pitchFamily="34" charset="0"/>
            </a:endParaRPr>
          </a:p>
          <a:p>
            <a:pPr marL="1028700"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DNA </a:t>
            </a:r>
            <a:r>
              <a:rPr lang="en-US" dirty="0" smtClean="0">
                <a:latin typeface="Arial" panose="020B0604020202020204" pitchFamily="34" charset="0"/>
                <a:cs typeface="Arial" panose="020B0604020202020204" pitchFamily="34" charset="0"/>
              </a:rPr>
              <a:t>sequencing</a:t>
            </a:r>
            <a:endParaRPr lang="en-US" dirty="0">
              <a:latin typeface="Arial" panose="020B0604020202020204" pitchFamily="34" charset="0"/>
              <a:cs typeface="Arial" panose="020B0604020202020204" pitchFamily="34" charset="0"/>
            </a:endParaRPr>
          </a:p>
          <a:p>
            <a:pPr marL="1028700"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Solid-phase synthesis of nucleic </a:t>
            </a:r>
            <a:r>
              <a:rPr lang="en-US" dirty="0" smtClean="0">
                <a:latin typeface="Arial" panose="020B0604020202020204" pitchFamily="34" charset="0"/>
                <a:cs typeface="Arial" panose="020B0604020202020204" pitchFamily="34" charset="0"/>
              </a:rPr>
              <a:t>acids</a:t>
            </a:r>
            <a:endParaRPr lang="en-US" dirty="0">
              <a:latin typeface="Arial" panose="020B0604020202020204" pitchFamily="34" charset="0"/>
              <a:cs typeface="Arial" panose="020B0604020202020204" pitchFamily="34" charset="0"/>
            </a:endParaRPr>
          </a:p>
          <a:p>
            <a:pPr marL="1028700" lvl="1">
              <a:spcBef>
                <a:spcPts val="624"/>
              </a:spcBef>
              <a:spcAft>
                <a:spcPts val="1200"/>
              </a:spcAft>
              <a:buFontTx/>
              <a:buAutoNum type="arabicPeriod"/>
              <a:defRPr/>
            </a:pPr>
            <a:r>
              <a:rPr lang="en-US" dirty="0">
                <a:latin typeface="Arial" panose="020B0604020202020204" pitchFamily="34" charset="0"/>
                <a:cs typeface="Arial" panose="020B0604020202020204" pitchFamily="34" charset="0"/>
              </a:rPr>
              <a:t>The polymerase chain </a:t>
            </a:r>
            <a:r>
              <a:rPr lang="en-US" dirty="0" smtClean="0">
                <a:latin typeface="Arial" panose="020B0604020202020204" pitchFamily="34" charset="0"/>
                <a:cs typeface="Arial" panose="020B0604020202020204" pitchFamily="34" charset="0"/>
              </a:rPr>
              <a:t>reaction (PCR)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644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57" y="274638"/>
            <a:ext cx="8681663"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Deletion </a:t>
            </a:r>
            <a:r>
              <a:rPr lang="en-US" dirty="0" smtClean="0">
                <a:solidFill>
                  <a:srgbClr val="843C0C"/>
                </a:solidFill>
                <a:latin typeface="Arial" panose="020B0604020202020204" pitchFamily="34" charset="0"/>
                <a:cs typeface="Arial" panose="020B0604020202020204" pitchFamily="34" charset="0"/>
              </a:rPr>
              <a:t>Mutagenesis </a:t>
            </a:r>
            <a:r>
              <a:rPr lang="en-US" dirty="0">
                <a:solidFill>
                  <a:srgbClr val="843C0C"/>
                </a:solidFill>
                <a:latin typeface="Arial" panose="020B0604020202020204" pitchFamily="34" charset="0"/>
                <a:cs typeface="Arial" panose="020B0604020202020204" pitchFamily="34" charset="0"/>
              </a:rPr>
              <a:t>by </a:t>
            </a:r>
            <a:r>
              <a:rPr lang="en-US" dirty="0" smtClean="0">
                <a:solidFill>
                  <a:srgbClr val="843C0C"/>
                </a:solidFill>
                <a:latin typeface="Arial" panose="020B0604020202020204" pitchFamily="34" charset="0"/>
                <a:cs typeface="Arial" panose="020B0604020202020204" pitchFamily="34" charset="0"/>
              </a:rPr>
              <a:t>Inverse </a:t>
            </a:r>
            <a:r>
              <a:rPr lang="en-US" dirty="0">
                <a:solidFill>
                  <a:srgbClr val="843C0C"/>
                </a:solidFill>
                <a:latin typeface="Arial" panose="020B0604020202020204" pitchFamily="34" charset="0"/>
                <a:cs typeface="Arial" panose="020B0604020202020204" pitchFamily="34" charset="0"/>
              </a:rPr>
              <a:t>PCR</a:t>
            </a:r>
          </a:p>
        </p:txBody>
      </p:sp>
      <p:pic>
        <p:nvPicPr>
          <p:cNvPr id="9" name="Picture Placeholder 8" descr="A flow diagram shows the process of deletion mutagenesis by inverse P C R. The original plasmid is shown as a circle, with a section highlighted, and labeled as the region to be deleted. Primers flank the region to be deleted, and the direction of D N A polymerization from the primers is indicated as being around the plasmid, away from the primers. P C R amplification results in linear D N A with the primers at each end, lacking the sequence to be deleted, since both primers polymerize the strand away from the sequence to be deleted. The sequence to be deleted is thus excluded from the resulting strands. The resulting linear strand is ligated to form a circular plasmid with a deletion mutat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59558" y="1513012"/>
            <a:ext cx="5432172" cy="5081550"/>
          </a:xfrm>
          <a:prstGeom prst="rect">
            <a:avLst/>
          </a:prstGeom>
        </p:spPr>
      </p:pic>
    </p:spTree>
    <p:extLst>
      <p:ext uri="{BB962C8B-B14F-4D97-AF65-F5344CB8AC3E}">
        <p14:creationId xmlns:p14="http://schemas.microsoft.com/office/powerpoint/2010/main" val="1968845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85472"/>
            <a:ext cx="9052560" cy="1521333"/>
          </a:xfrm>
        </p:spPr>
        <p:txBody>
          <a:bodyPr>
            <a:noAutofit/>
          </a:bodyPr>
          <a:lstStyle/>
          <a:p>
            <a:r>
              <a:rPr lang="en-US" sz="3200" dirty="0">
                <a:solidFill>
                  <a:srgbClr val="843C0C"/>
                </a:solidFill>
                <a:latin typeface="Arial" panose="020B0604020202020204" pitchFamily="34" charset="0"/>
                <a:cs typeface="Arial" panose="020B0604020202020204" pitchFamily="34" charset="0"/>
              </a:rPr>
              <a:t>R</a:t>
            </a:r>
            <a:r>
              <a:rPr lang="en-US" sz="3200" dirty="0" smtClean="0">
                <a:solidFill>
                  <a:srgbClr val="843C0C"/>
                </a:solidFill>
                <a:latin typeface="Arial" panose="020B0604020202020204" pitchFamily="34" charset="0"/>
                <a:cs typeface="Arial" panose="020B0604020202020204" pitchFamily="34" charset="0"/>
              </a:rPr>
              <a:t>ecombinant </a:t>
            </a:r>
            <a:r>
              <a:rPr lang="en-US" sz="3200" dirty="0">
                <a:solidFill>
                  <a:srgbClr val="843C0C"/>
                </a:solidFill>
                <a:latin typeface="Arial" panose="020B0604020202020204" pitchFamily="34" charset="0"/>
                <a:cs typeface="Arial" panose="020B0604020202020204" pitchFamily="34" charset="0"/>
              </a:rPr>
              <a:t>M</a:t>
            </a:r>
            <a:r>
              <a:rPr lang="en-US" sz="3200" dirty="0" smtClean="0">
                <a:solidFill>
                  <a:srgbClr val="843C0C"/>
                </a:solidFill>
                <a:latin typeface="Arial" panose="020B0604020202020204" pitchFamily="34" charset="0"/>
                <a:cs typeface="Arial" panose="020B0604020202020204" pitchFamily="34" charset="0"/>
              </a:rPr>
              <a:t>ethods </a:t>
            </a:r>
            <a:r>
              <a:rPr lang="en-US" sz="3200" dirty="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nable </a:t>
            </a:r>
            <a:r>
              <a:rPr lang="en-US" sz="3200" dirty="0">
                <a:solidFill>
                  <a:srgbClr val="843C0C"/>
                </a:solidFill>
                <a:latin typeface="Arial" panose="020B0604020202020204" pitchFamily="34" charset="0"/>
                <a:cs typeface="Arial" panose="020B0604020202020204" pitchFamily="34" charset="0"/>
              </a:rPr>
              <a:t>the </a:t>
            </a:r>
            <a:r>
              <a:rPr lang="en-US" sz="3200" dirty="0" smtClean="0">
                <a:solidFill>
                  <a:srgbClr val="843C0C"/>
                </a:solidFill>
                <a:latin typeface="Arial" panose="020B0604020202020204" pitchFamily="34" charset="0"/>
                <a:cs typeface="Arial" panose="020B0604020202020204" pitchFamily="34" charset="0"/>
              </a:rPr>
              <a:t>Exploration </a:t>
            </a:r>
            <a:r>
              <a:rPr lang="en-US" sz="3200" dirty="0">
                <a:solidFill>
                  <a:srgbClr val="843C0C"/>
                </a:solidFill>
                <a:latin typeface="Arial" panose="020B0604020202020204" pitchFamily="34" charset="0"/>
                <a:cs typeface="Arial" panose="020B0604020202020204" pitchFamily="34" charset="0"/>
              </a:rPr>
              <a:t>of the </a:t>
            </a:r>
            <a:r>
              <a:rPr lang="en-US" sz="3200" dirty="0">
                <a:solidFill>
                  <a:srgbClr val="843C0C"/>
                </a:solidFill>
                <a:latin typeface="Arial" panose="020B0604020202020204" pitchFamily="34" charset="0"/>
                <a:cs typeface="Arial" panose="020B0604020202020204" pitchFamily="34" charset="0"/>
              </a:rPr>
              <a:t>F</a:t>
            </a:r>
            <a:r>
              <a:rPr lang="en-US" sz="3200" dirty="0" smtClean="0">
                <a:solidFill>
                  <a:srgbClr val="843C0C"/>
                </a:solidFill>
                <a:latin typeface="Arial" panose="020B0604020202020204" pitchFamily="34" charset="0"/>
                <a:cs typeface="Arial" panose="020B0604020202020204" pitchFamily="34" charset="0"/>
              </a:rPr>
              <a:t>unctional Effects </a:t>
            </a:r>
            <a:r>
              <a:rPr lang="en-US" sz="3200" dirty="0">
                <a:solidFill>
                  <a:srgbClr val="843C0C"/>
                </a:solidFill>
                <a:latin typeface="Arial" panose="020B0604020202020204" pitchFamily="34" charset="0"/>
                <a:cs typeface="Arial" panose="020B0604020202020204" pitchFamily="34" charset="0"/>
              </a:rPr>
              <a:t>of </a:t>
            </a:r>
            <a:r>
              <a:rPr lang="en-US" sz="3200" dirty="0" smtClean="0">
                <a:solidFill>
                  <a:srgbClr val="843C0C"/>
                </a:solidFill>
                <a:latin typeface="Arial" panose="020B0604020202020204" pitchFamily="34" charset="0"/>
                <a:cs typeface="Arial" panose="020B0604020202020204" pitchFamily="34" charset="0"/>
              </a:rPr>
              <a:t>Disease-causing </a:t>
            </a:r>
            <a:r>
              <a:rPr lang="en-US" sz="3200" dirty="0">
                <a:solidFill>
                  <a:srgbClr val="843C0C"/>
                </a:solidFill>
                <a:latin typeface="Arial" panose="020B0604020202020204" pitchFamily="34" charset="0"/>
                <a:cs typeface="Arial" panose="020B0604020202020204" pitchFamily="34" charset="0"/>
              </a:rPr>
              <a:t>M</a:t>
            </a:r>
            <a:r>
              <a:rPr lang="en-US" sz="3200" dirty="0" smtClean="0">
                <a:solidFill>
                  <a:srgbClr val="843C0C"/>
                </a:solidFill>
                <a:latin typeface="Arial" panose="020B0604020202020204" pitchFamily="34" charset="0"/>
                <a:cs typeface="Arial" panose="020B0604020202020204" pitchFamily="34" charset="0"/>
              </a:rPr>
              <a:t>utations </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Recombinant methods have allowed numerous advances in understanding the molecular basis of disease.</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For example, disease-associated genes can be studied in detail by isolating them from human </a:t>
            </a:r>
            <a:r>
              <a:rPr lang="en-US" dirty="0" err="1" smtClean="0">
                <a:latin typeface="Arial" panose="020B0604020202020204" pitchFamily="34" charset="0"/>
                <a:cs typeface="Arial" panose="020B0604020202020204" pitchFamily="34" charset="0"/>
              </a:rPr>
              <a:t>cDNA</a:t>
            </a:r>
            <a:r>
              <a:rPr lang="en-US" dirty="0" smtClean="0">
                <a:latin typeface="Arial" panose="020B0604020202020204" pitchFamily="34" charset="0"/>
                <a:cs typeface="Arial" panose="020B0604020202020204" pitchFamily="34" charset="0"/>
              </a:rPr>
              <a:t> libraries. Mutated versions corresponding to those that have been observed in patients can be created by site-directed mutagenesis and then can be functionally characterized by expressing the corresponding proteins </a:t>
            </a:r>
            <a:r>
              <a:rPr lang="en-US" i="1" dirty="0" smtClean="0">
                <a:latin typeface="Arial" panose="020B0604020202020204" pitchFamily="34" charset="0"/>
                <a:cs typeface="Arial" panose="020B0604020202020204" pitchFamily="34" charset="0"/>
              </a:rPr>
              <a:t>in vitro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studying them further.</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86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anose="020B0604020202020204" pitchFamily="34" charset="0"/>
                <a:cs typeface="Arial" panose="020B0604020202020204" pitchFamily="34" charset="0"/>
              </a:rPr>
              <a:t>Section 5.3 </a:t>
            </a:r>
            <a:r>
              <a:rPr lang="en-US" dirty="0" smtClean="0">
                <a:solidFill>
                  <a:srgbClr val="843C0C"/>
                </a:solidFill>
                <a:latin typeface="Arial" panose="020B0604020202020204" pitchFamily="34" charset="0"/>
                <a:cs typeface="Arial" panose="020B0604020202020204" pitchFamily="34" charset="0"/>
              </a:rPr>
              <a:t>Complete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enomes </a:t>
            </a:r>
            <a:r>
              <a:rPr lang="en-US" dirty="0">
                <a:solidFill>
                  <a:srgbClr val="843C0C"/>
                </a:solidFill>
                <a:latin typeface="Arial" panose="020B0604020202020204" pitchFamily="34" charset="0"/>
                <a:cs typeface="Arial" panose="020B0604020202020204" pitchFamily="34" charset="0"/>
              </a:rPr>
              <a:t>Have </a:t>
            </a:r>
            <a:r>
              <a:rPr lang="en-US" dirty="0" smtClean="0">
                <a:solidFill>
                  <a:srgbClr val="843C0C"/>
                </a:solidFill>
                <a:latin typeface="Arial" panose="020B0604020202020204" pitchFamily="34" charset="0"/>
                <a:cs typeface="Arial" panose="020B0604020202020204" pitchFamily="34" charset="0"/>
              </a:rPr>
              <a:t>Been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equenced </a:t>
            </a:r>
            <a:r>
              <a:rPr lang="en-US" dirty="0">
                <a:solidFill>
                  <a:srgbClr val="843C0C"/>
                </a:solidFill>
                <a:latin typeface="Arial" panose="020B0604020202020204" pitchFamily="34" charset="0"/>
                <a:cs typeface="Arial" panose="020B0604020202020204" pitchFamily="34" charset="0"/>
              </a:rPr>
              <a:t>and A</a:t>
            </a:r>
            <a:r>
              <a:rPr lang="en-US" dirty="0" smtClean="0">
                <a:solidFill>
                  <a:srgbClr val="843C0C"/>
                </a:solidFill>
                <a:latin typeface="Arial" panose="020B0604020202020204" pitchFamily="34" charset="0"/>
                <a:cs typeface="Arial" panose="020B0604020202020204" pitchFamily="34" charset="0"/>
              </a:rPr>
              <a:t>nalyzed</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824947"/>
          </a:xfrm>
        </p:spPr>
        <p:txBody>
          <a:bodyPr/>
          <a:lstStyle/>
          <a:p>
            <a:pPr>
              <a:spcBef>
                <a:spcPts val="624"/>
              </a:spcBef>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genomes of organisms ranging from bacteria to multicellular eukaryotes have been </a:t>
            </a:r>
            <a:r>
              <a:rPr lang="en-US" dirty="0" smtClean="0">
                <a:latin typeface="Arial" panose="020B0604020202020204" pitchFamily="34" charset="0"/>
                <a:cs typeface="Arial" panose="020B0604020202020204" pitchFamily="34" charset="0"/>
              </a:rPr>
              <a:t>sequenced.</a:t>
            </a:r>
            <a:endParaRPr lang="en-US" dirty="0">
              <a:latin typeface="Arial" panose="020B0604020202020204" pitchFamily="34" charset="0"/>
              <a:cs typeface="Arial" panose="020B0604020202020204" pitchFamily="34" charset="0"/>
            </a:endParaRPr>
          </a:p>
        </p:txBody>
      </p:sp>
      <p:pic>
        <p:nvPicPr>
          <p:cNvPr id="9" name="Picture Placeholder 8" descr="A diagram shows the complete genome of haemophilus influenzae. The genome is represented as a circle made up of hundreds of short sections, representing different genes. The nucleotide positions are shown, with nucleotide number one in the top center. They increase clockwise, around the circle in increments of 100000, from one up to up to 1800000. The other labeled sites in the genome are: restriction site, identified gene (colored by cellular role), and D N A fragment from lambda phage clon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024991" y="2632794"/>
            <a:ext cx="5378388" cy="3975118"/>
          </a:xfrm>
          <a:prstGeom prst="rect">
            <a:avLst/>
          </a:prstGeom>
        </p:spPr>
      </p:pic>
    </p:spTree>
    <p:extLst>
      <p:ext uri="{BB962C8B-B14F-4D97-AF65-F5344CB8AC3E}">
        <p14:creationId xmlns:p14="http://schemas.microsoft.com/office/powerpoint/2010/main" val="210128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The </a:t>
            </a:r>
            <a:r>
              <a:rPr lang="en-US" dirty="0">
                <a:solidFill>
                  <a:srgbClr val="843C0C"/>
                </a:solidFill>
                <a:latin typeface="Arial" panose="020B0604020202020204" pitchFamily="34" charset="0"/>
                <a:cs typeface="Arial" panose="020B0604020202020204" pitchFamily="34" charset="0"/>
              </a:rPr>
              <a:t>H</a:t>
            </a:r>
            <a:r>
              <a:rPr lang="en-US" dirty="0" smtClean="0">
                <a:solidFill>
                  <a:srgbClr val="843C0C"/>
                </a:solidFill>
                <a:latin typeface="Arial" panose="020B0604020202020204" pitchFamily="34" charset="0"/>
                <a:cs typeface="Arial" panose="020B0604020202020204" pitchFamily="34" charset="0"/>
              </a:rPr>
              <a:t>uman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enome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of the human genome as an array of chromosomes is shown. There are 24 chromosomes in the array. The chromosomes appear as two vertical, elongated lozenge-shaped sections of different lengths, one on top of the other.  The chromosomes are numbered from one to 22, and the last two chromosomes are labeled X and Y. Chromosome five has a band across the bottom section, which shows the location of the gene for 3-Hydroxy-3-methylglutaryl-coenzyme A reductase. A note refers the reader to chapters 26 and 36 for more information on this protein. Chromosome 12 has a band representing the gene for glyceraldehyde 3-phosphate dehydrogenase towards the top of its top section. A note refers the reader to chapter 16 for more information on this protein. A band close to the bottom section of chromosome 14 represents the gene for glycogen phosphorylase from the liver. A note refers the reader to chapter 21 for more information on this protein. A band on the bottom section of chromosome 21 represents the gene for superoxide dismutase-1 or SOD1. A note refers the reader to this chapter for more information on this protein. A band close to the bottom section of the X chromosome represents the gene for hypoxanthine phosphoribosyl transferase. A note refers the reader to chapter 25 for more information on this prote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74505" y="1510502"/>
            <a:ext cx="7874500" cy="5046840"/>
          </a:xfrm>
          <a:prstGeom prst="rect">
            <a:avLst/>
          </a:prstGeom>
        </p:spPr>
      </p:pic>
    </p:spTree>
    <p:extLst>
      <p:ext uri="{BB962C8B-B14F-4D97-AF65-F5344CB8AC3E}">
        <p14:creationId xmlns:p14="http://schemas.microsoft.com/office/powerpoint/2010/main" val="2806821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5472"/>
            <a:ext cx="8229600" cy="1521333"/>
          </a:xfrm>
        </p:spPr>
        <p:txBody>
          <a:bodyPr>
            <a:noAutofit/>
          </a:bodyPr>
          <a:lstStyle/>
          <a:p>
            <a:r>
              <a:rPr lang="en-US" sz="3200" dirty="0">
                <a:solidFill>
                  <a:srgbClr val="843C0C"/>
                </a:solidFill>
                <a:latin typeface="Arial" panose="020B0604020202020204" pitchFamily="34" charset="0"/>
                <a:cs typeface="Arial" panose="020B0604020202020204" pitchFamily="34" charset="0"/>
              </a:rPr>
              <a:t>N</a:t>
            </a:r>
            <a:r>
              <a:rPr lang="en-US" sz="3200" dirty="0" smtClean="0">
                <a:solidFill>
                  <a:srgbClr val="843C0C"/>
                </a:solidFill>
                <a:latin typeface="Arial" panose="020B0604020202020204" pitchFamily="34" charset="0"/>
                <a:cs typeface="Arial" panose="020B0604020202020204" pitchFamily="34" charset="0"/>
              </a:rPr>
              <a:t>ext</a:t>
            </a:r>
            <a:r>
              <a:rPr lang="en-US" sz="3200" dirty="0">
                <a:solidFill>
                  <a:srgbClr val="843C0C"/>
                </a:solidFill>
                <a:latin typeface="Arial" panose="020B0604020202020204" pitchFamily="34" charset="0"/>
                <a:cs typeface="Arial" panose="020B0604020202020204" pitchFamily="34" charset="0"/>
              </a:rPr>
              <a:t>-generation </a:t>
            </a:r>
            <a:r>
              <a:rPr lang="en-US" sz="3200" dirty="0" smtClean="0">
                <a:solidFill>
                  <a:srgbClr val="843C0C"/>
                </a:solidFill>
                <a:latin typeface="Arial" panose="020B0604020202020204" pitchFamily="34" charset="0"/>
                <a:cs typeface="Arial" panose="020B0604020202020204" pitchFamily="34" charset="0"/>
              </a:rPr>
              <a:t>Sequencing </a:t>
            </a:r>
            <a:r>
              <a:rPr lang="en-US" sz="3200" dirty="0">
                <a:solidFill>
                  <a:srgbClr val="843C0C"/>
                </a:solidFill>
                <a:latin typeface="Arial" panose="020B0604020202020204" pitchFamily="34" charset="0"/>
                <a:cs typeface="Arial" panose="020B0604020202020204" pitchFamily="34" charset="0"/>
              </a:rPr>
              <a:t>M</a:t>
            </a:r>
            <a:r>
              <a:rPr lang="en-US" sz="3200" dirty="0" smtClean="0">
                <a:solidFill>
                  <a:srgbClr val="843C0C"/>
                </a:solidFill>
                <a:latin typeface="Arial" panose="020B0604020202020204" pitchFamily="34" charset="0"/>
                <a:cs typeface="Arial" panose="020B0604020202020204" pitchFamily="34" charset="0"/>
              </a:rPr>
              <a:t>ethods </a:t>
            </a:r>
            <a:r>
              <a:rPr lang="en-US" sz="3200" dirty="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nable </a:t>
            </a:r>
            <a:r>
              <a:rPr lang="en-US" sz="3200" dirty="0">
                <a:solidFill>
                  <a:srgbClr val="843C0C"/>
                </a:solidFill>
                <a:latin typeface="Arial" panose="020B0604020202020204" pitchFamily="34" charset="0"/>
                <a:cs typeface="Arial" panose="020B0604020202020204" pitchFamily="34" charset="0"/>
              </a:rPr>
              <a:t>the </a:t>
            </a:r>
            <a:r>
              <a:rPr lang="en-US" sz="3200" dirty="0">
                <a:solidFill>
                  <a:srgbClr val="843C0C"/>
                </a:solidFill>
                <a:latin typeface="Arial" panose="020B0604020202020204" pitchFamily="34" charset="0"/>
                <a:cs typeface="Arial" panose="020B0604020202020204" pitchFamily="34" charset="0"/>
              </a:rPr>
              <a:t>R</a:t>
            </a:r>
            <a:r>
              <a:rPr lang="en-US" sz="3200" dirty="0" smtClean="0">
                <a:solidFill>
                  <a:srgbClr val="843C0C"/>
                </a:solidFill>
                <a:latin typeface="Arial" panose="020B0604020202020204" pitchFamily="34" charset="0"/>
                <a:cs typeface="Arial" panose="020B0604020202020204" pitchFamily="34" charset="0"/>
              </a:rPr>
              <a:t>apid Determination </a:t>
            </a:r>
            <a:r>
              <a:rPr lang="en-US" sz="3200" dirty="0">
                <a:solidFill>
                  <a:srgbClr val="843C0C"/>
                </a:solidFill>
                <a:latin typeface="Arial" panose="020B0604020202020204" pitchFamily="34" charset="0"/>
                <a:cs typeface="Arial" panose="020B0604020202020204" pitchFamily="34" charset="0"/>
              </a:rPr>
              <a:t>of a </a:t>
            </a:r>
            <a:r>
              <a:rPr lang="en-US" sz="3200" dirty="0" smtClean="0">
                <a:solidFill>
                  <a:srgbClr val="843C0C"/>
                </a:solidFill>
                <a:latin typeface="Arial" panose="020B0604020202020204" pitchFamily="34" charset="0"/>
                <a:cs typeface="Arial" panose="020B0604020202020204" pitchFamily="34" charset="0"/>
              </a:rPr>
              <a:t>Complete </a:t>
            </a:r>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enome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equence</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4856464"/>
          </a:xfrm>
        </p:spPr>
        <p:txBody>
          <a:bodyPr>
            <a:noAutofit/>
          </a:bodyPr>
          <a:lstStyle/>
          <a:p>
            <a:pPr>
              <a:spcBef>
                <a:spcPts val="624"/>
              </a:spcBef>
              <a:spcAft>
                <a:spcPts val="1200"/>
              </a:spcAft>
            </a:pPr>
            <a:r>
              <a:rPr lang="en-US" sz="2200" dirty="0" smtClean="0">
                <a:latin typeface="Arial" panose="020B0604020202020204" pitchFamily="34" charset="0"/>
                <a:cs typeface="Arial" panose="020B0604020202020204" pitchFamily="34" charset="0"/>
              </a:rPr>
              <a:t>Next-generation </a:t>
            </a:r>
            <a:r>
              <a:rPr lang="en-US" sz="2200" dirty="0">
                <a:latin typeface="Arial" panose="020B0604020202020204" pitchFamily="34" charset="0"/>
                <a:cs typeface="Arial" panose="020B0604020202020204" pitchFamily="34" charset="0"/>
              </a:rPr>
              <a:t>sequencing (NGS), using advances in handling of small amounts of liquids, high-resolution </a:t>
            </a:r>
            <a:r>
              <a:rPr lang="en-US" sz="2200" dirty="0" smtClean="0">
                <a:latin typeface="Arial" panose="020B0604020202020204" pitchFamily="34" charset="0"/>
                <a:cs typeface="Arial" panose="020B0604020202020204" pitchFamily="34" charset="0"/>
              </a:rPr>
              <a:t>optics, </a:t>
            </a:r>
            <a:r>
              <a:rPr lang="en-US" sz="2200" dirty="0">
                <a:latin typeface="Arial" panose="020B0604020202020204" pitchFamily="34" charset="0"/>
                <a:cs typeface="Arial" panose="020B0604020202020204" pitchFamily="34" charset="0"/>
              </a:rPr>
              <a:t>and computing power, makes sequencing of whole genomes rapid and </a:t>
            </a:r>
            <a:r>
              <a:rPr lang="en-US" sz="2200" dirty="0" smtClean="0">
                <a:latin typeface="Arial" panose="020B0604020202020204" pitchFamily="34" charset="0"/>
                <a:cs typeface="Arial" panose="020B0604020202020204" pitchFamily="34" charset="0"/>
              </a:rPr>
              <a:t>inexpensive.</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In NGS, fragments of DNA serve as a template for DNA polymerase. When a nucleotide is added by the polymerase, a signal is generated that allows the identification of the added </a:t>
            </a:r>
            <a:r>
              <a:rPr lang="en-US" sz="2200" dirty="0" smtClean="0">
                <a:latin typeface="Arial" panose="020B0604020202020204" pitchFamily="34" charset="0"/>
                <a:cs typeface="Arial" panose="020B0604020202020204" pitchFamily="34" charset="0"/>
              </a:rPr>
              <a:t>nucleotide.</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Common types of NGS are the reversible terminator method, which is akin to </a:t>
            </a:r>
            <a:r>
              <a:rPr lang="en-US" sz="2200" dirty="0" err="1">
                <a:latin typeface="Arial" panose="020B0604020202020204" pitchFamily="34" charset="0"/>
                <a:cs typeface="Arial" panose="020B0604020202020204" pitchFamily="34" charset="0"/>
              </a:rPr>
              <a:t>dideoxy</a:t>
            </a:r>
            <a:r>
              <a:rPr lang="en-US" sz="2200" dirty="0">
                <a:latin typeface="Arial" panose="020B0604020202020204" pitchFamily="34" charset="0"/>
                <a:cs typeface="Arial" panose="020B0604020202020204" pitchFamily="34" charset="0"/>
              </a:rPr>
              <a:t> sequencing; pyrosequencing, in which nucleotide addition is detected by a flash of light; and ion semiconductor sequencing, which detects a released proton upon nucleotide </a:t>
            </a:r>
            <a:r>
              <a:rPr lang="en-US" sz="2200" dirty="0" smtClean="0">
                <a:latin typeface="Arial" panose="020B0604020202020204" pitchFamily="34" charset="0"/>
                <a:cs typeface="Arial" panose="020B0604020202020204" pitchFamily="34" charset="0"/>
              </a:rPr>
              <a:t>addition.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586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Pyrosequencing </a:t>
            </a:r>
            <a:r>
              <a:rPr lang="en-US" dirty="0" smtClean="0">
                <a:solidFill>
                  <a:srgbClr val="843C0C"/>
                </a:solidFill>
                <a:latin typeface="Arial" panose="020B0604020202020204" pitchFamily="34" charset="0"/>
                <a:cs typeface="Arial" panose="020B0604020202020204" pitchFamily="34" charset="0"/>
              </a:rPr>
              <a:t>Reactions </a:t>
            </a:r>
            <a:r>
              <a:rPr lang="en-US" dirty="0" smtClean="0">
                <a:solidFill>
                  <a:srgbClr val="843C0C"/>
                </a:solidFill>
                <a:latin typeface="Arial" panose="020B0604020202020204" pitchFamily="34" charset="0"/>
                <a:cs typeface="Arial" panose="020B0604020202020204" pitchFamily="34" charset="0"/>
              </a:rPr>
              <a:t>(</a:t>
            </a:r>
            <a:r>
              <a:rPr lang="en-US" dirty="0" smtClean="0">
                <a:solidFill>
                  <a:srgbClr val="843C0C"/>
                </a:solidFill>
                <a:latin typeface="Arial" panose="020B0604020202020204" pitchFamily="34" charset="0"/>
                <a:cs typeface="Arial" panose="020B0604020202020204" pitchFamily="34" charset="0"/>
              </a:rPr>
              <a:t>1/2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600200"/>
            <a:ext cx="8378687" cy="2445026"/>
          </a:xfrm>
        </p:spPr>
        <p:txBody>
          <a:bodyPr>
            <a:noAutofit/>
          </a:bodyPr>
          <a:lstStyle/>
          <a:p>
            <a:pPr>
              <a:spcBef>
                <a:spcPts val="624"/>
              </a:spcBef>
            </a:pPr>
            <a:r>
              <a:rPr lang="en-US" sz="2200" dirty="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single-stranded fragment of DNA tethered to a solid support serves as the sequencing template. A solution containing one of the four </a:t>
            </a:r>
            <a:r>
              <a:rPr lang="en-US" sz="2200" dirty="0" err="1" smtClean="0">
                <a:latin typeface="Arial" panose="020B0604020202020204" pitchFamily="34" charset="0"/>
                <a:cs typeface="Arial" panose="020B0604020202020204" pitchFamily="34" charset="0"/>
              </a:rPr>
              <a:t>dNTPs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then added to the reaction. </a:t>
            </a:r>
            <a:r>
              <a:rPr lang="en-US" sz="2200" dirty="0" smtClean="0">
                <a:latin typeface="Arial" panose="020B0604020202020204" pitchFamily="34" charset="0"/>
                <a:cs typeface="Arial" panose="020B0604020202020204" pitchFamily="34" charset="0"/>
              </a:rPr>
              <a:t>Only if the nucleotide is complementary to the template </a:t>
            </a:r>
            <a:r>
              <a:rPr lang="en-US" sz="2200" dirty="0">
                <a:latin typeface="Arial" panose="020B0604020202020204" pitchFamily="34" charset="0"/>
                <a:cs typeface="Arial" panose="020B0604020202020204" pitchFamily="34" charset="0"/>
              </a:rPr>
              <a:t>and so is incorporated is the released </a:t>
            </a:r>
            <a:r>
              <a:rPr lang="en-US" sz="2200" dirty="0" err="1">
                <a:latin typeface="Arial" panose="020B0604020202020204" pitchFamily="34" charset="0"/>
                <a:cs typeface="Arial" panose="020B0604020202020204" pitchFamily="34" charset="0"/>
              </a:rPr>
              <a:t>pyrophsphate</a:t>
            </a:r>
            <a:r>
              <a:rPr lang="en-US" sz="2200" dirty="0">
                <a:latin typeface="Arial" panose="020B0604020202020204" pitchFamily="34" charset="0"/>
                <a:cs typeface="Arial" panose="020B0604020202020204" pitchFamily="34" charset="0"/>
              </a:rPr>
              <a:t> coupled to the production of light by the sequential action of the enzymes </a:t>
            </a:r>
            <a:r>
              <a:rPr lang="en-US" sz="2200" i="1" dirty="0">
                <a:latin typeface="Arial" panose="020B0604020202020204" pitchFamily="34" charset="0"/>
                <a:cs typeface="Arial" panose="020B0604020202020204" pitchFamily="34" charset="0"/>
              </a:rPr>
              <a:t>ATP </a:t>
            </a:r>
            <a:r>
              <a:rPr lang="en-US" sz="2200" i="1" dirty="0" err="1">
                <a:latin typeface="Arial" panose="020B0604020202020204" pitchFamily="34" charset="0"/>
                <a:cs typeface="Arial" panose="020B0604020202020204" pitchFamily="34" charset="0"/>
              </a:rPr>
              <a:t>sulfurylase</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i="1" dirty="0">
                <a:latin typeface="Arial" panose="020B0604020202020204" pitchFamily="34" charset="0"/>
                <a:cs typeface="Arial" panose="020B0604020202020204" pitchFamily="34" charset="0"/>
              </a:rPr>
              <a:t>luciferase</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9" name="Picture Placeholder 8" descr="A two-step reaction shows the production of light from P P i and adenylylsufate in the presence of enzymes. In the first step, pyrophosphate reacts with adenylsulfate in the presence of A T P sulfurylase to give A T P and sulfate. An equilibrium exists between the reactants and products. In the second step, A T P formed in the first step reacts with luciferin in the presence of luciferase to form oxyluciferin and light. An equilibrium exists between the reactants and produc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85367" y="4271164"/>
            <a:ext cx="6275097" cy="791504"/>
          </a:xfrm>
          <a:prstGeom prst="rect">
            <a:avLst/>
          </a:prstGeom>
        </p:spPr>
      </p:pic>
      <p:sp>
        <p:nvSpPr>
          <p:cNvPr id="8" name="Content Placeholder 7"/>
          <p:cNvSpPr>
            <a:spLocks noGrp="1"/>
          </p:cNvSpPr>
          <p:nvPr>
            <p:ph sz="quarter" idx="16"/>
          </p:nvPr>
        </p:nvSpPr>
        <p:spPr>
          <a:xfrm>
            <a:off x="457200" y="5159639"/>
            <a:ext cx="8229600" cy="1042378"/>
          </a:xfrm>
        </p:spPr>
        <p:txBody>
          <a:bodyPr>
            <a:normAutofit fontScale="92500" lnSpcReduction="20000"/>
          </a:bodyPr>
          <a:lstStyle/>
          <a:p>
            <a:pPr>
              <a:lnSpc>
                <a:spcPct val="110000"/>
              </a:lnSpc>
              <a:spcBef>
                <a:spcPts val="624"/>
              </a:spcBef>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emitted light is measured, indicating that a reaction has occurred, thus revealing the identity of the base at that position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31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Pyrosequencing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eactions (2/2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1391477"/>
          </a:xfrm>
        </p:spPr>
        <p:txBody>
          <a:bodyPr>
            <a:noAutofit/>
          </a:bodyPr>
          <a:lstStyle/>
          <a:p>
            <a:r>
              <a:rPr lang="en-US" sz="2600" dirty="0">
                <a:latin typeface="Arial" panose="020B0604020202020204" pitchFamily="34" charset="0"/>
                <a:cs typeface="Arial" panose="020B0604020202020204" pitchFamily="34" charset="0"/>
              </a:rPr>
              <a:t>At the end of the reaction, the remaining </a:t>
            </a:r>
            <a:r>
              <a:rPr lang="en-US" sz="2600" dirty="0" err="1">
                <a:latin typeface="Arial" panose="020B0604020202020204" pitchFamily="34" charset="0"/>
                <a:cs typeface="Arial" panose="020B0604020202020204" pitchFamily="34" charset="0"/>
              </a:rPr>
              <a:t>deoxynucleotide</a:t>
            </a:r>
            <a:r>
              <a:rPr lang="en-US" sz="2600" dirty="0">
                <a:latin typeface="Arial" panose="020B0604020202020204" pitchFamily="34" charset="0"/>
                <a:cs typeface="Arial" panose="020B0604020202020204" pitchFamily="34" charset="0"/>
              </a:rPr>
              <a:t> and ATP are removed by the enzyme </a:t>
            </a:r>
            <a:r>
              <a:rPr lang="en-US" sz="2600" i="1" dirty="0" smtClean="0">
                <a:latin typeface="Arial" panose="020B0604020202020204" pitchFamily="34" charset="0"/>
                <a:cs typeface="Arial" panose="020B0604020202020204" pitchFamily="34" charset="0"/>
              </a:rPr>
              <a:t>apyrase.</a:t>
            </a:r>
          </a:p>
        </p:txBody>
      </p:sp>
      <p:pic>
        <p:nvPicPr>
          <p:cNvPr id="9" name="Picture Placeholder 8" descr="Two equilibrium reactions show the conversion of triphosphate to monophosphate by the action of enzyme apyrase. In the first reaction, d N T P is converted to d N M P and an inorganic phosphate is released. Similarly, A T P is converted to A M P and an inorganic phosphate is released."/>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54522" y="3081781"/>
            <a:ext cx="7751777" cy="930214"/>
          </a:xfrm>
          <a:prstGeom prst="rect">
            <a:avLst/>
          </a:prstGeom>
        </p:spPr>
      </p:pic>
      <p:sp>
        <p:nvSpPr>
          <p:cNvPr id="8" name="Content Placeholder 7"/>
          <p:cNvSpPr>
            <a:spLocks noGrp="1"/>
          </p:cNvSpPr>
          <p:nvPr>
            <p:ph sz="quarter" idx="16"/>
          </p:nvPr>
        </p:nvSpPr>
        <p:spPr>
          <a:xfrm>
            <a:off x="457200" y="4263886"/>
            <a:ext cx="8368748" cy="2166731"/>
          </a:xfrm>
        </p:spPr>
        <p:txBody>
          <a:bodyPr>
            <a:noAutofit/>
          </a:bodyPr>
          <a:lstStyle/>
          <a:p>
            <a:r>
              <a:rPr lang="en-US" sz="2600" dirty="0" smtClean="0">
                <a:latin typeface="Arial" panose="020B0604020202020204" pitchFamily="34" charset="0"/>
                <a:cs typeface="Arial" panose="020B0604020202020204" pitchFamily="34" charset="0"/>
              </a:rPr>
              <a:t>Then </a:t>
            </a:r>
            <a:r>
              <a:rPr lang="en-US" sz="2600" dirty="0">
                <a:latin typeface="Arial" panose="020B0604020202020204" pitchFamily="34" charset="0"/>
                <a:cs typeface="Arial" panose="020B0604020202020204" pitchFamily="34" charset="0"/>
              </a:rPr>
              <a:t>the next nucleotide is added, and the steps are repeated. Nucleotides are added in a defined order (the </a:t>
            </a:r>
            <a:r>
              <a:rPr lang="en-US" sz="2600" i="1" dirty="0">
                <a:latin typeface="Arial" panose="020B0604020202020204" pitchFamily="34" charset="0"/>
                <a:cs typeface="Arial" panose="020B0604020202020204" pitchFamily="34" charset="0"/>
              </a:rPr>
              <a:t>dispensation sequence</a:t>
            </a:r>
            <a:r>
              <a:rPr lang="en-US" sz="2600" dirty="0">
                <a:latin typeface="Arial" panose="020B0604020202020204" pitchFamily="34" charset="0"/>
                <a:cs typeface="Arial" panose="020B0604020202020204" pitchFamily="34" charset="0"/>
              </a:rPr>
              <a:t>), and the pattern of peaks that emerges shows the original template strand sequence</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913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anose="020B0604020202020204" pitchFamily="34" charset="0"/>
                <a:cs typeface="Arial" panose="020B0604020202020204" pitchFamily="34" charset="0"/>
              </a:rPr>
              <a:t>Pyrosequencing</a:t>
            </a:r>
            <a:endParaRPr lang="en-US" dirty="0">
              <a:solidFill>
                <a:srgbClr val="843C0C"/>
              </a:solidFill>
              <a:latin typeface="Arial" panose="020B0604020202020204" pitchFamily="34" charset="0"/>
              <a:cs typeface="Arial" panose="020B0604020202020204" pitchFamily="34" charset="0"/>
            </a:endParaRPr>
          </a:p>
        </p:txBody>
      </p:sp>
      <p:pic>
        <p:nvPicPr>
          <p:cNvPr id="10" name="Picture Placeholder 9" descr="A flow diagram and a graph are shown. A flow diagram A, depicts the steps involved in pyro sequencing. A three prime template with the base sequence, G A A T T G A A T C A G T G is attached to a circular bead and complementary five prime primer with the base sequence, C T T A A is shown. Non-complementary nucleotide, d A T P is added and no reaction takes place, so unreacted d A T P is obtained. Apyrase is added to remove the excess d A T P. Complementary nucleotide, d C T P is added, in the presence of D N A polymerase and pyrophosphate is released. Pyrophosphate undergoes a side reaction in the presence of A T P sulfurylase to form A T P. Adenylyl sulfate is converted into sulfate in this step. A T P in the presence of luciferase, which mediates the conversion of luciferin to oxyluciferin, generates light. Apyrase is added to remove excess d C T P and A T P. In the final step, a C is added in the primer strand complementary to the template. A graph B, indicates the intensity of light emitted with each deoxynucleotide addition. The horizontal axis is labeled as dispensation sequence and bases A C G T are marked on it, and vertical axis is labeled as light emitted. Five peaks in the graph are labeled as C TT A G T with TT having the highest peak and all the other peaks of same intensit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35882" y="1531107"/>
            <a:ext cx="7229729" cy="5017353"/>
          </a:xfrm>
          <a:prstGeom prst="rect">
            <a:avLst/>
          </a:prstGeom>
        </p:spPr>
      </p:pic>
    </p:spTree>
    <p:extLst>
      <p:ext uri="{BB962C8B-B14F-4D97-AF65-F5344CB8AC3E}">
        <p14:creationId xmlns:p14="http://schemas.microsoft.com/office/powerpoint/2010/main" val="2748208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Detection </a:t>
            </a:r>
            <a:r>
              <a:rPr lang="en-US" dirty="0" smtClean="0">
                <a:solidFill>
                  <a:srgbClr val="843C0C"/>
                </a:solidFill>
                <a:latin typeface="Arial" panose="020B0604020202020204" pitchFamily="34" charset="0"/>
                <a:cs typeface="Arial" panose="020B0604020202020204" pitchFamily="34" charset="0"/>
              </a:rPr>
              <a:t>Methods </a:t>
            </a:r>
            <a:r>
              <a:rPr lang="en-US" dirty="0">
                <a:solidFill>
                  <a:srgbClr val="843C0C"/>
                </a:solidFill>
                <a:latin typeface="Arial" panose="020B0604020202020204" pitchFamily="34" charset="0"/>
                <a:cs typeface="Arial" panose="020B0604020202020204" pitchFamily="34" charset="0"/>
              </a:rPr>
              <a:t>in </a:t>
            </a:r>
            <a:r>
              <a:rPr lang="en-US" dirty="0" smtClean="0">
                <a:solidFill>
                  <a:srgbClr val="843C0C"/>
                </a:solidFill>
                <a:latin typeface="Arial" panose="020B0604020202020204" pitchFamily="34" charset="0"/>
                <a:cs typeface="Arial" panose="020B0604020202020204" pitchFamily="34" charset="0"/>
              </a:rPr>
              <a:t>Next-generation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equencing</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graph indicates the intensity of light emitted with each deoxynucleotide addition. The horizontal axis is labeled as sipensation sequence and bases A C G T are marked on it, and vertical axis is labeled as light emitted. Five peaks in the graph are labeled as C TT A G T with TT having the highest peak and all the other peaks of same intensit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14032" y="2176600"/>
            <a:ext cx="8276178" cy="4032757"/>
          </a:xfrm>
          <a:prstGeom prst="rect">
            <a:avLst/>
          </a:prstGeom>
        </p:spPr>
      </p:pic>
    </p:spTree>
    <p:extLst>
      <p:ext uri="{BB962C8B-B14F-4D97-AF65-F5344CB8AC3E}">
        <p14:creationId xmlns:p14="http://schemas.microsoft.com/office/powerpoint/2010/main" val="2844000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omparative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enomics </a:t>
            </a:r>
            <a:r>
              <a:rPr lang="en-US" dirty="0">
                <a:solidFill>
                  <a:srgbClr val="843C0C"/>
                </a:solidFill>
                <a:latin typeface="Arial" panose="020B0604020202020204" pitchFamily="34" charset="0"/>
                <a:cs typeface="Arial" panose="020B0604020202020204" pitchFamily="34" charset="0"/>
              </a:rPr>
              <a:t>has </a:t>
            </a:r>
            <a:r>
              <a:rPr lang="en-US" dirty="0" smtClean="0">
                <a:solidFill>
                  <a:srgbClr val="843C0C"/>
                </a:solidFill>
                <a:latin typeface="Arial" panose="020B0604020202020204" pitchFamily="34" charset="0"/>
                <a:cs typeface="Arial" panose="020B0604020202020204" pitchFamily="34" charset="0"/>
              </a:rPr>
              <a:t>Become </a:t>
            </a:r>
            <a:r>
              <a:rPr lang="en-US" dirty="0">
                <a:solidFill>
                  <a:srgbClr val="843C0C"/>
                </a:solidFill>
                <a:latin typeface="Arial" panose="020B0604020202020204" pitchFamily="34" charset="0"/>
                <a:cs typeface="Arial" panose="020B0604020202020204" pitchFamily="34" charset="0"/>
              </a:rPr>
              <a:t>a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owerful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esearch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ool</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1"/>
            <a:ext cx="8229600" cy="944216"/>
          </a:xfrm>
        </p:spPr>
        <p:txBody>
          <a:bodyPr>
            <a:normAutofit/>
          </a:bodyPr>
          <a:lstStyle/>
          <a:p>
            <a:r>
              <a:rPr lang="en-US" sz="2600" dirty="0" smtClean="0">
                <a:latin typeface="Arial" panose="020B0604020202020204" pitchFamily="34" charset="0"/>
                <a:cs typeface="Arial" panose="020B0604020202020204" pitchFamily="34" charset="0"/>
              </a:rPr>
              <a:t>Example: the puffer fish has a relatively small genome, at fewer than 400 </a:t>
            </a:r>
            <a:r>
              <a:rPr lang="en-US" sz="2600" dirty="0" err="1" smtClean="0">
                <a:latin typeface="Arial" panose="020B0604020202020204" pitchFamily="34" charset="0"/>
                <a:cs typeface="Arial" panose="020B0604020202020204" pitchFamily="34" charset="0"/>
              </a:rPr>
              <a:t>megabase</a:t>
            </a:r>
            <a:r>
              <a:rPr lang="en-US" sz="2600" dirty="0" smtClean="0">
                <a:latin typeface="Arial" panose="020B0604020202020204" pitchFamily="34" charset="0"/>
                <a:cs typeface="Arial" panose="020B0604020202020204" pitchFamily="34" charset="0"/>
              </a:rPr>
              <a:t> pairs (</a:t>
            </a:r>
            <a:r>
              <a:rPr lang="en-US" sz="2600" dirty="0" err="1" smtClean="0">
                <a:latin typeface="Arial" panose="020B0604020202020204" pitchFamily="34" charset="0"/>
                <a:cs typeface="Arial" panose="020B0604020202020204" pitchFamily="34" charset="0"/>
              </a:rPr>
              <a:t>Mbp</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pic>
        <p:nvPicPr>
          <p:cNvPr id="9" name="Picture Placeholder 8" descr="A photo shows a puffer fish."/>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412760" y="2824678"/>
            <a:ext cx="4598183" cy="3498081"/>
          </a:xfrm>
          <a:prstGeom prst="rect">
            <a:avLst/>
          </a:prstGeom>
        </p:spPr>
      </p:pic>
    </p:spTree>
    <p:extLst>
      <p:ext uri="{BB962C8B-B14F-4D97-AF65-F5344CB8AC3E}">
        <p14:creationId xmlns:p14="http://schemas.microsoft.com/office/powerpoint/2010/main" val="47495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anose="020B0604020202020204" pitchFamily="34" charset="0"/>
                <a:cs typeface="Arial" panose="020B0604020202020204" pitchFamily="34" charset="0"/>
              </a:rPr>
              <a:t>Restriction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nzymes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plit </a:t>
            </a:r>
            <a:r>
              <a:rPr lang="en-US" dirty="0" smtClean="0">
                <a:solidFill>
                  <a:srgbClr val="843C0C"/>
                </a:solidFill>
                <a:latin typeface="Arial" panose="020B0604020202020204" pitchFamily="34" charset="0"/>
                <a:cs typeface="Arial" panose="020B0604020202020204" pitchFamily="34" charset="0"/>
              </a:rPr>
              <a:t>DNA into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pecific Fragments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2875546"/>
          </a:xfrm>
        </p:spPr>
        <p:txBody>
          <a:bodyPr>
            <a:normAutofit/>
          </a:bodyPr>
          <a:lstStyle/>
          <a:p>
            <a:pPr>
              <a:spcBef>
                <a:spcPts val="624"/>
              </a:spcBef>
              <a:spcAft>
                <a:spcPts val="1200"/>
              </a:spcAft>
            </a:pPr>
            <a:r>
              <a:rPr lang="en-US" sz="2200" dirty="0">
                <a:latin typeface="Arial" panose="020B0604020202020204" pitchFamily="34" charset="0"/>
                <a:cs typeface="Arial" panose="020B0604020202020204" pitchFamily="34" charset="0"/>
              </a:rPr>
              <a:t>Restriction enzymes are bacterial enzymes that cleave DNA in a highly specific </a:t>
            </a:r>
            <a:r>
              <a:rPr lang="en-US" sz="2200" dirty="0" smtClean="0">
                <a:latin typeface="Arial" panose="020B0604020202020204" pitchFamily="34" charset="0"/>
                <a:cs typeface="Arial" panose="020B0604020202020204" pitchFamily="34" charset="0"/>
              </a:rPr>
              <a:t>manner.</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enzymes recognize cleavage sites of four to eight nucleotides in length that are </a:t>
            </a:r>
            <a:r>
              <a:rPr lang="en-US" sz="2200" dirty="0" smtClean="0">
                <a:latin typeface="Arial" panose="020B0604020202020204" pitchFamily="34" charset="0"/>
                <a:cs typeface="Arial" panose="020B0604020202020204" pitchFamily="34" charset="0"/>
              </a:rPr>
              <a:t>palindromic (i.e., same forward and backward) </a:t>
            </a:r>
            <a:r>
              <a:rPr lang="en-US" sz="2200" dirty="0">
                <a:latin typeface="Arial" panose="020B0604020202020204" pitchFamily="34" charset="0"/>
                <a:cs typeface="Arial" panose="020B0604020202020204" pitchFamily="34" charset="0"/>
              </a:rPr>
              <a:t>and then cleave each strand of the </a:t>
            </a:r>
            <a:r>
              <a:rPr lang="en-US" sz="2200" dirty="0" smtClean="0">
                <a:latin typeface="Arial" panose="020B0604020202020204" pitchFamily="34" charset="0"/>
                <a:cs typeface="Arial" panose="020B0604020202020204" pitchFamily="34" charset="0"/>
              </a:rPr>
              <a:t>DNA.</a:t>
            </a:r>
          </a:p>
          <a:p>
            <a:pPr lvl="1">
              <a:spcBef>
                <a:spcPts val="624"/>
              </a:spcBef>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example below is palindromic since it is 5’-CCGCGG-3’ in both directions.</a:t>
            </a:r>
            <a:endParaRPr lang="en-US" sz="2000" dirty="0">
              <a:latin typeface="Arial" panose="020B0604020202020204" pitchFamily="34" charset="0"/>
              <a:cs typeface="Arial" panose="020B0604020202020204" pitchFamily="34" charset="0"/>
            </a:endParaRPr>
          </a:p>
        </p:txBody>
      </p:sp>
      <p:pic>
        <p:nvPicPr>
          <p:cNvPr id="11" name="Picture Placeholder 10" descr="A schematic diagram of a short, symmetrical D N A double strand with two cleavage sites. A double-stranded section of D N A is shown with the sequence C C G C G G, from five prime to three prime on one strand. A cleavage site is indicated after the fourth base, between cytosine in the fourth position and guanine in the fifth position. The other strand has exactly the same sequence, from three prime to five prime, running antiparallel to the first strand. Cleavage site between the cytosine in the fourth position and guanine in the fifth position is indicated. The symmetry axis is indicated as a point between the double strands, between the central G and C bases in the two strand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33900" y="4854681"/>
            <a:ext cx="8113105" cy="1578368"/>
          </a:xfrm>
          <a:prstGeom prst="rect">
            <a:avLst/>
          </a:prstGeom>
        </p:spPr>
      </p:pic>
    </p:spTree>
    <p:extLst>
      <p:ext uri="{BB962C8B-B14F-4D97-AF65-F5344CB8AC3E}">
        <p14:creationId xmlns:p14="http://schemas.microsoft.com/office/powerpoint/2010/main" val="2033669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Genome </a:t>
            </a:r>
            <a:r>
              <a:rPr lang="en-US" dirty="0" smtClean="0">
                <a:solidFill>
                  <a:srgbClr val="843C0C"/>
                </a:solidFill>
                <a:latin typeface="Arial" panose="020B0604020202020204" pitchFamily="34" charset="0"/>
                <a:cs typeface="Arial" panose="020B0604020202020204" pitchFamily="34" charset="0"/>
              </a:rPr>
              <a:t>Comparison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compares the human and mouse genome arranged as an array of chromosomes. Ideograms of human and mouse chromosomes are shown. Human chromosomes appear as two vertical, oval-shaped sections of different lengths, placed one on top of the other. The chromosomes are numbered from 1 to 22 and the last two chromosomes are labeled as X and Y. The 24 chromosomes are depicted using different color. Mouse chromosomes appear as a vertical, oval-shaped sections and the chromosomes are numbered from 1 to 19 and the last two chromosomes are labeled as X and Y. Each mouse chromosome is divided into various regions, which are closely related to human chromosomes and the color of these regions are similar to the human chromosome's. Chromosome 1 of mouse is related to sixth, second, sixteenth, and first chromosomes of human. Chromosome 2 of mouse is related to tenth; ninth, second, eleventh, fifteenth, and twentieth chromosomes of human. Chromosome 3 of mouse is related to eighth, third, fourth, third, first, and fourth chromosomes of human. Chromosome 4 of mouse is related to eighth, ninth and first chromosomes of human. Chromosome 5 of mouse is related to seventh, fourth, seventh, and thirteenth chromosomes of human. Chromosome 6 of mouse is related to seventh; second, third, tenth, and twelfth chromosomes of human. Chromosome 7 of mouse is related to nineteenth, eleventh, fifteenth, eleventh, sixteenth, tenth, and eleventh chromosomes of human. Chromosome 8 of mouse is related to nineteenth, eighth, nineteenth, fourth, nineteenth, sixteenth, and first chromosomes of human. Chromosome 9 of mouse is related to eleventh, nineteenth, eleventh, fifteenth, sixth, and third chromosomes of human. Chromosome 10 of mouse is related to sixth, tenth, twenty second, twenty first, nineteenth, and twelfth chromosomes of human. Chromosome 11 of mouse is related to twenty second, seventh, second, sixteenth, fifth, and seventeenth chromosomes of human. Chromosome 12 of mouse is related to second, seventh, and fourteenth chromosomes of human. Chromosome 13 of mouse is related to seventh, sixth, and fifth chromosomes of human. Chromosome 14 of mouse is related to third, tenth, fourteenth, fifth, and thirteenth chromosomes of human. Chromosome 15 of mouse is related to fifth, eighth, twenty second and twelfth chromosomes of human. Chromosome 16 of mouse is related to sixteenth, twenty second, third, and twenty first chromosomes of human. Chromosome 17 of mouse is related to sixth, sixteenth, twenty first, sixth, nineteenth, eighteenth, and second chromosomes of human. Chromosome 18 of mouse is related to tenth, eighteenth, fifth, and eighteenth chromosomes of human. Chromosome 19 of mouse is related to eleventh, ninth and tenth chromosomes of human. Chromosomes X and Y of mouse are not related to human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40561" y="1829953"/>
            <a:ext cx="8661357" cy="4253768"/>
          </a:xfrm>
          <a:prstGeom prst="rect">
            <a:avLst/>
          </a:prstGeom>
        </p:spPr>
      </p:pic>
    </p:spTree>
    <p:extLst>
      <p:ext uri="{BB962C8B-B14F-4D97-AF65-F5344CB8AC3E}">
        <p14:creationId xmlns:p14="http://schemas.microsoft.com/office/powerpoint/2010/main" val="3303650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57321"/>
            <a:ext cx="9052560" cy="1177634"/>
          </a:xfrm>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Section 5.4 </a:t>
            </a:r>
            <a:r>
              <a:rPr lang="en-US" sz="3200" dirty="0" smtClean="0">
                <a:solidFill>
                  <a:srgbClr val="843C0C"/>
                </a:solidFill>
                <a:latin typeface="Arial" panose="020B0604020202020204" pitchFamily="34" charset="0"/>
                <a:cs typeface="Arial" panose="020B0604020202020204" pitchFamily="34" charset="0"/>
              </a:rPr>
              <a:t>Eukaryotic </a:t>
            </a:r>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enes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an </a:t>
            </a:r>
            <a:r>
              <a:rPr lang="en-US" sz="3200" dirty="0">
                <a:solidFill>
                  <a:srgbClr val="843C0C"/>
                </a:solidFill>
                <a:latin typeface="Arial" panose="020B0604020202020204" pitchFamily="34" charset="0"/>
                <a:cs typeface="Arial" panose="020B0604020202020204" pitchFamily="34" charset="0"/>
              </a:rPr>
              <a:t>B</a:t>
            </a:r>
            <a:r>
              <a:rPr lang="en-US" sz="3200" dirty="0" smtClean="0">
                <a:solidFill>
                  <a:srgbClr val="843C0C"/>
                </a:solidFill>
                <a:latin typeface="Arial" panose="020B0604020202020204" pitchFamily="34" charset="0"/>
                <a:cs typeface="Arial" panose="020B0604020202020204" pitchFamily="34" charset="0"/>
              </a:rPr>
              <a:t>e </a:t>
            </a:r>
            <a:r>
              <a:rPr lang="en-US" sz="3200" dirty="0">
                <a:solidFill>
                  <a:srgbClr val="843C0C"/>
                </a:solidFill>
                <a:latin typeface="Arial" panose="020B0604020202020204" pitchFamily="34" charset="0"/>
                <a:cs typeface="Arial" panose="020B0604020202020204" pitchFamily="34" charset="0"/>
              </a:rPr>
              <a:t>Quantitated and Manipulated </a:t>
            </a:r>
            <a:r>
              <a:rPr lang="en-US" sz="3200" dirty="0" smtClean="0">
                <a:solidFill>
                  <a:srgbClr val="843C0C"/>
                </a:solidFill>
                <a:latin typeface="Arial" panose="020B0604020202020204" pitchFamily="34" charset="0"/>
                <a:cs typeface="Arial" panose="020B0604020202020204" pitchFamily="34" charset="0"/>
              </a:rPr>
              <a:t>With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onsiderable Precision</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5103440"/>
          </a:xfrm>
        </p:spPr>
        <p:txBody>
          <a:bodyPr>
            <a:normAutofit/>
          </a:bodyPr>
          <a:lstStyle/>
          <a:p>
            <a:pPr>
              <a:spcBef>
                <a:spcPts val="624"/>
              </a:spcBef>
              <a:spcAft>
                <a:spcPts val="1200"/>
              </a:spcAft>
            </a:pPr>
            <a:r>
              <a:rPr lang="en-US" sz="2000" dirty="0">
                <a:latin typeface="Arial" panose="020B0604020202020204" pitchFamily="34" charset="0"/>
                <a:cs typeface="Arial" panose="020B0604020202020204" pitchFamily="34" charset="0"/>
              </a:rPr>
              <a:t>The quantity of individual transcripts in a cell can be determined by quantitative PCR (qPCR), sometimes called real-time </a:t>
            </a:r>
            <a:r>
              <a:rPr lang="en-US" sz="2000" dirty="0" smtClean="0">
                <a:latin typeface="Arial" panose="020B0604020202020204" pitchFamily="34" charset="0"/>
                <a:cs typeface="Arial" panose="020B0604020202020204" pitchFamily="34" charset="0"/>
              </a:rPr>
              <a:t>PCR.</a:t>
            </a:r>
            <a:endParaRPr lang="en-US" sz="2000" dirty="0">
              <a:latin typeface="Arial" panose="020B0604020202020204" pitchFamily="34" charset="0"/>
              <a:cs typeface="Arial" panose="020B0604020202020204" pitchFamily="34" charset="0"/>
            </a:endParaRPr>
          </a:p>
          <a:p>
            <a:pPr>
              <a:spcBef>
                <a:spcPts val="624"/>
              </a:spcBef>
              <a:spcAft>
                <a:spcPts val="1200"/>
              </a:spcAft>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RNA </a:t>
            </a:r>
            <a:r>
              <a:rPr lang="en-US" sz="2000" dirty="0">
                <a:latin typeface="Arial" panose="020B0604020202020204" pitchFamily="34" charset="0"/>
                <a:cs typeface="Arial" panose="020B0604020202020204" pitchFamily="34" charset="0"/>
              </a:rPr>
              <a:t>is isolated and converted into </a:t>
            </a:r>
            <a:r>
              <a:rPr lang="en-US" sz="2000" dirty="0" err="1">
                <a:latin typeface="Arial" panose="020B0604020202020204" pitchFamily="34" charset="0"/>
                <a:cs typeface="Arial" panose="020B0604020202020204" pitchFamily="34" charset="0"/>
              </a:rPr>
              <a:t>cDNA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which is </a:t>
            </a:r>
            <a:r>
              <a:rPr lang="en-US" sz="2000" dirty="0">
                <a:latin typeface="Arial" panose="020B0604020202020204" pitchFamily="34" charset="0"/>
                <a:cs typeface="Arial" panose="020B0604020202020204" pitchFamily="34" charset="0"/>
              </a:rPr>
              <a:t>used as the target DNA in a PCR reaction carried out in the presence of a dye that fluoresces when bound to the duplex DNA. The PCR cycle at which </a:t>
            </a:r>
            <a:r>
              <a:rPr lang="en-US" sz="2000" dirty="0" smtClean="0">
                <a:latin typeface="Arial" panose="020B0604020202020204" pitchFamily="34" charset="0"/>
                <a:cs typeface="Arial" panose="020B0604020202020204" pitchFamily="34" charset="0"/>
              </a:rPr>
              <a:t>fluorescence </a:t>
            </a:r>
            <a:r>
              <a:rPr lang="en-US" sz="2000" dirty="0">
                <a:latin typeface="Arial" panose="020B0604020202020204" pitchFamily="34" charset="0"/>
                <a:cs typeface="Arial" panose="020B0604020202020204" pitchFamily="34" charset="0"/>
              </a:rPr>
              <a:t>becomes detectable is inversely related to the original number of target </a:t>
            </a:r>
            <a:r>
              <a:rPr lang="en-US" sz="2000" dirty="0" smtClean="0">
                <a:latin typeface="Arial" panose="020B0604020202020204" pitchFamily="34" charset="0"/>
                <a:cs typeface="Arial" panose="020B0604020202020204" pitchFamily="34" charset="0"/>
              </a:rPr>
              <a:t>templates.</a:t>
            </a:r>
            <a:endParaRPr lang="en-US" sz="2000" dirty="0">
              <a:latin typeface="Arial" panose="020B0604020202020204" pitchFamily="34" charset="0"/>
              <a:cs typeface="Arial" panose="020B0604020202020204" pitchFamily="34" charset="0"/>
            </a:endParaRPr>
          </a:p>
          <a:p>
            <a:pPr>
              <a:spcBef>
                <a:spcPts val="624"/>
              </a:spcBef>
              <a:spcAft>
                <a:spcPts val="1200"/>
              </a:spcAft>
            </a:pPr>
            <a:r>
              <a:rPr lang="en-US" sz="2000" dirty="0">
                <a:latin typeface="Arial" panose="020B0604020202020204" pitchFamily="34" charset="0"/>
                <a:cs typeface="Arial" panose="020B0604020202020204" pitchFamily="34" charset="0"/>
              </a:rPr>
              <a:t>DNA </a:t>
            </a:r>
            <a:r>
              <a:rPr lang="en-US" sz="2000" dirty="0" smtClean="0">
                <a:latin typeface="Arial" panose="020B0604020202020204" pitchFamily="34" charset="0"/>
                <a:cs typeface="Arial" panose="020B0604020202020204" pitchFamily="34" charset="0"/>
              </a:rPr>
              <a:t>microarrays, </a:t>
            </a:r>
            <a:r>
              <a:rPr lang="en-US" sz="2000" dirty="0">
                <a:latin typeface="Arial" panose="020B0604020202020204" pitchFamily="34" charset="0"/>
                <a:cs typeface="Arial" panose="020B0604020202020204" pitchFamily="34" charset="0"/>
              </a:rPr>
              <a:t>or gene </a:t>
            </a:r>
            <a:r>
              <a:rPr lang="en-US" sz="2000" dirty="0" smtClean="0">
                <a:latin typeface="Arial" panose="020B0604020202020204" pitchFamily="34" charset="0"/>
                <a:cs typeface="Arial" panose="020B0604020202020204" pitchFamily="34" charset="0"/>
              </a:rPr>
              <a:t>chips, </a:t>
            </a:r>
            <a:r>
              <a:rPr lang="en-US" sz="2000" dirty="0">
                <a:latin typeface="Arial" panose="020B0604020202020204" pitchFamily="34" charset="0"/>
                <a:cs typeface="Arial" panose="020B0604020202020204" pitchFamily="34" charset="0"/>
              </a:rPr>
              <a:t>allow the determination of the expression pattern of a large number of genes simultaneously. DNA sequences are attached to a solid support in a defined pattern to generate the microarray. Fluorescently labeled cDNA is then hybridized to the microarray to reveal the expression level of each gene on the </a:t>
            </a:r>
            <a:r>
              <a:rPr lang="en-US" sz="2000" dirty="0" smtClean="0">
                <a:latin typeface="Arial" panose="020B0604020202020204" pitchFamily="34" charset="0"/>
                <a:cs typeface="Arial" panose="020B0604020202020204" pitchFamily="34" charset="0"/>
              </a:rPr>
              <a:t>chip.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099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Quantitative PCR</a:t>
            </a:r>
          </a:p>
        </p:txBody>
      </p:sp>
      <p:pic>
        <p:nvPicPr>
          <p:cNvPr id="9" name="Picture Placeholder 8" descr="Two graphs are shown. The first graph shows the curves obtained in fluorescence monitoring in q P C R. The second graph shows the relationship between C T values and the starting quantity of D N A. The first graph has X axis labeled as Cycle and has a scale of 0 to 50, in increments of four. The Y axis is labeled Fluorescence and has a scale of 10 to the power of minus three to 10 to the power of one, in increments of orders of magnitude. There is a horizontal line about a third of the way between 10 to the power of minus two and 10 to the power of minus one on the Y axis, across the whole width of the graph. This line is labeled threshold. There are several curves on the graph, comprised of points. Each curve has points in a different color. There are several main curves, and a cluster of points at which the different curves are indistinguishable from each other between the values of 0 an 14 on the X axis, and all of these points have values below ten to the power of minus two on the Y axis. Each of the main curves starts at some point below ten to the power of minus two on the Y axis, and increases linearly to about ten to the power of 0 over the course of about eight cycles. At the value of ten to the power of 0 on the Y axis, the value on the Y axis increases less steeply towards the value of ten to the power of one, where the Y axis value plateaus.  Each of the main curves has a very similar shape, but are separated by different amounts on the X axis, and are distinct from one another. The point on one of the curves at the Y axis 'threshold' value is labeled C T.&#10;The second graph has X axis labeled as Starting quantity ranging from ten to the power of 0 to 10 to the power of six, in increments of orders of magnitude and Y axis is labeled as C T ranging from 10 to 35, in increments of five. There are six points on the graph and a line with a negative slope is drawn connecting the points. The points at each end of the line have values of ten to the power of 0 on the X axis and 30 on the Y axis, and of ten to the power of five on the X axis and 15 on the Y axis, respectively. There are points in between these two points for each of the values on the X axis scale; they form an almost perfect line between the points at each end of the graph, with the C T value decreasing linearly as the starting quantity increas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045559" y="1637727"/>
            <a:ext cx="2942700" cy="4994638"/>
          </a:xfrm>
          <a:prstGeom prst="rect">
            <a:avLst/>
          </a:prstGeom>
        </p:spPr>
      </p:pic>
    </p:spTree>
    <p:extLst>
      <p:ext uri="{BB962C8B-B14F-4D97-AF65-F5344CB8AC3E}">
        <p14:creationId xmlns:p14="http://schemas.microsoft.com/office/powerpoint/2010/main" val="534991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5" y="274638"/>
            <a:ext cx="8501865"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Using DNA </a:t>
            </a:r>
            <a:r>
              <a:rPr lang="en-US" dirty="0" smtClean="0">
                <a:solidFill>
                  <a:srgbClr val="843C0C"/>
                </a:solidFill>
                <a:latin typeface="Arial" panose="020B0604020202020204" pitchFamily="34" charset="0"/>
                <a:cs typeface="Arial" panose="020B0604020202020204" pitchFamily="34" charset="0"/>
              </a:rPr>
              <a:t>Microarrays </a:t>
            </a:r>
            <a:r>
              <a:rPr lang="en-US" dirty="0">
                <a:solidFill>
                  <a:srgbClr val="843C0C"/>
                </a:solidFill>
                <a:latin typeface="Arial" panose="020B0604020202020204" pitchFamily="34" charset="0"/>
                <a:cs typeface="Arial" panose="020B0604020202020204" pitchFamily="34" charset="0"/>
              </a:rPr>
              <a:t>to </a:t>
            </a:r>
            <a:r>
              <a:rPr lang="en-US" dirty="0" smtClean="0">
                <a:solidFill>
                  <a:srgbClr val="843C0C"/>
                </a:solidFill>
                <a:latin typeface="Arial" panose="020B0604020202020204" pitchFamily="34" charset="0"/>
                <a:cs typeface="Arial" panose="020B0604020202020204" pitchFamily="34" charset="0"/>
              </a:rPr>
              <a:t>Measure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ene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xpression Changes </a:t>
            </a:r>
            <a:r>
              <a:rPr lang="en-US" dirty="0">
                <a:solidFill>
                  <a:srgbClr val="843C0C"/>
                </a:solidFill>
                <a:latin typeface="Arial" panose="020B0604020202020204" pitchFamily="34" charset="0"/>
                <a:cs typeface="Arial" panose="020B0604020202020204" pitchFamily="34" charset="0"/>
              </a:rPr>
              <a:t>in a </a:t>
            </a:r>
            <a:r>
              <a:rPr lang="en-US" dirty="0" smtClean="0">
                <a:solidFill>
                  <a:srgbClr val="843C0C"/>
                </a:solidFill>
                <a:latin typeface="Arial" panose="020B0604020202020204" pitchFamily="34" charset="0"/>
                <a:cs typeface="Arial" panose="020B0604020202020204" pitchFamily="34" charset="0"/>
              </a:rPr>
              <a:t>Tumor</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flow diagram shows the steps in using D N A microarrays to measure gene expression changes in a tumor. First, m R N A is isolated from normal and tumor cells. Complementary c D N A is prepared from the two different R N A samples using different colored fluorescent d N T Ps, to make fluorescent c D N A for each sample. The c D N A is separated into single strands and added to the microarray. The microarray is shown as a white sheet, with many grey spots on it, arranged in a grid. The fluorescent strands anneal to complementary sequences on the microarray and any unhybridized c D N A strands are washed away. After addition of the fluorescent c D N A, the microarray is shown as a dark sheet, with the spots that were originally grey, are now shown in different colors. Most of the spots are black, with several red, yellow and green spots with different intensities. Red spots indicate increased expression in tumor relative to normal, green spots indicate decreased expression in tumor relative to normal, yellow spots indicate high expression in both samples, and black spots indicate low expression in both sampl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48842" y="1666744"/>
            <a:ext cx="5104712" cy="4900335"/>
          </a:xfrm>
          <a:prstGeom prst="rect">
            <a:avLst/>
          </a:prstGeom>
        </p:spPr>
      </p:pic>
    </p:spTree>
    <p:extLst>
      <p:ext uri="{BB962C8B-B14F-4D97-AF65-F5344CB8AC3E}">
        <p14:creationId xmlns:p14="http://schemas.microsoft.com/office/powerpoint/2010/main" val="2665087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Gene-expression </a:t>
            </a:r>
            <a:r>
              <a:rPr lang="en-US" dirty="0" smtClean="0">
                <a:solidFill>
                  <a:srgbClr val="843C0C"/>
                </a:solidFill>
                <a:latin typeface="Arial" panose="020B0604020202020204" pitchFamily="34" charset="0"/>
                <a:cs typeface="Arial" panose="020B0604020202020204" pitchFamily="34" charset="0"/>
              </a:rPr>
              <a:t>Analysis </a:t>
            </a:r>
            <a:r>
              <a:rPr lang="en-US" dirty="0">
                <a:solidFill>
                  <a:srgbClr val="843C0C"/>
                </a:solidFill>
                <a:latin typeface="Arial" panose="020B0604020202020204" pitchFamily="34" charset="0"/>
                <a:cs typeface="Arial" panose="020B0604020202020204" pitchFamily="34" charset="0"/>
              </a:rPr>
              <a:t>with the </a:t>
            </a:r>
            <a:r>
              <a:rPr lang="en-US" dirty="0" smtClean="0">
                <a:solidFill>
                  <a:srgbClr val="843C0C"/>
                </a:solidFill>
                <a:latin typeface="Arial" panose="020B0604020202020204" pitchFamily="34" charset="0"/>
                <a:cs typeface="Arial" panose="020B0604020202020204" pitchFamily="34" charset="0"/>
              </a:rPr>
              <a:t>Use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Microarrays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NA microarray shows gene-expression patterns obtained from analysis of 1733 genes, from 84 breast tumor samples. The array appears as a large grid of tiny squares, with the main grid subdivided into several smaller grids. The X axis of the grid is labeled as Different tumors and has an arrow pointing from the left to the right of the grid and Y axis is labeled as Different genes and has an arrow pointing from the top to the bottom of the grid. The main grid is divided into two along the X axis and into eight along the Y axis. The sections the grid is divided into are not evenly sized. As a result, the main grid is divided into 16 unevenly sized sections. The tiny squares of the grid are colored black, grey red or green. The majority are black or grey and there are extensive patches of tiny squares colored red or green, with different intensiti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62671" y="1641908"/>
            <a:ext cx="4606080" cy="4903380"/>
          </a:xfrm>
          <a:prstGeom prst="rect">
            <a:avLst/>
          </a:prstGeom>
        </p:spPr>
      </p:pic>
    </p:spTree>
    <p:extLst>
      <p:ext uri="{BB962C8B-B14F-4D97-AF65-F5344CB8AC3E}">
        <p14:creationId xmlns:p14="http://schemas.microsoft.com/office/powerpoint/2010/main" val="3720978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N</a:t>
            </a:r>
            <a:r>
              <a:rPr lang="en-US" dirty="0" smtClean="0">
                <a:solidFill>
                  <a:srgbClr val="843C0C"/>
                </a:solidFill>
                <a:latin typeface="Arial" panose="020B0604020202020204" pitchFamily="34" charset="0"/>
                <a:cs typeface="Arial" panose="020B0604020202020204" pitchFamily="34" charset="0"/>
              </a:rPr>
              <a:t>ew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enes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nserted </a:t>
            </a:r>
            <a:r>
              <a:rPr lang="en-US" dirty="0">
                <a:solidFill>
                  <a:srgbClr val="843C0C"/>
                </a:solidFill>
                <a:latin typeface="Arial" panose="020B0604020202020204" pitchFamily="34" charset="0"/>
                <a:cs typeface="Arial" panose="020B0604020202020204" pitchFamily="34" charset="0"/>
              </a:rPr>
              <a:t>into </a:t>
            </a:r>
            <a:r>
              <a:rPr lang="en-US" dirty="0" smtClean="0">
                <a:solidFill>
                  <a:srgbClr val="843C0C"/>
                </a:solidFill>
                <a:latin typeface="Arial" panose="020B0604020202020204" pitchFamily="34" charset="0"/>
                <a:cs typeface="Arial" panose="020B0604020202020204" pitchFamily="34" charset="0"/>
              </a:rPr>
              <a:t>Eukaryotic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ells </a:t>
            </a:r>
            <a:r>
              <a:rPr lang="en-US" dirty="0">
                <a:solidFill>
                  <a:srgbClr val="843C0C"/>
                </a:solidFill>
                <a:latin typeface="Arial" panose="020B0604020202020204" pitchFamily="34" charset="0"/>
                <a:cs typeface="Arial" panose="020B0604020202020204" pitchFamily="34" charset="0"/>
              </a:rPr>
              <a:t>can be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fficiently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xpressed</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sz="2600" dirty="0" smtClean="0">
                <a:latin typeface="Arial" panose="020B0604020202020204" pitchFamily="34" charset="0"/>
                <a:cs typeface="Arial" panose="020B0604020202020204" pitchFamily="34" charset="0"/>
              </a:rPr>
              <a:t>New </a:t>
            </a:r>
            <a:r>
              <a:rPr lang="en-US" sz="2600" dirty="0">
                <a:latin typeface="Arial" panose="020B0604020202020204" pitchFamily="34" charset="0"/>
                <a:cs typeface="Arial" panose="020B0604020202020204" pitchFamily="34" charset="0"/>
              </a:rPr>
              <a:t>genes can be inserted into eukaryotic cells by a variety of methods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Calcium phosphate mediated </a:t>
            </a:r>
            <a:r>
              <a:rPr lang="en-US" sz="2400" dirty="0" smtClean="0">
                <a:latin typeface="Arial" panose="020B0604020202020204" pitchFamily="34" charset="0"/>
                <a:cs typeface="Arial" panose="020B0604020202020204" pitchFamily="34" charset="0"/>
              </a:rPr>
              <a:t>uptake</a:t>
            </a:r>
            <a:endParaRPr lang="en-US" sz="2400"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Microinjection into </a:t>
            </a:r>
            <a:r>
              <a:rPr lang="en-US" sz="2400" dirty="0" smtClean="0">
                <a:latin typeface="Arial" panose="020B0604020202020204" pitchFamily="34" charset="0"/>
                <a:cs typeface="Arial" panose="020B0604020202020204" pitchFamily="34" charset="0"/>
              </a:rPr>
              <a:t>cells</a:t>
            </a:r>
            <a:endParaRPr lang="en-US" sz="2400"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Infection with a retrovirus carrying the gene of </a:t>
            </a:r>
            <a:r>
              <a:rPr lang="en-US" sz="2400" dirty="0" smtClean="0">
                <a:latin typeface="Arial" panose="020B0604020202020204" pitchFamily="34" charset="0"/>
                <a:cs typeface="Arial" panose="020B0604020202020204" pitchFamily="34" charset="0"/>
              </a:rPr>
              <a:t>interest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238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Microinjection of DNA</a:t>
            </a:r>
          </a:p>
        </p:txBody>
      </p:sp>
      <p:pic>
        <p:nvPicPr>
          <p:cNvPr id="9" name="Picture Placeholder 8" descr="A micrograph shows a fertilized mouse egg being injected with D N A solution, taken under a microscope. The mouse egg appears circular and is held in place by a holding pipette. A micropipette with D N A solution is shown piercing the eg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09811" y="1722255"/>
            <a:ext cx="7599037" cy="4621596"/>
          </a:xfrm>
          <a:prstGeom prst="rect">
            <a:avLst/>
          </a:prstGeom>
        </p:spPr>
      </p:pic>
    </p:spTree>
    <p:extLst>
      <p:ext uri="{BB962C8B-B14F-4D97-AF65-F5344CB8AC3E}">
        <p14:creationId xmlns:p14="http://schemas.microsoft.com/office/powerpoint/2010/main" val="3369434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ransgenic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nimals </a:t>
            </a:r>
            <a:r>
              <a:rPr lang="en-US" dirty="0">
                <a:solidFill>
                  <a:srgbClr val="843C0C"/>
                </a:solidFill>
                <a:latin typeface="Arial" panose="020B0604020202020204" pitchFamily="34" charset="0"/>
                <a:cs typeface="Arial" panose="020B0604020202020204" pitchFamily="34" charset="0"/>
              </a:rPr>
              <a:t>H</a:t>
            </a:r>
            <a:r>
              <a:rPr lang="en-US" dirty="0" smtClean="0">
                <a:solidFill>
                  <a:srgbClr val="843C0C"/>
                </a:solidFill>
                <a:latin typeface="Arial" panose="020B0604020202020204" pitchFamily="34" charset="0"/>
                <a:cs typeface="Arial" panose="020B0604020202020204" pitchFamily="34" charset="0"/>
              </a:rPr>
              <a:t>arbor </a:t>
            </a:r>
            <a:r>
              <a:rPr lang="en-US" dirty="0">
                <a:solidFill>
                  <a:srgbClr val="843C0C"/>
                </a:solidFill>
                <a:latin typeface="Arial" panose="020B0604020202020204" pitchFamily="34" charset="0"/>
                <a:cs typeface="Arial" panose="020B0604020202020204" pitchFamily="34" charset="0"/>
              </a:rPr>
              <a:t>and </a:t>
            </a:r>
            <a:r>
              <a:rPr lang="en-US" dirty="0" smtClean="0">
                <a:solidFill>
                  <a:srgbClr val="843C0C"/>
                </a:solidFill>
                <a:latin typeface="Arial" panose="020B0604020202020204" pitchFamily="34" charset="0"/>
                <a:cs typeface="Arial" panose="020B0604020202020204" pitchFamily="34" charset="0"/>
              </a:rPr>
              <a:t>Express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enes Introduced </a:t>
            </a:r>
            <a:r>
              <a:rPr lang="en-US" dirty="0">
                <a:solidFill>
                  <a:srgbClr val="843C0C"/>
                </a:solidFill>
                <a:latin typeface="Arial" panose="020B0604020202020204" pitchFamily="34" charset="0"/>
                <a:cs typeface="Arial" panose="020B0604020202020204" pitchFamily="34" charset="0"/>
              </a:rPr>
              <a:t>into their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erm </a:t>
            </a:r>
            <a:r>
              <a:rPr lang="en-US" dirty="0">
                <a:solidFill>
                  <a:srgbClr val="843C0C"/>
                </a:solidFill>
                <a:latin typeface="Arial" panose="020B0604020202020204" pitchFamily="34" charset="0"/>
                <a:cs typeface="Arial" panose="020B0604020202020204" pitchFamily="34" charset="0"/>
              </a:rPr>
              <a:t>L</a:t>
            </a:r>
            <a:r>
              <a:rPr lang="en-US" dirty="0" smtClean="0">
                <a:solidFill>
                  <a:srgbClr val="843C0C"/>
                </a:solidFill>
                <a:latin typeface="Arial" panose="020B0604020202020204" pitchFamily="34" charset="0"/>
                <a:cs typeface="Arial" panose="020B0604020202020204" pitchFamily="34" charset="0"/>
              </a:rPr>
              <a:t>ines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smtClean="0">
                <a:latin typeface="Arial" panose="020B0604020202020204" pitchFamily="34" charset="0"/>
                <a:cs typeface="Arial" panose="020B0604020202020204" pitchFamily="34" charset="0"/>
              </a:rPr>
              <a:t>Some </a:t>
            </a:r>
            <a:r>
              <a:rPr lang="en-US" dirty="0">
                <a:latin typeface="Arial" panose="020B0604020202020204" pitchFamily="34" charset="0"/>
                <a:cs typeface="Arial" panose="020B0604020202020204" pitchFamily="34" charset="0"/>
              </a:rPr>
              <a:t>of the DNA injected into embryos may be incorporated into the genome, generating transgenic </a:t>
            </a:r>
            <a:r>
              <a:rPr lang="en-US" dirty="0" smtClean="0">
                <a:latin typeface="Arial" panose="020B0604020202020204" pitchFamily="34" charset="0"/>
                <a:cs typeface="Arial" panose="020B0604020202020204" pitchFamily="34" charset="0"/>
              </a:rPr>
              <a:t>animals.</a:t>
            </a: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Transgenic animals are useful tools for investigating a variety of </a:t>
            </a:r>
            <a:r>
              <a:rPr lang="en-US" dirty="0" smtClean="0">
                <a:latin typeface="Arial" panose="020B0604020202020204" pitchFamily="34" charset="0"/>
                <a:cs typeface="Arial" panose="020B0604020202020204" pitchFamily="34" charset="0"/>
              </a:rPr>
              <a:t>diseases.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410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72"/>
            <a:ext cx="8229600" cy="1521333"/>
          </a:xfrm>
        </p:spPr>
        <p:txBody>
          <a:bodyPr>
            <a:noAutofit/>
          </a:bodyPr>
          <a:lstStyle/>
          <a:p>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ene </a:t>
            </a:r>
            <a:r>
              <a:rPr lang="en-US" sz="3200" dirty="0">
                <a:solidFill>
                  <a:srgbClr val="843C0C"/>
                </a:solidFill>
                <a:latin typeface="Arial" panose="020B0604020202020204" pitchFamily="34" charset="0"/>
                <a:cs typeface="Arial" panose="020B0604020202020204" pitchFamily="34" charset="0"/>
              </a:rPr>
              <a:t>D</a:t>
            </a:r>
            <a:r>
              <a:rPr lang="en-US" sz="3200" dirty="0" smtClean="0">
                <a:solidFill>
                  <a:srgbClr val="843C0C"/>
                </a:solidFill>
                <a:latin typeface="Arial" panose="020B0604020202020204" pitchFamily="34" charset="0"/>
                <a:cs typeface="Arial" panose="020B0604020202020204" pitchFamily="34" charset="0"/>
              </a:rPr>
              <a:t>isruption </a:t>
            </a:r>
            <a:r>
              <a:rPr lang="en-US" sz="3200" dirty="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Genome </a:t>
            </a:r>
            <a:r>
              <a:rPr lang="en-US" sz="3200" dirty="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diting </a:t>
            </a:r>
            <a:r>
              <a:rPr lang="en-US" sz="3200" dirty="0">
                <a:solidFill>
                  <a:srgbClr val="843C0C"/>
                </a:solidFill>
                <a:latin typeface="Arial" panose="020B0604020202020204" pitchFamily="34" charset="0"/>
                <a:cs typeface="Arial" panose="020B0604020202020204" pitchFamily="34" charset="0"/>
              </a:rPr>
              <a:t>P</a:t>
            </a:r>
            <a:r>
              <a:rPr lang="en-US" sz="3200" dirty="0" smtClean="0">
                <a:solidFill>
                  <a:srgbClr val="843C0C"/>
                </a:solidFill>
                <a:latin typeface="Arial" panose="020B0604020202020204" pitchFamily="34" charset="0"/>
                <a:cs typeface="Arial" panose="020B0604020202020204" pitchFamily="34" charset="0"/>
              </a:rPr>
              <a:t>rovide Clues </a:t>
            </a:r>
            <a:r>
              <a:rPr lang="en-US" sz="3200" dirty="0">
                <a:solidFill>
                  <a:srgbClr val="843C0C"/>
                </a:solidFill>
                <a:latin typeface="Arial" panose="020B0604020202020204" pitchFamily="34" charset="0"/>
                <a:cs typeface="Arial" panose="020B0604020202020204" pitchFamily="34" charset="0"/>
              </a:rPr>
              <a:t>to </a:t>
            </a:r>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ene </a:t>
            </a:r>
            <a:r>
              <a:rPr lang="en-US" sz="3200" dirty="0">
                <a:solidFill>
                  <a:srgbClr val="843C0C"/>
                </a:solidFill>
                <a:latin typeface="Arial" panose="020B0604020202020204" pitchFamily="34" charset="0"/>
                <a:cs typeface="Arial" panose="020B0604020202020204" pitchFamily="34" charset="0"/>
              </a:rPr>
              <a:t>F</a:t>
            </a:r>
            <a:r>
              <a:rPr lang="en-US" sz="3200" dirty="0" smtClean="0">
                <a:solidFill>
                  <a:srgbClr val="843C0C"/>
                </a:solidFill>
                <a:latin typeface="Arial" panose="020B0604020202020204" pitchFamily="34" charset="0"/>
                <a:cs typeface="Arial" panose="020B0604020202020204" pitchFamily="34" charset="0"/>
              </a:rPr>
              <a:t>unction </a:t>
            </a:r>
            <a:r>
              <a:rPr lang="en-US" sz="3200" dirty="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Opportunities </a:t>
            </a:r>
            <a:r>
              <a:rPr lang="en-US" sz="3200" dirty="0">
                <a:solidFill>
                  <a:srgbClr val="843C0C"/>
                </a:solidFill>
                <a:latin typeface="Arial" panose="020B0604020202020204" pitchFamily="34" charset="0"/>
                <a:cs typeface="Arial" panose="020B0604020202020204" pitchFamily="34" charset="0"/>
              </a:rPr>
              <a:t>for </a:t>
            </a:r>
            <a:r>
              <a:rPr lang="en-US" sz="3200" dirty="0" smtClean="0">
                <a:solidFill>
                  <a:srgbClr val="843C0C"/>
                </a:solidFill>
                <a:latin typeface="Arial" panose="020B0604020202020204" pitchFamily="34" charset="0"/>
                <a:cs typeface="Arial" panose="020B0604020202020204" pitchFamily="34" charset="0"/>
              </a:rPr>
              <a:t>New </a:t>
            </a:r>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herapies</a:t>
            </a:r>
            <a:endParaRPr lang="en-US" sz="3200"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19468"/>
            <a:ext cx="8229600" cy="4525963"/>
          </a:xfrm>
        </p:spPr>
        <p:txBody>
          <a:bodyPr>
            <a:normAutofit/>
          </a:bodyPr>
          <a:lstStyle/>
          <a:p>
            <a:pPr>
              <a:spcBef>
                <a:spcPts val="624"/>
              </a:spcBef>
              <a:spcAft>
                <a:spcPts val="1200"/>
              </a:spcAft>
            </a:pPr>
            <a:r>
              <a:rPr lang="en-US" sz="2200" dirty="0" smtClean="0">
                <a:latin typeface="Arial" panose="020B0604020202020204" pitchFamily="34" charset="0"/>
                <a:cs typeface="Arial" panose="020B0604020202020204" pitchFamily="34" charset="0"/>
              </a:rPr>
              <a:t>Genes </a:t>
            </a:r>
            <a:r>
              <a:rPr lang="en-US" sz="2200" dirty="0">
                <a:latin typeface="Arial" panose="020B0604020202020204" pitchFamily="34" charset="0"/>
                <a:cs typeface="Arial" panose="020B0604020202020204" pitchFamily="34" charset="0"/>
              </a:rPr>
              <a:t>can be disrupted (knocked out) when a foreign fragment is inserted by homologous </a:t>
            </a:r>
            <a:r>
              <a:rPr lang="en-US" sz="2200" dirty="0" smtClean="0">
                <a:latin typeface="Arial" panose="020B0604020202020204" pitchFamily="34" charset="0"/>
                <a:cs typeface="Arial" panose="020B0604020202020204" pitchFamily="34" charset="0"/>
              </a:rPr>
              <a:t>recombination.</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Gene editing allows highly specific modification of genomic </a:t>
            </a:r>
            <a:r>
              <a:rPr lang="en-US" sz="2200" dirty="0" smtClean="0">
                <a:latin typeface="Arial" panose="020B0604020202020204" pitchFamily="34" charset="0"/>
                <a:cs typeface="Arial" panose="020B0604020202020204" pitchFamily="34" charset="0"/>
              </a:rPr>
              <a:t>DNA.</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Zinc finger nucleases (</a:t>
            </a:r>
            <a:r>
              <a:rPr lang="en-US" sz="2200" dirty="0" smtClean="0">
                <a:latin typeface="Arial" panose="020B0604020202020204" pitchFamily="34" charset="0"/>
                <a:cs typeface="Arial" panose="020B0604020202020204" pitchFamily="34" charset="0"/>
              </a:rPr>
              <a:t>ZFNs) </a:t>
            </a:r>
            <a:r>
              <a:rPr lang="en-US" sz="2200" dirty="0">
                <a:latin typeface="Arial" panose="020B0604020202020204" pitchFamily="34" charset="0"/>
                <a:cs typeface="Arial" panose="020B0604020202020204" pitchFamily="34" charset="0"/>
              </a:rPr>
              <a:t>are engineered nucleases that can target any region of the </a:t>
            </a:r>
            <a:r>
              <a:rPr lang="en-US" sz="2200" dirty="0" smtClean="0">
                <a:latin typeface="Arial" panose="020B0604020202020204" pitchFamily="34" charset="0"/>
                <a:cs typeface="Arial" panose="020B0604020202020204" pitchFamily="34" charset="0"/>
              </a:rPr>
              <a:t>genome.</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In transcription activator-like effector nucleases (</a:t>
            </a:r>
            <a:r>
              <a:rPr lang="en-US" sz="2200" dirty="0" smtClean="0">
                <a:latin typeface="Arial" panose="020B0604020202020204" pitchFamily="34" charset="0"/>
                <a:cs typeface="Arial" panose="020B0604020202020204" pitchFamily="34" charset="0"/>
              </a:rPr>
              <a:t>TALENs)</a:t>
            </a:r>
            <a:r>
              <a:rPr lang="en-US" sz="2200" dirty="0">
                <a:latin typeface="Arial" panose="020B0604020202020204" pitchFamily="34" charset="0"/>
                <a:cs typeface="Arial" panose="020B0604020202020204" pitchFamily="34" charset="0"/>
              </a:rPr>
              <a:t>, the DNA binding domain is composed of an array of the amino acid sequence TALE. Mutations in the TALE array allow recognition of a vast number of DNA </a:t>
            </a:r>
            <a:r>
              <a:rPr lang="en-US" sz="2200" dirty="0" smtClean="0">
                <a:latin typeface="Arial" panose="020B0604020202020204" pitchFamily="34" charset="0"/>
                <a:cs typeface="Arial" panose="020B0604020202020204" pitchFamily="34" charset="0"/>
              </a:rPr>
              <a:t>sequences.</a:t>
            </a:r>
          </a:p>
        </p:txBody>
      </p:sp>
    </p:spTree>
    <p:extLst>
      <p:ext uri="{BB962C8B-B14F-4D97-AF65-F5344CB8AC3E}">
        <p14:creationId xmlns:p14="http://schemas.microsoft.com/office/powerpoint/2010/main" val="1350413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Gene </a:t>
            </a:r>
            <a:r>
              <a:rPr lang="en-US" dirty="0" smtClean="0">
                <a:solidFill>
                  <a:srgbClr val="843C0C"/>
                </a:solidFill>
                <a:latin typeface="Arial" panose="020B0604020202020204" pitchFamily="34" charset="0"/>
                <a:cs typeface="Arial" panose="020B0604020202020204" pitchFamily="34" charset="0"/>
              </a:rPr>
              <a:t>Disruption </a:t>
            </a:r>
            <a:r>
              <a:rPr lang="en-US" dirty="0">
                <a:solidFill>
                  <a:srgbClr val="843C0C"/>
                </a:solidFill>
                <a:latin typeface="Arial" panose="020B0604020202020204" pitchFamily="34" charset="0"/>
                <a:cs typeface="Arial" panose="020B0604020202020204" pitchFamily="34" charset="0"/>
              </a:rPr>
              <a:t>by </a:t>
            </a:r>
            <a:r>
              <a:rPr lang="en-US" dirty="0" smtClean="0">
                <a:solidFill>
                  <a:srgbClr val="843C0C"/>
                </a:solidFill>
                <a:latin typeface="Arial" panose="020B0604020202020204" pitchFamily="34" charset="0"/>
                <a:cs typeface="Arial" panose="020B0604020202020204" pitchFamily="34" charset="0"/>
              </a:rPr>
              <a:t>Homologous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ecombination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three step schematic diagram shows gene disruption by homologous recombination. The first step shows a D N A containing a targeted gene and a mutated gene. Two sections of D N A are represented as strips, divided into sections, representing different parts of the sequence. One strand of D N A has a section labeled targeted gene. The targeted gene has a section on its either side, labeled the five prime flanking sequences and the three prime flanking sequence. The flanking sequences are shown in red. On the other sides of the flanking D N A strands, the rest of the sequence are shown in yellow. The second strand of D N A appears similar, except instead of the targeted gene, there is a mutated gene. The flanking sequences are the same, and the rest of the sequence is shown in orange instead of yellow. The second step shows homologous recombination between D N A containing the target sequence and D N A containing the mutated sequence. The two strands of D N A are the same as those shown in the previous part of the figure. Lines indicate the exchange of the targeted gene and mutated gene between the two strands of D N A. The third step shows a mutated sequence in place of the target gene in the first strand of D N A. The flanking regions and the rest of the D N A, shown in yellow, remain the sam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89530" y="1622837"/>
            <a:ext cx="7449306" cy="4842049"/>
          </a:xfrm>
          <a:prstGeom prst="rect">
            <a:avLst/>
          </a:prstGeom>
        </p:spPr>
      </p:pic>
    </p:spTree>
    <p:extLst>
      <p:ext uri="{BB962C8B-B14F-4D97-AF65-F5344CB8AC3E}">
        <p14:creationId xmlns:p14="http://schemas.microsoft.com/office/powerpoint/2010/main" val="329643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Specificities of </a:t>
            </a:r>
            <a:r>
              <a:rPr lang="en-US" dirty="0" smtClean="0">
                <a:solidFill>
                  <a:srgbClr val="843C0C"/>
                </a:solidFill>
                <a:latin typeface="Arial" panose="020B0604020202020204" pitchFamily="34" charset="0"/>
                <a:cs typeface="Arial" panose="020B0604020202020204" pitchFamily="34" charset="0"/>
              </a:rPr>
              <a:t>Some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estriction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ndonucleases</a:t>
            </a:r>
            <a:endParaRPr lang="en-US" dirty="0">
              <a:solidFill>
                <a:srgbClr val="843C0C"/>
              </a:solidFill>
              <a:latin typeface="Arial" panose="020B0604020202020204" pitchFamily="34" charset="0"/>
              <a:cs typeface="Arial" panose="020B0604020202020204" pitchFamily="34" charset="0"/>
            </a:endParaRPr>
          </a:p>
        </p:txBody>
      </p:sp>
      <p:pic>
        <p:nvPicPr>
          <p:cNvPr id="16" name="Picture Placeholder 15" descr="Schematic representations of several palindromic sequences recognized by restriction endonucleases, with their cleavage sites and axes of symmetry  are shown. The sequences recognized by different restriction endonucleases are shown, and the axis of symmetry is shown as a point at the center between the double strand. The restriction sites are as follows: B a m H 1 recognizes two antiparallel strands, each with the sequence G G A T C C from five prime to three prime. The restriction site on each strand is between the two Gs, and the axis of symmetry is a point between the A and Ts on each strand. E c o R 1 recognizes two antiparallel strands, each with the sequence G A A T T C from five prime to three prime. The restriction site on each strand is between the G and the first A, and the axis of symmetry is a point between the A and Ts on each strand. H a e III recognizes two antiparallel strands, each with the sequence G G C C from five prime to three prime. The restriction site on each strand is at the center, between the second G and the first C, and the axis of symmetry is a point between the second G and the first C. H h a 1 recognizes two antiparallel strands, each with the sequence G C G C from five prime to three prime. The restriction site on each strand is between the second G and the second C, and the axis of symmetry is a point between the first C and the second G on each strand. X h o 1 recognizes two antiparallel strands, each with the sequence C T C G A G from five prime to three prime. The restriction site on each strand is between first C and the Ts, and the axis of symmetry is a point between the second C and the G on each stran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137020" y="1825136"/>
            <a:ext cx="2487572" cy="4740468"/>
          </a:xfrm>
          <a:prstGeom prst="rect">
            <a:avLst/>
          </a:prstGeom>
        </p:spPr>
      </p:pic>
    </p:spTree>
    <p:extLst>
      <p:ext uri="{BB962C8B-B14F-4D97-AF65-F5344CB8AC3E}">
        <p14:creationId xmlns:p14="http://schemas.microsoft.com/office/powerpoint/2010/main" val="3022118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Consequences of </a:t>
            </a:r>
            <a:r>
              <a:rPr lang="en-US" dirty="0" smtClean="0">
                <a:solidFill>
                  <a:srgbClr val="843C0C"/>
                </a:solidFill>
                <a:latin typeface="Arial" panose="020B0604020202020204" pitchFamily="34" charset="0"/>
                <a:cs typeface="Arial" panose="020B0604020202020204" pitchFamily="34" charset="0"/>
              </a:rPr>
              <a:t>Gene </a:t>
            </a:r>
            <a:r>
              <a:rPr lang="en-US" dirty="0">
                <a:solidFill>
                  <a:srgbClr val="843C0C"/>
                </a:solidFill>
                <a:latin typeface="Arial" panose="020B0604020202020204" pitchFamily="34" charset="0"/>
                <a:cs typeface="Arial" panose="020B0604020202020204" pitchFamily="34" charset="0"/>
              </a:rPr>
              <a:t>D</a:t>
            </a:r>
            <a:r>
              <a:rPr lang="en-US" dirty="0" smtClean="0">
                <a:solidFill>
                  <a:srgbClr val="843C0C"/>
                </a:solidFill>
                <a:latin typeface="Arial" panose="020B0604020202020204" pitchFamily="34" charset="0"/>
                <a:cs typeface="Arial" panose="020B0604020202020204" pitchFamily="34" charset="0"/>
              </a:rPr>
              <a:t>isruption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Two micrographs displaying a normal muscle cell and a myogenin-knockout muscle cell and a schematic flow diagram depicting the stages of muscle development are shown. A) The first micrograph shows a stained section of normal muscle. The micrograph is largely stained purple, with a network of white lines running through it. An arrow at the bottom right corner points to a dark stained region. &#10;B) The second micrograph shows a stained section of muscle from myogenin-knockout mice. The micrograph is about 50 percent white and 50 percent purple. The purple sections have large, white gaps between them. An arrow at the bottom right corner points to a dark purple-stained region.&#10;C) The schematic flow diagram shows the stages of muscle development. Muscle development starts with muscle progenitor cells, shown as homogenous, yellow circles. The presence of Myo D and My f 5 cause these progenitor cells to become myoblasts, shown as irregular-shaped cells. Addition of myogenin causes the myoblasts to form into myotubes, shown as long, hollow, tubes, with a few muscle-forming progenitor cells around them. These tubes form mature skeletal muscle, shown as pink, striated, elongated three-dimensional shap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68645" y="1599716"/>
            <a:ext cx="6626589" cy="4985030"/>
          </a:xfrm>
          <a:prstGeom prst="rect">
            <a:avLst/>
          </a:prstGeom>
        </p:spPr>
      </p:pic>
    </p:spTree>
    <p:extLst>
      <p:ext uri="{BB962C8B-B14F-4D97-AF65-F5344CB8AC3E}">
        <p14:creationId xmlns:p14="http://schemas.microsoft.com/office/powerpoint/2010/main" val="434080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Genome </a:t>
            </a:r>
            <a:r>
              <a:rPr lang="en-US" dirty="0" smtClean="0">
                <a:solidFill>
                  <a:srgbClr val="843C0C"/>
                </a:solidFill>
                <a:latin typeface="Arial" panose="020B0604020202020204" pitchFamily="34" charset="0"/>
                <a:cs typeface="Arial" panose="020B0604020202020204" pitchFamily="34" charset="0"/>
              </a:rPr>
              <a:t>Editing</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flow diagram shows two techniques of genome editing: non-homologous end joining (NHEJ) and homology directed repair (HDR). D N A is represented as a horizontal strip and in the first step, a double-strand break is introduced in the D N A. This break in D N A can be repaired by two techniques, one is non-homologous end joining (NHEJ). Three pairs of double-stranded D N A are shown under this technique. The first strand resembles the initial D N A, without any double stranded break, in the second, and third strand, insertions and/or deletions are introduced. Second technique is homology directed repair (HDR), in which a donor template D N A is introduced into the initial D N A and desired changes are incorporated in i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05502" y="1527114"/>
            <a:ext cx="8358940" cy="4794992"/>
          </a:xfrm>
          <a:prstGeom prst="rect">
            <a:avLst/>
          </a:prstGeom>
        </p:spPr>
      </p:pic>
    </p:spTree>
    <p:extLst>
      <p:ext uri="{BB962C8B-B14F-4D97-AF65-F5344CB8AC3E}">
        <p14:creationId xmlns:p14="http://schemas.microsoft.com/office/powerpoint/2010/main" val="2123363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TALE </a:t>
            </a:r>
            <a:r>
              <a:rPr lang="en-US" dirty="0" smtClean="0">
                <a:solidFill>
                  <a:srgbClr val="843C0C"/>
                </a:solidFill>
                <a:latin typeface="Arial" panose="020B0604020202020204" pitchFamily="34" charset="0"/>
                <a:cs typeface="Arial" panose="020B0604020202020204" pitchFamily="34" charset="0"/>
              </a:rPr>
              <a:t>Repeats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ecognize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ndividual </a:t>
            </a:r>
            <a:r>
              <a:rPr lang="en-US" dirty="0">
                <a:solidFill>
                  <a:srgbClr val="843C0C"/>
                </a:solidFill>
                <a:latin typeface="Arial" panose="020B0604020202020204" pitchFamily="34" charset="0"/>
                <a:cs typeface="Arial" panose="020B0604020202020204" pitchFamily="34" charset="0"/>
              </a:rPr>
              <a:t>B</a:t>
            </a:r>
            <a:r>
              <a:rPr lang="en-US" dirty="0" smtClean="0">
                <a:solidFill>
                  <a:srgbClr val="843C0C"/>
                </a:solidFill>
                <a:latin typeface="Arial" panose="020B0604020202020204" pitchFamily="34" charset="0"/>
                <a:cs typeface="Arial" panose="020B0604020202020204" pitchFamily="34" charset="0"/>
              </a:rPr>
              <a:t>ases </a:t>
            </a:r>
            <a:r>
              <a:rPr lang="en-US" dirty="0">
                <a:solidFill>
                  <a:srgbClr val="843C0C"/>
                </a:solidFill>
                <a:latin typeface="Arial" panose="020B0604020202020204" pitchFamily="34" charset="0"/>
                <a:cs typeface="Arial" panose="020B0604020202020204" pitchFamily="34" charset="0"/>
              </a:rPr>
              <a:t>in DNA</a:t>
            </a:r>
          </a:p>
        </p:txBody>
      </p:sp>
      <p:pic>
        <p:nvPicPr>
          <p:cNvPr id="9" name="Picture Placeholder 8" descr="A schematic diagram of TALE repeats and a ribbon diagram of TALE repeats wound around a section of D N A are shown. A schematic diagram of TALE repeats is shown as a horizontal row of short, vertical bars in four different colors, arranged together.  At one end of the row, the N terminus is indicated and at the other end of the row, the C terminus is indicated. Below this row, a sequence of a double-stranded piece of D N A is shown. Ribbon diagram of the array of TALE repeats is shown below the schematic diagram. Ribbon diagram of TALE repeats is shown wrapped around double helical D N A. The TALE repeats are shown in the same colors and order as they are in the schematic diagram, and the ribbon diagram is made up of two alpha helic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69329" y="1916398"/>
            <a:ext cx="7751777" cy="4453749"/>
          </a:xfrm>
          <a:prstGeom prst="rect">
            <a:avLst/>
          </a:prstGeom>
        </p:spPr>
      </p:pic>
    </p:spTree>
    <p:extLst>
      <p:ext uri="{BB962C8B-B14F-4D97-AF65-F5344CB8AC3E}">
        <p14:creationId xmlns:p14="http://schemas.microsoft.com/office/powerpoint/2010/main" val="2205080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Genome </a:t>
            </a:r>
            <a:r>
              <a:rPr lang="en-US" dirty="0" smtClean="0">
                <a:solidFill>
                  <a:srgbClr val="843C0C"/>
                </a:solidFill>
                <a:latin typeface="Arial" panose="020B0604020202020204" pitchFamily="34" charset="0"/>
                <a:cs typeface="Arial" panose="020B0604020202020204" pitchFamily="34" charset="0"/>
              </a:rPr>
              <a:t>Editing </a:t>
            </a:r>
            <a:r>
              <a:rPr lang="en-US" dirty="0">
                <a:solidFill>
                  <a:srgbClr val="843C0C"/>
                </a:solidFill>
                <a:latin typeface="Arial" panose="020B0604020202020204" pitchFamily="34" charset="0"/>
                <a:cs typeface="Arial" panose="020B0604020202020204" pitchFamily="34" charset="0"/>
              </a:rPr>
              <a:t>by </a:t>
            </a:r>
            <a:r>
              <a:rPr lang="en-US" dirty="0" smtClean="0">
                <a:solidFill>
                  <a:srgbClr val="843C0C"/>
                </a:solidFill>
                <a:latin typeface="Arial" panose="020B0604020202020204" pitchFamily="34" charset="0"/>
                <a:cs typeface="Arial" panose="020B0604020202020204" pitchFamily="34" charset="0"/>
              </a:rPr>
              <a:t>Site-specific </a:t>
            </a:r>
            <a:r>
              <a:rPr lang="en-US" dirty="0">
                <a:solidFill>
                  <a:srgbClr val="843C0C"/>
                </a:solidFill>
                <a:latin typeface="Arial" panose="020B0604020202020204" pitchFamily="34" charset="0"/>
                <a:cs typeface="Arial" panose="020B0604020202020204" pitchFamily="34" charset="0"/>
              </a:rPr>
              <a:t>N</a:t>
            </a:r>
            <a:r>
              <a:rPr lang="en-US" dirty="0" smtClean="0">
                <a:solidFill>
                  <a:srgbClr val="843C0C"/>
                </a:solidFill>
                <a:latin typeface="Arial" panose="020B0604020202020204" pitchFamily="34" charset="0"/>
                <a:cs typeface="Arial" panose="020B0604020202020204" pitchFamily="34" charset="0"/>
              </a:rPr>
              <a:t>ucleases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tep-wise flow diagram shows the cleavage formed in a genomic D N A by Z F Ns and T A L E Ns. Genomic D N A is shown as a long blue horizontal strip. Two FokI nuclease domains are attached in to the center of the genomic D N A. The protein on one side of the strand of D N A is labeled as Z F N / Talen and the protein on the other side of the strand is labeled as Z F N / Talen 2. The D N A is cleaved by the Z F R / TALEN proteins, at the point in which new D N A is to be inserted. A double-strand break is seen in the genomic D N 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5569" y="2364961"/>
            <a:ext cx="8113105" cy="3636146"/>
          </a:xfrm>
          <a:prstGeom prst="rect">
            <a:avLst/>
          </a:prstGeom>
        </p:spPr>
      </p:pic>
    </p:spTree>
    <p:extLst>
      <p:ext uri="{BB962C8B-B14F-4D97-AF65-F5344CB8AC3E}">
        <p14:creationId xmlns:p14="http://schemas.microsoft.com/office/powerpoint/2010/main" val="2498719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CRISPR-Cas9</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32976"/>
          </a:xfrm>
        </p:spPr>
        <p:txBody>
          <a:bodyPr>
            <a:normAutofit/>
          </a:bodyPr>
          <a:lstStyle/>
          <a:p>
            <a:pPr>
              <a:spcBef>
                <a:spcPts val="624"/>
              </a:spcBef>
              <a:spcAft>
                <a:spcPts val="1200"/>
              </a:spcAft>
            </a:pPr>
            <a:r>
              <a:rPr lang="en-US" sz="2200" dirty="0" smtClean="0">
                <a:latin typeface="Arial" panose="020B0604020202020204" pitchFamily="34" charset="0"/>
                <a:cs typeface="Arial" panose="020B0604020202020204" pitchFamily="34" charset="0"/>
              </a:rPr>
              <a:t>The CRISPR-Cas9 system allows even greater potential and diversity.</a:t>
            </a:r>
          </a:p>
          <a:p>
            <a:pPr>
              <a:spcBef>
                <a:spcPts val="624"/>
              </a:spcBef>
              <a:spcAft>
                <a:spcPts val="1200"/>
              </a:spcAft>
            </a:pPr>
            <a:r>
              <a:rPr lang="en-US" sz="2200" dirty="0" smtClean="0">
                <a:latin typeface="Arial" panose="020B0604020202020204" pitchFamily="34" charset="0"/>
                <a:cs typeface="Arial" panose="020B0604020202020204" pitchFamily="34" charset="0"/>
              </a:rPr>
              <a:t>CRISPR = </a:t>
            </a:r>
            <a:r>
              <a:rPr lang="en-US" sz="2200" dirty="0">
                <a:latin typeface="Arial" panose="020B0604020202020204" pitchFamily="34" charset="0"/>
                <a:cs typeface="Arial" panose="020B0604020202020204" pitchFamily="34" charset="0"/>
              </a:rPr>
              <a:t>Clustered regularly interspaced palindromic </a:t>
            </a:r>
            <a:r>
              <a:rPr lang="en-US" sz="2200" dirty="0" smtClean="0">
                <a:latin typeface="Arial" panose="020B0604020202020204" pitchFamily="34" charset="0"/>
                <a:cs typeface="Arial" panose="020B0604020202020204" pitchFamily="34" charset="0"/>
              </a:rPr>
              <a:t>repeats, found in many bacterial and archaeal species</a:t>
            </a:r>
          </a:p>
          <a:p>
            <a:pPr>
              <a:spcBef>
                <a:spcPts val="624"/>
              </a:spcBef>
              <a:spcAft>
                <a:spcPts val="1200"/>
              </a:spcAft>
            </a:pPr>
            <a:r>
              <a:rPr lang="en-US" sz="2200" dirty="0" smtClean="0">
                <a:latin typeface="Arial" panose="020B0604020202020204" pitchFamily="34" charset="0"/>
                <a:cs typeface="Arial" panose="020B0604020202020204" pitchFamily="34" charset="0"/>
              </a:rPr>
              <a:t>Near these repeats are clusters of genes encoding CRISPR-associated (i.e., </a:t>
            </a:r>
            <a:r>
              <a:rPr lang="en-US" sz="2200" i="1" dirty="0" err="1" smtClean="0">
                <a:latin typeface="Arial" panose="020B0604020202020204" pitchFamily="34" charset="0"/>
                <a:cs typeface="Arial" panose="020B0604020202020204" pitchFamily="34" charset="0"/>
              </a:rPr>
              <a:t>Cas</a:t>
            </a:r>
            <a:r>
              <a:rPr lang="en-US" sz="2200" dirty="0" smtClean="0">
                <a:latin typeface="Arial" panose="020B0604020202020204" pitchFamily="34" charset="0"/>
                <a:cs typeface="Arial" panose="020B0604020202020204" pitchFamily="34" charset="0"/>
              </a:rPr>
              <a:t>) proteins, which function as an immune system to bind and cleave foreign DNA sequences.</a:t>
            </a:r>
          </a:p>
          <a:p>
            <a:pPr>
              <a:spcBef>
                <a:spcPts val="624"/>
              </a:spcBef>
              <a:spcAft>
                <a:spcPts val="1200"/>
              </a:spcAft>
            </a:pPr>
            <a:r>
              <a:rPr lang="en-US" sz="2200" dirty="0" smtClean="0">
                <a:latin typeface="Arial" panose="020B0604020202020204" pitchFamily="34" charset="0"/>
                <a:cs typeface="Arial" panose="020B0604020202020204" pitchFamily="34" charset="0"/>
              </a:rPr>
              <a:t>CRISPR</a:t>
            </a:r>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Cas</a:t>
            </a:r>
            <a:r>
              <a:rPr lang="en-US" sz="2200" dirty="0">
                <a:latin typeface="Arial" panose="020B0604020202020204" pitchFamily="34" charset="0"/>
                <a:cs typeface="Arial" panose="020B0604020202020204" pitchFamily="34" charset="0"/>
              </a:rPr>
              <a:t> systems have </a:t>
            </a:r>
            <a:r>
              <a:rPr lang="en-US" sz="2200" dirty="0" smtClean="0">
                <a:latin typeface="Arial" panose="020B0604020202020204" pitchFamily="34" charset="0"/>
                <a:cs typeface="Arial" panose="020B0604020202020204" pitchFamily="34" charset="0"/>
              </a:rPr>
              <a:t>now been modified for biotechnological uses to </a:t>
            </a:r>
            <a:r>
              <a:rPr lang="en-US" sz="2200" dirty="0">
                <a:latin typeface="Arial" panose="020B0604020202020204" pitchFamily="34" charset="0"/>
                <a:cs typeface="Arial" panose="020B0604020202020204" pitchFamily="34" charset="0"/>
              </a:rPr>
              <a:t>enable customized sequence-specific DNA </a:t>
            </a:r>
            <a:r>
              <a:rPr lang="en-US" sz="2200" dirty="0" smtClean="0">
                <a:latin typeface="Arial" panose="020B0604020202020204" pitchFamily="34" charset="0"/>
                <a:cs typeface="Arial" panose="020B0604020202020204" pitchFamily="34" charset="0"/>
              </a:rPr>
              <a:t>cleavage.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12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anose="020B0604020202020204" pitchFamily="34" charset="0"/>
                <a:cs typeface="Arial" panose="020B0604020202020204" pitchFamily="34" charset="0"/>
              </a:rPr>
              <a:t>Structure of the CRISPR </a:t>
            </a:r>
            <a:r>
              <a:rPr lang="en-US" dirty="0" smtClean="0">
                <a:solidFill>
                  <a:srgbClr val="843C0C"/>
                </a:solidFill>
                <a:latin typeface="Arial" panose="020B0604020202020204" pitchFamily="34" charset="0"/>
                <a:cs typeface="Arial" panose="020B0604020202020204" pitchFamily="34" charset="0"/>
              </a:rPr>
              <a:t>Guide </a:t>
            </a:r>
            <a:r>
              <a:rPr lang="en-US" dirty="0">
                <a:solidFill>
                  <a:srgbClr val="843C0C"/>
                </a:solidFill>
                <a:latin typeface="Arial" panose="020B0604020202020204" pitchFamily="34" charset="0"/>
                <a:cs typeface="Arial" panose="020B0604020202020204" pitchFamily="34" charset="0"/>
              </a:rPr>
              <a:t>RNA</a:t>
            </a:r>
          </a:p>
        </p:txBody>
      </p:sp>
      <p:pic>
        <p:nvPicPr>
          <p:cNvPr id="9" name="Picture Placeholder 8" descr="A diagram shows the structure and nucleotide sequence of single-guide R N A (sgRNA). The structure of R N A starts from five prime end, which contains twenty N nucleotides followed by four stem-loop structures in the three prime end, which are connected to one another via nucleotide sequenc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78148" y="2058909"/>
            <a:ext cx="7874500" cy="4288023"/>
          </a:xfrm>
          <a:prstGeom prst="rect">
            <a:avLst/>
          </a:prstGeom>
        </p:spPr>
      </p:pic>
    </p:spTree>
    <p:extLst>
      <p:ext uri="{BB962C8B-B14F-4D97-AF65-F5344CB8AC3E}">
        <p14:creationId xmlns:p14="http://schemas.microsoft.com/office/powerpoint/2010/main" val="3332397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Cleavage of DNA by the CRISPR-</a:t>
            </a:r>
            <a:r>
              <a:rPr lang="en-US" dirty="0" err="1">
                <a:solidFill>
                  <a:srgbClr val="843C0C"/>
                </a:solidFill>
                <a:latin typeface="Arial" panose="020B0604020202020204" pitchFamily="34" charset="0"/>
                <a:cs typeface="Arial" panose="020B0604020202020204" pitchFamily="34" charset="0"/>
              </a:rPr>
              <a:t>Cas</a:t>
            </a:r>
            <a:r>
              <a:rPr lang="en-US" dirty="0">
                <a:solidFill>
                  <a:srgbClr val="843C0C"/>
                </a:solidFill>
                <a:latin typeface="Arial" panose="020B0604020202020204" pitchFamily="34" charset="0"/>
                <a:cs typeface="Arial" panose="020B0604020202020204" pitchFamily="34" charset="0"/>
              </a:rPr>
              <a:t> </a:t>
            </a:r>
            <a:r>
              <a:rPr lang="en-US" dirty="0" smtClean="0">
                <a:solidFill>
                  <a:srgbClr val="843C0C"/>
                </a:solidFill>
                <a:latin typeface="Arial" panose="020B0604020202020204" pitchFamily="34" charset="0"/>
                <a:cs typeface="Arial" panose="020B0604020202020204" pitchFamily="34" charset="0"/>
              </a:rPr>
              <a:t>System</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two-part illustration shows labeled ribbon diagram of Cas9-sgRNA complex and a schematic step-wise reaction yielding a double-strand break in a target sequence. In the ribbon diagram of Cas9-sgRNA, the following four parts are labeled using different colors: REC lobe, Target DNA, NUC lobe, and sgRNA. The second part of the illustration shows a target sequence containing an adjacent PAM sequence binding to the Cas9. The structure of Cas9 has two lobes, REC lobe and NUC lobe, and a sgRNA complex. SgRNA complex binds with the target DNA sequence, separates the double strand, and yields a double strand break at the sites indicated by black triangles. The final step shows a double stranded DNA with the target sequence inserted in the break reg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65307" y="2397374"/>
            <a:ext cx="8605754" cy="3258775"/>
          </a:xfrm>
          <a:prstGeom prst="rect">
            <a:avLst/>
          </a:prstGeom>
        </p:spPr>
      </p:pic>
    </p:spTree>
    <p:extLst>
      <p:ext uri="{BB962C8B-B14F-4D97-AF65-F5344CB8AC3E}">
        <p14:creationId xmlns:p14="http://schemas.microsoft.com/office/powerpoint/2010/main" val="2382330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43C0C"/>
                </a:solidFill>
                <a:latin typeface="Arial" panose="020B0604020202020204" pitchFamily="34" charset="0"/>
                <a:cs typeface="Arial" panose="020B0604020202020204" pitchFamily="34" charset="0"/>
              </a:rPr>
              <a:t>RNA </a:t>
            </a:r>
            <a:r>
              <a:rPr lang="en-US" sz="3200" dirty="0">
                <a:solidFill>
                  <a:srgbClr val="843C0C"/>
                </a:solidFill>
                <a:latin typeface="Arial" panose="020B0604020202020204" pitchFamily="34" charset="0"/>
                <a:cs typeface="Arial" panose="020B0604020202020204" pitchFamily="34" charset="0"/>
              </a:rPr>
              <a:t>I</a:t>
            </a:r>
            <a:r>
              <a:rPr lang="en-US" sz="3200" dirty="0" smtClean="0">
                <a:solidFill>
                  <a:srgbClr val="843C0C"/>
                </a:solidFill>
                <a:latin typeface="Arial" panose="020B0604020202020204" pitchFamily="34" charset="0"/>
                <a:cs typeface="Arial" panose="020B0604020202020204" pitchFamily="34" charset="0"/>
              </a:rPr>
              <a:t>nterference </a:t>
            </a:r>
            <a:r>
              <a:rPr lang="en-US" sz="3200" dirty="0">
                <a:solidFill>
                  <a:srgbClr val="843C0C"/>
                </a:solidFill>
                <a:latin typeface="Arial" panose="020B0604020202020204" pitchFamily="34" charset="0"/>
                <a:cs typeface="Arial" panose="020B0604020202020204" pitchFamily="34" charset="0"/>
              </a:rPr>
              <a:t>P</a:t>
            </a:r>
            <a:r>
              <a:rPr lang="en-US" sz="3200" dirty="0" smtClean="0">
                <a:solidFill>
                  <a:srgbClr val="843C0C"/>
                </a:solidFill>
                <a:latin typeface="Arial" panose="020B0604020202020204" pitchFamily="34" charset="0"/>
                <a:cs typeface="Arial" panose="020B0604020202020204" pitchFamily="34" charset="0"/>
              </a:rPr>
              <a:t>rovides </a:t>
            </a:r>
            <a:r>
              <a:rPr lang="en-US" sz="3200" dirty="0">
                <a:solidFill>
                  <a:srgbClr val="843C0C"/>
                </a:solidFill>
                <a:latin typeface="Arial" panose="020B0604020202020204" pitchFamily="34" charset="0"/>
                <a:cs typeface="Arial" panose="020B0604020202020204" pitchFamily="34" charset="0"/>
              </a:rPr>
              <a:t>an </a:t>
            </a:r>
            <a:r>
              <a:rPr lang="en-US" sz="3200" dirty="0" smtClean="0">
                <a:solidFill>
                  <a:srgbClr val="843C0C"/>
                </a:solidFill>
                <a:latin typeface="Arial" panose="020B0604020202020204" pitchFamily="34" charset="0"/>
                <a:cs typeface="Arial" panose="020B0604020202020204" pitchFamily="34" charset="0"/>
              </a:rPr>
              <a:t>Additional </a:t>
            </a:r>
            <a:r>
              <a:rPr lang="en-US" sz="3200" dirty="0">
                <a:solidFill>
                  <a:srgbClr val="843C0C"/>
                </a:solidFill>
                <a:latin typeface="Arial" panose="020B0604020202020204" pitchFamily="34" charset="0"/>
                <a:cs typeface="Arial" panose="020B0604020202020204" pitchFamily="34" charset="0"/>
              </a:rPr>
              <a:t>T</a:t>
            </a:r>
            <a:r>
              <a:rPr lang="en-US" sz="3200" dirty="0" smtClean="0">
                <a:solidFill>
                  <a:srgbClr val="843C0C"/>
                </a:solidFill>
                <a:latin typeface="Arial" panose="020B0604020202020204" pitchFamily="34" charset="0"/>
                <a:cs typeface="Arial" panose="020B0604020202020204" pitchFamily="34" charset="0"/>
              </a:rPr>
              <a:t>ool </a:t>
            </a:r>
            <a:r>
              <a:rPr lang="en-US" sz="3200" dirty="0">
                <a:solidFill>
                  <a:srgbClr val="843C0C"/>
                </a:solidFill>
                <a:latin typeface="Arial" panose="020B0604020202020204" pitchFamily="34" charset="0"/>
                <a:cs typeface="Arial" panose="020B0604020202020204" pitchFamily="34" charset="0"/>
              </a:rPr>
              <a:t>for </a:t>
            </a:r>
            <a:r>
              <a:rPr lang="en-US" sz="3200" dirty="0">
                <a:solidFill>
                  <a:srgbClr val="843C0C"/>
                </a:solidFill>
                <a:latin typeface="Arial" panose="020B0604020202020204" pitchFamily="34" charset="0"/>
                <a:cs typeface="Arial" panose="020B0604020202020204" pitchFamily="34" charset="0"/>
              </a:rPr>
              <a:t>D</a:t>
            </a:r>
            <a:r>
              <a:rPr lang="en-US" sz="3200" dirty="0" smtClean="0">
                <a:solidFill>
                  <a:srgbClr val="843C0C"/>
                </a:solidFill>
                <a:latin typeface="Arial" panose="020B0604020202020204" pitchFamily="34" charset="0"/>
                <a:cs typeface="Arial" panose="020B0604020202020204" pitchFamily="34" charset="0"/>
              </a:rPr>
              <a:t>isrupting </a:t>
            </a:r>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ene </a:t>
            </a:r>
            <a:r>
              <a:rPr lang="en-US" sz="3200" dirty="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xpression</a:t>
            </a:r>
            <a:endParaRPr lang="en-US" sz="3200"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anose="020B0604020202020204" pitchFamily="34" charset="0"/>
                <a:cs typeface="Arial" panose="020B0604020202020204" pitchFamily="34" charset="0"/>
              </a:rPr>
              <a:t>Double-stranded RNA containing a strand complementary to a specific mRNA can be introduced into a </a:t>
            </a:r>
            <a:r>
              <a:rPr lang="en-US" dirty="0" smtClean="0">
                <a:latin typeface="Arial" panose="020B0604020202020204" pitchFamily="34" charset="0"/>
                <a:cs typeface="Arial" panose="020B0604020202020204" pitchFamily="34" charset="0"/>
              </a:rPr>
              <a:t>cell.</a:t>
            </a:r>
          </a:p>
          <a:p>
            <a:pPr>
              <a:spcBef>
                <a:spcPts val="624"/>
              </a:spcBef>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introduced RNA is cleaved into small fragments by the enzyme </a:t>
            </a:r>
            <a:r>
              <a:rPr lang="en-US" dirty="0" smtClean="0">
                <a:latin typeface="Arial" panose="020B0604020202020204" pitchFamily="34" charset="0"/>
                <a:cs typeface="Arial" panose="020B0604020202020204" pitchFamily="34" charset="0"/>
              </a:rPr>
              <a:t>Dicer.</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fragment that is complementary to the mRNA becomes incorporated into the RNA-induced silencing </a:t>
            </a:r>
            <a:r>
              <a:rPr lang="en-US" dirty="0" smtClean="0">
                <a:latin typeface="Arial" panose="020B0604020202020204" pitchFamily="34" charset="0"/>
                <a:cs typeface="Arial" panose="020B0604020202020204" pitchFamily="34" charset="0"/>
              </a:rPr>
              <a:t>complex </a:t>
            </a:r>
            <a:r>
              <a:rPr lang="en-US" dirty="0">
                <a:latin typeface="Arial" panose="020B0604020202020204" pitchFamily="34" charset="0"/>
                <a:cs typeface="Arial" panose="020B0604020202020204" pitchFamily="34" charset="0"/>
              </a:rPr>
              <a:t>(RISC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The associated complementary RNA guides the complex to the mRNA, which is then </a:t>
            </a:r>
            <a:r>
              <a:rPr lang="en-US" dirty="0" smtClean="0">
                <a:latin typeface="Arial" panose="020B0604020202020204" pitchFamily="34" charset="0"/>
                <a:cs typeface="Arial" panose="020B0604020202020204" pitchFamily="34" charset="0"/>
              </a:rPr>
              <a:t>degraded.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155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RNA </a:t>
            </a:r>
            <a:r>
              <a:rPr lang="en-US" dirty="0" smtClean="0">
                <a:solidFill>
                  <a:srgbClr val="843C0C"/>
                </a:solidFill>
                <a:latin typeface="Arial" panose="020B0604020202020204" pitchFamily="34" charset="0"/>
                <a:cs typeface="Arial" panose="020B0604020202020204" pitchFamily="34" charset="0"/>
              </a:rPr>
              <a:t>Interference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echanism</a:t>
            </a:r>
            <a:endParaRPr lang="en-US" dirty="0">
              <a:solidFill>
                <a:srgbClr val="843C0C"/>
              </a:solidFill>
              <a:latin typeface="Arial" panose="020B0604020202020204" pitchFamily="34" charset="0"/>
              <a:cs typeface="Arial" panose="020B0604020202020204" pitchFamily="34" charset="0"/>
            </a:endParaRPr>
          </a:p>
        </p:txBody>
      </p:sp>
      <p:pic>
        <p:nvPicPr>
          <p:cNvPr id="11" name="Picture Placeholder 10" descr="A schematic flow diagram shows the mechanism of R N A interference. A section of double stranded R N A is cleaved into short lengths by Dicer. One of the short strands is shown associating with the R N A-induced silencing complex or RISC, which appears as a complex with three parts. One of the two strands of R N A from the double-stranded section, known as passenger strand, is cleaved and removed from the RISC, leaving one intact single strand associated with the RISC. A single strand of m R N A is shown hybridizing to the remaining single strand of R N A associated with the RISC. The m R N A is much longer in length than the R N A associated with R I S C. After hybridization of the short strand of R N A, the strand of m R N A is cleaved into smaller fragments by the RISC."/>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40556" y="2478561"/>
            <a:ext cx="8661357" cy="2898952"/>
          </a:xfrm>
          <a:prstGeom prst="rect">
            <a:avLst/>
          </a:prstGeom>
        </p:spPr>
      </p:pic>
    </p:spTree>
    <p:extLst>
      <p:ext uri="{BB962C8B-B14F-4D97-AF65-F5344CB8AC3E}">
        <p14:creationId xmlns:p14="http://schemas.microsoft.com/office/powerpoint/2010/main" val="1898030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Tumor-inducing </a:t>
            </a:r>
            <a:r>
              <a:rPr lang="en-US" dirty="0" smtClean="0">
                <a:solidFill>
                  <a:srgbClr val="843C0C"/>
                </a:solidFill>
                <a:latin typeface="Arial" panose="020B0604020202020204" pitchFamily="34" charset="0"/>
                <a:cs typeface="Arial" panose="020B0604020202020204" pitchFamily="34" charset="0"/>
              </a:rPr>
              <a:t>Plasmids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Used </a:t>
            </a:r>
            <a:r>
              <a:rPr lang="en-US" dirty="0">
                <a:solidFill>
                  <a:srgbClr val="843C0C"/>
                </a:solidFill>
                <a:latin typeface="Arial" panose="020B0604020202020204" pitchFamily="34" charset="0"/>
                <a:cs typeface="Arial" panose="020B0604020202020204" pitchFamily="34" charset="0"/>
              </a:rPr>
              <a:t>to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ntroduce </a:t>
            </a:r>
            <a:r>
              <a:rPr lang="en-US" dirty="0">
                <a:solidFill>
                  <a:srgbClr val="843C0C"/>
                </a:solidFill>
                <a:latin typeface="Arial" panose="020B0604020202020204" pitchFamily="34" charset="0"/>
                <a:cs typeface="Arial" panose="020B0604020202020204" pitchFamily="34" charset="0"/>
              </a:rPr>
              <a:t>N</a:t>
            </a:r>
            <a:r>
              <a:rPr lang="en-US" dirty="0" smtClean="0">
                <a:solidFill>
                  <a:srgbClr val="843C0C"/>
                </a:solidFill>
                <a:latin typeface="Arial" panose="020B0604020202020204" pitchFamily="34" charset="0"/>
                <a:cs typeface="Arial" panose="020B0604020202020204" pitchFamily="34" charset="0"/>
              </a:rPr>
              <a:t>ew Genes </a:t>
            </a:r>
            <a:r>
              <a:rPr lang="en-US" dirty="0">
                <a:solidFill>
                  <a:srgbClr val="843C0C"/>
                </a:solidFill>
                <a:latin typeface="Arial" panose="020B0604020202020204" pitchFamily="34" charset="0"/>
                <a:cs typeface="Arial" panose="020B0604020202020204" pitchFamily="34" charset="0"/>
              </a:rPr>
              <a:t>into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lant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ells </a:t>
            </a:r>
            <a:r>
              <a:rPr lang="en-US" dirty="0" smtClean="0">
                <a:solidFill>
                  <a:srgbClr val="843C0C"/>
                </a:solidFill>
                <a:latin typeface="Arial" panose="020B0604020202020204" pitchFamily="34" charset="0"/>
                <a:cs typeface="Arial" panose="020B0604020202020204" pitchFamily="34" charset="0"/>
              </a:rPr>
              <a:t>(</a:t>
            </a:r>
            <a:r>
              <a:rPr lang="en-US" dirty="0" smtClean="0">
                <a:solidFill>
                  <a:srgbClr val="843C0C"/>
                </a:solidFill>
                <a:latin typeface="Arial" panose="020B0604020202020204" pitchFamily="34" charset="0"/>
                <a:cs typeface="Arial" panose="020B0604020202020204" pitchFamily="34" charset="0"/>
              </a:rPr>
              <a:t>1/2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i="1"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tumefaciens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contains tumor-inducing plasmids (Ti plasmids) that are responsible for crown gall formation and the synthesis of amino acid derivatives called </a:t>
            </a:r>
            <a:r>
              <a:rPr lang="en-US" dirty="0" smtClean="0">
                <a:latin typeface="Arial" panose="020B0604020202020204" pitchFamily="34" charset="0"/>
                <a:cs typeface="Arial" panose="020B0604020202020204" pitchFamily="34" charset="0"/>
              </a:rPr>
              <a:t>opines.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A part of the Ti plasmid is incorporated into cellular </a:t>
            </a:r>
            <a:r>
              <a:rPr lang="en-US" dirty="0" smtClean="0">
                <a:latin typeface="Arial" panose="020B0604020202020204" pitchFamily="34" charset="0"/>
                <a:cs typeface="Arial" panose="020B0604020202020204" pitchFamily="34" charset="0"/>
              </a:rPr>
              <a:t>DNA.</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Modified Ti plasmids are used to incorporate foreign DNA into the plant </a:t>
            </a:r>
            <a:r>
              <a:rPr lang="en-US" dirty="0" smtClean="0">
                <a:latin typeface="Arial" panose="020B0604020202020204" pitchFamily="34" charset="0"/>
                <a:cs typeface="Arial" panose="020B0604020202020204" pitchFamily="34" charset="0"/>
              </a:rPr>
              <a:t>genome.</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The modified plasmids can be introduced into plant cells by electroporation or by bombardment-mediated </a:t>
            </a:r>
            <a:r>
              <a:rPr lang="en-US" dirty="0" smtClean="0">
                <a:latin typeface="Arial" panose="020B0604020202020204" pitchFamily="34" charset="0"/>
                <a:cs typeface="Arial" panose="020B0604020202020204" pitchFamily="34" charset="0"/>
              </a:rPr>
              <a:t>transformation.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2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Restriction </a:t>
            </a:r>
            <a:r>
              <a:rPr lang="en-US" sz="3200" dirty="0" smtClean="0">
                <a:solidFill>
                  <a:srgbClr val="843C0C"/>
                </a:solidFill>
                <a:latin typeface="Arial" panose="020B0604020202020204" pitchFamily="34" charset="0"/>
                <a:cs typeface="Arial" panose="020B0604020202020204" pitchFamily="34" charset="0"/>
              </a:rPr>
              <a:t>Fragments </a:t>
            </a:r>
            <a:r>
              <a:rPr lang="en-US" sz="3200" dirty="0" smtClean="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Separated </a:t>
            </a:r>
            <a:r>
              <a:rPr lang="en-US" sz="3200" dirty="0" smtClean="0">
                <a:solidFill>
                  <a:srgbClr val="843C0C"/>
                </a:solidFill>
                <a:latin typeface="Arial" panose="020B0604020202020204" pitchFamily="34" charset="0"/>
                <a:cs typeface="Arial" panose="020B0604020202020204" pitchFamily="34" charset="0"/>
              </a:rPr>
              <a:t>by </a:t>
            </a:r>
            <a:r>
              <a:rPr lang="en-US" sz="3200" dirty="0">
                <a:solidFill>
                  <a:srgbClr val="843C0C"/>
                </a:solidFill>
                <a:latin typeface="Arial" panose="020B0604020202020204" pitchFamily="34" charset="0"/>
                <a:cs typeface="Arial" panose="020B0604020202020204" pitchFamily="34" charset="0"/>
              </a:rPr>
              <a:t>G</a:t>
            </a:r>
            <a:r>
              <a:rPr lang="en-US" sz="3200" dirty="0" smtClean="0">
                <a:solidFill>
                  <a:srgbClr val="843C0C"/>
                </a:solidFill>
                <a:latin typeface="Arial" panose="020B0604020202020204" pitchFamily="34" charset="0"/>
                <a:cs typeface="Arial" panose="020B0604020202020204" pitchFamily="34" charset="0"/>
              </a:rPr>
              <a:t>el Electrophoresis </a:t>
            </a:r>
            <a:r>
              <a:rPr lang="en-US" sz="3200" dirty="0" smtClean="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Visualized</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199"/>
            <a:ext cx="8229600" cy="5088835"/>
          </a:xfrm>
        </p:spPr>
        <p:txBody>
          <a:bodyPr>
            <a:normAutofit/>
          </a:bodyPr>
          <a:lstStyle/>
          <a:p>
            <a:pPr>
              <a:spcBef>
                <a:spcPts val="624"/>
              </a:spcBef>
            </a:pPr>
            <a:r>
              <a:rPr lang="en-US" dirty="0">
                <a:latin typeface="Arial" panose="020B0604020202020204" pitchFamily="34" charset="0"/>
                <a:cs typeface="Arial" panose="020B0604020202020204" pitchFamily="34" charset="0"/>
              </a:rPr>
              <a:t>DNA fragments generated by restriction enzyme digestion can be separated by gel electrophoresis in agarose or polyacrylamide </a:t>
            </a:r>
            <a:r>
              <a:rPr lang="en-US" dirty="0" smtClean="0">
                <a:latin typeface="Arial" panose="020B0604020202020204" pitchFamily="34" charset="0"/>
                <a:cs typeface="Arial" panose="020B0604020202020204" pitchFamily="34" charset="0"/>
              </a:rPr>
              <a:t>gels.</a:t>
            </a:r>
            <a:endParaRPr lang="en-US" dirty="0">
              <a:latin typeface="Arial" panose="020B0604020202020204" pitchFamily="34" charset="0"/>
              <a:cs typeface="Arial" panose="020B0604020202020204" pitchFamily="34" charset="0"/>
            </a:endParaRPr>
          </a:p>
          <a:p>
            <a:pPr>
              <a:spcBef>
                <a:spcPts val="624"/>
              </a:spcBef>
            </a:pPr>
            <a:r>
              <a:rPr lang="en-US" dirty="0">
                <a:latin typeface="Arial" panose="020B0604020202020204" pitchFamily="34" charset="0"/>
                <a:cs typeface="Arial" panose="020B0604020202020204" pitchFamily="34" charset="0"/>
              </a:rPr>
              <a:t>The fragments can be visualized by staining with </a:t>
            </a:r>
            <a:r>
              <a:rPr lang="en-US" dirty="0" smtClean="0">
                <a:latin typeface="Arial" panose="020B0604020202020204" pitchFamily="34" charset="0"/>
                <a:cs typeface="Arial" panose="020B0604020202020204" pitchFamily="34" charset="0"/>
              </a:rPr>
              <a:t>a DNA-binding dye such as ethidium bromide.</a:t>
            </a:r>
            <a:endParaRPr lang="en-US" dirty="0">
              <a:latin typeface="Arial" panose="020B0604020202020204" pitchFamily="34" charset="0"/>
              <a:cs typeface="Arial" panose="020B0604020202020204" pitchFamily="34" charset="0"/>
            </a:endParaRPr>
          </a:p>
          <a:p>
            <a:pPr>
              <a:spcBef>
                <a:spcPts val="624"/>
              </a:spcBef>
            </a:pPr>
            <a:r>
              <a:rPr lang="en-US" dirty="0">
                <a:latin typeface="Arial" panose="020B0604020202020204" pitchFamily="34" charset="0"/>
                <a:cs typeface="Arial" panose="020B0604020202020204" pitchFamily="34" charset="0"/>
              </a:rPr>
              <a:t>A restriction fragment containing a specific sequence can be </a:t>
            </a:r>
            <a:r>
              <a:rPr lang="en-US" dirty="0" smtClean="0">
                <a:latin typeface="Arial" panose="020B0604020202020204" pitchFamily="34" charset="0"/>
                <a:cs typeface="Arial" panose="020B0604020202020204" pitchFamily="34" charset="0"/>
              </a:rPr>
              <a:t>visualized following electrophoresis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a process called Southern blotting.</a:t>
            </a:r>
          </a:p>
          <a:p>
            <a:pPr lvl="1">
              <a:spcBef>
                <a:spcPts val="624"/>
              </a:spcBef>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separated fragments are transferred to a sheet of nitrocellulose </a:t>
            </a:r>
            <a:r>
              <a:rPr lang="en-US" dirty="0" smtClean="0">
                <a:latin typeface="Arial" panose="020B0604020202020204" pitchFamily="34" charset="0"/>
                <a:cs typeface="Arial" panose="020B0604020202020204" pitchFamily="34" charset="0"/>
              </a:rPr>
              <a:t>paper.</a:t>
            </a:r>
          </a:p>
          <a:p>
            <a:pPr lvl="1">
              <a:spcBef>
                <a:spcPts val="624"/>
              </a:spcBef>
              <a:buFont typeface="Arial" panose="020B0604020202020204" pitchFamily="34" charset="0"/>
              <a:buChar char="–"/>
            </a:pPr>
            <a:r>
              <a:rPr lang="en-US" dirty="0" smtClean="0">
                <a:latin typeface="Arial" panose="020B0604020202020204" pitchFamily="34" charset="0"/>
                <a:cs typeface="Arial" panose="020B0604020202020204" pitchFamily="34" charset="0"/>
              </a:rPr>
              <a:t>Then they are </a:t>
            </a:r>
            <a:r>
              <a:rPr lang="en-US" dirty="0">
                <a:latin typeface="Arial" panose="020B0604020202020204" pitchFamily="34" charset="0"/>
                <a:cs typeface="Arial" panose="020B0604020202020204" pitchFamily="34" charset="0"/>
              </a:rPr>
              <a:t>exposed to a radioactively </a:t>
            </a:r>
            <a:r>
              <a:rPr lang="en-US" dirty="0" smtClean="0">
                <a:latin typeface="Arial" panose="020B0604020202020204" pitchFamily="34" charset="0"/>
                <a:cs typeface="Arial" panose="020B0604020202020204" pitchFamily="34" charset="0"/>
              </a:rPr>
              <a:t>or fluorescently labeled </a:t>
            </a:r>
            <a:r>
              <a:rPr lang="en-US" dirty="0">
                <a:latin typeface="Arial" panose="020B0604020202020204" pitchFamily="34" charset="0"/>
                <a:cs typeface="Arial" panose="020B0604020202020204" pitchFamily="34" charset="0"/>
              </a:rPr>
              <a:t>probe complementary to the </a:t>
            </a:r>
            <a:r>
              <a:rPr lang="en-US" dirty="0" smtClean="0">
                <a:latin typeface="Arial" panose="020B0604020202020204" pitchFamily="34" charset="0"/>
                <a:cs typeface="Arial" panose="020B0604020202020204" pitchFamily="34" charset="0"/>
              </a:rPr>
              <a:t>sequence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interest.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31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umor</a:t>
            </a:r>
            <a:r>
              <a:rPr lang="en-US" dirty="0">
                <a:solidFill>
                  <a:srgbClr val="843C0C"/>
                </a:solidFill>
                <a:latin typeface="Arial" panose="020B0604020202020204" pitchFamily="34" charset="0"/>
                <a:cs typeface="Arial" panose="020B0604020202020204" pitchFamily="34" charset="0"/>
              </a:rPr>
              <a:t>-inducing </a:t>
            </a:r>
            <a:r>
              <a:rPr lang="en-US" dirty="0" smtClean="0">
                <a:solidFill>
                  <a:srgbClr val="843C0C"/>
                </a:solidFill>
                <a:latin typeface="Arial" panose="020B0604020202020204" pitchFamily="34" charset="0"/>
                <a:cs typeface="Arial" panose="020B0604020202020204" pitchFamily="34" charset="0"/>
              </a:rPr>
              <a:t>Plasmids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Used </a:t>
            </a:r>
            <a:r>
              <a:rPr lang="en-US" dirty="0">
                <a:solidFill>
                  <a:srgbClr val="843C0C"/>
                </a:solidFill>
                <a:latin typeface="Arial" panose="020B0604020202020204" pitchFamily="34" charset="0"/>
                <a:cs typeface="Arial" panose="020B0604020202020204" pitchFamily="34" charset="0"/>
              </a:rPr>
              <a:t>to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ntroduce </a:t>
            </a:r>
            <a:r>
              <a:rPr lang="en-US" dirty="0">
                <a:solidFill>
                  <a:srgbClr val="843C0C"/>
                </a:solidFill>
                <a:latin typeface="Arial" panose="020B0604020202020204" pitchFamily="34" charset="0"/>
                <a:cs typeface="Arial" panose="020B0604020202020204" pitchFamily="34" charset="0"/>
              </a:rPr>
              <a:t>N</a:t>
            </a:r>
            <a:r>
              <a:rPr lang="en-US" dirty="0" smtClean="0">
                <a:solidFill>
                  <a:srgbClr val="843C0C"/>
                </a:solidFill>
                <a:latin typeface="Arial" panose="020B0604020202020204" pitchFamily="34" charset="0"/>
                <a:cs typeface="Arial" panose="020B0604020202020204" pitchFamily="34" charset="0"/>
              </a:rPr>
              <a:t>ew Genes </a:t>
            </a:r>
            <a:r>
              <a:rPr lang="en-US" dirty="0">
                <a:solidFill>
                  <a:srgbClr val="843C0C"/>
                </a:solidFill>
                <a:latin typeface="Arial" panose="020B0604020202020204" pitchFamily="34" charset="0"/>
                <a:cs typeface="Arial" panose="020B0604020202020204" pitchFamily="34" charset="0"/>
              </a:rPr>
              <a:t>into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lant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ells </a:t>
            </a:r>
            <a:r>
              <a:rPr lang="en-US" dirty="0" smtClean="0">
                <a:solidFill>
                  <a:srgbClr val="843C0C"/>
                </a:solidFill>
                <a:latin typeface="Arial" panose="020B0604020202020204" pitchFamily="34" charset="0"/>
                <a:cs typeface="Arial" panose="020B0604020202020204" pitchFamily="34" charset="0"/>
              </a:rPr>
              <a:t>(</a:t>
            </a:r>
            <a:r>
              <a:rPr lang="en-US" dirty="0" smtClean="0">
                <a:solidFill>
                  <a:srgbClr val="843C0C"/>
                </a:solidFill>
                <a:latin typeface="Arial" panose="020B0604020202020204" pitchFamily="34" charset="0"/>
                <a:cs typeface="Arial" panose="020B0604020202020204" pitchFamily="34" charset="0"/>
              </a:rPr>
              <a:t>2/2</a:t>
            </a:r>
            <a:r>
              <a:rPr lang="en-US" dirty="0" smtClean="0">
                <a:solidFill>
                  <a:srgbClr val="843C0C"/>
                </a:solidFill>
                <a:latin typeface="Arial" panose="020B0604020202020204" pitchFamily="34" charset="0"/>
                <a:cs typeface="Arial" panose="020B0604020202020204" pitchFamily="34" charset="0"/>
              </a:rPr>
              <a:t>)</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100391" cy="1274532"/>
          </a:xfrm>
        </p:spPr>
        <p:txBody>
          <a:bodyPr>
            <a:noAutofit/>
          </a:bodyPr>
          <a:lstStyle/>
          <a:p>
            <a:r>
              <a:rPr lang="en-US" sz="2600" dirty="0">
                <a:latin typeface="Arial" panose="020B0604020202020204" pitchFamily="34" charset="0"/>
                <a:cs typeface="Arial" panose="020B0604020202020204" pitchFamily="34" charset="0"/>
              </a:rPr>
              <a:t>The soil bacterium </a:t>
            </a:r>
            <a:r>
              <a:rPr lang="en-US" sz="2600" i="1" dirty="0">
                <a:latin typeface="Arial" panose="020B0604020202020204" pitchFamily="34" charset="0"/>
                <a:cs typeface="Arial" panose="020B0604020202020204" pitchFamily="34" charset="0"/>
              </a:rPr>
              <a:t>Agrobacterium </a:t>
            </a:r>
            <a:r>
              <a:rPr lang="en-US" sz="2600" i="1" dirty="0" err="1">
                <a:latin typeface="Arial" panose="020B0604020202020204" pitchFamily="34" charset="0"/>
                <a:cs typeface="Arial" panose="020B0604020202020204" pitchFamily="34" charset="0"/>
              </a:rPr>
              <a:t>tumefaciens</a:t>
            </a:r>
            <a:r>
              <a:rPr lang="en-US" sz="2600" i="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infects plant cells to produce a tumor called crown </a:t>
            </a:r>
            <a:r>
              <a:rPr lang="en-US" sz="2600" dirty="0" smtClean="0">
                <a:latin typeface="Arial" panose="020B0604020202020204" pitchFamily="34" charset="0"/>
                <a:cs typeface="Arial" panose="020B0604020202020204" pitchFamily="34" charset="0"/>
              </a:rPr>
              <a:t>gall.</a:t>
            </a:r>
            <a:endParaRPr lang="en-US" sz="2600" dirty="0">
              <a:latin typeface="Arial" panose="020B0604020202020204" pitchFamily="34" charset="0"/>
              <a:cs typeface="Arial" panose="020B0604020202020204" pitchFamily="34" charset="0"/>
            </a:endParaRPr>
          </a:p>
        </p:txBody>
      </p:sp>
      <p:pic>
        <p:nvPicPr>
          <p:cNvPr id="9" name="Picture Placeholder 8" descr="A photo shows a plant tumor that appears as a lumpy swelling on the stem of the plant.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549635" y="2933074"/>
            <a:ext cx="1861131" cy="3717241"/>
          </a:xfrm>
          <a:prstGeom prst="rect">
            <a:avLst/>
          </a:prstGeom>
        </p:spPr>
      </p:pic>
    </p:spTree>
    <p:extLst>
      <p:ext uri="{BB962C8B-B14F-4D97-AF65-F5344CB8AC3E}">
        <p14:creationId xmlns:p14="http://schemas.microsoft.com/office/powerpoint/2010/main" val="3696625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anose="020B0604020202020204" pitchFamily="34" charset="0"/>
                <a:cs typeface="Arial" panose="020B0604020202020204" pitchFamily="34" charset="0"/>
              </a:rPr>
              <a:t>Ti</a:t>
            </a:r>
            <a:r>
              <a:rPr lang="en-US" dirty="0">
                <a:solidFill>
                  <a:srgbClr val="843C0C"/>
                </a:solidFill>
                <a:latin typeface="Arial" panose="020B0604020202020204" pitchFamily="34" charset="0"/>
                <a:cs typeface="Arial" panose="020B0604020202020204" pitchFamily="34" charset="0"/>
              </a:rPr>
              <a:t> </a:t>
            </a:r>
            <a:r>
              <a:rPr lang="en-US" dirty="0" smtClean="0">
                <a:solidFill>
                  <a:srgbClr val="843C0C"/>
                </a:solidFill>
                <a:latin typeface="Arial" panose="020B0604020202020204" pitchFamily="34" charset="0"/>
                <a:cs typeface="Arial" panose="020B0604020202020204" pitchFamily="34" charset="0"/>
              </a:rPr>
              <a:t>Plasmids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schematic representation of the octopine T i plasmid. The plasmid is represented as a circle, with different sections of the circle representing different parts of the genome. One section is labeled T-D N A, for tumor morphology and octopine synthesis. Other sections are labeled as octopine breakdown, agropine breakdown, and virulenc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96339" y="1660891"/>
            <a:ext cx="4006259" cy="4870143"/>
          </a:xfrm>
          <a:prstGeom prst="rect">
            <a:avLst/>
          </a:prstGeom>
        </p:spPr>
      </p:pic>
    </p:spTree>
    <p:extLst>
      <p:ext uri="{BB962C8B-B14F-4D97-AF65-F5344CB8AC3E}">
        <p14:creationId xmlns:p14="http://schemas.microsoft.com/office/powerpoint/2010/main" val="770534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Electroporation</a:t>
            </a:r>
          </a:p>
        </p:txBody>
      </p:sp>
      <p:pic>
        <p:nvPicPr>
          <p:cNvPr id="9" name="Picture Placeholder 8" descr="A schematic flow diagram shows the process of electroporation. A plant cell is shown, with a cell wall and plasma membrane labeled, and nucleus containing D N A. The cell wall is digested by cellulase, leaving only the cell membrane. Foreign D N A is added and the cell is subjected to transient electric pulses. The cell membrane is shown as being perforated all the way around, and short pieces of foreign plasmid D N A are shown entering the cell via the transient openings in the membrane. The perforations in the membrane are repaired so the membrane is intact and the cell wall regrows. The intact cell is shown with a short piece of foreign D N A inside the nucleus, along with it’s native D N A. This intact cell containing the foreign D N A is labeled as a viable plant cell, with a foreign D N A inser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620118" y="1398617"/>
            <a:ext cx="2050303" cy="5208878"/>
          </a:xfrm>
          <a:prstGeom prst="rect">
            <a:avLst/>
          </a:prstGeom>
        </p:spPr>
      </p:pic>
    </p:spTree>
    <p:extLst>
      <p:ext uri="{BB962C8B-B14F-4D97-AF65-F5344CB8AC3E}">
        <p14:creationId xmlns:p14="http://schemas.microsoft.com/office/powerpoint/2010/main" val="2033784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Human </a:t>
            </a:r>
            <a:r>
              <a:rPr lang="en-US" dirty="0" smtClean="0">
                <a:solidFill>
                  <a:srgbClr val="843C0C"/>
                </a:solidFill>
                <a:latin typeface="Arial" panose="020B0604020202020204" pitchFamily="34" charset="0"/>
                <a:cs typeface="Arial" panose="020B0604020202020204" pitchFamily="34" charset="0"/>
              </a:rPr>
              <a:t>Gene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herapy </a:t>
            </a:r>
            <a:r>
              <a:rPr lang="en-US" dirty="0">
                <a:solidFill>
                  <a:srgbClr val="843C0C"/>
                </a:solidFill>
                <a:latin typeface="Arial" panose="020B0604020202020204" pitchFamily="34" charset="0"/>
                <a:cs typeface="Arial" panose="020B0604020202020204" pitchFamily="34" charset="0"/>
              </a:rPr>
              <a:t>H</a:t>
            </a:r>
            <a:r>
              <a:rPr lang="en-US" dirty="0" smtClean="0">
                <a:solidFill>
                  <a:srgbClr val="843C0C"/>
                </a:solidFill>
                <a:latin typeface="Arial" panose="020B0604020202020204" pitchFamily="34" charset="0"/>
                <a:cs typeface="Arial" panose="020B0604020202020204" pitchFamily="34" charset="0"/>
              </a:rPr>
              <a:t>olds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reat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romise </a:t>
            </a:r>
            <a:r>
              <a:rPr lang="en-US" dirty="0">
                <a:solidFill>
                  <a:srgbClr val="843C0C"/>
                </a:solidFill>
                <a:latin typeface="Arial" panose="020B0604020202020204" pitchFamily="34" charset="0"/>
                <a:cs typeface="Arial" panose="020B0604020202020204" pitchFamily="34" charset="0"/>
              </a:rPr>
              <a:t>for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edicine</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4927028"/>
          </a:xfrm>
        </p:spPr>
        <p:txBody>
          <a:bodyPr>
            <a:normAutofit/>
          </a:bodyPr>
          <a:lstStyle/>
          <a:p>
            <a:pPr>
              <a:spcBef>
                <a:spcPts val="624"/>
              </a:spcBef>
              <a:spcAft>
                <a:spcPts val="1200"/>
              </a:spcAft>
            </a:pPr>
            <a:r>
              <a:rPr lang="en-US" sz="2200" dirty="0" smtClean="0">
                <a:latin typeface="Arial" panose="020B0604020202020204" pitchFamily="34" charset="0"/>
                <a:cs typeface="Arial" panose="020B0604020202020204" pitchFamily="34" charset="0"/>
              </a:rPr>
              <a:t>Gene therapy </a:t>
            </a:r>
            <a:r>
              <a:rPr lang="en-US" sz="2200" dirty="0">
                <a:latin typeface="Arial" panose="020B0604020202020204" pitchFamily="34" charset="0"/>
                <a:cs typeface="Arial" panose="020B0604020202020204" pitchFamily="34" charset="0"/>
              </a:rPr>
              <a:t>may attempt to modify genes containing sequence variations that have harmful </a:t>
            </a:r>
            <a:r>
              <a:rPr lang="en-US" sz="2200" dirty="0" smtClean="0">
                <a:latin typeface="Arial" panose="020B0604020202020204" pitchFamily="34" charset="0"/>
                <a:cs typeface="Arial" panose="020B0604020202020204" pitchFamily="34" charset="0"/>
              </a:rPr>
              <a:t>consequences.</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smtClean="0">
                <a:latin typeface="Arial" panose="020B0604020202020204" pitchFamily="34" charset="0"/>
                <a:cs typeface="Arial" panose="020B0604020202020204" pitchFamily="34" charset="0"/>
              </a:rPr>
              <a:t>Example: severe </a:t>
            </a:r>
            <a:r>
              <a:rPr lang="en-US" sz="2200" dirty="0">
                <a:latin typeface="Arial" panose="020B0604020202020204" pitchFamily="34" charset="0"/>
                <a:cs typeface="Arial" panose="020B0604020202020204" pitchFamily="34" charset="0"/>
              </a:rPr>
              <a:t>combined immunodeficiency (SCID) has been  treated by infecting cells with a functional version of the mutated enzyme, adenosine </a:t>
            </a:r>
            <a:r>
              <a:rPr lang="en-US" sz="2200" dirty="0" smtClean="0">
                <a:latin typeface="Arial" panose="020B0604020202020204" pitchFamily="34" charset="0"/>
                <a:cs typeface="Arial" panose="020B0604020202020204" pitchFamily="34" charset="0"/>
              </a:rPr>
              <a:t>deaminase.</a:t>
            </a:r>
          </a:p>
          <a:p>
            <a:pPr lvl="1">
              <a:spcBef>
                <a:spcPts val="624"/>
              </a:spcBef>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2016, the European Medicines Agency approved the first clinical application of gene therapy for the treatment of SCID patients who do not have a suitable bone marrow </a:t>
            </a:r>
            <a:r>
              <a:rPr lang="en-US" sz="2000" dirty="0" smtClean="0">
                <a:latin typeface="Arial" panose="020B0604020202020204" pitchFamily="34" charset="0"/>
                <a:cs typeface="Arial" panose="020B0604020202020204" pitchFamily="34" charset="0"/>
              </a:rPr>
              <a:t>donor.</a:t>
            </a:r>
          </a:p>
          <a:p>
            <a:pPr lvl="1">
              <a:spcBef>
                <a:spcPts val="624"/>
              </a:spcBef>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It involves </a:t>
            </a:r>
            <a:r>
              <a:rPr lang="en-US" sz="2000" dirty="0">
                <a:latin typeface="Arial" panose="020B0604020202020204" pitchFamily="34" charset="0"/>
                <a:cs typeface="Arial" panose="020B0604020202020204" pitchFamily="34" charset="0"/>
              </a:rPr>
              <a:t>harvesting bone marrow cells from the </a:t>
            </a:r>
            <a:r>
              <a:rPr lang="en-US" sz="2000" dirty="0" smtClean="0">
                <a:latin typeface="Arial" panose="020B0604020202020204" pitchFamily="34" charset="0"/>
                <a:cs typeface="Arial" panose="020B0604020202020204" pitchFamily="34" charset="0"/>
              </a:rPr>
              <a:t>patient and </a:t>
            </a:r>
            <a:r>
              <a:rPr lang="en-US" sz="2000" dirty="0">
                <a:latin typeface="Arial" panose="020B0604020202020204" pitchFamily="34" charset="0"/>
                <a:cs typeface="Arial" panose="020B0604020202020204" pitchFamily="34" charset="0"/>
              </a:rPr>
              <a:t>transducing </a:t>
            </a:r>
            <a:r>
              <a:rPr lang="en-US" sz="2000" dirty="0" smtClean="0">
                <a:latin typeface="Arial" panose="020B0604020202020204" pitchFamily="34" charset="0"/>
                <a:cs typeface="Arial" panose="020B0604020202020204" pitchFamily="34" charset="0"/>
              </a:rPr>
              <a:t>the appropriate cells </a:t>
            </a:r>
            <a:r>
              <a:rPr lang="en-US" sz="2000" dirty="0">
                <a:latin typeface="Arial" panose="020B0604020202020204" pitchFamily="34" charset="0"/>
                <a:cs typeface="Arial" panose="020B0604020202020204" pitchFamily="34" charset="0"/>
              </a:rPr>
              <a:t>with a retroviral vector that encodes the wild-type adenosine deaminase </a:t>
            </a:r>
            <a:r>
              <a:rPr lang="en-US" sz="2000" dirty="0" smtClean="0">
                <a:latin typeface="Arial" panose="020B0604020202020204" pitchFamily="34" charset="0"/>
                <a:cs typeface="Arial" panose="020B0604020202020204" pitchFamily="34" charset="0"/>
              </a:rPr>
              <a:t>gene. Treated </a:t>
            </a:r>
            <a:r>
              <a:rPr lang="en-US" sz="2000" dirty="0">
                <a:latin typeface="Arial" panose="020B0604020202020204" pitchFamily="34" charset="0"/>
                <a:cs typeface="Arial" panose="020B0604020202020204" pitchFamily="34" charset="0"/>
              </a:rPr>
              <a:t>cells are then returned to the patient’s bone </a:t>
            </a:r>
            <a:r>
              <a:rPr lang="en-US" sz="2000" dirty="0" smtClean="0">
                <a:latin typeface="Arial" panose="020B0604020202020204" pitchFamily="34" charset="0"/>
                <a:cs typeface="Arial" panose="020B0604020202020204" pitchFamily="34" charset="0"/>
              </a:rPr>
              <a:t>marrow.</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16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Gel-electrophoresis </a:t>
            </a:r>
            <a:r>
              <a:rPr lang="en-US" dirty="0" smtClean="0">
                <a:solidFill>
                  <a:srgbClr val="843C0C"/>
                </a:solidFill>
                <a:latin typeface="Arial" panose="020B0604020202020204" pitchFamily="34" charset="0"/>
                <a:cs typeface="Arial" panose="020B0604020202020204" pitchFamily="34" charset="0"/>
              </a:rPr>
              <a:t>Pattern </a:t>
            </a:r>
            <a:r>
              <a:rPr lang="en-US" dirty="0">
                <a:solidFill>
                  <a:srgbClr val="843C0C"/>
                </a:solidFill>
                <a:latin typeface="Arial" panose="020B0604020202020204" pitchFamily="34" charset="0"/>
                <a:cs typeface="Arial" panose="020B0604020202020204" pitchFamily="34" charset="0"/>
              </a:rPr>
              <a:t>of a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estriction Digest</a:t>
            </a:r>
            <a:endParaRPr lang="en-US" dirty="0">
              <a:solidFill>
                <a:srgbClr val="843C0C"/>
              </a:solidFill>
              <a:latin typeface="Arial" panose="020B0604020202020204" pitchFamily="34" charset="0"/>
              <a:cs typeface="Arial" panose="020B0604020202020204" pitchFamily="34" charset="0"/>
            </a:endParaRPr>
          </a:p>
        </p:txBody>
      </p:sp>
      <p:pic>
        <p:nvPicPr>
          <p:cNvPr id="14" name="Picture Placeholder 13" descr="A photo of a gel electrophoresis pattern of a restriction digest of D N A. The photograph is rectangular with a black background, with different points on its horizontal axis numbered from one to eight, representing the lanes on the D N A gel. For each of these lanes, there is a vertical column on the gel with a series of small, horizontal, white bands of D N A across it. There is a scale on the vertical axis of the photograph, showing the unit b p. Near the top of the scale, the value 5000 is indicated, close to the middle of the scale, the number 1000 is indicated, and closer to the bottom of the scale, the number 500 is indicated. There is an un-numbered lane with D N A bands of known sizes at the very left of the photograp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958455" y="1634350"/>
            <a:ext cx="3227088" cy="4923265"/>
          </a:xfrm>
          <a:prstGeom prst="rect">
            <a:avLst/>
          </a:prstGeom>
        </p:spPr>
      </p:pic>
    </p:spTree>
    <p:extLst>
      <p:ext uri="{BB962C8B-B14F-4D97-AF65-F5344CB8AC3E}">
        <p14:creationId xmlns:p14="http://schemas.microsoft.com/office/powerpoint/2010/main" val="3992777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3033</TotalTime>
  <Words>6143</Words>
  <Application>Microsoft Office PowerPoint</Application>
  <PresentationFormat>On-screen Show (4:3)</PresentationFormat>
  <Paragraphs>299</Paragraphs>
  <Slides>83</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83</vt:i4>
      </vt:variant>
    </vt:vector>
  </HeadingPairs>
  <TitlesOfParts>
    <vt:vector size="91" baseType="lpstr">
      <vt:lpstr>ＭＳ Ｐゴシック</vt:lpstr>
      <vt:lpstr>Arial</vt:lpstr>
      <vt:lpstr>Calibri</vt:lpstr>
      <vt:lpstr>Calibri Light</vt:lpstr>
      <vt:lpstr>Georgia</vt:lpstr>
      <vt:lpstr>Symbol</vt:lpstr>
      <vt:lpstr>Office Theme</vt:lpstr>
      <vt:lpstr>1_Office Theme</vt:lpstr>
      <vt:lpstr>PowerPoint Presentation</vt:lpstr>
      <vt:lpstr>CHAPTER 5 Exploring Genes and Genomes</vt:lpstr>
      <vt:lpstr>Ch.5 Learning Objectives</vt:lpstr>
      <vt:lpstr>Ch.5 Outline</vt:lpstr>
      <vt:lpstr>Section 5.1 The Exploration of Genes Relies on Key Tools</vt:lpstr>
      <vt:lpstr>Restriction Enzymes Split DNA into Specific Fragments</vt:lpstr>
      <vt:lpstr>Specificities of Some Restriction Endonucleases</vt:lpstr>
      <vt:lpstr>Restriction Fragments can be Separated by Gel Electrophoresis and Visualized</vt:lpstr>
      <vt:lpstr>Gel-electrophoresis Pattern of a Restriction Digest</vt:lpstr>
      <vt:lpstr>Southern Blotting</vt:lpstr>
      <vt:lpstr>DNA can be Sequenced by Controlled Termination of Replication </vt:lpstr>
      <vt:lpstr>DNA can be Sequenced by Controlled Termination of Replication</vt:lpstr>
      <vt:lpstr>Fluorescence Detection of Oligonucleotide Fragments Produced by the Dideoxy Method</vt:lpstr>
      <vt:lpstr>DNA Probes and Genes can be Synthesized by Automated Solid-phase Methods </vt:lpstr>
      <vt:lpstr>Solid-phase Synthesis of a DNA Chain by the Phosphite Triester Method</vt:lpstr>
      <vt:lpstr>Selected DNA Sequences can be Greatly Amplified by the Polymerase Chain Reaction </vt:lpstr>
      <vt:lpstr>A PCR Cycle</vt:lpstr>
      <vt:lpstr>The First Cycle in the Polymerase Chain Reaction</vt:lpstr>
      <vt:lpstr>Multiple Cycles of the Polymerase Chain Reaction</vt:lpstr>
      <vt:lpstr>PCR is a Powerful Technique in Medical Diagnostics, Forensics, and Studies of Molecular Evolution</vt:lpstr>
      <vt:lpstr>DNA and Forensics</vt:lpstr>
      <vt:lpstr>The Tools for Recombinant DNA Technology Have Been Used to Identify Disease-causing Mutations</vt:lpstr>
      <vt:lpstr>Section 5.2 Recombinant DNA Technology Has Revolutionized All Aspects of Biology </vt:lpstr>
      <vt:lpstr>Joining of DNA Molecules by the Cohesive-end Method</vt:lpstr>
      <vt:lpstr>Restriction Enzymes and DNA Ligase are Key Tools in Forming Recombinant DNA Molecules</vt:lpstr>
      <vt:lpstr>Formation of Cohesive Ends</vt:lpstr>
      <vt:lpstr>Plasmids and λ phage are Choice Vectors for DNA Cloning in Bacteria </vt:lpstr>
      <vt:lpstr>A Polylinker in the Plasmid pUC18</vt:lpstr>
      <vt:lpstr>Insertional Inactivation</vt:lpstr>
      <vt:lpstr>A Prokaryotic Expression Vector</vt:lpstr>
      <vt:lpstr>λ Phage Vectors</vt:lpstr>
      <vt:lpstr>Alternative Infection Modes for λ Phage</vt:lpstr>
      <vt:lpstr>Mutant λ Phage as a Cloning Vector</vt:lpstr>
      <vt:lpstr>Bacterial and Yeast Artificial Chromosomes</vt:lpstr>
      <vt:lpstr>A Yeast Artificial Chromosome (YAC)</vt:lpstr>
      <vt:lpstr>Specific Genes can be Cloned from Digests of Genomic DNA</vt:lpstr>
      <vt:lpstr>Probes Generated from a Protein Sequence</vt:lpstr>
      <vt:lpstr>Genomic Libraries</vt:lpstr>
      <vt:lpstr>Creation of a Genomic Library</vt:lpstr>
      <vt:lpstr>Screening a Genomic Library for a Specific Gene</vt:lpstr>
      <vt:lpstr>Complementary DNA Prepared from mRNA can be Expressed in Host Cells (1/2)</vt:lpstr>
      <vt:lpstr>Formation of a cDNA Duplex</vt:lpstr>
      <vt:lpstr>Complementary DNA Prepared from mRNA can be Expressed in Host Cells (2/2)</vt:lpstr>
      <vt:lpstr>Screening of cDNA Clones</vt:lpstr>
      <vt:lpstr>Synthesis of Proinsulin by Bacteria</vt:lpstr>
      <vt:lpstr>Proteins with New Functions can be Created Through Directed Changes in DNA</vt:lpstr>
      <vt:lpstr>Methods for Introducing Mutations into DNA</vt:lpstr>
      <vt:lpstr>Oligonucleotide-directed Mutagenesis</vt:lpstr>
      <vt:lpstr>Cassette Mutagenesis</vt:lpstr>
      <vt:lpstr>Deletion Mutagenesis by Inverse PCR</vt:lpstr>
      <vt:lpstr>Recombinant Methods Enable the Exploration of the Functional Effects of Disease-causing Mutations </vt:lpstr>
      <vt:lpstr>Section 5.3 Complete Genomes Have Been Sequenced and Analyzed</vt:lpstr>
      <vt:lpstr>The Human Genome</vt:lpstr>
      <vt:lpstr>Next-generation Sequencing Methods Enable the Rapid Determination of a Complete Genome Sequence</vt:lpstr>
      <vt:lpstr>Pyrosequencing Reactions (1/2)</vt:lpstr>
      <vt:lpstr>Pyrosequencing Reactions (2/2)</vt:lpstr>
      <vt:lpstr>Pyrosequencing</vt:lpstr>
      <vt:lpstr>Detection Methods in Next-generation Sequencing</vt:lpstr>
      <vt:lpstr>Comparative Genomics has Become a Powerful Research Tool</vt:lpstr>
      <vt:lpstr>Genome Comparison</vt:lpstr>
      <vt:lpstr>Section 5.4 Eukaryotic Genes Can Be Quantitated and Manipulated With Considerable Precision</vt:lpstr>
      <vt:lpstr>Quantitative PCR</vt:lpstr>
      <vt:lpstr>Using DNA Microarrays to Measure Gene Expression Changes in a Tumor</vt:lpstr>
      <vt:lpstr>Gene-expression Analysis with the Use of Microarrays</vt:lpstr>
      <vt:lpstr>New Genes Inserted into Eukaryotic Cells can be Efficiently Expressed</vt:lpstr>
      <vt:lpstr>Microinjection of DNA</vt:lpstr>
      <vt:lpstr>Transgenic Animals Harbor and Express Genes Introduced into their Germ Lines</vt:lpstr>
      <vt:lpstr>Gene Disruption and Genome Editing Provide Clues to Gene Function and Opportunities for New Therapies</vt:lpstr>
      <vt:lpstr>Gene Disruption by Homologous Recombination</vt:lpstr>
      <vt:lpstr>Consequences of Gene Disruption</vt:lpstr>
      <vt:lpstr>Genome Editing</vt:lpstr>
      <vt:lpstr>TALE Repeats Recognize Individual Bases in DNA</vt:lpstr>
      <vt:lpstr>Genome Editing by Site-specific Nucleases</vt:lpstr>
      <vt:lpstr>CRISPR-Cas9</vt:lpstr>
      <vt:lpstr>Structure of the CRISPR Guide RNA</vt:lpstr>
      <vt:lpstr>Cleavage of DNA by the CRISPR-Cas System</vt:lpstr>
      <vt:lpstr>RNA Interference Provides an Additional Tool for Disrupting Gene Expression</vt:lpstr>
      <vt:lpstr>RNA Interference Mechanism</vt:lpstr>
      <vt:lpstr>Tumor-inducing Plasmids can be Used to Introduce New Genes into Plant Cells (1/2)</vt:lpstr>
      <vt:lpstr>Tumor-inducing Plasmids can be Used to Introduce New Genes into Plant Cells (2/2)</vt:lpstr>
      <vt:lpstr>Ti Plasmids</vt:lpstr>
      <vt:lpstr>Electroporation</vt:lpstr>
      <vt:lpstr>Human Gene Therapy Holds Great Promise for Medicine</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Exploring Genes and Genomes</dc:title>
  <dc:creator>Berg</dc:creator>
  <cp:lastModifiedBy>Piotrowski, Angela</cp:lastModifiedBy>
  <cp:revision>245</cp:revision>
  <dcterms:created xsi:type="dcterms:W3CDTF">2015-05-20T13:49:30Z</dcterms:created>
  <dcterms:modified xsi:type="dcterms:W3CDTF">2019-04-29T14:48:30Z</dcterms:modified>
</cp:coreProperties>
</file>